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15"/>
  </p:notesMasterIdLst>
  <p:handoutMasterIdLst>
    <p:handoutMasterId r:id="rId16"/>
  </p:handoutMasterIdLst>
  <p:sldIdLst>
    <p:sldId id="304" r:id="rId2"/>
    <p:sldId id="802" r:id="rId3"/>
    <p:sldId id="803" r:id="rId4"/>
    <p:sldId id="797" r:id="rId5"/>
    <p:sldId id="798" r:id="rId6"/>
    <p:sldId id="805" r:id="rId7"/>
    <p:sldId id="806" r:id="rId8"/>
    <p:sldId id="807" r:id="rId9"/>
    <p:sldId id="777" r:id="rId10"/>
    <p:sldId id="796" r:id="rId11"/>
    <p:sldId id="804" r:id="rId12"/>
    <p:sldId id="799" r:id="rId13"/>
    <p:sldId id="800" r:id="rId14"/>
  </p:sldIdLst>
  <p:sldSz cx="9144000" cy="6858000" type="screen4x3"/>
  <p:notesSz cx="6794500" cy="99187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9">
          <p15:clr>
            <a:srgbClr val="A4A3A4"/>
          </p15:clr>
        </p15:guide>
        <p15:guide id="2" orient="horz" pos="3929">
          <p15:clr>
            <a:srgbClr val="A4A3A4"/>
          </p15:clr>
        </p15:guide>
        <p15:guide id="3" orient="horz" pos="4292">
          <p15:clr>
            <a:srgbClr val="A4A3A4"/>
          </p15:clr>
        </p15:guide>
        <p15:guide id="4" orient="horz" pos="935" userDrawn="1">
          <p15:clr>
            <a:srgbClr val="A4A3A4"/>
          </p15:clr>
        </p15:guide>
        <p15:guide id="5" orient="horz" pos="4020" userDrawn="1">
          <p15:clr>
            <a:srgbClr val="A4A3A4"/>
          </p15:clr>
        </p15:guide>
        <p15:guide id="6" orient="horz" pos="1502" userDrawn="1">
          <p15:clr>
            <a:srgbClr val="A4A3A4"/>
          </p15:clr>
        </p15:guide>
        <p15:guide id="7" orient="horz" pos="572">
          <p15:clr>
            <a:srgbClr val="A4A3A4"/>
          </p15:clr>
        </p15:guide>
        <p15:guide id="8" orient="horz" pos="754" userDrawn="1">
          <p15:clr>
            <a:srgbClr val="A4A3A4"/>
          </p15:clr>
        </p15:guide>
        <p15:guide id="9" pos="3331" userDrawn="1">
          <p15:clr>
            <a:srgbClr val="A4A3A4"/>
          </p15:clr>
        </p15:guide>
        <p15:guide id="10" pos="385" userDrawn="1">
          <p15:clr>
            <a:srgbClr val="A4A3A4"/>
          </p15:clr>
        </p15:guide>
        <p15:guide id="11" pos="5576" userDrawn="1">
          <p15:clr>
            <a:srgbClr val="A4A3A4"/>
          </p15:clr>
        </p15:guide>
        <p15:guide id="12" pos="223" userDrawn="1">
          <p15:clr>
            <a:srgbClr val="A4A3A4"/>
          </p15:clr>
        </p15:guide>
        <p15:guide id="13" pos="51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an Klaus" initials="SK" lastIdx="1" clrIdx="0">
    <p:extLst>
      <p:ext uri="{19B8F6BF-5375-455C-9EA6-DF929625EA0E}">
        <p15:presenceInfo xmlns:p15="http://schemas.microsoft.com/office/powerpoint/2012/main" userId="S-1-5-21-2036565927-940710821-396758616-74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0019"/>
    <a:srgbClr val="307AB6"/>
    <a:srgbClr val="9548A0"/>
    <a:srgbClr val="367DB7"/>
    <a:srgbClr val="B6DF89"/>
    <a:srgbClr val="357DB7"/>
    <a:srgbClr val="E41719"/>
    <a:srgbClr val="2D4B9B"/>
    <a:srgbClr val="1BB31B"/>
    <a:srgbClr val="00D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8" autoAdjust="0"/>
    <p:restoredTop sz="94660"/>
  </p:normalViewPr>
  <p:slideViewPr>
    <p:cSldViewPr>
      <p:cViewPr varScale="1">
        <p:scale>
          <a:sx n="120" d="100"/>
          <a:sy n="120" d="100"/>
        </p:scale>
        <p:origin x="708" y="108"/>
      </p:cViewPr>
      <p:guideLst>
        <p:guide orient="horz" pos="119"/>
        <p:guide orient="horz" pos="3929"/>
        <p:guide orient="horz" pos="4292"/>
        <p:guide orient="horz" pos="935"/>
        <p:guide orient="horz" pos="4020"/>
        <p:guide orient="horz" pos="1502"/>
        <p:guide orient="horz" pos="572"/>
        <p:guide orient="horz" pos="754"/>
        <p:guide pos="3331"/>
        <p:guide pos="385"/>
        <p:guide pos="5576"/>
        <p:guide pos="223"/>
        <p:guide pos="51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232" y="-78"/>
      </p:cViewPr>
      <p:guideLst>
        <p:guide orient="horz" pos="3124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8-29T11:26:19.079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56" tIns="45879" rIns="91756" bIns="45879" numCol="1" anchor="t" anchorCtr="0" compatLnSpc="1">
            <a:prstTxWarp prst="textNoShape">
              <a:avLst/>
            </a:prstTxWarp>
          </a:bodyPr>
          <a:lstStyle>
            <a:lvl1pPr defTabSz="917621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6513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56" tIns="45879" rIns="91756" bIns="45879" numCol="1" anchor="t" anchorCtr="0" compatLnSpc="1">
            <a:prstTxWarp prst="textNoShape">
              <a:avLst/>
            </a:prstTxWarp>
          </a:bodyPr>
          <a:lstStyle>
            <a:lvl1pPr algn="r" defTabSz="917621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340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56" tIns="45879" rIns="91756" bIns="45879" numCol="1" anchor="b" anchorCtr="0" compatLnSpc="1">
            <a:prstTxWarp prst="textNoShape">
              <a:avLst/>
            </a:prstTxWarp>
          </a:bodyPr>
          <a:lstStyle>
            <a:lvl1pPr defTabSz="917621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6513" y="942340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56" tIns="45879" rIns="91756" bIns="45879" numCol="1" anchor="b" anchorCtr="0" compatLnSpc="1">
            <a:prstTxWarp prst="textNoShape">
              <a:avLst/>
            </a:prstTxWarp>
          </a:bodyPr>
          <a:lstStyle>
            <a:lvl1pPr algn="r" defTabSz="917621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6D764624-6DB3-4F3D-835B-B55F2D9059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3839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56" tIns="45879" rIns="91756" bIns="45879" numCol="1" anchor="t" anchorCtr="0" compatLnSpc="1">
            <a:prstTxWarp prst="textNoShape">
              <a:avLst/>
            </a:prstTxWarp>
          </a:bodyPr>
          <a:lstStyle>
            <a:lvl1pPr defTabSz="917621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451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64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56" tIns="45879" rIns="91756" bIns="45879" numCol="1" anchor="t" anchorCtr="0" compatLnSpc="1">
            <a:prstTxWarp prst="textNoShape">
              <a:avLst/>
            </a:prstTxWarp>
          </a:bodyPr>
          <a:lstStyle>
            <a:lvl1pPr algn="r" defTabSz="917621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2025" y="777875"/>
            <a:ext cx="4872038" cy="36528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40275"/>
            <a:ext cx="4981575" cy="443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56" tIns="45879" rIns="91756" bIns="458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451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5938"/>
            <a:ext cx="29464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56" tIns="45879" rIns="91756" bIns="45879" numCol="1" anchor="b" anchorCtr="0" compatLnSpc="1">
            <a:prstTxWarp prst="textNoShape">
              <a:avLst/>
            </a:prstTxWarp>
          </a:bodyPr>
          <a:lstStyle>
            <a:lvl1pPr defTabSz="917621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451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5938"/>
            <a:ext cx="29464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56" tIns="45879" rIns="91756" bIns="45879" numCol="1" anchor="b" anchorCtr="0" compatLnSpc="1">
            <a:prstTxWarp prst="textNoShape">
              <a:avLst/>
            </a:prstTxWarp>
          </a:bodyPr>
          <a:lstStyle>
            <a:lvl1pPr algn="r" defTabSz="917621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7E40ACA-FB46-4A38-8D0F-30C2DE18294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98807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23"/>
          <p:cNvSpPr>
            <a:spLocks noChangeShapeType="1"/>
          </p:cNvSpPr>
          <p:nvPr userDrawn="1"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5440363"/>
            <a:ext cx="8207375" cy="898525"/>
          </a:xfrm>
        </p:spPr>
        <p:txBody>
          <a:bodyPr anchorCtr="1"/>
          <a:lstStyle>
            <a:lvl1pPr algn="ctr">
              <a:defRPr sz="3600"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6725157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Pf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836A9-66AC-44AE-963F-20C1E819B5B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197999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196975"/>
            <a:ext cx="83534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Folienmasterformat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839913"/>
            <a:ext cx="835342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Line 23"/>
          <p:cNvSpPr>
            <a:spLocks noChangeShapeType="1"/>
          </p:cNvSpPr>
          <p:nvPr userDrawn="1"/>
        </p:nvSpPr>
        <p:spPr bwMode="auto">
          <a:xfrm>
            <a:off x="244475" y="6351588"/>
            <a:ext cx="8613775" cy="0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29" name="Picture 28" descr="Bundesadler_kleiner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405563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23"/>
          <p:cNvSpPr>
            <a:spLocks noChangeShapeType="1"/>
          </p:cNvSpPr>
          <p:nvPr userDrawn="1"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283575" y="6381750"/>
            <a:ext cx="465138" cy="2159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 eaLnBrk="0" hangingPunct="0">
              <a:defRPr sz="1000">
                <a:cs typeface="+mn-cs"/>
              </a:defRPr>
            </a:lvl1pPr>
          </a:lstStyle>
          <a:p>
            <a:pPr>
              <a:defRPr/>
            </a:pPr>
            <a:fld id="{B0085255-C569-4966-87A7-F933F70B85A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1" r:id="rId2"/>
  </p:sldLayoutIdLst>
  <p:transition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52425" indent="-352425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92150" indent="-26035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9"/>
          <p:cNvSpPr>
            <a:spLocks noGrp="1"/>
          </p:cNvSpPr>
          <p:nvPr>
            <p:ph type="title"/>
          </p:nvPr>
        </p:nvSpPr>
        <p:spPr>
          <a:xfrm>
            <a:off x="34925" y="1485379"/>
            <a:ext cx="9109075" cy="2879725"/>
          </a:xfrm>
        </p:spPr>
        <p:txBody>
          <a:bodyPr anchor="ctr"/>
          <a:lstStyle/>
          <a:p>
            <a:pPr algn="ctr"/>
            <a:r>
              <a:rPr lang="en-US" sz="3600" dirty="0"/>
              <a:t>Survey on monitoring for KENDA</a:t>
            </a:r>
            <a:endParaRPr lang="de-DE" altLang="de-DE" sz="18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0836A9-66AC-44AE-963F-20C1E819B5BA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354013" y="4854853"/>
            <a:ext cx="85869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450"/>
              </a:spcAft>
              <a:buClrTx/>
              <a:buSzTx/>
              <a:buNone/>
            </a:pPr>
            <a:r>
              <a:rPr lang="de-DE" sz="1600" dirty="0"/>
              <a:t>Klaus Stephan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FBA0EB-33FA-45FF-A04D-D5FBEE2BB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3" y="332656"/>
            <a:ext cx="8353425" cy="431800"/>
          </a:xfrm>
        </p:spPr>
        <p:txBody>
          <a:bodyPr/>
          <a:lstStyle/>
          <a:p>
            <a:r>
              <a:rPr lang="en-US" dirty="0"/>
              <a:t>Monitoring aspects: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2BED72-9391-41AB-9451-A514C79F6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196752"/>
            <a:ext cx="8353425" cy="5040536"/>
          </a:xfrm>
        </p:spPr>
        <p:txBody>
          <a:bodyPr/>
          <a:lstStyle/>
          <a:p>
            <a:r>
              <a:rPr lang="en-US" dirty="0"/>
              <a:t>Mandatory tasks: </a:t>
            </a:r>
          </a:p>
          <a:p>
            <a:pPr lvl="1"/>
            <a:r>
              <a:rPr lang="en-US" dirty="0"/>
              <a:t>Check that all relevant observations are processed correctly</a:t>
            </a:r>
          </a:p>
          <a:p>
            <a:pPr lvl="2"/>
            <a:r>
              <a:rPr lang="en-US" dirty="0"/>
              <a:t>Count for actively used observations and compare against expected number (once per day or even per any DA cycle)</a:t>
            </a:r>
          </a:p>
          <a:p>
            <a:pPr lvl="1"/>
            <a:r>
              <a:rPr lang="en-US" dirty="0"/>
              <a:t>Monitor error characteristics for most relevant observation types</a:t>
            </a:r>
          </a:p>
          <a:p>
            <a:pPr lvl="1"/>
            <a:endParaRPr lang="en-US" dirty="0"/>
          </a:p>
          <a:p>
            <a:r>
              <a:rPr lang="en-US" dirty="0"/>
              <a:t>Real Useful:</a:t>
            </a:r>
          </a:p>
          <a:p>
            <a:pPr lvl="1"/>
            <a:r>
              <a:rPr lang="en-US" dirty="0"/>
              <a:t>Monitor error characteristics for all observations</a:t>
            </a:r>
          </a:p>
          <a:p>
            <a:pPr lvl="1"/>
            <a:r>
              <a:rPr lang="en-US" dirty="0"/>
              <a:t>Monitor increments on monthly basis</a:t>
            </a:r>
          </a:p>
          <a:p>
            <a:pPr lvl="1"/>
            <a:r>
              <a:rPr lang="en-US" dirty="0"/>
              <a:t>Perform </a:t>
            </a:r>
            <a:r>
              <a:rPr lang="en-US" dirty="0" err="1"/>
              <a:t>Obs</a:t>
            </a:r>
            <a:r>
              <a:rPr lang="en-US" dirty="0"/>
              <a:t>-Err-Stat on monthly basis</a:t>
            </a:r>
          </a:p>
          <a:p>
            <a:r>
              <a:rPr lang="en-US" dirty="0"/>
              <a:t>Nice to have:</a:t>
            </a:r>
          </a:p>
          <a:p>
            <a:pPr lvl="1"/>
            <a:r>
              <a:rPr lang="en-US" dirty="0"/>
              <a:t>Get knowledge about spread, increments, performance of analysis …</a:t>
            </a:r>
          </a:p>
          <a:p>
            <a:pPr lvl="1"/>
            <a:r>
              <a:rPr lang="en-US" dirty="0"/>
              <a:t>Get knowledge of interactions between </a:t>
            </a:r>
            <a:r>
              <a:rPr lang="en-US" dirty="0" err="1"/>
              <a:t>obs</a:t>
            </a:r>
            <a:r>
              <a:rPr lang="en-US" dirty="0"/>
              <a:t> systems (tools by Olaf Stiller)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A5131F7-101C-41ED-9321-FD6BBBA27F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0836A9-66AC-44AE-963F-20C1E819B5BA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408747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7264DD2-7FFC-4CE5-97BB-2898D2BC50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0836A9-66AC-44AE-963F-20C1E819B5BA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10E99E1-76B2-493F-98A6-ED967149A4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384627"/>
            <a:ext cx="6627577" cy="335244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5A6C6C5-1968-47A6-A1F3-21E17C4C24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957045"/>
            <a:ext cx="5300882" cy="331215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507FEAA3-FEC7-485B-91F7-ED447D3C32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88" y="3838038"/>
            <a:ext cx="3816424" cy="2862318"/>
          </a:xfrm>
          <a:ln w="28575">
            <a:solidFill>
              <a:schemeClr val="tx1"/>
            </a:solidFill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C670C8D-BA95-44ED-A0EB-7BD53D9FD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096" y="352343"/>
            <a:ext cx="3062932" cy="431800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 Monitoring of TEMP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D6774F9-9681-4F71-86ED-4DEA470AB443}"/>
              </a:ext>
            </a:extLst>
          </p:cNvPr>
          <p:cNvSpPr txBox="1"/>
          <p:nvPr/>
        </p:nvSpPr>
        <p:spPr>
          <a:xfrm>
            <a:off x="1259632" y="4221088"/>
            <a:ext cx="607859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asc</a:t>
            </a:r>
            <a:r>
              <a:rPr lang="en-US" dirty="0"/>
              <a:t>.</a:t>
            </a: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219BB2CC-4F7C-4EB8-BC62-AAC5392FF828}"/>
              </a:ext>
            </a:extLst>
          </p:cNvPr>
          <p:cNvCxnSpPr>
            <a:cxnSpLocks/>
          </p:cNvCxnSpPr>
          <p:nvPr/>
        </p:nvCxnSpPr>
        <p:spPr bwMode="auto">
          <a:xfrm>
            <a:off x="1907704" y="4437112"/>
            <a:ext cx="216024" cy="1533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7045807B-FAC1-4B97-B06E-2386F9E9E1B0}"/>
              </a:ext>
            </a:extLst>
          </p:cNvPr>
          <p:cNvCxnSpPr/>
          <p:nvPr/>
        </p:nvCxnSpPr>
        <p:spPr bwMode="auto">
          <a:xfrm flipH="1">
            <a:off x="1043608" y="4437112"/>
            <a:ext cx="216024" cy="1533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89778953-2FE5-4E86-839D-EE1E88DF63C5}"/>
              </a:ext>
            </a:extLst>
          </p:cNvPr>
          <p:cNvSpPr txBox="1"/>
          <p:nvPr/>
        </p:nvSpPr>
        <p:spPr>
          <a:xfrm>
            <a:off x="2573428" y="4898124"/>
            <a:ext cx="736099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desc.</a:t>
            </a: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2964D872-7D0E-4152-AECB-C015231C6256}"/>
              </a:ext>
            </a:extLst>
          </p:cNvPr>
          <p:cNvCxnSpPr>
            <a:cxnSpLocks/>
            <a:stCxn id="20" idx="2"/>
          </p:cNvCxnSpPr>
          <p:nvPr/>
        </p:nvCxnSpPr>
        <p:spPr bwMode="auto">
          <a:xfrm flipH="1">
            <a:off x="2573428" y="5267456"/>
            <a:ext cx="368050" cy="4475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14E90E61-B347-41BF-AB77-24BF987EE603}"/>
              </a:ext>
            </a:extLst>
          </p:cNvPr>
          <p:cNvCxnSpPr>
            <a:cxnSpLocks/>
            <a:stCxn id="20" idx="2"/>
          </p:cNvCxnSpPr>
          <p:nvPr/>
        </p:nvCxnSpPr>
        <p:spPr bwMode="auto">
          <a:xfrm flipH="1">
            <a:off x="1259632" y="5267456"/>
            <a:ext cx="1681846" cy="46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2171531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3B7DBA-7F60-4B8E-8F62-054DCCE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12AFFEBD-97A6-4D82-AB11-B9D2D9F32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2" y="476672"/>
            <a:ext cx="4032448" cy="3360373"/>
          </a:xfrm>
          <a:ln w="28575">
            <a:solidFill>
              <a:srgbClr val="FF0000"/>
            </a:solidFill>
          </a:ln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BFC856-8B8E-4D72-9D7B-501087E149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0836A9-66AC-44AE-963F-20C1E819B5BA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pic>
        <p:nvPicPr>
          <p:cNvPr id="1026" name="Picture 2" descr="http://oflxs464.dwd.de/~kstephan/OP_ANALYSE/2025031000/ID2_LETKF_YULHN_mean_nied_00.png">
            <a:extLst>
              <a:ext uri="{FF2B5EF4-FFF2-40B4-BE49-F238E27FC236}">
                <a16:creationId xmlns:a16="http://schemas.microsoft.com/office/drawing/2014/main" id="{0F052A6F-C653-429A-9DA1-615C10D2D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639" y="692696"/>
            <a:ext cx="4353556" cy="326516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oflxs464.dwd.de/~kstephan/OP_ANALYSE/2025031000/ID2_LETKF_YULHN_max_nied_00.png">
            <a:extLst>
              <a:ext uri="{FF2B5EF4-FFF2-40B4-BE49-F238E27FC236}">
                <a16:creationId xmlns:a16="http://schemas.microsoft.com/office/drawing/2014/main" id="{ACAD367A-00E4-456B-B292-337D257C3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401" y="3837045"/>
            <a:ext cx="3336032" cy="250202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C3A39B9B-F0D6-4FAC-87A4-A4E6AC27B2F2}"/>
              </a:ext>
            </a:extLst>
          </p:cNvPr>
          <p:cNvSpPr txBox="1">
            <a:spLocks/>
          </p:cNvSpPr>
          <p:nvPr/>
        </p:nvSpPr>
        <p:spPr bwMode="auto">
          <a:xfrm>
            <a:off x="1091711" y="4359974"/>
            <a:ext cx="2904225" cy="431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kern="0" dirty="0"/>
              <a:t> Monitoring of LHN</a:t>
            </a:r>
          </a:p>
        </p:txBody>
      </p:sp>
    </p:spTree>
    <p:extLst>
      <p:ext uri="{BB962C8B-B14F-4D97-AF65-F5344CB8AC3E}">
        <p14:creationId xmlns:p14="http://schemas.microsoft.com/office/powerpoint/2010/main" val="25406589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1477EDD-A37E-4050-8E7E-DEA2E1960B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0836A9-66AC-44AE-963F-20C1E819B5BA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pic>
        <p:nvPicPr>
          <p:cNvPr id="2050" name="Picture 2" descr="http://oflxs464.dwd.de/~kstephan/OP_ANALYSE/2099999900/RADAR_RREFL_HIST_ID2__2099999912.png">
            <a:extLst>
              <a:ext uri="{FF2B5EF4-FFF2-40B4-BE49-F238E27FC236}">
                <a16:creationId xmlns:a16="http://schemas.microsoft.com/office/drawing/2014/main" id="{4F8AC4E2-A526-4DBD-B24D-8813A3F3F3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22" y="164997"/>
            <a:ext cx="4034885" cy="268992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pic>
        <p:nvPicPr>
          <p:cNvPr id="2052" name="Picture 4" descr="http://oflxs464.dwd.de/~kstephan/OP_ANALYSE/2099999900/RADAR_RREFL_3dhist_ID2__2099999912.png">
            <a:extLst>
              <a:ext uri="{FF2B5EF4-FFF2-40B4-BE49-F238E27FC236}">
                <a16:creationId xmlns:a16="http://schemas.microsoft.com/office/drawing/2014/main" id="{39BFB304-4211-4B4B-AD3E-E0C3E1C50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2656"/>
            <a:ext cx="5251512" cy="350100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pic>
        <p:nvPicPr>
          <p:cNvPr id="2054" name="Picture 6" descr="http://oflxs464.dwd.de/~kstephan/OP_ANALYSE/2099999900/RADAR_RREFL_3dhist_ID2_FR_2099999912.png">
            <a:extLst>
              <a:ext uri="{FF2B5EF4-FFF2-40B4-BE49-F238E27FC236}">
                <a16:creationId xmlns:a16="http://schemas.microsoft.com/office/drawing/2014/main" id="{7EA5A8CF-0D0D-44D2-8086-CB0B1A402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5" y="3302946"/>
            <a:ext cx="4425475" cy="29503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pic>
        <p:nvPicPr>
          <p:cNvPr id="2056" name="Picture 8" descr="http://oflxs464.dwd.de/~kstephan/OP_ANALYSE/2099999900/RADAR_RREFL_3dhist_ID2_FRCAE_2099999912.png">
            <a:extLst>
              <a:ext uri="{FF2B5EF4-FFF2-40B4-BE49-F238E27FC236}">
                <a16:creationId xmlns:a16="http://schemas.microsoft.com/office/drawing/2014/main" id="{534DDBF9-6BC8-4092-A159-F05D4D064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318" y="3978126"/>
            <a:ext cx="3605437" cy="240362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793C06D-E058-4AA1-9C4D-15D6933D962A}"/>
              </a:ext>
            </a:extLst>
          </p:cNvPr>
          <p:cNvSpPr txBox="1"/>
          <p:nvPr/>
        </p:nvSpPr>
        <p:spPr>
          <a:xfrm>
            <a:off x="2195736" y="925183"/>
            <a:ext cx="2100671" cy="58477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Active data within</a:t>
            </a:r>
          </a:p>
          <a:p>
            <a:pPr algn="ctr"/>
            <a:r>
              <a:rPr lang="en-US" sz="1600" dirty="0"/>
              <a:t>last 35 days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28B9EA6-676A-4C0A-B815-448AE88AA3D2}"/>
              </a:ext>
            </a:extLst>
          </p:cNvPr>
          <p:cNvSpPr txBox="1"/>
          <p:nvPr/>
        </p:nvSpPr>
        <p:spPr>
          <a:xfrm>
            <a:off x="331827" y="5895598"/>
            <a:ext cx="1474503" cy="83099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Active French data within</a:t>
            </a:r>
          </a:p>
          <a:p>
            <a:pPr algn="ctr"/>
            <a:r>
              <a:rPr lang="en-US" sz="1600" dirty="0"/>
              <a:t>last 35 days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AE479A1-7AF7-485F-BF7F-6BB10E00F52B}"/>
              </a:ext>
            </a:extLst>
          </p:cNvPr>
          <p:cNvSpPr txBox="1"/>
          <p:nvPr/>
        </p:nvSpPr>
        <p:spPr>
          <a:xfrm>
            <a:off x="5736165" y="6197312"/>
            <a:ext cx="2748590" cy="58477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Active data of FRCAE within </a:t>
            </a:r>
            <a:br>
              <a:rPr lang="en-US" sz="1600" dirty="0"/>
            </a:br>
            <a:r>
              <a:rPr lang="en-US" sz="1600" dirty="0"/>
              <a:t>last 35 days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BB109137-9670-4766-8FA4-43EC72FFE34E}"/>
              </a:ext>
            </a:extLst>
          </p:cNvPr>
          <p:cNvSpPr txBox="1">
            <a:spLocks/>
          </p:cNvSpPr>
          <p:nvPr/>
        </p:nvSpPr>
        <p:spPr bwMode="auto">
          <a:xfrm>
            <a:off x="3851920" y="54631"/>
            <a:ext cx="3890869" cy="431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kern="0" dirty="0"/>
              <a:t> Monitoring of Reflectivity</a:t>
            </a:r>
          </a:p>
        </p:txBody>
      </p:sp>
    </p:spTree>
    <p:extLst>
      <p:ext uri="{BB962C8B-B14F-4D97-AF65-F5344CB8AC3E}">
        <p14:creationId xmlns:p14="http://schemas.microsoft.com/office/powerpoint/2010/main" val="241001432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1572DF-C110-4B89-B2F8-56646A605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Answers of the Survey (by ARPAE, </a:t>
            </a:r>
            <a:r>
              <a:rPr lang="en-GB" dirty="0" err="1"/>
              <a:t>MeteoSwiss</a:t>
            </a:r>
            <a:r>
              <a:rPr lang="en-GB" dirty="0"/>
              <a:t> &amp; DWD):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F82A0F-42ED-4485-92F2-B0F81589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 you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runing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monitoring tools for your operational KENDA system, permanently?</a:t>
            </a:r>
          </a:p>
          <a:p>
            <a:pPr lvl="1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Yes (all three)</a:t>
            </a:r>
          </a:p>
          <a:p>
            <a:pPr>
              <a:buFont typeface="+mj-lt"/>
              <a:buAutoNum type="arabicPeriod"/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What do you monitor?</a:t>
            </a:r>
          </a:p>
          <a:p>
            <a:pPr lvl="1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Availability of all </a:t>
            </a:r>
            <a:r>
              <a:rPr lang="en-GB" dirty="0" err="1">
                <a:solidFill>
                  <a:srgbClr val="000000"/>
                </a:solidFill>
                <a:latin typeface="Arial" panose="020B0604020202020204" pitchFamily="34" charset="0"/>
              </a:rPr>
              <a:t>obs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 types (all), error statistics (MS, DWD)</a:t>
            </a:r>
          </a:p>
          <a:p>
            <a:pPr lvl="1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Spread and Increments (MS, DWD (sporadically) </a:t>
            </a:r>
          </a:p>
          <a:p>
            <a:pPr lvl="1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LHN statistics (all)</a:t>
            </a:r>
          </a:p>
          <a:p>
            <a:pPr>
              <a:buFont typeface="+mj-lt"/>
              <a:buAutoNum type="arabicPeriod"/>
            </a:pP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 </a:t>
            </a:r>
            <a:r>
              <a:rPr lang="de-DE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visualize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monitoring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?</a:t>
            </a:r>
          </a:p>
          <a:p>
            <a:pPr lvl="1"/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Time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</a:rPr>
              <a:t>series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 (all), 2d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</a:rPr>
              <a:t>area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</a:rPr>
              <a:t>plots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 &amp;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</a:rPr>
              <a:t>profiles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 (MS, DWD)</a:t>
            </a:r>
          </a:p>
          <a:p>
            <a:pPr>
              <a:buFont typeface="+mj-lt"/>
              <a:buAutoNum type="arabicPeriod"/>
            </a:pP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 </a:t>
            </a:r>
            <a:r>
              <a:rPr lang="de-DE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get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an </a:t>
            </a:r>
            <a:r>
              <a:rPr lang="de-DE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automatic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alert?</a:t>
            </a:r>
          </a:p>
          <a:p>
            <a:pPr lvl="1"/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Yes (ARPAE, DWD)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028990E-F227-4E0F-83DC-7D9F54295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0836A9-66AC-44AE-963F-20C1E819B5BA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988479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1572DF-C110-4B89-B2F8-56646A605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Answers of the Survey (by ARPAE, </a:t>
            </a:r>
            <a:r>
              <a:rPr lang="en-GB" dirty="0" err="1"/>
              <a:t>MeteoSwiss</a:t>
            </a:r>
            <a:r>
              <a:rPr lang="en-GB" dirty="0"/>
              <a:t> &amp; DWD):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F82A0F-42ED-4485-92F2-B0F81589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5"/>
            </a:pPr>
            <a:r>
              <a:rPr lang="de-DE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Which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script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language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do </a:t>
            </a:r>
            <a:r>
              <a:rPr lang="de-DE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use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your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monitoring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tools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?</a:t>
            </a:r>
          </a:p>
          <a:p>
            <a:pPr lvl="1"/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Python (all)</a:t>
            </a:r>
          </a:p>
          <a:p>
            <a:pPr lvl="1"/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</a:rPr>
              <a:t>obs_err_stat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 (Fortran) (MS, DWD (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</a:rPr>
              <a:t>sporadically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)) </a:t>
            </a:r>
          </a:p>
          <a:p>
            <a:pPr>
              <a:buFont typeface="+mj-lt"/>
              <a:buAutoNum type="arabicPeriod" startAt="6"/>
            </a:pP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 </a:t>
            </a:r>
            <a:r>
              <a:rPr lang="de-DE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apply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 </a:t>
            </a:r>
            <a:r>
              <a:rPr lang="de-DE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special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plotting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software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?</a:t>
            </a:r>
          </a:p>
          <a:p>
            <a:pPr lvl="1"/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Inhouse Python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tools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(all),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gnuplot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(DWD)</a:t>
            </a:r>
            <a:endParaRPr lang="de-DE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Font typeface="+mj-lt"/>
              <a:buAutoNum type="arabicPeriod" startAt="6"/>
            </a:pPr>
            <a:r>
              <a:rPr lang="de-DE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What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your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opinion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about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goal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 </a:t>
            </a:r>
            <a:r>
              <a:rPr lang="de-DE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unification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monitoring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?</a:t>
            </a:r>
          </a:p>
          <a:p>
            <a:pPr lvl="1"/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Get a unified system and a unified set of pictures (all)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Do you have additional comments?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82625" lvl="1" indent="-342900"/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 are particularly interested in robust python code to read and process feedback files. We can commit to engage in developing and maintaining a common python monitoring package. (MS)</a:t>
            </a:r>
          </a:p>
          <a:p>
            <a:pPr marL="682625" lvl="1" indent="-342900"/>
            <a:r>
              <a:rPr lang="de-DE" sz="16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We</a:t>
            </a:r>
            <a:r>
              <a:rPr lang="de-DE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are</a:t>
            </a:r>
            <a:r>
              <a:rPr lang="de-DE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interested</a:t>
            </a:r>
            <a:r>
              <a:rPr lang="de-DE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in </a:t>
            </a:r>
            <a:r>
              <a:rPr lang="de-DE" sz="16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developing</a:t>
            </a:r>
            <a:r>
              <a:rPr lang="de-DE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 </a:t>
            </a:r>
            <a:r>
              <a:rPr lang="de-DE" sz="16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common</a:t>
            </a:r>
            <a:r>
              <a:rPr lang="de-DE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tool</a:t>
            </a:r>
            <a:r>
              <a:rPr lang="de-DE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and </a:t>
            </a:r>
            <a:r>
              <a:rPr lang="de-DE" sz="16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we</a:t>
            </a:r>
            <a:r>
              <a:rPr lang="de-DE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are</a:t>
            </a:r>
            <a:r>
              <a:rPr lang="de-DE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happy </a:t>
            </a:r>
            <a:r>
              <a:rPr lang="de-DE" sz="16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de-DE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contribute</a:t>
            </a:r>
            <a:r>
              <a:rPr lang="de-DE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(ARPAE)</a:t>
            </a:r>
            <a:endParaRPr lang="en-US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endParaRPr lang="de-DE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 typeface="+mj-lt"/>
              <a:buAutoNum type="arabicPeriod" startAt="6"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028990E-F227-4E0F-83DC-7D9F54295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0836A9-66AC-44AE-963F-20C1E819B5BA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414814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844758-6370-48B8-8CCD-342EC5ECF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305933"/>
            <a:ext cx="8353425" cy="431800"/>
          </a:xfrm>
        </p:spPr>
        <p:txBody>
          <a:bodyPr/>
          <a:lstStyle/>
          <a:p>
            <a:r>
              <a:rPr lang="en-US" dirty="0"/>
              <a:t>Next possible steps…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3E733A-E227-40A0-BD24-A6511553C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041" y="1196974"/>
            <a:ext cx="8353425" cy="5040313"/>
          </a:xfrm>
        </p:spPr>
        <p:txBody>
          <a:bodyPr/>
          <a:lstStyle/>
          <a:p>
            <a:r>
              <a:rPr lang="en-US" dirty="0"/>
              <a:t>Create a git repository in </a:t>
            </a:r>
            <a:r>
              <a:rPr lang="en-US" dirty="0" err="1"/>
              <a:t>gitlab</a:t>
            </a:r>
            <a:r>
              <a:rPr lang="en-US" dirty="0"/>
              <a:t> under DACE.</a:t>
            </a:r>
          </a:p>
          <a:p>
            <a:r>
              <a:rPr lang="en-US" dirty="0"/>
              <a:t>Collect python scripts and start to discuss how to unify this codes.</a:t>
            </a:r>
          </a:p>
          <a:p>
            <a:pPr lvl="1"/>
            <a:r>
              <a:rPr lang="en-US" dirty="0" err="1"/>
              <a:t>ekf</a:t>
            </a:r>
            <a:r>
              <a:rPr lang="en-US" dirty="0"/>
              <a:t> Files:</a:t>
            </a:r>
          </a:p>
          <a:p>
            <a:pPr lvl="2"/>
            <a:r>
              <a:rPr lang="en-US" dirty="0"/>
              <a:t>Create one uniform python tool, which can read </a:t>
            </a:r>
            <a:r>
              <a:rPr lang="en-US" dirty="0" err="1"/>
              <a:t>ekf</a:t>
            </a:r>
            <a:r>
              <a:rPr lang="en-US" dirty="0"/>
              <a:t> and produce a source for plotting tool.</a:t>
            </a:r>
          </a:p>
          <a:p>
            <a:pPr lvl="2"/>
            <a:r>
              <a:rPr lang="en-US" dirty="0"/>
              <a:t>Create a set of </a:t>
            </a:r>
            <a:r>
              <a:rPr lang="en-US" dirty="0" err="1"/>
              <a:t>pyhthon</a:t>
            </a:r>
            <a:r>
              <a:rPr lang="en-US" dirty="0"/>
              <a:t> tools, for different kinds of plots (time series, vertical profiles)</a:t>
            </a:r>
          </a:p>
          <a:p>
            <a:pPr lvl="1"/>
            <a:r>
              <a:rPr lang="en-US" dirty="0" err="1"/>
              <a:t>Grib</a:t>
            </a:r>
            <a:r>
              <a:rPr lang="en-US" dirty="0"/>
              <a:t> files:</a:t>
            </a:r>
          </a:p>
          <a:p>
            <a:pPr lvl="2"/>
            <a:r>
              <a:rPr lang="en-US" dirty="0"/>
              <a:t>Create one uniform python tool, which can read </a:t>
            </a:r>
            <a:r>
              <a:rPr lang="en-US" dirty="0" err="1"/>
              <a:t>grib</a:t>
            </a:r>
            <a:r>
              <a:rPr lang="en-US" dirty="0"/>
              <a:t> files and create different kinds of plots (spread, increments)</a:t>
            </a:r>
          </a:p>
          <a:p>
            <a:pPr lvl="1"/>
            <a:r>
              <a:rPr lang="en-US" dirty="0"/>
              <a:t>lhn.log files:</a:t>
            </a:r>
          </a:p>
          <a:p>
            <a:pPr lvl="2"/>
            <a:r>
              <a:rPr lang="en-US" dirty="0"/>
              <a:t>Create one uniform python tool, which can read log files and create different kinds of plots (spread, increments)</a:t>
            </a:r>
          </a:p>
          <a:p>
            <a:pPr lvl="1"/>
            <a:r>
              <a:rPr lang="en-US" dirty="0"/>
              <a:t>(EMVORADO output files)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67FD7C4-6612-4FA2-92A5-43C87C00CD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0836A9-66AC-44AE-963F-20C1E819B5BA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524325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7264DD2-7FFC-4CE5-97BB-2898D2BC50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0836A9-66AC-44AE-963F-20C1E819B5BA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C370B33-B64F-4AAC-B315-8C00ABC1E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Work </a:t>
            </a:r>
            <a:r>
              <a:rPr lang="de-DE" dirty="0" err="1"/>
              <a:t>by</a:t>
            </a:r>
            <a:r>
              <a:rPr lang="de-DE" dirty="0"/>
              <a:t> Michael Bender (DWD)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C396437-73C3-4501-9C76-BEB711E2CD0F}"/>
              </a:ext>
            </a:extLst>
          </p:cNvPr>
          <p:cNvSpPr txBox="1"/>
          <p:nvPr/>
        </p:nvSpPr>
        <p:spPr>
          <a:xfrm>
            <a:off x="395288" y="2060848"/>
            <a:ext cx="83534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Python </a:t>
            </a:r>
            <a:r>
              <a:rPr lang="de-DE" dirty="0" err="1"/>
              <a:t>tool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extract</a:t>
            </a:r>
            <a:r>
              <a:rPr lang="de-DE" dirty="0"/>
              <a:t> time </a:t>
            </a:r>
            <a:r>
              <a:rPr lang="de-DE" dirty="0" err="1"/>
              <a:t>series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ekf</a:t>
            </a:r>
            <a:r>
              <a:rPr lang="de-DE" dirty="0"/>
              <a:t> </a:t>
            </a:r>
            <a:r>
              <a:rPr lang="de-DE" dirty="0" err="1"/>
              <a:t>files</a:t>
            </a:r>
            <a:r>
              <a:rPr lang="de-DE" dirty="0"/>
              <a:t>. </a:t>
            </a:r>
            <a:r>
              <a:rPr lang="de-DE" dirty="0" err="1"/>
              <a:t>Those</a:t>
            </a:r>
            <a:r>
              <a:rPr lang="de-DE" dirty="0"/>
              <a:t> time </a:t>
            </a:r>
            <a:r>
              <a:rPr lang="de-DE" dirty="0" err="1"/>
              <a:t>series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 err="1"/>
              <a:t>plotted</a:t>
            </a:r>
            <a:r>
              <a:rPr lang="de-DE" dirty="0"/>
              <a:t> but also </a:t>
            </a:r>
            <a:r>
              <a:rPr lang="de-DE" dirty="0" err="1"/>
              <a:t>stored</a:t>
            </a:r>
            <a:r>
              <a:rPr lang="de-DE" dirty="0"/>
              <a:t> in </a:t>
            </a:r>
            <a:r>
              <a:rPr lang="de-DE" dirty="0" err="1"/>
              <a:t>long</a:t>
            </a:r>
            <a:r>
              <a:rPr lang="de-DE" dirty="0"/>
              <a:t> time </a:t>
            </a:r>
            <a:r>
              <a:rPr lang="de-DE" dirty="0" err="1"/>
              <a:t>archive</a:t>
            </a:r>
            <a:r>
              <a:rPr lang="de-DE" dirty="0"/>
              <a:t> at DWD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further</a:t>
            </a:r>
            <a:r>
              <a:rPr lang="de-DE" dirty="0"/>
              <a:t> </a:t>
            </a:r>
            <a:r>
              <a:rPr lang="de-DE" dirty="0" err="1"/>
              <a:t>investigations</a:t>
            </a:r>
            <a:endParaRPr lang="de-DE" dirty="0"/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Separate </a:t>
            </a:r>
            <a:r>
              <a:rPr lang="de-DE" dirty="0" err="1"/>
              <a:t>plotting</a:t>
            </a:r>
            <a:r>
              <a:rPr lang="de-DE" dirty="0"/>
              <a:t> </a:t>
            </a:r>
            <a:r>
              <a:rPr lang="de-DE" dirty="0" err="1"/>
              <a:t>tool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time </a:t>
            </a:r>
            <a:r>
              <a:rPr lang="de-DE" dirty="0" err="1"/>
              <a:t>series</a:t>
            </a:r>
            <a:r>
              <a:rPr lang="de-DE" dirty="0"/>
              <a:t> (and </a:t>
            </a:r>
            <a:r>
              <a:rPr lang="de-DE" dirty="0" err="1"/>
              <a:t>others</a:t>
            </a:r>
            <a:r>
              <a:rPr lang="de-DE" dirty="0"/>
              <a:t>) </a:t>
            </a:r>
            <a:r>
              <a:rPr lang="de-DE" dirty="0" err="1"/>
              <a:t>for</a:t>
            </a:r>
            <a:r>
              <a:rPr lang="de-DE" dirty="0"/>
              <a:t> all </a:t>
            </a:r>
            <a:r>
              <a:rPr lang="de-DE" dirty="0" err="1"/>
              <a:t>obs</a:t>
            </a:r>
            <a:r>
              <a:rPr lang="de-DE" dirty="0"/>
              <a:t> </a:t>
            </a:r>
            <a:r>
              <a:rPr lang="de-DE" dirty="0" err="1"/>
              <a:t>types</a:t>
            </a:r>
            <a:r>
              <a:rPr lang="de-DE" dirty="0"/>
              <a:t> down </a:t>
            </a:r>
            <a:r>
              <a:rPr lang="de-DE" dirty="0" err="1"/>
              <a:t>to</a:t>
            </a:r>
            <a:r>
              <a:rPr lang="de-DE" dirty="0"/>
              <a:t> all separate </a:t>
            </a:r>
            <a:r>
              <a:rPr lang="de-DE" dirty="0" err="1"/>
              <a:t>observations</a:t>
            </a:r>
            <a:r>
              <a:rPr lang="de-DE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3522341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BDD4EF-E8C8-4D62-AFFB-E53FA9622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F8B46530-174E-4122-8797-7C5127D335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76383"/>
            <a:ext cx="9144000" cy="5881617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D0DA3DF-58F8-427B-A09A-12DB425398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0836A9-66AC-44AE-963F-20C1E819B5BA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9F28EFD-06F0-4659-9771-A4BD5B58B355}"/>
              </a:ext>
            </a:extLst>
          </p:cNvPr>
          <p:cNvSpPr txBox="1"/>
          <p:nvPr/>
        </p:nvSpPr>
        <p:spPr>
          <a:xfrm>
            <a:off x="323528" y="404664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Monitoring </a:t>
            </a:r>
            <a:r>
              <a:rPr lang="de-DE" dirty="0" err="1"/>
              <a:t>of</a:t>
            </a:r>
            <a:r>
              <a:rPr lang="de-DE" dirty="0"/>
              <a:t> Radar </a:t>
            </a:r>
            <a:r>
              <a:rPr lang="de-DE" dirty="0" err="1"/>
              <a:t>Observations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71766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863BD4-6758-425F-A40F-EBE545172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9A4DE43A-4815-43DB-9172-5634DE12C6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773604"/>
            <a:ext cx="9144000" cy="3122572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6CB061F-E328-412F-8E23-1F5EBCF901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0836A9-66AC-44AE-963F-20C1E819B5BA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2A65260-E2D5-49E7-B9B7-0E0980966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3996"/>
            <a:ext cx="9144000" cy="299960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DF0374A-BB8A-42F2-91A1-624ACBA2D435}"/>
              </a:ext>
            </a:extLst>
          </p:cNvPr>
          <p:cNvSpPr txBox="1"/>
          <p:nvPr/>
        </p:nvSpPr>
        <p:spPr>
          <a:xfrm>
            <a:off x="323528" y="404664"/>
            <a:ext cx="6186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Monitoring </a:t>
            </a:r>
            <a:r>
              <a:rPr lang="de-DE" dirty="0" err="1"/>
              <a:t>of</a:t>
            </a:r>
            <a:r>
              <a:rPr lang="de-DE" dirty="0"/>
              <a:t> Wind Profiler (</a:t>
            </a:r>
            <a:r>
              <a:rPr lang="de-DE" dirty="0" err="1"/>
              <a:t>above</a:t>
            </a:r>
            <a:r>
              <a:rPr lang="de-DE" dirty="0"/>
              <a:t>) and Wind Lidar (</a:t>
            </a:r>
            <a:r>
              <a:rPr lang="de-DE" dirty="0" err="1"/>
              <a:t>below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1989941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E5D72F-30FA-4509-A44F-D429EC126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Additional </a:t>
            </a:r>
            <a:r>
              <a:rPr lang="de-DE" dirty="0" err="1"/>
              <a:t>slides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last </a:t>
            </a:r>
            <a:r>
              <a:rPr lang="de-DE" dirty="0" err="1"/>
              <a:t>meeting</a:t>
            </a:r>
            <a:r>
              <a:rPr lang="de-DE" dirty="0"/>
              <a:t>…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4BD64C-E668-4F9F-9C4F-2D23BE7D7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F10BDF-FD85-4F88-8F21-6B567B2594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0836A9-66AC-44AE-963F-20C1E819B5BA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989431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24" name="Textfeld 23"/>
          <p:cNvSpPr txBox="1"/>
          <p:nvPr/>
        </p:nvSpPr>
        <p:spPr>
          <a:xfrm>
            <a:off x="692197" y="1524942"/>
            <a:ext cx="1539617" cy="369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>
            <a:solidFill>
              <a:srgbClr val="FFC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latin typeface="+mn-lt"/>
                <a:cs typeface="+mn-cs"/>
                <a:sym typeface="Calibri"/>
              </a:rPr>
              <a:t>Model+ LHN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753112" y="1575302"/>
            <a:ext cx="1539615" cy="369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>
            <a:solidFill>
              <a:srgbClr val="FFC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latin typeface="+mn-lt"/>
                <a:cs typeface="+mn-cs"/>
                <a:sym typeface="Calibri"/>
              </a:rPr>
              <a:t>Model+ LHN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828267" y="1637932"/>
            <a:ext cx="1525372" cy="369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>
            <a:solidFill>
              <a:srgbClr val="FFC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latin typeface="+mn-lt"/>
                <a:cs typeface="+mn-cs"/>
                <a:sym typeface="Calibri"/>
              </a:rPr>
              <a:t>Model+ LHN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930564" y="1727702"/>
            <a:ext cx="1483989" cy="369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>
            <a:solidFill>
              <a:srgbClr val="FFC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lang="en-GB" dirty="0" err="1">
                <a:solidFill>
                  <a:srgbClr val="000000"/>
                </a:solidFill>
                <a:latin typeface="+mn-lt"/>
                <a:cs typeface="+mn-cs"/>
                <a:sym typeface="Calibri"/>
              </a:rPr>
              <a:t>Model+LHN</a:t>
            </a:r>
            <a:endParaRPr lang="en-GB" dirty="0">
              <a:solidFill>
                <a:srgbClr val="000000"/>
              </a:solidFill>
              <a:latin typeface="+mn-lt"/>
              <a:cs typeface="+mn-cs"/>
              <a:sym typeface="Calibri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1032858" y="1792420"/>
            <a:ext cx="1439408" cy="369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>
            <a:solidFill>
              <a:srgbClr val="FFC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latin typeface="+mn-lt"/>
                <a:cs typeface="+mn-cs"/>
                <a:sym typeface="Calibri"/>
              </a:rPr>
              <a:t>Model+ LHN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1110104" y="1882190"/>
            <a:ext cx="1443557" cy="369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>
            <a:solidFill>
              <a:srgbClr val="FFC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latin typeface="+mn-lt"/>
                <a:cs typeface="+mn-cs"/>
                <a:sym typeface="Calibri"/>
              </a:rPr>
              <a:t>Model + LHN</a:t>
            </a:r>
          </a:p>
        </p:txBody>
      </p:sp>
      <p:sp>
        <p:nvSpPr>
          <p:cNvPr id="30" name="Rechteck 29"/>
          <p:cNvSpPr/>
          <p:nvPr/>
        </p:nvSpPr>
        <p:spPr>
          <a:xfrm>
            <a:off x="1809733" y="2976364"/>
            <a:ext cx="548441" cy="369330"/>
          </a:xfrm>
          <a:prstGeom prst="rect">
            <a:avLst/>
          </a:prstGeom>
          <a:solidFill>
            <a:schemeClr val="accent6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r>
              <a:rPr lang="en-GB" dirty="0" err="1">
                <a:solidFill>
                  <a:srgbClr val="000000"/>
                </a:solidFill>
                <a:latin typeface="+mn-lt"/>
                <a:cs typeface="+mn-cs"/>
                <a:sym typeface="Calibri"/>
              </a:rPr>
              <a:t>Obs</a:t>
            </a:r>
            <a:endParaRPr lang="en-GB" dirty="0">
              <a:solidFill>
                <a:srgbClr val="000000"/>
              </a:solidFill>
              <a:latin typeface="+mn-lt"/>
              <a:cs typeface="+mn-cs"/>
              <a:sym typeface="Calibri"/>
            </a:endParaRPr>
          </a:p>
        </p:txBody>
      </p:sp>
      <p:sp>
        <p:nvSpPr>
          <p:cNvPr id="31" name="Abgerundetes Rechteck 30"/>
          <p:cNvSpPr/>
          <p:nvPr/>
        </p:nvSpPr>
        <p:spPr>
          <a:xfrm>
            <a:off x="1537355" y="2151909"/>
            <a:ext cx="1093199" cy="71508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5000"/>
                  <a:lumOff val="45000"/>
                </a:schemeClr>
              </a:gs>
              <a:gs pos="54000">
                <a:schemeClr val="accent3">
                  <a:lumMod val="45000"/>
                  <a:lumOff val="55000"/>
                </a:schemeClr>
              </a:gs>
              <a:gs pos="47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latin typeface="+mn-lt"/>
                <a:cs typeface="+mn-cs"/>
                <a:sym typeface="Calibri"/>
              </a:rPr>
              <a:t>Forward operator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410804" y="1177579"/>
            <a:ext cx="225317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40 +1 ensemble runs</a:t>
            </a:r>
            <a:endParaRPr lang="en-GB" dirty="0">
              <a:solidFill>
                <a:srgbClr val="000000"/>
              </a:solidFill>
              <a:latin typeface="+mn-lt"/>
              <a:cs typeface="+mn-cs"/>
              <a:sym typeface="Calibri"/>
            </a:endParaRPr>
          </a:p>
        </p:txBody>
      </p:sp>
      <p:cxnSp>
        <p:nvCxnSpPr>
          <p:cNvPr id="33" name="Gerade Verbindung mit Pfeil 32"/>
          <p:cNvCxnSpPr>
            <a:cxnSpLocks/>
            <a:stCxn id="30" idx="0"/>
            <a:endCxn id="31" idx="2"/>
          </p:cNvCxnSpPr>
          <p:nvPr/>
        </p:nvCxnSpPr>
        <p:spPr>
          <a:xfrm flipV="1">
            <a:off x="2083954" y="2866996"/>
            <a:ext cx="1" cy="109369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Abgerundetes Rechteck 35"/>
          <p:cNvSpPr/>
          <p:nvPr/>
        </p:nvSpPr>
        <p:spPr>
          <a:xfrm>
            <a:off x="3420192" y="1376455"/>
            <a:ext cx="1541595" cy="2201702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endParaRPr lang="en-GB" sz="1600" dirty="0">
              <a:solidFill>
                <a:srgbClr val="000000"/>
              </a:solidFill>
              <a:latin typeface="+mn-lt"/>
              <a:cs typeface="+mn-cs"/>
              <a:sym typeface="Calibri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endParaRPr lang="en-GB" sz="1600" dirty="0"/>
          </a:p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endParaRPr lang="en-GB" sz="1600" dirty="0">
              <a:solidFill>
                <a:srgbClr val="000000"/>
              </a:solidFill>
              <a:latin typeface="+mn-lt"/>
              <a:cs typeface="+mn-cs"/>
              <a:sym typeface="Calibri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endParaRPr lang="en-GB" sz="1600" dirty="0"/>
          </a:p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endParaRPr lang="en-GB" sz="1600" dirty="0">
              <a:solidFill>
                <a:srgbClr val="000000"/>
              </a:solidFill>
              <a:latin typeface="+mn-lt"/>
              <a:cs typeface="+mn-cs"/>
              <a:sym typeface="Calibri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endParaRPr lang="en-GB" sz="1600" dirty="0"/>
          </a:p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endParaRPr lang="en-GB" sz="1600" dirty="0">
              <a:solidFill>
                <a:srgbClr val="000000"/>
              </a:solidFill>
              <a:latin typeface="+mn-lt"/>
              <a:cs typeface="+mn-cs"/>
              <a:sym typeface="Calibri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r>
              <a:rPr lang="en-GB" sz="1600" dirty="0" err="1">
                <a:solidFill>
                  <a:srgbClr val="000000"/>
                </a:solidFill>
                <a:latin typeface="+mn-lt"/>
                <a:cs typeface="+mn-cs"/>
                <a:sym typeface="Calibri"/>
              </a:rPr>
              <a:t>Kalman</a:t>
            </a:r>
            <a:r>
              <a:rPr lang="en-GB" sz="1600" dirty="0">
                <a:solidFill>
                  <a:srgbClr val="000000"/>
                </a:solidFill>
                <a:latin typeface="+mn-lt"/>
                <a:cs typeface="+mn-cs"/>
                <a:sym typeface="Calibri"/>
              </a:rPr>
              <a:t> Filter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3566863" y="1532249"/>
            <a:ext cx="1300995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rgbClr val="000000"/>
                </a:solidFill>
                <a:latin typeface="+mn-lt"/>
                <a:cs typeface="+mn-cs"/>
                <a:sym typeface="Calibri"/>
              </a:rPr>
              <a:t>Model states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rgbClr val="000000"/>
                </a:solidFill>
                <a:latin typeface="+mn-lt"/>
                <a:cs typeface="+mn-cs"/>
                <a:sym typeface="Calibri"/>
              </a:rPr>
              <a:t>+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rgbClr val="000000"/>
                </a:solidFill>
                <a:latin typeface="+mn-lt"/>
                <a:cs typeface="+mn-cs"/>
                <a:sym typeface="Calibri"/>
              </a:rPr>
              <a:t>Observations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1462762" y="3416403"/>
            <a:ext cx="1041740" cy="369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>
            <a:solidFill>
              <a:srgbClr val="FFC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lang="en-GB">
                <a:solidFill>
                  <a:srgbClr val="000000"/>
                </a:solidFill>
                <a:latin typeface="+mn-lt"/>
                <a:cs typeface="+mn-cs"/>
                <a:sym typeface="Calibri"/>
              </a:rPr>
              <a:t>Analysis</a:t>
            </a:r>
            <a:endParaRPr lang="en-GB" dirty="0">
              <a:solidFill>
                <a:srgbClr val="000000"/>
              </a:solidFill>
              <a:latin typeface="+mn-lt"/>
              <a:cs typeface="+mn-cs"/>
              <a:sym typeface="Calibri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1550113" y="3485122"/>
            <a:ext cx="1041740" cy="369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>
            <a:solidFill>
              <a:srgbClr val="FFC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latin typeface="+mn-lt"/>
                <a:cs typeface="+mn-cs"/>
                <a:sym typeface="Calibri"/>
              </a:rPr>
              <a:t>Analysis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1655749" y="3557130"/>
            <a:ext cx="1041740" cy="369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>
            <a:solidFill>
              <a:srgbClr val="FFC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lang="en-GB">
                <a:solidFill>
                  <a:srgbClr val="000000"/>
                </a:solidFill>
                <a:latin typeface="+mn-lt"/>
                <a:cs typeface="+mn-cs"/>
                <a:sym typeface="Calibri"/>
              </a:rPr>
              <a:t>Analysis</a:t>
            </a:r>
            <a:endParaRPr lang="en-GB" dirty="0">
              <a:solidFill>
                <a:srgbClr val="000000"/>
              </a:solidFill>
              <a:latin typeface="+mn-lt"/>
              <a:cs typeface="+mn-cs"/>
              <a:sym typeface="Calibri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1727757" y="3629138"/>
            <a:ext cx="1041740" cy="369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>
            <a:solidFill>
              <a:srgbClr val="FFC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latin typeface="+mn-lt"/>
                <a:cs typeface="+mn-cs"/>
                <a:sym typeface="Calibri"/>
              </a:rPr>
              <a:t>Analysis</a:t>
            </a:r>
          </a:p>
        </p:txBody>
      </p:sp>
      <p:cxnSp>
        <p:nvCxnSpPr>
          <p:cNvPr id="22" name="Gewinkelter Verbinder 21"/>
          <p:cNvCxnSpPr>
            <a:cxnSpLocks/>
          </p:cNvCxnSpPr>
          <p:nvPr/>
        </p:nvCxnSpPr>
        <p:spPr bwMode="auto">
          <a:xfrm rot="10800000">
            <a:off x="726994" y="1976976"/>
            <a:ext cx="619549" cy="1757420"/>
          </a:xfrm>
          <a:prstGeom prst="bentConnector3">
            <a:avLst>
              <a:gd name="adj1" fmla="val 157255"/>
            </a:avLst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C05AAB5B-1A9F-4157-B333-92161C52E692}"/>
              </a:ext>
            </a:extLst>
          </p:cNvPr>
          <p:cNvCxnSpPr>
            <a:cxnSpLocks/>
            <a:endCxn id="37" idx="1"/>
          </p:cNvCxnSpPr>
          <p:nvPr/>
        </p:nvCxnSpPr>
        <p:spPr>
          <a:xfrm flipV="1">
            <a:off x="2634812" y="1947747"/>
            <a:ext cx="932051" cy="55605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Gerade Verbindung mit Pfeil 34"/>
          <p:cNvCxnSpPr>
            <a:cxnSpLocks/>
            <a:stCxn id="31" idx="3"/>
          </p:cNvCxnSpPr>
          <p:nvPr/>
        </p:nvCxnSpPr>
        <p:spPr>
          <a:xfrm>
            <a:off x="2630554" y="2509453"/>
            <a:ext cx="947926" cy="138359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Gerade Verbindung mit Pfeil 33"/>
          <p:cNvCxnSpPr>
            <a:cxnSpLocks/>
            <a:stCxn id="29" idx="3"/>
          </p:cNvCxnSpPr>
          <p:nvPr/>
        </p:nvCxnSpPr>
        <p:spPr>
          <a:xfrm flipV="1">
            <a:off x="2553661" y="1738174"/>
            <a:ext cx="1005639" cy="328681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Gerade Verbindung mit Pfeil 37"/>
          <p:cNvCxnSpPr>
            <a:cxnSpLocks/>
            <a:stCxn id="36" idx="1"/>
          </p:cNvCxnSpPr>
          <p:nvPr/>
        </p:nvCxnSpPr>
        <p:spPr>
          <a:xfrm flipH="1">
            <a:off x="2414553" y="2477306"/>
            <a:ext cx="1005639" cy="122384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247CD64A-DBBC-4862-A7BF-8875CEC1AAD5}"/>
              </a:ext>
            </a:extLst>
          </p:cNvPr>
          <p:cNvSpPr/>
          <p:nvPr/>
        </p:nvSpPr>
        <p:spPr bwMode="auto">
          <a:xfrm>
            <a:off x="5108138" y="1270638"/>
            <a:ext cx="3856350" cy="4555181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Observations in KENDA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(at DWD)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SYNOP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600" dirty="0"/>
              <a:t>manual stations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automatic stations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/>
              <a:t>AIREP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AMDAR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600" dirty="0"/>
              <a:t>MODE-S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600" dirty="0"/>
              <a:t>Some others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TEMP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600" dirty="0"/>
              <a:t>Accent and decent measurements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sz="1600" dirty="0"/>
              <a:t>RADAR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PILOT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sz="1600" dirty="0"/>
              <a:t>DRIBU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RAD (</a:t>
            </a:r>
            <a:r>
              <a:rPr kumimoji="0" lang="en-GB" sz="16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Seviri</a:t>
            </a:r>
            <a:r>
              <a:rPr kumimoji="0" lang="en-GB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-VIS and </a:t>
            </a:r>
            <a:r>
              <a:rPr kumimoji="0" lang="en-GB" sz="16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Seviri</a:t>
            </a:r>
            <a:r>
              <a:rPr kumimoji="0" lang="en-GB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IR)</a:t>
            </a:r>
            <a:endParaRPr lang="en-GB" sz="1600" dirty="0"/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….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21A1ADC-3B39-45DA-B207-9E8495221F86}"/>
              </a:ext>
            </a:extLst>
          </p:cNvPr>
          <p:cNvSpPr txBox="1"/>
          <p:nvPr/>
        </p:nvSpPr>
        <p:spPr>
          <a:xfrm>
            <a:off x="351643" y="2683976"/>
            <a:ext cx="1025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24 times per day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A7D8819-4924-4964-9FC4-D834B403C965}"/>
              </a:ext>
            </a:extLst>
          </p:cNvPr>
          <p:cNvSpPr txBox="1"/>
          <p:nvPr/>
        </p:nvSpPr>
        <p:spPr>
          <a:xfrm>
            <a:off x="473324" y="4367861"/>
            <a:ext cx="430117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Monitoring can be done of several parts:</a:t>
            </a:r>
          </a:p>
          <a:p>
            <a:pPr marL="285750" indent="-285750">
              <a:buFontTx/>
              <a:buChar char="-"/>
            </a:pPr>
            <a:r>
              <a:rPr lang="en-GB" dirty="0"/>
              <a:t>Observations (i.e. </a:t>
            </a:r>
            <a:r>
              <a:rPr lang="en-GB" dirty="0" err="1"/>
              <a:t>OmB</a:t>
            </a:r>
            <a:r>
              <a:rPr lang="en-GB" dirty="0"/>
              <a:t>)</a:t>
            </a:r>
          </a:p>
          <a:p>
            <a:pPr marL="285750" indent="-285750">
              <a:buFontTx/>
              <a:buChar char="-"/>
            </a:pPr>
            <a:r>
              <a:rPr lang="en-GB" dirty="0"/>
              <a:t>Increments</a:t>
            </a:r>
          </a:p>
          <a:p>
            <a:pPr marL="285750" indent="-285750">
              <a:buFontTx/>
              <a:buChar char="-"/>
            </a:pPr>
            <a:r>
              <a:rPr lang="en-GB" dirty="0"/>
              <a:t>DACE (LETKF) monitoring</a:t>
            </a:r>
          </a:p>
          <a:p>
            <a:pPr marL="285750" indent="-285750">
              <a:buFontTx/>
              <a:buChar char="-"/>
            </a:pPr>
            <a:r>
              <a:rPr lang="en-GB" dirty="0"/>
              <a:t>LHN monitoring</a:t>
            </a:r>
          </a:p>
          <a:p>
            <a:pPr marL="285750" indent="-285750">
              <a:buFontTx/>
              <a:buChar char="-"/>
            </a:pPr>
            <a:r>
              <a:rPr lang="en-GB" dirty="0"/>
              <a:t>…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7D2CE94-AF5F-498D-AFE0-05B8C0F64FC0}"/>
              </a:ext>
            </a:extLst>
          </p:cNvPr>
          <p:cNvSpPr txBox="1"/>
          <p:nvPr/>
        </p:nvSpPr>
        <p:spPr>
          <a:xfrm>
            <a:off x="1705068" y="191821"/>
            <a:ext cx="4430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 scheme at the reginal scale</a:t>
            </a:r>
          </a:p>
        </p:txBody>
      </p:sp>
    </p:spTree>
    <p:extLst>
      <p:ext uri="{BB962C8B-B14F-4D97-AF65-F5344CB8AC3E}">
        <p14:creationId xmlns:p14="http://schemas.microsoft.com/office/powerpoint/2010/main" val="170579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6" grpId="0" animBg="1"/>
      <p:bldP spid="37" grpId="0"/>
      <p:bldP spid="39" grpId="0" animBg="1"/>
      <p:bldP spid="45" grpId="0" animBg="1"/>
      <p:bldP spid="46" grpId="0" animBg="1"/>
      <p:bldP spid="47" grpId="0" animBg="1"/>
    </p:bldLst>
  </p:timing>
</p:sld>
</file>

<file path=ppt/theme/theme1.xml><?xml version="1.0" encoding="utf-8"?>
<a:theme xmlns:a="http://schemas.openxmlformats.org/drawingml/2006/main" name="DWD Standard Master">
  <a:themeElements>
    <a:clrScheme name="">
      <a:dk1>
        <a:srgbClr val="000000"/>
      </a:dk1>
      <a:lt1>
        <a:srgbClr val="FFFFFF"/>
      </a:lt1>
      <a:dk2>
        <a:srgbClr val="2D4B9B"/>
      </a:dk2>
      <a:lt2>
        <a:srgbClr val="D2E1F5"/>
      </a:lt2>
      <a:accent1>
        <a:srgbClr val="96B9DC"/>
      </a:accent1>
      <a:accent2>
        <a:srgbClr val="E10019"/>
      </a:accent2>
      <a:accent3>
        <a:srgbClr val="FFFFFF"/>
      </a:accent3>
      <a:accent4>
        <a:srgbClr val="000000"/>
      </a:accent4>
      <a:accent5>
        <a:srgbClr val="C9D9EB"/>
      </a:accent5>
      <a:accent6>
        <a:srgbClr val="CC0016"/>
      </a:accent6>
      <a:hlink>
        <a:srgbClr val="2D4B9B"/>
      </a:hlink>
      <a:folHlink>
        <a:srgbClr val="96B9DC"/>
      </a:folHlink>
    </a:clrScheme>
    <a:fontScheme name="DWD Standard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WD Standard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96B9DC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87A7C7"/>
        </a:accent6>
        <a:hlink>
          <a:srgbClr val="D2E1F5"/>
        </a:hlink>
        <a:folHlink>
          <a:srgbClr val="E10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695</Words>
  <Application>Microsoft Office PowerPoint</Application>
  <PresentationFormat>Bildschirmpräsentation (4:3)</PresentationFormat>
  <Paragraphs>127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DWD Standard Master</vt:lpstr>
      <vt:lpstr>Survey on monitoring for KENDA</vt:lpstr>
      <vt:lpstr>Answers of the Survey (by ARPAE, MeteoSwiss &amp; DWD):</vt:lpstr>
      <vt:lpstr>Answers of the Survey (by ARPAE, MeteoSwiss &amp; DWD):</vt:lpstr>
      <vt:lpstr>Next possible steps… </vt:lpstr>
      <vt:lpstr>Work by Michael Bender (DWD)</vt:lpstr>
      <vt:lpstr>PowerPoint-Präsentation</vt:lpstr>
      <vt:lpstr>PowerPoint-Präsentation</vt:lpstr>
      <vt:lpstr>Additional slides of last meeting…</vt:lpstr>
      <vt:lpstr>PowerPoint-Präsentation</vt:lpstr>
      <vt:lpstr>Monitoring aspects:</vt:lpstr>
      <vt:lpstr> Monitoring of TEMP</vt:lpstr>
      <vt:lpstr>PowerPoint-Präsentation</vt:lpstr>
      <vt:lpstr>PowerPoint-Präsentation</vt:lpstr>
    </vt:vector>
  </TitlesOfParts>
  <Company>mpm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Administrator</dc:creator>
  <cp:lastModifiedBy>Stephan Klaus</cp:lastModifiedBy>
  <cp:revision>2661</cp:revision>
  <cp:lastPrinted>2014-08-19T12:06:58Z</cp:lastPrinted>
  <dcterms:created xsi:type="dcterms:W3CDTF">2006-12-01T09:57:45Z</dcterms:created>
  <dcterms:modified xsi:type="dcterms:W3CDTF">2025-08-29T09:27:51Z</dcterms:modified>
</cp:coreProperties>
</file>