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4" r:id="rId3"/>
    <p:sldId id="272" r:id="rId4"/>
    <p:sldId id="274" r:id="rId5"/>
    <p:sldId id="273" r:id="rId6"/>
    <p:sldId id="275" r:id="rId7"/>
    <p:sldId id="267" r:id="rId8"/>
    <p:sldId id="268" r:id="rId9"/>
    <p:sldId id="269" r:id="rId10"/>
    <p:sldId id="279" r:id="rId11"/>
    <p:sldId id="276" r:id="rId12"/>
    <p:sldId id="256" r:id="rId13"/>
    <p:sldId id="270" r:id="rId14"/>
    <p:sldId id="278" r:id="rId15"/>
    <p:sldId id="271" r:id="rId16"/>
    <p:sldId id="280" r:id="rId17"/>
    <p:sldId id="281" r:id="rId18"/>
    <p:sldId id="286" r:id="rId19"/>
    <p:sldId id="282" r:id="rId20"/>
    <p:sldId id="283" r:id="rId21"/>
    <p:sldId id="285" r:id="rId22"/>
  </p:sldIdLst>
  <p:sldSz cx="11522075" cy="6480175"/>
  <p:notesSz cx="6858000" cy="9144000"/>
  <p:defaultTextStyle>
    <a:defPPr>
      <a:defRPr lang="pl-PL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816" autoAdjust="0"/>
    <p:restoredTop sz="94660"/>
  </p:normalViewPr>
  <p:slideViewPr>
    <p:cSldViewPr>
      <p:cViewPr varScale="1">
        <p:scale>
          <a:sx n="111" d="100"/>
          <a:sy n="111" d="100"/>
        </p:scale>
        <p:origin x="-828" y="-90"/>
      </p:cViewPr>
      <p:guideLst>
        <p:guide orient="horz" pos="2041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15220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353504" y="259509"/>
            <a:ext cx="2592467" cy="55291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76104" y="259509"/>
            <a:ext cx="7585366" cy="55291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0164" y="4164114"/>
            <a:ext cx="9793764" cy="1287034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607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21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82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04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564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325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085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76104" y="1512042"/>
            <a:ext cx="5088916" cy="427661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857055" y="1512042"/>
            <a:ext cx="5088916" cy="427661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72" indent="0">
              <a:buNone/>
              <a:defRPr sz="2500" b="1"/>
            </a:lvl2pPr>
            <a:lvl3pPr marL="1152144" indent="0">
              <a:buNone/>
              <a:defRPr sz="2300" b="1"/>
            </a:lvl3pPr>
            <a:lvl4pPr marL="1728216" indent="0">
              <a:buNone/>
              <a:defRPr sz="2000" b="1"/>
            </a:lvl4pPr>
            <a:lvl5pPr marL="2304288" indent="0">
              <a:buNone/>
              <a:defRPr sz="2000" b="1"/>
            </a:lvl5pPr>
            <a:lvl6pPr marL="2880360" indent="0">
              <a:buNone/>
              <a:defRPr sz="2000" b="1"/>
            </a:lvl6pPr>
            <a:lvl7pPr marL="3456432" indent="0">
              <a:buNone/>
              <a:defRPr sz="2000" b="1"/>
            </a:lvl7pPr>
            <a:lvl8pPr marL="4032504" indent="0">
              <a:buNone/>
              <a:defRPr sz="2000" b="1"/>
            </a:lvl8pPr>
            <a:lvl9pPr marL="4608576" indent="0">
              <a:buNone/>
              <a:defRPr sz="20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76104" y="2055055"/>
            <a:ext cx="5090917" cy="3733601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853059" y="1450540"/>
            <a:ext cx="5092917" cy="604516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72" indent="0">
              <a:buNone/>
              <a:defRPr sz="2500" b="1"/>
            </a:lvl2pPr>
            <a:lvl3pPr marL="1152144" indent="0">
              <a:buNone/>
              <a:defRPr sz="2300" b="1"/>
            </a:lvl3pPr>
            <a:lvl4pPr marL="1728216" indent="0">
              <a:buNone/>
              <a:defRPr sz="2000" b="1"/>
            </a:lvl4pPr>
            <a:lvl5pPr marL="2304288" indent="0">
              <a:buNone/>
              <a:defRPr sz="2000" b="1"/>
            </a:lvl5pPr>
            <a:lvl6pPr marL="2880360" indent="0">
              <a:buNone/>
              <a:defRPr sz="2000" b="1"/>
            </a:lvl6pPr>
            <a:lvl7pPr marL="3456432" indent="0">
              <a:buNone/>
              <a:defRPr sz="2000" b="1"/>
            </a:lvl7pPr>
            <a:lvl8pPr marL="4032504" indent="0">
              <a:buNone/>
              <a:defRPr sz="2000" b="1"/>
            </a:lvl8pPr>
            <a:lvl9pPr marL="4608576" indent="0">
              <a:buNone/>
              <a:defRPr sz="20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853059" y="2055055"/>
            <a:ext cx="5092917" cy="3733601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108" y="258006"/>
            <a:ext cx="3790683" cy="109803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04811" y="258010"/>
            <a:ext cx="6441160" cy="5530650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76108" y="1356040"/>
            <a:ext cx="3790683" cy="4432620"/>
          </a:xfrm>
        </p:spPr>
        <p:txBody>
          <a:bodyPr/>
          <a:lstStyle>
            <a:lvl1pPr marL="0" indent="0">
              <a:buNone/>
              <a:defRPr sz="1800"/>
            </a:lvl1pPr>
            <a:lvl2pPr marL="576072" indent="0">
              <a:buNone/>
              <a:defRPr sz="1500"/>
            </a:lvl2pPr>
            <a:lvl3pPr marL="1152144" indent="0">
              <a:buNone/>
              <a:defRPr sz="1300"/>
            </a:lvl3pPr>
            <a:lvl4pPr marL="1728216" indent="0">
              <a:buNone/>
              <a:defRPr sz="1100"/>
            </a:lvl4pPr>
            <a:lvl5pPr marL="2304288" indent="0">
              <a:buNone/>
              <a:defRPr sz="1100"/>
            </a:lvl5pPr>
            <a:lvl6pPr marL="2880360" indent="0">
              <a:buNone/>
              <a:defRPr sz="1100"/>
            </a:lvl6pPr>
            <a:lvl7pPr marL="3456432" indent="0">
              <a:buNone/>
              <a:defRPr sz="1100"/>
            </a:lvl7pPr>
            <a:lvl8pPr marL="4032504" indent="0">
              <a:buNone/>
              <a:defRPr sz="1100"/>
            </a:lvl8pPr>
            <a:lvl9pPr marL="4608576" indent="0">
              <a:buNone/>
              <a:defRPr sz="1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8407" y="4536124"/>
            <a:ext cx="6913245" cy="535516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58407" y="579015"/>
            <a:ext cx="6913245" cy="3888105"/>
          </a:xfrm>
        </p:spPr>
        <p:txBody>
          <a:bodyPr/>
          <a:lstStyle>
            <a:lvl1pPr marL="0" indent="0">
              <a:buNone/>
              <a:defRPr sz="4000"/>
            </a:lvl1pPr>
            <a:lvl2pPr marL="576072" indent="0">
              <a:buNone/>
              <a:defRPr sz="3500"/>
            </a:lvl2pPr>
            <a:lvl3pPr marL="1152144" indent="0">
              <a:buNone/>
              <a:defRPr sz="3000"/>
            </a:lvl3pPr>
            <a:lvl4pPr marL="1728216" indent="0">
              <a:buNone/>
              <a:defRPr sz="2500"/>
            </a:lvl4pPr>
            <a:lvl5pPr marL="2304288" indent="0">
              <a:buNone/>
              <a:defRPr sz="2500"/>
            </a:lvl5pPr>
            <a:lvl6pPr marL="2880360" indent="0">
              <a:buNone/>
              <a:defRPr sz="2500"/>
            </a:lvl6pPr>
            <a:lvl7pPr marL="3456432" indent="0">
              <a:buNone/>
              <a:defRPr sz="2500"/>
            </a:lvl7pPr>
            <a:lvl8pPr marL="4032504" indent="0">
              <a:buNone/>
              <a:defRPr sz="2500"/>
            </a:lvl8pPr>
            <a:lvl9pPr marL="4608576" indent="0">
              <a:buNone/>
              <a:defRPr sz="2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258407" y="5071639"/>
            <a:ext cx="6913245" cy="760521"/>
          </a:xfrm>
        </p:spPr>
        <p:txBody>
          <a:bodyPr/>
          <a:lstStyle>
            <a:lvl1pPr marL="0" indent="0">
              <a:buNone/>
              <a:defRPr sz="1800"/>
            </a:lvl1pPr>
            <a:lvl2pPr marL="576072" indent="0">
              <a:buNone/>
              <a:defRPr sz="1500"/>
            </a:lvl2pPr>
            <a:lvl3pPr marL="1152144" indent="0">
              <a:buNone/>
              <a:defRPr sz="1300"/>
            </a:lvl3pPr>
            <a:lvl4pPr marL="1728216" indent="0">
              <a:buNone/>
              <a:defRPr sz="1100"/>
            </a:lvl4pPr>
            <a:lvl5pPr marL="2304288" indent="0">
              <a:buNone/>
              <a:defRPr sz="1100"/>
            </a:lvl5pPr>
            <a:lvl6pPr marL="2880360" indent="0">
              <a:buNone/>
              <a:defRPr sz="1100"/>
            </a:lvl6pPr>
            <a:lvl7pPr marL="3456432" indent="0">
              <a:buNone/>
              <a:defRPr sz="1100"/>
            </a:lvl7pPr>
            <a:lvl8pPr marL="4032504" indent="0">
              <a:buNone/>
              <a:defRPr sz="1100"/>
            </a:lvl8pPr>
            <a:lvl9pPr marL="4608576" indent="0">
              <a:buNone/>
              <a:defRPr sz="1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15214" tIns="57607" rIns="115214" bIns="57607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76104" y="6006164"/>
            <a:ext cx="2688484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BC002-E2FE-499B-8233-EDF4EE540B8C}" type="datetimeFigureOut">
              <a:rPr lang="pl-PL" smtClean="0"/>
              <a:pPr/>
              <a:t>09.13.2022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936709" y="6006164"/>
            <a:ext cx="3648657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57487" y="6006164"/>
            <a:ext cx="2688484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8F230-778D-47E1-83B7-A9B2C608387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2144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54" indent="-432054" algn="l" defTabSz="115214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6117" indent="-360045" algn="l" defTabSz="1152144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6252" indent="-288036" algn="l" defTabSz="1152144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324" indent="-288036" algn="l" defTabSz="1152144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8396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4468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6612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144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288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360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6432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504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576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seweb.ucsd.edu/~elkan/posonly.pdf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2332282"/>
            <a:ext cx="11522075" cy="1732166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pl-PL" sz="3500" dirty="0" err="1" smtClean="0">
                <a:latin typeface="Arial" pitchFamily="34" charset="0"/>
                <a:ea typeface="Amiri" pitchFamily="2" charset="-78"/>
                <a:cs typeface="Arial" pitchFamily="34" charset="0"/>
              </a:rPr>
              <a:t>Information</a:t>
            </a:r>
            <a:r>
              <a:rPr lang="pl-PL" sz="3500" dirty="0" smtClean="0">
                <a:latin typeface="Arial" pitchFamily="34" charset="0"/>
                <a:ea typeface="Amiri" pitchFamily="2" charset="-78"/>
                <a:cs typeface="Arial" pitchFamily="34" charset="0"/>
              </a:rPr>
              <a:t> on </a:t>
            </a:r>
            <a:r>
              <a:rPr lang="pl-PL" sz="3500" dirty="0" err="1" smtClean="0">
                <a:latin typeface="Arial" pitchFamily="34" charset="0"/>
                <a:ea typeface="Amiri" pitchFamily="2" charset="-78"/>
                <a:cs typeface="Arial" pitchFamily="34" charset="0"/>
              </a:rPr>
              <a:t>activities</a:t>
            </a:r>
            <a:r>
              <a:rPr lang="pl-PL" sz="3500" dirty="0" smtClean="0">
                <a:latin typeface="Arial" pitchFamily="34" charset="0"/>
                <a:ea typeface="Amiri" pitchFamily="2" charset="-78"/>
                <a:cs typeface="Arial" pitchFamily="34" charset="0"/>
              </a:rPr>
              <a:t> </a:t>
            </a:r>
            <a:r>
              <a:rPr lang="pl-PL" sz="3500" dirty="0" err="1" smtClean="0">
                <a:latin typeface="Arial" pitchFamily="34" charset="0"/>
                <a:ea typeface="Amiri" pitchFamily="2" charset="-78"/>
                <a:cs typeface="Arial" pitchFamily="34" charset="0"/>
              </a:rPr>
              <a:t>in</a:t>
            </a:r>
            <a:r>
              <a:rPr lang="pl-PL" sz="3500" dirty="0" smtClean="0">
                <a:latin typeface="Arial" pitchFamily="34" charset="0"/>
                <a:ea typeface="Amiri" pitchFamily="2" charset="-78"/>
                <a:cs typeface="Arial" pitchFamily="34" charset="0"/>
              </a:rPr>
              <a:t> COSMO </a:t>
            </a:r>
            <a:r>
              <a:rPr lang="pl-PL" sz="3500" dirty="0" err="1" smtClean="0">
                <a:latin typeface="Arial" pitchFamily="34" charset="0"/>
                <a:ea typeface="Amiri" pitchFamily="2" charset="-78"/>
                <a:cs typeface="Arial" pitchFamily="34" charset="0"/>
              </a:rPr>
              <a:t>Working</a:t>
            </a:r>
            <a:r>
              <a:rPr lang="pl-PL" sz="3500" dirty="0" smtClean="0">
                <a:latin typeface="Arial" pitchFamily="34" charset="0"/>
                <a:ea typeface="Amiri" pitchFamily="2" charset="-78"/>
                <a:cs typeface="Arial" pitchFamily="34" charset="0"/>
              </a:rPr>
              <a:t> Group 4</a:t>
            </a:r>
          </a:p>
          <a:p>
            <a:pPr algn="ctr"/>
            <a:endParaRPr lang="pl-PL" sz="3500" dirty="0" smtClean="0">
              <a:latin typeface="Arial" pitchFamily="34" charset="0"/>
              <a:ea typeface="Amiri" pitchFamily="2" charset="-78"/>
              <a:cs typeface="Arial" pitchFamily="34" charset="0"/>
            </a:endParaRPr>
          </a:p>
          <a:p>
            <a:pPr algn="ctr"/>
            <a:r>
              <a:rPr lang="pl-PL" sz="3500" dirty="0" smtClean="0">
                <a:latin typeface="Arial" pitchFamily="34" charset="0"/>
                <a:ea typeface="Amiri" pitchFamily="2" charset="-78"/>
                <a:cs typeface="Arial" pitchFamily="34" charset="0"/>
              </a:rPr>
              <a:t>Andrzej Mazur</a:t>
            </a:r>
            <a:endParaRPr lang="pl-PL" sz="3500" dirty="0">
              <a:latin typeface="Arial" pitchFamily="34" charset="0"/>
              <a:ea typeface="Amiri" pitchFamily="2" charset="-7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0" y="1067206"/>
            <a:ext cx="11522075" cy="2424663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r>
              <a:rPr lang="pl-PL" sz="2500" dirty="0" smtClean="0">
                <a:latin typeface="Arial Narrow" pitchFamily="34" charset="0"/>
              </a:rPr>
              <a:t>- </a:t>
            </a:r>
            <a:r>
              <a:rPr lang="pl-PL" sz="2500" dirty="0" err="1" smtClean="0">
                <a:latin typeface="Arial Narrow" pitchFamily="34" charset="0"/>
              </a:rPr>
              <a:t>MeteoSwiss</a:t>
            </a:r>
            <a:r>
              <a:rPr lang="pl-PL" sz="2500" dirty="0" smtClean="0">
                <a:latin typeface="Arial Narrow" pitchFamily="34" charset="0"/>
              </a:rPr>
              <a:t> – general </a:t>
            </a:r>
            <a:r>
              <a:rPr lang="pl-PL" sz="2500" dirty="0" err="1" smtClean="0">
                <a:latin typeface="Arial Narrow" pitchFamily="34" charset="0"/>
              </a:rPr>
              <a:t>activities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in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post-processing</a:t>
            </a:r>
            <a:endParaRPr lang="pl-PL" sz="2500" dirty="0" smtClean="0">
              <a:latin typeface="Arial Narrow" pitchFamily="34" charset="0"/>
            </a:endParaRPr>
          </a:p>
          <a:p>
            <a:r>
              <a:rPr lang="pl-PL" sz="2500" b="1" dirty="0" err="1" smtClean="0">
                <a:latin typeface="Arial Narrow" pitchFamily="34" charset="0"/>
              </a:rPr>
              <a:t>Postprocessing</a:t>
            </a:r>
            <a:r>
              <a:rPr lang="pl-PL" sz="2500" b="1" dirty="0" smtClean="0">
                <a:latin typeface="Arial Narrow" pitchFamily="34" charset="0"/>
              </a:rPr>
              <a:t> NWP ensemble </a:t>
            </a:r>
            <a:r>
              <a:rPr lang="pl-PL" sz="2500" b="1" dirty="0" err="1" smtClean="0">
                <a:latin typeface="Arial Narrow" pitchFamily="34" charset="0"/>
              </a:rPr>
              <a:t>forecasts</a:t>
            </a:r>
            <a:r>
              <a:rPr lang="pl-PL" sz="2500" b="1" dirty="0" smtClean="0">
                <a:latin typeface="Arial Narrow" pitchFamily="34" charset="0"/>
              </a:rPr>
              <a:t> of </a:t>
            </a:r>
            <a:r>
              <a:rPr lang="pl-PL" sz="2500" b="1" dirty="0" err="1" smtClean="0">
                <a:latin typeface="Arial Narrow" pitchFamily="34" charset="0"/>
              </a:rPr>
              <a:t>surface</a:t>
            </a:r>
            <a:r>
              <a:rPr lang="pl-PL" sz="2500" b="1" dirty="0" smtClean="0">
                <a:latin typeface="Arial Narrow" pitchFamily="34" charset="0"/>
              </a:rPr>
              <a:t> </a:t>
            </a:r>
            <a:r>
              <a:rPr lang="pl-PL" sz="2500" b="1" dirty="0" err="1" smtClean="0">
                <a:latin typeface="Arial Narrow" pitchFamily="34" charset="0"/>
              </a:rPr>
              <a:t>winds</a:t>
            </a:r>
            <a:endParaRPr lang="pl-PL" sz="2500" b="1" dirty="0" smtClean="0">
              <a:latin typeface="Arial Narrow" pitchFamily="34" charset="0"/>
            </a:endParaRPr>
          </a:p>
          <a:p>
            <a:r>
              <a:rPr lang="pl-PL" sz="2500" dirty="0" err="1" smtClean="0">
                <a:latin typeface="Arial Narrow" pitchFamily="34" charset="0"/>
              </a:rPr>
              <a:t>Goals</a:t>
            </a:r>
            <a:r>
              <a:rPr lang="pl-PL" sz="2500" dirty="0" smtClean="0">
                <a:latin typeface="Arial Narrow" pitchFamily="34" charset="0"/>
              </a:rPr>
              <a:t>: </a:t>
            </a:r>
            <a:r>
              <a:rPr lang="pl-PL" sz="2500" dirty="0" err="1" smtClean="0">
                <a:latin typeface="Arial Narrow" pitchFamily="34" charset="0"/>
              </a:rPr>
              <a:t>Improve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accuracy</a:t>
            </a:r>
            <a:r>
              <a:rPr lang="pl-PL" sz="2500" dirty="0" smtClean="0">
                <a:latin typeface="Arial Narrow" pitchFamily="34" charset="0"/>
              </a:rPr>
              <a:t> and resolution of </a:t>
            </a:r>
            <a:r>
              <a:rPr lang="pl-PL" sz="2500" dirty="0" err="1" smtClean="0">
                <a:latin typeface="Arial Narrow" pitchFamily="34" charset="0"/>
              </a:rPr>
              <a:t>numerical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weather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predictions</a:t>
            </a:r>
            <a:r>
              <a:rPr lang="pl-PL" sz="2500" dirty="0" smtClean="0">
                <a:latin typeface="Arial Narrow" pitchFamily="34" charset="0"/>
              </a:rPr>
              <a:t>. </a:t>
            </a:r>
            <a:r>
              <a:rPr lang="pl-PL" sz="2500" dirty="0" err="1" smtClean="0">
                <a:latin typeface="Arial Narrow" pitchFamily="34" charset="0"/>
              </a:rPr>
              <a:t>Leverage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high-quality</a:t>
            </a:r>
            <a:r>
              <a:rPr lang="pl-PL" sz="2500" dirty="0" smtClean="0">
                <a:latin typeface="Arial Narrow" pitchFamily="34" charset="0"/>
              </a:rPr>
              <a:t>, </a:t>
            </a:r>
            <a:r>
              <a:rPr lang="pl-PL" sz="2500" dirty="0" err="1" smtClean="0">
                <a:latin typeface="Arial Narrow" pitchFamily="34" charset="0"/>
              </a:rPr>
              <a:t>long-record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archives</a:t>
            </a:r>
            <a:r>
              <a:rPr lang="pl-PL" sz="2500" dirty="0" smtClean="0">
                <a:latin typeface="Arial Narrow" pitchFamily="34" charset="0"/>
              </a:rPr>
              <a:t> of </a:t>
            </a:r>
            <a:r>
              <a:rPr lang="pl-PL" sz="2500" dirty="0" err="1" smtClean="0">
                <a:latin typeface="Arial Narrow" pitchFamily="34" charset="0"/>
              </a:rPr>
              <a:t>meteorological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observations</a:t>
            </a:r>
            <a:r>
              <a:rPr lang="pl-PL" sz="2500" dirty="0" smtClean="0">
                <a:latin typeface="Arial Narrow" pitchFamily="34" charset="0"/>
              </a:rPr>
              <a:t>.</a:t>
            </a:r>
          </a:p>
          <a:p>
            <a:r>
              <a:rPr lang="pl-PL" sz="2500" dirty="0" smtClean="0">
                <a:latin typeface="Arial Narrow" pitchFamily="34" charset="0"/>
              </a:rPr>
              <a:t>NWP </a:t>
            </a:r>
            <a:r>
              <a:rPr lang="pl-PL" sz="2500" dirty="0" err="1" smtClean="0">
                <a:latin typeface="Arial Narrow" pitchFamily="34" charset="0"/>
              </a:rPr>
              <a:t>sources</a:t>
            </a:r>
            <a:r>
              <a:rPr lang="pl-PL" sz="2500" dirty="0" smtClean="0">
                <a:latin typeface="Arial Narrow" pitchFamily="34" charset="0"/>
              </a:rPr>
              <a:t>: COSMO-1 (</a:t>
            </a:r>
            <a:r>
              <a:rPr lang="pl-PL" sz="2500" dirty="0" err="1" smtClean="0">
                <a:latin typeface="Arial Narrow" pitchFamily="34" charset="0"/>
              </a:rPr>
              <a:t>regional</a:t>
            </a:r>
            <a:r>
              <a:rPr lang="pl-PL" sz="2500" dirty="0" smtClean="0">
                <a:latin typeface="Arial Narrow" pitchFamily="34" charset="0"/>
              </a:rPr>
              <a:t>, 1km, +33h, </a:t>
            </a:r>
            <a:r>
              <a:rPr lang="pl-PL" sz="2500" dirty="0" err="1" smtClean="0">
                <a:latin typeface="Arial Narrow" pitchFamily="34" charset="0"/>
              </a:rPr>
              <a:t>det</a:t>
            </a:r>
            <a:r>
              <a:rPr lang="pl-PL" sz="2500" dirty="0" smtClean="0">
                <a:latin typeface="Arial Narrow" pitchFamily="34" charset="0"/>
              </a:rPr>
              <a:t>.); </a:t>
            </a:r>
            <a:r>
              <a:rPr lang="pl-PL" sz="2500" dirty="0" err="1" smtClean="0">
                <a:latin typeface="Arial Narrow" pitchFamily="34" charset="0"/>
              </a:rPr>
              <a:t>COSMO-E</a:t>
            </a:r>
            <a:r>
              <a:rPr lang="pl-PL" sz="2500" dirty="0" smtClean="0">
                <a:latin typeface="Arial Narrow" pitchFamily="34" charset="0"/>
              </a:rPr>
              <a:t> (</a:t>
            </a:r>
            <a:r>
              <a:rPr lang="pl-PL" sz="2500" dirty="0" err="1" smtClean="0">
                <a:latin typeface="Arial Narrow" pitchFamily="34" charset="0"/>
              </a:rPr>
              <a:t>regional</a:t>
            </a:r>
            <a:r>
              <a:rPr lang="pl-PL" sz="2500" dirty="0" smtClean="0">
                <a:latin typeface="Arial Narrow" pitchFamily="34" charset="0"/>
              </a:rPr>
              <a:t>, 2 km, +120h, 21 </a:t>
            </a:r>
            <a:r>
              <a:rPr lang="pl-PL" sz="2500" dirty="0" err="1" smtClean="0">
                <a:latin typeface="Arial Narrow" pitchFamily="34" charset="0"/>
              </a:rPr>
              <a:t>memb</a:t>
            </a:r>
            <a:r>
              <a:rPr lang="pl-PL" sz="2500" dirty="0" smtClean="0">
                <a:latin typeface="Arial Narrow" pitchFamily="34" charset="0"/>
              </a:rPr>
              <a:t>.); </a:t>
            </a:r>
            <a:r>
              <a:rPr lang="pl-PL" sz="2500" dirty="0" err="1" smtClean="0">
                <a:latin typeface="Arial Narrow" pitchFamily="34" charset="0"/>
              </a:rPr>
              <a:t>IFS-ENS</a:t>
            </a:r>
            <a:r>
              <a:rPr lang="pl-PL" sz="2500" dirty="0" smtClean="0">
                <a:latin typeface="Arial Narrow" pitchFamily="34" charset="0"/>
              </a:rPr>
              <a:t> (global, 18 km, +360h, 51);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3420093"/>
            <a:ext cx="3600633" cy="307702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600633" y="4770140"/>
            <a:ext cx="365728" cy="393338"/>
          </a:xfrm>
          <a:prstGeom prst="rect">
            <a:avLst/>
          </a:prstGeom>
          <a:noFill/>
        </p:spPr>
        <p:txBody>
          <a:bodyPr wrap="none" lIns="115214" tIns="57607" rIns="115214" bIns="57607" rtlCol="0">
            <a:spAutoFit/>
          </a:bodyPr>
          <a:lstStyle/>
          <a:p>
            <a:pPr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800" b="1" dirty="0" smtClean="0">
                <a:solidFill>
                  <a:srgbClr val="000000"/>
                </a:solidFill>
                <a:latin typeface="Arial"/>
              </a:rPr>
              <a:t>µ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3600634" y="5040149"/>
            <a:ext cx="391376" cy="393338"/>
          </a:xfrm>
          <a:prstGeom prst="rect">
            <a:avLst/>
          </a:prstGeom>
          <a:noFill/>
        </p:spPr>
        <p:txBody>
          <a:bodyPr wrap="none" lIns="115214" tIns="57607" rIns="115214" bIns="57607" rtlCol="0">
            <a:spAutoFit/>
          </a:bodyPr>
          <a:lstStyle/>
          <a:p>
            <a:pPr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800" b="1" dirty="0" smtClean="0">
                <a:solidFill>
                  <a:srgbClr val="000000"/>
                </a:solidFill>
                <a:latin typeface="Arial"/>
              </a:rPr>
              <a:t>σ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0" y="4230121"/>
            <a:ext cx="900128" cy="516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15214" tIns="57607" rIns="115214" bIns="57607" rtlCol="0">
            <a:spAutoFit/>
          </a:bodyPr>
          <a:lstStyle/>
          <a:p>
            <a:pPr algn="r"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CH" sz="1300" dirty="0" err="1">
                <a:solidFill>
                  <a:srgbClr val="000000"/>
                </a:solidFill>
                <a:latin typeface="Arial" charset="0"/>
              </a:rPr>
              <a:t>NWPs</a:t>
            </a:r>
            <a:endParaRPr lang="it-CH" sz="1300" dirty="0">
              <a:solidFill>
                <a:srgbClr val="000000"/>
              </a:solidFill>
              <a:latin typeface="Arial" charset="0"/>
            </a:endParaRPr>
          </a:p>
          <a:p>
            <a:pPr algn="r"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CH" sz="1300" dirty="0" err="1">
                <a:solidFill>
                  <a:srgbClr val="000000"/>
                </a:solidFill>
                <a:latin typeface="Arial" charset="0"/>
              </a:rPr>
              <a:t>features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0" y="4830800"/>
            <a:ext cx="900129" cy="491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45360" rIns="0" bIns="45360" rtlCol="0">
            <a:spAutoFit/>
          </a:bodyPr>
          <a:lstStyle/>
          <a:p>
            <a:pPr algn="r"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CH" sz="1300" dirty="0">
                <a:solidFill>
                  <a:srgbClr val="000000"/>
                </a:solidFill>
                <a:latin typeface="Arial" charset="0"/>
              </a:rPr>
              <a:t>Time </a:t>
            </a:r>
          </a:p>
          <a:p>
            <a:pPr algn="r"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CH" sz="1300" dirty="0" err="1">
                <a:solidFill>
                  <a:srgbClr val="000000"/>
                </a:solidFill>
                <a:latin typeface="Arial" charset="0"/>
              </a:rPr>
              <a:t>encodings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90017" y="5400161"/>
            <a:ext cx="810111" cy="516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57607" rIns="0" bIns="57607" rtlCol="0">
            <a:spAutoFit/>
          </a:bodyPr>
          <a:lstStyle/>
          <a:p>
            <a:pPr algn="r"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CH" sz="1300" dirty="0">
                <a:solidFill>
                  <a:srgbClr val="000000"/>
                </a:solidFill>
                <a:latin typeface="Arial" charset="0"/>
              </a:rPr>
              <a:t>DEM </a:t>
            </a:r>
          </a:p>
          <a:p>
            <a:pPr algn="r"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CH" sz="1300" dirty="0" err="1">
                <a:solidFill>
                  <a:srgbClr val="000000"/>
                </a:solidFill>
                <a:latin typeface="Arial" charset="0"/>
              </a:rPr>
              <a:t>descriptors</a:t>
            </a:r>
            <a:endParaRPr lang="it-CH" sz="13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937" y="3532064"/>
            <a:ext cx="4581944" cy="2948111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7522348" y="3510097"/>
            <a:ext cx="1446152" cy="485671"/>
          </a:xfrm>
          <a:prstGeom prst="rect">
            <a:avLst/>
          </a:prstGeom>
          <a:noFill/>
        </p:spPr>
        <p:txBody>
          <a:bodyPr wrap="none" lIns="115214" tIns="57607" rIns="115214" bIns="57607" rtlCol="0">
            <a:spAutoFit/>
          </a:bodyPr>
          <a:lstStyle/>
          <a:p>
            <a:pPr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dirty="0">
                <a:solidFill>
                  <a:srgbClr val="000000"/>
                </a:solidFill>
                <a:latin typeface="Arial" charset="0"/>
              </a:rPr>
              <a:t>IFS-ENS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5671021" y="4230121"/>
            <a:ext cx="1702632" cy="485671"/>
          </a:xfrm>
          <a:prstGeom prst="rect">
            <a:avLst/>
          </a:prstGeom>
          <a:noFill/>
        </p:spPr>
        <p:txBody>
          <a:bodyPr wrap="none" lIns="115214" tIns="57607" rIns="115214" bIns="57607" rtlCol="0">
            <a:spAutoFit/>
          </a:bodyPr>
          <a:lstStyle/>
          <a:p>
            <a:pPr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dirty="0">
                <a:solidFill>
                  <a:srgbClr val="000000"/>
                </a:solidFill>
                <a:latin typeface="Arial" charset="0"/>
              </a:rPr>
              <a:t>COSMO-E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7741408" y="4590134"/>
            <a:ext cx="1959113" cy="485671"/>
          </a:xfrm>
          <a:prstGeom prst="rect">
            <a:avLst/>
          </a:prstGeom>
          <a:noFill/>
        </p:spPr>
        <p:txBody>
          <a:bodyPr wrap="none" lIns="115214" tIns="57607" rIns="115214" bIns="57607" rtlCol="0">
            <a:spAutoFit/>
          </a:bodyPr>
          <a:lstStyle/>
          <a:p>
            <a:pPr defTabSz="15361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dirty="0" smtClean="0">
                <a:solidFill>
                  <a:srgbClr val="000000"/>
                </a:solidFill>
                <a:latin typeface="Arial" charset="0"/>
              </a:rPr>
              <a:t>POSTPROC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0" y="739757"/>
            <a:ext cx="1152207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0" rIns="115214" bIns="0" rtlCol="0">
            <a:spAutoFit/>
          </a:bodyPr>
          <a:lstStyle/>
          <a:p>
            <a:pPr algn="ctr"/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PP MILEPOST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14"/>
          <p:cNvSpPr txBox="1"/>
          <p:nvPr/>
        </p:nvSpPr>
        <p:spPr>
          <a:xfrm>
            <a:off x="0" y="706720"/>
            <a:ext cx="1152207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0" rIns="115214" bIns="0" rtlCol="0">
            <a:spAutoFit/>
          </a:bodyPr>
          <a:lstStyle/>
          <a:p>
            <a:pPr algn="ctr"/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PP MILEPOST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0" y="1168385"/>
            <a:ext cx="5310953" cy="4348267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endParaRPr lang="pl-PL" sz="2500" dirty="0" smtClean="0">
              <a:latin typeface="Arial Narrow" pitchFamily="34" charset="0"/>
            </a:endParaRPr>
          </a:p>
          <a:p>
            <a:endParaRPr lang="pl-PL" sz="2500" dirty="0" smtClean="0">
              <a:latin typeface="Arial Narrow" pitchFamily="34" charset="0"/>
            </a:endParaRPr>
          </a:p>
          <a:p>
            <a:r>
              <a:rPr lang="pl-PL" sz="2500" dirty="0" err="1" smtClean="0">
                <a:latin typeface="Arial Narrow" pitchFamily="34" charset="0"/>
              </a:rPr>
              <a:t>MLOps</a:t>
            </a:r>
            <a:r>
              <a:rPr lang="pl-PL" sz="2500" dirty="0" smtClean="0">
                <a:latin typeface="Arial Narrow" pitchFamily="34" charset="0"/>
              </a:rPr>
              <a:t>: ML </a:t>
            </a:r>
            <a:r>
              <a:rPr lang="pl-PL" sz="2500" dirty="0" err="1" smtClean="0">
                <a:latin typeface="Arial Narrow" pitchFamily="34" charset="0"/>
              </a:rPr>
              <a:t>pipelines</a:t>
            </a:r>
            <a:r>
              <a:rPr lang="pl-PL" sz="2500" dirty="0" smtClean="0">
                <a:latin typeface="Arial Narrow" pitchFamily="34" charset="0"/>
              </a:rPr>
              <a:t> for </a:t>
            </a:r>
            <a:r>
              <a:rPr lang="pl-PL" sz="2500" dirty="0" err="1" smtClean="0">
                <a:latin typeface="Arial Narrow" pitchFamily="34" charset="0"/>
              </a:rPr>
              <a:t>production</a:t>
            </a:r>
            <a:r>
              <a:rPr lang="pl-PL" sz="2500" dirty="0" smtClean="0">
                <a:latin typeface="Arial Narrow" pitchFamily="34" charset="0"/>
              </a:rPr>
              <a:t>. </a:t>
            </a:r>
          </a:p>
          <a:p>
            <a:r>
              <a:rPr lang="en-US" sz="2500" dirty="0" smtClean="0"/>
              <a:t>Implement </a:t>
            </a:r>
            <a:r>
              <a:rPr lang="en-US" sz="2500" b="1" dirty="0" smtClean="0"/>
              <a:t>reproducible and scalable </a:t>
            </a:r>
            <a:r>
              <a:rPr lang="en-US" sz="2500" dirty="0" smtClean="0"/>
              <a:t>ML pipelines.</a:t>
            </a:r>
          </a:p>
          <a:p>
            <a:r>
              <a:rPr lang="en-US" sz="2500" b="1" dirty="0" smtClean="0"/>
              <a:t>Log experiments </a:t>
            </a:r>
            <a:r>
              <a:rPr lang="en-US" sz="2500" dirty="0" smtClean="0"/>
              <a:t>in a SQL database.</a:t>
            </a:r>
          </a:p>
          <a:p>
            <a:r>
              <a:rPr lang="en-US" sz="2500" dirty="0" smtClean="0"/>
              <a:t>Store and </a:t>
            </a:r>
            <a:r>
              <a:rPr lang="en-US" sz="2500" b="1" dirty="0" smtClean="0"/>
              <a:t>manage models </a:t>
            </a:r>
            <a:r>
              <a:rPr lang="en-US" sz="2500" dirty="0" smtClean="0"/>
              <a:t>in a central registry.</a:t>
            </a:r>
          </a:p>
          <a:p>
            <a:r>
              <a:rPr lang="fr-CH" sz="2500" dirty="0" smtClean="0"/>
              <a:t>Orchestrate jobs and </a:t>
            </a:r>
            <a:r>
              <a:rPr lang="fr-CH" sz="2500" b="1" dirty="0" smtClean="0"/>
              <a:t>allocate resources</a:t>
            </a:r>
            <a:r>
              <a:rPr lang="fr-CH" sz="2500" dirty="0" smtClean="0"/>
              <a:t> on HPC/cloud.</a:t>
            </a:r>
          </a:p>
          <a:p>
            <a:r>
              <a:rPr lang="fr-CH" sz="2500" b="1" dirty="0" smtClean="0"/>
              <a:t>Monitor</a:t>
            </a:r>
            <a:r>
              <a:rPr lang="fr-CH" sz="2500" dirty="0" smtClean="0"/>
              <a:t> quality in realtime.</a:t>
            </a:r>
            <a:endParaRPr lang="pl-PL" sz="2500" dirty="0">
              <a:latin typeface="Arial Narrow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374" y="1080014"/>
            <a:ext cx="3372126" cy="5351956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7471357" y="1080015"/>
            <a:ext cx="4050718" cy="163510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214" tIns="57607" rIns="115214" bIns="57607"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400971" y="1800038"/>
            <a:ext cx="2068117" cy="470282"/>
          </a:xfrm>
          <a:prstGeom prst="rect">
            <a:avLst/>
          </a:prstGeom>
          <a:solidFill>
            <a:schemeClr val="bg1"/>
          </a:solidFill>
        </p:spPr>
        <p:txBody>
          <a:bodyPr wrap="none" lIns="115214" tIns="57607" rIns="115214" bIns="57607" rtlCol="0">
            <a:spAutoFit/>
          </a:bodyPr>
          <a:lstStyle/>
          <a:p>
            <a:r>
              <a:rPr lang="fr-CH" dirty="0"/>
              <a:t>Data extraction</a:t>
            </a:r>
            <a:endParaRPr lang="en-US" dirty="0"/>
          </a:p>
        </p:txBody>
      </p:sp>
      <p:sp>
        <p:nvSpPr>
          <p:cNvPr id="8" name="Rectangle 8"/>
          <p:cNvSpPr/>
          <p:nvPr/>
        </p:nvSpPr>
        <p:spPr>
          <a:xfrm>
            <a:off x="7471357" y="2790072"/>
            <a:ext cx="4050718" cy="7200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214" tIns="57607" rIns="115214" bIns="57607"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581004" y="2970078"/>
            <a:ext cx="1905572" cy="470282"/>
          </a:xfrm>
          <a:prstGeom prst="rect">
            <a:avLst/>
          </a:prstGeom>
          <a:solidFill>
            <a:schemeClr val="bg1"/>
          </a:solidFill>
        </p:spPr>
        <p:txBody>
          <a:bodyPr wrap="none" lIns="115214" tIns="57607" rIns="115214" bIns="57607" rtlCol="0">
            <a:spAutoFit/>
          </a:bodyPr>
          <a:lstStyle/>
          <a:p>
            <a:r>
              <a:rPr lang="fr-CH" dirty="0" err="1"/>
              <a:t>Preprocessing</a:t>
            </a:r>
            <a:endParaRPr lang="en-US" dirty="0"/>
          </a:p>
        </p:txBody>
      </p:sp>
      <p:sp>
        <p:nvSpPr>
          <p:cNvPr id="10" name="Rectangle 10"/>
          <p:cNvSpPr/>
          <p:nvPr/>
        </p:nvSpPr>
        <p:spPr>
          <a:xfrm>
            <a:off x="7471357" y="3575197"/>
            <a:ext cx="4050718" cy="128494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214" tIns="57607" rIns="115214" bIns="57607" rtlCol="0" anchor="ctr"/>
          <a:lstStyle/>
          <a:p>
            <a:pPr algn="ctr"/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61038" y="3960112"/>
            <a:ext cx="1675446" cy="470282"/>
          </a:xfrm>
          <a:prstGeom prst="rect">
            <a:avLst/>
          </a:prstGeom>
          <a:solidFill>
            <a:schemeClr val="bg1"/>
          </a:solidFill>
        </p:spPr>
        <p:txBody>
          <a:bodyPr wrap="none" lIns="115214" tIns="57607" rIns="115214" bIns="57607" rtlCol="0">
            <a:spAutoFit/>
          </a:bodyPr>
          <a:lstStyle/>
          <a:p>
            <a:r>
              <a:rPr lang="fr-CH" dirty="0"/>
              <a:t>Data </a:t>
            </a:r>
            <a:r>
              <a:rPr lang="fr-CH" dirty="0" err="1"/>
              <a:t>quality</a:t>
            </a:r>
            <a:endParaRPr lang="en-US" dirty="0"/>
          </a:p>
        </p:txBody>
      </p:sp>
      <p:sp>
        <p:nvSpPr>
          <p:cNvPr id="12" name="Rectangle 12"/>
          <p:cNvSpPr/>
          <p:nvPr/>
        </p:nvSpPr>
        <p:spPr>
          <a:xfrm>
            <a:off x="7471357" y="4860143"/>
            <a:ext cx="4050718" cy="126004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214" tIns="57607" rIns="115214" bIns="57607"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220937" y="5220155"/>
            <a:ext cx="2266055" cy="470282"/>
          </a:xfrm>
          <a:prstGeom prst="rect">
            <a:avLst/>
          </a:prstGeom>
          <a:solidFill>
            <a:schemeClr val="bg1"/>
          </a:solidFill>
        </p:spPr>
        <p:txBody>
          <a:bodyPr wrap="none" lIns="115214" tIns="57607" rIns="115214" bIns="57607" rtlCol="0">
            <a:spAutoFit/>
          </a:bodyPr>
          <a:lstStyle/>
          <a:p>
            <a:r>
              <a:rPr lang="fr-CH" dirty="0" err="1"/>
              <a:t>Run</a:t>
            </a:r>
            <a:r>
              <a:rPr lang="fr-CH" dirty="0"/>
              <a:t> </a:t>
            </a:r>
            <a:r>
              <a:rPr lang="fr-CH" dirty="0" err="1"/>
              <a:t>experiments</a:t>
            </a:r>
            <a:endParaRPr lang="en-US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0" y="1244723"/>
            <a:ext cx="7201307" cy="504089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r>
              <a:rPr lang="pl-PL" sz="2500" dirty="0" smtClean="0">
                <a:latin typeface="Arial Narrow" pitchFamily="34" charset="0"/>
              </a:rPr>
              <a:t>- </a:t>
            </a:r>
            <a:r>
              <a:rPr lang="pl-PL" sz="2500" dirty="0" err="1" smtClean="0">
                <a:latin typeface="Arial Narrow" pitchFamily="34" charset="0"/>
              </a:rPr>
              <a:t>MeteoSwiss</a:t>
            </a:r>
            <a:r>
              <a:rPr lang="pl-PL" sz="2500" dirty="0" smtClean="0">
                <a:latin typeface="Arial Narrow" pitchFamily="34" charset="0"/>
              </a:rPr>
              <a:t> – general </a:t>
            </a:r>
            <a:r>
              <a:rPr lang="pl-PL" sz="2500" dirty="0" err="1" smtClean="0">
                <a:latin typeface="Arial Narrow" pitchFamily="34" charset="0"/>
              </a:rPr>
              <a:t>activities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in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post-processing</a:t>
            </a:r>
            <a:endParaRPr lang="pl-PL" sz="25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739757"/>
            <a:ext cx="11522075" cy="529724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>
            <a:spAutoFit/>
          </a:bodyPr>
          <a:lstStyle/>
          <a:p>
            <a:pPr algn="ctr">
              <a:spcAft>
                <a:spcPts val="756"/>
              </a:spcAft>
            </a:pP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Additional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information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PP MILEPOST:</a:t>
            </a:r>
          </a:p>
          <a:p>
            <a:pPr algn="just">
              <a:spcAft>
                <a:spcPts val="756"/>
              </a:spcAft>
            </a:pPr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756"/>
              </a:spcAft>
              <a:buFont typeface="Arial" pitchFamily="34" charset="0"/>
              <a:buChar char="•"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Works on common verification was suspended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unlikely to be resumed in terms of the overall project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see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below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756"/>
              </a:spcAft>
              <a:buFont typeface="Arial" pitchFamily="34" charset="0"/>
              <a:buChar char="•"/>
            </a:pPr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756"/>
              </a:spcAft>
              <a:buFont typeface="Arial" pitchFamily="34" charset="0"/>
              <a:buChar char="•"/>
            </a:pPr>
            <a:r>
              <a:rPr lang="pl-PL" sz="3000" i="1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pl-PL" sz="3000" i="1" dirty="0" err="1" smtClean="0">
                <a:latin typeface="Arial" pitchFamily="34" charset="0"/>
                <a:cs typeface="Arial" pitchFamily="34" charset="0"/>
              </a:rPr>
              <a:t>quick</a:t>
            </a:r>
            <a:r>
              <a:rPr lang="pl-PL" sz="3000" i="1" dirty="0" smtClean="0">
                <a:latin typeface="Arial" pitchFamily="34" charset="0"/>
                <a:cs typeface="Arial" pitchFamily="34" charset="0"/>
              </a:rPr>
              <a:t> as a </a:t>
            </a:r>
            <a:r>
              <a:rPr lang="pl-PL" sz="3000" i="1" dirty="0" err="1" smtClean="0">
                <a:latin typeface="Arial" pitchFamily="34" charset="0"/>
                <a:cs typeface="Arial" pitchFamily="34" charset="0"/>
              </a:rPr>
              <a:t>wink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, 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he human resources of the project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WG4)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decreased by 50%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...</a:t>
            </a:r>
          </a:p>
          <a:p>
            <a:pPr algn="just">
              <a:spcAft>
                <a:spcPts val="756"/>
              </a:spcAft>
              <a:buFont typeface="Arial" pitchFamily="34" charset="0"/>
              <a:buChar char="•"/>
            </a:pP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756"/>
              </a:spcAft>
              <a:buFont typeface="Arial" pitchFamily="34" charset="0"/>
              <a:buChar char="•"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Sorry to say,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Project has ended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no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possibility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now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extend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For the moment, no report may be prepared.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699895"/>
            <a:ext cx="11522075" cy="5302374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en-US" sz="3000" b="1" dirty="0" smtClean="0">
                <a:latin typeface="Arial Narrow" pitchFamily="34" charset="0"/>
              </a:rPr>
              <a:t>New PP: ICON-COMFORT (ICON</a:t>
            </a:r>
            <a:r>
              <a:rPr lang="pl-PL" sz="3000" b="1" dirty="0" smtClean="0">
                <a:latin typeface="Arial Narrow" pitchFamily="34" charset="0"/>
              </a:rPr>
              <a:t>-</a:t>
            </a:r>
            <a:r>
              <a:rPr lang="en-US" sz="3000" b="1" dirty="0" smtClean="0">
                <a:latin typeface="Arial Narrow" pitchFamily="34" charset="0"/>
              </a:rPr>
              <a:t>COM</a:t>
            </a:r>
            <a:r>
              <a:rPr lang="en-US" sz="3000" dirty="0" smtClean="0">
                <a:latin typeface="Arial Narrow" pitchFamily="34" charset="0"/>
              </a:rPr>
              <a:t>PETENCE</a:t>
            </a:r>
            <a:r>
              <a:rPr lang="en-US" sz="3000" b="1" dirty="0" smtClean="0">
                <a:latin typeface="Arial Narrow" pitchFamily="34" charset="0"/>
              </a:rPr>
              <a:t> in FOR</a:t>
            </a:r>
            <a:r>
              <a:rPr lang="en-US" sz="3000" dirty="0" smtClean="0">
                <a:latin typeface="Arial Narrow" pitchFamily="34" charset="0"/>
              </a:rPr>
              <a:t>ECAS</a:t>
            </a:r>
            <a:r>
              <a:rPr lang="en-US" sz="3000" b="1" dirty="0" smtClean="0">
                <a:latin typeface="Arial Narrow" pitchFamily="34" charset="0"/>
              </a:rPr>
              <a:t>T</a:t>
            </a:r>
            <a:r>
              <a:rPr lang="en-US" sz="3000" dirty="0" smtClean="0">
                <a:latin typeface="Arial Narrow" pitchFamily="34" charset="0"/>
              </a:rPr>
              <a:t>ING</a:t>
            </a:r>
            <a:r>
              <a:rPr lang="en-US" sz="3000" b="1" dirty="0" smtClean="0">
                <a:latin typeface="Arial Narrow" pitchFamily="34" charset="0"/>
              </a:rPr>
              <a:t>). </a:t>
            </a:r>
            <a:endParaRPr lang="pl-PL" sz="3000" b="1" dirty="0" smtClean="0">
              <a:latin typeface="Arial Narrow" pitchFamily="34" charset="0"/>
            </a:endParaRPr>
          </a:p>
          <a:p>
            <a:pPr algn="ctr"/>
            <a:r>
              <a:rPr lang="en-US" sz="3000" b="1" dirty="0" smtClean="0">
                <a:latin typeface="Arial Narrow" pitchFamily="34" charset="0"/>
              </a:rPr>
              <a:t>Leader: D. Boucouvala, HNMS</a:t>
            </a:r>
            <a:endParaRPr lang="pl-PL" sz="3000" b="1" dirty="0" smtClean="0">
              <a:latin typeface="Arial Narrow" pitchFamily="34" charset="0"/>
            </a:endParaRPr>
          </a:p>
          <a:p>
            <a:pPr algn="ctr"/>
            <a:endParaRPr lang="pl-PL" sz="2500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GB" sz="2800" b="1" u="sng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Main goals of  ICON-COMFORT</a:t>
            </a:r>
          </a:p>
          <a:p>
            <a:pPr marL="45360" indent="-432054" algn="just">
              <a:buFontTx/>
              <a:buAutoNum type="arabicParenR"/>
            </a:pPr>
            <a:r>
              <a:rPr lang="en-US" sz="2800" b="1" dirty="0" smtClean="0">
                <a:latin typeface="Arial Narrow" pitchFamily="34" charset="0"/>
              </a:rPr>
              <a:t>The subjective evaluation of ICON-LAM forecasts by forecasting departments, and the translation of this feedback to the COSMO-ICON community</a:t>
            </a:r>
            <a:r>
              <a:rPr lang="en-US" sz="2800" dirty="0" smtClean="0">
                <a:latin typeface="Arial Narrow" pitchFamily="34" charset="0"/>
              </a:rPr>
              <a:t>. </a:t>
            </a:r>
          </a:p>
          <a:p>
            <a:pPr algn="just"/>
            <a:endParaRPr lang="pl-PL" sz="2800" dirty="0" smtClean="0">
              <a:latin typeface="Arial Narrow" pitchFamily="34" charset="0"/>
            </a:endParaRPr>
          </a:p>
          <a:p>
            <a:pPr algn="just"/>
            <a:r>
              <a:rPr lang="en-US" sz="2800" dirty="0" smtClean="0">
                <a:latin typeface="Arial Narrow" pitchFamily="34" charset="0"/>
              </a:rPr>
              <a:t>The expected results are the forecasters’ feedback on ICON-LAM performance in respect to COSMO forecasts, and detection of ICON deficiencies for different weather conditions by means of regular surveys and analysis of representative test cases.</a:t>
            </a:r>
            <a:endParaRPr lang="pl-PL" sz="2800" dirty="0" smtClean="0">
              <a:latin typeface="Arial Narrow" pitchFamily="34" charset="0"/>
            </a:endParaRPr>
          </a:p>
          <a:p>
            <a:pPr algn="just"/>
            <a:endParaRPr lang="pl-PL" sz="2800" dirty="0" smtClean="0">
              <a:latin typeface="Arial Narrow" pitchFamily="34" charset="0"/>
            </a:endParaRPr>
          </a:p>
          <a:p>
            <a:pPr algn="just"/>
            <a:r>
              <a:rPr lang="pl-PL" sz="2800" b="1" dirty="0" err="1" smtClean="0">
                <a:solidFill>
                  <a:srgbClr val="FF0000"/>
                </a:solidFill>
                <a:latin typeface="Arial Narrow" pitchFamily="34" charset="0"/>
              </a:rPr>
              <a:t>Participants</a:t>
            </a:r>
            <a:r>
              <a:rPr lang="pl-PL" sz="2800" b="1" dirty="0" smtClean="0">
                <a:solidFill>
                  <a:srgbClr val="FF0000"/>
                </a:solidFill>
                <a:latin typeface="Arial Narrow" pitchFamily="34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HNMS, MCH,</a:t>
            </a:r>
            <a:r>
              <a:rPr lang="pl-PL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CNMA,</a:t>
            </a:r>
            <a:r>
              <a:rPr lang="pl-PL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NMA, RHM, IMS</a:t>
            </a:r>
            <a:r>
              <a:rPr lang="pl-PL" sz="2800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ARPA-P,</a:t>
            </a:r>
            <a:r>
              <a:rPr lang="pl-PL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IMGW</a:t>
            </a:r>
            <a:r>
              <a:rPr lang="pl-PL" sz="2800" b="1" dirty="0" smtClean="0">
                <a:solidFill>
                  <a:srgbClr val="FF0000"/>
                </a:solidFill>
                <a:latin typeface="Arial Narrow" pitchFamily="34" charset="0"/>
              </a:rPr>
              <a:t>...</a:t>
            </a:r>
            <a:endParaRPr lang="pl-PL" sz="28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739757"/>
            <a:ext cx="11522075" cy="5317763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en-US" sz="3000" b="1" dirty="0" smtClean="0">
                <a:latin typeface="Arial Narrow" pitchFamily="34" charset="0"/>
              </a:rPr>
              <a:t>New PP: ICON-COMFORT (ICON</a:t>
            </a:r>
            <a:r>
              <a:rPr lang="pl-PL" sz="3000" b="1" dirty="0" smtClean="0">
                <a:latin typeface="Arial Narrow" pitchFamily="34" charset="0"/>
              </a:rPr>
              <a:t>-</a:t>
            </a:r>
            <a:r>
              <a:rPr lang="en-US" sz="3000" b="1" dirty="0" smtClean="0">
                <a:latin typeface="Arial Narrow" pitchFamily="34" charset="0"/>
              </a:rPr>
              <a:t>COM</a:t>
            </a:r>
            <a:r>
              <a:rPr lang="en-US" sz="3000" dirty="0" smtClean="0">
                <a:latin typeface="Arial Narrow" pitchFamily="34" charset="0"/>
              </a:rPr>
              <a:t>PETENCE</a:t>
            </a:r>
            <a:r>
              <a:rPr lang="en-US" sz="3000" b="1" dirty="0" smtClean="0">
                <a:latin typeface="Arial Narrow" pitchFamily="34" charset="0"/>
              </a:rPr>
              <a:t> in FOR</a:t>
            </a:r>
            <a:r>
              <a:rPr lang="en-US" sz="3000" dirty="0" smtClean="0">
                <a:latin typeface="Arial Narrow" pitchFamily="34" charset="0"/>
              </a:rPr>
              <a:t>ECAS</a:t>
            </a:r>
            <a:r>
              <a:rPr lang="en-US" sz="3000" b="1" dirty="0" smtClean="0">
                <a:latin typeface="Arial Narrow" pitchFamily="34" charset="0"/>
              </a:rPr>
              <a:t>T</a:t>
            </a:r>
            <a:r>
              <a:rPr lang="en-US" sz="3000" dirty="0" smtClean="0">
                <a:latin typeface="Arial Narrow" pitchFamily="34" charset="0"/>
              </a:rPr>
              <a:t>ING</a:t>
            </a:r>
            <a:r>
              <a:rPr lang="en-US" sz="3000" b="1" dirty="0" smtClean="0">
                <a:latin typeface="Arial Narrow" pitchFamily="34" charset="0"/>
              </a:rPr>
              <a:t>). </a:t>
            </a:r>
            <a:endParaRPr lang="pl-PL" sz="3000" b="1" dirty="0" smtClean="0">
              <a:latin typeface="Arial Narrow" pitchFamily="34" charset="0"/>
            </a:endParaRPr>
          </a:p>
          <a:p>
            <a:pPr algn="ctr"/>
            <a:r>
              <a:rPr lang="en-US" sz="3000" b="1" dirty="0" smtClean="0">
                <a:latin typeface="Arial Narrow" pitchFamily="34" charset="0"/>
              </a:rPr>
              <a:t>Leader: D. Boucouvala, HNMS</a:t>
            </a:r>
            <a:endParaRPr lang="pl-PL" sz="3000" b="1" dirty="0" smtClean="0">
              <a:latin typeface="Arial Narrow" pitchFamily="34" charset="0"/>
            </a:endParaRPr>
          </a:p>
          <a:p>
            <a:pPr algn="ctr"/>
            <a:endParaRPr lang="pl-PL" sz="2500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GB" sz="2500" b="1" u="sng" dirty="0" smtClean="0">
                <a:solidFill>
                  <a:schemeClr val="accent1">
                    <a:lumMod val="75000"/>
                  </a:schemeClr>
                </a:solidFill>
              </a:rPr>
              <a:t>Main goals of  ICON-COMFORT</a:t>
            </a:r>
          </a:p>
          <a:p>
            <a:pPr algn="just"/>
            <a:r>
              <a:rPr lang="en-US" sz="2800" b="1" dirty="0" smtClean="0">
                <a:latin typeface="Arial Narrow" pitchFamily="34" charset="0"/>
              </a:rPr>
              <a:t>2) The evaluation of COSMO licensees NMHS’s satisfaction from COSMO forecasts and support activities, together with their special needs  for the transition to ICON-LAM by means of a survey.</a:t>
            </a:r>
            <a:endParaRPr lang="pl-PL" sz="2800" b="1" dirty="0" smtClean="0">
              <a:latin typeface="Arial Narrow" pitchFamily="34" charset="0"/>
            </a:endParaRPr>
          </a:p>
          <a:p>
            <a:pPr algn="just"/>
            <a:endParaRPr lang="en-US" sz="2800" b="1" dirty="0" smtClean="0">
              <a:latin typeface="Arial Narrow" pitchFamily="34" charset="0"/>
            </a:endParaRPr>
          </a:p>
          <a:p>
            <a:pPr algn="just"/>
            <a:r>
              <a:rPr lang="en-US" sz="2800" dirty="0" smtClean="0">
                <a:latin typeface="Arial Narrow" pitchFamily="34" charset="0"/>
              </a:rPr>
              <a:t>The expected results  include  the feedback analyses and suggestions to improve the support. The conclusions  will also deal with the plan for migration from COSMO to ICON-LAM.</a:t>
            </a:r>
            <a:r>
              <a:rPr lang="en-US" sz="3000" u="sng" dirty="0" smtClean="0"/>
              <a:t> </a:t>
            </a:r>
            <a:endParaRPr lang="pl-PL" sz="3000" u="sng" dirty="0" smtClean="0"/>
          </a:p>
          <a:p>
            <a:pPr algn="just"/>
            <a:r>
              <a:rPr lang="en-US" sz="3000" b="1" dirty="0" smtClean="0">
                <a:solidFill>
                  <a:srgbClr val="FF0000"/>
                </a:solidFill>
              </a:rPr>
              <a:t>Participants</a:t>
            </a:r>
            <a:r>
              <a:rPr lang="pl-PL" sz="3000" b="1" dirty="0" smtClean="0">
                <a:solidFill>
                  <a:srgbClr val="FF0000"/>
                </a:solidFill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</a:rPr>
              <a:t>HNMS, IMS,NMA, DWD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72058"/>
            <a:ext cx="11522075" cy="4825321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pl-PL" sz="3000" b="1" dirty="0" smtClean="0">
                <a:latin typeface="Arial" pitchFamily="34" charset="0"/>
                <a:cs typeface="Arial" pitchFamily="34" charset="0"/>
              </a:rPr>
              <a:t>Status of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PP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AWARE (joint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WG5)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endParaRPr lang="pl-PL" sz="3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l-PL" dirty="0" smtClean="0"/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 All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research</a:t>
            </a:r>
            <a:r>
              <a:rPr lang="pl-PL" dirty="0" smtClean="0"/>
              <a:t> </a:t>
            </a:r>
            <a:r>
              <a:rPr lang="pl-PL" dirty="0" err="1" smtClean="0"/>
              <a:t>has</a:t>
            </a:r>
            <a:r>
              <a:rPr lang="pl-PL" dirty="0" smtClean="0"/>
              <a:t> </a:t>
            </a:r>
            <a:r>
              <a:rPr lang="pl-PL" dirty="0" err="1" smtClean="0"/>
              <a:t>basically</a:t>
            </a:r>
            <a:r>
              <a:rPr lang="pl-PL" dirty="0" smtClean="0"/>
              <a:t> </a:t>
            </a:r>
            <a:r>
              <a:rPr lang="pl-PL" dirty="0" err="1" smtClean="0"/>
              <a:t>been</a:t>
            </a:r>
            <a:r>
              <a:rPr lang="pl-PL" dirty="0" smtClean="0"/>
              <a:t> </a:t>
            </a:r>
            <a:r>
              <a:rPr lang="pl-PL" dirty="0" err="1" smtClean="0"/>
              <a:t>done</a:t>
            </a:r>
            <a:r>
              <a:rPr lang="pl-PL" dirty="0" smtClean="0"/>
              <a:t>. </a:t>
            </a:r>
          </a:p>
          <a:p>
            <a:pPr algn="just">
              <a:buFont typeface="Wingdings" pitchFamily="2" charset="2"/>
              <a:buChar char="Ø"/>
            </a:pPr>
            <a:endParaRPr lang="pl-PL" dirty="0" smtClean="0"/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 </a:t>
            </a:r>
            <a:r>
              <a:rPr lang="en-US" dirty="0" smtClean="0"/>
              <a:t>The final report is to be prepared by the end of the year. </a:t>
            </a:r>
            <a:endParaRPr lang="pl-PL" dirty="0" smtClean="0"/>
          </a:p>
          <a:p>
            <a:pPr algn="just">
              <a:buFont typeface="Wingdings" pitchFamily="2" charset="2"/>
              <a:buChar char="Ø"/>
            </a:pPr>
            <a:endParaRPr lang="pl-PL" dirty="0" smtClean="0"/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 </a:t>
            </a:r>
            <a:r>
              <a:rPr lang="en-US" dirty="0" smtClean="0"/>
              <a:t>Some additional information was obtained, mainly related to AWARE tasks verification issues.</a:t>
            </a:r>
            <a:endParaRPr lang="pl-PL" dirty="0" smtClean="0"/>
          </a:p>
          <a:p>
            <a:pPr algn="just">
              <a:buFont typeface="Wingdings" pitchFamily="2" charset="2"/>
              <a:buChar char="Ø"/>
            </a:pPr>
            <a:endParaRPr lang="pl-PL" dirty="0" smtClean="0"/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 </a:t>
            </a:r>
            <a:r>
              <a:rPr lang="en-US" dirty="0" smtClean="0"/>
              <a:t>Most likely the Project cannot be continued to the spatial verification applications due to lack of participation (main contributors were </a:t>
            </a:r>
            <a:r>
              <a:rPr lang="pl-PL" dirty="0" err="1" smtClean="0"/>
              <a:t>from</a:t>
            </a:r>
            <a:r>
              <a:rPr lang="pl-PL" dirty="0" smtClean="0"/>
              <a:t> </a:t>
            </a:r>
            <a:r>
              <a:rPr lang="en-US" dirty="0" smtClean="0"/>
              <a:t>RHM and DWD). </a:t>
            </a:r>
            <a:endParaRPr lang="pl-PL" dirty="0" smtClean="0"/>
          </a:p>
          <a:p>
            <a:pPr algn="just">
              <a:buFont typeface="Wingdings" pitchFamily="2" charset="2"/>
              <a:buChar char="Ø"/>
            </a:pPr>
            <a:endParaRPr lang="pl-PL" dirty="0" smtClean="0"/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 </a:t>
            </a:r>
            <a:r>
              <a:rPr lang="en-US" dirty="0" smtClean="0"/>
              <a:t>Details presented by the head of WG5</a:t>
            </a:r>
            <a:r>
              <a:rPr lang="pl-PL" dirty="0" smtClean="0"/>
              <a:t> (as </a:t>
            </a:r>
            <a:r>
              <a:rPr lang="pl-PL" dirty="0" err="1" smtClean="0"/>
              <a:t>the</a:t>
            </a:r>
            <a:r>
              <a:rPr lang="pl-PL" dirty="0" smtClean="0"/>
              <a:t> co-leader of PP)</a:t>
            </a:r>
            <a:r>
              <a:rPr lang="en-US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72058"/>
            <a:ext cx="11522075" cy="5194652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Status and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future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of WG4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endParaRPr lang="pl-PL" sz="3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pl-PL" sz="3000" dirty="0" smtClean="0"/>
              <a:t> </a:t>
            </a:r>
            <a:r>
              <a:rPr lang="en-US" sz="3000" dirty="0" smtClean="0"/>
              <a:t>MILEPOST </a:t>
            </a:r>
            <a:r>
              <a:rPr lang="pl-PL" sz="3000" dirty="0" err="1" smtClean="0"/>
              <a:t>has</a:t>
            </a:r>
            <a:r>
              <a:rPr lang="pl-PL" sz="3000" dirty="0" smtClean="0"/>
              <a:t> </a:t>
            </a:r>
            <a:r>
              <a:rPr lang="pl-PL" sz="3000" strike="sngStrike" dirty="0" err="1" smtClean="0"/>
              <a:t>is</a:t>
            </a:r>
            <a:r>
              <a:rPr lang="pl-PL" sz="3000" strike="sngStrike" dirty="0" smtClean="0"/>
              <a:t> </a:t>
            </a:r>
            <a:r>
              <a:rPr lang="pl-PL" sz="3000" strike="sngStrike" dirty="0" err="1" smtClean="0"/>
              <a:t>actually</a:t>
            </a:r>
            <a:r>
              <a:rPr lang="pl-PL" sz="3000" strike="sngStrike" dirty="0" smtClean="0"/>
              <a:t> </a:t>
            </a:r>
            <a:r>
              <a:rPr lang="en-US" sz="3000" dirty="0" smtClean="0"/>
              <a:t>finished in September</a:t>
            </a:r>
          </a:p>
          <a:p>
            <a:pPr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pl-PL" sz="3000" dirty="0" smtClean="0"/>
              <a:t> </a:t>
            </a:r>
            <a:r>
              <a:rPr lang="en-US" sz="3000" dirty="0" smtClean="0"/>
              <a:t>ICON-COMFORT start</a:t>
            </a:r>
            <a:r>
              <a:rPr lang="pl-PL" sz="3000" dirty="0" smtClean="0"/>
              <a:t>s</a:t>
            </a:r>
            <a:r>
              <a:rPr lang="en-US" sz="3000" dirty="0" smtClean="0"/>
              <a:t> in September</a:t>
            </a:r>
          </a:p>
          <a:p>
            <a:pPr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pl-PL" sz="3000" dirty="0" smtClean="0"/>
              <a:t> </a:t>
            </a:r>
            <a:r>
              <a:rPr lang="pl-PL" sz="3000" dirty="0" err="1" smtClean="0"/>
              <a:t>Crowdsourcing</a:t>
            </a:r>
            <a:r>
              <a:rPr lang="pl-PL" sz="3000" dirty="0" smtClean="0"/>
              <a:t>, PWS, </a:t>
            </a:r>
            <a:r>
              <a:rPr lang="pl-PL" sz="3000" dirty="0" err="1" smtClean="0"/>
              <a:t>opportunistic</a:t>
            </a:r>
            <a:r>
              <a:rPr lang="pl-PL" sz="3000" dirty="0" smtClean="0"/>
              <a:t> </a:t>
            </a:r>
            <a:r>
              <a:rPr lang="pl-PL" sz="3000" dirty="0" err="1" smtClean="0"/>
              <a:t>sensors</a:t>
            </a:r>
            <a:r>
              <a:rPr lang="pl-PL" sz="3000" dirty="0" smtClean="0"/>
              <a:t> (</a:t>
            </a:r>
            <a:r>
              <a:rPr lang="pl-PL" sz="3000" dirty="0" err="1" smtClean="0"/>
              <a:t>Quality</a:t>
            </a:r>
            <a:r>
              <a:rPr lang="pl-PL" sz="3000" dirty="0" smtClean="0"/>
              <a:t> </a:t>
            </a:r>
            <a:r>
              <a:rPr lang="pl-PL" sz="3000" dirty="0" err="1" smtClean="0"/>
              <a:t>Control</a:t>
            </a:r>
            <a:r>
              <a:rPr lang="pl-PL" sz="3000" dirty="0" smtClean="0"/>
              <a:t>)? </a:t>
            </a:r>
          </a:p>
          <a:p>
            <a:pPr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pl-PL" sz="3000" dirty="0" smtClean="0"/>
              <a:t> </a:t>
            </a:r>
            <a:r>
              <a:rPr lang="pl-PL" sz="3000" dirty="0" err="1" smtClean="0"/>
              <a:t>Further</a:t>
            </a:r>
            <a:r>
              <a:rPr lang="pl-PL" sz="3000" dirty="0" smtClean="0"/>
              <a:t> </a:t>
            </a:r>
            <a:r>
              <a:rPr lang="pl-PL" sz="3000" dirty="0" err="1" smtClean="0"/>
              <a:t>investigations</a:t>
            </a:r>
            <a:r>
              <a:rPr lang="pl-PL" sz="3000" dirty="0" smtClean="0"/>
              <a:t> of AI/ANN/ML?</a:t>
            </a:r>
          </a:p>
          <a:p>
            <a:pPr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pl-PL" sz="3000" dirty="0" smtClean="0"/>
              <a:t> </a:t>
            </a:r>
            <a:r>
              <a:rPr lang="en-US" sz="3000" dirty="0" smtClean="0"/>
              <a:t>Anything else?...</a:t>
            </a:r>
            <a:endParaRPr lang="pl-PL" sz="3000" dirty="0" smtClean="0"/>
          </a:p>
          <a:p>
            <a:pPr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pl-PL" sz="3000" dirty="0" smtClean="0"/>
              <a:t> </a:t>
            </a:r>
            <a:r>
              <a:rPr lang="en-US" sz="3000" dirty="0" smtClean="0"/>
              <a:t>Suggestions?</a:t>
            </a:r>
            <a:endParaRPr lang="pl-PL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2546327" y="206654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Status and </a:t>
            </a:r>
            <a:r>
              <a:rPr lang="pl-PL" sz="2400" b="1" dirty="0" err="1" smtClean="0">
                <a:latin typeface="Arial" pitchFamily="34" charset="0"/>
                <a:cs typeface="Arial" pitchFamily="34" charset="0"/>
              </a:rPr>
              <a:t>future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of WG4 – </a:t>
            </a:r>
            <a:r>
              <a:rPr lang="pl-PL" sz="2400" b="1" dirty="0" err="1" smtClean="0">
                <a:latin typeface="Arial" pitchFamily="34" charset="0"/>
                <a:cs typeface="Arial" pitchFamily="34" charset="0"/>
              </a:rPr>
              <a:t>cnt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pl-PL" dirty="0"/>
          </a:p>
        </p:txBody>
      </p:sp>
      <p:pic>
        <p:nvPicPr>
          <p:cNvPr id="3" name="Picture 4" descr="E:\tmp\wojsko\Microsoft GIF Animator\Chmielnickijdepo.gif"/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12237" y="596881"/>
            <a:ext cx="4348800" cy="4114004"/>
          </a:xfrm>
          <a:prstGeom prst="rect">
            <a:avLst/>
          </a:prstGeom>
          <a:noFill/>
        </p:spPr>
      </p:pic>
      <p:pic>
        <p:nvPicPr>
          <p:cNvPr id="4" name="Picture 2" descr="E:\tmp\wojsko\Microsoft GIF Animator\Chmielnickijscnc.gif"/>
          <p:cNvPicPr>
            <a:picLocks noChangeAspect="1" noChangeArrowheads="1" noCrop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61037" y="596881"/>
            <a:ext cx="4348800" cy="411400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832078" y="4597409"/>
            <a:ext cx="5857917" cy="855003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Forecasts for hypothetical accidents</a:t>
            </a:r>
            <a:endParaRPr lang="pl-PL" sz="2400" b="1" dirty="0" smtClean="0">
              <a:latin typeface="Arial Narrow" pitchFamily="34" charset="0"/>
            </a:endParaRPr>
          </a:p>
          <a:p>
            <a:pPr algn="ctr"/>
            <a:r>
              <a:rPr lang="en-US" sz="2400" b="1" dirty="0" smtClean="0">
                <a:latin typeface="Arial Narrow" pitchFamily="34" charset="0"/>
              </a:rPr>
              <a:t>in selected NPPs</a:t>
            </a:r>
            <a:endParaRPr lang="pl-PL" sz="2400" b="1" dirty="0">
              <a:latin typeface="Arial Narrow" pitchFamily="34" charset="0"/>
            </a:endParaRPr>
          </a:p>
        </p:txBody>
      </p:sp>
      <p:pic>
        <p:nvPicPr>
          <p:cNvPr id="6" name="Picture 3" descr="E:\tmp\wojsko\Microsoft GIF Animator\Chmielnickijtraj.gif"/>
          <p:cNvPicPr>
            <a:picLocks noChangeAspect="1" noChangeArrowheads="1" noCrop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240087"/>
            <a:ext cx="2813782" cy="3240000"/>
          </a:xfrm>
          <a:prstGeom prst="rect">
            <a:avLst/>
          </a:prstGeom>
          <a:noFill/>
        </p:spPr>
      </p:pic>
      <p:pic>
        <p:nvPicPr>
          <p:cNvPr id="7" name="Picture 3" descr="E:\tmp\wojsko\Microsoft GIF Animator\Chmielnickijtraj.gif"/>
          <p:cNvPicPr>
            <a:picLocks noChangeAspect="1" noChangeArrowheads="1" noCrop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689995" y="3240087"/>
            <a:ext cx="2813782" cy="324000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2832079" y="5623800"/>
            <a:ext cx="57864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l-PL" sz="2400" dirty="0" smtClean="0"/>
              <a:t> </a:t>
            </a:r>
            <a:r>
              <a:rPr lang="en-US" sz="2400" dirty="0" smtClean="0"/>
              <a:t>Anything else?...</a:t>
            </a:r>
            <a:endParaRPr lang="pl-PL" sz="2400" dirty="0" smtClean="0"/>
          </a:p>
          <a:p>
            <a:pPr algn="just">
              <a:buFont typeface="Wingdings" pitchFamily="2" charset="2"/>
              <a:buChar char="Ø"/>
            </a:pPr>
            <a:r>
              <a:rPr lang="pl-PL" sz="2400" dirty="0" smtClean="0"/>
              <a:t> </a:t>
            </a:r>
            <a:r>
              <a:rPr lang="en-US" sz="2400" dirty="0" smtClean="0"/>
              <a:t>Suggestions?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0" y="5969126"/>
            <a:ext cx="11522075" cy="485671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Forecasts for hypothetical accidents</a:t>
            </a:r>
            <a:r>
              <a:rPr lang="pl-PL" sz="2400" b="1" dirty="0" smtClean="0">
                <a:latin typeface="Arial Narrow" pitchFamily="34" charset="0"/>
              </a:rPr>
              <a:t> </a:t>
            </a:r>
            <a:r>
              <a:rPr lang="en-US" sz="2400" b="1" dirty="0" smtClean="0">
                <a:latin typeface="Arial Narrow" pitchFamily="34" charset="0"/>
              </a:rPr>
              <a:t>in selected NPPs</a:t>
            </a:r>
            <a:r>
              <a:rPr lang="pl-PL" sz="2400" b="1" dirty="0" smtClean="0">
                <a:latin typeface="Arial Narrow" pitchFamily="34" charset="0"/>
              </a:rPr>
              <a:t> – </a:t>
            </a:r>
            <a:r>
              <a:rPr lang="pl-PL" sz="2400" b="1" dirty="0" err="1" smtClean="0">
                <a:latin typeface="Arial Narrow" pitchFamily="34" charset="0"/>
              </a:rPr>
              <a:t>Enerhodar</a:t>
            </a:r>
            <a:r>
              <a:rPr lang="pl-PL" sz="2400" b="1" dirty="0" smtClean="0">
                <a:latin typeface="Arial Narrow" pitchFamily="34" charset="0"/>
              </a:rPr>
              <a:t>, </a:t>
            </a:r>
            <a:r>
              <a:rPr lang="pl-PL" sz="2400" b="1" dirty="0" err="1" smtClean="0">
                <a:latin typeface="Arial Narrow" pitchFamily="34" charset="0"/>
              </a:rPr>
              <a:t>eastern</a:t>
            </a:r>
            <a:r>
              <a:rPr lang="pl-PL" sz="2400" b="1" dirty="0" smtClean="0">
                <a:latin typeface="Arial Narrow" pitchFamily="34" charset="0"/>
              </a:rPr>
              <a:t> UA</a:t>
            </a:r>
            <a:endParaRPr lang="pl-PL" sz="2400" b="1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0000" y="1368000"/>
            <a:ext cx="5760000" cy="41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2474889" y="239691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Status and </a:t>
            </a:r>
            <a:r>
              <a:rPr lang="pl-PL" sz="2400" b="1" dirty="0" err="1" smtClean="0">
                <a:latin typeface="Arial" pitchFamily="34" charset="0"/>
                <a:cs typeface="Arial" pitchFamily="34" charset="0"/>
              </a:rPr>
              <a:t>future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of WG4 – </a:t>
            </a:r>
            <a:r>
              <a:rPr lang="pl-PL" sz="2400" b="1" dirty="0" err="1" smtClean="0">
                <a:latin typeface="Arial" pitchFamily="34" charset="0"/>
                <a:cs typeface="Arial" pitchFamily="34" charset="0"/>
              </a:rPr>
              <a:t>cnt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pl-PL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4000"/>
            <a:ext cx="5760000" cy="50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0" y="1178262"/>
            <a:ext cx="11522075" cy="134744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pl-PL" sz="3000" b="1" dirty="0" smtClean="0">
                <a:latin typeface="Arial" pitchFamily="34" charset="0"/>
                <a:cs typeface="Arial" pitchFamily="34" charset="0"/>
              </a:rPr>
              <a:t>Status and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future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of WG4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endParaRPr lang="pl-PL" sz="3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Lack of human resources! </a:t>
            </a:r>
            <a:endParaRPr lang="pl-PL" sz="3200" b="1" dirty="0" smtClean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0" y="2738885"/>
            <a:ext cx="11522075" cy="1501334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you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want to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join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us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today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have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session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in</a:t>
            </a:r>
            <a:endParaRPr lang="pl-PL" sz="3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Calliste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room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room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3)</a:t>
            </a:r>
          </a:p>
          <a:p>
            <a:pPr algn="ctr"/>
            <a:r>
              <a:rPr lang="pl-PL" sz="3000" b="1" dirty="0" smtClean="0">
                <a:latin typeface="Arial" pitchFamily="34" charset="0"/>
                <a:cs typeface="Arial" pitchFamily="34" charset="0"/>
              </a:rPr>
              <a:t>Session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starts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b="1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pl-PL" sz="3000" b="1" dirty="0" smtClean="0">
                <a:latin typeface="Arial" pitchFamily="34" charset="0"/>
                <a:cs typeface="Arial" pitchFamily="34" charset="0"/>
              </a:rPr>
              <a:t> 16:00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0" y="739757"/>
            <a:ext cx="11522075" cy="5191264"/>
            <a:chOff x="0" y="668319"/>
            <a:chExt cx="11522075" cy="5191264"/>
          </a:xfrm>
        </p:grpSpPr>
        <p:sp>
          <p:nvSpPr>
            <p:cNvPr id="3" name="pole tekstowe 2"/>
            <p:cNvSpPr txBox="1"/>
            <p:nvPr/>
          </p:nvSpPr>
          <p:spPr>
            <a:xfrm>
              <a:off x="0" y="1311261"/>
              <a:ext cx="11522075" cy="4548322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lIns="115214" tIns="57607" rIns="115214" bIns="57607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endParaRPr lang="pl-PL" sz="3600" dirty="0" smtClean="0"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pl-PL" sz="3600" dirty="0" smtClean="0">
                  <a:latin typeface="Arial" pitchFamily="34" charset="0"/>
                  <a:cs typeface="Arial" pitchFamily="34" charset="0"/>
                </a:rPr>
                <a:t> PP MILEPOST ↓</a:t>
              </a:r>
            </a:p>
            <a:p>
              <a:pPr>
                <a:buFont typeface="Arial" pitchFamily="34" charset="0"/>
                <a:buChar char="•"/>
              </a:pPr>
              <a:endParaRPr lang="pl-PL" sz="3600" dirty="0" smtClean="0"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pl-PL" sz="3600" dirty="0" smtClean="0">
                  <a:latin typeface="Arial" pitchFamily="34" charset="0"/>
                  <a:cs typeface="Arial" pitchFamily="34" charset="0"/>
                </a:rPr>
                <a:t> PP COMFORT ↑</a:t>
              </a:r>
            </a:p>
            <a:p>
              <a:pPr>
                <a:buFont typeface="Arial" pitchFamily="34" charset="0"/>
                <a:buChar char="•"/>
              </a:pPr>
              <a:endParaRPr lang="pl-PL" sz="3600" dirty="0" smtClean="0"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pl-PL" sz="3600" dirty="0" smtClean="0">
                  <a:latin typeface="Arial" pitchFamily="34" charset="0"/>
                  <a:cs typeface="Arial" pitchFamily="34" charset="0"/>
                </a:rPr>
                <a:t> PP AWARE </a:t>
              </a:r>
              <a:r>
                <a:rPr lang="pl-PL" sz="3600" dirty="0" err="1" smtClean="0">
                  <a:latin typeface="Arial" pitchFamily="34" charset="0"/>
                  <a:cs typeface="Arial" pitchFamily="34" charset="0"/>
                </a:rPr>
                <a:t>→○</a:t>
              </a:r>
              <a:endParaRPr lang="pl-PL" sz="3600" dirty="0" smtClean="0"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</a:pPr>
              <a:endParaRPr lang="pl-PL" sz="3600" dirty="0" smtClean="0"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pl-PL" sz="3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3600" dirty="0" err="1" smtClean="0">
                  <a:latin typeface="Arial" pitchFamily="34" charset="0"/>
                  <a:cs typeface="Arial" pitchFamily="34" charset="0"/>
                </a:rPr>
                <a:t>Other</a:t>
              </a:r>
              <a:r>
                <a:rPr lang="pl-PL" sz="3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3600" dirty="0" err="1" smtClean="0">
                  <a:latin typeface="Arial" pitchFamily="34" charset="0"/>
                  <a:cs typeface="Arial" pitchFamily="34" charset="0"/>
                </a:rPr>
                <a:t>issues</a:t>
              </a:r>
              <a:r>
                <a:rPr lang="pl-PL" sz="3600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4" name="pole tekstowe 3"/>
            <p:cNvSpPr txBox="1"/>
            <p:nvPr/>
          </p:nvSpPr>
          <p:spPr>
            <a:xfrm>
              <a:off x="0" y="668319"/>
              <a:ext cx="11522075" cy="654948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lIns="115214" tIns="57607" rIns="115214" bIns="57607" rtlCol="0">
              <a:spAutoFit/>
            </a:bodyPr>
            <a:lstStyle/>
            <a:p>
              <a:pPr algn="ctr"/>
              <a:r>
                <a:rPr lang="pl-PL" sz="3500" dirty="0" err="1" smtClean="0">
                  <a:latin typeface="Arial" pitchFamily="34" charset="0"/>
                  <a:ea typeface="Amiri" pitchFamily="2" charset="-78"/>
                  <a:cs typeface="Arial" pitchFamily="34" charset="0"/>
                </a:rPr>
                <a:t>Contents</a:t>
              </a:r>
              <a:endParaRPr lang="pl-PL" sz="3500" dirty="0">
                <a:latin typeface="Arial" pitchFamily="34" charset="0"/>
                <a:ea typeface="Amiri" pitchFamily="2" charset="-78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757" y="514797"/>
            <a:ext cx="7371790" cy="5940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260839" y="3055421"/>
            <a:ext cx="27860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l-PL" u="sng" dirty="0" smtClean="0">
                <a:solidFill>
                  <a:srgbClr val="0070C0"/>
                </a:solidFill>
              </a:rPr>
              <a:t>#</a:t>
            </a:r>
            <a:r>
              <a:rPr lang="pl-PL" u="sng" dirty="0" err="1" smtClean="0">
                <a:solidFill>
                  <a:srgbClr val="0070C0"/>
                </a:solidFill>
              </a:rPr>
              <a:t>StandWithUkraine</a:t>
            </a:r>
            <a:endParaRPr lang="pl-PL" u="sng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5443"/>
            <a:ext cx="670571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778158"/>
            <a:ext cx="1152207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0" rIns="115214" bIns="0" rtlCol="0">
            <a:spAutoFit/>
          </a:bodyPr>
          <a:lstStyle/>
          <a:p>
            <a:pPr algn="ctr"/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PP MILEPOST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0" y="1239823"/>
            <a:ext cx="11522075" cy="4732988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just"/>
            <a:r>
              <a:rPr lang="pl-PL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RHM (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Bykov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)</a:t>
            </a:r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experiments with COSMO-De2EE database – 3 years are sufficient for training methods of post-proc</a:t>
            </a:r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pre-operational tests for 2D near-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sfc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fields from post-proc of COSMO-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and ICON-Ru13</a:t>
            </a:r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correction of vertical fields with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convolutional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NN may improve (vertical)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fcsts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quality from boundary layer up to the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tropopause</a:t>
            </a:r>
            <a:endParaRPr lang="pl-PL" sz="3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6"/>
          <p:cNvGraphicFramePr>
            <a:graphicFrameLocks/>
          </p:cNvGraphicFramePr>
          <p:nvPr/>
        </p:nvGraphicFramePr>
        <p:xfrm>
          <a:off x="498090" y="2682078"/>
          <a:ext cx="10369868" cy="2873501"/>
        </p:xfrm>
        <a:graphic>
          <a:graphicData uri="http://schemas.openxmlformats.org/drawingml/2006/table">
            <a:tbl>
              <a:tblPr/>
              <a:tblGrid>
                <a:gridCol w="2994539"/>
                <a:gridCol w="3448621"/>
                <a:gridCol w="3926708"/>
              </a:tblGrid>
              <a:tr h="4151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Boundary layer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5000 m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85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Temperature 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0.26°C </a:t>
                      </a: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0.08°C </a:t>
                      </a:r>
                      <a:endParaRPr kumimoji="0" lang="ru-RU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33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Specific humidity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 g/kg </a:t>
                      </a:r>
                      <a:endParaRPr kumimoji="0" lang="ru-RU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 g/kg </a:t>
                      </a: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Pressure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kumimoji="0" lang="pl-PL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 in the lower 1000 m </a:t>
                      </a: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 significant </a:t>
                      </a: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944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Wind speed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 significant</a:t>
                      </a:r>
                      <a:r>
                        <a:rPr kumimoji="0" lang="ru-RU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 m/s in the layer between </a:t>
                      </a:r>
                      <a:endParaRPr kumimoji="0" lang="pl-PL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the boundary layer </a:t>
                      </a:r>
                      <a:endParaRPr kumimoji="0" lang="pl-PL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and the </a:t>
                      </a:r>
                      <a:r>
                        <a:rPr kumimoji="0" lang="en-US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tropopause</a:t>
                      </a: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221" marR="115221" marT="57602" marB="576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0" y="1435757"/>
            <a:ext cx="11342082" cy="855003"/>
          </a:xfrm>
          <a:prstGeom prst="rect">
            <a:avLst/>
          </a:prstGeom>
          <a:solidFill>
            <a:schemeClr val="bg1"/>
          </a:solidFill>
        </p:spPr>
        <p:txBody>
          <a:bodyPr wrap="square" lIns="45360" tIns="57607" rIns="45360" bIns="57607" rtlCol="0">
            <a:spAutoFit/>
          </a:bodyPr>
          <a:lstStyle/>
          <a:p>
            <a:pPr lvl="0" algn="ctr"/>
            <a:r>
              <a:rPr lang="en-US" sz="2400" dirty="0" smtClean="0">
                <a:latin typeface="Arial Narrow" pitchFamily="34" charset="0"/>
              </a:rPr>
              <a:t>Vertical CNN correction: </a:t>
            </a:r>
            <a:r>
              <a:rPr lang="en-US" sz="2400" i="1" u="sng" dirty="0" smtClean="0">
                <a:latin typeface="Arial Narrow" pitchFamily="34" charset="0"/>
              </a:rPr>
              <a:t>MAE reduction</a:t>
            </a:r>
            <a:r>
              <a:rPr lang="en-US" sz="2400" dirty="0" smtClean="0">
                <a:latin typeface="Arial Narrow" pitchFamily="34" charset="0"/>
              </a:rPr>
              <a:t> compared to the DMO, 6x10^5 pairs of model and </a:t>
            </a:r>
            <a:r>
              <a:rPr lang="en-US" sz="2400" dirty="0" err="1" smtClean="0">
                <a:latin typeface="Arial Narrow" pitchFamily="34" charset="0"/>
              </a:rPr>
              <a:t>radiosonde</a:t>
            </a:r>
            <a:r>
              <a:rPr lang="en-US" sz="2400" dirty="0" smtClean="0">
                <a:latin typeface="Arial Narrow" pitchFamily="34" charset="0"/>
              </a:rPr>
              <a:t> profiles (Ph. </a:t>
            </a:r>
            <a:r>
              <a:rPr lang="en-US" sz="2400" dirty="0" err="1" smtClean="0">
                <a:latin typeface="Arial Narrow" pitchFamily="34" charset="0"/>
              </a:rPr>
              <a:t>Bykov</a:t>
            </a:r>
            <a:r>
              <a:rPr lang="en-US" sz="2400" dirty="0" smtClean="0">
                <a:latin typeface="Arial Narrow" pitchFamily="34" charset="0"/>
              </a:rPr>
              <a:t>, RHM)</a:t>
            </a:r>
            <a:endParaRPr lang="ru-RU" sz="2400" dirty="0" smtClean="0">
              <a:latin typeface="Arial Narrow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0" y="778158"/>
            <a:ext cx="1152207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0" rIns="115214" bIns="0" rtlCol="0">
            <a:spAutoFit/>
          </a:bodyPr>
          <a:lstStyle/>
          <a:p>
            <a:pPr algn="ctr"/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PP MILEPOST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0" y="1239823"/>
            <a:ext cx="11522075" cy="3809658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>
              <a:buFontTx/>
              <a:buChar char="-"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RHM (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A.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Kolker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)</a:t>
            </a:r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Combining Decision Trees and NN increases efficiency of thunderstorm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fcsts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Number of false alarms was also reduced.</a:t>
            </a:r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Positive/Unlabeled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(PU)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approach tested for use with noisy/incomplete data for thunderstorms or turbulence events.</a:t>
            </a:r>
          </a:p>
          <a:p>
            <a:endParaRPr lang="en-US" sz="3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454665"/>
            <a:ext cx="11522075" cy="824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15214" tIns="57607" rIns="115214" bIns="57607">
            <a:spAutoFit/>
          </a:bodyPr>
          <a:lstStyle/>
          <a:p>
            <a:pPr eaLnBrk="1" hangingPunct="1">
              <a:lnSpc>
                <a:spcPct val="115000"/>
              </a:lnSpc>
              <a:buClr>
                <a:srgbClr val="695D46"/>
              </a:buClr>
              <a:buSzPts val="1800"/>
              <a:buFont typeface="Open Sans" charset="0"/>
              <a:buNone/>
            </a:pPr>
            <a:r>
              <a:rPr lang="pl-PL" sz="2000" dirty="0">
                <a:latin typeface="Arial Narrow" pitchFamily="34" charset="0"/>
                <a:sym typeface="Times New Roman" pitchFamily="18" charset="0"/>
              </a:rPr>
              <a:t>(*) </a:t>
            </a:r>
            <a:r>
              <a:rPr lang="pl-PL" sz="2000" dirty="0" err="1">
                <a:latin typeface="Arial Narrow" pitchFamily="34" charset="0"/>
                <a:sym typeface="Times New Roman" pitchFamily="18" charset="0"/>
              </a:rPr>
              <a:t>Based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on  </a:t>
            </a:r>
            <a:r>
              <a:rPr lang="pl-PL" sz="2000" dirty="0" err="1">
                <a:latin typeface="Arial Narrow" pitchFamily="34" charset="0"/>
                <a:sym typeface="Times New Roman" pitchFamily="18" charset="0"/>
              </a:rPr>
              <a:t>original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paper Charles </a:t>
            </a:r>
            <a:r>
              <a:rPr lang="pl-PL" sz="2000" dirty="0" err="1" smtClean="0">
                <a:latin typeface="Arial Narrow" pitchFamily="34" charset="0"/>
                <a:sym typeface="Times New Roman" pitchFamily="18" charset="0"/>
              </a:rPr>
              <a:t>Elkan</a:t>
            </a:r>
            <a:r>
              <a:rPr lang="pl-PL" sz="2000" dirty="0" smtClean="0">
                <a:latin typeface="Arial Narrow" pitchFamily="34" charset="0"/>
                <a:sym typeface="Times New Roman" pitchFamily="18" charset="0"/>
              </a:rPr>
              <a:t>, </a:t>
            </a:r>
            <a:r>
              <a:rPr lang="pl-PL" sz="2000" dirty="0" err="1">
                <a:latin typeface="Arial Narrow" pitchFamily="34" charset="0"/>
                <a:sym typeface="Times New Roman" pitchFamily="18" charset="0"/>
              </a:rPr>
              <a:t>Keith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Noto “Learning </a:t>
            </a:r>
            <a:r>
              <a:rPr lang="pl-PL" sz="2000" dirty="0" err="1">
                <a:latin typeface="Arial Narrow" pitchFamily="34" charset="0"/>
                <a:sym typeface="Times New Roman" pitchFamily="18" charset="0"/>
              </a:rPr>
              <a:t>Classifiers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</a:t>
            </a:r>
            <a:r>
              <a:rPr lang="pl-PL" sz="2000" dirty="0" err="1">
                <a:latin typeface="Arial Narrow" pitchFamily="34" charset="0"/>
                <a:sym typeface="Times New Roman" pitchFamily="18" charset="0"/>
              </a:rPr>
              <a:t>from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</a:t>
            </a:r>
            <a:r>
              <a:rPr lang="pl-PL" sz="2000" dirty="0" err="1">
                <a:latin typeface="Arial Narrow" pitchFamily="34" charset="0"/>
                <a:sym typeface="Times New Roman" pitchFamily="18" charset="0"/>
              </a:rPr>
              <a:t>Only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</a:t>
            </a:r>
            <a:r>
              <a:rPr lang="pl-PL" sz="2000" dirty="0" err="1">
                <a:latin typeface="Arial Narrow" pitchFamily="34" charset="0"/>
                <a:sym typeface="Times New Roman" pitchFamily="18" charset="0"/>
              </a:rPr>
              <a:t>Positive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and </a:t>
            </a:r>
            <a:r>
              <a:rPr lang="pl-PL" sz="2000" dirty="0" err="1">
                <a:latin typeface="Arial Narrow" pitchFamily="34" charset="0"/>
                <a:sym typeface="Times New Roman" pitchFamily="18" charset="0"/>
              </a:rPr>
              <a:t>Unlabeled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Data” </a:t>
            </a:r>
            <a:r>
              <a:rPr lang="pl-PL" sz="2000" u="sng" dirty="0">
                <a:solidFill>
                  <a:schemeClr val="hlink"/>
                </a:solidFill>
                <a:latin typeface="Arial Narrow" pitchFamily="34" charset="0"/>
                <a:sym typeface="Times New Roman" pitchFamily="18" charset="0"/>
                <a:hlinkClick r:id="rId2"/>
              </a:rPr>
              <a:t>https://cseweb.ucsd.edu/~elkan/posonly.pdf</a:t>
            </a:r>
            <a:r>
              <a:rPr lang="pl-PL" sz="2000" dirty="0">
                <a:latin typeface="Arial Narrow" pitchFamily="34" charset="0"/>
                <a:sym typeface="Times New Roman" pitchFamily="18" charset="0"/>
              </a:rPr>
              <a:t> </a:t>
            </a:r>
            <a:endParaRPr lang="ru-RU" sz="2000" dirty="0">
              <a:latin typeface="Arial Narrow" pitchFamily="34" charset="0"/>
              <a:sym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778158"/>
            <a:ext cx="1152207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0" rIns="115214" bIns="0" rtlCol="0">
            <a:spAutoFit/>
          </a:bodyPr>
          <a:lstStyle/>
          <a:p>
            <a:pPr algn="ctr"/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PP MILEPOST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8;p21"/>
          <p:cNvSpPr>
            <a:spLocks/>
          </p:cNvSpPr>
          <p:nvPr/>
        </p:nvSpPr>
        <p:spPr bwMode="auto">
          <a:xfrm>
            <a:off x="0" y="1382699"/>
            <a:ext cx="11522075" cy="6360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15196" tIns="115196" rIns="115196" bIns="115196"/>
          <a:lstStyle/>
          <a:p>
            <a:pPr algn="ctr" eaLnBrk="1" hangingPunct="1">
              <a:buClr>
                <a:schemeClr val="accent1"/>
              </a:buClr>
              <a:buSzPts val="3600"/>
              <a:buFont typeface="PT Sans Narrow" charset="-52"/>
              <a:buNone/>
            </a:pPr>
            <a:r>
              <a:rPr lang="pl-PL" b="1" dirty="0">
                <a:latin typeface="PT Sans Narrow" charset="-52"/>
                <a:sym typeface="PT Sans Narrow" charset="-52"/>
              </a:rPr>
              <a:t>25.05.2020 </a:t>
            </a:r>
            <a:r>
              <a:rPr lang="pl-PL" b="1" dirty="0" err="1">
                <a:latin typeface="PT Sans Narrow" charset="-52"/>
                <a:sym typeface="PT Sans Narrow" charset="-52"/>
              </a:rPr>
              <a:t>example</a:t>
            </a:r>
            <a:r>
              <a:rPr lang="pl-PL" b="1" dirty="0">
                <a:latin typeface="PT Sans Narrow" charset="-52"/>
                <a:sym typeface="PT Sans Narrow" charset="-52"/>
              </a:rPr>
              <a:t> </a:t>
            </a:r>
            <a:r>
              <a:rPr lang="pl-PL" b="1" dirty="0" err="1">
                <a:latin typeface="PT Sans Narrow" charset="-52"/>
                <a:sym typeface="PT Sans Narrow" charset="-52"/>
              </a:rPr>
              <a:t>(magent</a:t>
            </a:r>
            <a:r>
              <a:rPr lang="pl-PL" b="1" dirty="0">
                <a:latin typeface="PT Sans Narrow" charset="-52"/>
                <a:sym typeface="PT Sans Narrow" charset="-52"/>
              </a:rPr>
              <a:t>a </a:t>
            </a:r>
            <a:r>
              <a:rPr lang="pl-PL" b="1" dirty="0" err="1">
                <a:latin typeface="PT Sans Narrow" charset="-52"/>
                <a:sym typeface="PT Sans Narrow" charset="-52"/>
              </a:rPr>
              <a:t>points</a:t>
            </a:r>
            <a:r>
              <a:rPr lang="pl-PL" b="1" dirty="0">
                <a:latin typeface="PT Sans Narrow" charset="-52"/>
                <a:sym typeface="PT Sans Narrow" charset="-52"/>
              </a:rPr>
              <a:t>: WWLN </a:t>
            </a:r>
            <a:r>
              <a:rPr lang="pl-PL" b="1" dirty="0" err="1">
                <a:latin typeface="PT Sans Narrow" charset="-52"/>
                <a:sym typeface="PT Sans Narrow" charset="-52"/>
              </a:rPr>
              <a:t>observations</a:t>
            </a:r>
            <a:r>
              <a:rPr lang="pl-PL" b="1" dirty="0">
                <a:latin typeface="PT Sans Narrow" charset="-52"/>
                <a:sym typeface="PT Sans Narrow" charset="-52"/>
              </a:rPr>
              <a:t>, red </a:t>
            </a:r>
            <a:r>
              <a:rPr lang="pl-PL" b="1" dirty="0" err="1">
                <a:latin typeface="PT Sans Narrow" charset="-52"/>
                <a:sym typeface="PT Sans Narrow" charset="-52"/>
              </a:rPr>
              <a:t>points</a:t>
            </a:r>
            <a:r>
              <a:rPr lang="pl-PL" b="1" dirty="0">
                <a:latin typeface="PT Sans Narrow" charset="-52"/>
                <a:sym typeface="PT Sans Narrow" charset="-52"/>
              </a:rPr>
              <a:t>: </a:t>
            </a:r>
            <a:r>
              <a:rPr lang="pl-PL" b="1" dirty="0" err="1">
                <a:latin typeface="PT Sans Narrow" charset="-52"/>
                <a:sym typeface="PT Sans Narrow" charset="-52"/>
              </a:rPr>
              <a:t>forecast</a:t>
            </a:r>
            <a:r>
              <a:rPr lang="en-US" b="1" dirty="0">
                <a:latin typeface="PT Sans Narrow" charset="-52"/>
                <a:sym typeface="PT Sans Narrow" charset="-52"/>
              </a:rPr>
              <a:t>)</a:t>
            </a:r>
            <a:endParaRPr lang="ru-RU" b="1" dirty="0">
              <a:latin typeface="PT Sans Narrow" charset="-52"/>
              <a:sym typeface="PT Sans Narrow" charset="-52"/>
            </a:endParaRPr>
          </a:p>
        </p:txBody>
      </p:sp>
      <p:pic>
        <p:nvPicPr>
          <p:cNvPr id="7" name="Google Shape;140;p21"/>
          <p:cNvPicPr preferRelativeResize="0">
            <a:picLocks noChangeAspect="1" noChangeArrowheads="1"/>
          </p:cNvPicPr>
          <p:nvPr/>
        </p:nvPicPr>
        <p:blipFill>
          <a:blip r:embed="rId2"/>
          <a:srcRect l="6134" t="17918" b="14351"/>
          <a:stretch>
            <a:fillRect/>
          </a:stretch>
        </p:blipFill>
        <p:spPr bwMode="auto">
          <a:xfrm>
            <a:off x="45997" y="2072045"/>
            <a:ext cx="4174751" cy="32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oogle Shape;141;p21"/>
          <p:cNvPicPr preferRelativeResize="0">
            <a:picLocks noChangeAspect="1" noChangeArrowheads="1"/>
          </p:cNvPicPr>
          <p:nvPr/>
        </p:nvPicPr>
        <p:blipFill>
          <a:blip r:embed="rId3"/>
          <a:srcRect l="8212" t="17990" b="13977"/>
          <a:stretch>
            <a:fillRect/>
          </a:stretch>
        </p:blipFill>
        <p:spPr bwMode="auto">
          <a:xfrm>
            <a:off x="4400781" y="2072045"/>
            <a:ext cx="4068733" cy="32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8461543" y="2818886"/>
            <a:ext cx="3060532" cy="18860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15214" tIns="57607" rIns="115214" bIns="57607" anchor="ctr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PU can be used for noisy data and data with incomplete labeling (e.g. reporting events only)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0" y="5400161"/>
            <a:ext cx="11522075" cy="1039669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57607" rIns="115214" bIns="57607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 Narrow" pitchFamily="34" charset="0"/>
              </a:rPr>
              <a:t>No changes</a:t>
            </a:r>
            <a:r>
              <a:rPr lang="pl-PL" sz="3000" b="1" dirty="0" smtClean="0">
                <a:solidFill>
                  <a:srgbClr val="FF0000"/>
                </a:solidFill>
                <a:latin typeface="Arial Narrow" pitchFamily="34" charset="0"/>
              </a:rPr>
              <a:t>/news</a:t>
            </a:r>
            <a:r>
              <a:rPr lang="en-US" sz="3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pl-PL" sz="3000" b="1" dirty="0" err="1" smtClean="0">
                <a:solidFill>
                  <a:srgbClr val="FF0000"/>
                </a:solidFill>
                <a:latin typeface="Arial Narrow" pitchFamily="34" charset="0"/>
              </a:rPr>
              <a:t>from</a:t>
            </a:r>
            <a:r>
              <a:rPr lang="pl-PL" sz="3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pl-PL" sz="3000" b="1" dirty="0" err="1" smtClean="0">
                <a:solidFill>
                  <a:srgbClr val="FF0000"/>
                </a:solidFill>
                <a:latin typeface="Arial Narrow" pitchFamily="34" charset="0"/>
              </a:rPr>
              <a:t>Russian</a:t>
            </a:r>
            <a:r>
              <a:rPr lang="pl-PL" sz="3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pl-PL" sz="3000" b="1" dirty="0" err="1" smtClean="0">
                <a:solidFill>
                  <a:srgbClr val="FF0000"/>
                </a:solidFill>
                <a:latin typeface="Arial Narrow" pitchFamily="34" charset="0"/>
              </a:rPr>
              <a:t>colleagues</a:t>
            </a:r>
            <a:r>
              <a:rPr lang="pl-PL" sz="3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Arial Narrow" pitchFamily="34" charset="0"/>
              </a:rPr>
              <a:t>since ICCARUS 2022, </a:t>
            </a:r>
            <a:endParaRPr lang="pl-PL" sz="30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 Narrow" pitchFamily="34" charset="0"/>
              </a:rPr>
              <a:t>cooperation with RHM suspended for an unspecified period</a:t>
            </a:r>
            <a:r>
              <a:rPr lang="pl-PL" sz="3000" b="1" dirty="0" smtClean="0">
                <a:solidFill>
                  <a:srgbClr val="FF0000"/>
                </a:solidFill>
                <a:latin typeface="Arial Narrow" pitchFamily="34" charset="0"/>
              </a:rPr>
              <a:t>.</a:t>
            </a:r>
            <a:r>
              <a:rPr lang="en-US" sz="3000" b="1" dirty="0" smtClean="0">
                <a:latin typeface="Arial Narrow" pitchFamily="34" charset="0"/>
              </a:rPr>
              <a:t> </a:t>
            </a:r>
            <a:endParaRPr lang="pl-PL" sz="3000" b="1" dirty="0">
              <a:latin typeface="Arial Narrow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778158"/>
            <a:ext cx="1152207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0" rIns="115214" bIns="0" rtlCol="0">
            <a:spAutoFit/>
          </a:bodyPr>
          <a:lstStyle/>
          <a:p>
            <a:pPr algn="ctr"/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PP MILEPOST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701697"/>
            <a:ext cx="114871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1122"/>
            <a:ext cx="5715675" cy="2812044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1038" y="3651122"/>
            <a:ext cx="5715675" cy="2812044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449992"/>
            <a:ext cx="5715675" cy="319801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/>
          <p:cNvPicPr preferRelativeResize="0"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61038" y="439200"/>
            <a:ext cx="5715675" cy="319801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059200"/>
            <a:ext cx="2160000" cy="1584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8000" y="2052000"/>
            <a:ext cx="2160000" cy="1584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1207934"/>
            <a:ext cx="11522075" cy="5246863"/>
          </a:xfrm>
          <a:prstGeom prst="rect">
            <a:avLst/>
          </a:prstGeom>
          <a:solidFill>
            <a:schemeClr val="bg1"/>
          </a:solidFill>
        </p:spPr>
        <p:txBody>
          <a:bodyPr wrap="square" lIns="45360" tIns="45360" rIns="45360" bIns="45360" rtlCol="0">
            <a:spAutoFit/>
          </a:bodyPr>
          <a:lstStyle/>
          <a:p>
            <a:pPr algn="just">
              <a:spcAft>
                <a:spcPts val="1200"/>
              </a:spcAft>
              <a:buFontTx/>
              <a:buChar char="-"/>
            </a:pP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en-US" sz="2500" dirty="0" err="1" smtClean="0">
                <a:latin typeface="Arial Narrow" pitchFamily="34" charset="0"/>
              </a:rPr>
              <a:t>MeteoSwiss</a:t>
            </a:r>
            <a:endParaRPr lang="en-US" sz="2500" b="1" dirty="0" smtClean="0">
              <a:latin typeface="Arial Narrow" pitchFamily="34" charset="0"/>
            </a:endParaRPr>
          </a:p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en-US" sz="2500" dirty="0" smtClean="0">
                <a:latin typeface="Arial Narrow" pitchFamily="34" charset="0"/>
              </a:rPr>
              <a:t>Introducing physical constrains in ML-based </a:t>
            </a:r>
            <a:r>
              <a:rPr lang="en-US" sz="2500" dirty="0" err="1" smtClean="0">
                <a:latin typeface="Arial Narrow" pitchFamily="34" charset="0"/>
              </a:rPr>
              <a:t>postprocessing</a:t>
            </a:r>
            <a:r>
              <a:rPr lang="en-US" sz="2500" dirty="0" smtClean="0">
                <a:latin typeface="Arial Narrow" pitchFamily="34" charset="0"/>
              </a:rPr>
              <a:t> of air temperature and humidity.</a:t>
            </a:r>
            <a:endParaRPr lang="pl-PL" sz="2500" dirty="0" smtClean="0">
              <a:latin typeface="Arial Narrow" pitchFamily="34" charset="0"/>
            </a:endParaRPr>
          </a:p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en-US" sz="2500" dirty="0" smtClean="0">
                <a:latin typeface="Arial Narrow" pitchFamily="34" charset="0"/>
              </a:rPr>
              <a:t>Fine tuning approaches explored to account for data </a:t>
            </a:r>
            <a:r>
              <a:rPr lang="pl-PL" sz="2500" dirty="0" err="1" smtClean="0">
                <a:latin typeface="Arial Narrow" pitchFamily="34" charset="0"/>
              </a:rPr>
              <a:t>dri</a:t>
            </a:r>
            <a:r>
              <a:rPr lang="en-US" sz="2500" dirty="0" err="1" smtClean="0">
                <a:latin typeface="Arial Narrow" pitchFamily="34" charset="0"/>
              </a:rPr>
              <a:t>fts</a:t>
            </a:r>
            <a:r>
              <a:rPr lang="en-US" sz="2500" dirty="0" smtClean="0">
                <a:latin typeface="Arial Narrow" pitchFamily="34" charset="0"/>
              </a:rPr>
              <a:t> in a real-time setup.</a:t>
            </a:r>
            <a:endParaRPr lang="pl-PL" sz="2500" dirty="0" smtClean="0">
              <a:latin typeface="Arial Narrow" pitchFamily="34" charset="0"/>
            </a:endParaRPr>
          </a:p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en-US" sz="2500" dirty="0" smtClean="0">
                <a:latin typeface="Arial Narrow" pitchFamily="34" charset="0"/>
              </a:rPr>
              <a:t>Daniel </a:t>
            </a:r>
            <a:r>
              <a:rPr lang="en-US" sz="2500" dirty="0" err="1" smtClean="0">
                <a:latin typeface="Arial Narrow" pitchFamily="34" charset="0"/>
              </a:rPr>
              <a:t>Cattani</a:t>
            </a:r>
            <a:r>
              <a:rPr lang="en-US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left</a:t>
            </a: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pl-PL" sz="2500" dirty="0" err="1" smtClean="0">
                <a:latin typeface="Arial Narrow" pitchFamily="34" charset="0"/>
              </a:rPr>
              <a:t>MeteoSwiss</a:t>
            </a:r>
            <a:r>
              <a:rPr lang="en-US" sz="2500" dirty="0" smtClean="0">
                <a:latin typeface="Arial Narrow" pitchFamily="34" charset="0"/>
              </a:rPr>
              <a:t> in June</a:t>
            </a:r>
            <a:r>
              <a:rPr lang="pl-PL" sz="2500" dirty="0" smtClean="0">
                <a:latin typeface="Arial Narrow" pitchFamily="34" charset="0"/>
              </a:rPr>
              <a:t>;</a:t>
            </a:r>
            <a:r>
              <a:rPr lang="en-US" sz="2500" dirty="0" smtClean="0">
                <a:latin typeface="Arial Narrow" pitchFamily="34" charset="0"/>
              </a:rPr>
              <a:t> his replacement, </a:t>
            </a:r>
            <a:r>
              <a:rPr lang="en-US" sz="2500" dirty="0" err="1" smtClean="0">
                <a:latin typeface="Arial Narrow" pitchFamily="34" charset="0"/>
              </a:rPr>
              <a:t>Josue</a:t>
            </a:r>
            <a:r>
              <a:rPr lang="en-US" sz="2500" dirty="0" smtClean="0">
                <a:latin typeface="Arial Narrow" pitchFamily="34" charset="0"/>
              </a:rPr>
              <a:t> </a:t>
            </a:r>
            <a:r>
              <a:rPr lang="en-US" sz="2500" dirty="0" err="1" smtClean="0">
                <a:latin typeface="Arial Narrow" pitchFamily="34" charset="0"/>
              </a:rPr>
              <a:t>Gehring</a:t>
            </a:r>
            <a:r>
              <a:rPr lang="en-US" sz="2500" dirty="0" smtClean="0">
                <a:latin typeface="Arial Narrow" pitchFamily="34" charset="0"/>
              </a:rPr>
              <a:t>, mostly focused on implementation and maintenance, less so on pure development. </a:t>
            </a:r>
            <a:endParaRPr lang="pl-PL" sz="2500" dirty="0" smtClean="0">
              <a:latin typeface="Arial Narrow" pitchFamily="34" charset="0"/>
            </a:endParaRPr>
          </a:p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en-US" sz="2500" dirty="0" smtClean="0">
                <a:latin typeface="Arial Narrow" pitchFamily="34" charset="0"/>
              </a:rPr>
              <a:t>Two recent publications describe the development work done in MCH post-processing team in the previous </a:t>
            </a:r>
            <a:r>
              <a:rPr lang="pl-PL" sz="2500" dirty="0" smtClean="0">
                <a:latin typeface="Arial Narrow" pitchFamily="34" charset="0"/>
              </a:rPr>
              <a:t>period</a:t>
            </a:r>
            <a:r>
              <a:rPr lang="en-US" sz="2500" dirty="0" smtClean="0">
                <a:latin typeface="Arial Narrow" pitchFamily="34" charset="0"/>
              </a:rPr>
              <a:t>:</a:t>
            </a:r>
            <a:r>
              <a:rPr lang="pl-PL" sz="2500" dirty="0" smtClean="0">
                <a:latin typeface="Arial Narrow" pitchFamily="34" charset="0"/>
              </a:rPr>
              <a:t> </a:t>
            </a:r>
            <a:endParaRPr lang="en-US" sz="2500" dirty="0" smtClean="0">
              <a:latin typeface="Arial Narrow" pitchFamily="34" charset="0"/>
            </a:endParaRPr>
          </a:p>
          <a:p>
            <a:pPr marL="454057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en-US" sz="2500" dirty="0" smtClean="0">
                <a:latin typeface="Arial Narrow" pitchFamily="34" charset="0"/>
              </a:rPr>
              <a:t>”</a:t>
            </a:r>
            <a:r>
              <a:rPr lang="en-US" sz="2500" i="1" dirty="0" smtClean="0">
                <a:latin typeface="Arial Narrow" pitchFamily="34" charset="0"/>
              </a:rPr>
              <a:t>Seamless </a:t>
            </a:r>
            <a:r>
              <a:rPr lang="en-US" sz="2500" i="1" dirty="0" err="1" smtClean="0">
                <a:latin typeface="Arial Narrow" pitchFamily="34" charset="0"/>
              </a:rPr>
              <a:t>Multimodel</a:t>
            </a:r>
            <a:r>
              <a:rPr lang="en-US" sz="2500" i="1" dirty="0" smtClean="0">
                <a:latin typeface="Arial Narrow" pitchFamily="34" charset="0"/>
              </a:rPr>
              <a:t> </a:t>
            </a:r>
            <a:r>
              <a:rPr lang="en-US" sz="2500" i="1" dirty="0" err="1" smtClean="0">
                <a:latin typeface="Arial Narrow" pitchFamily="34" charset="0"/>
              </a:rPr>
              <a:t>Postprocessing</a:t>
            </a:r>
            <a:r>
              <a:rPr lang="en-US" sz="2500" i="1" dirty="0" smtClean="0">
                <a:latin typeface="Arial Narrow" pitchFamily="34" charset="0"/>
              </a:rPr>
              <a:t> for Air Temperature Forecasts in Complex Topography</a:t>
            </a:r>
            <a:r>
              <a:rPr lang="en-US" sz="2500" dirty="0" smtClean="0">
                <a:latin typeface="Arial Narrow" pitchFamily="34" charset="0"/>
              </a:rPr>
              <a:t>” (Keller et al., DOI: https://doi.org/10.1175/WAF-D-20-0141.1) and </a:t>
            </a:r>
          </a:p>
          <a:p>
            <a:pPr marL="454057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500" dirty="0" smtClean="0">
                <a:latin typeface="Arial Narrow" pitchFamily="34" charset="0"/>
              </a:rPr>
              <a:t> </a:t>
            </a:r>
            <a:r>
              <a:rPr lang="en-US" sz="2500" dirty="0" smtClean="0">
                <a:latin typeface="Arial Narrow" pitchFamily="34" charset="0"/>
              </a:rPr>
              <a:t>”</a:t>
            </a:r>
            <a:r>
              <a:rPr lang="en-US" sz="2500" i="1" dirty="0" smtClean="0">
                <a:latin typeface="Arial Narrow" pitchFamily="34" charset="0"/>
              </a:rPr>
              <a:t>Spatially Coherent </a:t>
            </a:r>
            <a:r>
              <a:rPr lang="en-US" sz="2500" i="1" dirty="0" err="1" smtClean="0">
                <a:latin typeface="Arial Narrow" pitchFamily="34" charset="0"/>
              </a:rPr>
              <a:t>Postprocessing</a:t>
            </a:r>
            <a:r>
              <a:rPr lang="en-US" sz="2500" i="1" dirty="0" smtClean="0">
                <a:latin typeface="Arial Narrow" pitchFamily="34" charset="0"/>
              </a:rPr>
              <a:t> of Cloud Cover Ensemble Forecasts</a:t>
            </a:r>
            <a:r>
              <a:rPr lang="en-US" sz="2500" dirty="0" smtClean="0">
                <a:latin typeface="Arial Narrow" pitchFamily="34" charset="0"/>
              </a:rPr>
              <a:t>”  (Dai and </a:t>
            </a:r>
            <a:r>
              <a:rPr lang="en-US" sz="2500" dirty="0" err="1" smtClean="0">
                <a:latin typeface="Arial Narrow" pitchFamily="34" charset="0"/>
              </a:rPr>
              <a:t>Hemri</a:t>
            </a:r>
            <a:r>
              <a:rPr lang="en-US" sz="2500" dirty="0" smtClean="0">
                <a:latin typeface="Arial Narrow" pitchFamily="34" charset="0"/>
              </a:rPr>
              <a:t>, https://doi.org/10.1175/MWR-D-21-0046.1)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739757"/>
            <a:ext cx="1152207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115214" tIns="0" rIns="115214" bIns="0" rtlCol="0">
            <a:spAutoFit/>
          </a:bodyPr>
          <a:lstStyle/>
          <a:p>
            <a:pPr algn="ctr"/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 PP MILEPOST</a:t>
            </a:r>
            <a:endParaRPr lang="pl-PL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1042</Words>
  <Application>Microsoft Office PowerPoint</Application>
  <PresentationFormat>Niestandardowy</PresentationFormat>
  <Paragraphs>144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amazur</dc:creator>
  <cp:lastModifiedBy>48510</cp:lastModifiedBy>
  <cp:revision>50</cp:revision>
  <dcterms:created xsi:type="dcterms:W3CDTF">2022-09-05T12:29:41Z</dcterms:created>
  <dcterms:modified xsi:type="dcterms:W3CDTF">2022-09-13T07:38:54Z</dcterms:modified>
</cp:coreProperties>
</file>