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  <p:sldMasterId id="2147483835" r:id="rId2"/>
    <p:sldMasterId id="2147483849" r:id="rId3"/>
  </p:sldMasterIdLst>
  <p:notesMasterIdLst>
    <p:notesMasterId r:id="rId29"/>
  </p:notesMasterIdLst>
  <p:handoutMasterIdLst>
    <p:handoutMasterId r:id="rId30"/>
  </p:handoutMasterIdLst>
  <p:sldIdLst>
    <p:sldId id="411" r:id="rId4"/>
    <p:sldId id="486" r:id="rId5"/>
    <p:sldId id="484" r:id="rId6"/>
    <p:sldId id="482" r:id="rId7"/>
    <p:sldId id="426" r:id="rId8"/>
    <p:sldId id="457" r:id="rId9"/>
    <p:sldId id="470" r:id="rId10"/>
    <p:sldId id="456" r:id="rId11"/>
    <p:sldId id="488" r:id="rId12"/>
    <p:sldId id="483" r:id="rId13"/>
    <p:sldId id="471" r:id="rId14"/>
    <p:sldId id="459" r:id="rId15"/>
    <p:sldId id="476" r:id="rId16"/>
    <p:sldId id="467" r:id="rId17"/>
    <p:sldId id="469" r:id="rId18"/>
    <p:sldId id="479" r:id="rId19"/>
    <p:sldId id="455" r:id="rId20"/>
    <p:sldId id="435" r:id="rId21"/>
    <p:sldId id="453" r:id="rId22"/>
    <p:sldId id="451" r:id="rId23"/>
    <p:sldId id="452" r:id="rId24"/>
    <p:sldId id="442" r:id="rId25"/>
    <p:sldId id="480" r:id="rId26"/>
    <p:sldId id="481" r:id="rId27"/>
    <p:sldId id="4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viyo\Desktop\GM2022\STC\FTE_yea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viyo\Desktop\GM2022\STC\FTE_year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Total FTEs per year </a:t>
            </a:r>
          </a:p>
        </c:rich>
      </c:tx>
      <c:layout>
        <c:manualLayout>
          <c:xMode val="edge"/>
          <c:yMode val="edge"/>
          <c:x val="0.34093044619422574"/>
          <c:y val="4.543577034283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11.73</c:v>
                </c:pt>
                <c:pt idx="1">
                  <c:v>8.85</c:v>
                </c:pt>
                <c:pt idx="2">
                  <c:v>11.57</c:v>
                </c:pt>
                <c:pt idx="3">
                  <c:v>7.32</c:v>
                </c:pt>
                <c:pt idx="4">
                  <c:v>11.94</c:v>
                </c:pt>
                <c:pt idx="5">
                  <c:v>19.649999999999999</c:v>
                </c:pt>
                <c:pt idx="6">
                  <c:v>17.89</c:v>
                </c:pt>
                <c:pt idx="7">
                  <c:v>16.495000000000001</c:v>
                </c:pt>
                <c:pt idx="8">
                  <c:v>18.876999999999999</c:v>
                </c:pt>
                <c:pt idx="9">
                  <c:v>36.311999999999998</c:v>
                </c:pt>
                <c:pt idx="10">
                  <c:v>32.848999999999997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D51-4D66-9346-7120543E6F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spent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11.1</c:v>
                </c:pt>
                <c:pt idx="1">
                  <c:v>7.28</c:v>
                </c:pt>
                <c:pt idx="2">
                  <c:v>9.0079999999999991</c:v>
                </c:pt>
                <c:pt idx="3">
                  <c:v>5.375</c:v>
                </c:pt>
                <c:pt idx="4">
                  <c:v>10.38</c:v>
                </c:pt>
                <c:pt idx="5">
                  <c:v>18.690000000000001</c:v>
                </c:pt>
                <c:pt idx="6">
                  <c:v>16.585999999999999</c:v>
                </c:pt>
                <c:pt idx="7">
                  <c:v>15.608000000000001</c:v>
                </c:pt>
                <c:pt idx="8">
                  <c:v>17.734000000000002</c:v>
                </c:pt>
                <c:pt idx="9">
                  <c:v>33.904000000000003</c:v>
                </c:pt>
                <c:pt idx="10">
                  <c:v>29.957000000000001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D51-4D66-9346-7120543E6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210360"/>
        <c:axId val="1155207224"/>
      </c:scatterChart>
      <c:valAx>
        <c:axId val="1155210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207224"/>
        <c:crosses val="autoZero"/>
        <c:crossBetween val="midCat"/>
        <c:majorUnit val="1"/>
      </c:valAx>
      <c:valAx>
        <c:axId val="115520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FTEs</a:t>
                </a:r>
              </a:p>
            </c:rich>
          </c:tx>
          <c:layout>
            <c:manualLayout>
              <c:xMode val="edge"/>
              <c:yMode val="edge"/>
              <c:x val="0"/>
              <c:y val="0.420844088936186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210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Country FTEs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Sheet1!$E$1:$L$1</c:f>
              <c:strCache>
                <c:ptCount val="7"/>
                <c:pt idx="0">
                  <c:v>Germany </c:v>
                </c:pt>
                <c:pt idx="1">
                  <c:v>Greece </c:v>
                </c:pt>
                <c:pt idx="2">
                  <c:v>Israel</c:v>
                </c:pt>
                <c:pt idx="3">
                  <c:v>Italy</c:v>
                </c:pt>
                <c:pt idx="4">
                  <c:v>Poland</c:v>
                </c:pt>
                <c:pt idx="5">
                  <c:v>Romania</c:v>
                </c:pt>
                <c:pt idx="6">
                  <c:v>Switzerland</c:v>
                </c:pt>
              </c:strCache>
            </c:strRef>
          </c:cat>
          <c:val>
            <c:numRef>
              <c:f>Sheet1!$E$2:$L$2</c:f>
              <c:numCache>
                <c:formatCode>0.0</c:formatCode>
                <c:ptCount val="7"/>
                <c:pt idx="0">
                  <c:v>3.39</c:v>
                </c:pt>
                <c:pt idx="1">
                  <c:v>2.85</c:v>
                </c:pt>
                <c:pt idx="2">
                  <c:v>1.585</c:v>
                </c:pt>
                <c:pt idx="3">
                  <c:v>2.3740000000000001</c:v>
                </c:pt>
                <c:pt idx="4">
                  <c:v>1.02</c:v>
                </c:pt>
                <c:pt idx="5">
                  <c:v>1.71</c:v>
                </c:pt>
                <c:pt idx="6">
                  <c:v>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3-4F65-A155-C0E0BD9D3F9B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Sheet1!$E$1:$L$1</c:f>
              <c:strCache>
                <c:ptCount val="7"/>
                <c:pt idx="0">
                  <c:v>Germany </c:v>
                </c:pt>
                <c:pt idx="1">
                  <c:v>Greece </c:v>
                </c:pt>
                <c:pt idx="2">
                  <c:v>Israel</c:v>
                </c:pt>
                <c:pt idx="3">
                  <c:v>Italy</c:v>
                </c:pt>
                <c:pt idx="4">
                  <c:v>Poland</c:v>
                </c:pt>
                <c:pt idx="5">
                  <c:v>Romania</c:v>
                </c:pt>
                <c:pt idx="6">
                  <c:v>Switzerland</c:v>
                </c:pt>
              </c:strCache>
            </c:strRef>
          </c:cat>
          <c:val>
            <c:numRef>
              <c:f>Sheet1!$E$3:$L$3</c:f>
              <c:numCache>
                <c:formatCode>0.0</c:formatCode>
                <c:ptCount val="7"/>
                <c:pt idx="0">
                  <c:v>11.526</c:v>
                </c:pt>
                <c:pt idx="1">
                  <c:v>2.105</c:v>
                </c:pt>
                <c:pt idx="2">
                  <c:v>3</c:v>
                </c:pt>
                <c:pt idx="3">
                  <c:v>3.3119999999999998</c:v>
                </c:pt>
                <c:pt idx="4">
                  <c:v>1.62</c:v>
                </c:pt>
                <c:pt idx="5">
                  <c:v>1.9510000000000001</c:v>
                </c:pt>
                <c:pt idx="6">
                  <c:v>6.4749999999999996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3-4F65-A155-C0E0BD9D3F9B}"/>
            </c:ext>
          </c:extLst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Sheet1!$E$1:$L$1</c:f>
              <c:strCache>
                <c:ptCount val="7"/>
                <c:pt idx="0">
                  <c:v>Germany </c:v>
                </c:pt>
                <c:pt idx="1">
                  <c:v>Greece </c:v>
                </c:pt>
                <c:pt idx="2">
                  <c:v>Israel</c:v>
                </c:pt>
                <c:pt idx="3">
                  <c:v>Italy</c:v>
                </c:pt>
                <c:pt idx="4">
                  <c:v>Poland</c:v>
                </c:pt>
                <c:pt idx="5">
                  <c:v>Romania</c:v>
                </c:pt>
                <c:pt idx="6">
                  <c:v>Switzerland</c:v>
                </c:pt>
              </c:strCache>
            </c:strRef>
          </c:cat>
          <c:val>
            <c:numRef>
              <c:f>Sheet1!$E$4:$L$4</c:f>
              <c:numCache>
                <c:formatCode>0.0</c:formatCode>
                <c:ptCount val="7"/>
                <c:pt idx="0">
                  <c:v>11.82</c:v>
                </c:pt>
                <c:pt idx="1">
                  <c:v>1.855</c:v>
                </c:pt>
                <c:pt idx="2">
                  <c:v>1.655</c:v>
                </c:pt>
                <c:pt idx="3">
                  <c:v>3.41</c:v>
                </c:pt>
                <c:pt idx="4">
                  <c:v>1.925</c:v>
                </c:pt>
                <c:pt idx="5">
                  <c:v>1.5649999999999999</c:v>
                </c:pt>
                <c:pt idx="6">
                  <c:v>5.2750000000000004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73-4F65-A155-C0E0BD9D3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1501240"/>
        <c:axId val="761503208"/>
        <c:axId val="0"/>
      </c:bar3DChart>
      <c:catAx>
        <c:axId val="76150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503208"/>
        <c:crosses val="autoZero"/>
        <c:auto val="1"/>
        <c:lblAlgn val="ctr"/>
        <c:lblOffset val="100"/>
        <c:noMultiLvlLbl val="0"/>
      </c:catAx>
      <c:valAx>
        <c:axId val="761503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50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538E4-F43D-433D-AE57-1DF8293BA5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---------------------------------------------------------------------------------------------------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73C64-B17E-4B4D-9DCB-AF8E427BD6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1F1A0-06EE-4DAB-A178-734717F5C56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41061-5A4E-40ED-94B1-A5AAB04316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0D605-C232-4B69-95DE-C3882B423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AA3BE-8B18-435D-A501-8B0E99441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69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---------------------------------------------------------------------------------------------------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CA563-E589-4923-93F3-523C71DD2DC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52F5E-7685-4DEA-8713-42DB4BF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96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AA40-C172-4F4D-A78A-9A2C4DAA78BA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23rd COSMO-GM - virtual meeting 06-17 September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8456-E0A2-4D54-99CF-F22DE69F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B539-BDFA-417B-A128-05361B3EA8BF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23rd COSMO-GM - virtual meeting 06-17 September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8456-E0A2-4D54-99CF-F22DE69F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9EC7-3F01-4E71-B1F8-A22AD29BCA17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23rd COSMO-GM - virtual meeting 06-17 September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8456-E0A2-4D54-99CF-F22DE69F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1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624418" y="1221317"/>
            <a:ext cx="10943167" cy="480060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5391261"/>
            <a:ext cx="11137900" cy="790283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4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722888" y="6319070"/>
            <a:ext cx="2858512" cy="366183"/>
          </a:xfrm>
        </p:spPr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4349750" y="6319070"/>
            <a:ext cx="7217833" cy="366183"/>
          </a:xfrm>
        </p:spPr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78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2955966"/>
            <a:ext cx="11137900" cy="55399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24198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722888" y="6319070"/>
            <a:ext cx="2858512" cy="366183"/>
          </a:xfrm>
        </p:spPr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4349750" y="6319070"/>
            <a:ext cx="7217833" cy="366183"/>
          </a:xfrm>
        </p:spPr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8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27050" y="1152001"/>
            <a:ext cx="11137900" cy="480132"/>
          </a:xfrm>
        </p:spPr>
        <p:txBody>
          <a:bodyPr/>
          <a:lstStyle>
            <a:lvl1pPr>
              <a:defRPr sz="3467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0" y="1825626"/>
            <a:ext cx="11137901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8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0" y="1825626"/>
            <a:ext cx="11137901" cy="4196292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24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27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27050" y="1152001"/>
            <a:ext cx="10080951" cy="480132"/>
          </a:xfrm>
        </p:spPr>
        <p:txBody>
          <a:bodyPr/>
          <a:lstStyle>
            <a:lvl1pPr>
              <a:defRPr sz="3467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0" y="1825626"/>
            <a:ext cx="10080951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00" y="1152000"/>
            <a:ext cx="1397163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1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0" y="1825626"/>
            <a:ext cx="11137901" cy="3254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0" y="5080000"/>
            <a:ext cx="11137900" cy="96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11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52" y="1825626"/>
            <a:ext cx="5492749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825626"/>
            <a:ext cx="5492751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48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527050" y="1152001"/>
            <a:ext cx="5568951" cy="48013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527052" y="1825626"/>
            <a:ext cx="5492749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52000"/>
            <a:ext cx="5491200" cy="48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467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6172199" y="1825626"/>
            <a:ext cx="5492751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8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64F5-43A0-40E9-B461-40FA9E86CB63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23rd COSMO-GM - virtual meeting 06-17 September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8456-E0A2-4D54-99CF-F22DE69F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8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527051" y="1152000"/>
            <a:ext cx="4244976" cy="480196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51" y="2057399"/>
            <a:ext cx="4244975" cy="396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5183187" y="1152000"/>
            <a:ext cx="6481764" cy="4869917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3733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183185" y="5702994"/>
            <a:ext cx="6481764" cy="318924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6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527050" y="1152000"/>
            <a:ext cx="11137900" cy="480196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1" y="1825626"/>
            <a:ext cx="11137899" cy="419629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27051" y="5702994"/>
            <a:ext cx="11137899" cy="318924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1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0" y="1825626"/>
            <a:ext cx="5568951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9043446" y="4423619"/>
            <a:ext cx="2646903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 defTabSz="609585"/>
            <a:r>
              <a:rPr lang="de-DE" sz="2400" b="1" dirty="0">
                <a:solidFill>
                  <a:srgbClr val="D1051B"/>
                </a:solidFill>
              </a:rPr>
              <a:t>FAKTEN</a:t>
            </a:r>
            <a:endParaRPr lang="de-DE" sz="2400" dirty="0">
              <a:solidFill>
                <a:srgbClr val="2D4B9B"/>
              </a:solidFill>
            </a:endParaRPr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6248914" y="4824697"/>
            <a:ext cx="5416036" cy="1197219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862" y="4485218"/>
            <a:ext cx="1820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22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1" y="1825626"/>
            <a:ext cx="4036435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4563484" y="1669065"/>
            <a:ext cx="7125608" cy="446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4732521" y="1927654"/>
            <a:ext cx="1363480" cy="53354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09585"/>
            <a:r>
              <a:rPr lang="de-DE" sz="3467" dirty="0">
                <a:solidFill>
                  <a:prstClr val="white"/>
                </a:solidFill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4758464" y="2620433"/>
            <a:ext cx="6809121" cy="34014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19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527048" y="1152000"/>
            <a:ext cx="6720000" cy="480196"/>
          </a:xfrm>
        </p:spPr>
        <p:txBody>
          <a:bodyPr/>
          <a:lstStyle/>
          <a:p>
            <a:r>
              <a:rPr lang="de-DE" sz="3467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2057400"/>
            <a:ext cx="6720000" cy="396451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75719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04" y="1221317"/>
            <a:ext cx="370228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31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624418" y="1221317"/>
            <a:ext cx="10943167" cy="480060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5391261"/>
            <a:ext cx="11137900" cy="790283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4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722888" y="6319070"/>
            <a:ext cx="2858512" cy="366183"/>
          </a:xfrm>
        </p:spPr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4349750" y="6319070"/>
            <a:ext cx="7217833" cy="366183"/>
          </a:xfrm>
        </p:spPr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09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2955966"/>
            <a:ext cx="11137900" cy="55399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24198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722888" y="6319070"/>
            <a:ext cx="2858512" cy="366183"/>
          </a:xfrm>
        </p:spPr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4349750" y="6319070"/>
            <a:ext cx="7217833" cy="366183"/>
          </a:xfrm>
        </p:spPr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89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27050" y="1152001"/>
            <a:ext cx="11137900" cy="480132"/>
          </a:xfrm>
        </p:spPr>
        <p:txBody>
          <a:bodyPr/>
          <a:lstStyle>
            <a:lvl1pPr>
              <a:defRPr sz="3467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0" y="1825626"/>
            <a:ext cx="11137901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75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0" y="1825626"/>
            <a:ext cx="11137901" cy="4196292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24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92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27050" y="1152001"/>
            <a:ext cx="10080951" cy="480132"/>
          </a:xfrm>
        </p:spPr>
        <p:txBody>
          <a:bodyPr/>
          <a:lstStyle>
            <a:lvl1pPr>
              <a:defRPr sz="3467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0" y="1825626"/>
            <a:ext cx="10080951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00" y="1152000"/>
            <a:ext cx="1397163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33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6D93-281D-4280-BD66-FCAF0CAA5821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23rd COSMO-GM - virtual meeting 06-17 September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8456-E0A2-4D54-99CF-F22DE69F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0" y="1825626"/>
            <a:ext cx="11137901" cy="3254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0" y="5080000"/>
            <a:ext cx="11137900" cy="96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41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52" y="1825626"/>
            <a:ext cx="5492749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825626"/>
            <a:ext cx="5492751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55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527050" y="1152001"/>
            <a:ext cx="5568951" cy="48013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527052" y="1825626"/>
            <a:ext cx="5492749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52000"/>
            <a:ext cx="5491200" cy="48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467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6172199" y="1825626"/>
            <a:ext cx="5492751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35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527051" y="1152000"/>
            <a:ext cx="4244976" cy="480196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51" y="2057399"/>
            <a:ext cx="4244975" cy="396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5183187" y="1152000"/>
            <a:ext cx="6481764" cy="4869917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3733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183185" y="5702994"/>
            <a:ext cx="6481764" cy="318924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315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527050" y="1152000"/>
            <a:ext cx="11137900" cy="480196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1" y="1825626"/>
            <a:ext cx="11137899" cy="419629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27051" y="5702994"/>
            <a:ext cx="11137899" cy="318924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821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0" y="1825626"/>
            <a:ext cx="5568951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9043446" y="4423619"/>
            <a:ext cx="2646903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 defTabSz="609585"/>
            <a:r>
              <a:rPr lang="de-DE" sz="2400" b="1" dirty="0">
                <a:solidFill>
                  <a:srgbClr val="D1051B"/>
                </a:solidFill>
              </a:rPr>
              <a:t>FAKTEN</a:t>
            </a:r>
            <a:endParaRPr lang="de-DE" sz="2400" dirty="0">
              <a:solidFill>
                <a:srgbClr val="2D4B9B"/>
              </a:solidFill>
            </a:endParaRPr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6248914" y="4824697"/>
            <a:ext cx="5416036" cy="1197219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862" y="4485218"/>
            <a:ext cx="1820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067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1" y="1825626"/>
            <a:ext cx="4036435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4563484" y="1669065"/>
            <a:ext cx="7125608" cy="446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4732521" y="1927654"/>
            <a:ext cx="1363480" cy="53354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09585"/>
            <a:r>
              <a:rPr lang="de-DE" sz="3467" dirty="0">
                <a:solidFill>
                  <a:prstClr val="white"/>
                </a:solidFill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4758464" y="2620433"/>
            <a:ext cx="6809121" cy="34014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89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527048" y="1152000"/>
            <a:ext cx="6720000" cy="480196"/>
          </a:xfrm>
        </p:spPr>
        <p:txBody>
          <a:bodyPr/>
          <a:lstStyle/>
          <a:p>
            <a:r>
              <a:rPr lang="de-DE" sz="3467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2057400"/>
            <a:ext cx="6720000" cy="396451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75719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04" y="1221317"/>
            <a:ext cx="370228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9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B906-6A57-47B0-BD4A-09B73BAB3DF2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23rd COSMO-GM - virtual meeting 06-17 September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8456-E0A2-4D54-99CF-F22DE69F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6171-AE14-464B-A51E-3B7B3E46D09C}" type="datetime1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23rd COSMO-GM - virtual meeting 06-17 September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8456-E0A2-4D54-99CF-F22DE69F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7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A544-E087-4286-8D71-D03EEFF3C3A5}" type="datetime1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23rd COSMO-GM - virtual meeting 06-17 September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8456-E0A2-4D54-99CF-F22DE69F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7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5E00-5D1D-41C0-A404-51E582BC62A1}" type="datetime1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23rd COSMO-GM - virtual meeting 06-17 September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8456-E0A2-4D54-99CF-F22DE69F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7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46F7-4D8D-4F5F-855D-BC3773086EE1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23rd COSMO-GM - virtual meeting 06-17 September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8456-E0A2-4D54-99CF-F22DE69F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0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E9F-4E91-49F7-9F72-BCFAD2B74DC7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23rd COSMO-GM - virtual meeting 06-17 September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8456-E0A2-4D54-99CF-F22DE69F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095D-C17B-4CBB-A45C-18042442F098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23rd COSMO-GM - virtual meeting 06-17 September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08456-E0A2-4D54-99CF-F22DE69F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850147" y="192000"/>
            <a:ext cx="2149853" cy="576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92000" y="960000"/>
            <a:ext cx="11808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527050" y="1152001"/>
            <a:ext cx="11137900" cy="480132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527050" y="1826686"/>
            <a:ext cx="11137900" cy="4200965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469888" marR="0" lvl="0" indent="-469888" algn="l" defTabSz="121917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922844" marR="0" lvl="1" indent="-347125" algn="l" defTabSz="121917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523962" marR="0" lvl="2" indent="-304792" algn="l" defTabSz="121917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33547" marR="0" lvl="3" indent="-304792" algn="l" defTabSz="121917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743131" marR="0" lvl="4" indent="-304792" algn="l" defTabSz="121917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92000" y="6211904"/>
            <a:ext cx="11808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02" y="6310160"/>
            <a:ext cx="412236" cy="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722888" y="6319070"/>
            <a:ext cx="2858512" cy="366183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3581401" y="6319070"/>
            <a:ext cx="7385751" cy="366183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10967151" y="6319070"/>
            <a:ext cx="697800" cy="366183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 defTabSz="609585"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4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9888" marR="0" indent="-469888" algn="l" defTabSz="121917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22844" marR="0" indent="-347125" algn="l" defTabSz="121917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marR="0" indent="-304792" algn="l" defTabSz="121917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marR="0" indent="-304792" algn="l" defTabSz="121917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marR="0" indent="-304792" algn="l" defTabSz="121917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577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11">
          <p15:clr>
            <a:srgbClr val="F26B43"/>
          </p15:clr>
        </p15:guide>
        <p15:guide id="5" pos="249">
          <p15:clr>
            <a:srgbClr val="F26B43"/>
          </p15:clr>
        </p15:guide>
        <p15:guide id="6" pos="5465">
          <p15:clr>
            <a:srgbClr val="F26B43"/>
          </p15:clr>
        </p15:guide>
        <p15:guide id="7" pos="2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850147" y="192000"/>
            <a:ext cx="2149853" cy="576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92000" y="960000"/>
            <a:ext cx="11808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527050" y="1152001"/>
            <a:ext cx="11137900" cy="480132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527050" y="1826686"/>
            <a:ext cx="11137900" cy="4200965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469888" marR="0" lvl="0" indent="-469888" algn="l" defTabSz="121917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922844" marR="0" lvl="1" indent="-347125" algn="l" defTabSz="121917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523962" marR="0" lvl="2" indent="-304792" algn="l" defTabSz="121917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33547" marR="0" lvl="3" indent="-304792" algn="l" defTabSz="121917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743131" marR="0" lvl="4" indent="-304792" algn="l" defTabSz="121917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92000" y="6211904"/>
            <a:ext cx="11808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02" y="6310160"/>
            <a:ext cx="412236" cy="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722888" y="6319070"/>
            <a:ext cx="2858512" cy="366183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3581401" y="6319070"/>
            <a:ext cx="7385751" cy="366183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10967151" y="6319070"/>
            <a:ext cx="697800" cy="366183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6558FC84-22FA-4F5E-86B7-A7761BE44B02}" type="slidenum">
              <a:rPr lang="de-DE" smtClean="0">
                <a:solidFill>
                  <a:srgbClr val="2D4B9B">
                    <a:tint val="75000"/>
                  </a:srgbClr>
                </a:solidFill>
              </a:rPr>
              <a:pPr defTabSz="609585"/>
              <a:t>‹#›</a:t>
            </a:fld>
            <a:endParaRPr lang="de-DE" dirty="0">
              <a:solidFill>
                <a:srgbClr val="2D4B9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6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9888" marR="0" indent="-469888" algn="l" defTabSz="121917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22844" marR="0" indent="-347125" algn="l" defTabSz="121917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marR="0" indent="-304792" algn="l" defTabSz="121917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marR="0" indent="-304792" algn="l" defTabSz="121917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marR="0" indent="-304792" algn="l" defTabSz="121917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577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11">
          <p15:clr>
            <a:srgbClr val="F26B43"/>
          </p15:clr>
        </p15:guide>
        <p15:guide id="5" pos="249">
          <p15:clr>
            <a:srgbClr val="F26B43"/>
          </p15:clr>
        </p15:guide>
        <p15:guide id="6" pos="5465">
          <p15:clr>
            <a:srgbClr val="F26B43"/>
          </p15:clr>
        </p15:guide>
        <p15:guide id="7" pos="2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chart" Target="../charts/chart2.xml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7.wmf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jpeg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3.jpeg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6.jpeg"/><Relationship Id="rId5" Type="http://schemas.openxmlformats.org/officeDocument/2006/relationships/image" Target="../media/image9.png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7.wmf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7607" y="1533064"/>
            <a:ext cx="5267683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 STC meeting</a:t>
            </a:r>
            <a:br>
              <a:rPr lang="en-GB" b="1" dirty="0">
                <a:solidFill>
                  <a:srgbClr val="FFFF00"/>
                </a:solidFill>
              </a:rPr>
            </a:br>
            <a:r>
              <a:rPr lang="en-GB" b="1" dirty="0">
                <a:solidFill>
                  <a:srgbClr val="FFFF00"/>
                </a:solidFill>
              </a:rPr>
              <a:t>report</a:t>
            </a:r>
            <a:br>
              <a:rPr lang="en-GB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312323"/>
            <a:ext cx="5437632" cy="16557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Yoav Levi</a:t>
            </a:r>
          </a:p>
          <a:p>
            <a:r>
              <a:rPr lang="en-US" b="1" dirty="0">
                <a:solidFill>
                  <a:srgbClr val="FFFF00"/>
                </a:solidFill>
              </a:rPr>
              <a:t>Chairman of COSMO STC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7DC64-4677-452B-A9BA-2711ACF8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4048" y="6355264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870323" cy="6870456"/>
          </a:xfrm>
          <a:prstGeom prst="rect">
            <a:avLst/>
          </a:prstGeom>
        </p:spPr>
      </p:pic>
      <p:pic>
        <p:nvPicPr>
          <p:cNvPr id="9" name="Picture 2" descr="C:\Users\ylevi\Desktop\temp\emy_logo.png">
            <a:extLst>
              <a:ext uri="{FF2B5EF4-FFF2-40B4-BE49-F238E27FC236}">
                <a16:creationId xmlns:a16="http://schemas.microsoft.com/office/drawing/2014/main" id="{6E0FA9A1-D878-4B17-A672-04E72637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7607" y="137611"/>
            <a:ext cx="3162300" cy="11049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30E54-12DE-4431-9906-A373DC80B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5743" y="1414020"/>
            <a:ext cx="1968509" cy="153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5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6463" y="485963"/>
            <a:ext cx="10515600" cy="8894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PP C2I4LC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20849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Annual ICON releases</a:t>
            </a:r>
          </a:p>
          <a:p>
            <a:r>
              <a:rPr lang="en-US" dirty="0">
                <a:solidFill>
                  <a:srgbClr val="FFFF00"/>
                </a:solidFill>
              </a:rPr>
              <a:t>As we would like that all countries will run the same version after it passed the test suite, It would be good to have at least a yearly release that will be finalized before the GM.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A5604A4-81A3-44D7-92A1-A23DB17F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9B1D42-F81F-4FD2-B534-4D248D435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22786"/>
            <a:ext cx="12192000" cy="14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6463" y="485963"/>
            <a:ext cx="10515600" cy="8894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COSMO budget 2022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A5604A4-81A3-44D7-92A1-A23DB17F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131F5E-CE5B-4DAB-BED5-7EE20F812043}"/>
              </a:ext>
            </a:extLst>
          </p:cNvPr>
          <p:cNvSpPr txBox="1"/>
          <p:nvPr/>
        </p:nvSpPr>
        <p:spPr>
          <a:xfrm>
            <a:off x="1153305" y="6123543"/>
            <a:ext cx="105687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The STC would like to promote small ad-hoc meetings of experts to solve problems </a:t>
            </a:r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577B8E-B8B9-493F-8291-85647F6B1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712" y="1318736"/>
            <a:ext cx="9172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D78C89-4B5B-4A30-AE4C-9812169FD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014" y="1666402"/>
            <a:ext cx="8458986" cy="5191598"/>
          </a:xfrm>
          <a:prstGeom prst="rect">
            <a:avLst/>
          </a:prstGeom>
        </p:spPr>
      </p:pic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0"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6463" y="485963"/>
            <a:ext cx="10515600" cy="8894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ICON-LEPS, </a:t>
            </a:r>
            <a:r>
              <a:rPr lang="en-US" dirty="0">
                <a:solidFill>
                  <a:srgbClr val="FFFF00"/>
                </a:solidFill>
              </a:rPr>
              <a:t>Future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8536" y="1825625"/>
            <a:ext cx="369530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2002 - 2022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COSMO-LEPS 7 km/40ML/20mem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2022: Ines Cerenzia migration </a:t>
            </a:r>
            <a:r>
              <a:rPr lang="en-US" dirty="0">
                <a:solidFill>
                  <a:srgbClr val="FFFF00"/>
                </a:solidFill>
              </a:rPr>
              <a:t>ICON-LEPS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2023 - We need to decide what COSMO wants to invest in terms of SBUs and FTEs in science and GUI.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Consult with other consortia.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BEE6D6-D7C5-4286-A833-E355012C23F4}"/>
              </a:ext>
            </a:extLst>
          </p:cNvPr>
          <p:cNvSpPr txBox="1"/>
          <p:nvPr/>
        </p:nvSpPr>
        <p:spPr>
          <a:xfrm>
            <a:off x="6715913" y="5062888"/>
            <a:ext cx="14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COSMO-LEPS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09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6463" y="485963"/>
            <a:ext cx="10515600" cy="8894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ICON-LEPS, Pan-European EPS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9047" y="1851841"/>
            <a:ext cx="207879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Playing with the idea of a pan-European-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multi-model regional </a:t>
            </a:r>
            <a:r>
              <a:rPr lang="en-US" dirty="0">
                <a:solidFill>
                  <a:srgbClr val="FFFF00"/>
                </a:solidFill>
              </a:rPr>
              <a:t>EPS?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AF3A077-E02A-4A9E-87AA-B6AB585F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1423" y="6355264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53E65-2AB3-4156-9404-42041E014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8966" y="0"/>
            <a:ext cx="9593552" cy="6800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BEE6D6-D7C5-4286-A833-E355012C23F4}"/>
              </a:ext>
            </a:extLst>
          </p:cNvPr>
          <p:cNvSpPr txBox="1"/>
          <p:nvPr/>
        </p:nvSpPr>
        <p:spPr>
          <a:xfrm>
            <a:off x="6715913" y="5062888"/>
            <a:ext cx="14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COSMO-LEPS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08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40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FTEs evolution with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87D3FA2-4E1F-46E4-93A6-6D8A0633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CC0BA4-EE87-4B10-8265-B2FC9CC3B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847"/>
            <a:ext cx="10515600" cy="487650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C6144C-817E-47FF-B111-84C86B21FB63}"/>
              </a:ext>
            </a:extLst>
          </p:cNvPr>
          <p:cNvSpPr txBox="1">
            <a:spLocks/>
          </p:cNvSpPr>
          <p:nvPr/>
        </p:nvSpPr>
        <p:spPr>
          <a:xfrm>
            <a:off x="990600" y="1632247"/>
            <a:ext cx="10515600" cy="487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32934E8-D57C-487C-9307-5D92240BE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229764"/>
              </p:ext>
            </p:extLst>
          </p:nvPr>
        </p:nvGraphicFramePr>
        <p:xfrm>
          <a:off x="1102936" y="973884"/>
          <a:ext cx="9662474" cy="538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5792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40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FTEs evolution by country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87D3FA2-4E1F-46E4-93A6-6D8A0633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65117E5-F4FC-4FA4-BB35-6997CA2FA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646057"/>
              </p:ext>
            </p:extLst>
          </p:nvPr>
        </p:nvGraphicFramePr>
        <p:xfrm>
          <a:off x="278296" y="1120048"/>
          <a:ext cx="11539330" cy="523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4386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66" y="396626"/>
            <a:ext cx="3073014" cy="704088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2962656" y="1978137"/>
            <a:ext cx="6096128" cy="40843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8784" y="5852892"/>
            <a:ext cx="2627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WG6 Support activities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3452" y="5789692"/>
            <a:ext cx="1257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WG7 LEPS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231" y="1541894"/>
            <a:ext cx="213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Sub-km resolution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1630" y="3273555"/>
            <a:ext cx="98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WG1 DA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375" y="3686923"/>
            <a:ext cx="248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WG2 Numerical Aspects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2393" y="5262323"/>
            <a:ext cx="180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WG5 Verification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582" y="1535493"/>
            <a:ext cx="1809750" cy="514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8542" y="4222893"/>
            <a:ext cx="226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WG3 Physical Aspects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9582" y="4737243"/>
            <a:ext cx="370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WG4 Interpretation and Applications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2071" y="1255465"/>
            <a:ext cx="2519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Global-to-Regional ICON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(GLORI) Digital Twin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uppieren 14">
            <a:extLst>
              <a:ext uri="{FF2B5EF4-FFF2-40B4-BE49-F238E27FC236}">
                <a16:creationId xmlns:a16="http://schemas.microsoft.com/office/drawing/2014/main" id="{E64B0034-028B-4D0C-83EC-EC9C0F7BC21B}"/>
              </a:ext>
            </a:extLst>
          </p:cNvPr>
          <p:cNvGrpSpPr/>
          <p:nvPr/>
        </p:nvGrpSpPr>
        <p:grpSpPr>
          <a:xfrm>
            <a:off x="89461" y="1374639"/>
            <a:ext cx="3382944" cy="2745948"/>
            <a:chOff x="2684849" y="1510697"/>
            <a:chExt cx="2972425" cy="2280453"/>
          </a:xfrm>
        </p:grpSpPr>
        <p:pic>
          <p:nvPicPr>
            <p:cNvPr id="20" name="Grafik 15">
              <a:extLst>
                <a:ext uri="{FF2B5EF4-FFF2-40B4-BE49-F238E27FC236}">
                  <a16:creationId xmlns:a16="http://schemas.microsoft.com/office/drawing/2014/main" id="{E96A7A24-C5F8-4755-90C1-9FE34389C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t="5860" r="21142" b="5309"/>
            <a:stretch/>
          </p:blipFill>
          <p:spPr>
            <a:xfrm>
              <a:off x="2684849" y="1510697"/>
              <a:ext cx="1591339" cy="1648002"/>
            </a:xfrm>
            <a:prstGeom prst="rect">
              <a:avLst/>
            </a:prstGeom>
          </p:spPr>
        </p:pic>
        <p:sp>
          <p:nvSpPr>
            <p:cNvPr id="21" name="Gleichschenkliges Dreieck 16">
              <a:extLst>
                <a:ext uri="{FF2B5EF4-FFF2-40B4-BE49-F238E27FC236}">
                  <a16:creationId xmlns:a16="http://schemas.microsoft.com/office/drawing/2014/main" id="{36EECD52-8EDF-4C6A-B3CE-2CF1B0CA5EBC}"/>
                </a:ext>
              </a:extLst>
            </p:cNvPr>
            <p:cNvSpPr/>
            <p:nvPr/>
          </p:nvSpPr>
          <p:spPr>
            <a:xfrm>
              <a:off x="3800007" y="1941500"/>
              <a:ext cx="820444" cy="1132949"/>
            </a:xfrm>
            <a:prstGeom prst="triangle">
              <a:avLst>
                <a:gd name="adj" fmla="val 19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leichschenkliges Dreieck 17">
              <a:extLst>
                <a:ext uri="{FF2B5EF4-FFF2-40B4-BE49-F238E27FC236}">
                  <a16:creationId xmlns:a16="http://schemas.microsoft.com/office/drawing/2014/main" id="{4754FA13-4B4A-4C21-91CB-D88EF3B905DF}"/>
                </a:ext>
              </a:extLst>
            </p:cNvPr>
            <p:cNvSpPr/>
            <p:nvPr/>
          </p:nvSpPr>
          <p:spPr>
            <a:xfrm rot="17991127">
              <a:off x="3969450" y="1589544"/>
              <a:ext cx="846068" cy="1015275"/>
            </a:xfrm>
            <a:prstGeom prst="triangle">
              <a:avLst>
                <a:gd name="adj" fmla="val 4900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4" descr="Alps - Wikipedia">
              <a:extLst>
                <a:ext uri="{FF2B5EF4-FFF2-40B4-BE49-F238E27FC236}">
                  <a16:creationId xmlns:a16="http://schemas.microsoft.com/office/drawing/2014/main" id="{1B8994C5-38EF-4A5A-9544-13BB655B9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210" y="1986471"/>
              <a:ext cx="1029064" cy="803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Google Shape;212;p21">
              <a:extLst>
                <a:ext uri="{FF2B5EF4-FFF2-40B4-BE49-F238E27FC236}">
                  <a16:creationId xmlns:a16="http://schemas.microsoft.com/office/drawing/2014/main" id="{F9AC28D2-A3D1-486E-B4AF-0BD6F57FB82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24560" t="34234" r="17216" b="25669"/>
            <a:stretch/>
          </p:blipFill>
          <p:spPr>
            <a:xfrm>
              <a:off x="3684726" y="3053013"/>
              <a:ext cx="1050990" cy="7381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54" y="1374639"/>
            <a:ext cx="2922256" cy="22494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167427" y="569314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CARMENs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66436" y="5723747"/>
            <a:ext cx="8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C2I4LC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1630" y="5691581"/>
            <a:ext cx="92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4145" y="5354415"/>
            <a:ext cx="121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PROPHECY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87052" y="4105384"/>
            <a:ext cx="77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CITTA'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CAIIR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47870" y="5383312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COMFORT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77342" y="2964053"/>
            <a:ext cx="142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KENDAScope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83863" y="5013980"/>
            <a:ext cx="115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MILEPOST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7B08E5E0-25FE-40D0-AF8D-CE54DC2C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US" sz="1200" b="0" i="0" u="none" strike="noStrike" kern="1200" cap="none" spc="0" normalizeH="0" baseline="3200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COSMO-GM meeting 12-16 September 2022, Athens</a:t>
            </a:r>
          </a:p>
        </p:txBody>
      </p:sp>
      <p:sp>
        <p:nvSpPr>
          <p:cNvPr id="35" name="Title 6">
            <a:extLst>
              <a:ext uri="{FF2B5EF4-FFF2-40B4-BE49-F238E27FC236}">
                <a16:creationId xmlns:a16="http://schemas.microsoft.com/office/drawing/2014/main" id="{2B062992-75B9-48F6-B8A8-50C67E1A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578" y="365125"/>
            <a:ext cx="8566222" cy="88940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  endeavour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ACEAE63-E439-4A59-B1A3-B9D1977EAF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7960" y="3642887"/>
            <a:ext cx="3783050" cy="1054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B37C01-EC87-46CC-BDE9-0E5CE47945A7}"/>
              </a:ext>
            </a:extLst>
          </p:cNvPr>
          <p:cNvSpPr txBox="1"/>
          <p:nvPr/>
        </p:nvSpPr>
        <p:spPr>
          <a:xfrm>
            <a:off x="200231" y="6090540"/>
            <a:ext cx="683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Convection-permitting, regional tuned,  saving 1-minute </a:t>
            </a:r>
            <a:r>
              <a:rPr lang="en-GB" dirty="0" err="1">
                <a:solidFill>
                  <a:srgbClr val="FFFF00"/>
                </a:solidFill>
              </a:rPr>
              <a:t>precip</a:t>
            </a:r>
            <a:r>
              <a:rPr lang="en-GB" dirty="0">
                <a:solidFill>
                  <a:srgbClr val="FFFF00"/>
                </a:solidFill>
              </a:rPr>
              <a:t>. output</a:t>
            </a:r>
          </a:p>
        </p:txBody>
      </p:sp>
    </p:spTree>
    <p:extLst>
      <p:ext uri="{BB962C8B-B14F-4D97-AF65-F5344CB8AC3E}">
        <p14:creationId xmlns:p14="http://schemas.microsoft.com/office/powerpoint/2010/main" val="374427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40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New STC chair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6815328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Terms of Reference</a:t>
            </a:r>
          </a:p>
          <a:p>
            <a:r>
              <a:rPr lang="en-GB" dirty="0">
                <a:solidFill>
                  <a:srgbClr val="FFFF00"/>
                </a:solidFill>
              </a:rPr>
              <a:t>The STC is responsible for: electing the Chair of the Steering Committee to be selected among the members of the Committee on a rotation basis among the Partners for a period of 2 (two) years. In specific situations the STC can decide a </a:t>
            </a:r>
            <a:r>
              <a:rPr lang="en-GB" dirty="0" err="1">
                <a:solidFill>
                  <a:srgbClr val="FFFF00"/>
                </a:solidFill>
              </a:rPr>
              <a:t>reelection</a:t>
            </a:r>
            <a:r>
              <a:rPr lang="en-GB" dirty="0">
                <a:solidFill>
                  <a:srgbClr val="FFFF00"/>
                </a:solidFill>
              </a:rPr>
              <a:t> for a period of 1 (one) year, with a maximum of two </a:t>
            </a:r>
            <a:r>
              <a:rPr lang="en-GB" dirty="0" err="1">
                <a:solidFill>
                  <a:srgbClr val="FFFF00"/>
                </a:solidFill>
              </a:rPr>
              <a:t>reelections</a:t>
            </a:r>
            <a:r>
              <a:rPr lang="en-GB" dirty="0">
                <a:solidFill>
                  <a:srgbClr val="FFFF00"/>
                </a:solidFill>
              </a:rPr>
              <a:t> possible.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it-IT" dirty="0">
              <a:solidFill>
                <a:srgbClr val="FFFF00"/>
              </a:solidFill>
            </a:endParaRPr>
          </a:p>
          <a:p>
            <a:r>
              <a:rPr lang="it-IT" sz="3300" dirty="0">
                <a:solidFill>
                  <a:srgbClr val="FFFF00"/>
                </a:solidFill>
              </a:rPr>
              <a:t>STC elected </a:t>
            </a:r>
            <a:r>
              <a:rPr lang="en-US" sz="3300" dirty="0">
                <a:solidFill>
                  <a:srgbClr val="FFFF00"/>
                </a:solidFill>
              </a:rPr>
              <a:t> </a:t>
            </a:r>
            <a:r>
              <a:rPr lang="en-GB" sz="3300" u="sng" dirty="0">
                <a:solidFill>
                  <a:srgbClr val="FFFF00"/>
                </a:solidFill>
              </a:rPr>
              <a:t>Panagiotis Skrimizeas </a:t>
            </a:r>
            <a:r>
              <a:rPr lang="it-IT" sz="3300" dirty="0">
                <a:solidFill>
                  <a:srgbClr val="FFFF00"/>
                </a:solidFill>
              </a:rPr>
              <a:t>(HNMS) to serve as the new COSMO STC chair</a:t>
            </a:r>
            <a:r>
              <a:rPr lang="en-US" sz="3300" dirty="0">
                <a:solidFill>
                  <a:srgbClr val="FFFF00"/>
                </a:solidFill>
              </a:rPr>
              <a:t>.</a:t>
            </a:r>
            <a:endParaRPr lang="it-IT" sz="3300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pic>
        <p:nvPicPr>
          <p:cNvPr id="35842" name="Picture 2" descr="Panagiotis SKRIMIZEAS | Director | MSc in Meteorology and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52" y="2176478"/>
            <a:ext cx="3889982" cy="38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CA5A35-9521-4C58-AD3A-AF1782CF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</p:spTree>
    <p:extLst>
      <p:ext uri="{BB962C8B-B14F-4D97-AF65-F5344CB8AC3E}">
        <p14:creationId xmlns:p14="http://schemas.microsoft.com/office/powerpoint/2010/main" val="14177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4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Next GM in </a:t>
            </a:r>
            <a:r>
              <a:rPr lang="en-GB" dirty="0" err="1">
                <a:solidFill>
                  <a:srgbClr val="FFFF00"/>
                </a:solidFill>
              </a:rPr>
              <a:t>Gdańsk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11-15 September 2023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pic>
        <p:nvPicPr>
          <p:cNvPr id="22530" name="Picture 2" descr="https://upload.wikimedia.org/wikipedia/commons/thumb/a/ab/2012-08-30_pano_gdansk_sm2.jpg/1920px-2012-08-30_pano_gdansk_sm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2485085"/>
            <a:ext cx="12115615" cy="38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F548EB6-39B9-43CA-AE6A-356D6A10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4DCC2-99E5-46A0-86AD-8C6885B42423}"/>
              </a:ext>
            </a:extLst>
          </p:cNvPr>
          <p:cNvSpPr txBox="1"/>
          <p:nvPr/>
        </p:nvSpPr>
        <p:spPr>
          <a:xfrm>
            <a:off x="346510" y="6378728"/>
            <a:ext cx="2968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But before </a:t>
            </a:r>
            <a:r>
              <a:rPr lang="en-GB" sz="2800" dirty="0" err="1">
                <a:solidFill>
                  <a:srgbClr val="FFFF00"/>
                </a:solidFill>
              </a:rPr>
              <a:t>Gdańsk</a:t>
            </a:r>
            <a:r>
              <a:rPr lang="en-US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245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722888" y="6319070"/>
            <a:ext cx="3050041" cy="366183"/>
          </a:xfrm>
        </p:spPr>
        <p:txBody>
          <a:bodyPr/>
          <a:lstStyle/>
          <a:p>
            <a:r>
              <a:rPr lang="de-DE" dirty="0">
                <a:solidFill>
                  <a:srgbClr val="2D4B9B">
                    <a:tint val="75000"/>
                  </a:srgbClr>
                </a:solidFill>
              </a:rPr>
              <a:t>COSMO General Meeting, 09/2022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4601" y="4793470"/>
            <a:ext cx="11137900" cy="8051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09585">
              <a:spcBef>
                <a:spcPct val="0"/>
              </a:spcBef>
              <a:buClrTx/>
              <a:buSzTx/>
              <a:buNone/>
            </a:pPr>
            <a:r>
              <a:rPr lang="en-US" altLang="de-DE" sz="4267" b="1" dirty="0">
                <a:solidFill>
                  <a:prstClr val="white"/>
                </a:solidFill>
              </a:rPr>
              <a:t>ICCARUS 2023 Hybrid Meeting Concept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4601" y="5382790"/>
            <a:ext cx="11137900" cy="851967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de-DE" sz="2667" dirty="0"/>
              <a:t>D. Rieger, C. Steger, A. Thomas, D. </a:t>
            </a:r>
            <a:r>
              <a:rPr lang="en-US" altLang="de-DE" sz="2667" dirty="0" err="1"/>
              <a:t>Egerer</a:t>
            </a:r>
            <a:r>
              <a:rPr lang="en-US" altLang="de-DE" sz="2667" dirty="0"/>
              <a:t>, B. Kress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EF9141D-F013-4C53-BE1E-72B9D9E43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10" y="1108184"/>
            <a:ext cx="5737180" cy="35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7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94267" y="690763"/>
            <a:ext cx="11140958" cy="889403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A virtuous human - the three parts of the soul are in harmony with one another.</a:t>
            </a:r>
            <a:br>
              <a:rPr lang="en-GB" sz="2400" b="1" dirty="0">
                <a:solidFill>
                  <a:srgbClr val="FFFF00"/>
                </a:solidFill>
              </a:rPr>
            </a:b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7EDA537-5115-4DC1-A101-A4FD676D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sp>
        <p:nvSpPr>
          <p:cNvPr id="14" name="AutoShape 81" descr="blob:https://web.whatsapp.com/0f4f6114-2b13-442d-a71c-dc85dc538393">
            <a:extLst>
              <a:ext uri="{FF2B5EF4-FFF2-40B4-BE49-F238E27FC236}">
                <a16:creationId xmlns:a16="http://schemas.microsoft.com/office/drawing/2014/main" id="{EB1C7276-DF80-43FE-848C-8F3BFED0CA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1D25E-8A95-4C7C-A449-946DCE04D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88" y="1354124"/>
            <a:ext cx="2111214" cy="3172589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44CF018-2C82-43F3-97B9-615F239212E3}"/>
              </a:ext>
            </a:extLst>
          </p:cNvPr>
          <p:cNvSpPr/>
          <p:nvPr/>
        </p:nvSpPr>
        <p:spPr>
          <a:xfrm>
            <a:off x="2962656" y="1978137"/>
            <a:ext cx="6096128" cy="40843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8BB4B4-9BAE-4AFC-8374-4D490F1A3328}"/>
              </a:ext>
            </a:extLst>
          </p:cNvPr>
          <p:cNvCxnSpPr>
            <a:cxnSpLocks/>
          </p:cNvCxnSpPr>
          <p:nvPr/>
        </p:nvCxnSpPr>
        <p:spPr>
          <a:xfrm>
            <a:off x="3987538" y="4703975"/>
            <a:ext cx="4072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8E02F5-5EE5-4BAF-845D-C551183C3649}"/>
              </a:ext>
            </a:extLst>
          </p:cNvPr>
          <p:cNvCxnSpPr>
            <a:cxnSpLocks/>
          </p:cNvCxnSpPr>
          <p:nvPr/>
        </p:nvCxnSpPr>
        <p:spPr>
          <a:xfrm>
            <a:off x="4835951" y="3554690"/>
            <a:ext cx="2328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C7AA224-1072-43AF-9AC4-AE8AB73401E5}"/>
              </a:ext>
            </a:extLst>
          </p:cNvPr>
          <p:cNvSpPr txBox="1"/>
          <p:nvPr/>
        </p:nvSpPr>
        <p:spPr>
          <a:xfrm>
            <a:off x="4917409" y="1476272"/>
            <a:ext cx="224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Plato's theory of soul</a:t>
            </a:r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B74A9-F119-4566-BAD0-76D4E6CD78EF}"/>
              </a:ext>
            </a:extLst>
          </p:cNvPr>
          <p:cNvSpPr txBox="1"/>
          <p:nvPr/>
        </p:nvSpPr>
        <p:spPr>
          <a:xfrm flipH="1">
            <a:off x="5065336" y="3154823"/>
            <a:ext cx="236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>
                <a:solidFill>
                  <a:srgbClr val="FF0000"/>
                </a:solidFill>
              </a:rPr>
              <a:t>logistikon</a:t>
            </a:r>
            <a:r>
              <a:rPr lang="en-GB" b="1" dirty="0">
                <a:solidFill>
                  <a:srgbClr val="FF0000"/>
                </a:solidFill>
              </a:rPr>
              <a:t> (reason)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310CCA-CAC6-41F1-B1E9-0F5ADF860394}"/>
              </a:ext>
            </a:extLst>
          </p:cNvPr>
          <p:cNvSpPr txBox="1"/>
          <p:nvPr/>
        </p:nvSpPr>
        <p:spPr>
          <a:xfrm>
            <a:off x="4978111" y="4213942"/>
            <a:ext cx="198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err="1">
                <a:solidFill>
                  <a:srgbClr val="FF0000"/>
                </a:solidFill>
              </a:rPr>
              <a:t>thymoeides</a:t>
            </a:r>
            <a:r>
              <a:rPr lang="en-GB" b="1" dirty="0">
                <a:solidFill>
                  <a:srgbClr val="FF0000"/>
                </a:solidFill>
              </a:rPr>
              <a:t> (spirit)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2E326E-8793-4D98-A48C-A4B69B921478}"/>
              </a:ext>
            </a:extLst>
          </p:cNvPr>
          <p:cNvSpPr txBox="1"/>
          <p:nvPr/>
        </p:nvSpPr>
        <p:spPr>
          <a:xfrm>
            <a:off x="4694379" y="5342845"/>
            <a:ext cx="256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err="1">
                <a:solidFill>
                  <a:srgbClr val="FF0000"/>
                </a:solidFill>
              </a:rPr>
              <a:t>epithymetikon</a:t>
            </a:r>
            <a:r>
              <a:rPr lang="en-GB" b="1" dirty="0">
                <a:solidFill>
                  <a:srgbClr val="FF0000"/>
                </a:solidFill>
              </a:rPr>
              <a:t> (appetite)</a:t>
            </a:r>
          </a:p>
        </p:txBody>
      </p:sp>
    </p:spTree>
    <p:extLst>
      <p:ext uri="{BB962C8B-B14F-4D97-AF65-F5344CB8AC3E}">
        <p14:creationId xmlns:p14="http://schemas.microsoft.com/office/powerpoint/2010/main" val="3314330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3841" y="1160763"/>
            <a:ext cx="11863100" cy="4974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67" b="1" dirty="0">
                <a:solidFill>
                  <a:schemeClr val="tx1"/>
                </a:solidFill>
              </a:rPr>
              <a:t>Boundary Conditions</a:t>
            </a:r>
          </a:p>
          <a:p>
            <a:r>
              <a:rPr lang="en-US" sz="1867" dirty="0"/>
              <a:t>Switching to a full online ICCARUS has to be possible within a few days if necessary.</a:t>
            </a:r>
          </a:p>
          <a:p>
            <a:r>
              <a:rPr lang="en-US" sz="1867" dirty="0"/>
              <a:t>Remote participants may not be excluded from presenting their work.</a:t>
            </a:r>
          </a:p>
          <a:p>
            <a:r>
              <a:rPr lang="en-US" sz="1867" dirty="0"/>
              <a:t>Mixture of plenary sessions incl. Keynote Speeches and poster sessions shall be retained.</a:t>
            </a:r>
          </a:p>
          <a:p>
            <a:pPr marL="0" indent="0">
              <a:buNone/>
            </a:pPr>
            <a:r>
              <a:rPr lang="en-US" sz="1867" b="1" dirty="0">
                <a:solidFill>
                  <a:schemeClr val="tx1"/>
                </a:solidFill>
                <a:cs typeface="Times New Roman" panose="02020603050405020304" pitchFamily="18" charset="0"/>
              </a:rPr>
              <a:t>Plenary Sessions</a:t>
            </a:r>
          </a:p>
          <a:p>
            <a:r>
              <a:rPr lang="en-US" sz="1867" dirty="0">
                <a:cs typeface="Times New Roman" panose="02020603050405020304" pitchFamily="18" charset="0"/>
              </a:rPr>
              <a:t>Hybrid mode; speakers and participants have to choice to participate in person or remotely</a:t>
            </a:r>
          </a:p>
          <a:p>
            <a:pPr marL="0" indent="0">
              <a:buNone/>
            </a:pPr>
            <a:r>
              <a:rPr lang="en-US" sz="1867" b="1" dirty="0">
                <a:solidFill>
                  <a:schemeClr val="tx1"/>
                </a:solidFill>
                <a:cs typeface="Times New Roman" panose="02020603050405020304" pitchFamily="18" charset="0"/>
              </a:rPr>
              <a:t>Poster Sessions</a:t>
            </a:r>
          </a:p>
          <a:p>
            <a:r>
              <a:rPr lang="en-US" sz="1867" dirty="0"/>
              <a:t>In-person poster session are without doubt the best possible option</a:t>
            </a:r>
          </a:p>
          <a:p>
            <a:r>
              <a:rPr lang="en-US" sz="1867" i="1" dirty="0">
                <a:solidFill>
                  <a:schemeClr val="tx1"/>
                </a:solidFill>
              </a:rPr>
              <a:t>But: </a:t>
            </a:r>
            <a:r>
              <a:rPr lang="en-US" sz="1867" dirty="0"/>
              <a:t>The poster sessions have to be open without any restriction to the online audience</a:t>
            </a:r>
          </a:p>
          <a:p>
            <a:r>
              <a:rPr lang="en-US" sz="1867" dirty="0" err="1"/>
              <a:t>Gathertown</a:t>
            </a:r>
            <a:r>
              <a:rPr lang="en-US" sz="1867" dirty="0"/>
              <a:t> turned out to be an amazing tool for online poster sessions</a:t>
            </a:r>
          </a:p>
          <a:p>
            <a:r>
              <a:rPr lang="en-US" sz="1867" dirty="0">
                <a:cs typeface="Times New Roman" panose="02020603050405020304" pitchFamily="18" charset="0"/>
              </a:rPr>
              <a:t>Only reasonable option: </a:t>
            </a:r>
            <a:r>
              <a:rPr lang="en-US" sz="1867" i="1" dirty="0">
                <a:solidFill>
                  <a:schemeClr val="tx1"/>
                </a:solidFill>
                <a:cs typeface="Times New Roman" panose="02020603050405020304" pitchFamily="18" charset="0"/>
              </a:rPr>
              <a:t>Fully online</a:t>
            </a:r>
          </a:p>
          <a:p>
            <a:r>
              <a:rPr lang="en-US" sz="1867" dirty="0">
                <a:cs typeface="Times New Roman" panose="02020603050405020304" pitchFamily="18" charset="0"/>
              </a:rPr>
              <a:t>Short introduction to each poster at plenary?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722888" y="6319070"/>
            <a:ext cx="3082993" cy="366183"/>
          </a:xfrm>
        </p:spPr>
        <p:txBody>
          <a:bodyPr/>
          <a:lstStyle/>
          <a:p>
            <a:r>
              <a:rPr lang="de-DE" dirty="0">
                <a:solidFill>
                  <a:srgbClr val="2D4B9B">
                    <a:tint val="75000"/>
                  </a:srgbClr>
                </a:solidFill>
              </a:rPr>
              <a:t>COSMO General Meeting, 09/2022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00A3F27-45D9-434E-9533-DBB0ED67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9" y="24534"/>
            <a:ext cx="1459320" cy="9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67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3841" y="1160763"/>
            <a:ext cx="11863100" cy="4974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67" b="1" dirty="0">
                <a:solidFill>
                  <a:schemeClr val="tx1"/>
                </a:solidFill>
              </a:rPr>
              <a:t>Working Group Meetings / STC meeting</a:t>
            </a:r>
          </a:p>
          <a:p>
            <a:r>
              <a:rPr lang="en-US" sz="1867" dirty="0"/>
              <a:t>No technical equipment for multiple high-quality hybrid meetings</a:t>
            </a:r>
          </a:p>
          <a:p>
            <a:r>
              <a:rPr lang="en-US" sz="1867" dirty="0"/>
              <a:t>Purely online in the week before or after ICCARUS?</a:t>
            </a:r>
          </a:p>
          <a:p>
            <a:r>
              <a:rPr lang="en-US" sz="1867" i="1" dirty="0">
                <a:solidFill>
                  <a:schemeClr val="tx1"/>
                </a:solidFill>
              </a:rPr>
              <a:t>Alternating pattern</a:t>
            </a:r>
            <a:r>
              <a:rPr lang="en-US" sz="1867" i="1" dirty="0"/>
              <a:t> </a:t>
            </a:r>
            <a:r>
              <a:rPr lang="en-US" sz="1867" dirty="0"/>
              <a:t>with in-person meetings at COSMO-GM/CLM-Assembly </a:t>
            </a:r>
          </a:p>
          <a:p>
            <a:pPr marL="0" indent="0">
              <a:buNone/>
            </a:pPr>
            <a:r>
              <a:rPr lang="en-US" sz="1867" b="1" dirty="0">
                <a:solidFill>
                  <a:schemeClr val="tx1"/>
                </a:solidFill>
                <a:cs typeface="Times New Roman" panose="02020603050405020304" pitchFamily="18" charset="0"/>
              </a:rPr>
              <a:t>Time considerations</a:t>
            </a:r>
          </a:p>
          <a:p>
            <a:r>
              <a:rPr lang="en-US" sz="1867" dirty="0">
                <a:cs typeface="Times New Roman" panose="02020603050405020304" pitchFamily="18" charset="0"/>
              </a:rPr>
              <a:t>Monday 6 March –Wednesday 8 March: Plenary Sessions</a:t>
            </a:r>
          </a:p>
          <a:p>
            <a:r>
              <a:rPr lang="en-US" sz="1867" dirty="0">
                <a:cs typeface="Times New Roman" panose="02020603050405020304" pitchFamily="18" charset="0"/>
              </a:rPr>
              <a:t>Thursday, 9 March, afternoon (everyone should be home again): Online Poster Session in </a:t>
            </a:r>
            <a:r>
              <a:rPr lang="en-US" sz="1867" dirty="0" err="1">
                <a:cs typeface="Times New Roman" panose="02020603050405020304" pitchFamily="18" charset="0"/>
              </a:rPr>
              <a:t>Gathertown</a:t>
            </a:r>
            <a:endParaRPr lang="en-US" sz="1867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67" b="1" dirty="0">
                <a:solidFill>
                  <a:schemeClr val="tx1"/>
                </a:solidFill>
                <a:cs typeface="Times New Roman" panose="02020603050405020304" pitchFamily="18" charset="0"/>
              </a:rPr>
              <a:t>Ice Breaker &amp; Coffee Breaks</a:t>
            </a:r>
          </a:p>
          <a:p>
            <a:r>
              <a:rPr lang="en-US" sz="1867" dirty="0"/>
              <a:t>Only exception to ‘Remote participants may not be excluded’</a:t>
            </a:r>
          </a:p>
          <a:p>
            <a:r>
              <a:rPr lang="en-US" sz="1867" dirty="0">
                <a:cs typeface="Times New Roman" panose="02020603050405020304" pitchFamily="18" charset="0"/>
              </a:rPr>
              <a:t>Provide a platform for in-person discussions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722888" y="6319070"/>
            <a:ext cx="3082993" cy="366183"/>
          </a:xfrm>
        </p:spPr>
        <p:txBody>
          <a:bodyPr/>
          <a:lstStyle/>
          <a:p>
            <a:r>
              <a:rPr lang="de-DE" dirty="0">
                <a:solidFill>
                  <a:srgbClr val="2D4B9B">
                    <a:tint val="75000"/>
                  </a:srgbClr>
                </a:solidFill>
              </a:rPr>
              <a:t>COSMO General Meeting, 09/2022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00A3F27-45D9-434E-9533-DBB0ED67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9" y="24534"/>
            <a:ext cx="1459320" cy="9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96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41" y="885870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Final discussion 	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ylevi\Desktop\temp\emy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9038" y="74420"/>
            <a:ext cx="3162300" cy="1104900"/>
          </a:xfrm>
          <a:prstGeom prst="rect">
            <a:avLst/>
          </a:prstGeom>
          <a:noFill/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F16418-1286-41A3-9EA6-AE218F10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pic>
        <p:nvPicPr>
          <p:cNvPr id="29739" name="Picture 43" descr="Rodin TheThinker.jpg">
            <a:extLst>
              <a:ext uri="{FF2B5EF4-FFF2-40B4-BE49-F238E27FC236}">
                <a16:creationId xmlns:a16="http://schemas.microsoft.com/office/drawing/2014/main" id="{C3FCB78C-1AC3-4EDC-89F5-FA4E8634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37" y="1967247"/>
            <a:ext cx="3603207" cy="45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B6296-8187-44D8-880A-62E6713C7A25}"/>
              </a:ext>
            </a:extLst>
          </p:cNvPr>
          <p:cNvSpPr txBox="1"/>
          <p:nvPr/>
        </p:nvSpPr>
        <p:spPr>
          <a:xfrm>
            <a:off x="8080844" y="6121440"/>
            <a:ext cx="289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The Thinker,  Auguste Rodin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1A8E7D-BE4D-4D4C-B574-0E033EBAC7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3014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208" y="12243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as a polis (</a:t>
            </a:r>
            <a:r>
              <a:rPr lang="el-GR" dirty="0">
                <a:solidFill>
                  <a:srgbClr val="FFFF00"/>
                </a:solidFill>
              </a:rPr>
              <a:t>πόλις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Aristotle was not only a physicist he also dealt with </a:t>
            </a:r>
            <a:r>
              <a:rPr lang="en-GB" dirty="0">
                <a:solidFill>
                  <a:srgbClr val="FFFF00"/>
                </a:solidFill>
              </a:rPr>
              <a:t>humans affairs: </a:t>
            </a:r>
          </a:p>
          <a:p>
            <a:r>
              <a:rPr lang="en-GB" u="sng" dirty="0">
                <a:solidFill>
                  <a:srgbClr val="FFFF00"/>
                </a:solidFill>
              </a:rPr>
              <a:t>Ethics (</a:t>
            </a:r>
            <a:r>
              <a:rPr lang="el-GR" u="sng" dirty="0">
                <a:solidFill>
                  <a:srgbClr val="FFFF00"/>
                </a:solidFill>
              </a:rPr>
              <a:t>ηθος</a:t>
            </a:r>
            <a:r>
              <a:rPr lang="en-GB" u="sng" dirty="0">
                <a:solidFill>
                  <a:srgbClr val="FFFF00"/>
                </a:solidFill>
              </a:rPr>
              <a:t>) </a:t>
            </a:r>
            <a:r>
              <a:rPr lang="en-GB" dirty="0">
                <a:solidFill>
                  <a:srgbClr val="FFFF00"/>
                </a:solidFill>
              </a:rPr>
              <a:t>- a rational response to the question of how humans should best live.</a:t>
            </a:r>
          </a:p>
          <a:p>
            <a:r>
              <a:rPr lang="en-GB" u="sng" dirty="0">
                <a:solidFill>
                  <a:srgbClr val="FFFF00"/>
                </a:solidFill>
              </a:rPr>
              <a:t>Politics (</a:t>
            </a:r>
            <a:r>
              <a:rPr lang="el-GR" u="sng" dirty="0">
                <a:solidFill>
                  <a:srgbClr val="FFFF00"/>
                </a:solidFill>
              </a:rPr>
              <a:t>Πολιτικά</a:t>
            </a:r>
            <a:r>
              <a:rPr lang="en-GB" u="sng" dirty="0">
                <a:solidFill>
                  <a:srgbClr val="FFFF00"/>
                </a:solidFill>
              </a:rPr>
              <a:t>) </a:t>
            </a:r>
            <a:r>
              <a:rPr lang="en-GB" dirty="0">
                <a:solidFill>
                  <a:srgbClr val="FFFF00"/>
                </a:solidFill>
              </a:rPr>
              <a:t>- literally means "the things concerning the </a:t>
            </a:r>
            <a:r>
              <a:rPr lang="en-US" dirty="0">
                <a:solidFill>
                  <a:srgbClr val="FFFF00"/>
                </a:solidFill>
              </a:rPr>
              <a:t>city-state - polis (</a:t>
            </a:r>
            <a:r>
              <a:rPr lang="el-GR" dirty="0">
                <a:solidFill>
                  <a:srgbClr val="FFFF00"/>
                </a:solidFill>
              </a:rPr>
              <a:t>πόλις</a:t>
            </a:r>
            <a:r>
              <a:rPr lang="en-US" dirty="0">
                <a:solidFill>
                  <a:srgbClr val="FFFF00"/>
                </a:solidFill>
              </a:rPr>
              <a:t>) </a:t>
            </a:r>
          </a:p>
          <a:p>
            <a:r>
              <a:rPr lang="en-GB" dirty="0">
                <a:solidFill>
                  <a:srgbClr val="FFFF00"/>
                </a:solidFill>
              </a:rPr>
              <a:t>“Man is a political animal” - rubbing shoulders (associate) with each other in cities and communities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</a:rPr>
              <a:t>A</a:t>
            </a:r>
            <a:r>
              <a:rPr lang="en-GB" sz="3200" dirty="0">
                <a:solidFill>
                  <a:srgbClr val="FFFF00"/>
                </a:solidFill>
              </a:rPr>
              <a:t>t the final discussion, we will continue with the question of how COSMO as a polis of NWP, should best live.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algn="l"/>
            <a:endParaRPr lang="en-US" sz="2800" b="1" dirty="0">
              <a:solidFill>
                <a:srgbClr val="FFFF00"/>
              </a:solidFill>
            </a:endParaRPr>
          </a:p>
          <a:p>
            <a:pPr algn="l"/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7DC64-4677-452B-A9BA-2711ACF8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2528" y="6554590"/>
            <a:ext cx="438694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US" sz="1200" b="0" i="0" u="none" strike="noStrike" kern="1200" cap="none" spc="0" normalizeH="0" baseline="3200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COSMO-GM - virtual meeting 12-16 September 2022, Athens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399564"/>
            <a:ext cx="3073014" cy="704088"/>
          </a:xfrm>
          <a:prstGeom prst="rect">
            <a:avLst/>
          </a:prstGeom>
        </p:spPr>
      </p:pic>
      <p:pic>
        <p:nvPicPr>
          <p:cNvPr id="10" name="Picture 2" descr="C:\Users\ylevi\Desktop\temp\emy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9038" y="74420"/>
            <a:ext cx="3162300" cy="110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10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281" y="2498641"/>
            <a:ext cx="3410343" cy="2989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208" y="12243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Conceptions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47436" y="1496013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Aristotle hand many misconceptions 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During the </a:t>
            </a:r>
            <a:r>
              <a:rPr lang="en-GB" dirty="0">
                <a:solidFill>
                  <a:srgbClr val="FFFF00"/>
                </a:solidFill>
              </a:rPr>
              <a:t>GM and the final discussion, we need to think if COSMO is not trapped in any misconception.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algn="l"/>
            <a:endParaRPr lang="en-US" sz="2800" b="1" dirty="0">
              <a:solidFill>
                <a:srgbClr val="FFFF00"/>
              </a:solidFill>
            </a:endParaRPr>
          </a:p>
          <a:p>
            <a:pPr algn="l"/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399564"/>
            <a:ext cx="3073014" cy="704088"/>
          </a:xfrm>
          <a:prstGeom prst="rect">
            <a:avLst/>
          </a:prstGeom>
        </p:spPr>
      </p:pic>
      <p:pic>
        <p:nvPicPr>
          <p:cNvPr id="10" name="Picture 2" descr="C:\Users\ylevi\Desktop\temp\emy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9038" y="74420"/>
            <a:ext cx="3162300" cy="11049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96452" y="2717940"/>
            <a:ext cx="4599096" cy="219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763" y="2110255"/>
            <a:ext cx="31019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52302" y="4442691"/>
            <a:ext cx="181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geocentric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5788" y="2645965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69395" y="2461299"/>
            <a:ext cx="229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Athens centred model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C07DC64-4677-452B-A9BA-2711ACF8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2528" y="6554590"/>
            <a:ext cx="438694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US" sz="1200" b="0" i="0" u="none" strike="noStrike" kern="1200" cap="none" spc="0" normalizeH="0" baseline="3200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COSMO-GM - virtual meeting 12-16 September 2022, Athens</a:t>
            </a:r>
          </a:p>
        </p:txBody>
      </p:sp>
    </p:spTree>
    <p:extLst>
      <p:ext uri="{BB962C8B-B14F-4D97-AF65-F5344CB8AC3E}">
        <p14:creationId xmlns:p14="http://schemas.microsoft.com/office/powerpoint/2010/main" val="222288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66" y="396626"/>
            <a:ext cx="3073014" cy="704088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2962656" y="1978137"/>
            <a:ext cx="6096128" cy="40843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8784" y="5852892"/>
            <a:ext cx="2627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WG6 Support activities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3452" y="5789692"/>
            <a:ext cx="1257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WG7 LEPS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231" y="1541894"/>
            <a:ext cx="213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Sub-km resolution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1630" y="3273555"/>
            <a:ext cx="98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WG1 DA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375" y="3686923"/>
            <a:ext cx="248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WG2 Numerical Aspects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2393" y="5262323"/>
            <a:ext cx="180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WG5 Verification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582" y="1535493"/>
            <a:ext cx="1809750" cy="514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8542" y="4222893"/>
            <a:ext cx="226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WG3 Physical Aspects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9582" y="4737243"/>
            <a:ext cx="370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WG4 Interpretation and Applications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2071" y="1255465"/>
            <a:ext cx="2519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Global-to-Regional ICON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(GLORI) Digital Twin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uppieren 14">
            <a:extLst>
              <a:ext uri="{FF2B5EF4-FFF2-40B4-BE49-F238E27FC236}">
                <a16:creationId xmlns:a16="http://schemas.microsoft.com/office/drawing/2014/main" id="{E64B0034-028B-4D0C-83EC-EC9C0F7BC21B}"/>
              </a:ext>
            </a:extLst>
          </p:cNvPr>
          <p:cNvGrpSpPr/>
          <p:nvPr/>
        </p:nvGrpSpPr>
        <p:grpSpPr>
          <a:xfrm>
            <a:off x="89461" y="1374639"/>
            <a:ext cx="3382944" cy="2745948"/>
            <a:chOff x="2684849" y="1510697"/>
            <a:chExt cx="2972425" cy="2280453"/>
          </a:xfrm>
        </p:grpSpPr>
        <p:pic>
          <p:nvPicPr>
            <p:cNvPr id="20" name="Grafik 15">
              <a:extLst>
                <a:ext uri="{FF2B5EF4-FFF2-40B4-BE49-F238E27FC236}">
                  <a16:creationId xmlns:a16="http://schemas.microsoft.com/office/drawing/2014/main" id="{E96A7A24-C5F8-4755-90C1-9FE34389C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t="5860" r="21142" b="5309"/>
            <a:stretch/>
          </p:blipFill>
          <p:spPr>
            <a:xfrm>
              <a:off x="2684849" y="1510697"/>
              <a:ext cx="1591339" cy="1648002"/>
            </a:xfrm>
            <a:prstGeom prst="rect">
              <a:avLst/>
            </a:prstGeom>
          </p:spPr>
        </p:pic>
        <p:sp>
          <p:nvSpPr>
            <p:cNvPr id="21" name="Gleichschenkliges Dreieck 16">
              <a:extLst>
                <a:ext uri="{FF2B5EF4-FFF2-40B4-BE49-F238E27FC236}">
                  <a16:creationId xmlns:a16="http://schemas.microsoft.com/office/drawing/2014/main" id="{36EECD52-8EDF-4C6A-B3CE-2CF1B0CA5EBC}"/>
                </a:ext>
              </a:extLst>
            </p:cNvPr>
            <p:cNvSpPr/>
            <p:nvPr/>
          </p:nvSpPr>
          <p:spPr>
            <a:xfrm>
              <a:off x="3800007" y="1941500"/>
              <a:ext cx="820444" cy="1132949"/>
            </a:xfrm>
            <a:prstGeom prst="triangle">
              <a:avLst>
                <a:gd name="adj" fmla="val 19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leichschenkliges Dreieck 17">
              <a:extLst>
                <a:ext uri="{FF2B5EF4-FFF2-40B4-BE49-F238E27FC236}">
                  <a16:creationId xmlns:a16="http://schemas.microsoft.com/office/drawing/2014/main" id="{4754FA13-4B4A-4C21-91CB-D88EF3B905DF}"/>
                </a:ext>
              </a:extLst>
            </p:cNvPr>
            <p:cNvSpPr/>
            <p:nvPr/>
          </p:nvSpPr>
          <p:spPr>
            <a:xfrm rot="17991127">
              <a:off x="3969450" y="1589544"/>
              <a:ext cx="846068" cy="1015275"/>
            </a:xfrm>
            <a:prstGeom prst="triangle">
              <a:avLst>
                <a:gd name="adj" fmla="val 4900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4" descr="Alps - Wikipedia">
              <a:extLst>
                <a:ext uri="{FF2B5EF4-FFF2-40B4-BE49-F238E27FC236}">
                  <a16:creationId xmlns:a16="http://schemas.microsoft.com/office/drawing/2014/main" id="{1B8994C5-38EF-4A5A-9544-13BB655B9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210" y="1986471"/>
              <a:ext cx="1029064" cy="803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Google Shape;212;p21">
              <a:extLst>
                <a:ext uri="{FF2B5EF4-FFF2-40B4-BE49-F238E27FC236}">
                  <a16:creationId xmlns:a16="http://schemas.microsoft.com/office/drawing/2014/main" id="{F9AC28D2-A3D1-486E-B4AF-0BD6F57FB82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24560" t="34234" r="17216" b="25669"/>
            <a:stretch/>
          </p:blipFill>
          <p:spPr>
            <a:xfrm>
              <a:off x="3684726" y="3053013"/>
              <a:ext cx="1050990" cy="7381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54" y="1374639"/>
            <a:ext cx="2922256" cy="22494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167427" y="569314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CARMENs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66436" y="5723747"/>
            <a:ext cx="8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C2I4LC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1630" y="5691581"/>
            <a:ext cx="92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4145" y="5354415"/>
            <a:ext cx="121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PROPHECY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87052" y="4105384"/>
            <a:ext cx="77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CITTA'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CAIIR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47870" y="5383312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COMFORT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77342" y="2964053"/>
            <a:ext cx="142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KENDAScope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83863" y="5013980"/>
            <a:ext cx="115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MILEPOST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7B08E5E0-25FE-40D0-AF8D-CE54DC2C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US" sz="1200" b="0" i="0" u="none" strike="noStrike" kern="1200" cap="none" spc="0" normalizeH="0" baseline="3200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COSMO-GM meeting 12-16 September 2022, Athens</a:t>
            </a:r>
          </a:p>
        </p:txBody>
      </p:sp>
      <p:sp>
        <p:nvSpPr>
          <p:cNvPr id="35" name="Title 6">
            <a:extLst>
              <a:ext uri="{FF2B5EF4-FFF2-40B4-BE49-F238E27FC236}">
                <a16:creationId xmlns:a16="http://schemas.microsoft.com/office/drawing/2014/main" id="{2B062992-75B9-48F6-B8A8-50C67E1A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578" y="365125"/>
            <a:ext cx="8566222" cy="88940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  endeavour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ACEAE63-E439-4A59-B1A3-B9D1977EAF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7960" y="3642887"/>
            <a:ext cx="3783050" cy="1054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B37C01-EC87-46CC-BDE9-0E5CE47945A7}"/>
              </a:ext>
            </a:extLst>
          </p:cNvPr>
          <p:cNvSpPr txBox="1"/>
          <p:nvPr/>
        </p:nvSpPr>
        <p:spPr>
          <a:xfrm>
            <a:off x="200231" y="6090540"/>
            <a:ext cx="683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Convection-permitting, regional tuned,  saving 1-minute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precip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output</a:t>
            </a:r>
          </a:p>
        </p:txBody>
      </p:sp>
    </p:spTree>
    <p:extLst>
      <p:ext uri="{BB962C8B-B14F-4D97-AF65-F5344CB8AC3E}">
        <p14:creationId xmlns:p14="http://schemas.microsoft.com/office/powerpoint/2010/main" val="9262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56EA8-ADC1-4282-B5B0-CD38ECBD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3635"/>
            <a:ext cx="12192000" cy="5486400"/>
          </a:xfrm>
          <a:prstGeom prst="rect">
            <a:avLst/>
          </a:prstGeom>
        </p:spPr>
      </p:pic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4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Thanks to HNMS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7EDA537-5115-4DC1-A101-A4FD676D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26E5E-E6EE-4133-89BD-9484653D30F1}"/>
              </a:ext>
            </a:extLst>
          </p:cNvPr>
          <p:cNvSpPr txBox="1"/>
          <p:nvPr/>
        </p:nvSpPr>
        <p:spPr>
          <a:xfrm>
            <a:off x="1820681" y="1373635"/>
            <a:ext cx="8855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a harmonious excursion that balanced the GM in mind and body</a:t>
            </a:r>
          </a:p>
          <a:p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4" name="AutoShape 81" descr="blob:https://web.whatsapp.com/0f4f6114-2b13-442d-a71c-dc85dc538393">
            <a:extLst>
              <a:ext uri="{FF2B5EF4-FFF2-40B4-BE49-F238E27FC236}">
                <a16:creationId xmlns:a16="http://schemas.microsoft.com/office/drawing/2014/main" id="{EB1C7276-DF80-43FE-848C-8F3BFED0CA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9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4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Help the organizers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64398" y="1861328"/>
            <a:ext cx="9848850" cy="4162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41641-75CA-411E-A75E-D9A0402774BD}"/>
              </a:ext>
            </a:extLst>
          </p:cNvPr>
          <p:cNvSpPr txBox="1"/>
          <p:nvPr/>
        </p:nvSpPr>
        <p:spPr>
          <a:xfrm>
            <a:off x="1472415" y="3666744"/>
            <a:ext cx="4148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Please upload all presentation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Add your name to the file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DC199D-2828-4C78-A6EF-028AF002E568}"/>
              </a:ext>
            </a:extLst>
          </p:cNvPr>
          <p:cNvSpPr txBox="1"/>
          <p:nvPr/>
        </p:nvSpPr>
        <p:spPr>
          <a:xfrm>
            <a:off x="838200" y="1298984"/>
            <a:ext cx="747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http://www.cosmo-model.org/view/repository/GM2022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7EDA537-5115-4DC1-A101-A4FD676D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</p:spTree>
    <p:extLst>
      <p:ext uri="{BB962C8B-B14F-4D97-AF65-F5344CB8AC3E}">
        <p14:creationId xmlns:p14="http://schemas.microsoft.com/office/powerpoint/2010/main" val="160512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4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Activity proposals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Please read carefully the page: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3014" cy="704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507" y="2367750"/>
            <a:ext cx="9050998" cy="440550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00316" y="3429000"/>
            <a:ext cx="1430801" cy="448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19047D3-A16E-4554-9CBA-09BC8505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</p:spTree>
    <p:extLst>
      <p:ext uri="{BB962C8B-B14F-4D97-AF65-F5344CB8AC3E}">
        <p14:creationId xmlns:p14="http://schemas.microsoft.com/office/powerpoint/2010/main" val="86452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08564"/>
            <a:ext cx="10515600" cy="889403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Roshydromet</a:t>
            </a:r>
            <a:r>
              <a:rPr lang="en-GB" dirty="0">
                <a:solidFill>
                  <a:srgbClr val="FFFF00"/>
                </a:solidFill>
              </a:rPr>
              <a:t> - temporarily suspended condition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49741" y="2044234"/>
            <a:ext cx="10515600" cy="42410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FFFF00"/>
                </a:solidFill>
              </a:rPr>
              <a:t>Gdaliy confirmed </a:t>
            </a:r>
            <a:r>
              <a:rPr lang="en-GB" dirty="0" err="1">
                <a:solidFill>
                  <a:srgbClr val="FFFF00"/>
                </a:solidFill>
              </a:rPr>
              <a:t>Roshydromet</a:t>
            </a:r>
            <a:r>
              <a:rPr lang="en-GB" dirty="0">
                <a:solidFill>
                  <a:srgbClr val="FFFF00"/>
                </a:solidFill>
              </a:rPr>
              <a:t> is not going to participate in COSMO activities </a:t>
            </a:r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FFFF00"/>
                </a:solidFill>
              </a:rPr>
              <a:t>De facto </a:t>
            </a:r>
            <a:r>
              <a:rPr lang="en-GB" dirty="0" err="1">
                <a:solidFill>
                  <a:srgbClr val="FFFF00"/>
                </a:solidFill>
              </a:rPr>
              <a:t>Roshydromet</a:t>
            </a:r>
            <a:r>
              <a:rPr lang="en-GB" dirty="0">
                <a:solidFill>
                  <a:srgbClr val="FFFF00"/>
                </a:solidFill>
              </a:rPr>
              <a:t> is temporarily suspended from COSMO, in line with other European agencies. </a:t>
            </a:r>
          </a:p>
          <a:p>
            <a:r>
              <a:rPr lang="en-GB" dirty="0">
                <a:solidFill>
                  <a:srgbClr val="FFFF00"/>
                </a:solidFill>
              </a:rPr>
              <a:t>Due the conditions of a) and b) the official decision on </a:t>
            </a:r>
            <a:r>
              <a:rPr lang="en-GB" dirty="0" err="1">
                <a:solidFill>
                  <a:srgbClr val="FFFF00"/>
                </a:solidFill>
              </a:rPr>
              <a:t>Rushydromet</a:t>
            </a:r>
            <a:r>
              <a:rPr lang="en-GB" dirty="0">
                <a:solidFill>
                  <a:srgbClr val="FFFF00"/>
                </a:solidFill>
              </a:rPr>
              <a:t> status from STC or COSMO NWS directors is not required at this time.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3014" cy="704088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CEC58B5-0B96-47BD-B3FA-08A90E10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</p:spTree>
    <p:extLst>
      <p:ext uri="{BB962C8B-B14F-4D97-AF65-F5344CB8AC3E}">
        <p14:creationId xmlns:p14="http://schemas.microsoft.com/office/powerpoint/2010/main" val="230828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40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C2I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006776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The Priority Project ’Transition of COSMO to ICON’ (PP C2I) was launched in 2018 and concluded in 2022. The aim of the project is to ensure a smooth transition for the Consortium for Small Scale Modelling (COSMO) national meteorological services (NMS) to the ICON model.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GB" dirty="0">
                <a:solidFill>
                  <a:srgbClr val="FFFF00"/>
                </a:solidFill>
              </a:rPr>
              <a:t>hanks to Daniel Rieger's dedicated support</a:t>
            </a:r>
          </a:p>
          <a:p>
            <a:r>
              <a:rPr lang="en-GB" u="sng" dirty="0">
                <a:solidFill>
                  <a:srgbClr val="FFFF00"/>
                </a:solidFill>
              </a:rPr>
              <a:t>successfully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E691B32-56BB-4009-8D8F-0CC6B2B2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pic>
        <p:nvPicPr>
          <p:cNvPr id="47106" name="Picture 2" descr="Mission Complete Stock Illustration - Download Image Now - Determination,  Finishing, Surveillance - iStock">
            <a:extLst>
              <a:ext uri="{FF2B5EF4-FFF2-40B4-BE49-F238E27FC236}">
                <a16:creationId xmlns:a16="http://schemas.microsoft.com/office/drawing/2014/main" id="{17FB4B56-D269-4444-8549-E0EFD6B7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458" y="4251490"/>
            <a:ext cx="3868543" cy="26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2BD921-0A27-4AB4-8497-A1DF2377A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6" y="-40727"/>
            <a:ext cx="5075919" cy="1935515"/>
          </a:xfrm>
          <a:prstGeom prst="rect">
            <a:avLst/>
          </a:prstGeom>
        </p:spPr>
      </p:pic>
      <p:pic>
        <p:nvPicPr>
          <p:cNvPr id="10" name="Picture 5" descr="Mixed Flowers Bouquet (S) - Flories &amp; Co's Flower on thefloristmarket.com">
            <a:extLst>
              <a:ext uri="{FF2B5EF4-FFF2-40B4-BE49-F238E27FC236}">
                <a16:creationId xmlns:a16="http://schemas.microsoft.com/office/drawing/2014/main" id="{8735A1B9-B4FF-4042-A642-75AC09DC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27" y="5159796"/>
            <a:ext cx="1610231" cy="161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3745" y="598983"/>
            <a:ext cx="10515600" cy="88940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Licensing  and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GB" sz="3600" dirty="0">
                <a:solidFill>
                  <a:srgbClr val="FFFF00"/>
                </a:solidFill>
              </a:rPr>
              <a:t>Support  of </a:t>
            </a:r>
            <a:r>
              <a:rPr lang="en-US" sz="3600" dirty="0">
                <a:solidFill>
                  <a:srgbClr val="FFFF00"/>
                </a:solidFill>
              </a:rPr>
              <a:t>ICON for NMHS’s 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958D6D-512C-428B-A98E-F47B9BEA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68ABA3-11F1-4359-A3FB-D53B3CB59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0727"/>
            <a:ext cx="12192000" cy="64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7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209" y="1172889"/>
            <a:ext cx="4497886" cy="5685111"/>
          </a:xfrm>
          <a:prstGeom prst="rect">
            <a:avLst/>
          </a:prstGeom>
        </p:spPr>
      </p:pic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30B97F7-8D57-482A-861B-7A55D3F6AF61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3745" y="598983"/>
            <a:ext cx="10515600" cy="88940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Licensing  and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GB" sz="3600" dirty="0">
                <a:solidFill>
                  <a:srgbClr val="FFFF00"/>
                </a:solidFill>
              </a:rPr>
              <a:t>Support  of </a:t>
            </a:r>
            <a:r>
              <a:rPr lang="en-US" sz="3600" dirty="0">
                <a:solidFill>
                  <a:srgbClr val="FFFF00"/>
                </a:solidFill>
              </a:rPr>
              <a:t>ICON for NMHS’s 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D3292-05F9-453A-B63F-3F428E45C6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27"/>
            <a:ext cx="3073014" cy="7040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28041" y="2245490"/>
            <a:ext cx="1711111" cy="2070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38" y="1254528"/>
            <a:ext cx="4589110" cy="56034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70786" y="6355264"/>
            <a:ext cx="265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ICON_Licence_Use_NMHS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0085" y="6351057"/>
            <a:ext cx="305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ICON_Licence_Support_NMHS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958D6D-512C-428B-A98E-F47B9BEA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841" y="649287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24</a:t>
            </a:r>
            <a:r>
              <a:rPr lang="en-US" baseline="32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COSMO-GM meeting 12-16 September 2022, Athens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4CD875-F9FA-4E26-983D-1A130B2B7601}"/>
              </a:ext>
            </a:extLst>
          </p:cNvPr>
          <p:cNvSpPr/>
          <p:nvPr/>
        </p:nvSpPr>
        <p:spPr>
          <a:xfrm>
            <a:off x="8937054" y="4630951"/>
            <a:ext cx="1711111" cy="2070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21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18827</TotalTime>
  <Words>1146</Words>
  <Application>Microsoft Office PowerPoint</Application>
  <PresentationFormat>Widescreen</PresentationFormat>
  <Paragraphs>171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DWD-PowerPoint</vt:lpstr>
      <vt:lpstr>1_DWD-PowerPoint</vt:lpstr>
      <vt:lpstr>Picture</vt:lpstr>
      <vt:lpstr> STC meeting report </vt:lpstr>
      <vt:lpstr>A virtuous human - the three parts of the soul are in harmony with one another. </vt:lpstr>
      <vt:lpstr>Thanks to HNMS</vt:lpstr>
      <vt:lpstr>Help the organizers</vt:lpstr>
      <vt:lpstr>Activity proposals</vt:lpstr>
      <vt:lpstr>  Roshydromet - temporarily suspended condition </vt:lpstr>
      <vt:lpstr>C2I</vt:lpstr>
      <vt:lpstr>Licensing  and  Support  of ICON for NMHS’s </vt:lpstr>
      <vt:lpstr>Licensing  and  Support  of ICON for NMHS’s </vt:lpstr>
      <vt:lpstr>PP C2I4LC</vt:lpstr>
      <vt:lpstr>COSMO budget 2022</vt:lpstr>
      <vt:lpstr>ICON-LEPS, Future</vt:lpstr>
      <vt:lpstr>ICON-LEPS, Pan-European EPS</vt:lpstr>
      <vt:lpstr>FTEs evolution with time</vt:lpstr>
      <vt:lpstr>FTEs evolution by country</vt:lpstr>
      <vt:lpstr>   endeavour</vt:lpstr>
      <vt:lpstr>New STC chair</vt:lpstr>
      <vt:lpstr>Next GM in Gdańsk</vt:lpstr>
      <vt:lpstr>D. Rieger, C. Steger, A. Thomas, D. Egerer, B. Kress</vt:lpstr>
      <vt:lpstr>PowerPoint Presentation</vt:lpstr>
      <vt:lpstr>PowerPoint Presentation</vt:lpstr>
      <vt:lpstr>Final discussion  </vt:lpstr>
      <vt:lpstr> as a polis (πόλις)</vt:lpstr>
      <vt:lpstr>Conceptions</vt:lpstr>
      <vt:lpstr>   endeavour</vt:lpstr>
    </vt:vector>
  </TitlesOfParts>
  <Company>MOT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Yoav Levi</dc:creator>
  <cp:lastModifiedBy>Yoav Levi</cp:lastModifiedBy>
  <cp:revision>272</cp:revision>
  <dcterms:created xsi:type="dcterms:W3CDTF">2021-07-18T11:51:45Z</dcterms:created>
  <dcterms:modified xsi:type="dcterms:W3CDTF">2022-09-21T07:17:38Z</dcterms:modified>
</cp:coreProperties>
</file>