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00" r:id="rId4"/>
  </p:sldMasterIdLst>
  <p:notesMasterIdLst>
    <p:notesMasterId r:id="rId35"/>
  </p:notesMasterIdLst>
  <p:handoutMasterIdLst>
    <p:handoutMasterId r:id="rId36"/>
  </p:handoutMasterIdLst>
  <p:sldIdLst>
    <p:sldId id="370" r:id="rId5"/>
    <p:sldId id="511" r:id="rId6"/>
    <p:sldId id="520" r:id="rId7"/>
    <p:sldId id="323" r:id="rId8"/>
    <p:sldId id="396" r:id="rId9"/>
    <p:sldId id="358" r:id="rId10"/>
    <p:sldId id="407" r:id="rId11"/>
    <p:sldId id="410" r:id="rId12"/>
    <p:sldId id="384" r:id="rId13"/>
    <p:sldId id="385" r:id="rId14"/>
    <p:sldId id="510" r:id="rId15"/>
    <p:sldId id="513" r:id="rId16"/>
    <p:sldId id="443" r:id="rId17"/>
    <p:sldId id="444" r:id="rId18"/>
    <p:sldId id="494" r:id="rId19"/>
    <p:sldId id="512" r:id="rId20"/>
    <p:sldId id="493" r:id="rId21"/>
    <p:sldId id="310" r:id="rId22"/>
    <p:sldId id="324" r:id="rId23"/>
    <p:sldId id="314" r:id="rId24"/>
    <p:sldId id="285" r:id="rId25"/>
    <p:sldId id="287" r:id="rId26"/>
    <p:sldId id="268" r:id="rId27"/>
    <p:sldId id="282" r:id="rId28"/>
    <p:sldId id="258" r:id="rId29"/>
    <p:sldId id="263" r:id="rId30"/>
    <p:sldId id="516" r:id="rId31"/>
    <p:sldId id="491" r:id="rId32"/>
    <p:sldId id="518" r:id="rId33"/>
    <p:sldId id="369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F3037F-0E62-45F9-88AC-8FAFB39FD4F5}">
          <p14:sldIdLst>
            <p14:sldId id="370"/>
            <p14:sldId id="511"/>
            <p14:sldId id="520"/>
            <p14:sldId id="323"/>
            <p14:sldId id="396"/>
            <p14:sldId id="358"/>
            <p14:sldId id="407"/>
            <p14:sldId id="410"/>
            <p14:sldId id="384"/>
            <p14:sldId id="385"/>
            <p14:sldId id="510"/>
            <p14:sldId id="513"/>
            <p14:sldId id="443"/>
            <p14:sldId id="444"/>
            <p14:sldId id="494"/>
            <p14:sldId id="512"/>
            <p14:sldId id="493"/>
            <p14:sldId id="310"/>
            <p14:sldId id="324"/>
            <p14:sldId id="314"/>
            <p14:sldId id="285"/>
            <p14:sldId id="287"/>
            <p14:sldId id="268"/>
            <p14:sldId id="282"/>
            <p14:sldId id="258"/>
            <p14:sldId id="263"/>
            <p14:sldId id="516"/>
            <p14:sldId id="491"/>
            <p14:sldId id="518"/>
            <p14:sldId id="369"/>
          </p14:sldIdLst>
        </p14:section>
        <p14:section name="Abschnitt ohne Titel" id="{72B5E624-9E04-4018-9E9A-D6E00FAF17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Potthast" initials="RP" lastIdx="1" clrIdx="0">
    <p:extLst>
      <p:ext uri="{19B8F6BF-5375-455C-9EA6-DF929625EA0E}">
        <p15:presenceInfo xmlns:p15="http://schemas.microsoft.com/office/powerpoint/2012/main" userId="Roland Potthast" providerId="None"/>
      </p:ext>
    </p:extLst>
  </p:cmAuthor>
  <p:cmAuthor id="2" name="Potthast Roland" initials="PR" lastIdx="1" clrIdx="1">
    <p:extLst>
      <p:ext uri="{19B8F6BF-5375-455C-9EA6-DF929625EA0E}">
        <p15:presenceInfo xmlns:p15="http://schemas.microsoft.com/office/powerpoint/2012/main" userId="Potthast Ro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6E6E6"/>
    <a:srgbClr val="FFCCCC"/>
    <a:srgbClr val="99CCFF"/>
    <a:srgbClr val="66CCFF"/>
    <a:srgbClr val="FF9933"/>
    <a:srgbClr val="CCFFCC"/>
    <a:srgbClr val="FFFF99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086" autoAdjust="0"/>
  </p:normalViewPr>
  <p:slideViewPr>
    <p:cSldViewPr snapToGrid="0">
      <p:cViewPr varScale="1">
        <p:scale>
          <a:sx n="84" d="100"/>
          <a:sy n="84" d="100"/>
        </p:scale>
        <p:origin x="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26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7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E9AA1-0001-4339-94CC-28FE6F6F6B9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7" name="Symbol zastępczy nagłówka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Instytut Meteorologii i Gospodarki Wodnej - Państwowy Instytut Badawczy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E9AA1-0001-4339-94CC-28FE6F6F6B9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7" name="Symbol zastępczy nagłówka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Instytut Meteorologii i Gospodarki Wodnej - Państwowy Instytut Badawczy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E9AA1-0001-4339-94CC-28FE6F6F6B9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7" name="Symbol zastępczy nagłówka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Instytut Meteorologii i Gospodarki Wodnej - Państwowy Instytut Badawczy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EBCE2-7758-451C-B70E-FD31D6CC1FB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77B5F-9842-4F1D-A60D-BF27BD5B6F8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5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Roland Potthast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72823" y="186364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823" y="1069273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27.10.2021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2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4319" indent="-264319">
              <a:buSzPct val="105000"/>
              <a:buFont typeface="Wingdings" panose="05000000000000000000" pitchFamily="2" charset="2"/>
              <a:buChar char="§"/>
              <a:defRPr sz="1500"/>
            </a:lvl1pPr>
            <a:lvl2pPr marL="519113" indent="-195263">
              <a:buSzPct val="105000"/>
              <a:buFont typeface="Wingdings" panose="05000000000000000000" pitchFamily="2" charset="2"/>
              <a:buChar char="§"/>
              <a:defRPr sz="1500"/>
            </a:lvl2pPr>
            <a:lvl3pPr marL="857250" indent="-171450">
              <a:buSzPct val="105000"/>
              <a:buFont typeface="Wingdings" panose="05000000000000000000" pitchFamily="2" charset="2"/>
              <a:buChar char="§"/>
              <a:defRPr sz="1500"/>
            </a:lvl3pPr>
            <a:lvl4pPr marL="1200150" indent="-171450">
              <a:buSzPct val="105000"/>
              <a:buFont typeface="Wingdings" panose="05000000000000000000" pitchFamily="2" charset="2"/>
              <a:buChar char="§"/>
              <a:defRPr sz="1500"/>
            </a:lvl4pPr>
            <a:lvl5pPr marL="1543050" indent="-171450">
              <a:buSzPct val="105000"/>
              <a:buFont typeface="Wingdings" panose="05000000000000000000" pitchFamily="2" charset="2"/>
              <a:buChar char="§"/>
              <a:defRPr sz="15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4785996"/>
            <a:ext cx="7454404" cy="1617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270074"/>
          </a:xfrm>
        </p:spPr>
        <p:txBody>
          <a:bodyPr/>
          <a:lstStyle>
            <a:lvl1pPr>
              <a:defRPr sz="195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2529971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66261" y="3216729"/>
            <a:ext cx="9011477" cy="188417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3986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38736" y="4613704"/>
            <a:ext cx="1301109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2193" y="4053602"/>
            <a:ext cx="9113018" cy="5601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5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AE1A3-7ADC-444A-B848-91D02B5E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A3C97D-350F-4FC4-9EAD-0D14A975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2396-DCB4-4355-98F4-0F75DAC4EBAB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3E3E4B-7610-4ACB-8ED5-4DB14435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DDEA8A-49AB-41E6-A968-32C3E846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5157-BFA8-4CF1-81FC-3CE1D545EC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8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ADEB4-B4BD-45FF-9EB2-BCD3D5FE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CCB405-7FDB-4F42-BDF2-47590C44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1E0515-E7E4-4169-B511-D124C5D2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2396-DCB4-4355-98F4-0F75DAC4EBAB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A9C69F-D48B-4EC7-815F-94E70611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9E3DF-523D-4163-B56E-2514C58D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5157-BFA8-4CF1-81FC-3CE1D545EC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6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2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6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0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7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30187" y="203600"/>
            <a:ext cx="8353425" cy="360099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Chiara Marsigli and Christoph Gebhardt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10788"/>
            <a:ext cx="4440911" cy="291976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82617" y="1010788"/>
            <a:ext cx="4440911" cy="29197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 userDrawn="1"/>
        </p:nvSpPr>
        <p:spPr>
          <a:xfrm>
            <a:off x="1588" y="-20241"/>
            <a:ext cx="9142412" cy="2155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8570" tIns="28570" rIns="28570" bIns="28570" anchor="ctr"/>
          <a:lstStyle/>
          <a:p>
            <a:pPr marL="0" marR="0" indent="0" algn="ctr" defTabSz="7256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70" dirty="0"/>
              <a:t>PROPHECY</a:t>
            </a:r>
            <a:r>
              <a:rPr lang="pl-PL" sz="1270" dirty="0"/>
              <a:t> </a:t>
            </a:r>
            <a:r>
              <a:rPr lang="pl-PL" sz="1270" dirty="0" err="1"/>
              <a:t>activities</a:t>
            </a:r>
            <a:r>
              <a:rPr lang="pl-PL" sz="1270" dirty="0"/>
              <a:t> </a:t>
            </a:r>
            <a:r>
              <a:rPr lang="pl-PL" sz="1270" dirty="0" err="1"/>
              <a:t>at</a:t>
            </a:r>
            <a:r>
              <a:rPr lang="pl-PL" sz="1270" dirty="0"/>
              <a:t> IMGW - </a:t>
            </a:r>
            <a:r>
              <a:rPr lang="pl-PL" sz="1428" dirty="0" err="1"/>
              <a:t>Update</a:t>
            </a:r>
            <a:r>
              <a:rPr lang="pl-PL" sz="1428" dirty="0"/>
              <a:t> </a:t>
            </a:r>
            <a:r>
              <a:rPr lang="pl-PL" sz="1428" dirty="0" err="1"/>
              <a:t>from</a:t>
            </a:r>
            <a:r>
              <a:rPr lang="pl-PL" sz="1428" dirty="0"/>
              <a:t> </a:t>
            </a:r>
            <a:r>
              <a:rPr lang="pl-PL" sz="1428" dirty="0" err="1"/>
              <a:t>TLE-MVE</a:t>
            </a:r>
            <a:endParaRPr lang="pl-PL" sz="1270" dirty="0"/>
          </a:p>
        </p:txBody>
      </p:sp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1600404" y="4948283"/>
            <a:ext cx="6571797" cy="2145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794" b="1" noProof="0" dirty="0">
                <a:solidFill>
                  <a:srgbClr val="002060"/>
                </a:solidFill>
                <a:latin typeface="Verdana" pitchFamily="34" charset="0"/>
              </a:rPr>
              <a:t>Institute of Meteorology and Water Management – National</a:t>
            </a:r>
            <a:r>
              <a:rPr lang="en-US" sz="794" b="1" baseline="0" noProof="0" dirty="0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lang="en-US" sz="794" b="1" noProof="0" dirty="0">
                <a:solidFill>
                  <a:srgbClr val="002060"/>
                </a:solidFill>
                <a:latin typeface="Verdana" pitchFamily="34" charset="0"/>
              </a:rPr>
              <a:t>Research Institute</a:t>
            </a:r>
            <a:r>
              <a:rPr lang="pl-PL" sz="794" b="1" noProof="0" dirty="0">
                <a:solidFill>
                  <a:srgbClr val="002060"/>
                </a:solidFill>
                <a:latin typeface="Verdana" pitchFamily="34" charset="0"/>
              </a:rPr>
              <a:t>; COSMO  General  </a:t>
            </a:r>
            <a:r>
              <a:rPr lang="pl-PL" sz="794" b="1" noProof="0" dirty="0" err="1">
                <a:solidFill>
                  <a:srgbClr val="002060"/>
                </a:solidFill>
                <a:latin typeface="Verdana" pitchFamily="34" charset="0"/>
              </a:rPr>
              <a:t>Meeting</a:t>
            </a:r>
            <a:r>
              <a:rPr lang="pl-PL" sz="794" b="1" noProof="0" dirty="0">
                <a:solidFill>
                  <a:srgbClr val="002060"/>
                </a:solidFill>
                <a:latin typeface="Verdana" pitchFamily="34" charset="0"/>
              </a:rPr>
              <a:t> 2022</a:t>
            </a:r>
            <a:endParaRPr lang="en-US" sz="794" b="1" noProof="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4" name="Picture 2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865" y="-20538"/>
            <a:ext cx="657442" cy="657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28574"/>
            <a:ext cx="53217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daty 3"/>
          <p:cNvSpPr txBox="1">
            <a:spLocks/>
          </p:cNvSpPr>
          <p:nvPr userDrawn="1"/>
        </p:nvSpPr>
        <p:spPr>
          <a:xfrm>
            <a:off x="315" y="4857943"/>
            <a:ext cx="2133600" cy="273843"/>
          </a:xfrm>
          <a:prstGeom prst="rect">
            <a:avLst/>
          </a:prstGeom>
        </p:spPr>
        <p:txBody>
          <a:bodyPr vert="horz" lIns="72567" tIns="36284" rIns="72567" bIns="36284" rtlCol="0" anchor="ctr"/>
          <a:lstStyle>
            <a:lvl1pPr>
              <a:defRPr/>
            </a:lvl1pPr>
          </a:lstStyle>
          <a:p>
            <a:pPr marL="0" marR="0" lvl="0" indent="0" algn="l" defTabSz="725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4D19D-232E-40A2-8300-5E795FA82290}" type="datetime1">
              <a:rPr kumimoji="0" lang="en-US" sz="952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7256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9/14/2022</a:t>
            </a:fld>
            <a:endParaRPr kumimoji="0" lang="en-US" sz="952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numeru slajdu 5"/>
          <p:cNvSpPr txBox="1">
            <a:spLocks/>
          </p:cNvSpPr>
          <p:nvPr userDrawn="1"/>
        </p:nvSpPr>
        <p:spPr>
          <a:xfrm>
            <a:off x="7010400" y="4869657"/>
            <a:ext cx="2133600" cy="273843"/>
          </a:xfrm>
          <a:prstGeom prst="rect">
            <a:avLst/>
          </a:prstGeom>
        </p:spPr>
        <p:txBody>
          <a:bodyPr vert="horz" lIns="72567" tIns="36284" rIns="72567" bIns="36284" rtlCol="0" anchor="ctr"/>
          <a:lstStyle>
            <a:lvl1pPr>
              <a:defRPr/>
            </a:lvl1pPr>
          </a:lstStyle>
          <a:p>
            <a:pPr marL="0" marR="0" lvl="0" indent="0" algn="r" defTabSz="725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81F95-95E2-41BC-9778-463E9E6CA37A}" type="slidenum">
              <a:rPr kumimoji="0" lang="en-US" sz="952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256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952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33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73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888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22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023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428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979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09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8287" y="165500"/>
            <a:ext cx="8353425" cy="360099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EMS 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Chiara Marsigli </a:t>
            </a:r>
            <a:r>
              <a:rPr lang="de-DE" dirty="0" err="1"/>
              <a:t>and</a:t>
            </a:r>
            <a:r>
              <a:rPr lang="de-DE" dirty="0"/>
              <a:t> Christoph Gebhardt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53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520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664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4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EMS 2022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Chiara Marsigli </a:t>
            </a:r>
            <a:r>
              <a:rPr lang="de-DE" dirty="0" err="1"/>
              <a:t>and</a:t>
            </a:r>
            <a:r>
              <a:rPr lang="de-DE" dirty="0"/>
              <a:t> Christoph Gebhardt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  <p:sldLayoutId id="2147483679" r:id="rId14"/>
    <p:sldLayoutId id="2147483682" r:id="rId15"/>
    <p:sldLayoutId id="2147483683" r:id="rId16"/>
    <p:sldLayoutId id="2147483684" r:id="rId17"/>
    <p:sldLayoutId id="2147483724" r:id="rId18"/>
    <p:sldLayoutId id="2147483725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B16A-2484-4BF7-9142-2F4FAB702DE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B93F-64FE-4201-8BF9-5EFE3535D9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0" y="4869657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A73BB-D1E2-42A7-AF35-D7ED586AB265}" type="datetime1">
              <a:rPr lang="pl-PL"/>
              <a:pPr>
                <a:defRPr/>
              </a:pPr>
              <a:t>14.09.2022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0C443D-8554-4A1A-852C-E0B03C38901E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66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5pPr>
      <a:lvl6pPr marL="362834" algn="ctr" rtl="0" eaLnBrk="1" fontAlgn="base" hangingPunct="1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6pPr>
      <a:lvl7pPr marL="725668" algn="ctr" rtl="0" eaLnBrk="1" fontAlgn="base" hangingPunct="1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7pPr>
      <a:lvl8pPr marL="1088502" algn="ctr" rtl="0" eaLnBrk="1" fontAlgn="base" hangingPunct="1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8pPr>
      <a:lvl9pPr marL="1451336" algn="ctr" rtl="0" eaLnBrk="1" fontAlgn="base" hangingPunct="1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9pPr>
    </p:titleStyle>
    <p:bodyStyle>
      <a:lvl1pPr marL="272125" indent="-2721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0B32-6A1D-4A78-B9DD-C242C25863B0}" type="datetimeFigureOut">
              <a:rPr lang="el-GR" smtClean="0"/>
              <a:pPr/>
              <a:t>14/9/2022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5A4A-F4F7-43E3-B89A-FAC32B03611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0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7.tm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limate.copernicus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4.png"/><Relationship Id="rId11" Type="http://schemas.openxmlformats.org/officeDocument/2006/relationships/image" Target="../media/image40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 txBox="1">
            <a:spLocks/>
          </p:cNvSpPr>
          <p:nvPr/>
        </p:nvSpPr>
        <p:spPr bwMode="auto">
          <a:xfrm>
            <a:off x="2226040" y="1677568"/>
            <a:ext cx="4691922" cy="10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WG7 and PROPHECY report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4" y="2969133"/>
            <a:ext cx="8207374" cy="111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Chiara Marsigli </a:t>
            </a:r>
          </a:p>
          <a:p>
            <a:pPr algn="ctr">
              <a:lnSpc>
                <a:spcPct val="150000"/>
              </a:lnSpc>
            </a:pPr>
            <a:r>
              <a:rPr lang="en-GB" sz="1400" b="1" dirty="0"/>
              <a:t>Deutscher Wetterdienst (DWD)</a:t>
            </a:r>
          </a:p>
          <a:p>
            <a:pPr algn="ctr">
              <a:lnSpc>
                <a:spcPct val="150000"/>
              </a:lnSpc>
            </a:pPr>
            <a:r>
              <a:rPr lang="en-GB" sz="1400" b="1" dirty="0" err="1"/>
              <a:t>Arpae</a:t>
            </a:r>
            <a:r>
              <a:rPr lang="en-GB" sz="1400" b="1" dirty="0"/>
              <a:t>-SIMC</a:t>
            </a: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B8049C91-39A0-4F89-999A-3B88A15C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GM 2022</a:t>
            </a: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9BFB4D-B152-4F3D-8448-3B25C5F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91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02744" y="898441"/>
            <a:ext cx="213190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 winter runs verified against the Quantitative Precipitation Estimation (QPE) composite. 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score for 6 hourly precipitation forecast ranges 12- 78h not up-scaled thresholds of 0.5, 1, 2 and 5 mm/6h, and up-scaled thresholds of 10 and 20 mm/6h. 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error bars were obtained using boot strap method. Lower reliability, higher Resolution, higher ROC area and higher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TSmax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indicate better forecast.  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21" y="918076"/>
            <a:ext cx="6230360" cy="3869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16" y="97790"/>
            <a:ext cx="1485900" cy="807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98" y="4722829"/>
            <a:ext cx="2385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FF0000"/>
                </a:solidFill>
                <a:latin typeface="Calibri"/>
              </a:rPr>
              <a:t>SPPT tests in ICON are planned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5004" y="958960"/>
            <a:ext cx="12046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lower is better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668" y="4199363"/>
            <a:ext cx="1272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Higher is better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6174" y="4251357"/>
            <a:ext cx="1272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Higher is better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5762" y="2208317"/>
            <a:ext cx="1272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Higher is better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2FA9A-81EB-43DD-AAA6-6A76BECF224E}"/>
              </a:ext>
            </a:extLst>
          </p:cNvPr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/>
              </a:rPr>
              <a:t>ICON ensemble verification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6E5B0-4453-4083-9021-0EF79FEE866D}"/>
              </a:ext>
            </a:extLst>
          </p:cNvPr>
          <p:cNvSpPr/>
          <p:nvPr/>
        </p:nvSpPr>
        <p:spPr>
          <a:xfrm>
            <a:off x="143837" y="3385007"/>
            <a:ext cx="21319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1D2228"/>
                </a:solidFill>
                <a:latin typeface="Helvetica Neue"/>
              </a:rPr>
              <a:t>“Optimizing convection-permitting ensemble via selection of the coarse ensemble driving members”, Atmos. Res. 2022 (under revision)</a:t>
            </a:r>
            <a:endParaRPr lang="en-I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BDDE4-77C2-4F1E-948E-B5CAB6CDA379}"/>
              </a:ext>
            </a:extLst>
          </p:cNvPr>
          <p:cNvSpPr txBox="1"/>
          <p:nvPr/>
        </p:nvSpPr>
        <p:spPr>
          <a:xfrm>
            <a:off x="8357018" y="4834328"/>
            <a:ext cx="77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Khain</a:t>
            </a:r>
          </a:p>
        </p:txBody>
      </p:sp>
      <p:pic>
        <p:nvPicPr>
          <p:cNvPr id="1026" name="Picture 2" descr="http://www.cosmo-model.org/images/logoIMS.gif">
            <a:extLst>
              <a:ext uri="{FF2B5EF4-FFF2-40B4-BE49-F238E27FC236}">
                <a16:creationId xmlns:a16="http://schemas.microsoft.com/office/drawing/2014/main" id="{4597BE3D-5C8B-4F6D-AB37-B8968C47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" y="113277"/>
            <a:ext cx="714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6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0" y="346005"/>
            <a:ext cx="3602843" cy="332399"/>
          </a:xfrm>
        </p:spPr>
        <p:txBody>
          <a:bodyPr/>
          <a:lstStyle/>
          <a:p>
            <a:r>
              <a:rPr lang="en-GB" sz="2400" dirty="0"/>
              <a:t>Parameter Perturbation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812799"/>
            <a:ext cx="8267455" cy="3802449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A set of parameters (18) of the model physics schemes are perturbed in ICON-D2-EPS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The parameters receive a value from a distribution (including the default value), different at each forecast start and for each member (the value is kept fix during the run):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da-DK" sz="1400" dirty="0">
                <a:solidFill>
                  <a:srgbClr val="1C1C1C"/>
                </a:solidFill>
              </a:rPr>
              <a:t>pert_param=ref_param+2.∗(rand_num−0.5)∗range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1400" dirty="0" err="1">
                <a:solidFill>
                  <a:srgbClr val="1C1C1C"/>
                </a:solidFill>
              </a:rPr>
              <a:t>rand_num</a:t>
            </a:r>
            <a:r>
              <a:rPr lang="en-US" sz="1400" dirty="0">
                <a:solidFill>
                  <a:srgbClr val="1C1C1C"/>
                </a:solidFill>
              </a:rPr>
              <a:t>∈[0,1]is drawn from a uniform distribution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the random number is always set either to 0 or1, i.e. only the boundary values of the specified range are used besides the default value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1C1C1C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PP test: increase the amplitude of the perturbation for a small set of parameters (as in ICON-EPS):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1C1C1C"/>
                </a:solidFill>
              </a:rPr>
              <a:t>tkhmin</a:t>
            </a:r>
            <a:r>
              <a:rPr lang="en-US" sz="1200" dirty="0">
                <a:solidFill>
                  <a:srgbClr val="1C1C1C"/>
                </a:solidFill>
              </a:rPr>
              <a:t>, </a:t>
            </a:r>
            <a:r>
              <a:rPr lang="en-US" sz="1200" dirty="0" err="1">
                <a:solidFill>
                  <a:srgbClr val="1C1C1C"/>
                </a:solidFill>
              </a:rPr>
              <a:t>tkmmin</a:t>
            </a:r>
            <a:r>
              <a:rPr lang="en-US" sz="1200" dirty="0">
                <a:solidFill>
                  <a:srgbClr val="1C1C1C"/>
                </a:solidFill>
              </a:rPr>
              <a:t> -&gt; scaling factor for minimum vertical diffusion coefficient for heat and moisture and momentum, respectively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1C1C1C"/>
                </a:solidFill>
              </a:rPr>
              <a:t>rlam_heat</a:t>
            </a:r>
            <a:r>
              <a:rPr lang="en-US" sz="1200" dirty="0">
                <a:solidFill>
                  <a:srgbClr val="1C1C1C"/>
                </a:solidFill>
              </a:rPr>
              <a:t> -&gt; scaling factor of the laminar boundary layer for heat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1C1C1C"/>
                </a:solidFill>
              </a:rPr>
              <a:t>tur_len</a:t>
            </a:r>
            <a:r>
              <a:rPr lang="en-US" sz="1200" dirty="0">
                <a:solidFill>
                  <a:srgbClr val="1C1C1C"/>
                </a:solidFill>
              </a:rPr>
              <a:t> -&gt; </a:t>
            </a:r>
            <a:r>
              <a:rPr lang="de-DE" sz="1200" dirty="0" err="1">
                <a:solidFill>
                  <a:srgbClr val="1C1C1C"/>
                </a:solidFill>
              </a:rPr>
              <a:t>asymptotic</a:t>
            </a:r>
            <a:r>
              <a:rPr lang="de-DE" sz="1200" dirty="0">
                <a:solidFill>
                  <a:srgbClr val="1C1C1C"/>
                </a:solidFill>
              </a:rPr>
              <a:t> maximal turbulent </a:t>
            </a:r>
            <a:r>
              <a:rPr lang="de-DE" sz="1200" dirty="0" err="1">
                <a:solidFill>
                  <a:srgbClr val="1C1C1C"/>
                </a:solidFill>
              </a:rPr>
              <a:t>distance</a:t>
            </a:r>
            <a:endParaRPr lang="en-US" sz="1200" dirty="0">
              <a:solidFill>
                <a:srgbClr val="1C1C1C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1C1C1C"/>
                </a:solidFill>
              </a:rPr>
              <a:t>rain_n0_fac -&gt; intercept parameter of raindrop size distribution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E4E0E5-4D5A-4C78-A3AB-3DAADB3A137D}"/>
              </a:ext>
            </a:extLst>
          </p:cNvPr>
          <p:cNvSpPr txBox="1"/>
          <p:nvPr/>
        </p:nvSpPr>
        <p:spPr>
          <a:xfrm>
            <a:off x="6700601" y="4292744"/>
            <a:ext cx="193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Gebhardt, C. Marsigli</a:t>
            </a:r>
          </a:p>
        </p:txBody>
      </p:sp>
    </p:spTree>
    <p:extLst>
      <p:ext uri="{BB962C8B-B14F-4D97-AF65-F5344CB8AC3E}">
        <p14:creationId xmlns:p14="http://schemas.microsoft.com/office/powerpoint/2010/main" val="7527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6834134" cy="332399"/>
          </a:xfrm>
        </p:spPr>
        <p:txBody>
          <a:bodyPr/>
          <a:lstStyle/>
          <a:p>
            <a:r>
              <a:rPr lang="en-GB" sz="2400" dirty="0"/>
              <a:t>Results: increase perturbation amplitude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1"/>
          <a:stretch/>
        </p:blipFill>
        <p:spPr>
          <a:xfrm>
            <a:off x="542167" y="735592"/>
            <a:ext cx="4543321" cy="39090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90458" y="786874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February</a:t>
            </a:r>
            <a:r>
              <a:rPr lang="de-DE" sz="1600" dirty="0"/>
              <a:t> 2022</a:t>
            </a:r>
          </a:p>
          <a:p>
            <a:r>
              <a:rPr lang="de-DE" sz="1600" dirty="0" err="1"/>
              <a:t>Verification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SYNOP </a:t>
            </a:r>
            <a:r>
              <a:rPr lang="de-DE" sz="1600" dirty="0" err="1"/>
              <a:t>and</a:t>
            </a:r>
            <a:r>
              <a:rPr lang="de-DE" sz="1600" dirty="0"/>
              <a:t> TEMP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95" y="1490050"/>
            <a:ext cx="3867150" cy="23812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8" t="43264" b="40142"/>
          <a:stretch/>
        </p:blipFill>
        <p:spPr>
          <a:xfrm>
            <a:off x="126739" y="850604"/>
            <a:ext cx="435429" cy="703943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6A0213E-4A02-47E8-8B9F-04270FA8267E}"/>
              </a:ext>
            </a:extLst>
          </p:cNvPr>
          <p:cNvSpPr/>
          <p:nvPr/>
        </p:nvSpPr>
        <p:spPr>
          <a:xfrm>
            <a:off x="239843" y="1888760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B49855A-E525-49B5-B5CB-2D8AF91243A8}"/>
              </a:ext>
            </a:extLst>
          </p:cNvPr>
          <p:cNvSpPr/>
          <p:nvPr/>
        </p:nvSpPr>
        <p:spPr>
          <a:xfrm>
            <a:off x="249838" y="2633272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771A7FE3-A0BC-4BD4-88C8-BBBFF8CC9972}"/>
              </a:ext>
            </a:extLst>
          </p:cNvPr>
          <p:cNvSpPr/>
          <p:nvPr/>
        </p:nvSpPr>
        <p:spPr>
          <a:xfrm>
            <a:off x="249838" y="4079812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747F1B6-2F43-4354-8DF3-65AFE59096E8}"/>
              </a:ext>
            </a:extLst>
          </p:cNvPr>
          <p:cNvGrpSpPr/>
          <p:nvPr/>
        </p:nvGrpSpPr>
        <p:grpSpPr>
          <a:xfrm>
            <a:off x="2259642" y="4621433"/>
            <a:ext cx="1306519" cy="454110"/>
            <a:chOff x="6618282" y="613313"/>
            <a:chExt cx="1306519" cy="45411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A2C47AFA-D326-44EB-83E5-DAA094E04DC8}"/>
                </a:ext>
              </a:extLst>
            </p:cNvPr>
            <p:cNvCxnSpPr/>
            <p:nvPr/>
          </p:nvCxnSpPr>
          <p:spPr>
            <a:xfrm>
              <a:off x="6623221" y="792484"/>
              <a:ext cx="525162" cy="0"/>
            </a:xfrm>
            <a:prstGeom prst="line">
              <a:avLst/>
            </a:prstGeom>
            <a:ln w="28575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620A909-78DD-44F2-BEB5-47E7F1B14083}"/>
                </a:ext>
              </a:extLst>
            </p:cNvPr>
            <p:cNvCxnSpPr/>
            <p:nvPr/>
          </p:nvCxnSpPr>
          <p:spPr>
            <a:xfrm>
              <a:off x="6618282" y="944884"/>
              <a:ext cx="5251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E148368-7C4F-42C4-8C86-B4642DF08A92}"/>
                </a:ext>
              </a:extLst>
            </p:cNvPr>
            <p:cNvSpPr txBox="1"/>
            <p:nvPr/>
          </p:nvSpPr>
          <p:spPr>
            <a:xfrm>
              <a:off x="7271951" y="613313"/>
              <a:ext cx="44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5A37F89-15BD-45C9-B7BA-6BBE0FA23B47}"/>
                </a:ext>
              </a:extLst>
            </p:cNvPr>
            <p:cNvSpPr txBox="1"/>
            <p:nvPr/>
          </p:nvSpPr>
          <p:spPr>
            <a:xfrm>
              <a:off x="7276075" y="790424"/>
              <a:ext cx="648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expPP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4DCDA45E-2727-47D5-B20C-BEF1FBF46D60}"/>
              </a:ext>
            </a:extLst>
          </p:cNvPr>
          <p:cNvSpPr/>
          <p:nvPr/>
        </p:nvSpPr>
        <p:spPr>
          <a:xfrm>
            <a:off x="259833" y="3400264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9D6DF8E-710A-463D-BFD0-5236FC870AAD}"/>
              </a:ext>
            </a:extLst>
          </p:cNvPr>
          <p:cNvGrpSpPr/>
          <p:nvPr/>
        </p:nvGrpSpPr>
        <p:grpSpPr>
          <a:xfrm>
            <a:off x="5503647" y="3692548"/>
            <a:ext cx="1314014" cy="454110"/>
            <a:chOff x="6610787" y="613313"/>
            <a:chExt cx="1314014" cy="454110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96CFE7D-F535-405B-B93A-4E608F5830D0}"/>
                </a:ext>
              </a:extLst>
            </p:cNvPr>
            <p:cNvCxnSpPr/>
            <p:nvPr/>
          </p:nvCxnSpPr>
          <p:spPr>
            <a:xfrm>
              <a:off x="6623221" y="792484"/>
              <a:ext cx="525162" cy="0"/>
            </a:xfrm>
            <a:prstGeom prst="line">
              <a:avLst/>
            </a:prstGeom>
            <a:ln w="127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55997CDA-F3F0-4575-B12D-F2776EA123C2}"/>
                </a:ext>
              </a:extLst>
            </p:cNvPr>
            <p:cNvCxnSpPr/>
            <p:nvPr/>
          </p:nvCxnSpPr>
          <p:spPr>
            <a:xfrm>
              <a:off x="6610787" y="944884"/>
              <a:ext cx="525162" cy="0"/>
            </a:xfrm>
            <a:prstGeom prst="line">
              <a:avLst/>
            </a:prstGeom>
            <a:ln w="127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10E89FB-01A9-4ECD-A98C-DD74BCD09550}"/>
                </a:ext>
              </a:extLst>
            </p:cNvPr>
            <p:cNvSpPr txBox="1"/>
            <p:nvPr/>
          </p:nvSpPr>
          <p:spPr>
            <a:xfrm>
              <a:off x="7271951" y="613313"/>
              <a:ext cx="440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FA4A9EC-B7B4-43C3-BDA7-94A06A09EBF1}"/>
                </a:ext>
              </a:extLst>
            </p:cNvPr>
            <p:cNvSpPr txBox="1"/>
            <p:nvPr/>
          </p:nvSpPr>
          <p:spPr>
            <a:xfrm>
              <a:off x="7276075" y="790424"/>
              <a:ext cx="648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expPP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7DD04E0F-67D3-4A3E-BFE8-18E43776ECA5}"/>
              </a:ext>
            </a:extLst>
          </p:cNvPr>
          <p:cNvSpPr txBox="1"/>
          <p:nvPr/>
        </p:nvSpPr>
        <p:spPr>
          <a:xfrm>
            <a:off x="6700601" y="4292744"/>
            <a:ext cx="193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Gebhardt, C. Marsigli</a:t>
            </a:r>
          </a:p>
        </p:txBody>
      </p:sp>
    </p:spTree>
    <p:extLst>
      <p:ext uri="{BB962C8B-B14F-4D97-AF65-F5344CB8AC3E}">
        <p14:creationId xmlns:p14="http://schemas.microsoft.com/office/powerpoint/2010/main" val="14255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2" y="760351"/>
            <a:ext cx="6584462" cy="38781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38174" y="1623596"/>
            <a:ext cx="1620180" cy="323165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FF0000"/>
                </a:solidFill>
              </a:rPr>
              <a:t>Hirt et al., 2021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42BDE0F-E62A-4256-91D7-A3B4A5D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5" y="303498"/>
            <a:ext cx="7098957" cy="324036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Physically based model perturbation: PSP2</a:t>
            </a:r>
            <a:endParaRPr lang="en-GB" sz="26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031BF4-4951-48E4-BD01-B7D9EE21C25B}"/>
              </a:ext>
            </a:extLst>
          </p:cNvPr>
          <p:cNvSpPr txBox="1"/>
          <p:nvPr/>
        </p:nvSpPr>
        <p:spPr>
          <a:xfrm>
            <a:off x="1274166" y="3035512"/>
            <a:ext cx="658446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</a:rPr>
              <a:t>Aim</a:t>
            </a:r>
            <a:r>
              <a:rPr lang="de-DE" sz="1600" dirty="0">
                <a:solidFill>
                  <a:schemeClr val="bg1"/>
                </a:solidFill>
              </a:rPr>
              <a:t>: </a:t>
            </a: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address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under-representation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the variability on the smallest resolved scales in the model, which are especially important for convection triggering in the absence of synoptic forcing.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9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" y="755389"/>
            <a:ext cx="7150883" cy="386603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CA93EAC-6FB9-40D1-ADB5-66704554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303498"/>
            <a:ext cx="7037173" cy="324036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Physically based model perturbation: PSP2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016694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3674751" cy="360099"/>
          </a:xfrm>
        </p:spPr>
        <p:txBody>
          <a:bodyPr/>
          <a:lstStyle/>
          <a:p>
            <a:r>
              <a:rPr lang="en-GB" dirty="0"/>
              <a:t>Results: PSP2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071779-6733-42BC-B76F-79097C41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8" y="761247"/>
            <a:ext cx="4891490" cy="38669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674351-9A1C-46BC-A0C1-9EEEECE79FD4}"/>
              </a:ext>
            </a:extLst>
          </p:cNvPr>
          <p:cNvSpPr txBox="1"/>
          <p:nvPr/>
        </p:nvSpPr>
        <p:spPr>
          <a:xfrm>
            <a:off x="5853263" y="1108333"/>
            <a:ext cx="274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June-</a:t>
            </a:r>
            <a:r>
              <a:rPr lang="de-DE" sz="1600" b="1" dirty="0" err="1"/>
              <a:t>July</a:t>
            </a:r>
            <a:r>
              <a:rPr lang="de-DE" sz="1600" b="1" dirty="0"/>
              <a:t>-Aug</a:t>
            </a:r>
            <a:r>
              <a:rPr lang="de-DE" sz="1600" dirty="0"/>
              <a:t> 2022</a:t>
            </a:r>
          </a:p>
          <a:p>
            <a:r>
              <a:rPr lang="de-DE" sz="1600" dirty="0" err="1"/>
              <a:t>Verification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SYNOP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25DCFDD1-A73C-4991-A20A-6C755A56DA45}"/>
              </a:ext>
            </a:extLst>
          </p:cNvPr>
          <p:cNvSpPr/>
          <p:nvPr/>
        </p:nvSpPr>
        <p:spPr>
          <a:xfrm>
            <a:off x="234848" y="3312181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37B1808-C85E-46B4-943A-9571287A53E4}"/>
              </a:ext>
            </a:extLst>
          </p:cNvPr>
          <p:cNvSpPr/>
          <p:nvPr/>
        </p:nvSpPr>
        <p:spPr>
          <a:xfrm>
            <a:off x="234848" y="1861285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1DFE829-9BEF-4530-A538-B2EDE7480308}"/>
              </a:ext>
            </a:extLst>
          </p:cNvPr>
          <p:cNvSpPr/>
          <p:nvPr/>
        </p:nvSpPr>
        <p:spPr>
          <a:xfrm>
            <a:off x="237348" y="4034204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543850F-4E5D-4203-BF69-A8C93D5837E2}"/>
              </a:ext>
            </a:extLst>
          </p:cNvPr>
          <p:cNvSpPr/>
          <p:nvPr/>
        </p:nvSpPr>
        <p:spPr>
          <a:xfrm>
            <a:off x="224858" y="2560171"/>
            <a:ext cx="322325" cy="1948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88DBC8-08D6-4899-8065-7C4A66B9D86F}"/>
              </a:ext>
            </a:extLst>
          </p:cNvPr>
          <p:cNvSpPr txBox="1"/>
          <p:nvPr/>
        </p:nvSpPr>
        <p:spPr>
          <a:xfrm>
            <a:off x="6700601" y="4292744"/>
            <a:ext cx="193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Gebhardt, C. Marsigli</a:t>
            </a:r>
          </a:p>
        </p:txBody>
      </p:sp>
    </p:spTree>
    <p:extLst>
      <p:ext uri="{BB962C8B-B14F-4D97-AF65-F5344CB8AC3E}">
        <p14:creationId xmlns:p14="http://schemas.microsoft.com/office/powerpoint/2010/main" val="15046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6215586" cy="360099"/>
          </a:xfrm>
        </p:spPr>
        <p:txBody>
          <a:bodyPr/>
          <a:lstStyle/>
          <a:p>
            <a:r>
              <a:rPr lang="en-GB" dirty="0"/>
              <a:t>PSP2: impact on convection initiation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DB585D-2BD7-4E0E-8975-87A2F0DA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5" y="735546"/>
            <a:ext cx="3340128" cy="25922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41EEF7-41AE-41AF-809F-7716689AA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3" t="50000" r="30313" b="15001"/>
          <a:stretch/>
        </p:blipFill>
        <p:spPr>
          <a:xfrm>
            <a:off x="1584120" y="1925219"/>
            <a:ext cx="6012217" cy="24302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1927611-8854-47D8-B818-A4C3BB1BBC06}"/>
              </a:ext>
            </a:extLst>
          </p:cNvPr>
          <p:cNvSpPr/>
          <p:nvPr/>
        </p:nvSpPr>
        <p:spPr>
          <a:xfrm>
            <a:off x="7324114" y="4364525"/>
            <a:ext cx="1680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M. </a:t>
            </a:r>
            <a:r>
              <a:rPr lang="en-GB" sz="1200" dirty="0" err="1"/>
              <a:t>Puh</a:t>
            </a:r>
            <a:r>
              <a:rPr lang="en-GB" sz="1200" dirty="0"/>
              <a:t>, C. </a:t>
            </a:r>
            <a:r>
              <a:rPr lang="en-GB" sz="1200" dirty="0" err="1"/>
              <a:t>Keil</a:t>
            </a:r>
            <a:r>
              <a:rPr lang="en-GB" sz="1200" dirty="0"/>
              <a:t> (LMU)</a:t>
            </a:r>
            <a:endParaRPr lang="de-DE" sz="1200" dirty="0"/>
          </a:p>
        </p:txBody>
      </p:sp>
      <p:pic>
        <p:nvPicPr>
          <p:cNvPr id="11" name="Grafik 10" descr="Bildschirmausschnitt">
            <a:extLst>
              <a:ext uri="{FF2B5EF4-FFF2-40B4-BE49-F238E27FC236}">
                <a16:creationId xmlns:a16="http://schemas.microsoft.com/office/drawing/2014/main" id="{6E7A8F9A-C9DE-42BE-8B14-630F1694C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2" b="85939"/>
          <a:stretch/>
        </p:blipFill>
        <p:spPr>
          <a:xfrm>
            <a:off x="7502865" y="835275"/>
            <a:ext cx="1322766" cy="5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5845592" cy="332399"/>
          </a:xfrm>
        </p:spPr>
        <p:txBody>
          <a:bodyPr/>
          <a:lstStyle/>
          <a:p>
            <a:r>
              <a:rPr lang="en-GB" sz="2400" dirty="0"/>
              <a:t>PSP2: impact on weakly forced cases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738305-94CD-42B5-9AE5-AB29BC324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22"/>
          <a:stretch/>
        </p:blipFill>
        <p:spPr>
          <a:xfrm>
            <a:off x="2469981" y="1197345"/>
            <a:ext cx="4204037" cy="32449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69960" y="828726"/>
            <a:ext cx="1847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Fractions</a:t>
            </a:r>
            <a:r>
              <a:rPr lang="de-DE" sz="1400" dirty="0"/>
              <a:t> </a:t>
            </a:r>
            <a:r>
              <a:rPr lang="de-DE" sz="1400" dirty="0" err="1"/>
              <a:t>Skill</a:t>
            </a:r>
            <a:r>
              <a:rPr lang="de-DE" sz="1400" dirty="0"/>
              <a:t> Score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6623221" y="2335432"/>
            <a:ext cx="2230395" cy="859829"/>
            <a:chOff x="6623221" y="2335432"/>
            <a:chExt cx="2230395" cy="859829"/>
          </a:xfrm>
        </p:grpSpPr>
        <p:cxnSp>
          <p:nvCxnSpPr>
            <p:cNvPr id="12" name="Gerader Verbinder 11"/>
            <p:cNvCxnSpPr/>
            <p:nvPr/>
          </p:nvCxnSpPr>
          <p:spPr>
            <a:xfrm>
              <a:off x="6623221" y="2514604"/>
              <a:ext cx="525162" cy="0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6633522" y="2667004"/>
              <a:ext cx="52516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7271951" y="2335432"/>
              <a:ext cx="1334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ens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members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276074" y="2512544"/>
              <a:ext cx="151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1C1C1C"/>
                  </a:solidFill>
                </a:rPr>
                <a:t>psp2 </a:t>
              </a:r>
              <a:r>
                <a:rPr lang="de-DE" sz="1200" dirty="0" err="1">
                  <a:solidFill>
                    <a:srgbClr val="1C1C1C"/>
                  </a:solidFill>
                </a:rPr>
                <a:t>ens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members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cxnSp>
          <p:nvCxnSpPr>
            <p:cNvPr id="16" name="Gerader Verbinder 15"/>
            <p:cNvCxnSpPr/>
            <p:nvPr/>
          </p:nvCxnSpPr>
          <p:spPr>
            <a:xfrm>
              <a:off x="6639701" y="2901782"/>
              <a:ext cx="525162" cy="0"/>
            </a:xfrm>
            <a:prstGeom prst="line">
              <a:avLst/>
            </a:prstGeom>
            <a:ln w="28575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>
              <a:off x="6650002" y="3054182"/>
              <a:ext cx="5251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7257529" y="2741150"/>
              <a:ext cx="142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mean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of</a:t>
              </a:r>
              <a:r>
                <a:rPr lang="de-DE" sz="1200" dirty="0">
                  <a:solidFill>
                    <a:srgbClr val="1C1C1C"/>
                  </a:solidFill>
                </a:rPr>
                <a:t> FSSs </a:t>
              </a:r>
              <a:r>
                <a:rPr lang="de-DE" sz="1200" dirty="0" err="1">
                  <a:solidFill>
                    <a:srgbClr val="1C1C1C"/>
                  </a:solidFill>
                </a:rPr>
                <a:t>ref</a:t>
              </a:r>
              <a:endParaRPr lang="de-DE" sz="1200" dirty="0">
                <a:solidFill>
                  <a:srgbClr val="1C1C1C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261653" y="2918262"/>
              <a:ext cx="1591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rgbClr val="1C1C1C"/>
                  </a:solidFill>
                </a:rPr>
                <a:t>mean</a:t>
              </a:r>
              <a:r>
                <a:rPr lang="de-DE" sz="1200" dirty="0">
                  <a:solidFill>
                    <a:srgbClr val="1C1C1C"/>
                  </a:solidFill>
                </a:rPr>
                <a:t> </a:t>
              </a:r>
              <a:r>
                <a:rPr lang="de-DE" sz="1200" dirty="0" err="1">
                  <a:solidFill>
                    <a:srgbClr val="1C1C1C"/>
                  </a:solidFill>
                </a:rPr>
                <a:t>of</a:t>
              </a:r>
              <a:r>
                <a:rPr lang="de-DE" sz="1200" dirty="0">
                  <a:solidFill>
                    <a:srgbClr val="1C1C1C"/>
                  </a:solidFill>
                </a:rPr>
                <a:t> FSSs psp2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6021179-5A8B-4F8E-BE37-E0206ABED75B}"/>
              </a:ext>
            </a:extLst>
          </p:cNvPr>
          <p:cNvSpPr txBox="1"/>
          <p:nvPr/>
        </p:nvSpPr>
        <p:spPr>
          <a:xfrm>
            <a:off x="6700601" y="4292744"/>
            <a:ext cx="193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Gebhardt, C. Marsigli</a:t>
            </a:r>
          </a:p>
        </p:txBody>
      </p:sp>
    </p:spTree>
    <p:extLst>
      <p:ext uri="{BB962C8B-B14F-4D97-AF65-F5344CB8AC3E}">
        <p14:creationId xmlns:p14="http://schemas.microsoft.com/office/powerpoint/2010/main" val="3072105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ole tekstowe 60"/>
          <p:cNvSpPr txBox="1"/>
          <p:nvPr/>
        </p:nvSpPr>
        <p:spPr>
          <a:xfrm>
            <a:off x="1" y="1590925"/>
            <a:ext cx="9144000" cy="3151184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sz="2063" dirty="0">
                <a:solidFill>
                  <a:prstClr val="black"/>
                </a:solidFill>
                <a:latin typeface="Arial" pitchFamily="34" charset="0"/>
              </a:rPr>
              <a:t>Subtask 2.2</a:t>
            </a:r>
          </a:p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endParaRPr lang="pl-PL" sz="2063" dirty="0">
              <a:solidFill>
                <a:prstClr val="black"/>
              </a:solidFill>
              <a:latin typeface="Arial" pitchFamily="34" charset="0"/>
            </a:endParaRPr>
          </a:p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r>
              <a:rPr lang="pl-PL" sz="2063" dirty="0">
                <a:solidFill>
                  <a:prstClr val="black"/>
                </a:solidFill>
                <a:latin typeface="Arial" pitchFamily="34" charset="0"/>
              </a:rPr>
              <a:t>I</a:t>
            </a:r>
            <a:r>
              <a:rPr lang="en-US" sz="2063" dirty="0" err="1">
                <a:solidFill>
                  <a:prstClr val="black"/>
                </a:solidFill>
                <a:latin typeface="Arial" pitchFamily="34" charset="0"/>
              </a:rPr>
              <a:t>nfluence</a:t>
            </a:r>
            <a:r>
              <a:rPr lang="en-US" sz="2063" dirty="0">
                <a:solidFill>
                  <a:prstClr val="black"/>
                </a:solidFill>
                <a:latin typeface="Arial" pitchFamily="34" charset="0"/>
              </a:rPr>
              <a:t> of various methods of perturbation of </a:t>
            </a:r>
            <a:r>
              <a:rPr lang="pl-PL" sz="2063" dirty="0" err="1">
                <a:solidFill>
                  <a:prstClr val="black"/>
                </a:solidFill>
                <a:latin typeface="Arial" pitchFamily="34" charset="0"/>
              </a:rPr>
              <a:t>soil</a:t>
            </a:r>
            <a:r>
              <a:rPr lang="pl-PL" sz="2063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pl-PL" sz="2063" dirty="0" err="1">
                <a:solidFill>
                  <a:prstClr val="black"/>
                </a:solidFill>
                <a:latin typeface="Arial" pitchFamily="34" charset="0"/>
              </a:rPr>
              <a:t>temperature’s</a:t>
            </a:r>
            <a:r>
              <a:rPr lang="pl-PL" sz="2063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063" dirty="0">
                <a:solidFill>
                  <a:prstClr val="black"/>
                </a:solidFill>
                <a:latin typeface="Arial" pitchFamily="34" charset="0"/>
              </a:rPr>
              <a:t>initial field.</a:t>
            </a:r>
          </a:p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endParaRPr lang="pl-PL" sz="2063" dirty="0">
              <a:solidFill>
                <a:prstClr val="black"/>
              </a:solidFill>
              <a:latin typeface="Arial" pitchFamily="34" charset="0"/>
            </a:endParaRPr>
          </a:p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r>
              <a:rPr lang="pl-PL" sz="2063" dirty="0" err="1">
                <a:solidFill>
                  <a:prstClr val="black"/>
                </a:solidFill>
                <a:latin typeface="Arial" pitchFamily="34" charset="0"/>
              </a:rPr>
              <a:t>Spotlight</a:t>
            </a:r>
            <a:r>
              <a:rPr lang="en-US" sz="2063" dirty="0">
                <a:solidFill>
                  <a:prstClr val="black"/>
                </a:solidFill>
                <a:latin typeface="Arial" pitchFamily="34" charset="0"/>
              </a:rPr>
              <a:t> on how deep into the ground the temperature perturbation should </a:t>
            </a:r>
            <a:r>
              <a:rPr lang="pl-PL" sz="2063" dirty="0">
                <a:solidFill>
                  <a:prstClr val="black"/>
                </a:solidFill>
                <a:latin typeface="Arial" pitchFamily="34" charset="0"/>
              </a:rPr>
              <a:t>be </a:t>
            </a:r>
            <a:r>
              <a:rPr lang="en-US" sz="2063" dirty="0">
                <a:solidFill>
                  <a:prstClr val="black"/>
                </a:solidFill>
                <a:latin typeface="Arial" pitchFamily="34" charset="0"/>
              </a:rPr>
              <a:t>introduced for </a:t>
            </a:r>
            <a:r>
              <a:rPr lang="pl-PL" sz="2063" dirty="0" err="1">
                <a:solidFill>
                  <a:prstClr val="black"/>
                </a:solidFill>
                <a:latin typeface="Arial" pitchFamily="34" charset="0"/>
              </a:rPr>
              <a:t>significant</a:t>
            </a:r>
            <a:r>
              <a:rPr lang="pl-PL" sz="2063" dirty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pl-PL" sz="2063" dirty="0" err="1">
                <a:solidFill>
                  <a:prstClr val="black"/>
                </a:solidFill>
                <a:latin typeface="Arial" pitchFamily="34" charset="0"/>
              </a:rPr>
              <a:t>positive</a:t>
            </a:r>
            <a:r>
              <a:rPr lang="pl-PL" sz="2063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063" dirty="0">
                <a:solidFill>
                  <a:prstClr val="black"/>
                </a:solidFill>
                <a:latin typeface="Arial" pitchFamily="34" charset="0"/>
              </a:rPr>
              <a:t>impact. </a:t>
            </a:r>
            <a:endParaRPr lang="pl-PL" sz="2063" dirty="0">
              <a:solidFill>
                <a:prstClr val="black"/>
              </a:solidFill>
              <a:latin typeface="Arial" pitchFamily="34" charset="0"/>
            </a:endParaRPr>
          </a:p>
          <a:p>
            <a:pPr marL="272125" indent="-272125" algn="just" defTabSz="72566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pl-PL" sz="2222" dirty="0">
              <a:solidFill>
                <a:prstClr val="black"/>
              </a:solidFill>
              <a:latin typeface="Arial" pitchFamily="34" charset="0"/>
            </a:endParaRPr>
          </a:p>
          <a:p>
            <a:pPr marL="272125" indent="-272125" algn="just" defTabSz="725668" fontAlgn="base">
              <a:spcBef>
                <a:spcPts val="952"/>
              </a:spcBef>
              <a:spcAft>
                <a:spcPct val="0"/>
              </a:spcAft>
            </a:pPr>
            <a:r>
              <a:rPr lang="en-US" sz="2222" dirty="0">
                <a:solidFill>
                  <a:prstClr val="black"/>
                </a:solidFill>
                <a:latin typeface="Arial" pitchFamily="34" charset="0"/>
              </a:rPr>
              <a:t>Dataset used for verification – ERA-5 reanalysis fields for 2011-2020 (</a:t>
            </a:r>
            <a:r>
              <a:rPr lang="en-US" sz="2222" dirty="0">
                <a:solidFill>
                  <a:prstClr val="black"/>
                </a:solidFill>
                <a:latin typeface="Arial" pitchFamily="34" charset="0"/>
                <a:hlinkClick r:id="rId3"/>
              </a:rPr>
              <a:t>https://cds.climate.copernicus.eu</a:t>
            </a:r>
            <a:r>
              <a:rPr lang="en-US" sz="2222" dirty="0">
                <a:solidFill>
                  <a:prstClr val="black"/>
                </a:solidFill>
                <a:latin typeface="Arial" pitchFamily="34" charset="0"/>
              </a:rPr>
              <a:t>), 0.25x0.25 degree, hourly data.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1" y="3886109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6766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 preferRelativeResize="0"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85589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428967" y="277982"/>
            <a:ext cx="6228920" cy="350855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txBody>
          <a:bodyPr wrap="square" lIns="28570" tIns="28570" rIns="28570" bIns="28570" rtlCol="0">
            <a:spAutoFit/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Average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skill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spread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values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, T2M [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deg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.] (2011-2020)</a:t>
            </a:r>
          </a:p>
        </p:txBody>
      </p:sp>
      <p:pic>
        <p:nvPicPr>
          <p:cNvPr id="12" name="Picture 7"/>
          <p:cNvPicPr preferRelativeResize="0"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72000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 preferRelativeResize="0"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285589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 preferRelativeResize="0"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56766" y="2783360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 preferRelativeResize="0">
            <a:picLocks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72000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1" y="4726110"/>
            <a:ext cx="9144000" cy="38549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Operational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		 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Surface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 pert. 	Down to ~1.0m	 Down to ~2.5m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589" y="220027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191702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2185988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6765" y="2185988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589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6765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Outline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08217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Model perturbations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SPPT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Parameter Perturbation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Physically based stochastic perturbations for </a:t>
            </a:r>
            <a:r>
              <a:rPr lang="en-US" dirty="0" err="1">
                <a:solidFill>
                  <a:srgbClr val="1C1C1C"/>
                </a:solidFill>
              </a:rPr>
              <a:t>subgrid</a:t>
            </a:r>
            <a:r>
              <a:rPr lang="en-US" dirty="0">
                <a:solidFill>
                  <a:srgbClr val="1C1C1C"/>
                </a:solidFill>
              </a:rPr>
              <a:t> turbulence (PSP2)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Soil temperature perturbations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1C1C1C"/>
                </a:solidFill>
              </a:rPr>
              <a:t>Towards</a:t>
            </a:r>
            <a:r>
              <a:rPr lang="de-DE" dirty="0">
                <a:solidFill>
                  <a:srgbClr val="1C1C1C"/>
                </a:solidFill>
              </a:rPr>
              <a:t> ICON-LEPS</a:t>
            </a:r>
          </a:p>
        </p:txBody>
      </p:sp>
    </p:spTree>
    <p:extLst>
      <p:ext uri="{BB962C8B-B14F-4D97-AF65-F5344CB8AC3E}">
        <p14:creationId xmlns:p14="http://schemas.microsoft.com/office/powerpoint/2010/main" val="2816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28967" y="277982"/>
            <a:ext cx="6228920" cy="350855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txBody>
          <a:bodyPr wrap="square" lIns="28570" tIns="28570" rIns="28570" bIns="28570" rtlCol="0">
            <a:spAutoFit/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Average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skill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spread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values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, TD2M [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deg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.] (2011-2020)</a:t>
            </a: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177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6766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 preferRelativeResize="0"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6766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 preferRelativeResize="0"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 preferRelativeResize="0"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 preferRelativeResize="0"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285589" y="826063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 preferRelativeResize="0"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572000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285589" y="2783098"/>
            <a:ext cx="2285588" cy="1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" y="4771560"/>
            <a:ext cx="9144000" cy="38549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725668" fontAlgn="base">
              <a:spcBef>
                <a:spcPct val="0"/>
              </a:spcBef>
              <a:spcAft>
                <a:spcPct val="0"/>
              </a:spcAft>
            </a:pP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Operational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		 </a:t>
            </a:r>
            <a:r>
              <a:rPr lang="pl-PL" sz="1905" dirty="0" err="1">
                <a:solidFill>
                  <a:prstClr val="black"/>
                </a:solidFill>
                <a:latin typeface="Arial" pitchFamily="34" charset="0"/>
              </a:rPr>
              <a:t>Surface</a:t>
            </a:r>
            <a:r>
              <a:rPr lang="pl-PL" sz="1905" dirty="0">
                <a:solidFill>
                  <a:prstClr val="black"/>
                </a:solidFill>
                <a:latin typeface="Arial" pitchFamily="34" charset="0"/>
              </a:rPr>
              <a:t> pert. 	Down to ~1.0m	 Down to ~2.5m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589" y="220027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191702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2185988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6765" y="2185988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589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6765" y="4143023"/>
            <a:ext cx="371408" cy="5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- Ομάδα"/>
          <p:cNvGrpSpPr/>
          <p:nvPr/>
        </p:nvGrpSpPr>
        <p:grpSpPr>
          <a:xfrm>
            <a:off x="1142976" y="-4233"/>
            <a:ext cx="6858048" cy="571233"/>
            <a:chOff x="-32" y="-5644"/>
            <a:chExt cx="9144064" cy="761644"/>
          </a:xfrm>
        </p:grpSpPr>
        <p:pic>
          <p:nvPicPr>
            <p:cNvPr id="4" name="Picture 6" descr="backgea"/>
            <p:cNvPicPr preferRelativeResize="0">
              <a:picLocks noChangeArrowheads="1"/>
            </p:cNvPicPr>
            <p:nvPr/>
          </p:nvPicPr>
          <p:blipFill>
            <a:blip r:embed="rId2" cstate="print"/>
            <a:srcRect b="51024"/>
            <a:stretch>
              <a:fillRect/>
            </a:stretch>
          </p:blipFill>
          <p:spPr bwMode="auto">
            <a:xfrm>
              <a:off x="0" y="0"/>
              <a:ext cx="9144000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http://www.cosmo-model.org/images/logo2n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" y="0"/>
              <a:ext cx="3356999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  <p:pic>
          <p:nvPicPr>
            <p:cNvPr id="6" name="Picture 4" descr="ΕΜΥ, Εθνική Μετεωρολογική Υπηρεσία - Δελτία Καιρού, Προγνώσει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0307" y="-5644"/>
              <a:ext cx="2163725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</p:grpSp>
      <p:sp>
        <p:nvSpPr>
          <p:cNvPr id="7" name="Rounded Rectangle 14"/>
          <p:cNvSpPr/>
          <p:nvPr/>
        </p:nvSpPr>
        <p:spPr>
          <a:xfrm>
            <a:off x="1357290" y="1285866"/>
            <a:ext cx="6429420" cy="2946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l-G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1657350" y="1552050"/>
            <a:ext cx="5829300" cy="1181719"/>
          </a:xfrm>
          <a:prstGeom prst="rect">
            <a:avLst/>
          </a:prstGeom>
          <a:solidFill>
            <a:srgbClr val="F3FAFF"/>
          </a:solidFill>
        </p:spPr>
        <p:txBody>
          <a:bodyPr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Towards ICON-LEPS,</a:t>
            </a:r>
          </a:p>
          <a:p>
            <a:pPr algn="ctr" defTabSz="685800">
              <a:spcBef>
                <a:spcPct val="0"/>
              </a:spcBef>
            </a:pPr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Sensitivity of ICON-IMS in Reference to Greek SYNOP Observations </a:t>
            </a:r>
            <a:b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GB" sz="21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>
              <a:spcBef>
                <a:spcPct val="0"/>
              </a:spcBef>
            </a:pPr>
            <a:endParaRPr lang="el-G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13"/>
          <p:cNvSpPr txBox="1">
            <a:spLocks/>
          </p:cNvSpPr>
          <p:nvPr/>
        </p:nvSpPr>
        <p:spPr>
          <a:xfrm>
            <a:off x="1571604" y="3003798"/>
            <a:ext cx="6000792" cy="1026969"/>
          </a:xfrm>
          <a:prstGeom prst="rect">
            <a:avLst/>
          </a:prstGeom>
          <a:solidFill>
            <a:srgbClr val="F3FA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l-GR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Euripides</a:t>
            </a:r>
            <a:r>
              <a:rPr lang="el-GR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Avgoustoglou</a:t>
            </a: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l-GR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Hellenic National </a:t>
            </a:r>
            <a:r>
              <a:rPr lang="el-GR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Meteorological</a:t>
            </a:r>
            <a:r>
              <a:rPr lang="el-GR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Service</a:t>
            </a:r>
            <a:endParaRPr lang="en-US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n-US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15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COSMO General Meeting, Athens, September 12,  2022</a:t>
            </a: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n-US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7671890" y="4859107"/>
            <a:ext cx="322524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defTabSz="685800"/>
            <a:r>
              <a:rPr lang="el-GR" sz="1050" dirty="0">
                <a:solidFill>
                  <a:prstClr val="black"/>
                </a:solidFill>
                <a:latin typeface="Calibri"/>
              </a:rPr>
              <a:t>01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1662111" y="4860000"/>
            <a:ext cx="5686172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el-GR" sz="105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Euripides Avgoustoglou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Hellenic National Meteotological Service, 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24</a:t>
            </a:r>
            <a:r>
              <a:rPr lang="en-US" sz="900" b="1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COSMO GM , Athens, September 12,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20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22</a:t>
            </a:r>
            <a:endParaRPr lang="el-GR" sz="9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8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02458" y="696503"/>
            <a:ext cx="6536577" cy="3907878"/>
            <a:chOff x="751586" y="913140"/>
            <a:chExt cx="8715436" cy="5210505"/>
          </a:xfrm>
        </p:grpSpPr>
        <p:sp>
          <p:nvSpPr>
            <p:cNvPr id="6" name="TextBox 5"/>
            <p:cNvSpPr txBox="1"/>
            <p:nvPr/>
          </p:nvSpPr>
          <p:spPr>
            <a:xfrm>
              <a:off x="1714481" y="3052891"/>
              <a:ext cx="6453048" cy="400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evaluation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period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consisted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 year 2020 (366 days).</a:t>
              </a:r>
              <a:endPara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5802" y="1556081"/>
              <a:ext cx="3259867" cy="400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24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parameters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are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considerd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0" name="Flowchart: Summing Junction 9"/>
            <p:cNvSpPr>
              <a:spLocks noChangeAspect="1"/>
            </p:cNvSpPr>
            <p:nvPr/>
          </p:nvSpPr>
          <p:spPr>
            <a:xfrm>
              <a:off x="4786314" y="2768842"/>
              <a:ext cx="241615" cy="216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l-GR" sz="135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1586" y="4061542"/>
              <a:ext cx="8715436" cy="2062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34541" indent="-134541" defTabSz="685800"/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~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26500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runs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based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on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ICON-IMS:</a:t>
              </a:r>
              <a:endPara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257175" indent="-257175" defTabSz="685800">
                <a:buBlip>
                  <a:blip r:embed="rId3"/>
                </a:buBlip>
              </a:pP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orizontal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grid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size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R3B08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(~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6.5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km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).</a:t>
              </a:r>
              <a:r>
                <a:rPr lang="el-GR" sz="1350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257175" indent="-257175" defTabSz="685800">
                <a:buBlip>
                  <a:blip r:embed="rId3"/>
                </a:buBlip>
              </a:pP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417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273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grid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points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wider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area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of Greece and Italy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), 6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levels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257175" indent="-257175" defTabSz="685800">
                <a:buBlip>
                  <a:blip r:embed="rId3"/>
                </a:buBlip>
              </a:pP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Integration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time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step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secs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257175" indent="-257175" defTabSz="685800">
                <a:buBlip>
                  <a:blip r:embed="rId3"/>
                </a:buBlip>
              </a:pP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Integration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period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132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 An equivalent period of two centuries of model runs)</a:t>
              </a:r>
              <a:endPara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257175" indent="-257175" defTabSz="685800">
                <a:buBlip>
                  <a:blip r:embed="rId3"/>
                </a:buBlip>
              </a:pP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Boundary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conditions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: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hr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IFS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Forecast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257175" indent="-257175" defTabSz="685800">
                <a:buBlip>
                  <a:blip r:embed="rId3"/>
                </a:buBlip>
              </a:pP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~ 10</a:t>
              </a:r>
              <a:r>
                <a:rPr lang="en-US" sz="1350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350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b.u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on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Cray X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C40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ECMWF  (</a:t>
              </a:r>
              <a:r>
                <a:rPr lang="en-US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ratis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HNMS).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3313" y="913140"/>
              <a:ext cx="5803127" cy="553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2100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SENSITIVITY TESTS BLUEPRINT</a:t>
              </a:r>
            </a:p>
          </p:txBody>
        </p:sp>
      </p:grpSp>
      <p:sp>
        <p:nvSpPr>
          <p:cNvPr id="17" name="TextBox 8"/>
          <p:cNvSpPr txBox="1"/>
          <p:nvPr/>
        </p:nvSpPr>
        <p:spPr>
          <a:xfrm>
            <a:off x="1681885" y="1758966"/>
            <a:ext cx="3012363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l-GR" sz="13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l-GR" sz="13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parameter</a:t>
            </a:r>
            <a:r>
              <a: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3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including</a:t>
            </a:r>
            <a:r>
              <a: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3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lang="el-GR" sz="13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17 - TextBox"/>
          <p:cNvSpPr txBox="1"/>
          <p:nvPr/>
        </p:nvSpPr>
        <p:spPr>
          <a:xfrm rot="5400000">
            <a:off x="3069949" y="2609666"/>
            <a:ext cx="321471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l-GR" sz="2400" dirty="0">
                <a:solidFill>
                  <a:srgbClr val="0070C0"/>
                </a:solidFill>
                <a:latin typeface="Calibri"/>
              </a:rPr>
              <a:t>≈</a:t>
            </a:r>
          </a:p>
        </p:txBody>
      </p:sp>
      <p:sp>
        <p:nvSpPr>
          <p:cNvPr id="19" name="Flowchart: Summing Junction 9"/>
          <p:cNvSpPr>
            <a:spLocks noChangeAspect="1"/>
          </p:cNvSpPr>
          <p:nvPr/>
        </p:nvSpPr>
        <p:spPr>
          <a:xfrm>
            <a:off x="3128505" y="1498916"/>
            <a:ext cx="181211" cy="1620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l-GR" sz="135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7671890" y="4859107"/>
            <a:ext cx="322524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defTabSz="685800"/>
            <a:r>
              <a:rPr lang="el-GR" sz="105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3</a:t>
            </a:r>
            <a:endParaRPr lang="el-GR" sz="105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11 - Ομάδα"/>
          <p:cNvGrpSpPr/>
          <p:nvPr/>
        </p:nvGrpSpPr>
        <p:grpSpPr>
          <a:xfrm>
            <a:off x="1142976" y="-4233"/>
            <a:ext cx="6858048" cy="571233"/>
            <a:chOff x="-32" y="-5644"/>
            <a:chExt cx="9144064" cy="761644"/>
          </a:xfrm>
        </p:grpSpPr>
        <p:pic>
          <p:nvPicPr>
            <p:cNvPr id="22" name="Picture 6" descr="backgea"/>
            <p:cNvPicPr preferRelativeResize="0">
              <a:picLocks noChangeArrowheads="1"/>
            </p:cNvPicPr>
            <p:nvPr/>
          </p:nvPicPr>
          <p:blipFill>
            <a:blip r:embed="rId4" cstate="print"/>
            <a:srcRect b="51024"/>
            <a:stretch>
              <a:fillRect/>
            </a:stretch>
          </p:blipFill>
          <p:spPr bwMode="auto">
            <a:xfrm>
              <a:off x="0" y="0"/>
              <a:ext cx="9144000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http://www.cosmo-model.org/images/logo2n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" y="0"/>
              <a:ext cx="3356999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  <p:pic>
          <p:nvPicPr>
            <p:cNvPr id="25" name="Picture 4" descr="ΕΜΥ, Εθνική Μετεωρολογική Υπηρεσία - Δελτία Καιρού, Προγνώσεις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80307" y="-5644"/>
              <a:ext cx="2163725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</p:grpSp>
      <p:sp>
        <p:nvSpPr>
          <p:cNvPr id="27" name="TextBox 9"/>
          <p:cNvSpPr txBox="1"/>
          <p:nvPr/>
        </p:nvSpPr>
        <p:spPr>
          <a:xfrm>
            <a:off x="1662111" y="4860000"/>
            <a:ext cx="5686172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el-GR" sz="105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Euripides Avgoustoglou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Hellenic National Meteotological Service, 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24</a:t>
            </a:r>
            <a:r>
              <a:rPr lang="en-US" sz="900" b="1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COSMO GM , Athens, September 12,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20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22</a:t>
            </a:r>
            <a:endParaRPr lang="el-GR" sz="9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1 - Εικόνα" descr="topography_c_domain_grit_ea.png">
            <a:extLst>
              <a:ext uri="{FF2B5EF4-FFF2-40B4-BE49-F238E27FC236}">
                <a16:creationId xmlns:a16="http://schemas.microsoft.com/office/drawing/2014/main" id="{4C002581-C7B0-4D1C-9751-7E2152958E4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472" t="3058" r="1890" b="7950"/>
          <a:stretch>
            <a:fillRect/>
          </a:stretch>
        </p:blipFill>
        <p:spPr>
          <a:xfrm>
            <a:off x="5801193" y="694035"/>
            <a:ext cx="3242240" cy="228275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333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4" t="3373" r="3701" b="7952"/>
          <a:stretch/>
        </p:blipFill>
        <p:spPr bwMode="auto">
          <a:xfrm>
            <a:off x="1737294" y="897564"/>
            <a:ext cx="5481000" cy="3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1 - Ομάδα"/>
          <p:cNvGrpSpPr/>
          <p:nvPr/>
        </p:nvGrpSpPr>
        <p:grpSpPr>
          <a:xfrm>
            <a:off x="1142976" y="-4233"/>
            <a:ext cx="6858048" cy="571233"/>
            <a:chOff x="-32" y="-5644"/>
            <a:chExt cx="9144064" cy="761644"/>
          </a:xfrm>
        </p:grpSpPr>
        <p:pic>
          <p:nvPicPr>
            <p:cNvPr id="4" name="Picture 6" descr="backgea"/>
            <p:cNvPicPr preferRelativeResize="0">
              <a:picLocks noChangeArrowheads="1"/>
            </p:cNvPicPr>
            <p:nvPr/>
          </p:nvPicPr>
          <p:blipFill>
            <a:blip r:embed="rId3" cstate="print"/>
            <a:srcRect b="51024"/>
            <a:stretch>
              <a:fillRect/>
            </a:stretch>
          </p:blipFill>
          <p:spPr bwMode="auto">
            <a:xfrm>
              <a:off x="0" y="0"/>
              <a:ext cx="9144000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http://www.cosmo-model.org/images/logo2n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2" y="0"/>
              <a:ext cx="3356999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  <p:pic>
          <p:nvPicPr>
            <p:cNvPr id="6" name="Picture 4" descr="ΕΜΥ, Εθνική Μετεωρολογική Υπηρεσία - Δελτία Καιρού, Προγνώσεις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80307" y="-5644"/>
              <a:ext cx="2163725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</p:grpSp>
      <p:sp>
        <p:nvSpPr>
          <p:cNvPr id="7" name="TextBox 9"/>
          <p:cNvSpPr txBox="1"/>
          <p:nvPr/>
        </p:nvSpPr>
        <p:spPr>
          <a:xfrm>
            <a:off x="1662111" y="4860000"/>
            <a:ext cx="5686172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el-GR" sz="105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Euripides Avgoustoglou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Hellenic National Meteotological Service, 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24</a:t>
            </a:r>
            <a:r>
              <a:rPr lang="en-US" sz="900" b="1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COSMO GM , Athens, September 12,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20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22</a:t>
            </a:r>
            <a:endParaRPr lang="el-GR" sz="9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7671890" y="4859107"/>
            <a:ext cx="322524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defTabSz="685800"/>
            <a:r>
              <a:rPr lang="el-GR" sz="105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5</a:t>
            </a:r>
            <a:endParaRPr lang="el-G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755986" y="597482"/>
            <a:ext cx="161935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5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Station Positions</a:t>
            </a:r>
            <a:endParaRPr lang="el-GR" sz="15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/>
          </p:nvPr>
        </p:nvGraphicFramePr>
        <p:xfrm>
          <a:off x="1169622" y="951571"/>
          <a:ext cx="6750750" cy="269692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pmsl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pmsl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Td_2m</a:t>
                      </a:r>
                      <a:endParaRPr lang="el-GR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Td_2m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T2m_max</a:t>
                      </a: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W10m</a:t>
                      </a:r>
                      <a:endParaRPr lang="en-US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pmsl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T2m_max</a:t>
                      </a: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/>
                        <a:t>pmsl</a:t>
                      </a:r>
                      <a:endParaRPr lang="el-GR" sz="800" b="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pmsl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pmsl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T2m_max</a:t>
                      </a: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T2m_max</a:t>
                      </a: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preci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preci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preci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preci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preci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T2m_min</a:t>
                      </a:r>
                      <a:endParaRPr lang="el-GR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a_hshr</a:t>
                      </a: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dirty="0"/>
                    </a:p>
                    <a:p>
                      <a:r>
                        <a:rPr lang="en-US" sz="800" dirty="0"/>
                        <a:t>p01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alpha1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p04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c_soil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p06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capdcfac_et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p07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entrorg</a:t>
                      </a:r>
                      <a:endParaRPr lang="el-GR" sz="800" dirty="0"/>
                    </a:p>
                    <a:p>
                      <a:endParaRPr lang="en-US" sz="800" dirty="0"/>
                    </a:p>
                    <a:p>
                      <a:r>
                        <a:rPr lang="en-US" sz="800" dirty="0"/>
                        <a:t>p09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gkwake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p10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rain_n0_         f actor</a:t>
                      </a:r>
                      <a:endParaRPr lang="el-GR" sz="800" dirty="0"/>
                    </a:p>
                    <a:p>
                      <a:r>
                        <a:rPr lang="en-US" sz="800" dirty="0"/>
                        <a:t>p13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rdepths</a:t>
                      </a:r>
                      <a:endParaRPr lang="en-US" sz="800" dirty="0"/>
                    </a:p>
                    <a:p>
                      <a:endParaRPr lang="en-US" sz="800" dirty="0"/>
                    </a:p>
                    <a:p>
                      <a:r>
                        <a:rPr lang="en-US" sz="800" dirty="0"/>
                        <a:t>p14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rlam_heat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rat_sea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p17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tkhmin</a:t>
                      </a:r>
                      <a:endParaRPr lang="el-GR" sz="800" dirty="0"/>
                    </a:p>
                    <a:p>
                      <a:r>
                        <a:rPr lang="en-US" sz="800" dirty="0" err="1"/>
                        <a:t>tkmmin</a:t>
                      </a:r>
                      <a:endParaRPr lang="el-GR" sz="800" dirty="0"/>
                    </a:p>
                    <a:p>
                      <a:r>
                        <a:rPr lang="en-US" sz="800" dirty="0"/>
                        <a:t>p20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box_liq</a:t>
                      </a:r>
                      <a:endParaRPr lang="en-US" sz="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dirty="0"/>
                    </a:p>
                    <a:p>
                      <a:r>
                        <a:rPr lang="en-US" sz="800" dirty="0"/>
                        <a:t>p21</a:t>
                      </a:r>
                      <a:endParaRPr lang="el-GR" sz="80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box_liq</a:t>
                      </a:r>
                      <a:r>
                        <a:rPr lang="el-GR" sz="800" b="1" dirty="0">
                          <a:solidFill>
                            <a:srgbClr val="C00000"/>
                          </a:solidFill>
                        </a:rPr>
                        <a:t>_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800" b="1" dirty="0" err="1">
                          <a:solidFill>
                            <a:srgbClr val="C00000"/>
                          </a:solidFill>
                        </a:rPr>
                        <a:t>asy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p22</a:t>
                      </a:r>
                      <a:endParaRPr lang="el-GR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836" y="4029912"/>
            <a:ext cx="2412122" cy="7984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9"/>
          <p:cNvSpPr txBox="1"/>
          <p:nvPr/>
        </p:nvSpPr>
        <p:spPr>
          <a:xfrm>
            <a:off x="4409982" y="4245936"/>
            <a:ext cx="3226680" cy="4154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l-GR" sz="1050" b="1" dirty="0">
                <a:solidFill>
                  <a:prstClr val="black"/>
                </a:solidFill>
                <a:latin typeface="Calibri"/>
              </a:rPr>
              <a:t>  Avgoustoglou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 Et al., ICCARUS Meeting, March 11,</a:t>
            </a:r>
            <a:r>
              <a:rPr lang="el-GR" sz="1050" b="1" dirty="0">
                <a:solidFill>
                  <a:prstClr val="black"/>
                </a:solidFill>
                <a:latin typeface="Calibri"/>
              </a:rPr>
              <a:t> 20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22</a:t>
            </a:r>
            <a:endParaRPr lang="el-GR" sz="10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8 - TextBox"/>
          <p:cNvSpPr txBox="1"/>
          <p:nvPr/>
        </p:nvSpPr>
        <p:spPr>
          <a:xfrm>
            <a:off x="1760846" y="3759882"/>
            <a:ext cx="5891356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050" u="sng" dirty="0">
                <a:solidFill>
                  <a:prstClr val="black"/>
                </a:solidFill>
                <a:latin typeface="Calibri"/>
              </a:rPr>
              <a:t>Recommended list  of the parameters optimized and/or perturbed based on domain averages at  132 </a:t>
            </a:r>
            <a:r>
              <a:rPr lang="en-US" sz="1050" u="sng" dirty="0" err="1">
                <a:solidFill>
                  <a:prstClr val="black"/>
                </a:solidFill>
                <a:latin typeface="Calibri"/>
              </a:rPr>
              <a:t>hr</a:t>
            </a:r>
            <a:r>
              <a:rPr lang="en-US" sz="1050" u="sng" dirty="0">
                <a:solidFill>
                  <a:prstClr val="black"/>
                </a:solidFill>
                <a:latin typeface="Calibri"/>
              </a:rPr>
              <a:t> </a:t>
            </a:r>
            <a:endParaRPr lang="el-GR" sz="105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706" y="3259455"/>
            <a:ext cx="2728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/>
              </a:rPr>
              <a:t>!</a:t>
            </a:r>
            <a:endParaRPr lang="el-G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532" y="3259455"/>
            <a:ext cx="2728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/>
              </a:rPr>
              <a:t>!</a:t>
            </a:r>
            <a:endParaRPr lang="el-G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0162" y="3273828"/>
            <a:ext cx="2728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/>
              </a:rPr>
              <a:t>!</a:t>
            </a:r>
            <a:endParaRPr lang="el-G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114" y="3273828"/>
            <a:ext cx="2728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/>
              </a:rPr>
              <a:t>!</a:t>
            </a:r>
            <a:endParaRPr lang="el-GR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634" y="4022944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!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3628" y="4154039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!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7634" y="4268339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!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3628" y="4515967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!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671890" y="4859107"/>
            <a:ext cx="322524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</a:rPr>
              <a:t>25</a:t>
            </a:r>
            <a:endParaRPr lang="el-GR" sz="105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11 - Ομάδα"/>
          <p:cNvGrpSpPr/>
          <p:nvPr/>
        </p:nvGrpSpPr>
        <p:grpSpPr>
          <a:xfrm>
            <a:off x="1142976" y="-4233"/>
            <a:ext cx="6858048" cy="571233"/>
            <a:chOff x="-32" y="-5644"/>
            <a:chExt cx="9144064" cy="761644"/>
          </a:xfrm>
        </p:grpSpPr>
        <p:pic>
          <p:nvPicPr>
            <p:cNvPr id="17" name="Picture 6" descr="backgea"/>
            <p:cNvPicPr preferRelativeResize="0">
              <a:picLocks noChangeArrowheads="1"/>
            </p:cNvPicPr>
            <p:nvPr/>
          </p:nvPicPr>
          <p:blipFill>
            <a:blip r:embed="rId4" cstate="print"/>
            <a:srcRect b="51024"/>
            <a:stretch>
              <a:fillRect/>
            </a:stretch>
          </p:blipFill>
          <p:spPr bwMode="auto">
            <a:xfrm>
              <a:off x="0" y="0"/>
              <a:ext cx="9144000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http://www.cosmo-model.org/images/logo2n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" y="0"/>
              <a:ext cx="3356999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  <p:pic>
          <p:nvPicPr>
            <p:cNvPr id="19" name="Picture 4" descr="ΕΜΥ, Εθνική Μετεωρολογική Υπηρεσία - Δελτία Καιρού, Προγνώσεις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80307" y="-5644"/>
              <a:ext cx="2163725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</p:grpSp>
      <p:sp>
        <p:nvSpPr>
          <p:cNvPr id="20" name="TextBox 9"/>
          <p:cNvSpPr txBox="1"/>
          <p:nvPr/>
        </p:nvSpPr>
        <p:spPr>
          <a:xfrm>
            <a:off x="1662111" y="4860000"/>
            <a:ext cx="5686172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/>
            <a:r>
              <a:rPr lang="el-GR" sz="105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Euripides Avgoustoglou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Hellenic National Meteotological Service, 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24</a:t>
            </a:r>
            <a:r>
              <a:rPr lang="en-US" sz="900" b="1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COSMO GM , Athens, September 12,</a:t>
            </a:r>
            <a:r>
              <a:rPr lang="el-GR" sz="900" b="1" dirty="0">
                <a:solidFill>
                  <a:prstClr val="black"/>
                </a:solidFill>
                <a:latin typeface="Calibri"/>
              </a:rPr>
              <a:t> 20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22</a:t>
            </a:r>
            <a:endParaRPr lang="el-GR" sz="9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3434" y="573528"/>
            <a:ext cx="42408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Most Sensitive Parameters (</a:t>
            </a:r>
            <a:r>
              <a:rPr lang="en-US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contd</a:t>
            </a:r>
            <a:r>
              <a:rPr lang="en-US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l-GR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8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ABD34-9A33-45CA-8093-FAD91AF0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56" y="195289"/>
            <a:ext cx="4764900" cy="461665"/>
          </a:xfrm>
        </p:spPr>
        <p:txBody>
          <a:bodyPr anchor="ctr">
            <a:noAutofit/>
          </a:bodyPr>
          <a:lstStyle/>
          <a:p>
            <a:pPr algn="ctr"/>
            <a:r>
              <a:rPr lang="de-DE" sz="2800" dirty="0"/>
              <a:t>ICON-LEPS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E398B9-F611-4829-AD58-40461125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187" y="811132"/>
            <a:ext cx="2870909" cy="3771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ED6802E-BF16-4989-968A-87D899EAC70F}"/>
              </a:ext>
            </a:extLst>
          </p:cNvPr>
          <p:cNvSpPr/>
          <p:nvPr/>
        </p:nvSpPr>
        <p:spPr>
          <a:xfrm>
            <a:off x="919907" y="2163562"/>
            <a:ext cx="1724220" cy="162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90B35"/>
            </a:solidFill>
            <a:prstDash val="solid"/>
          </a:ln>
        </p:spPr>
        <p:txBody>
          <a:bodyPr wrap="none" lIns="81000" tIns="47250" rIns="81000" bIns="47250" anchor="ctr" anchorCtr="0" compatLnSpc="0">
            <a:noAutofit/>
          </a:bodyPr>
          <a:lstStyle/>
          <a:p>
            <a:pPr defTabSz="685800" hangingPunct="0"/>
            <a:endParaRPr lang="de-DE" sz="1350">
              <a:solidFill>
                <a:prstClr val="black"/>
              </a:solidFill>
              <a:latin typeface="Liberation Sans" pitchFamily="18"/>
              <a:ea typeface="Tahoma" pitchFamily="2"/>
              <a:cs typeface="Lohit Devanagari" pitchFamily="2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473B09F-21A6-4298-8464-4D8ED22A513F}"/>
              </a:ext>
            </a:extLst>
          </p:cNvPr>
          <p:cNvSpPr/>
          <p:nvPr/>
        </p:nvSpPr>
        <p:spPr>
          <a:xfrm>
            <a:off x="892907" y="2096872"/>
            <a:ext cx="2008260" cy="19715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C254D2"/>
            </a:solidFill>
            <a:prstDash val="solid"/>
          </a:ln>
        </p:spPr>
        <p:txBody>
          <a:bodyPr wrap="none" lIns="81000" tIns="47250" rIns="81000" bIns="47250" anchor="ctr" anchorCtr="0" compatLnSpc="0">
            <a:noAutofit/>
          </a:bodyPr>
          <a:lstStyle/>
          <a:p>
            <a:pPr defTabSz="685800" hangingPunct="0"/>
            <a:endParaRPr lang="de-DE" sz="1350">
              <a:solidFill>
                <a:prstClr val="black"/>
              </a:solidFill>
              <a:latin typeface="Liberation Sans" pitchFamily="18"/>
              <a:ea typeface="Tahoma" pitchFamily="2"/>
              <a:cs typeface="Lohit Devanagari" pitchFamily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0102E5-7429-4748-977F-F6F2EE0AA8A3}"/>
              </a:ext>
            </a:extLst>
          </p:cNvPr>
          <p:cNvSpPr txBox="1"/>
          <p:nvPr/>
        </p:nvSpPr>
        <p:spPr>
          <a:xfrm>
            <a:off x="3741469" y="2089100"/>
            <a:ext cx="4770975" cy="1306204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anchorCtr="0" compatLnSpc="0"/>
          <a:lstStyle/>
          <a:p>
            <a:pPr defTabSz="685800" hangingPunct="0"/>
            <a:r>
              <a:rPr lang="de-DE" b="1" dirty="0">
                <a:solidFill>
                  <a:srgbClr val="ED1C24"/>
                </a:solidFill>
                <a:latin typeface="Times New Roman" pitchFamily="18"/>
                <a:ea typeface="Tahoma" pitchFamily="2"/>
                <a:cs typeface="Times New Roman" pitchFamily="18"/>
              </a:rPr>
              <a:t>CUR (</a:t>
            </a:r>
            <a:r>
              <a:rPr lang="de-DE" b="1" dirty="0" err="1">
                <a:solidFill>
                  <a:srgbClr val="ED1C24"/>
                </a:solidFill>
                <a:latin typeface="Times New Roman" pitchFamily="18"/>
                <a:ea typeface="Tahoma" pitchFamily="2"/>
                <a:cs typeface="Times New Roman" pitchFamily="18"/>
              </a:rPr>
              <a:t>closest</a:t>
            </a:r>
            <a:r>
              <a:rPr lang="de-DE" b="1" dirty="0">
                <a:solidFill>
                  <a:srgbClr val="ED1C24"/>
                </a:solidFill>
                <a:latin typeface="Times New Roman" pitchFamily="18"/>
                <a:ea typeface="Tahoma" pitchFamily="2"/>
                <a:cs typeface="Times New Roman" pitchFamily="18"/>
              </a:rPr>
              <a:t> </a:t>
            </a:r>
            <a:r>
              <a:rPr lang="de-DE" b="1" dirty="0" err="1">
                <a:solidFill>
                  <a:srgbClr val="ED1C24"/>
                </a:solidFill>
                <a:latin typeface="Times New Roman" pitchFamily="18"/>
                <a:ea typeface="Tahoma" pitchFamily="2"/>
                <a:cs typeface="Times New Roman" pitchFamily="18"/>
              </a:rPr>
              <a:t>to</a:t>
            </a:r>
            <a:r>
              <a:rPr lang="de-DE" b="1" dirty="0">
                <a:solidFill>
                  <a:srgbClr val="ED1C24"/>
                </a:solidFill>
                <a:latin typeface="Times New Roman" pitchFamily="18"/>
                <a:ea typeface="Tahoma" pitchFamily="2"/>
                <a:cs typeface="Times New Roman" pitchFamily="18"/>
              </a:rPr>
              <a:t> COSMO-LEPS)</a:t>
            </a:r>
          </a:p>
          <a:p>
            <a:pPr defTabSz="685800" hangingPunct="0"/>
            <a:endParaRPr lang="de-DE" sz="1350" b="1" dirty="0">
              <a:solidFill>
                <a:srgbClr val="000000"/>
              </a:solidFill>
              <a:latin typeface="Times New Roman" pitchFamily="18"/>
              <a:ea typeface="Tahoma" pitchFamily="2"/>
              <a:cs typeface="Times New Roman" pitchFamily="18"/>
            </a:endParaRPr>
          </a:p>
          <a:p>
            <a:pPr defTabSz="685800" hangingPunct="0"/>
            <a:r>
              <a:rPr lang="de-DE" b="1" dirty="0">
                <a:solidFill>
                  <a:srgbClr val="C254D2"/>
                </a:solidFill>
                <a:latin typeface="Times New Roman" pitchFamily="18"/>
                <a:ea typeface="Tahoma" pitchFamily="2"/>
                <a:cs typeface="Times New Roman" pitchFamily="18"/>
              </a:rPr>
              <a:t>MED (+ </a:t>
            </a:r>
            <a:r>
              <a:rPr lang="de-DE" b="1" dirty="0" err="1">
                <a:solidFill>
                  <a:srgbClr val="C254D2"/>
                </a:solidFill>
                <a:latin typeface="Times New Roman" pitchFamily="18"/>
                <a:ea typeface="Tahoma" pitchFamily="2"/>
                <a:cs typeface="Times New Roman" pitchFamily="18"/>
              </a:rPr>
              <a:t>Is</a:t>
            </a:r>
            <a:r>
              <a:rPr lang="de-DE" b="1" dirty="0">
                <a:solidFill>
                  <a:srgbClr val="C254D2"/>
                </a:solidFill>
                <a:latin typeface="Times New Roman" pitchFamily="18"/>
                <a:ea typeface="Tahoma" pitchFamily="2"/>
                <a:cs typeface="Times New Roman" pitchFamily="18"/>
              </a:rPr>
              <a:t>, </a:t>
            </a:r>
            <a:r>
              <a:rPr lang="de-DE" b="1" dirty="0" err="1">
                <a:solidFill>
                  <a:srgbClr val="C254D2"/>
                </a:solidFill>
                <a:latin typeface="Times New Roman" pitchFamily="18"/>
                <a:ea typeface="Tahoma" pitchFamily="2"/>
                <a:cs typeface="Times New Roman" pitchFamily="18"/>
              </a:rPr>
              <a:t>full</a:t>
            </a:r>
            <a:r>
              <a:rPr lang="de-DE" b="1" dirty="0">
                <a:solidFill>
                  <a:srgbClr val="C254D2"/>
                </a:solidFill>
                <a:latin typeface="Times New Roman" pitchFamily="18"/>
                <a:ea typeface="Tahoma" pitchFamily="2"/>
                <a:cs typeface="Times New Roman" pitchFamily="18"/>
              </a:rPr>
              <a:t> UK)</a:t>
            </a:r>
          </a:p>
          <a:p>
            <a:pPr defTabSz="685800" hangingPunct="0"/>
            <a:endParaRPr lang="de-DE" sz="1350" b="1" dirty="0">
              <a:solidFill>
                <a:srgbClr val="000000"/>
              </a:solidFill>
              <a:latin typeface="Times New Roman" pitchFamily="18"/>
              <a:ea typeface="Tahoma" pitchFamily="2"/>
              <a:cs typeface="Times New Roman" pitchFamily="18"/>
            </a:endParaRPr>
          </a:p>
          <a:p>
            <a:pPr defTabSz="685800" hangingPunct="0"/>
            <a:r>
              <a:rPr lang="de-DE" b="1" dirty="0">
                <a:solidFill>
                  <a:srgbClr val="000000"/>
                </a:solidFill>
                <a:latin typeface="Times New Roman" pitchFamily="18"/>
                <a:ea typeface="Tahoma" pitchFamily="2"/>
                <a:cs typeface="Times New Roman" pitchFamily="18"/>
              </a:rPr>
              <a:t>PAN-EU </a:t>
            </a:r>
            <a:r>
              <a:rPr lang="de-DE" sz="1650" b="1" dirty="0">
                <a:solidFill>
                  <a:srgbClr val="000000"/>
                </a:solidFill>
                <a:latin typeface="Times New Roman" pitchFamily="18"/>
                <a:ea typeface="Tahoma" pitchFamily="2"/>
                <a:cs typeface="Times New Roman" pitchFamily="18"/>
              </a:rPr>
              <a:t>(+ </a:t>
            </a:r>
            <a:r>
              <a:rPr lang="de-DE" sz="1650" b="1" dirty="0" err="1">
                <a:solidFill>
                  <a:srgbClr val="000000"/>
                </a:solidFill>
                <a:latin typeface="Times New Roman" pitchFamily="18"/>
                <a:ea typeface="Tahoma" pitchFamily="2"/>
                <a:cs typeface="Times New Roman" pitchFamily="18"/>
              </a:rPr>
              <a:t>Scandinavia</a:t>
            </a:r>
            <a:r>
              <a:rPr lang="de-DE" sz="1650" b="1" dirty="0">
                <a:solidFill>
                  <a:srgbClr val="000000"/>
                </a:solidFill>
                <a:latin typeface="Times New Roman" pitchFamily="18"/>
                <a:ea typeface="Tahoma" pitchFamily="2"/>
                <a:cs typeface="Times New Roman" pitchFamily="18"/>
              </a:rPr>
              <a:t>, </a:t>
            </a:r>
            <a:r>
              <a:rPr lang="de-DE" sz="1650" b="1" dirty="0" err="1">
                <a:solidFill>
                  <a:srgbClr val="000000"/>
                </a:solidFill>
                <a:latin typeface="Times New Roman" pitchFamily="18"/>
                <a:ea typeface="Tahoma" pitchFamily="2"/>
                <a:cs typeface="Times New Roman" pitchFamily="18"/>
              </a:rPr>
              <a:t>Ukraina</a:t>
            </a:r>
            <a:r>
              <a:rPr lang="de-DE" sz="1650" b="1" dirty="0">
                <a:solidFill>
                  <a:srgbClr val="000000"/>
                </a:solidFill>
                <a:latin typeface="Times New Roman" pitchFamily="18"/>
                <a:ea typeface="Tahoma" pitchFamily="2"/>
                <a:cs typeface="Times New Roman" pitchFamily="18"/>
              </a:rPr>
              <a:t> but not Turkey)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9DE561-05A8-4F82-8BF8-23A826C3AFDD}"/>
              </a:ext>
            </a:extLst>
          </p:cNvPr>
          <p:cNvSpPr txBox="1"/>
          <p:nvPr/>
        </p:nvSpPr>
        <p:spPr>
          <a:xfrm>
            <a:off x="7525056" y="4277754"/>
            <a:ext cx="108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1C1C1C"/>
                </a:solidFill>
              </a:rPr>
              <a:t>I. Cerenzia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45D9DF-DDA3-41AB-86AD-1E0CCDE9A02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0445" y="72720"/>
            <a:ext cx="970931" cy="5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BB7B94-0223-44BD-8504-96EDBBC493C3}"/>
              </a:ext>
            </a:extLst>
          </p:cNvPr>
          <p:cNvSpPr txBox="1"/>
          <p:nvPr/>
        </p:nvSpPr>
        <p:spPr>
          <a:xfrm>
            <a:off x="3732552" y="1484025"/>
            <a:ext cx="476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Possible </a:t>
            </a:r>
            <a:r>
              <a:rPr lang="de-DE" sz="2000" dirty="0" err="1"/>
              <a:t>domain</a:t>
            </a:r>
            <a:r>
              <a:rPr lang="de-DE" sz="2000" dirty="0"/>
              <a:t> and </a:t>
            </a:r>
            <a:r>
              <a:rPr lang="de-DE" sz="2000" dirty="0" err="1"/>
              <a:t>resolution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0340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CD0ED-AAC2-4FA6-A7F7-94D940A9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0817"/>
            <a:ext cx="6207880" cy="360099"/>
          </a:xfrm>
        </p:spPr>
        <p:txBody>
          <a:bodyPr anchor="ctr"/>
          <a:lstStyle/>
          <a:p>
            <a:r>
              <a:rPr lang="de-DE" dirty="0"/>
              <a:t>ICON-LEPS: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9F98B-B0DA-44DB-AE25-1FE45EE4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920313"/>
            <a:ext cx="8353425" cy="363104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WG6, WG7 and </a:t>
            </a:r>
            <a:r>
              <a:rPr lang="de-DE" dirty="0" err="1"/>
              <a:t>the</a:t>
            </a:r>
            <a:r>
              <a:rPr lang="de-DE" dirty="0"/>
              <a:t> STC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 -&gt; </a:t>
            </a:r>
            <a:r>
              <a:rPr lang="de-DE" dirty="0" err="1"/>
              <a:t>re</a:t>
            </a:r>
            <a:r>
              <a:rPr lang="de-DE" dirty="0"/>
              <a:t>-design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de-D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desirable</a:t>
            </a:r>
            <a:r>
              <a:rPr lang="de-DE" dirty="0"/>
              <a:t> and </a:t>
            </a:r>
            <a:r>
              <a:rPr lang="de-DE" dirty="0" err="1"/>
              <a:t>feasible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propose</a:t>
            </a:r>
            <a:r>
              <a:rPr lang="de-DE" dirty="0"/>
              <a:t> a </a:t>
            </a:r>
            <a:r>
              <a:rPr lang="de-DE" dirty="0" err="1"/>
              <a:t>panEuropean</a:t>
            </a:r>
            <a:r>
              <a:rPr lang="de-DE" dirty="0"/>
              <a:t> </a:t>
            </a:r>
            <a:r>
              <a:rPr lang="de-DE" dirty="0" err="1"/>
              <a:t>ensemble</a:t>
            </a:r>
            <a:r>
              <a:rPr lang="de-DE" dirty="0"/>
              <a:t>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Re-</a:t>
            </a:r>
            <a:r>
              <a:rPr lang="de-DE" dirty="0" err="1"/>
              <a:t>activate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operational </a:t>
            </a:r>
            <a:r>
              <a:rPr lang="de-DE" dirty="0" err="1"/>
              <a:t>verification</a:t>
            </a:r>
            <a:r>
              <a:rPr lang="de-DE" dirty="0"/>
              <a:t> -&gt; COSMO </a:t>
            </a:r>
            <a:r>
              <a:rPr lang="de-DE" dirty="0" err="1"/>
              <a:t>activity</a:t>
            </a:r>
            <a:r>
              <a:rPr lang="de-DE" dirty="0"/>
              <a:t>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Upgrade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dissemination</a:t>
            </a:r>
            <a:r>
              <a:rPr lang="de-DE" dirty="0"/>
              <a:t>: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web </a:t>
            </a:r>
            <a:r>
              <a:rPr lang="de-DE" dirty="0" err="1"/>
              <a:t>portal</a:t>
            </a:r>
            <a:endParaRPr lang="de-D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Scientific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Data </a:t>
            </a:r>
            <a:r>
              <a:rPr lang="de-DE" dirty="0" err="1"/>
              <a:t>assimilation</a:t>
            </a:r>
            <a:r>
              <a:rPr lang="de-DE" dirty="0"/>
              <a:t> at high-resolution (</a:t>
            </a:r>
            <a:r>
              <a:rPr lang="de-DE" dirty="0" err="1"/>
              <a:t>radar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Add on-</a:t>
            </a:r>
            <a:r>
              <a:rPr lang="de-DE" dirty="0" err="1"/>
              <a:t>demand</a:t>
            </a:r>
            <a:r>
              <a:rPr lang="de-DE" dirty="0"/>
              <a:t> high-resolution </a:t>
            </a:r>
            <a:r>
              <a:rPr lang="de-DE" dirty="0" err="1"/>
              <a:t>scenarios</a:t>
            </a:r>
            <a:endParaRPr lang="de-DE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=&gt; Possible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 FTEs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08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Concluding remarks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GM 2022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267455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SPPT has been implemented in ICON, tests start soon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enlarging the amplitude of few parameter perturbations has a positive effect: the spread is increased while the RMS error is unchanged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in the convection-dominated season, the physically based stochastic perturbation for </a:t>
            </a:r>
            <a:r>
              <a:rPr lang="en-US" dirty="0" err="1">
                <a:solidFill>
                  <a:srgbClr val="1C1C1C"/>
                </a:solidFill>
              </a:rPr>
              <a:t>subgrid</a:t>
            </a:r>
            <a:r>
              <a:rPr lang="en-US" dirty="0">
                <a:solidFill>
                  <a:srgbClr val="1C1C1C"/>
                </a:solidFill>
              </a:rPr>
              <a:t> turbulence</a:t>
            </a:r>
            <a:r>
              <a:rPr lang="de-DE" dirty="0">
                <a:solidFill>
                  <a:srgbClr val="1C1C1C"/>
                </a:solidFill>
              </a:rPr>
              <a:t> (PSP2 </a:t>
            </a:r>
            <a:r>
              <a:rPr lang="de-DE" dirty="0" err="1">
                <a:solidFill>
                  <a:srgbClr val="1C1C1C"/>
                </a:solidFill>
              </a:rPr>
              <a:t>scheme</a:t>
            </a:r>
            <a:r>
              <a:rPr lang="de-DE" dirty="0">
                <a:solidFill>
                  <a:srgbClr val="1C1C1C"/>
                </a:solidFill>
              </a:rPr>
              <a:t>) </a:t>
            </a:r>
            <a:r>
              <a:rPr lang="de-DE" dirty="0" err="1">
                <a:solidFill>
                  <a:srgbClr val="1C1C1C"/>
                </a:solidFill>
              </a:rPr>
              <a:t>has</a:t>
            </a:r>
            <a:r>
              <a:rPr lang="de-DE" dirty="0">
                <a:solidFill>
                  <a:srgbClr val="1C1C1C"/>
                </a:solidFill>
              </a:rPr>
              <a:t> a positive </a:t>
            </a:r>
            <a:r>
              <a:rPr lang="de-DE" dirty="0" err="1">
                <a:solidFill>
                  <a:srgbClr val="1C1C1C"/>
                </a:solidFill>
              </a:rPr>
              <a:t>impact</a:t>
            </a:r>
            <a:r>
              <a:rPr lang="de-DE" dirty="0">
                <a:solidFill>
                  <a:srgbClr val="1C1C1C"/>
                </a:solidFill>
              </a:rPr>
              <a:t> on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diurnal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cycle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of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precipitation</a:t>
            </a:r>
            <a:r>
              <a:rPr lang="de-DE" dirty="0">
                <a:solidFill>
                  <a:srgbClr val="1C1C1C"/>
                </a:solidFill>
              </a:rPr>
              <a:t> (</a:t>
            </a:r>
            <a:r>
              <a:rPr lang="de-DE" dirty="0" err="1">
                <a:solidFill>
                  <a:srgbClr val="1C1C1C"/>
                </a:solidFill>
              </a:rPr>
              <a:t>earlier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onset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of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convection</a:t>
            </a:r>
            <a:r>
              <a:rPr lang="de-DE" dirty="0">
                <a:solidFill>
                  <a:srgbClr val="1C1C1C"/>
                </a:solidFill>
              </a:rPr>
              <a:t>) </a:t>
            </a:r>
            <a:r>
              <a:rPr lang="de-DE" dirty="0" err="1">
                <a:solidFill>
                  <a:srgbClr val="1C1C1C"/>
                </a:solidFill>
              </a:rPr>
              <a:t>and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determine</a:t>
            </a:r>
            <a:r>
              <a:rPr lang="de-DE" dirty="0">
                <a:solidFill>
                  <a:srgbClr val="1C1C1C"/>
                </a:solidFill>
              </a:rPr>
              <a:t> an </a:t>
            </a:r>
            <a:r>
              <a:rPr lang="de-DE" dirty="0" err="1">
                <a:solidFill>
                  <a:srgbClr val="1C1C1C"/>
                </a:solidFill>
              </a:rPr>
              <a:t>increase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of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precipitation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amount</a:t>
            </a:r>
            <a:endParaRPr lang="de-DE" dirty="0">
              <a:solidFill>
                <a:srgbClr val="1C1C1C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1C1C1C"/>
                </a:solidFill>
              </a:rPr>
              <a:t>physically-based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schemes</a:t>
            </a:r>
            <a:r>
              <a:rPr lang="de-DE" dirty="0">
                <a:solidFill>
                  <a:srgbClr val="1C1C1C"/>
                </a:solidFill>
              </a:rPr>
              <a:t>, like PSP2, </a:t>
            </a:r>
            <a:r>
              <a:rPr lang="de-DE" dirty="0" err="1">
                <a:solidFill>
                  <a:srgbClr val="1C1C1C"/>
                </a:solidFill>
              </a:rPr>
              <a:t>seems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to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be</a:t>
            </a:r>
            <a:r>
              <a:rPr lang="de-DE" dirty="0">
                <a:solidFill>
                  <a:srgbClr val="1C1C1C"/>
                </a:solidFill>
              </a:rPr>
              <a:t> promising </a:t>
            </a:r>
            <a:r>
              <a:rPr lang="de-DE" dirty="0" err="1">
                <a:solidFill>
                  <a:srgbClr val="1C1C1C"/>
                </a:solidFill>
              </a:rPr>
              <a:t>as</a:t>
            </a:r>
            <a:r>
              <a:rPr lang="de-DE" dirty="0">
                <a:solidFill>
                  <a:srgbClr val="1C1C1C"/>
                </a:solidFill>
              </a:rPr>
              <a:t> additional </a:t>
            </a:r>
            <a:r>
              <a:rPr lang="de-DE" dirty="0" err="1">
                <a:solidFill>
                  <a:srgbClr val="1C1C1C"/>
                </a:solidFill>
              </a:rPr>
              <a:t>perturbations</a:t>
            </a:r>
            <a:r>
              <a:rPr lang="de-DE" dirty="0">
                <a:solidFill>
                  <a:srgbClr val="1C1C1C"/>
                </a:solidFill>
              </a:rPr>
              <a:t>, </a:t>
            </a:r>
            <a:r>
              <a:rPr lang="de-DE" dirty="0" err="1">
                <a:solidFill>
                  <a:srgbClr val="1C1C1C"/>
                </a:solidFill>
              </a:rPr>
              <a:t>to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complement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effect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of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parameter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perturbation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method</a:t>
            </a:r>
            <a:endParaRPr lang="de-DE" dirty="0">
              <a:solidFill>
                <a:srgbClr val="1C1C1C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ICON-LEPS: </a:t>
            </a:r>
            <a:r>
              <a:rPr lang="de-DE" dirty="0" err="1">
                <a:solidFill>
                  <a:srgbClr val="1C1C1C"/>
                </a:solidFill>
              </a:rPr>
              <a:t>what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are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our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main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needs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toward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it</a:t>
            </a:r>
            <a:r>
              <a:rPr lang="de-DE" dirty="0">
                <a:solidFill>
                  <a:srgbClr val="1C1C1C"/>
                </a:solidFill>
              </a:rPr>
              <a:t>? This </a:t>
            </a:r>
            <a:r>
              <a:rPr lang="de-DE" dirty="0" err="1">
                <a:solidFill>
                  <a:srgbClr val="1C1C1C"/>
                </a:solidFill>
              </a:rPr>
              <a:t>transition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can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give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us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occasion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to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re</a:t>
            </a:r>
            <a:r>
              <a:rPr lang="de-DE" dirty="0">
                <a:solidFill>
                  <a:srgbClr val="1C1C1C"/>
                </a:solidFill>
              </a:rPr>
              <a:t>-design </a:t>
            </a:r>
            <a:r>
              <a:rPr lang="de-DE" dirty="0" err="1">
                <a:solidFill>
                  <a:srgbClr val="1C1C1C"/>
                </a:solidFill>
              </a:rPr>
              <a:t>the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system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according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to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our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current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strategy</a:t>
            </a:r>
            <a:r>
              <a:rPr lang="de-DE" dirty="0">
                <a:solidFill>
                  <a:srgbClr val="1C1C1C"/>
                </a:solidFill>
              </a:rPr>
              <a:t> and </a:t>
            </a:r>
            <a:r>
              <a:rPr lang="de-DE" dirty="0" err="1">
                <a:solidFill>
                  <a:srgbClr val="1C1C1C"/>
                </a:solidFill>
              </a:rPr>
              <a:t>plans</a:t>
            </a:r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00989" y="2467485"/>
            <a:ext cx="4567564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Thank you for your attention!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819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0" y="346005"/>
            <a:ext cx="5964647" cy="664797"/>
          </a:xfrm>
        </p:spPr>
        <p:txBody>
          <a:bodyPr/>
          <a:lstStyle/>
          <a:p>
            <a:r>
              <a:rPr lang="en-GB" sz="2400" dirty="0"/>
              <a:t>Convective Adjustment timescale 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7A80432A-8A62-4E09-AFC8-38A25278B0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258" y="812800"/>
                <a:ext cx="8566027" cy="211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52425" marR="0" indent="-352425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"/>
                  <a:tabLst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marR="0" indent="-26035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D4B9B"/>
                  </a:buClr>
                  <a:buSzPct val="95000"/>
                  <a:buFont typeface="Wingdings" panose="05000000000000000000" pitchFamily="2" charset="2"/>
                  <a:buChar char="è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convective adjustment time-scale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1400" baseline="-25000" dirty="0">
                    <a:solidFill>
                      <a:srgbClr val="1C1C1C"/>
                    </a:solidFill>
                  </a:rPr>
                  <a:t>c</a:t>
                </a:r>
                <a:r>
                  <a:rPr lang="en-US" sz="1400" dirty="0">
                    <a:solidFill>
                      <a:srgbClr val="1C1C1C"/>
                    </a:solidFill>
                  </a:rPr>
                  <a:t> to distinguish strongly and weakly synoptic forcing regimes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estimate of the time-scale for removal of conditional instability by convective heating (</a:t>
                </a:r>
                <a:r>
                  <a:rPr lang="en-US" sz="1400" dirty="0" err="1">
                    <a:solidFill>
                      <a:srgbClr val="1C1C1C"/>
                    </a:solidFill>
                  </a:rPr>
                  <a:t>Keil</a:t>
                </a:r>
                <a:r>
                  <a:rPr lang="en-US" sz="1400" dirty="0">
                    <a:solidFill>
                      <a:srgbClr val="1C1C1C"/>
                    </a:solidFill>
                  </a:rPr>
                  <a:t> et al., 2014).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1400" dirty="0">
                  <a:solidFill>
                    <a:srgbClr val="1C1C1C"/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1400" dirty="0">
                  <a:solidFill>
                    <a:srgbClr val="1C1C1C"/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1400" dirty="0">
                  <a:solidFill>
                    <a:srgbClr val="1C1C1C"/>
                  </a:solidFill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Uses CAPE and precipitation rate P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rgbClr val="1C1C1C"/>
                    </a:solidFill>
                  </a:rPr>
                  <a:t>bottom 20% of average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1400" baseline="-25000" dirty="0">
                    <a:solidFill>
                      <a:srgbClr val="1C1C1C"/>
                    </a:solidFill>
                  </a:rPr>
                  <a:t>c</a:t>
                </a:r>
                <a:r>
                  <a:rPr lang="en-US" sz="1400" dirty="0">
                    <a:solidFill>
                      <a:srgbClr val="1C1C1C"/>
                    </a:solidFill>
                  </a:rPr>
                  <a:t> values is classified as strong forcing, top 20% considered weak forcing</a:t>
                </a:r>
              </a:p>
            </p:txBody>
          </p:sp>
        </mc:Choice>
        <mc:Fallback xmlns="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7A80432A-8A62-4E09-AFC8-38A25278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8" y="812800"/>
                <a:ext cx="8566027" cy="2117503"/>
              </a:xfrm>
              <a:prstGeom prst="rect">
                <a:avLst/>
              </a:prstGeom>
              <a:blipFill>
                <a:blip r:embed="rId2"/>
                <a:stretch>
                  <a:fillRect l="-71" t="-287" r="-71" b="-20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1" y="2883634"/>
            <a:ext cx="8590085" cy="1767739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7" y="1545203"/>
            <a:ext cx="345805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Prediction or forecast?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6369247" cy="2431749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C1C1C"/>
                </a:solidFill>
              </a:rPr>
              <a:t>Forecast: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“a statement of what is judged likely to happen in the future, especially in connection with a particular situation, or the expected weather conditions”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“to indicate as likely to occur”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“a forecast is a statement of what is expected to happen in the future, especially in relation to a particular event or situation”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“to calculate or predict (some future event or condition) usually as a result of study and analysis of available pertinent data”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47472E-6063-40E0-9DA1-D1919893CECA}"/>
              </a:ext>
            </a:extLst>
          </p:cNvPr>
          <p:cNvSpPr txBox="1"/>
          <p:nvPr/>
        </p:nvSpPr>
        <p:spPr>
          <a:xfrm>
            <a:off x="1986195" y="3837476"/>
            <a:ext cx="519409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uncertainties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!</a:t>
            </a:r>
          </a:p>
        </p:txBody>
      </p:sp>
      <p:sp>
        <p:nvSpPr>
          <p:cNvPr id="7" name="Pfeil: gebogen 6">
            <a:extLst>
              <a:ext uri="{FF2B5EF4-FFF2-40B4-BE49-F238E27FC236}">
                <a16:creationId xmlns:a16="http://schemas.microsoft.com/office/drawing/2014/main" id="{C4975251-9CE3-4377-BD55-9F4C300152A3}"/>
              </a:ext>
            </a:extLst>
          </p:cNvPr>
          <p:cNvSpPr/>
          <p:nvPr/>
        </p:nvSpPr>
        <p:spPr>
          <a:xfrm flipV="1">
            <a:off x="1334129" y="3505574"/>
            <a:ext cx="599606" cy="6839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A341745-0E0E-4B9A-B4E0-A19149FF804C}"/>
              </a:ext>
            </a:extLst>
          </p:cNvPr>
          <p:cNvGrpSpPr/>
          <p:nvPr/>
        </p:nvGrpSpPr>
        <p:grpSpPr>
          <a:xfrm>
            <a:off x="6981378" y="922754"/>
            <a:ext cx="2057691" cy="1722692"/>
            <a:chOff x="6981378" y="922754"/>
            <a:chExt cx="2057691" cy="1722692"/>
          </a:xfrm>
        </p:grpSpPr>
        <p:pic>
          <p:nvPicPr>
            <p:cNvPr id="1026" name="Picture 2" descr="Robert Fitzroy.jpg">
              <a:extLst>
                <a:ext uri="{FF2B5EF4-FFF2-40B4-BE49-F238E27FC236}">
                  <a16:creationId xmlns:a16="http://schemas.microsoft.com/office/drawing/2014/main" id="{C5654D1D-39AA-4AC6-8F08-3EDBCDA7C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344"/>
            <a:stretch/>
          </p:blipFill>
          <p:spPr bwMode="auto">
            <a:xfrm>
              <a:off x="7180292" y="922754"/>
              <a:ext cx="1503056" cy="148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C7A9023-1B5E-4892-92D8-F6CF6B4E13EA}"/>
                </a:ext>
              </a:extLst>
            </p:cNvPr>
            <p:cNvSpPr txBox="1"/>
            <p:nvPr/>
          </p:nvSpPr>
          <p:spPr>
            <a:xfrm>
              <a:off x="6981378" y="2368447"/>
              <a:ext cx="2057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1C1C1C"/>
                  </a:solidFill>
                </a:rPr>
                <a:t>Robert </a:t>
              </a:r>
              <a:r>
                <a:rPr lang="de-DE" sz="1200" dirty="0" err="1">
                  <a:solidFill>
                    <a:srgbClr val="1C1C1C"/>
                  </a:solidFill>
                </a:rPr>
                <a:t>Fitzroy</a:t>
              </a:r>
              <a:r>
                <a:rPr lang="de-DE" sz="1200" dirty="0">
                  <a:solidFill>
                    <a:srgbClr val="1C1C1C"/>
                  </a:solidFill>
                </a:rPr>
                <a:t> (1805-1865)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1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SPPT </a:t>
            </a:r>
            <a:r>
              <a:rPr lang="de-CH" dirty="0" err="1"/>
              <a:t>namelist</a:t>
            </a:r>
            <a:r>
              <a:rPr lang="de-CH" dirty="0"/>
              <a:t> </a:t>
            </a:r>
            <a:r>
              <a:rPr lang="de-CH" dirty="0" err="1"/>
              <a:t>switches</a:t>
            </a:r>
            <a:r>
              <a:rPr lang="de-CH" dirty="0"/>
              <a:t> in ICON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35691" y="1559800"/>
            <a:ext cx="7029450" cy="2692370"/>
            <a:chOff x="1235691" y="968132"/>
            <a:chExt cx="7029450" cy="26923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5691" y="1631677"/>
              <a:ext cx="7029450" cy="20288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700" y="968132"/>
              <a:ext cx="6972300" cy="77152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271700" y="959227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/>
              <a:t>Subset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supported</a:t>
            </a:r>
            <a:r>
              <a:rPr lang="de-CH" sz="1800" dirty="0"/>
              <a:t> </a:t>
            </a:r>
            <a:r>
              <a:rPr lang="de-CH" sz="1800" dirty="0" err="1"/>
              <a:t>switches</a:t>
            </a:r>
            <a:r>
              <a:rPr lang="de-CH" sz="1800" dirty="0"/>
              <a:t> (</a:t>
            </a:r>
            <a:r>
              <a:rPr lang="de-CH" sz="1800" dirty="0" err="1"/>
              <a:t>besides</a:t>
            </a:r>
            <a:r>
              <a:rPr lang="de-CH" sz="1800" dirty="0"/>
              <a:t> </a:t>
            </a:r>
            <a:r>
              <a:rPr lang="de-CH" sz="1800" dirty="0" err="1"/>
              <a:t>lsppt</a:t>
            </a:r>
            <a:r>
              <a:rPr lang="de-CH" sz="1800" dirty="0"/>
              <a:t>):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20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654" y="1876408"/>
            <a:ext cx="8304615" cy="498598"/>
          </a:xfrm>
        </p:spPr>
        <p:txBody>
          <a:bodyPr/>
          <a:lstStyle/>
          <a:p>
            <a:pPr marL="450000" algn="ctr">
              <a:spcBef>
                <a:spcPts val="1200"/>
              </a:spcBef>
              <a:spcAft>
                <a:spcPts val="600"/>
              </a:spcAft>
            </a:pPr>
            <a:r>
              <a:rPr lang="de-DE" sz="3600" dirty="0"/>
              <a:t>SPPT in ICON at </a:t>
            </a:r>
            <a:r>
              <a:rPr lang="de-DE" sz="3600" dirty="0" err="1"/>
              <a:t>MeteoSwiss</a:t>
            </a:r>
            <a:endParaRPr lang="en-GB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9555" y="3131801"/>
            <a:ext cx="8095487" cy="1639175"/>
          </a:xfrm>
        </p:spPr>
        <p:txBody>
          <a:bodyPr/>
          <a:lstStyle/>
          <a:p>
            <a:pPr algn="ctr"/>
            <a:r>
              <a:rPr lang="en-GB" sz="1800" b="1" dirty="0"/>
              <a:t>André Walser, </a:t>
            </a:r>
            <a:r>
              <a:rPr lang="en-GB" sz="1800" dirty="0"/>
              <a:t>Sascha Bellaire, Matthias Röthlin</a:t>
            </a:r>
          </a:p>
          <a:p>
            <a:pPr algn="ctr"/>
            <a:r>
              <a:rPr lang="en-GB" sz="1800" dirty="0"/>
              <a:t>Acknowledgement: Daniel </a:t>
            </a:r>
            <a:r>
              <a:rPr lang="en-GB" sz="1800" dirty="0" err="1"/>
              <a:t>Reinert</a:t>
            </a:r>
            <a:r>
              <a:rPr lang="en-GB" sz="1800" dirty="0"/>
              <a:t>, Axel Seifert, Carlos Osuna</a:t>
            </a:r>
          </a:p>
          <a:p>
            <a:pPr algn="ctr"/>
            <a:endParaRPr lang="en-GB" sz="1400" baseline="30000" dirty="0"/>
          </a:p>
          <a:p>
            <a:pPr algn="ctr"/>
            <a:r>
              <a:rPr lang="en-GB" sz="1800" dirty="0"/>
              <a:t>COSMO GM 2022, </a:t>
            </a:r>
            <a:r>
              <a:rPr lang="en-GB" sz="1800" dirty="0" err="1"/>
              <a:t>Athen</a:t>
            </a:r>
            <a:r>
              <a:rPr lang="en-GB" sz="1800" dirty="0"/>
              <a:t>, WG7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SPPT </a:t>
            </a:r>
            <a:r>
              <a:rPr lang="de-CH" dirty="0" err="1"/>
              <a:t>implementation</a:t>
            </a:r>
            <a:r>
              <a:rPr lang="de-CH" dirty="0"/>
              <a:t> in ICON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6542" y="935321"/>
            <a:ext cx="711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err="1"/>
              <a:t>Available</a:t>
            </a:r>
            <a:r>
              <a:rPr lang="de-CH" sz="1800" dirty="0"/>
              <a:t> </a:t>
            </a:r>
            <a:r>
              <a:rPr lang="de-CH" sz="1800" dirty="0" err="1"/>
              <a:t>features</a:t>
            </a:r>
            <a:r>
              <a:rPr lang="de-CH" sz="1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Implement </a:t>
            </a:r>
            <a:r>
              <a:rPr lang="de-CH" dirty="0" err="1"/>
              <a:t>only</a:t>
            </a:r>
            <a:r>
              <a:rPr lang="de-CH" dirty="0"/>
              <a:t> a </a:t>
            </a:r>
            <a:r>
              <a:rPr lang="de-CH" dirty="0" err="1"/>
              <a:t>subset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switches</a:t>
            </a:r>
            <a:r>
              <a:rPr lang="de-CH" dirty="0"/>
              <a:t> (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)</a:t>
            </a:r>
            <a:endParaRPr lang="de-CH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/>
              <a:t>random</a:t>
            </a:r>
            <a:r>
              <a:rPr lang="de-CH" sz="1800" dirty="0"/>
              <a:t> </a:t>
            </a:r>
            <a:r>
              <a:rPr lang="de-CH" sz="1800" dirty="0" err="1"/>
              <a:t>numbers</a:t>
            </a:r>
            <a:r>
              <a:rPr lang="de-CH" sz="1800" dirty="0"/>
              <a:t>: </a:t>
            </a:r>
            <a:r>
              <a:rPr lang="de-CH" sz="1800" dirty="0" err="1"/>
              <a:t>gaussian</a:t>
            </a:r>
            <a:r>
              <a:rPr lang="de-CH" sz="1800" dirty="0"/>
              <a:t> and </a:t>
            </a:r>
            <a:r>
              <a:rPr lang="de-CH" sz="1800" dirty="0" err="1"/>
              <a:t>interpolated</a:t>
            </a:r>
            <a:r>
              <a:rPr lang="de-CH" sz="1800" dirty="0"/>
              <a:t> in </a:t>
            </a:r>
            <a:r>
              <a:rPr lang="de-CH" sz="1800" dirty="0" err="1"/>
              <a:t>space</a:t>
            </a:r>
            <a:r>
              <a:rPr lang="de-CH" sz="1800" dirty="0"/>
              <a:t>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/>
              <a:t>one</a:t>
            </a:r>
            <a:r>
              <a:rPr lang="de-CH" sz="1800" dirty="0"/>
              <a:t> </a:t>
            </a:r>
            <a:r>
              <a:rPr lang="de-CH" sz="1800" dirty="0" err="1"/>
              <a:t>pattern</a:t>
            </a:r>
            <a:r>
              <a:rPr lang="de-CH" sz="1800" dirty="0"/>
              <a:t> </a:t>
            </a:r>
            <a:r>
              <a:rPr lang="de-CH" sz="1800" dirty="0" err="1"/>
              <a:t>only</a:t>
            </a:r>
            <a:r>
              <a:rPr lang="de-CH" sz="1800" dirty="0"/>
              <a:t>, i.e. </a:t>
            </a:r>
            <a:r>
              <a:rPr lang="de-CH" sz="1800" dirty="0" err="1"/>
              <a:t>no</a:t>
            </a:r>
            <a:r>
              <a:rPr lang="de-CH" sz="1800" dirty="0"/>
              <a:t> </a:t>
            </a:r>
            <a:r>
              <a:rPr lang="de-CH" sz="1800" dirty="0" err="1"/>
              <a:t>overlay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different </a:t>
            </a:r>
            <a:r>
              <a:rPr lang="de-CH" sz="1800" dirty="0" err="1"/>
              <a:t>scales</a:t>
            </a:r>
            <a:r>
              <a:rPr lang="de-CH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/>
              <a:t>tapering</a:t>
            </a:r>
            <a:r>
              <a:rPr lang="de-CH" sz="1800" dirty="0"/>
              <a:t>: </a:t>
            </a:r>
            <a:r>
              <a:rPr lang="en-US" sz="1800" dirty="0"/>
              <a:t>prescribed for stratosphere (</a:t>
            </a:r>
            <a:r>
              <a:rPr lang="en-US" sz="1800" dirty="0" err="1"/>
              <a:t>itype_vtaper_rn</a:t>
            </a:r>
            <a:r>
              <a:rPr lang="en-US" sz="1800" dirty="0"/>
              <a:t>=2)</a:t>
            </a:r>
          </a:p>
          <a:p>
            <a:endParaRPr lang="en-US" sz="1800" dirty="0"/>
          </a:p>
          <a:p>
            <a:r>
              <a:rPr lang="de-CH" sz="1800" dirty="0"/>
              <a:t>Still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be</a:t>
            </a:r>
            <a:r>
              <a:rPr lang="de-CH" sz="1800" dirty="0"/>
              <a:t> </a:t>
            </a:r>
            <a:r>
              <a:rPr lang="de-CH" sz="1800" dirty="0" err="1"/>
              <a:t>done</a:t>
            </a:r>
            <a:r>
              <a:rPr lang="de-CH" sz="1800" dirty="0"/>
              <a:t>: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/>
              <a:t>seed</a:t>
            </a:r>
            <a:r>
              <a:rPr lang="de-CH" sz="1800" dirty="0"/>
              <a:t>: </a:t>
            </a:r>
            <a:r>
              <a:rPr lang="de-CH" sz="1800" dirty="0" err="1"/>
              <a:t>use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valid </a:t>
            </a:r>
            <a:r>
              <a:rPr lang="en-US" sz="1800" dirty="0"/>
              <a:t>date/time besides member id</a:t>
            </a:r>
            <a:br>
              <a:rPr lang="en-US" sz="1800" dirty="0"/>
            </a:br>
            <a:r>
              <a:rPr lang="de-IT" sz="1800" dirty="0">
                <a:sym typeface="Wingdings" panose="05000000000000000000" pitchFamily="2" charset="2"/>
              </a:rPr>
              <a:t></a:t>
            </a:r>
            <a:r>
              <a:rPr lang="de-CH" sz="1800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specific random pattern for a given valid time to ensure  temporal correlations</a:t>
            </a:r>
            <a:r>
              <a:rPr lang="en-US" sz="1800" dirty="0"/>
              <a:t> between subsequent KENDA cycles and between KENDA and subsequent forecast (</a:t>
            </a:r>
            <a:r>
              <a:rPr lang="en-US" sz="1800" dirty="0" err="1"/>
              <a:t>imode_rn</a:t>
            </a:r>
            <a:r>
              <a:rPr lang="en-US" sz="1800" dirty="0"/>
              <a:t>=1) </a:t>
            </a:r>
          </a:p>
        </p:txBody>
      </p:sp>
    </p:spTree>
    <p:extLst>
      <p:ext uri="{BB962C8B-B14F-4D97-AF65-F5344CB8AC3E}">
        <p14:creationId xmlns:p14="http://schemas.microsoft.com/office/powerpoint/2010/main" val="61781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B94C7A9F-CA6E-8E4F-8DC9-DC2C3FBD3645}"/>
              </a:ext>
            </a:extLst>
          </p:cNvPr>
          <p:cNvSpPr txBox="1"/>
          <p:nvPr/>
        </p:nvSpPr>
        <p:spPr>
          <a:xfrm>
            <a:off x="3095989" y="1062803"/>
            <a:ext cx="573791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S</a:t>
            </a:r>
            <a:r>
              <a:rPr lang="en-US" sz="1800" dirty="0"/>
              <a:t>tochastic </a:t>
            </a:r>
            <a:r>
              <a:rPr lang="en-US" sz="1800" b="1" dirty="0"/>
              <a:t>P</a:t>
            </a:r>
            <a:r>
              <a:rPr lang="en-US" sz="1800" dirty="0"/>
              <a:t>erturbation of </a:t>
            </a:r>
            <a:r>
              <a:rPr lang="en-US" sz="1800" b="1" dirty="0"/>
              <a:t>P</a:t>
            </a:r>
            <a:r>
              <a:rPr lang="en-US" sz="1800" dirty="0"/>
              <a:t>hysics </a:t>
            </a:r>
            <a:r>
              <a:rPr lang="en-US" sz="1800" b="1" dirty="0"/>
              <a:t>T</a:t>
            </a:r>
            <a:r>
              <a:rPr lang="en-US" sz="1800" dirty="0"/>
              <a:t>endencies Temperature (T), Wind (U,V) as well as all water tracers (QV, QC, QI, QS, QR, QG)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Separate procedures to get tendencies for fast &amp; slow physics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Random Number Generator adapted from ‘</a:t>
            </a:r>
            <a:r>
              <a:rPr lang="en-US" sz="1800" dirty="0" err="1"/>
              <a:t>ecrad</a:t>
            </a:r>
            <a:r>
              <a:rPr lang="en-US" sz="1800" dirty="0"/>
              <a:t>’; external generation (</a:t>
            </a:r>
            <a:r>
              <a:rPr lang="en-US" sz="1800" dirty="0" err="1"/>
              <a:t>fieldextra</a:t>
            </a:r>
            <a:r>
              <a:rPr lang="en-US" sz="1800" dirty="0"/>
              <a:t>) and internal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Adding of perturbed tendencies to prognostic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72124-98C5-844E-852C-8762AC5C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7" y="792742"/>
            <a:ext cx="2513352" cy="40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EB7DA-04E8-2B48-A97E-0C79D75264F1}"/>
              </a:ext>
            </a:extLst>
          </p:cNvPr>
          <p:cNvSpPr txBox="1"/>
          <p:nvPr/>
        </p:nvSpPr>
        <p:spPr>
          <a:xfrm>
            <a:off x="1866138" y="4440173"/>
            <a:ext cx="169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ICON-Tutorial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Implementation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7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180" y="185710"/>
            <a:ext cx="7516008" cy="443198"/>
          </a:xfrm>
        </p:spPr>
        <p:txBody>
          <a:bodyPr/>
          <a:lstStyle/>
          <a:p>
            <a:r>
              <a:rPr lang="de-CH" dirty="0"/>
              <a:t>Random </a:t>
            </a:r>
            <a:r>
              <a:rPr lang="de-CH" dirty="0" err="1"/>
              <a:t>pattern</a:t>
            </a:r>
            <a:r>
              <a:rPr lang="de-CH" dirty="0"/>
              <a:t> </a:t>
            </a:r>
            <a:r>
              <a:rPr lang="de-CH" dirty="0" err="1"/>
              <a:t>field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115367" y="1017725"/>
            <a:ext cx="761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CH" sz="1800" dirty="0"/>
              <a:t>Implementation in ICON </a:t>
            </a:r>
            <a:r>
              <a:rPr lang="de-CH" sz="1800" dirty="0" err="1"/>
              <a:t>of</a:t>
            </a:r>
            <a:r>
              <a:rPr lang="de-CH" sz="1800" dirty="0"/>
              <a:t> a </a:t>
            </a:r>
            <a:r>
              <a:rPr lang="de-CH" sz="1800" dirty="0" err="1"/>
              <a:t>random</a:t>
            </a:r>
            <a:r>
              <a:rPr lang="de-CH" sz="1800" dirty="0"/>
              <a:t> </a:t>
            </a:r>
            <a:r>
              <a:rPr lang="de-CH" sz="1800" dirty="0" err="1"/>
              <a:t>pattern</a:t>
            </a:r>
            <a:r>
              <a:rPr lang="de-CH" sz="1800" dirty="0"/>
              <a:t> </a:t>
            </a:r>
            <a:r>
              <a:rPr lang="de-CH" sz="1800" dirty="0" err="1"/>
              <a:t>field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horizontal </a:t>
            </a:r>
            <a:r>
              <a:rPr lang="de-CH" sz="1800" dirty="0" err="1"/>
              <a:t>correlation</a:t>
            </a:r>
            <a:r>
              <a:rPr lang="de-CH" sz="1800" dirty="0"/>
              <a:t>: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56" y="1914042"/>
            <a:ext cx="3717415" cy="219962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D0BE07-8EA0-4AF6-929D-64A496A456FB}"/>
              </a:ext>
            </a:extLst>
          </p:cNvPr>
          <p:cNvSpPr txBox="1"/>
          <p:nvPr/>
        </p:nvSpPr>
        <p:spPr>
          <a:xfrm>
            <a:off x="5913618" y="2323472"/>
            <a:ext cx="275069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ask</a:t>
            </a:r>
            <a:r>
              <a:rPr lang="de-DE" dirty="0"/>
              <a:t> A. Walser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!</a:t>
            </a:r>
          </a:p>
        </p:txBody>
      </p:sp>
      <p:sp>
        <p:nvSpPr>
          <p:cNvPr id="7" name="Pfeil: gebogen 6">
            <a:extLst>
              <a:ext uri="{FF2B5EF4-FFF2-40B4-BE49-F238E27FC236}">
                <a16:creationId xmlns:a16="http://schemas.microsoft.com/office/drawing/2014/main" id="{F5F5142A-B649-4A50-8C6D-3577A6D0671D}"/>
              </a:ext>
            </a:extLst>
          </p:cNvPr>
          <p:cNvSpPr/>
          <p:nvPr/>
        </p:nvSpPr>
        <p:spPr>
          <a:xfrm flipV="1">
            <a:off x="5261551" y="2014055"/>
            <a:ext cx="599606" cy="6839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25" y="185710"/>
            <a:ext cx="6506853" cy="520805"/>
          </a:xfrm>
        </p:spPr>
        <p:txBody>
          <a:bodyPr/>
          <a:lstStyle/>
          <a:p>
            <a:r>
              <a:rPr lang="de-CH" dirty="0" err="1">
                <a:cs typeface="Calibri" panose="020F0502020204030204" pitchFamily="34" charset="0"/>
              </a:rPr>
              <a:t>Spread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err="1">
                <a:cs typeface="Calibri" panose="020F0502020204030204" pitchFamily="34" charset="0"/>
              </a:rPr>
              <a:t>and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err="1">
                <a:cs typeface="Calibri" panose="020F0502020204030204" pitchFamily="34" charset="0"/>
              </a:rPr>
              <a:t>verification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err="1">
                <a:cs typeface="Calibri" panose="020F0502020204030204" pitchFamily="34" charset="0"/>
              </a:rPr>
              <a:t>of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err="1">
                <a:cs typeface="Calibri" panose="020F0502020204030204" pitchFamily="34" charset="0"/>
              </a:rPr>
              <a:t>test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err="1">
                <a:cs typeface="Calibri" panose="020F0502020204030204" pitchFamily="34" charset="0"/>
              </a:rPr>
              <a:t>case</a:t>
            </a:r>
            <a:endParaRPr lang="en-US" sz="2200" b="1" baseline="-25000" dirty="0"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9B2989-F272-7740-8C3C-D6046A67C05F}"/>
              </a:ext>
            </a:extLst>
          </p:cNvPr>
          <p:cNvGrpSpPr/>
          <p:nvPr/>
        </p:nvGrpSpPr>
        <p:grpSpPr>
          <a:xfrm>
            <a:off x="186268" y="1049757"/>
            <a:ext cx="4431890" cy="3596329"/>
            <a:chOff x="476736" y="2254494"/>
            <a:chExt cx="5025494" cy="405480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CF269-84E3-0243-A308-A6D8D7D0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571" y="2672999"/>
              <a:ext cx="4059022" cy="27757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9D888F-384C-E841-BB42-F60FE3D5F28C}"/>
                </a:ext>
              </a:extLst>
            </p:cNvPr>
            <p:cNvSpPr txBox="1"/>
            <p:nvPr/>
          </p:nvSpPr>
          <p:spPr>
            <a:xfrm>
              <a:off x="2480069" y="5512796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Longitude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142071-FC7C-FF4A-9C72-FC5F61E3D3FB}"/>
                </a:ext>
              </a:extLst>
            </p:cNvPr>
            <p:cNvSpPr txBox="1"/>
            <p:nvPr/>
          </p:nvSpPr>
          <p:spPr>
            <a:xfrm rot="16200000">
              <a:off x="188996" y="3826267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Latitude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833F73-833A-A147-BA5E-1C198EA40A5C}"/>
                </a:ext>
              </a:extLst>
            </p:cNvPr>
            <p:cNvSpPr txBox="1"/>
            <p:nvPr/>
          </p:nvSpPr>
          <p:spPr>
            <a:xfrm>
              <a:off x="626749" y="2254494"/>
              <a:ext cx="4717315" cy="416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800" dirty="0">
                  <a:solidFill>
                    <a:srgbClr val="00B050"/>
                  </a:solidFill>
                </a:rPr>
                <a:t>Ensemble spread +72h as expected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85CAD41-3B49-CC4B-9950-3D958EBD1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571" y="6027198"/>
              <a:ext cx="4059022" cy="23194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D7FD39-5800-C84B-898C-0B7C9C8A287E}"/>
                </a:ext>
              </a:extLst>
            </p:cNvPr>
            <p:cNvSpPr txBox="1"/>
            <p:nvPr/>
          </p:nvSpPr>
          <p:spPr>
            <a:xfrm>
              <a:off x="5138324" y="5927585"/>
              <a:ext cx="363906" cy="381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BFD072-274F-664A-9615-9F4FBEF7A898}"/>
              </a:ext>
            </a:extLst>
          </p:cNvPr>
          <p:cNvSpPr txBox="1"/>
          <p:nvPr/>
        </p:nvSpPr>
        <p:spPr>
          <a:xfrm>
            <a:off x="6398335" y="5316027"/>
            <a:ext cx="541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Fig 2: Surface verification of three a ensemble members (blue, green, brown) plus control run (i.e. SPPT switched off, red) for 2-m air temperature. Shown are mean absolute error (MAE, top) and standard deviation (STDE, bottom) 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C30920-8AD1-F942-B68B-6CB67464BA7B}"/>
              </a:ext>
            </a:extLst>
          </p:cNvPr>
          <p:cNvGrpSpPr/>
          <p:nvPr/>
        </p:nvGrpSpPr>
        <p:grpSpPr>
          <a:xfrm>
            <a:off x="4811743" y="1345044"/>
            <a:ext cx="4136780" cy="3240617"/>
            <a:chOff x="5921287" y="823412"/>
            <a:chExt cx="5583696" cy="41957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D5C193-7006-564E-8389-6882A0EB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5738" y="823412"/>
              <a:ext cx="5419245" cy="375313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0C58EA-BD37-934A-88BB-D2480362F318}"/>
                </a:ext>
              </a:extLst>
            </p:cNvPr>
            <p:cNvSpPr txBox="1"/>
            <p:nvPr/>
          </p:nvSpPr>
          <p:spPr>
            <a:xfrm>
              <a:off x="8413022" y="4580791"/>
              <a:ext cx="853444" cy="4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8F40A9-3E55-8E4B-A0B3-ACBB58781AF7}"/>
                </a:ext>
              </a:extLst>
            </p:cNvPr>
            <p:cNvSpPr txBox="1"/>
            <p:nvPr/>
          </p:nvSpPr>
          <p:spPr>
            <a:xfrm rot="16200000">
              <a:off x="5442977" y="3159636"/>
              <a:ext cx="1438703" cy="4569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STDE (℃)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C82058-24E7-0F4F-88C7-6939422D8B80}"/>
                </a:ext>
              </a:extLst>
            </p:cNvPr>
            <p:cNvSpPr txBox="1"/>
            <p:nvPr/>
          </p:nvSpPr>
          <p:spPr>
            <a:xfrm rot="16200000">
              <a:off x="5495797" y="1456488"/>
              <a:ext cx="1307950" cy="4569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MAE (℃)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AF4250-6952-6E4D-8E83-31AFA751A4E3}"/>
                </a:ext>
              </a:extLst>
            </p:cNvPr>
            <p:cNvSpPr txBox="1"/>
            <p:nvPr/>
          </p:nvSpPr>
          <p:spPr>
            <a:xfrm>
              <a:off x="6542708" y="1051116"/>
              <a:ext cx="818305" cy="4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T2m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80CD9F7-F998-C045-B174-A877713B5FFE}"/>
              </a:ext>
            </a:extLst>
          </p:cNvPr>
          <p:cNvSpPr txBox="1"/>
          <p:nvPr/>
        </p:nvSpPr>
        <p:spPr>
          <a:xfrm>
            <a:off x="382714" y="5316027"/>
            <a:ext cx="541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Fig. 1: Standard deviation of the 2-m air temperature for a three member ensemble after a 72 hour forecast. Bounding box represents the ICON-2 domain, marginally larger than the current COSMO-2E domain operationally used at </a:t>
            </a:r>
            <a:r>
              <a:rPr lang="en-US" sz="1600" i="1" dirty="0" err="1"/>
              <a:t>MeteoSwiss</a:t>
            </a:r>
            <a:r>
              <a:rPr lang="en-US" sz="1600" i="1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0FF42-BDCB-8E42-8574-224EA8D77583}"/>
              </a:ext>
            </a:extLst>
          </p:cNvPr>
          <p:cNvSpPr txBox="1"/>
          <p:nvPr/>
        </p:nvSpPr>
        <p:spPr>
          <a:xfrm>
            <a:off x="763157" y="348581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T_2m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33F73-833A-A147-BA5E-1C198EA40A5C}"/>
              </a:ext>
            </a:extLst>
          </p:cNvPr>
          <p:cNvSpPr txBox="1"/>
          <p:nvPr/>
        </p:nvSpPr>
        <p:spPr>
          <a:xfrm>
            <a:off x="4990323" y="965277"/>
            <a:ext cx="396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800" dirty="0" err="1">
                <a:solidFill>
                  <a:srgbClr val="00B050"/>
                </a:solidFill>
              </a:rPr>
              <a:t>scores</a:t>
            </a:r>
            <a:r>
              <a:rPr lang="de-CH" sz="1800" dirty="0">
                <a:solidFill>
                  <a:srgbClr val="00B050"/>
                </a:solidFill>
              </a:rPr>
              <a:t> </a:t>
            </a:r>
            <a:r>
              <a:rPr lang="de-CH" sz="1800" dirty="0" err="1">
                <a:solidFill>
                  <a:srgbClr val="00B050"/>
                </a:solidFill>
              </a:rPr>
              <a:t>for</a:t>
            </a:r>
            <a:r>
              <a:rPr lang="de-CH" sz="1800" dirty="0">
                <a:solidFill>
                  <a:srgbClr val="00B050"/>
                </a:solidFill>
              </a:rPr>
              <a:t> all </a:t>
            </a:r>
            <a:r>
              <a:rPr lang="de-CH" sz="1800" dirty="0" err="1">
                <a:solidFill>
                  <a:srgbClr val="00B050"/>
                </a:solidFill>
              </a:rPr>
              <a:t>members</a:t>
            </a:r>
            <a:r>
              <a:rPr lang="de-CH" sz="1800" dirty="0">
                <a:solidFill>
                  <a:srgbClr val="00B050"/>
                </a:solidFill>
              </a:rPr>
              <a:t> </a:t>
            </a:r>
            <a:r>
              <a:rPr lang="de-CH" sz="1800" dirty="0" err="1">
                <a:solidFill>
                  <a:srgbClr val="00B050"/>
                </a:solidFill>
              </a:rPr>
              <a:t>similar</a:t>
            </a:r>
            <a:r>
              <a:rPr lang="de-CH" sz="1800" dirty="0">
                <a:solidFill>
                  <a:srgbClr val="00B050"/>
                </a:solidFill>
              </a:rPr>
              <a:t> 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 rot="20248214">
            <a:off x="906423" y="1950590"/>
            <a:ext cx="6493895" cy="6689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b="1" dirty="0">
                <a:solidFill>
                  <a:srgbClr val="FF0000"/>
                </a:solidFill>
              </a:rPr>
              <a:t>D. Reinert </a:t>
            </a:r>
            <a:r>
              <a:rPr lang="de-CH" b="1" dirty="0" err="1">
                <a:solidFill>
                  <a:srgbClr val="FF0000"/>
                </a:solidFill>
              </a:rPr>
              <a:t>found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bug</a:t>
            </a:r>
            <a:r>
              <a:rPr lang="de-CH" b="1" dirty="0">
                <a:solidFill>
                  <a:srgbClr val="FF0000"/>
                </a:solidFill>
              </a:rPr>
              <a:t> in </a:t>
            </a:r>
            <a:r>
              <a:rPr lang="de-CH" b="1" dirty="0" err="1">
                <a:solidFill>
                  <a:srgbClr val="FF0000"/>
                </a:solidFill>
              </a:rPr>
              <a:t>calculation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of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tendencies</a:t>
            </a:r>
            <a:r>
              <a:rPr lang="de-CH" b="1" dirty="0">
                <a:solidFill>
                  <a:srgbClr val="FF0000"/>
                </a:solidFill>
              </a:rPr>
              <a:t>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New </a:t>
            </a:r>
            <a:r>
              <a:rPr kumimoji="0" lang="de-CH" sz="2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test</a:t>
            </a:r>
            <a:r>
              <a:rPr kumimoji="0" lang="de-CH" sz="2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2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with</a:t>
            </a:r>
            <a:r>
              <a:rPr kumimoji="0" lang="de-CH" sz="2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fix </a:t>
            </a:r>
            <a:r>
              <a:rPr kumimoji="0" lang="de-CH" sz="2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pending</a:t>
            </a:r>
            <a:endParaRPr kumimoji="0" lang="en-US" sz="2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4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4262" y="1133061"/>
            <a:ext cx="7527926" cy="27455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1800" dirty="0" err="1"/>
              <a:t>test</a:t>
            </a:r>
            <a:r>
              <a:rPr lang="de-CH" sz="1800" dirty="0"/>
              <a:t> </a:t>
            </a:r>
            <a:r>
              <a:rPr lang="de-CH" sz="1800"/>
              <a:t>of </a:t>
            </a:r>
            <a:r>
              <a:rPr lang="de-CH" sz="1800" dirty="0" err="1"/>
              <a:t>fixed</a:t>
            </a:r>
            <a:r>
              <a:rPr lang="de-CH" sz="1800" dirty="0"/>
              <a:t> </a:t>
            </a:r>
            <a:r>
              <a:rPr lang="de-CH" sz="1800" dirty="0" err="1"/>
              <a:t>version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implementation of seed as a function of valid date &amp; time for random numbers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review for merge into master ongoing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output variables for random field and tendencies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porting to GPU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extensive validation (contribution by IMS too)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anose="020F0502020204030204" pitchFamily="34" charset="0"/>
              </a:rPr>
              <a:t>Next steps</a:t>
            </a:r>
            <a:endParaRPr lang="en-US" sz="2400" b="1" baseline="-250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89651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2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3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4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5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1895</Words>
  <Application>Microsoft Office PowerPoint</Application>
  <PresentationFormat>Bildschirmpräsentation (16:9)</PresentationFormat>
  <Paragraphs>309</Paragraphs>
  <Slides>30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Helvetica Neue</vt:lpstr>
      <vt:lpstr>Liberation Sans</vt:lpstr>
      <vt:lpstr>Lohit Devanagari</vt:lpstr>
      <vt:lpstr>Symbol</vt:lpstr>
      <vt:lpstr>Tahoma</vt:lpstr>
      <vt:lpstr>Times New Roman</vt:lpstr>
      <vt:lpstr>Verdana</vt:lpstr>
      <vt:lpstr>Wingdings</vt:lpstr>
      <vt:lpstr>DWD-PowerPoint</vt:lpstr>
      <vt:lpstr>Office Theme</vt:lpstr>
      <vt:lpstr>Motyw1</vt:lpstr>
      <vt:lpstr>Θέμα του Office</vt:lpstr>
      <vt:lpstr>PowerPoint-Präsentation</vt:lpstr>
      <vt:lpstr>Outline</vt:lpstr>
      <vt:lpstr>Prediction or forecast?</vt:lpstr>
      <vt:lpstr>SPPT in ICON at MeteoSwiss</vt:lpstr>
      <vt:lpstr>SPPT implementation in ICON</vt:lpstr>
      <vt:lpstr>Implementation strategy</vt:lpstr>
      <vt:lpstr>Random pattern field</vt:lpstr>
      <vt:lpstr>Spread and verification of test case</vt:lpstr>
      <vt:lpstr>Next steps</vt:lpstr>
      <vt:lpstr>PowerPoint-Präsentation</vt:lpstr>
      <vt:lpstr>Parameter Perturbation</vt:lpstr>
      <vt:lpstr>Results: increase perturbation amplitude</vt:lpstr>
      <vt:lpstr>Physically based model perturbation: PSP2</vt:lpstr>
      <vt:lpstr>Physically based model perturbation: PSP2</vt:lpstr>
      <vt:lpstr>Results: PSP2</vt:lpstr>
      <vt:lpstr>PSP2: impact on convection initiation</vt:lpstr>
      <vt:lpstr>PSP2: impact on weakly forced cases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ICON-LEPS</vt:lpstr>
      <vt:lpstr>ICON-LEPS: how should it look like? </vt:lpstr>
      <vt:lpstr>Concluding remarks</vt:lpstr>
      <vt:lpstr>Thank you for your attention!</vt:lpstr>
      <vt:lpstr>Convective Adjustment timescale </vt:lpstr>
      <vt:lpstr>SPPT namelist switches in ICON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cmarsigl@exch.dwd.de</dc:creator>
  <cp:lastModifiedBy>Marsigli Chiara</cp:lastModifiedBy>
  <cp:revision>556</cp:revision>
  <dcterms:created xsi:type="dcterms:W3CDTF">2020-11-08T19:12:37Z</dcterms:created>
  <dcterms:modified xsi:type="dcterms:W3CDTF">2022-09-14T07:29:37Z</dcterms:modified>
</cp:coreProperties>
</file>