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7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</p:sldIdLst>
  <p:sldSz cx="9144000" cy="6858000" type="screen4x3"/>
  <p:notesSz cx="6669088" cy="97536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Folie mittels Klicken verschieben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12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13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71792C75-B511-4A06-A546-F98746B9E690}" type="slidenum">
              <a:rPr lang="de-DE" sz="1400" b="0" strike="noStrike" spc="-1">
                <a:latin typeface="Times New Roman"/>
              </a:rPr>
              <a:pPr algn="r"/>
              <a:t>‹#›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400" y="765000"/>
            <a:ext cx="4787280" cy="3590280"/>
          </a:xfrm>
          <a:prstGeom prst="rect">
            <a:avLst/>
          </a:prstGeom>
        </p:spPr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890640" y="4662360"/>
            <a:ext cx="4887360" cy="43552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657" name="CustomShape 3"/>
          <p:cNvSpPr/>
          <p:nvPr/>
        </p:nvSpPr>
        <p:spPr>
          <a:xfrm>
            <a:off x="3776760" y="9248760"/>
            <a:ext cx="2891880" cy="53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D1402CF-7A57-4B6C-AE15-CD2812E26739}" type="slidenum">
              <a:rPr lang="de-DE" sz="1200" b="0" strike="noStrike" spc="-1">
                <a:solidFill>
                  <a:srgbClr val="000000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13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6920" cy="4008600"/>
          </a:xfrm>
          <a:prstGeom prst="rect">
            <a:avLst/>
          </a:prstGeom>
        </p:spPr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660" name="CustomShape 3"/>
          <p:cNvSpPr/>
          <p:nvPr/>
        </p:nvSpPr>
        <p:spPr>
          <a:xfrm>
            <a:off x="671760" y="5923080"/>
            <a:ext cx="62722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</a:rPr>
              <a:t>Compare: after t_wall=21.5h the explicit solver ‚only‘ simulated until 1h55m…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"/>
          <p:cNvSpPr/>
          <p:nvPr/>
        </p:nvSpPr>
        <p:spPr>
          <a:xfrm>
            <a:off x="244440" y="6351480"/>
            <a:ext cx="8613720" cy="0"/>
          </a:xfrm>
          <a:prstGeom prst="line">
            <a:avLst/>
          </a:prstGeom>
          <a:ln w="1512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Picture 28" descr="Bundesadler_kleiner"/>
          <p:cNvPicPr/>
          <p:nvPr/>
        </p:nvPicPr>
        <p:blipFill>
          <a:blip r:embed="rId14"/>
          <a:stretch/>
        </p:blipFill>
        <p:spPr>
          <a:xfrm>
            <a:off x="358920" y="6405480"/>
            <a:ext cx="445320" cy="415080"/>
          </a:xfrm>
          <a:prstGeom prst="rect">
            <a:avLst/>
          </a:prstGeom>
          <a:ln>
            <a:noFill/>
          </a:ln>
        </p:spPr>
      </p:pic>
      <p:pic>
        <p:nvPicPr>
          <p:cNvPr id="2" name="Picture 12" descr="K:\Deutscher Wetterdienst\Corporate Design Aktuell\DWD-Logo-Komplett\20mm\RGB\Wortbildmarke mit Claim\bmp\Wortbildmarke-und-Claim-positiv-auf-weiss.bmp"/>
          <p:cNvPicPr/>
          <p:nvPr/>
        </p:nvPicPr>
        <p:blipFill>
          <a:blip r:embed="rId15"/>
          <a:stretch/>
        </p:blipFill>
        <p:spPr>
          <a:xfrm>
            <a:off x="6594480" y="189000"/>
            <a:ext cx="2294640" cy="612000"/>
          </a:xfrm>
          <a:prstGeom prst="rect">
            <a:avLst/>
          </a:prstGeom>
          <a:ln>
            <a:noFill/>
          </a:ln>
        </p:spPr>
      </p:pic>
      <p:sp>
        <p:nvSpPr>
          <p:cNvPr id="3" name="Line 2"/>
          <p:cNvSpPr/>
          <p:nvPr/>
        </p:nvSpPr>
        <p:spPr>
          <a:xfrm>
            <a:off x="244440" y="903240"/>
            <a:ext cx="8648640" cy="0"/>
          </a:xfrm>
          <a:prstGeom prst="line">
            <a:avLst/>
          </a:prstGeom>
          <a:ln w="2556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1"/>
          <p:cNvSpPr/>
          <p:nvPr/>
        </p:nvSpPr>
        <p:spPr>
          <a:xfrm>
            <a:off x="244440" y="6351480"/>
            <a:ext cx="8613720" cy="0"/>
          </a:xfrm>
          <a:prstGeom prst="line">
            <a:avLst/>
          </a:prstGeom>
          <a:ln w="1512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" name="Picture 28" descr="Bundesadler_kleiner"/>
          <p:cNvPicPr/>
          <p:nvPr/>
        </p:nvPicPr>
        <p:blipFill>
          <a:blip r:embed="rId14"/>
          <a:stretch/>
        </p:blipFill>
        <p:spPr>
          <a:xfrm>
            <a:off x="358920" y="6405480"/>
            <a:ext cx="445320" cy="415080"/>
          </a:xfrm>
          <a:prstGeom prst="rect">
            <a:avLst/>
          </a:prstGeom>
          <a:ln>
            <a:noFill/>
          </a:ln>
        </p:spPr>
      </p:pic>
      <p:pic>
        <p:nvPicPr>
          <p:cNvPr id="44" name="Picture 12" descr="K:\Deutscher Wetterdienst\Corporate Design Aktuell\DWD-Logo-Komplett\20mm\RGB\Wortbildmarke mit Claim\bmp\Wortbildmarke-und-Claim-positiv-auf-weiss.bmp"/>
          <p:cNvPicPr/>
          <p:nvPr/>
        </p:nvPicPr>
        <p:blipFill>
          <a:blip r:embed="rId15"/>
          <a:stretch/>
        </p:blipFill>
        <p:spPr>
          <a:xfrm>
            <a:off x="6594480" y="189000"/>
            <a:ext cx="2294640" cy="612000"/>
          </a:xfrm>
          <a:prstGeom prst="rect">
            <a:avLst/>
          </a:prstGeom>
          <a:ln>
            <a:noFill/>
          </a:ln>
        </p:spPr>
      </p:pic>
      <p:sp>
        <p:nvSpPr>
          <p:cNvPr id="45" name="Line 2"/>
          <p:cNvSpPr/>
          <p:nvPr/>
        </p:nvSpPr>
        <p:spPr>
          <a:xfrm>
            <a:off x="244440" y="903240"/>
            <a:ext cx="8648640" cy="0"/>
          </a:xfrm>
          <a:prstGeom prst="line">
            <a:avLst/>
          </a:prstGeom>
          <a:ln w="2556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18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8"/>
          <p:cNvPicPr/>
          <p:nvPr/>
        </p:nvPicPr>
        <p:blipFill>
          <a:blip r:embed="rId14"/>
          <a:stretch/>
        </p:blipFill>
        <p:spPr>
          <a:xfrm>
            <a:off x="244440" y="6405480"/>
            <a:ext cx="445320" cy="415080"/>
          </a:xfrm>
          <a:prstGeom prst="rect">
            <a:avLst/>
          </a:prstGeom>
          <a:ln>
            <a:noFill/>
          </a:ln>
        </p:spPr>
      </p:pic>
      <p:sp>
        <p:nvSpPr>
          <p:cNvPr id="85" name="Line 1"/>
          <p:cNvSpPr/>
          <p:nvPr/>
        </p:nvSpPr>
        <p:spPr>
          <a:xfrm>
            <a:off x="244440" y="6351480"/>
            <a:ext cx="8613720" cy="0"/>
          </a:xfrm>
          <a:prstGeom prst="line">
            <a:avLst/>
          </a:prstGeom>
          <a:ln w="1440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" name="Picture 12" descr="K:\Deutscher Wetterdienst\Corporate Design Aktuell\DWD-Logo-Komplett\20mm\RGB\Wortbildmarke mit Claim\bmp\Wortbildmarke-und-Claim-positiv-auf-weiss.bmp"/>
          <p:cNvPicPr/>
          <p:nvPr/>
        </p:nvPicPr>
        <p:blipFill>
          <a:blip r:embed="rId15"/>
          <a:stretch/>
        </p:blipFill>
        <p:spPr>
          <a:xfrm>
            <a:off x="6594480" y="189000"/>
            <a:ext cx="2294640" cy="612000"/>
          </a:xfrm>
          <a:prstGeom prst="rect">
            <a:avLst/>
          </a:prstGeom>
          <a:ln>
            <a:noFill/>
          </a:ln>
        </p:spPr>
      </p:pic>
      <p:sp>
        <p:nvSpPr>
          <p:cNvPr id="87" name="Line 2"/>
          <p:cNvSpPr/>
          <p:nvPr/>
        </p:nvSpPr>
        <p:spPr>
          <a:xfrm>
            <a:off x="244440" y="903240"/>
            <a:ext cx="8648640" cy="0"/>
          </a:xfrm>
          <a:prstGeom prst="line">
            <a:avLst/>
          </a:prstGeom>
          <a:ln w="2880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18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018B45BD-BC14-4435-A485-C44B48A8FE8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1116000" y="1773360"/>
            <a:ext cx="7342920" cy="310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2D4B9B"/>
                </a:solidFill>
                <a:latin typeface="Arial"/>
                <a:ea typeface="DejaVu Sans"/>
              </a:rPr>
              <a:t>Status of WG2 - the BRIDGE project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COSMO GM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12-16 September 2022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Michael Baldauf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, Florian Prill (DWD)</a:t>
            </a:r>
            <a:r>
              <a:t/>
            </a:r>
            <a:br/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145A2DFB-ACE4-40EA-897F-D9F7D88D4293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10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2124000" y="2565360"/>
            <a:ext cx="518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Shallow water equations on the sphere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70FF1799-E058-4514-8DC7-7E37BAE1E288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11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06" name="CustomShape 3"/>
          <p:cNvSpPr/>
          <p:nvPr/>
        </p:nvSpPr>
        <p:spPr>
          <a:xfrm>
            <a:off x="829080" y="134136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207" name="CustomShape 4"/>
          <p:cNvSpPr/>
          <p:nvPr/>
        </p:nvSpPr>
        <p:spPr>
          <a:xfrm>
            <a:off x="430920" y="1357298"/>
            <a:ext cx="8713080" cy="427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0. 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first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version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 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FE/DG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framework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available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MPI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parallelized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800" b="0" i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Florian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) Q2/2021</a:t>
            </a:r>
            <a:r>
              <a:rPr lang="de-DE" sz="2000" b="1" strike="noStrike" spc="-1" dirty="0" smtClean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2000" b="1" strike="noStrike" spc="-1" dirty="0">
                <a:solidFill>
                  <a:srgbClr val="00B05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Quadrature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classes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1D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lines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2D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triangles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2D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squares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>
                <a:solidFill>
                  <a:srgbClr val="000000"/>
                </a:solidFill>
                <a:latin typeface="Wingdings"/>
                <a:ea typeface="Calibri"/>
              </a:rPr>
              <a:t>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3D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prism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by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tensor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products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FE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classes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cells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hfaces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vfaces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;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nodal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interpolation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points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>
                <a:solidFill>
                  <a:srgbClr val="000000"/>
                </a:solidFill>
                <a:latin typeface="Symbol"/>
                <a:ea typeface="Calibri"/>
              </a:rPr>
              <a:t>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quadrature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points</a:t>
            </a:r>
            <a:r>
              <a:t/>
            </a:r>
            <a:br/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tensor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product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„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iterator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through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gid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cells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“</a:t>
            </a:r>
            <a:r>
              <a:t/>
            </a:r>
            <a:br/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Mass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matrix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classes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metric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weight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J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destroy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tensor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product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structure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Output via YAC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coupler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DE" sz="14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Wingdings" charset="2"/>
              <a:buAutoNum type="arabicPeriod"/>
            </a:pP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shallow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water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sphere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explicit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time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(RK)         Q3/2021   </a:t>
            </a:r>
            <a:r>
              <a:rPr lang="de-DE" sz="2000" b="1" strike="noStrike" spc="-1" dirty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Implement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2D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coordinate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transforms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local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gnomonial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proj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.)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sphere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ellipsoid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Explicit RK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order 1…5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Numerical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flux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calculations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(horizontal)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Determine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flux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surface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integrals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flux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transformations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), 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/>
            </a:r>
            <a:b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</a:br>
            <a: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                          </a:t>
            </a:r>
            <a:r>
              <a:rPr lang="de-DE" sz="1400" b="0" strike="noStrike" spc="-1" dirty="0" err="1" smtClean="0">
                <a:solidFill>
                  <a:srgbClr val="000000"/>
                </a:solidFill>
                <a:latin typeface="Calibri"/>
                <a:ea typeface="Calibri"/>
              </a:rPr>
              <a:t>flux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volume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integrals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term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lang="de-DE" sz="1400" b="0" strike="noStrike" spc="-1" dirty="0" err="1" smtClean="0">
                <a:solidFill>
                  <a:srgbClr val="000000"/>
                </a:solidFill>
                <a:latin typeface="Calibri"/>
                <a:ea typeface="Calibri"/>
              </a:rPr>
              <a:t>integrals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Shallow-water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bathymetry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2D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advection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covariant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form (</a:t>
            </a:r>
            <a:r>
              <a:rPr lang="de-DE" sz="14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Baldauf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2020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Implement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test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case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init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diagnostics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2D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advection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tests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Läuter et al. (2005), </a:t>
            </a:r>
            <a:r>
              <a:rPr lang="de-DE" sz="14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Galewsky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et al. (2004), …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08" name="CustomShape 5"/>
          <p:cNvSpPr/>
          <p:nvPr/>
        </p:nvSpPr>
        <p:spPr>
          <a:xfrm>
            <a:off x="347400" y="341280"/>
            <a:ext cx="46033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Milestones of the BRIDGE-project (I)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(detailed)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36793E92-3A48-4F39-B5C9-6CD066380156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12</a:t>
            </a:fld>
            <a:endParaRPr lang="de-DE" sz="1000" b="0" strike="noStrike" spc="-1">
              <a:latin typeface="Arial"/>
            </a:endParaRPr>
          </a:p>
        </p:txBody>
      </p:sp>
      <p:pic>
        <p:nvPicPr>
          <p:cNvPr id="211" name="Grafik 3_1"/>
          <p:cNvPicPr/>
          <p:nvPr/>
        </p:nvPicPr>
        <p:blipFill>
          <a:blip r:embed="rId2"/>
          <a:stretch/>
        </p:blipFill>
        <p:spPr>
          <a:xfrm>
            <a:off x="155520" y="3173400"/>
            <a:ext cx="8830440" cy="2224800"/>
          </a:xfrm>
          <a:prstGeom prst="rect">
            <a:avLst/>
          </a:prstGeom>
          <a:ln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719640" y="1341360"/>
            <a:ext cx="6077160" cy="22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More object orientation with the BRIDGE code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Helps in keeping things as transparent as possible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Example: quadrature classes for the numerical integration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over prism volumes or prism faces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UML diagrams of all quadrature classes: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(F. Prill)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3804120" y="5394240"/>
            <a:ext cx="26344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Integration over plane triangles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14" name="CustomShape 5"/>
          <p:cNvSpPr/>
          <p:nvPr/>
        </p:nvSpPr>
        <p:spPr>
          <a:xfrm>
            <a:off x="6661080" y="5433840"/>
            <a:ext cx="114552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Integration 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over 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lateral faces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215" name="Grafik 1_1"/>
          <p:cNvPicPr/>
          <p:nvPr/>
        </p:nvPicPr>
        <p:blipFill>
          <a:blip r:embed="rId3"/>
          <a:srcRect l="22370" t="19847" r="40178" b="43958"/>
          <a:stretch/>
        </p:blipFill>
        <p:spPr>
          <a:xfrm>
            <a:off x="7010280" y="1913040"/>
            <a:ext cx="897840" cy="122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6"/>
          <p:cNvSpPr/>
          <p:nvPr/>
        </p:nvSpPr>
        <p:spPr>
          <a:xfrm>
            <a:off x="7943040" y="5451480"/>
            <a:ext cx="107532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Integration 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over prism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volume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rafik 1"/>
          <p:cNvPicPr/>
          <p:nvPr/>
        </p:nvPicPr>
        <p:blipFill>
          <a:blip r:embed="rId3"/>
          <a:stretch/>
        </p:blipFill>
        <p:spPr>
          <a:xfrm>
            <a:off x="5724360" y="-149400"/>
            <a:ext cx="2737800" cy="2053440"/>
          </a:xfrm>
          <a:prstGeom prst="rect">
            <a:avLst/>
          </a:prstGeom>
          <a:ln>
            <a:noFill/>
          </a:ln>
        </p:spPr>
      </p:pic>
      <p:pic>
        <p:nvPicPr>
          <p:cNvPr id="218" name="Grafik 1"/>
          <p:cNvPicPr/>
          <p:nvPr/>
        </p:nvPicPr>
        <p:blipFill>
          <a:blip r:embed="rId4"/>
          <a:stretch/>
        </p:blipFill>
        <p:spPr>
          <a:xfrm>
            <a:off x="4476600" y="2577960"/>
            <a:ext cx="4271400" cy="3202920"/>
          </a:xfrm>
          <a:prstGeom prst="rect">
            <a:avLst/>
          </a:prstGeom>
          <a:ln>
            <a:noFill/>
          </a:ln>
        </p:spPr>
      </p:pic>
      <p:pic>
        <p:nvPicPr>
          <p:cNvPr id="219" name="Grafik 2"/>
          <p:cNvPicPr/>
          <p:nvPr/>
        </p:nvPicPr>
        <p:blipFill>
          <a:blip r:embed="rId5"/>
          <a:stretch/>
        </p:blipFill>
        <p:spPr>
          <a:xfrm>
            <a:off x="136440" y="2573280"/>
            <a:ext cx="4272840" cy="3204360"/>
          </a:xfrm>
          <a:prstGeom prst="rect">
            <a:avLst/>
          </a:prstGeom>
          <a:ln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351E0A7F-E4D8-475A-AB60-48E9F696296D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13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1257480" y="23893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Convergence plot: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5407200" y="2406600"/>
            <a:ext cx="2648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Work-precision diagram: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24" name="CustomShape 5"/>
          <p:cNvSpPr/>
          <p:nvPr/>
        </p:nvSpPr>
        <p:spPr>
          <a:xfrm>
            <a:off x="3071520" y="5567400"/>
            <a:ext cx="10692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dx (in m)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25" name="CustomShape 6"/>
          <p:cNvSpPr/>
          <p:nvPr/>
        </p:nvSpPr>
        <p:spPr>
          <a:xfrm>
            <a:off x="5884200" y="5600880"/>
            <a:ext cx="3073320" cy="36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CPU wall clock time (in sec.)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26" name="CustomShape 7"/>
          <p:cNvSpPr/>
          <p:nvPr/>
        </p:nvSpPr>
        <p:spPr>
          <a:xfrm>
            <a:off x="542160" y="1974960"/>
            <a:ext cx="7928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DG: combine polynomials of degree n-1 with n-th order Runge-Kutta scheme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27" name="CustomShape 8"/>
          <p:cNvSpPr/>
          <p:nvPr/>
        </p:nvSpPr>
        <p:spPr>
          <a:xfrm>
            <a:off x="1400040" y="4003560"/>
            <a:ext cx="4824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n=2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28" name="CustomShape 9"/>
          <p:cNvSpPr/>
          <p:nvPr/>
        </p:nvSpPr>
        <p:spPr>
          <a:xfrm>
            <a:off x="1462680" y="4635360"/>
            <a:ext cx="4824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n=3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29" name="CustomShape 10"/>
          <p:cNvSpPr/>
          <p:nvPr/>
        </p:nvSpPr>
        <p:spPr>
          <a:xfrm>
            <a:off x="2052360" y="5038560"/>
            <a:ext cx="4824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n=4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30" name="CustomShape 11"/>
          <p:cNvSpPr/>
          <p:nvPr/>
        </p:nvSpPr>
        <p:spPr>
          <a:xfrm>
            <a:off x="6702840" y="3610080"/>
            <a:ext cx="4824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n=2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31" name="CustomShape 12"/>
          <p:cNvSpPr/>
          <p:nvPr/>
        </p:nvSpPr>
        <p:spPr>
          <a:xfrm>
            <a:off x="7310880" y="4305240"/>
            <a:ext cx="4824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n=3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32" name="CustomShape 13"/>
          <p:cNvSpPr/>
          <p:nvPr/>
        </p:nvSpPr>
        <p:spPr>
          <a:xfrm>
            <a:off x="5508720" y="1557360"/>
            <a:ext cx="2286720" cy="50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14"/>
          <p:cNvSpPr/>
          <p:nvPr/>
        </p:nvSpPr>
        <p:spPr>
          <a:xfrm>
            <a:off x="6247440" y="4659480"/>
            <a:ext cx="4824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n=4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34" name="CustomShape 15"/>
          <p:cNvSpPr/>
          <p:nvPr/>
        </p:nvSpPr>
        <p:spPr>
          <a:xfrm>
            <a:off x="5370840" y="5857920"/>
            <a:ext cx="272268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True solution is very smooth </a:t>
            </a:r>
            <a:r>
              <a:rPr lang="de-DE" sz="14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higher order scheme wins by far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35" name="CustomShape 16"/>
          <p:cNvSpPr/>
          <p:nvPr/>
        </p:nvSpPr>
        <p:spPr>
          <a:xfrm>
            <a:off x="511920" y="941400"/>
            <a:ext cx="7663320" cy="95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Unsteady solid body rotation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Läuter et al. (2005) JCP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Exact analytic solution available!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calculate error measures L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(=RMSE)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36" name="CustomShape 17"/>
          <p:cNvSpPr/>
          <p:nvPr/>
        </p:nvSpPr>
        <p:spPr>
          <a:xfrm>
            <a:off x="3521880" y="5935680"/>
            <a:ext cx="563400" cy="2725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R2B1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237" name="CustomShape 18"/>
          <p:cNvSpPr/>
          <p:nvPr/>
        </p:nvSpPr>
        <p:spPr>
          <a:xfrm>
            <a:off x="1886040" y="5567400"/>
            <a:ext cx="885240" cy="28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9"/>
          <p:cNvSpPr/>
          <p:nvPr/>
        </p:nvSpPr>
        <p:spPr>
          <a:xfrm>
            <a:off x="2921760" y="5868720"/>
            <a:ext cx="563400" cy="2725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R2B2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239" name="CustomShape 20"/>
          <p:cNvSpPr/>
          <p:nvPr/>
        </p:nvSpPr>
        <p:spPr>
          <a:xfrm>
            <a:off x="2262960" y="5778360"/>
            <a:ext cx="563400" cy="2725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R2B3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240" name="CustomShape 21"/>
          <p:cNvSpPr/>
          <p:nvPr/>
        </p:nvSpPr>
        <p:spPr>
          <a:xfrm>
            <a:off x="1653120" y="5731920"/>
            <a:ext cx="563400" cy="2725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R2B4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241" name="CustomShape 22"/>
          <p:cNvSpPr/>
          <p:nvPr/>
        </p:nvSpPr>
        <p:spPr>
          <a:xfrm>
            <a:off x="1074600" y="5698800"/>
            <a:ext cx="563400" cy="2725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R2B5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 descr="M:\mbaldauf\Work\Tmp\relVortb.gif"/>
          <p:cNvPicPr/>
          <p:nvPr/>
        </p:nvPicPr>
        <p:blipFill>
          <a:blip r:embed="rId2"/>
          <a:stretch/>
        </p:blipFill>
        <p:spPr>
          <a:xfrm>
            <a:off x="2857680" y="1484280"/>
            <a:ext cx="6000120" cy="4799880"/>
          </a:xfrm>
          <a:prstGeom prst="rect">
            <a:avLst/>
          </a:prstGeom>
          <a:ln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4661280" y="1484280"/>
            <a:ext cx="28494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4th order DG scheme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without additional diffusion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dx~67 km, dt=15 sec.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586080" y="1197000"/>
            <a:ext cx="300168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Barotropic instability test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Galewsky et al. (2004)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9761C390-0061-4126-8EE5-DC34DE940DBB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14</a:t>
            </a:fld>
            <a:endParaRPr lang="de-DE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rafik 1"/>
          <p:cNvPicPr/>
          <p:nvPr/>
        </p:nvPicPr>
        <p:blipFill>
          <a:blip r:embed="rId2"/>
          <a:srcRect t="13853" b="21547"/>
          <a:stretch/>
        </p:blipFill>
        <p:spPr>
          <a:xfrm>
            <a:off x="3819600" y="1260360"/>
            <a:ext cx="5276160" cy="255528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270360" y="1044720"/>
            <a:ext cx="300168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Barotropic instability test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Galewsky et al. (2004)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277560" y="2011320"/>
            <a:ext cx="306396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BRIDGE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4th order DG scheme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without additional diffusion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R2B5: dx~79 km, dt=20 sec.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5445720" y="882720"/>
            <a:ext cx="17535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relative vorticity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52" name="CustomShape 5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2D80B041-BBE4-4D22-BFF1-547593E333EF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15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>
            <a:off x="190440" y="4257720"/>
            <a:ext cx="3879000" cy="161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FMS-SWM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(Geophys. Fl. Dyn. Lab.)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without additional diffusion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dx~60 km (T341), dt=30 sec.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             Fig. 4 from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Galewsky et al. (2004)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254" name="Picture 3" descr="M:\mbaldauf\Work\Projekte\Zwischenablage01.png"/>
          <p:cNvPicPr/>
          <p:nvPr/>
        </p:nvPicPr>
        <p:blipFill>
          <a:blip r:embed="rId3"/>
          <a:stretch/>
        </p:blipFill>
        <p:spPr>
          <a:xfrm>
            <a:off x="4070520" y="3830760"/>
            <a:ext cx="4083840" cy="237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rafik 11"/>
          <p:cNvPicPr/>
          <p:nvPr/>
        </p:nvPicPr>
        <p:blipFill>
          <a:blip r:embed="rId2"/>
          <a:stretch/>
        </p:blipFill>
        <p:spPr>
          <a:xfrm>
            <a:off x="4802040" y="2960640"/>
            <a:ext cx="4177440" cy="3131280"/>
          </a:xfrm>
          <a:prstGeom prst="rect">
            <a:avLst/>
          </a:prstGeom>
          <a:ln>
            <a:noFill/>
          </a:ln>
        </p:spPr>
      </p:pic>
      <p:pic>
        <p:nvPicPr>
          <p:cNvPr id="256" name="Grafik 9"/>
          <p:cNvPicPr/>
          <p:nvPr/>
        </p:nvPicPr>
        <p:blipFill>
          <a:blip r:embed="rId3"/>
          <a:stretch/>
        </p:blipFill>
        <p:spPr>
          <a:xfrm>
            <a:off x="250920" y="1338120"/>
            <a:ext cx="4214160" cy="3160080"/>
          </a:xfrm>
          <a:prstGeom prst="rect">
            <a:avLst/>
          </a:prstGeom>
          <a:ln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1B11DA6D-3C68-44C3-B2C3-6D3E831D21E0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16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5304600" y="2571840"/>
            <a:ext cx="317232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Power spectrum of KE along 45°:</a:t>
            </a:r>
            <a:endParaRPr lang="de-DE" sz="1600" b="0" strike="noStrike" spc="-1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5183640" y="1495440"/>
            <a:ext cx="28494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4th order DG scheme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without additional diffusion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dx~67 km, dt=15 sec.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61" name="CustomShape 5"/>
          <p:cNvSpPr/>
          <p:nvPr/>
        </p:nvSpPr>
        <p:spPr>
          <a:xfrm>
            <a:off x="265680" y="946080"/>
            <a:ext cx="300168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Barotropic instability test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Galewsky et al. (2004)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62" name="CustomShape 6"/>
          <p:cNvSpPr/>
          <p:nvPr/>
        </p:nvSpPr>
        <p:spPr>
          <a:xfrm>
            <a:off x="7509600" y="3786120"/>
            <a:ext cx="49464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~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k </a:t>
            </a:r>
            <a:r>
              <a:rPr lang="de-DE" sz="14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-3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63" name="CustomShape 7"/>
          <p:cNvSpPr/>
          <p:nvPr/>
        </p:nvSpPr>
        <p:spPr>
          <a:xfrm>
            <a:off x="7287840" y="3286080"/>
            <a:ext cx="1015920" cy="51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enstrophy 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cascade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64" name="CustomShape 8"/>
          <p:cNvSpPr/>
          <p:nvPr/>
        </p:nvSpPr>
        <p:spPr>
          <a:xfrm>
            <a:off x="3809520" y="946080"/>
            <a:ext cx="32562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Generation of 2D turbulence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265" name="Grafik 10"/>
          <p:cNvPicPr/>
          <p:nvPr/>
        </p:nvPicPr>
        <p:blipFill>
          <a:blip r:embed="rId4"/>
          <a:srcRect t="13476" b="18873"/>
          <a:stretch/>
        </p:blipFill>
        <p:spPr>
          <a:xfrm>
            <a:off x="250920" y="3940200"/>
            <a:ext cx="4242600" cy="21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46582AD1-D4F1-4A20-B3D8-DFC344EE8DEB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17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3357360" y="2708280"/>
            <a:ext cx="1896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Euler equations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53794EE-A6DE-448E-8053-6FDC872ACC8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18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657360" y="1285920"/>
            <a:ext cx="8102160" cy="286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Extension to the 3D Euler equations on the sphere together with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terrain-following coordinates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Additional metric terms of terrain-following coordinates can destroy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numerical local conservation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use </a:t>
            </a:r>
            <a:r>
              <a:rPr lang="de-DE" sz="18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strong conservation form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of the equations,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i.e. use both base vectors for a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smooth (e.g. spherical) coordinate system K‘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for the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terrain-following system K (</a:t>
            </a:r>
            <a:r>
              <a:rPr lang="de-DE" sz="14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Wedi, Smolarkiewicz (2003), Baldauf (2021) )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400" b="0" strike="noStrike" spc="-1">
              <a:latin typeface="Arial"/>
            </a:endParaRPr>
          </a:p>
        </p:txBody>
      </p:sp>
      <p:pic>
        <p:nvPicPr>
          <p:cNvPr id="272" name="Grafik 4" descr="Clipboard02.jpg"/>
          <p:cNvPicPr/>
          <p:nvPr/>
        </p:nvPicPr>
        <p:blipFill>
          <a:blip r:embed="rId2"/>
          <a:stretch/>
        </p:blipFill>
        <p:spPr>
          <a:xfrm>
            <a:off x="1214280" y="3857760"/>
            <a:ext cx="4946040" cy="673920"/>
          </a:xfrm>
          <a:prstGeom prst="rect">
            <a:avLst/>
          </a:prstGeom>
          <a:ln>
            <a:noFill/>
          </a:ln>
        </p:spPr>
      </p:pic>
      <p:sp>
        <p:nvSpPr>
          <p:cNvPr id="273" name="CustomShape 4"/>
          <p:cNvSpPr/>
          <p:nvPr/>
        </p:nvSpPr>
        <p:spPr>
          <a:xfrm>
            <a:off x="674280" y="3500280"/>
            <a:ext cx="5776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example: strong cons. form of the momentum equation: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74" name="CustomShape 5"/>
          <p:cNvSpPr/>
          <p:nvPr/>
        </p:nvSpPr>
        <p:spPr>
          <a:xfrm>
            <a:off x="2723040" y="4572000"/>
            <a:ext cx="62722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now: additional metric terms only from the smooth system K‘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75" name="CustomShape 6"/>
          <p:cNvSpPr/>
          <p:nvPr/>
        </p:nvSpPr>
        <p:spPr>
          <a:xfrm rot="5400000" flipH="1" flipV="1">
            <a:off x="5322960" y="4463280"/>
            <a:ext cx="213480" cy="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6" name="Grafik 9" descr="Clipboard02.jpg"/>
          <p:cNvPicPr/>
          <p:nvPr/>
        </p:nvPicPr>
        <p:blipFill>
          <a:blip r:embed="rId3"/>
          <a:stretch/>
        </p:blipFill>
        <p:spPr>
          <a:xfrm>
            <a:off x="1143000" y="5357880"/>
            <a:ext cx="2142360" cy="635760"/>
          </a:xfrm>
          <a:prstGeom prst="rect">
            <a:avLst/>
          </a:prstGeom>
          <a:ln>
            <a:noFill/>
          </a:ln>
        </p:spPr>
      </p:pic>
      <p:pic>
        <p:nvPicPr>
          <p:cNvPr id="277" name="Grafik 10" descr="Clipboard02.jpg"/>
          <p:cNvPicPr/>
          <p:nvPr/>
        </p:nvPicPr>
        <p:blipFill>
          <a:blip r:embed="rId4"/>
          <a:stretch/>
        </p:blipFill>
        <p:spPr>
          <a:xfrm>
            <a:off x="5000760" y="5357880"/>
            <a:ext cx="2928240" cy="442080"/>
          </a:xfrm>
          <a:prstGeom prst="rect">
            <a:avLst/>
          </a:prstGeom>
          <a:ln>
            <a:noFill/>
          </a:ln>
        </p:spPr>
      </p:pic>
      <p:sp>
        <p:nvSpPr>
          <p:cNvPr id="278" name="CustomShape 7"/>
          <p:cNvSpPr/>
          <p:nvPr/>
        </p:nvSpPr>
        <p:spPr>
          <a:xfrm>
            <a:off x="4389480" y="5072040"/>
            <a:ext cx="4504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diffusion 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ik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deformation tensor), add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79" name="CustomShape 8"/>
          <p:cNvSpPr/>
          <p:nvPr/>
        </p:nvSpPr>
        <p:spPr>
          <a:xfrm>
            <a:off x="660600" y="5072040"/>
            <a:ext cx="328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momentum flux for Euler eqns.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80" name="CustomShape 9"/>
          <p:cNvSpPr/>
          <p:nvPr/>
        </p:nvSpPr>
        <p:spPr>
          <a:xfrm>
            <a:off x="751320" y="6000840"/>
            <a:ext cx="6471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Additionally: Continuity eq. (for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 and energy equation (for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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21B16853-8A89-49A6-BF07-B284ED352232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19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829080" y="134136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214200" y="1333440"/>
            <a:ext cx="8714520" cy="5046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Wingdings" charset="2"/>
              <a:buAutoNum type="arabicPeriod" startAt="2"/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3D Euler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sphere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explicit time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(RK) 	  Q1/2022  </a:t>
            </a:r>
            <a:r>
              <a:rPr lang="de-DE" sz="2000" b="1" strike="noStrike" spc="-1" dirty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20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3D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coordinate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transforms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local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gnomonial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terrain-following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sphere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flat plane (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torus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grid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generator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Numerical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flux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calc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in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vertical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direction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integrals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;   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term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filtering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Euler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covariant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strong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conservation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form (</a:t>
            </a:r>
            <a:r>
              <a:rPr lang="de-DE" sz="14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Baldauf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2021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),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deep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shallow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atmosphere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approx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Classes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BCs, ICs, invariant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fields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diagnostic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fields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…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Quasi-1D-quadratures on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triangles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x-z slice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models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Test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cases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init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diagnostic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: BRZ2014, Schär et al. (2002), …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2.b	…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3D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diffusion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(+ a simple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turbulence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                         Q2/2022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lang="de-DE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1.) 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Bassi, </a:t>
            </a:r>
            <a:r>
              <a:rPr lang="de-DE" sz="14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Rebay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(1997)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(BR1):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introduce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derivative variables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extend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time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integration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sequence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1" strike="noStrike" spc="-1" dirty="0">
                <a:solidFill>
                  <a:srgbClr val="00B050"/>
                </a:solidFill>
                <a:latin typeface="Calibri"/>
                <a:ea typeface="Calibri"/>
              </a:rPr>
              <a:t> </a:t>
            </a:r>
            <a:r>
              <a:rPr lang="de-DE" sz="1800" b="1" strike="noStrike" spc="-1" dirty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     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Scalar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vectorial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diffusion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covariant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form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      Test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cases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diagnostics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de-DE" sz="14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Baldauf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4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Brdar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(2016)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/>
              <a:t/>
            </a:r>
            <a:br>
              <a:rPr/>
            </a:br>
            <a: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.) BR2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compact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Florian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		                                                                                       </a:t>
            </a:r>
            <a:r>
              <a:rPr lang="de-DE" sz="1400" b="0" strike="noStrike" spc="-1" dirty="0">
                <a:solidFill>
                  <a:srgbClr val="FFC000"/>
                </a:solidFill>
                <a:latin typeface="Webdings"/>
                <a:ea typeface="Calibri"/>
              </a:rPr>
              <a:t></a:t>
            </a: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endParaRPr lang="de-DE" sz="1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2.c	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grid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refinement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works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Florian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                             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                        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Q2/2022 </a:t>
            </a:r>
            <a:r>
              <a:rPr lang="de-DE" sz="1800" b="1" strike="noStrike" spc="-1" dirty="0">
                <a:solidFill>
                  <a:srgbClr val="00B050"/>
                </a:solidFill>
                <a:latin typeface="Calibri"/>
                <a:ea typeface="Calibri"/>
              </a:rPr>
              <a:t> </a:t>
            </a:r>
            <a:r>
              <a:rPr lang="de-DE" sz="1800" b="1" strike="noStrike" spc="-1" dirty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endParaRPr lang="de-DE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00"/>
              </a:spcAft>
            </a:pPr>
            <a:endParaRPr lang="de-DE" sz="1800" b="0" strike="noStrike" spc="-1" dirty="0">
              <a:latin typeface="Arial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348120" y="341280"/>
            <a:ext cx="466416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Milestones of the BRIDGE-project (II)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(detailed)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563F7A9D-C971-4833-8834-D8A43D21B84F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395280" y="1125360"/>
            <a:ext cx="8568720" cy="469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BRIDGE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project     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B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asic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R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esearch for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I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CON with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DG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E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xtension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BRIDGE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is an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informal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project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at DWD.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currently: 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F. Prill, M. Baldauf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joining later: 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D. Reinert, U. Schättler, S. Borchert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…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Goals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develop a prototype for a Discontinuous Galerkin (DG) implementation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of the 3D Euler equations (‚DG-HEVI on the sphere‘)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together with a minimal set of physical parameterizations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using ICON infrastructure (parallelisation, I/O, ...)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more object-orientation and use of standard software (e.g. YAC coupler, ...)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→ BRIDGE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is an intermediate step to a full–fledged ICON implementation.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fik 4"/>
          <p:cNvPicPr/>
          <p:nvPr/>
        </p:nvPicPr>
        <p:blipFill>
          <a:blip r:embed="rId2"/>
          <a:stretch/>
        </p:blipFill>
        <p:spPr>
          <a:xfrm>
            <a:off x="1116000" y="2781360"/>
            <a:ext cx="4534920" cy="3399840"/>
          </a:xfrm>
          <a:prstGeom prst="rect">
            <a:avLst/>
          </a:prstGeom>
          <a:ln>
            <a:noFill/>
          </a:ln>
        </p:spPr>
      </p:pic>
      <p:sp>
        <p:nvSpPr>
          <p:cNvPr id="287" name="CustomShape 1"/>
          <p:cNvSpPr/>
          <p:nvPr/>
        </p:nvSpPr>
        <p:spPr>
          <a:xfrm>
            <a:off x="506160" y="1090440"/>
            <a:ext cx="8029440" cy="259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3D Euler equations: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quasi-linear expansion of gravity and sound waves in a spherical shell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Baldauf, Reinert, Zängl (2014) QJRMS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derive a linearized analytic solution for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test scenario (A): 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0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test scenario (B): 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10 *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geo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(45°)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 / 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~ 0.05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DG 4th order scheme with explicit time integration (4th order Runge-Kutta)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1534320" y="5445000"/>
            <a:ext cx="351252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S                              E                             N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95280" y="5753160"/>
            <a:ext cx="5112720" cy="55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91" name="CustomShape 5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1FEFA8CB-DC9C-4064-A6D0-3EDEE4CA3F7B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20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92" name="CustomShape 6"/>
          <p:cNvSpPr/>
          <p:nvPr/>
        </p:nvSpPr>
        <p:spPr>
          <a:xfrm>
            <a:off x="6549120" y="3914640"/>
            <a:ext cx="156168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‚small planet‘: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earth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 50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367B8C92-2EB1-4FBA-A03E-9C8AF47BDFAB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21</a:t>
            </a:fld>
            <a:endParaRPr lang="de-DE" sz="1000" b="0" strike="noStrike" spc="-1">
              <a:latin typeface="Arial"/>
            </a:endParaRPr>
          </a:p>
        </p:txBody>
      </p:sp>
      <p:pic>
        <p:nvPicPr>
          <p:cNvPr id="295" name="Grafik 6"/>
          <p:cNvPicPr/>
          <p:nvPr/>
        </p:nvPicPr>
        <p:blipFill>
          <a:blip r:embed="rId2"/>
          <a:srcRect t="23548" b="19857"/>
          <a:stretch/>
        </p:blipFill>
        <p:spPr>
          <a:xfrm>
            <a:off x="1492200" y="2941560"/>
            <a:ext cx="3752280" cy="1591560"/>
          </a:xfrm>
          <a:prstGeom prst="rect">
            <a:avLst/>
          </a:prstGeom>
          <a:ln>
            <a:noFill/>
          </a:ln>
        </p:spPr>
      </p:pic>
      <p:pic>
        <p:nvPicPr>
          <p:cNvPr id="296" name="Grafik 7"/>
          <p:cNvPicPr/>
          <p:nvPr/>
        </p:nvPicPr>
        <p:blipFill>
          <a:blip r:embed="rId3"/>
          <a:srcRect t="23548" b="19857"/>
          <a:stretch/>
        </p:blipFill>
        <p:spPr>
          <a:xfrm>
            <a:off x="1486080" y="4503600"/>
            <a:ext cx="3758400" cy="1596240"/>
          </a:xfrm>
          <a:prstGeom prst="rect">
            <a:avLst/>
          </a:prstGeom>
          <a:ln>
            <a:noFill/>
          </a:ln>
        </p:spPr>
      </p:pic>
      <p:pic>
        <p:nvPicPr>
          <p:cNvPr id="297" name="Grafik 8"/>
          <p:cNvPicPr/>
          <p:nvPr/>
        </p:nvPicPr>
        <p:blipFill>
          <a:blip r:embed="rId4" cstate="print"/>
          <a:stretch/>
        </p:blipFill>
        <p:spPr>
          <a:xfrm>
            <a:off x="5435640" y="4513320"/>
            <a:ext cx="3544200" cy="1586880"/>
          </a:xfrm>
          <a:prstGeom prst="rect">
            <a:avLst/>
          </a:prstGeom>
          <a:ln>
            <a:noFill/>
          </a:ln>
        </p:spPr>
      </p:pic>
      <p:pic>
        <p:nvPicPr>
          <p:cNvPr id="298" name="Grafik 9"/>
          <p:cNvPicPr/>
          <p:nvPr/>
        </p:nvPicPr>
        <p:blipFill>
          <a:blip r:embed="rId5" cstate="print"/>
          <a:stretch/>
        </p:blipFill>
        <p:spPr>
          <a:xfrm>
            <a:off x="5435640" y="2908440"/>
            <a:ext cx="3472560" cy="1602720"/>
          </a:xfrm>
          <a:prstGeom prst="rect">
            <a:avLst/>
          </a:prstGeom>
          <a:ln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281160" y="3335400"/>
            <a:ext cx="4687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(A):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=0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300" name="CustomShape 4"/>
          <p:cNvSpPr/>
          <p:nvPr/>
        </p:nvSpPr>
        <p:spPr>
          <a:xfrm>
            <a:off x="244440" y="4800600"/>
            <a:ext cx="107892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(B):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=10*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(45°)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 / N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~ 0.05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301" name="CustomShape 5"/>
          <p:cNvSpPr/>
          <p:nvPr/>
        </p:nvSpPr>
        <p:spPr>
          <a:xfrm>
            <a:off x="1676520" y="2538360"/>
            <a:ext cx="30200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BRIDGE, 4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order, R2B2 L5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02" name="CustomShape 6"/>
          <p:cNvSpPr/>
          <p:nvPr/>
        </p:nvSpPr>
        <p:spPr>
          <a:xfrm>
            <a:off x="6167160" y="2546280"/>
            <a:ext cx="18936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ICON  R2B6 L40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03" name="CustomShape 7"/>
          <p:cNvSpPr/>
          <p:nvPr/>
        </p:nvSpPr>
        <p:spPr>
          <a:xfrm>
            <a:off x="351360" y="984240"/>
            <a:ext cx="783288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3D Euler equations: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quasi-linear expansion of gravity and sound waves in a spherical shell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Black lines : analytic solution (BRZ2014)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Color shading: BRIDGE  / grey shading: ICON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304" name="CustomShape 8"/>
          <p:cNvSpPr/>
          <p:nvPr/>
        </p:nvSpPr>
        <p:spPr>
          <a:xfrm>
            <a:off x="5880960" y="6080040"/>
            <a:ext cx="25840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(from </a:t>
            </a:r>
            <a:r>
              <a:rPr lang="de-DE" sz="1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 et al. (2014) QJRMS</a:t>
            </a: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rafik 17" descr="w_t000003_R2B7L48.png"/>
          <p:cNvPicPr/>
          <p:nvPr/>
        </p:nvPicPr>
        <p:blipFill>
          <a:blip r:embed="rId2"/>
          <a:srcRect t="22966" b="23786"/>
          <a:stretch/>
        </p:blipFill>
        <p:spPr>
          <a:xfrm>
            <a:off x="0" y="5253120"/>
            <a:ext cx="2428200" cy="969120"/>
          </a:xfrm>
          <a:prstGeom prst="rect">
            <a:avLst/>
          </a:prstGeom>
          <a:ln>
            <a:noFill/>
          </a:ln>
        </p:spPr>
      </p:pic>
      <p:pic>
        <p:nvPicPr>
          <p:cNvPr id="306" name="Grafik 18" descr="w_t000003_R2B5L12.png"/>
          <p:cNvPicPr/>
          <p:nvPr/>
        </p:nvPicPr>
        <p:blipFill>
          <a:blip r:embed="rId3"/>
          <a:srcRect t="23786" b="22966"/>
          <a:stretch/>
        </p:blipFill>
        <p:spPr>
          <a:xfrm>
            <a:off x="0" y="3286080"/>
            <a:ext cx="2451960" cy="978840"/>
          </a:xfrm>
          <a:prstGeom prst="rect">
            <a:avLst/>
          </a:prstGeom>
          <a:ln>
            <a:noFill/>
          </a:ln>
        </p:spPr>
      </p:pic>
      <p:pic>
        <p:nvPicPr>
          <p:cNvPr id="307" name="Grafik 29" descr="work_prec__Iw_Bw.png"/>
          <p:cNvPicPr/>
          <p:nvPr/>
        </p:nvPicPr>
        <p:blipFill>
          <a:blip r:embed="rId4"/>
          <a:stretch/>
        </p:blipFill>
        <p:spPr>
          <a:xfrm>
            <a:off x="2071800" y="2857680"/>
            <a:ext cx="4622040" cy="3466440"/>
          </a:xfrm>
          <a:prstGeom prst="rect">
            <a:avLst/>
          </a:prstGeom>
          <a:ln>
            <a:noFill/>
          </a:ln>
        </p:spPr>
      </p:pic>
      <p:sp>
        <p:nvSpPr>
          <p:cNvPr id="308" name="CustomShape 1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242D11F6-0879-401D-8263-77B145B18E34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22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266760" y="928800"/>
            <a:ext cx="8452440" cy="192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 very first (!), almost (!) fair comparison  between ICON and BRIDGE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test case </a:t>
            </a:r>
            <a:r>
              <a:rPr lang="de-DE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Baldauf, Reinert, Zängl (2014) QJRMS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: expansion of sound- and </a:t>
            </a:r>
            <a:r>
              <a:t/>
            </a:r>
            <a:br/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gravity waves in a spherical shell (uses shallow atmosph. approx., </a:t>
            </a: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U</a:t>
            </a:r>
            <a:r>
              <a:rPr lang="de-DE" sz="1600" b="0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r>
              <a:rPr lang="de-DE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=0, </a:t>
            </a: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=0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</a:t>
            </a:r>
            <a:r>
              <a:rPr lang="de-DE" sz="16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earth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/ 100  </a:t>
            </a:r>
            <a:r>
              <a:rPr lang="de-DE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almost isotropic grid cells </a:t>
            </a:r>
            <a:r>
              <a:t/>
            </a:r>
            <a:br/>
            <a:r>
              <a:rPr lang="de-DE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HEVI- (ICON) and purely expl. time integration (BRIDGE) are comparable!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all simul. on our RCL (ICON: 32, 64, 384 proc. (thanks to D. Reinert!), BRIDGE: 16 proc.)</a:t>
            </a:r>
            <a:endParaRPr lang="de-DE" sz="1600" b="0" strike="noStrike" spc="-1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2719080" y="4000680"/>
            <a:ext cx="7066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R2B5L12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11" name="CustomShape 4"/>
          <p:cNvSpPr/>
          <p:nvPr/>
        </p:nvSpPr>
        <p:spPr>
          <a:xfrm>
            <a:off x="4219200" y="4286160"/>
            <a:ext cx="7066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R2B6L24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5505120" y="4429080"/>
            <a:ext cx="7066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R2B7L48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13" name="CustomShape 6"/>
          <p:cNvSpPr/>
          <p:nvPr/>
        </p:nvSpPr>
        <p:spPr>
          <a:xfrm>
            <a:off x="3718440" y="4786200"/>
            <a:ext cx="6364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R2B3L3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14" name="CustomShape 7"/>
          <p:cNvSpPr/>
          <p:nvPr/>
        </p:nvSpPr>
        <p:spPr>
          <a:xfrm>
            <a:off x="5575680" y="5429160"/>
            <a:ext cx="6364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R2B4L6</a:t>
            </a:r>
            <a:endParaRPr lang="de-DE" sz="1000" b="0" strike="noStrike" spc="-1">
              <a:latin typeface="Arial"/>
            </a:endParaRPr>
          </a:p>
        </p:txBody>
      </p:sp>
      <p:pic>
        <p:nvPicPr>
          <p:cNvPr id="315" name="Grafik 20" descr="d03_t009000_R2B4L6.png"/>
          <p:cNvPicPr/>
          <p:nvPr/>
        </p:nvPicPr>
        <p:blipFill>
          <a:blip r:embed="rId5"/>
          <a:srcRect t="22966" b="23786"/>
          <a:stretch/>
        </p:blipFill>
        <p:spPr>
          <a:xfrm>
            <a:off x="6357960" y="5072040"/>
            <a:ext cx="2880720" cy="1150200"/>
          </a:xfrm>
          <a:prstGeom prst="rect">
            <a:avLst/>
          </a:prstGeom>
          <a:ln>
            <a:noFill/>
          </a:ln>
        </p:spPr>
      </p:pic>
      <p:sp>
        <p:nvSpPr>
          <p:cNvPr id="316" name="CustomShape 8"/>
          <p:cNvSpPr/>
          <p:nvPr/>
        </p:nvSpPr>
        <p:spPr>
          <a:xfrm>
            <a:off x="7792920" y="4572000"/>
            <a:ext cx="10569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BRIDGE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17" name="CustomShape 9"/>
          <p:cNvSpPr/>
          <p:nvPr/>
        </p:nvSpPr>
        <p:spPr>
          <a:xfrm>
            <a:off x="218520" y="4500720"/>
            <a:ext cx="752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ICON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18" name="CustomShape 10"/>
          <p:cNvSpPr/>
          <p:nvPr/>
        </p:nvSpPr>
        <p:spPr>
          <a:xfrm>
            <a:off x="75600" y="3071880"/>
            <a:ext cx="7066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R2B5L12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19" name="CustomShape 11"/>
          <p:cNvSpPr/>
          <p:nvPr/>
        </p:nvSpPr>
        <p:spPr>
          <a:xfrm>
            <a:off x="75600" y="5000760"/>
            <a:ext cx="7066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R2B7L48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20" name="CustomShape 12"/>
          <p:cNvSpPr/>
          <p:nvPr/>
        </p:nvSpPr>
        <p:spPr>
          <a:xfrm>
            <a:off x="8361720" y="3000240"/>
            <a:ext cx="6364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R2B3L3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21" name="CustomShape 13"/>
          <p:cNvSpPr/>
          <p:nvPr/>
        </p:nvSpPr>
        <p:spPr>
          <a:xfrm>
            <a:off x="8503200" y="4857840"/>
            <a:ext cx="6364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R2B4L6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22" name="CustomShape 14"/>
          <p:cNvSpPr/>
          <p:nvPr/>
        </p:nvSpPr>
        <p:spPr>
          <a:xfrm rot="1380000">
            <a:off x="4531320" y="5087520"/>
            <a:ext cx="8636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BRIDGE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323" name="CustomShape 15"/>
          <p:cNvSpPr/>
          <p:nvPr/>
        </p:nvSpPr>
        <p:spPr>
          <a:xfrm rot="600000">
            <a:off x="3454200" y="4195080"/>
            <a:ext cx="6256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ICON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324" name="Grafik 19" descr="d03_t004500_R2B3L3.png"/>
          <p:cNvPicPr/>
          <p:nvPr/>
        </p:nvPicPr>
        <p:blipFill>
          <a:blip r:embed="rId6"/>
          <a:srcRect t="24606" b="23786"/>
          <a:stretch/>
        </p:blipFill>
        <p:spPr>
          <a:xfrm>
            <a:off x="6357960" y="3286080"/>
            <a:ext cx="2786760" cy="1078920"/>
          </a:xfrm>
          <a:prstGeom prst="rect">
            <a:avLst/>
          </a:prstGeom>
          <a:ln>
            <a:noFill/>
          </a:ln>
        </p:spPr>
      </p:pic>
      <p:sp>
        <p:nvSpPr>
          <p:cNvPr id="325" name="CustomShape 16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Baldauf, F. Prill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72BEDAD0-09E5-407D-99EF-3C9B9324A0AC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23</a:t>
            </a:fld>
            <a:endParaRPr lang="de-DE" sz="1000" b="0" strike="noStrike" spc="-1">
              <a:latin typeface="Arial"/>
            </a:endParaRPr>
          </a:p>
        </p:txBody>
      </p:sp>
      <p:pic>
        <p:nvPicPr>
          <p:cNvPr id="328" name="Grafik 4_1"/>
          <p:cNvPicPr/>
          <p:nvPr/>
        </p:nvPicPr>
        <p:blipFill>
          <a:blip r:embed="rId2"/>
          <a:stretch/>
        </p:blipFill>
        <p:spPr>
          <a:xfrm>
            <a:off x="3888000" y="1161360"/>
            <a:ext cx="4993920" cy="490356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411840" y="1556640"/>
            <a:ext cx="3017880" cy="235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Parallelization in BRIDGE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Goals: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283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Minimum number of MPI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synchronizations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283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Do as much as possible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calculations between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 send and a receive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30" name="CustomShape 4"/>
          <p:cNvSpPr/>
          <p:nvPr/>
        </p:nvSpPr>
        <p:spPr>
          <a:xfrm>
            <a:off x="270720" y="4464000"/>
            <a:ext cx="361692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latin typeface="Arial"/>
              </a:rPr>
              <a:t>DG allows to achieve these goals!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6374BD86-5881-4C84-83B1-A6BDD0249826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24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691200" y="1052640"/>
            <a:ext cx="7478640" cy="44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Diffusion in a DG scheme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It is a basic result of FE schemes that the 2nd order diffusion operator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requires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continuous base functions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(through the whole domain!).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seems to be in contradiction to the DG method…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several approaches exist in the literature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Bassi, Rebay (1997)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[BR1]: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determine (spatial) derivative variables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,i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</a:t>
            </a:r>
            <a:r>
              <a:rPr lang="de-DE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e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i 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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grad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div (</a:t>
            </a:r>
            <a:r>
              <a:rPr lang="de-DE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e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of the prognostic variables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treat them by a DG scheme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(for inclusion of metric properties see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 (2021) JCP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needs: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implementation of surface- and volume integrals of the above mentioned ‚pseudo-fluxes‘ 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additional source term integrals, 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an externsion of the FE-data structures.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Implementation of test cases described in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Baldauf, Brdar (2016) QJRMS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8D4C468A-9C54-42E4-8100-90710516766E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25</a:t>
            </a:fld>
            <a:endParaRPr lang="de-DE" sz="1000" b="0" strike="noStrike" spc="-1">
              <a:latin typeface="Arial"/>
            </a:endParaRPr>
          </a:p>
        </p:txBody>
      </p:sp>
      <p:pic>
        <p:nvPicPr>
          <p:cNvPr id="334" name="Grafik 6"/>
          <p:cNvPicPr/>
          <p:nvPr/>
        </p:nvPicPr>
        <p:blipFill>
          <a:blip r:embed="rId2"/>
          <a:srcRect t="23581" b="6701"/>
          <a:stretch/>
        </p:blipFill>
        <p:spPr>
          <a:xfrm>
            <a:off x="4643280" y="1319040"/>
            <a:ext cx="4096440" cy="2140920"/>
          </a:xfrm>
          <a:prstGeom prst="rect">
            <a:avLst/>
          </a:prstGeom>
          <a:ln>
            <a:noFill/>
          </a:ln>
        </p:spPr>
      </p:pic>
      <p:pic>
        <p:nvPicPr>
          <p:cNvPr id="335" name="Grafik 7"/>
          <p:cNvPicPr/>
          <p:nvPr/>
        </p:nvPicPr>
        <p:blipFill>
          <a:blip r:embed="rId3"/>
          <a:srcRect t="23983" b="6299"/>
          <a:stretch/>
        </p:blipFill>
        <p:spPr>
          <a:xfrm>
            <a:off x="539640" y="3968640"/>
            <a:ext cx="4095000" cy="2140920"/>
          </a:xfrm>
          <a:prstGeom prst="rect">
            <a:avLst/>
          </a:prstGeom>
          <a:ln>
            <a:noFill/>
          </a:ln>
        </p:spPr>
      </p:pic>
      <p:pic>
        <p:nvPicPr>
          <p:cNvPr id="336" name="Grafik 8"/>
          <p:cNvPicPr/>
          <p:nvPr/>
        </p:nvPicPr>
        <p:blipFill>
          <a:blip r:embed="rId4"/>
          <a:srcRect t="24188" b="6086"/>
          <a:stretch/>
        </p:blipFill>
        <p:spPr>
          <a:xfrm>
            <a:off x="4643280" y="3968640"/>
            <a:ext cx="4096440" cy="2140920"/>
          </a:xfrm>
          <a:prstGeom prst="rect">
            <a:avLst/>
          </a:prstGeom>
          <a:ln>
            <a:noFill/>
          </a:ln>
        </p:spPr>
      </p:pic>
      <p:pic>
        <p:nvPicPr>
          <p:cNvPr id="337" name="Grafik 5"/>
          <p:cNvPicPr/>
          <p:nvPr/>
        </p:nvPicPr>
        <p:blipFill>
          <a:blip r:embed="rId5"/>
          <a:srcRect t="23581" b="6693"/>
          <a:stretch/>
        </p:blipFill>
        <p:spPr>
          <a:xfrm>
            <a:off x="542880" y="1325520"/>
            <a:ext cx="4096440" cy="2140920"/>
          </a:xfrm>
          <a:prstGeom prst="rect">
            <a:avLst/>
          </a:prstGeom>
          <a:ln>
            <a:noFill/>
          </a:ln>
        </p:spPr>
      </p:pic>
      <p:sp>
        <p:nvSpPr>
          <p:cNvPr id="338" name="CustomShape 2"/>
          <p:cNvSpPr/>
          <p:nvPr/>
        </p:nvSpPr>
        <p:spPr>
          <a:xfrm>
            <a:off x="478080" y="968400"/>
            <a:ext cx="77612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Scalar diffusion over flat plane, with orography (analyt.sol.: black contours):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464400" y="3699000"/>
            <a:ext cx="50835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Vectorial diffusion over flat plane, with orography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40" name="CustomShape 4"/>
          <p:cNvSpPr/>
          <p:nvPr/>
        </p:nvSpPr>
        <p:spPr>
          <a:xfrm>
            <a:off x="5070240" y="3413160"/>
            <a:ext cx="35668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correct convergence behaviour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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41" name="CustomShape 5"/>
          <p:cNvSpPr/>
          <p:nvPr/>
        </p:nvSpPr>
        <p:spPr>
          <a:xfrm>
            <a:off x="1108080" y="6364440"/>
            <a:ext cx="81180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20.05.2022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42" name="CustomShape 6"/>
          <p:cNvSpPr/>
          <p:nvPr/>
        </p:nvSpPr>
        <p:spPr>
          <a:xfrm>
            <a:off x="5095440" y="6006960"/>
            <a:ext cx="35668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correct convergence behaviour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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2313A4F6-DE2E-42FD-A33B-90A45F26775B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26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1108080" y="6364440"/>
            <a:ext cx="81180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20.05.2022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224280" y="934920"/>
            <a:ext cx="777744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To perform simulations an a flat plane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use a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torus grid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that needs:</a:t>
            </a:r>
            <a:endParaRPr lang="de-DE" sz="1800" b="0" strike="noStrike" spc="-1">
              <a:latin typeface="Arial"/>
            </a:endParaRPr>
          </a:p>
          <a:p>
            <a:pPr marL="800280" lvl="1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Coordinates (vlat/vlon) of the triange vertices</a:t>
            </a:r>
            <a:endParaRPr lang="de-DE" sz="1400" b="0" strike="noStrike" spc="-1">
              <a:latin typeface="Arial"/>
            </a:endParaRPr>
          </a:p>
          <a:p>
            <a:pPr marL="800280" lvl="1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Edges defined by 2 vertices</a:t>
            </a:r>
            <a:endParaRPr lang="de-DE" sz="1400" b="0" strike="noStrike" spc="-1">
              <a:latin typeface="Arial"/>
            </a:endParaRPr>
          </a:p>
          <a:p>
            <a:pPr marL="800280" lvl="1" indent="-342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Cells defined by 3 edges (right oriented sequence)</a:t>
            </a:r>
            <a:endParaRPr lang="de-DE" sz="1400" b="0" strike="noStrike" spc="-1">
              <a:latin typeface="Arial"/>
            </a:endParaRPr>
          </a:p>
          <a:p>
            <a:pPr marL="800280" lvl="1" indent="-342360">
              <a:lnSpc>
                <a:spcPct val="100000"/>
              </a:lnSpc>
              <a:buClr>
                <a:srgbClr val="2D4B9B"/>
              </a:buClr>
              <a:buFont typeface="StarSymbol"/>
              <a:buAutoNum type="arabicPeriod"/>
            </a:pPr>
            <a:r>
              <a:rPr lang="de-DE" sz="1400" b="0" strike="noStrike" spc="-1">
                <a:solidFill>
                  <a:srgbClr val="2D4B9B"/>
                </a:solidFill>
                <a:latin typeface="Arial"/>
                <a:ea typeface="DejaVu Sans"/>
              </a:rPr>
              <a:t>Orientation of the normal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torus_gridgen.py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(only ~300 lines of code)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346" name="Grafik 9"/>
          <p:cNvPicPr/>
          <p:nvPr/>
        </p:nvPicPr>
        <p:blipFill>
          <a:blip r:embed="rId2"/>
          <a:stretch/>
        </p:blipFill>
        <p:spPr>
          <a:xfrm>
            <a:off x="847800" y="2982960"/>
            <a:ext cx="2807640" cy="2751840"/>
          </a:xfrm>
          <a:prstGeom prst="rect">
            <a:avLst/>
          </a:prstGeom>
          <a:ln>
            <a:noFill/>
          </a:ln>
        </p:spPr>
      </p:pic>
      <p:pic>
        <p:nvPicPr>
          <p:cNvPr id="347" name="Grafik 10"/>
          <p:cNvPicPr/>
          <p:nvPr/>
        </p:nvPicPr>
        <p:blipFill>
          <a:blip r:embed="rId3"/>
          <a:stretch/>
        </p:blipFill>
        <p:spPr>
          <a:xfrm>
            <a:off x="5651640" y="3052800"/>
            <a:ext cx="1142280" cy="1078920"/>
          </a:xfrm>
          <a:prstGeom prst="rect">
            <a:avLst/>
          </a:prstGeom>
          <a:ln>
            <a:noFill/>
          </a:ln>
        </p:spPr>
      </p:pic>
      <p:sp>
        <p:nvSpPr>
          <p:cNvPr id="348" name="CustomShape 4"/>
          <p:cNvSpPr/>
          <p:nvPr/>
        </p:nvSpPr>
        <p:spPr>
          <a:xfrm>
            <a:off x="571320" y="2557440"/>
            <a:ext cx="7697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What is the smallest grid for a square with periodic BCs (=torus-topology)?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254520" y="5718240"/>
            <a:ext cx="399240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A </a:t>
            </a:r>
            <a:r>
              <a:rPr lang="de-DE" sz="14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simplicial complex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needs at least 14 triangles 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(18 triangles are needed for a more regular grid)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350" name="CustomShape 6"/>
          <p:cNvSpPr/>
          <p:nvPr/>
        </p:nvSpPr>
        <p:spPr>
          <a:xfrm>
            <a:off x="4463640" y="4257720"/>
            <a:ext cx="452880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No simplicial complex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!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Nevertheless is a useful numerical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grid for a FV-scheme.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particular, allows a single-column model.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is now used in BRIDGE!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394560" y="1114560"/>
            <a:ext cx="4536000" cy="55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DG-Entwicklung, BRIDGE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(mit Florian)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Euler-Gln. mit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geländefolgenden Koord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(Rayleigh-damp., Quelltermfilterung,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Randbed.) Bsp. Bergüberströmung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auf ‚kleinem Planet‘: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Meilensteinplan:  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Euler, explizit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1" strike="noStrike" spc="-1">
                <a:solidFill>
                  <a:srgbClr val="00B050"/>
                </a:solidFill>
                <a:latin typeface="Wingdings"/>
                <a:ea typeface="DejaVu Sans"/>
              </a:rPr>
              <a:t>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pic>
        <p:nvPicPr>
          <p:cNvPr id="352" name="Grafik 9"/>
          <p:cNvPicPr/>
          <p:nvPr/>
        </p:nvPicPr>
        <p:blipFill>
          <a:blip r:embed="rId2"/>
          <a:stretch/>
        </p:blipFill>
        <p:spPr>
          <a:xfrm>
            <a:off x="611280" y="2492280"/>
            <a:ext cx="7128720" cy="310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72B71EFE-2B7E-4E6B-BC5F-10818A66EA3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28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632160" y="1268280"/>
            <a:ext cx="46184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Flow over mountain with the HEVI-solver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56" name="CustomShape 4"/>
          <p:cNvSpPr/>
          <p:nvPr/>
        </p:nvSpPr>
        <p:spPr>
          <a:xfrm>
            <a:off x="890640" y="2789280"/>
            <a:ext cx="8070840" cy="15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=10m,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b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=5km, 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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=4km			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Fr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h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=100,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Fr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a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=0.1 … 0.5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u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=10m/s,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=0.01 1/s,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z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=0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)=288K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compare with analytic linear solution: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Baldauf, 2008, COSMO-NL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(uses only a few further approximations, e.g. it is a fully compressible solution)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357" name="Picture 2" descr="M:\mbaldauf\Work\Tmp\Unbenannt.png"/>
          <p:cNvPicPr/>
          <p:nvPr/>
        </p:nvPicPr>
        <p:blipFill>
          <a:blip r:embed="rId2"/>
          <a:stretch/>
        </p:blipFill>
        <p:spPr>
          <a:xfrm>
            <a:off x="2332080" y="2182680"/>
            <a:ext cx="2653560" cy="494640"/>
          </a:xfrm>
          <a:prstGeom prst="rect">
            <a:avLst/>
          </a:prstGeom>
          <a:ln>
            <a:noFill/>
          </a:ln>
        </p:spPr>
      </p:pic>
      <p:sp>
        <p:nvSpPr>
          <p:cNvPr id="358" name="CustomShape 5"/>
          <p:cNvSpPr/>
          <p:nvPr/>
        </p:nvSpPr>
        <p:spPr>
          <a:xfrm>
            <a:off x="697680" y="2173320"/>
            <a:ext cx="132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Orography: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59" name="CustomShape 6"/>
          <p:cNvSpPr/>
          <p:nvPr/>
        </p:nvSpPr>
        <p:spPr>
          <a:xfrm>
            <a:off x="705960" y="1800360"/>
            <a:ext cx="2846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Setup : Schär et al. (2002)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73FEAF3F-5C74-41F1-A6D8-A7D11B6B467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29</a:t>
            </a:fld>
            <a:endParaRPr lang="de-DE" sz="1000" b="0" strike="noStrike" spc="-1">
              <a:latin typeface="Arial"/>
            </a:endParaRPr>
          </a:p>
        </p:txBody>
      </p:sp>
      <p:pic>
        <p:nvPicPr>
          <p:cNvPr id="362" name="Grafik 3"/>
          <p:cNvPicPr/>
          <p:nvPr/>
        </p:nvPicPr>
        <p:blipFill>
          <a:blip r:embed="rId2"/>
          <a:srcRect t="24401" b="19824"/>
          <a:stretch/>
        </p:blipFill>
        <p:spPr>
          <a:xfrm>
            <a:off x="1116000" y="1989000"/>
            <a:ext cx="5850720" cy="2447280"/>
          </a:xfrm>
          <a:prstGeom prst="rect">
            <a:avLst/>
          </a:prstGeom>
          <a:ln>
            <a:noFill/>
          </a:ln>
        </p:spPr>
      </p:pic>
      <p:sp>
        <p:nvSpPr>
          <p:cNvPr id="363" name="CustomShape 3"/>
          <p:cNvSpPr/>
          <p:nvPr/>
        </p:nvSpPr>
        <p:spPr>
          <a:xfrm>
            <a:off x="588960" y="1054080"/>
            <a:ext cx="786996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Flow over mountains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setup from Schär et al. (2002), N=0.01 1/s, …, no vertical grid stretching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64" name="CustomShape 4"/>
          <p:cNvSpPr/>
          <p:nvPr/>
        </p:nvSpPr>
        <p:spPr>
          <a:xfrm>
            <a:off x="900000" y="4570560"/>
            <a:ext cx="683964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Colors: BRIDGE, DG 4th order, explicit RK4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Contours: analytic solution (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 (2008) COSM-NL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Uses a torus grid T140x1 L16 (with only one triangle row)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rafik 8"/>
          <p:cNvPicPr/>
          <p:nvPr/>
        </p:nvPicPr>
        <p:blipFill>
          <a:blip r:embed="rId2"/>
          <a:stretch/>
        </p:blipFill>
        <p:spPr>
          <a:xfrm>
            <a:off x="6659640" y="2465280"/>
            <a:ext cx="1726560" cy="96624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A8BB683E-1411-4805-830B-3741134889A3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696600" y="2502000"/>
            <a:ext cx="5348520" cy="7905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2D toy model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(C++ code)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~2014 – 2020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How to bring DG on the sphere/ellipsoid (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 (2020) JCP)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HEVI scheme with DG (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 (2021) JCP)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702000" y="4118760"/>
            <a:ext cx="5362920" cy="1064880"/>
          </a:xfrm>
          <a:prstGeom prst="rect">
            <a:avLst/>
          </a:prstGeom>
          <a:solidFill>
            <a:srgbClr val="DFF1C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BRIDGE                                  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2020 - ~2023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B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asic 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R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esearch for 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I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 with 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DG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xtension)       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-     Shallow water on the sphere/ellipsoid (explicit)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3D Euler equations (HEVI) + parametr.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702000" y="5688000"/>
            <a:ext cx="5346000" cy="364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ICON-DG                          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~ 2024 (?) - ~ 2028 (?)   </a:t>
            </a:r>
            <a:endParaRPr lang="de-DE" sz="1600" b="0" strike="noStrike" spc="-1">
              <a:latin typeface="Aria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1930320" y="3470400"/>
            <a:ext cx="420120" cy="448560"/>
          </a:xfrm>
          <a:prstGeom prst="downArrow">
            <a:avLst>
              <a:gd name="adj1" fmla="val 50000"/>
              <a:gd name="adj2" fmla="val 49995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7"/>
          <p:cNvSpPr/>
          <p:nvPr/>
        </p:nvSpPr>
        <p:spPr>
          <a:xfrm>
            <a:off x="1924200" y="5240160"/>
            <a:ext cx="430920" cy="420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8"/>
          <p:cNvSpPr/>
          <p:nvPr/>
        </p:nvSpPr>
        <p:spPr>
          <a:xfrm>
            <a:off x="623520" y="341280"/>
            <a:ext cx="31798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DG development at DWD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146" name="CustomShape 9"/>
          <p:cNvSpPr/>
          <p:nvPr/>
        </p:nvSpPr>
        <p:spPr>
          <a:xfrm>
            <a:off x="688320" y="1174680"/>
            <a:ext cx="5393160" cy="57744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COSMO-DG                             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~2009-2014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- 3D Euler eqns, explicit time integr., structured grid                       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147" name="CustomShape 10"/>
          <p:cNvSpPr/>
          <p:nvPr/>
        </p:nvSpPr>
        <p:spPr>
          <a:xfrm>
            <a:off x="1928880" y="1916280"/>
            <a:ext cx="421560" cy="450000"/>
          </a:xfrm>
          <a:prstGeom prst="downArrow">
            <a:avLst>
              <a:gd name="adj1" fmla="val 50000"/>
              <a:gd name="adj2" fmla="val 49983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Grafik 12"/>
          <p:cNvPicPr/>
          <p:nvPr/>
        </p:nvPicPr>
        <p:blipFill>
          <a:blip r:embed="rId3"/>
          <a:stretch/>
        </p:blipFill>
        <p:spPr>
          <a:xfrm>
            <a:off x="6459480" y="1278000"/>
            <a:ext cx="1821600" cy="28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5455129B-4C46-423F-83E2-48084ECE1F53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30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323280" y="981000"/>
            <a:ext cx="8515440" cy="4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Horizontally explicit - vertically implicit (HEVI)-scheme with DG</a:t>
            </a:r>
            <a:endParaRPr lang="de-DE" sz="2200" b="0" strike="noStrike" spc="-1">
              <a:latin typeface="Arial"/>
            </a:endParaRPr>
          </a:p>
        </p:txBody>
      </p:sp>
      <p:pic>
        <p:nvPicPr>
          <p:cNvPr id="368" name="Picture 7" descr="M:\mbaldauf\Work\Projekte\Veranstaltungen\2017\170403_PDEs_Paris\Unbenannt.png"/>
          <p:cNvPicPr/>
          <p:nvPr/>
        </p:nvPicPr>
        <p:blipFill>
          <a:blip r:embed="rId2"/>
          <a:stretch/>
        </p:blipFill>
        <p:spPr>
          <a:xfrm>
            <a:off x="517680" y="2498760"/>
            <a:ext cx="4939560" cy="596160"/>
          </a:xfrm>
          <a:prstGeom prst="rect">
            <a:avLst/>
          </a:prstGeom>
          <a:ln>
            <a:noFill/>
          </a:ln>
        </p:spPr>
      </p:pic>
      <p:pic>
        <p:nvPicPr>
          <p:cNvPr id="369" name="Picture 8" descr="M:\mbaldauf\Work\Projekte\Veranstaltungen\2017\170403_PDEs_Paris\Unbenannt.png"/>
          <p:cNvPicPr/>
          <p:nvPr/>
        </p:nvPicPr>
        <p:blipFill>
          <a:blip r:embed="rId3"/>
          <a:stretch/>
        </p:blipFill>
        <p:spPr>
          <a:xfrm>
            <a:off x="6100920" y="2433600"/>
            <a:ext cx="1866240" cy="469080"/>
          </a:xfrm>
          <a:prstGeom prst="rect">
            <a:avLst/>
          </a:prstGeom>
          <a:ln>
            <a:noFill/>
          </a:ln>
        </p:spPr>
      </p:pic>
      <p:pic>
        <p:nvPicPr>
          <p:cNvPr id="370" name="Picture 9" descr="M:\mbaldauf\Work\Projekte\Veranstaltungen\2017\170403_PDEs_Paris\Unbenannt.png"/>
          <p:cNvPicPr/>
          <p:nvPr/>
        </p:nvPicPr>
        <p:blipFill>
          <a:blip r:embed="rId4"/>
          <a:stretch/>
        </p:blipFill>
        <p:spPr>
          <a:xfrm>
            <a:off x="6316560" y="2911320"/>
            <a:ext cx="2583720" cy="685080"/>
          </a:xfrm>
          <a:prstGeom prst="rect">
            <a:avLst/>
          </a:prstGeom>
          <a:ln>
            <a:noFill/>
          </a:ln>
        </p:spPr>
      </p:pic>
      <p:sp>
        <p:nvSpPr>
          <p:cNvPr id="371" name="CustomShape 4"/>
          <p:cNvSpPr/>
          <p:nvPr/>
        </p:nvSpPr>
        <p:spPr>
          <a:xfrm>
            <a:off x="1434240" y="3013560"/>
            <a:ext cx="87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explicit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72" name="CustomShape 5"/>
          <p:cNvSpPr/>
          <p:nvPr/>
        </p:nvSpPr>
        <p:spPr>
          <a:xfrm>
            <a:off x="2808000" y="3019320"/>
            <a:ext cx="87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implicit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73" name="CustomShape 6"/>
          <p:cNvSpPr/>
          <p:nvPr/>
        </p:nvSpPr>
        <p:spPr>
          <a:xfrm>
            <a:off x="3747240" y="3019320"/>
            <a:ext cx="87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explicit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74" name="CustomShape 7"/>
          <p:cNvSpPr/>
          <p:nvPr/>
        </p:nvSpPr>
        <p:spPr>
          <a:xfrm>
            <a:off x="4711680" y="3035160"/>
            <a:ext cx="87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implicit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75" name="CustomShape 8"/>
          <p:cNvSpPr/>
          <p:nvPr/>
        </p:nvSpPr>
        <p:spPr>
          <a:xfrm>
            <a:off x="443880" y="1628640"/>
            <a:ext cx="80125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Motivation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get rid of the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strong time step restriction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by vertical sound wave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expansion in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flat grid cells 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(in particular near the ground)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76" name="CustomShape 9"/>
          <p:cNvSpPr/>
          <p:nvPr/>
        </p:nvSpPr>
        <p:spPr>
          <a:xfrm>
            <a:off x="633240" y="5343480"/>
            <a:ext cx="791928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Baldauf, M. (2021):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 horizontally explicit, vertically implicit (HEVI) discontinuous</a:t>
            </a:r>
            <a:r>
              <a:t/>
            </a:r>
            <a:br/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Galerkin scheme for the 2-dim. Euler and Navier-Stokes equations using </a:t>
            </a:r>
            <a:r>
              <a:t/>
            </a:r>
            <a:br/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terrain-following coordinates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, J. Comp. Phys. 446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377" name="CustomShape 10"/>
          <p:cNvSpPr/>
          <p:nvPr/>
        </p:nvSpPr>
        <p:spPr>
          <a:xfrm>
            <a:off x="360000" y="3744000"/>
            <a:ext cx="847332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en-US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implicit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part leads to several </a:t>
            </a:r>
            <a:r>
              <a:rPr lang="en-US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block-tridiagonal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matrices 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here a direct solver is used (expensive!)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 of </a:t>
            </a:r>
            <a:r>
              <a:rPr lang="en-US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IMEX-Runge-Kutta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(SDIRK) schemes: SSP3(3,3,2), SSP3(4,3,3)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(Pareschi, Russo (2005) JSC)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7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ACCEBA38-FF33-4078-97CB-A4A2605EEDBC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31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380" name="CustomShape 3"/>
          <p:cNvSpPr/>
          <p:nvPr/>
        </p:nvSpPr>
        <p:spPr>
          <a:xfrm>
            <a:off x="834480" y="1846440"/>
            <a:ext cx="7158600" cy="365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   + a final step that combines all tendencies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(j)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(j)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n</a:t>
            </a:r>
            <a:r>
              <a:rPr lang="de-DE" sz="1800" b="0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+1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coefficients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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are described by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double Butcher tableaus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e.g. SSP3(3,3,2) by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Pareschi, Russo (2005) JSC: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general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stability function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the Dahlquist problem is known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general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order conditions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are known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practically SDIRK schemes are preferred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81" name="CustomShape 4"/>
          <p:cNvSpPr/>
          <p:nvPr/>
        </p:nvSpPr>
        <p:spPr>
          <a:xfrm>
            <a:off x="3670560" y="5446800"/>
            <a:ext cx="521172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Lock, Wood, Weller (2014) QJRMS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Pareschi, Russo (2005) JSC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:  	SSP3(3,3,2), SSP3(4,3,3)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Giraldo et al. (2012) Siam JSC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:	ARK2(2,3,2)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Kang, Giraldo, Bui-Thanh (2020) JCP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: IMEX-RK in hybridiz. DG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382" name="Picture 6" descr="M:\mbaldauf\Work\Projekte\Veranstaltungen\2017\170403_PDEs_Paris\Unbenannt.png"/>
          <p:cNvPicPr/>
          <p:nvPr/>
        </p:nvPicPr>
        <p:blipFill>
          <a:blip r:embed="rId2"/>
          <a:stretch/>
        </p:blipFill>
        <p:spPr>
          <a:xfrm>
            <a:off x="1258920" y="2959200"/>
            <a:ext cx="2958480" cy="1459800"/>
          </a:xfrm>
          <a:prstGeom prst="rect">
            <a:avLst/>
          </a:prstGeom>
          <a:ln>
            <a:noFill/>
          </a:ln>
        </p:spPr>
      </p:pic>
      <p:pic>
        <p:nvPicPr>
          <p:cNvPr id="383" name="Picture 7" descr="M:\mbaldauf\Work\Projekte\Veranstaltungen\2017\170403_PDEs_Paris\Unbenannt.png"/>
          <p:cNvPicPr/>
          <p:nvPr/>
        </p:nvPicPr>
        <p:blipFill>
          <a:blip r:embed="rId3"/>
          <a:stretch/>
        </p:blipFill>
        <p:spPr>
          <a:xfrm>
            <a:off x="4579920" y="3041640"/>
            <a:ext cx="3121920" cy="1294560"/>
          </a:xfrm>
          <a:prstGeom prst="rect">
            <a:avLst/>
          </a:prstGeom>
          <a:ln>
            <a:noFill/>
          </a:ln>
        </p:spPr>
      </p:pic>
      <p:pic>
        <p:nvPicPr>
          <p:cNvPr id="384" name="Picture 8" descr="M:\mbaldauf\Work\Projekte\Veranstaltungen\2017\170403_PDEs_Paris\Unbenannt.png"/>
          <p:cNvPicPr/>
          <p:nvPr/>
        </p:nvPicPr>
        <p:blipFill>
          <a:blip r:embed="rId4"/>
          <a:stretch/>
        </p:blipFill>
        <p:spPr>
          <a:xfrm>
            <a:off x="7524720" y="3197160"/>
            <a:ext cx="1320120" cy="299160"/>
          </a:xfrm>
          <a:prstGeom prst="rect">
            <a:avLst/>
          </a:prstGeom>
          <a:ln>
            <a:noFill/>
          </a:ln>
        </p:spPr>
      </p:pic>
      <p:pic>
        <p:nvPicPr>
          <p:cNvPr id="385" name="Grafik 1"/>
          <p:cNvPicPr/>
          <p:nvPr/>
        </p:nvPicPr>
        <p:blipFill>
          <a:blip r:embed="rId5"/>
          <a:stretch/>
        </p:blipFill>
        <p:spPr>
          <a:xfrm>
            <a:off x="2317680" y="944640"/>
            <a:ext cx="5031720" cy="902520"/>
          </a:xfrm>
          <a:prstGeom prst="rect">
            <a:avLst/>
          </a:prstGeom>
          <a:ln>
            <a:noFill/>
          </a:ln>
        </p:spPr>
      </p:pic>
      <p:sp>
        <p:nvSpPr>
          <p:cNvPr id="386" name="CustomShape 5"/>
          <p:cNvSpPr/>
          <p:nvPr/>
        </p:nvSpPr>
        <p:spPr>
          <a:xfrm>
            <a:off x="811080" y="318960"/>
            <a:ext cx="2807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IMEX-Runge-Kutta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87" name="CustomShape 6"/>
          <p:cNvSpPr/>
          <p:nvPr/>
        </p:nvSpPr>
        <p:spPr>
          <a:xfrm>
            <a:off x="707400" y="1089000"/>
            <a:ext cx="12978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RK stages: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834FED56-D570-46D9-83DD-BC1A0AC0F796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32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829080" y="134136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391" name="CustomShape 4"/>
          <p:cNvSpPr/>
          <p:nvPr/>
        </p:nvSpPr>
        <p:spPr>
          <a:xfrm>
            <a:off x="214200" y="1557360"/>
            <a:ext cx="8714520" cy="2291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Wingdings" charset="2"/>
              <a:buAutoNum type="arabicPeriod" startAt="3"/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Euler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HEVI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time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(IMEX-RK)   	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                   Q3/2022    (</a:t>
            </a:r>
            <a:r>
              <a:rPr lang="de-DE" sz="1800" b="1" strike="noStrike" spc="-1" dirty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r>
              <a:rPr lang="de-DE" sz="1800" b="1" strike="noStrike" spc="-1" dirty="0">
                <a:solidFill>
                  <a:srgbClr val="00B050"/>
                </a:solidFill>
                <a:latin typeface="Calibri"/>
                <a:ea typeface="Calibri"/>
              </a:rPr>
              <a:t>)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IMEX-RK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whole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time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integration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sequence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Calculate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coefficient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matrix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elements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rhs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Baldauf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2021)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Solver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LSE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block-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tridiagonal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matrices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t/>
            </a:r>
            <a:br/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3.b 	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optimization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of the vertically implicit solver (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Schur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compl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.,...)  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      Q4/2022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lang="de-DE" sz="1800" b="0" strike="noStrike" spc="-1" dirty="0">
                <a:solidFill>
                  <a:srgbClr val="FFC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>
                <a:solidFill>
                  <a:srgbClr val="FFC000"/>
                </a:solidFill>
                <a:latin typeface="Webdings"/>
                <a:ea typeface="Calibri"/>
              </a:rPr>
              <a:t>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3.c 	</a:t>
            </a:r>
            <a:r>
              <a:rPr lang="de-DE" sz="1800" b="0" strike="noStrike" spc="-1" dirty="0" err="1" smtClean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3D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diffusion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(+ a simple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turbulence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), HEVI  	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            Q1/2023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DE" sz="1800" b="0" strike="noStrike" spc="-1" dirty="0">
              <a:latin typeface="Arial"/>
            </a:endParaRPr>
          </a:p>
        </p:txBody>
      </p:sp>
      <p:sp>
        <p:nvSpPr>
          <p:cNvPr id="392" name="CustomShape 5"/>
          <p:cNvSpPr/>
          <p:nvPr/>
        </p:nvSpPr>
        <p:spPr>
          <a:xfrm>
            <a:off x="347760" y="341280"/>
            <a:ext cx="472500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Milestones of the BRIDGE-project (III)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(detailed)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FEB99DD0-9726-41A4-9128-7A870BEF32FF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33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723960" y="1041480"/>
            <a:ext cx="761328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Flow over mountains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setup from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Schär et al. (2002)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N=0.01 1/s, …, with vertical grid stretching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HEVI-solver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4th order, SSP3-4-3-3 RK scheme, dx=1km, dt=0.2s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96" name="CustomShape 4"/>
          <p:cNvSpPr/>
          <p:nvPr/>
        </p:nvSpPr>
        <p:spPr>
          <a:xfrm>
            <a:off x="988200" y="5472000"/>
            <a:ext cx="7003440" cy="638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Colors: BRIDGE   (1 proc. on rcl, t_wall=21.5h)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Contours: analytic solution (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 (2008) COSMO-NL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397" name="Grafik 1"/>
          <p:cNvPicPr/>
          <p:nvPr/>
        </p:nvPicPr>
        <p:blipFill>
          <a:blip r:embed="rId3"/>
          <a:srcRect t="24352" b="19882"/>
          <a:stretch/>
        </p:blipFill>
        <p:spPr>
          <a:xfrm>
            <a:off x="1080000" y="2191320"/>
            <a:ext cx="7495560" cy="3136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39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DB372D98-994E-4141-A0B5-36A354C9CA54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34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00" name="CustomShape 3"/>
          <p:cNvSpPr/>
          <p:nvPr/>
        </p:nvSpPr>
        <p:spPr>
          <a:xfrm>
            <a:off x="820080" y="1374840"/>
            <a:ext cx="7990200" cy="48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Current state of the efficiency of the HEVI solver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a full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3D simulation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with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DG 4th order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currently 95% of computation time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is spent in the HEVI solver!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Generation of coefficient matrix elements (26%)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LU decomposition (22%)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Solve LSE (23%)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Calculate implicit tendency (24%)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Of course, these numbers must be heavily reduced!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There exist ideas in the literature using the so called ‚</a:t>
            </a:r>
            <a:r>
              <a:rPr lang="de-DE" sz="1800" b="0" strike="noStrike" spc="-1">
                <a:solidFill>
                  <a:srgbClr val="2A6099"/>
                </a:solidFill>
                <a:latin typeface="Arial"/>
                <a:ea typeface="DejaVu Sans"/>
              </a:rPr>
              <a:t>Schur complement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‘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or ‚</a:t>
            </a:r>
            <a:r>
              <a:rPr lang="de-DE" sz="1800" b="0" strike="noStrike" spc="-1">
                <a:solidFill>
                  <a:srgbClr val="2A6099"/>
                </a:solidFill>
                <a:latin typeface="Arial"/>
                <a:ea typeface="DejaVu Sans"/>
              </a:rPr>
              <a:t>static condensation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‘, which must be tested…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We currently are in contact with the University of Cologne,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who have experience with such methods.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block-tridiagonal coefficient matrices contain ~75% zeros and ~25% non-zeros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(i.e. they are not sparsely occupied)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01" name="CustomShape 4"/>
          <p:cNvSpPr/>
          <p:nvPr/>
        </p:nvSpPr>
        <p:spPr>
          <a:xfrm>
            <a:off x="5688000" y="2808000"/>
            <a:ext cx="224892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called every 50 time steps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02" name="CustomShape 5"/>
          <p:cNvSpPr/>
          <p:nvPr/>
        </p:nvSpPr>
        <p:spPr>
          <a:xfrm>
            <a:off x="5256000" y="2808000"/>
            <a:ext cx="216720" cy="359640"/>
          </a:xfrm>
          <a:prstGeom prst="rightBrace">
            <a:avLst>
              <a:gd name="adj1" fmla="val 8285"/>
              <a:gd name="adj2" fmla="val 50000"/>
            </a:avLst>
          </a:prstGeom>
          <a:noFill/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6"/>
          <p:cNvSpPr/>
          <p:nvPr/>
        </p:nvSpPr>
        <p:spPr>
          <a:xfrm>
            <a:off x="5256000" y="3240000"/>
            <a:ext cx="215280" cy="359640"/>
          </a:xfrm>
          <a:prstGeom prst="rightBrace">
            <a:avLst>
              <a:gd name="adj1" fmla="val 8346"/>
              <a:gd name="adj2" fmla="val 50000"/>
            </a:avLst>
          </a:prstGeom>
          <a:noFill/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7"/>
          <p:cNvSpPr/>
          <p:nvPr/>
        </p:nvSpPr>
        <p:spPr>
          <a:xfrm>
            <a:off x="5688000" y="3312000"/>
            <a:ext cx="210852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called every RK substep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06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898749BA-41F7-4CCF-B696-6807B2051A0C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35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07" name="CustomShape 3"/>
          <p:cNvSpPr/>
          <p:nvPr/>
        </p:nvSpPr>
        <p:spPr>
          <a:xfrm>
            <a:off x="829080" y="134136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408" name="CustomShape 4"/>
          <p:cNvSpPr/>
          <p:nvPr/>
        </p:nvSpPr>
        <p:spPr>
          <a:xfrm>
            <a:off x="214200" y="1665360"/>
            <a:ext cx="8714520" cy="21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4. cloud 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microphysics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(Kessler) + 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tracer advection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(positive definit)  	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   		+ explicit sedimentation scheme   	Q4/2022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4.b 		cloud microphysics (cloud ice, Graupel)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		+ vertically implicit sedimentation scheme    	Q1/2023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5. 	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limited area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version available  	Q1/2023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5.b 		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vectorized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version available   	Q2/2023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6. 	coupling of a full fledged 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turbulence + BL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scheme  	Q2/2023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09" name="CustomShape 5"/>
          <p:cNvSpPr/>
          <p:nvPr/>
        </p:nvSpPr>
        <p:spPr>
          <a:xfrm>
            <a:off x="439560" y="341280"/>
            <a:ext cx="473868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Milestones of the BRIDGE-project (IV)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(detailed)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70C4D823-2388-4794-835A-7865025C2FEE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36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829080" y="1341360"/>
            <a:ext cx="1807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413" name="CustomShape 4"/>
          <p:cNvSpPr/>
          <p:nvPr/>
        </p:nvSpPr>
        <p:spPr>
          <a:xfrm>
            <a:off x="250920" y="995400"/>
            <a:ext cx="8784360" cy="47613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0. 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first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version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 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FE/DG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framework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available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MPI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parallelized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      Q2/2021 </a:t>
            </a:r>
            <a:r>
              <a:rPr lang="de-DE" sz="2000" b="1" strike="noStrike" spc="-1" dirty="0" smtClean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	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shallow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water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sphere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explicit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time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(RK)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Q3/2021 </a:t>
            </a:r>
            <a:r>
              <a:rPr lang="de-DE" sz="2000" b="1" strike="noStrike" spc="-1" dirty="0" smtClean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	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3D Euler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sphere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explicit time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(RK)   	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Q1/2022  </a:t>
            </a:r>
            <a:r>
              <a:rPr lang="de-DE" sz="2000" b="1" strike="noStrike" spc="-1" dirty="0" smtClean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2.b	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3D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diffusion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(+ a simple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turbulence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  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   Q2/2022 </a:t>
            </a:r>
            <a:r>
              <a:rPr lang="de-DE" sz="1800" b="1" strike="noStrike" spc="-1" dirty="0" smtClean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de-DE" sz="1800" b="0" strike="noStrike" spc="-1" dirty="0">
                <a:solidFill>
                  <a:srgbClr val="FFC000"/>
                </a:solidFill>
                <a:latin typeface="Webdings"/>
                <a:ea typeface="Calibri"/>
              </a:rPr>
              <a:t>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2.c	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grid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refinement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works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                                                    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Q2/2022  </a:t>
            </a:r>
            <a:r>
              <a:rPr lang="de-DE" sz="1800" b="1" strike="noStrike" spc="-1" dirty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	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Euler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equations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HEVI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time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integration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(IMEX-RK)                           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Q3/2022  </a:t>
            </a:r>
            <a:r>
              <a:rPr lang="de-DE" sz="1800" b="1" strike="noStrike" spc="-1" dirty="0">
                <a:solidFill>
                  <a:srgbClr val="00B050"/>
                </a:solidFill>
                <a:latin typeface="Calibri"/>
                <a:ea typeface="Calibri"/>
              </a:rPr>
              <a:t>(</a:t>
            </a:r>
            <a:r>
              <a:rPr lang="de-DE" sz="1800" b="1" strike="noStrike" spc="-1" dirty="0">
                <a:solidFill>
                  <a:srgbClr val="00B050"/>
                </a:solidFill>
                <a:latin typeface="Wingdings"/>
                <a:ea typeface="Calibri"/>
              </a:rPr>
              <a:t></a:t>
            </a:r>
            <a:r>
              <a:rPr lang="de-DE" sz="1800" b="1" strike="noStrike" spc="-1" dirty="0">
                <a:solidFill>
                  <a:srgbClr val="00B050"/>
                </a:solidFill>
                <a:latin typeface="Calibri"/>
                <a:ea typeface="Calibri"/>
              </a:rPr>
              <a:t>)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3.b 	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optimization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vertically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implicit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solver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(Schur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compl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.,...) Q4/2022</a:t>
            </a:r>
            <a:r>
              <a:rPr lang="de-DE" sz="1800" b="0" strike="noStrike" spc="-1" dirty="0" smtClean="0">
                <a:solidFill>
                  <a:srgbClr val="FFC000"/>
                </a:solidFill>
                <a:latin typeface="Webdings"/>
                <a:ea typeface="Calibri"/>
              </a:rPr>
              <a:t>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3.c	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3D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diffusion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(+ a simple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turbulence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), HEVI     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Q1/2023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cloud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microphysics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(Kessler) +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tracer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advection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(positive definit)  	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		+ explicit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sedimentation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                                        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Q4/2022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4.b 	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cloud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microphysics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cloud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Graupel) </a:t>
            </a:r>
            <a:r>
              <a:t/>
            </a:r>
            <a:br/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	+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vertically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implicit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sedimentation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                   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Q1/2023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	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limited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area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version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available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                                                                  Q1/2023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5.b 		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vectorized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version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available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                                               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Q2/2023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6. 	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coupling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full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fledged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turbulence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+ BL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scheme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                             Q2/2023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14" name="CustomShape 5"/>
          <p:cNvSpPr/>
          <p:nvPr/>
        </p:nvSpPr>
        <p:spPr>
          <a:xfrm>
            <a:off x="428400" y="341280"/>
            <a:ext cx="523728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Milestones of the BRIDGE-project 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(status Sept. 2022)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415" name="CustomShape 6"/>
          <p:cNvSpPr/>
          <p:nvPr/>
        </p:nvSpPr>
        <p:spPr>
          <a:xfrm>
            <a:off x="467280" y="5873760"/>
            <a:ext cx="6657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During all these stages, additional optimization will take place …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1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51C83A75-6BA8-4775-9D0A-2BDD63E9B856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37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713520" y="1103400"/>
            <a:ext cx="8235000" cy="478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Outlook: building blocks for turbulence parameterizations (I)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Keep in mind: we want to </a:t>
            </a:r>
            <a:r>
              <a:rPr lang="de-DE" sz="18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conserve prognostic variables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therefore, the turbulence parameterization shouldn‘t deliver tendencies, but: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fluxes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 (s)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(for explicit time integration)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or a coefficient matrix of the form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ss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‘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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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 (s)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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(s‘)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(for implicit time integration)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or a combination of both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note: don‘t bother with the time-integration itself; this takes place in a (hopefully)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stable IMEX-RK scheme.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To calculate these fluxes at a certain (quadrature) point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turbulence model gets derivative variables at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from the dyn. core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(‚x-, y-, z-‘-derivatives of the prognostic variables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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=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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q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(s)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).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 the chain rule of differentiation to derive arbitrary other spatial derivatives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of a variable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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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q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(s)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this ideal world, a turbulence modeler wouldn‘t need any grid information!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355343C7-C96A-4638-AEF5-137FD67EDF64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38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21" name="CustomShape 3"/>
          <p:cNvSpPr/>
          <p:nvPr/>
        </p:nvSpPr>
        <p:spPr>
          <a:xfrm>
            <a:off x="577800" y="1125360"/>
            <a:ext cx="8198640" cy="47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Outlook: building blocks for turbulence parameterizations (II)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Problems to solve: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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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q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(s)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), the function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may contain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non-differentiable Heaviside-functions (i.e. ‚if-conditions‘)   (?).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Replace these by ‚relaxation expressions‘?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How to treat non-local closures?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(length scales, smoothing operations, spatial integrations, …)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Planned steps from the ‚DG developers‘ side for the turbulence modelers: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Deliver a Smagorinsky model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Implement a prognostic TKE equation as an example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Deliver diffusion coefficients from this TKE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23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CCBCBAFD-71FA-464D-850D-4E25F972DC9D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39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2140920" y="2781360"/>
            <a:ext cx="4505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(Folien von ICCARUS 2022 WG2 meeting)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637200" y="1052640"/>
            <a:ext cx="6005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Discontinuous Galerkin (DG) methods in a nutshell (I)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900000" y="1628640"/>
            <a:ext cx="3985560" cy="52308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935680" y="4184640"/>
            <a:ext cx="2795040" cy="89928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940360" y="5364000"/>
            <a:ext cx="311904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From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Nair et al. (2011)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in 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‚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Numerical techniques for global atm.</a:t>
            </a:r>
            <a:r>
              <a:t/>
            </a:r>
            <a:br/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models'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153" name="Picture 4" descr="D:\Work\Projekte\Veranstaltungen\2013\130902_EZMW-Seminar_Reading\DG_weak.gif"/>
          <p:cNvPicPr/>
          <p:nvPr/>
        </p:nvPicPr>
        <p:blipFill>
          <a:blip r:embed="rId4"/>
          <a:stretch/>
        </p:blipFill>
        <p:spPr>
          <a:xfrm>
            <a:off x="3068640" y="2336760"/>
            <a:ext cx="1583640" cy="631080"/>
          </a:xfrm>
          <a:prstGeom prst="rect">
            <a:avLst/>
          </a:prstGeom>
          <a:ln>
            <a:noFill/>
          </a:ln>
        </p:spPr>
      </p:pic>
      <p:sp>
        <p:nvSpPr>
          <p:cNvPr id="154" name="CustomShape 3"/>
          <p:cNvSpPr/>
          <p:nvPr/>
        </p:nvSpPr>
        <p:spPr>
          <a:xfrm>
            <a:off x="806760" y="2455920"/>
            <a:ext cx="22352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1.) weak formulation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820080" y="4108320"/>
            <a:ext cx="30200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2.) Finite-element ingredient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5"/>
          <a:stretch/>
        </p:blipFill>
        <p:spPr>
          <a:xfrm>
            <a:off x="843120" y="4489560"/>
            <a:ext cx="3039480" cy="68508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6739C2A4-7CB0-4AA1-BB12-77467A1233AC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928120" y="1625760"/>
            <a:ext cx="314784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e.g.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Cockburn, Shu (1989) Math. Comput.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Cockburn et al. (1989) JCP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Hesthaven, Warburton (2008)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160" name="CustomShape 8"/>
          <p:cNvSpPr/>
          <p:nvPr/>
        </p:nvSpPr>
        <p:spPr>
          <a:xfrm>
            <a:off x="724680" y="5270400"/>
            <a:ext cx="4986000" cy="103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Galerkin-idea: identify 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400" b="0" strike="noStrike" spc="-1">
                <a:solidFill>
                  <a:srgbClr val="000000"/>
                </a:solidFill>
                <a:latin typeface="Symbol"/>
                <a:ea typeface="DejaVu Sans"/>
              </a:rPr>
              <a:t>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p</a:t>
            </a:r>
            <a:r>
              <a:rPr lang="de-DE" sz="14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l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Modal base: orthogonal functions e.g. Legendre-Polynomials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Nodal base: interpolation (Lagrange) polynomials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161" name="CustomShape 9"/>
          <p:cNvSpPr/>
          <p:nvPr/>
        </p:nvSpPr>
        <p:spPr>
          <a:xfrm flipH="1" flipV="1">
            <a:off x="3036240" y="5441400"/>
            <a:ext cx="359640" cy="29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2" name="Grafik 1"/>
          <p:cNvPicPr/>
          <p:nvPr/>
        </p:nvPicPr>
        <p:blipFill>
          <a:blip r:embed="rId6"/>
          <a:stretch/>
        </p:blipFill>
        <p:spPr>
          <a:xfrm>
            <a:off x="1332000" y="3089160"/>
            <a:ext cx="7306560" cy="632520"/>
          </a:xfrm>
          <a:prstGeom prst="rect">
            <a:avLst/>
          </a:prstGeom>
          <a:ln>
            <a:noFill/>
          </a:ln>
        </p:spPr>
      </p:pic>
      <p:sp>
        <p:nvSpPr>
          <p:cNvPr id="163" name="CustomShape 10"/>
          <p:cNvSpPr/>
          <p:nvPr/>
        </p:nvSpPr>
        <p:spPr>
          <a:xfrm>
            <a:off x="796680" y="3160800"/>
            <a:ext cx="404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5D9B71DB-6A2B-4D40-A1B1-58A3CDE17D94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40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27" name="CustomShape 3"/>
          <p:cNvSpPr/>
          <p:nvPr/>
        </p:nvSpPr>
        <p:spPr>
          <a:xfrm>
            <a:off x="946800" y="1268280"/>
            <a:ext cx="7248240" cy="451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How to treat orography?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DG scheme needs 1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st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and 2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derivatives of orography 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 of a filter function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consistent relation between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f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y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),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f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²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f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j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metric terms can be calculated for Gal-Chen coordinate with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arbitrary vertical stretching functions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SLEVE coordinate can be used as well (by using two different filter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functions)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Klemp (2011) vertical coordinate smoothing would need additional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considerations…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pic>
        <p:nvPicPr>
          <p:cNvPr id="428" name="Grafik 2"/>
          <p:cNvPicPr/>
          <p:nvPr/>
        </p:nvPicPr>
        <p:blipFill>
          <a:blip r:embed="rId2"/>
          <a:stretch/>
        </p:blipFill>
        <p:spPr>
          <a:xfrm>
            <a:off x="2340000" y="2492280"/>
            <a:ext cx="3526560" cy="69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539640" y="1484280"/>
            <a:ext cx="3421800" cy="106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Dispersionrelation der 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1D-Advektionsgleichung 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mit DG n-ter Ordnung (n=1..5)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5410440" y="6397560"/>
            <a:ext cx="2463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Beitrag von Michael B.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1112760" y="6364440"/>
            <a:ext cx="80244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12.11.2021</a:t>
            </a:r>
            <a:endParaRPr lang="de-DE" sz="1000" b="0" strike="noStrike" spc="-1">
              <a:latin typeface="Arial"/>
            </a:endParaRPr>
          </a:p>
        </p:txBody>
      </p:sp>
      <p:pic>
        <p:nvPicPr>
          <p:cNvPr id="432" name="Grafik 12"/>
          <p:cNvPicPr/>
          <p:nvPr/>
        </p:nvPicPr>
        <p:blipFill>
          <a:blip r:embed="rId2"/>
          <a:srcRect t="3429" r="-494" b="555"/>
          <a:stretch/>
        </p:blipFill>
        <p:spPr>
          <a:xfrm>
            <a:off x="4500720" y="981000"/>
            <a:ext cx="3906000" cy="5306400"/>
          </a:xfrm>
          <a:prstGeom prst="rect">
            <a:avLst/>
          </a:prstGeom>
          <a:ln>
            <a:noFill/>
          </a:ln>
        </p:spPr>
      </p:pic>
      <p:sp>
        <p:nvSpPr>
          <p:cNvPr id="433" name="CustomShape 4"/>
          <p:cNvSpPr/>
          <p:nvPr/>
        </p:nvSpPr>
        <p:spPr>
          <a:xfrm>
            <a:off x="8067960" y="6037200"/>
            <a:ext cx="4932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k </a:t>
            </a:r>
            <a:r>
              <a:rPr lang="de-DE" sz="14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4" name="CustomShape 5"/>
          <p:cNvSpPr/>
          <p:nvPr/>
        </p:nvSpPr>
        <p:spPr>
          <a:xfrm>
            <a:off x="4093560" y="1176480"/>
            <a:ext cx="5799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Re </a:t>
            </a:r>
            <a:r>
              <a:rPr lang="de-DE" sz="1400" b="0" strike="noStrike" spc="-1">
                <a:solidFill>
                  <a:srgbClr val="000000"/>
                </a:solidFill>
                <a:latin typeface="Symbol"/>
                <a:ea typeface="DejaVu Sans"/>
              </a:rPr>
              <a:t>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5" name="CustomShape 6"/>
          <p:cNvSpPr/>
          <p:nvPr/>
        </p:nvSpPr>
        <p:spPr>
          <a:xfrm>
            <a:off x="4685040" y="3789360"/>
            <a:ext cx="5511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Im </a:t>
            </a:r>
            <a:r>
              <a:rPr lang="de-DE" sz="1400" b="0" strike="noStrike" spc="-1">
                <a:solidFill>
                  <a:srgbClr val="000000"/>
                </a:solidFill>
                <a:latin typeface="Symbol"/>
                <a:ea typeface="DejaVu Sans"/>
              </a:rPr>
              <a:t>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3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CF65C8C9-737B-4110-A552-D4E9C9B62E58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42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1262880" y="2205000"/>
            <a:ext cx="343440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Step 1: </a:t>
            </a: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to bring DG on the sphere …</a:t>
            </a:r>
            <a:endParaRPr lang="de-DE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529200" y="4643280"/>
            <a:ext cx="558936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a FV scheme, one only has to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transform the fluxes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between neighboring unit triangles by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41" name="CustomShape 3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041178C9-1E3C-4A9A-A3D4-AB0A7C850FAB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43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42" name="CustomShape 4"/>
          <p:cNvSpPr/>
          <p:nvPr/>
        </p:nvSpPr>
        <p:spPr>
          <a:xfrm>
            <a:off x="472320" y="1357200"/>
            <a:ext cx="8897040" cy="355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annoying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the sphere doesn‘t allow a single coordinate system without singularities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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Straightforward approach to avoid this (for any 2D manifold!)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generate a triangulation for an arbitrary set of</a:t>
            </a:r>
            <a:r>
              <a:rPr lang="de-DE" sz="16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 points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on the manifold and by connecting them </a:t>
            </a:r>
            <a:endParaRPr lang="de-DE" sz="1600" b="0" strike="noStrike" spc="-1">
              <a:latin typeface="Arial"/>
            </a:endParaRPr>
          </a:p>
          <a:p>
            <a:pPr marL="357120" lvl="1" indent="270000">
              <a:lnSpc>
                <a:spcPct val="100000"/>
              </a:lnSpc>
              <a:buClr>
                <a:srgbClr val="000000"/>
              </a:buClr>
              <a:buFont typeface="Arial"/>
              <a:buAutoNum type="alphaLcParenR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by </a:t>
            </a:r>
            <a:r>
              <a:rPr lang="de-DE" sz="16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geodetic lines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(=great circle arcs on the sphere)        </a:t>
            </a:r>
            <a:r>
              <a:rPr lang="de-DE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curved triangles</a:t>
            </a:r>
            <a:endParaRPr lang="de-DE" sz="1600" b="0" strike="noStrike" spc="-1">
              <a:latin typeface="Arial"/>
            </a:endParaRPr>
          </a:p>
          <a:p>
            <a:pPr marL="357120" lvl="1" indent="270000">
              <a:lnSpc>
                <a:spcPct val="100000"/>
              </a:lnSpc>
              <a:buClr>
                <a:srgbClr val="000000"/>
              </a:buClr>
              <a:buFont typeface="Arial"/>
              <a:buAutoNum type="alphaLcParenR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by </a:t>
            </a:r>
            <a:r>
              <a:rPr lang="de-DE" sz="16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straight lines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in the embedding Euclidean space </a:t>
            </a:r>
            <a:r>
              <a:rPr lang="de-DE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flat triangles </a:t>
            </a:r>
            <a:r>
              <a:rPr lang="de-DE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unit triangles</a:t>
            </a:r>
            <a:endParaRPr lang="de-DE" sz="16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map every unit triangle (with </a:t>
            </a:r>
            <a:r>
              <a:rPr lang="de-DE" sz="16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local coordinates</a:t>
            </a:r>
            <a:r>
              <a:rPr lang="de-DE" sz="1600" b="0" i="1" strike="noStrike" spc="-1">
                <a:solidFill>
                  <a:srgbClr val="2D4B9B"/>
                </a:solidFill>
                <a:latin typeface="Times New Roman"/>
                <a:ea typeface="DejaVu Sans"/>
              </a:rPr>
              <a:t> </a:t>
            </a: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6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x</a:t>
            </a:r>
            <a:r>
              <a:rPr lang="de-DE" sz="16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) to the related curved triangle;</a:t>
            </a:r>
            <a:r>
              <a:t/>
            </a:r>
            <a:br/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can be done </a:t>
            </a:r>
            <a:r>
              <a:rPr lang="de-DE" sz="1600" b="0" i="1" strike="noStrike" spc="-1">
                <a:solidFill>
                  <a:srgbClr val="00B050"/>
                </a:solidFill>
                <a:latin typeface="Arial"/>
                <a:ea typeface="DejaVu Sans"/>
              </a:rPr>
              <a:t>exactly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(and without any ‚holes‘ or overlappings) for the </a:t>
            </a:r>
            <a:endParaRPr lang="de-DE" sz="1600" b="0" strike="noStrike" spc="-1">
              <a:latin typeface="Arial"/>
            </a:endParaRPr>
          </a:p>
          <a:p>
            <a:pPr marL="357120" lvl="1" indent="27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sphere:   by</a:t>
            </a:r>
            <a:r>
              <a:rPr lang="de-DE" sz="16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 gnomonial projection 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(e.g. </a:t>
            </a:r>
            <a:r>
              <a:rPr lang="de-DE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Läuter, Giraldo, … (2008) JCP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endParaRPr lang="de-DE" sz="1600" b="0" strike="noStrike" spc="-1">
              <a:latin typeface="Arial"/>
            </a:endParaRPr>
          </a:p>
          <a:p>
            <a:pPr marL="357120" lvl="1" indent="27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ellipsoid: by </a:t>
            </a:r>
            <a:r>
              <a:rPr lang="de-DE" sz="16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gnomonial + affine projection</a:t>
            </a:r>
            <a:endParaRPr lang="de-DE" sz="16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all geometric properties (</a:t>
            </a:r>
            <a:r>
              <a:rPr lang="de-DE" sz="1800" b="0" i="1" strike="noStrike" spc="-1">
                <a:solidFill>
                  <a:srgbClr val="00B050"/>
                </a:solidFill>
                <a:latin typeface="Times New Roman"/>
                <a:ea typeface="DejaVu Sans"/>
              </a:rPr>
              <a:t>g</a:t>
            </a:r>
            <a:r>
              <a:rPr lang="de-DE" sz="1800" b="0" i="1" strike="noStrike" spc="-1" baseline="-25000">
                <a:solidFill>
                  <a:srgbClr val="00B050"/>
                </a:solidFill>
                <a:latin typeface="Times New Roman"/>
                <a:ea typeface="DejaVu Sans"/>
              </a:rPr>
              <a:t>ij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, </a:t>
            </a:r>
            <a:r>
              <a:rPr lang="de-DE" sz="1800" b="0" i="1" strike="noStrike" spc="-1">
                <a:solidFill>
                  <a:srgbClr val="00B050"/>
                </a:solidFill>
                <a:latin typeface="Symbol"/>
                <a:ea typeface="DejaVu Sans"/>
              </a:rPr>
              <a:t></a:t>
            </a:r>
            <a:r>
              <a:rPr lang="de-DE" sz="1800" b="0" i="1" strike="noStrike" spc="-1" baseline="30000">
                <a:solidFill>
                  <a:srgbClr val="00B050"/>
                </a:solidFill>
                <a:latin typeface="Times New Roman"/>
                <a:ea typeface="DejaVu Sans"/>
              </a:rPr>
              <a:t>i</a:t>
            </a:r>
            <a:r>
              <a:rPr lang="de-DE" sz="1800" b="0" i="1" strike="noStrike" spc="-1" baseline="-25000">
                <a:solidFill>
                  <a:srgbClr val="00B050"/>
                </a:solidFill>
                <a:latin typeface="Times New Roman"/>
                <a:ea typeface="DejaVu Sans"/>
              </a:rPr>
              <a:t>jk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, ...) are treated </a:t>
            </a:r>
            <a:r>
              <a:rPr lang="de-DE" sz="1800" b="0" u="sng" strike="noStrike" spc="-1">
                <a:solidFill>
                  <a:srgbClr val="00B050"/>
                </a:solidFill>
                <a:uFillTx/>
                <a:latin typeface="Arial"/>
                <a:ea typeface="DejaVu Sans"/>
              </a:rPr>
              <a:t>exactly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.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 </a:t>
            </a:r>
            <a:r>
              <a:rPr lang="de-DE" sz="1800" b="0" u="sng" strike="noStrike" spc="-1">
                <a:solidFill>
                  <a:srgbClr val="00B050"/>
                </a:solidFill>
                <a:uFillTx/>
                <a:latin typeface="Arial"/>
                <a:ea typeface="DejaVu Sans"/>
              </a:rPr>
              <a:t>higher order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 discretizations are straightforward.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endParaRPr lang="de-DE" sz="1800" b="0" strike="noStrike" spc="-1">
              <a:latin typeface="Arial"/>
            </a:endParaRPr>
          </a:p>
        </p:txBody>
      </p:sp>
      <p:pic>
        <p:nvPicPr>
          <p:cNvPr id="443" name="Grafik 1"/>
          <p:cNvPicPr/>
          <p:nvPr/>
        </p:nvPicPr>
        <p:blipFill>
          <a:blip r:embed="rId2"/>
          <a:stretch/>
        </p:blipFill>
        <p:spPr>
          <a:xfrm>
            <a:off x="5929200" y="3429000"/>
            <a:ext cx="3145680" cy="2221920"/>
          </a:xfrm>
          <a:prstGeom prst="rect">
            <a:avLst/>
          </a:prstGeom>
          <a:ln>
            <a:noFill/>
          </a:ln>
        </p:spPr>
      </p:pic>
      <p:sp>
        <p:nvSpPr>
          <p:cNvPr id="444" name="CustomShape 5"/>
          <p:cNvSpPr/>
          <p:nvPr/>
        </p:nvSpPr>
        <p:spPr>
          <a:xfrm>
            <a:off x="431640" y="928800"/>
            <a:ext cx="73342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How to construct a higher order numerical scheme on the sphere 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445" name="Picture 6" descr="M:\mbaldauf\Work\Projekte\Unbenannt.png"/>
          <p:cNvPicPr/>
          <p:nvPr/>
        </p:nvPicPr>
        <p:blipFill>
          <a:blip r:embed="rId3"/>
          <a:stretch/>
        </p:blipFill>
        <p:spPr>
          <a:xfrm>
            <a:off x="1428840" y="5286240"/>
            <a:ext cx="3593520" cy="658080"/>
          </a:xfrm>
          <a:prstGeom prst="rect">
            <a:avLst/>
          </a:prstGeom>
          <a:ln>
            <a:noFill/>
          </a:ln>
        </p:spPr>
      </p:pic>
      <p:sp>
        <p:nvSpPr>
          <p:cNvPr id="446" name="CustomShape 6"/>
          <p:cNvSpPr/>
          <p:nvPr/>
        </p:nvSpPr>
        <p:spPr>
          <a:xfrm>
            <a:off x="500040" y="5929200"/>
            <a:ext cx="6643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is simplified by using the </a:t>
            </a:r>
            <a:r>
              <a:rPr lang="de-DE" sz="18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covariant form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of the equations ...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1BA0C663-497C-412D-BA1D-03C510F48017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44</a:t>
            </a:fld>
            <a:endParaRPr lang="de-DE" sz="1000" b="0" strike="noStrike" spc="-1">
              <a:latin typeface="Arial"/>
            </a:endParaRPr>
          </a:p>
        </p:txBody>
      </p:sp>
      <p:pic>
        <p:nvPicPr>
          <p:cNvPr id="449" name="Grafik 3"/>
          <p:cNvPicPr/>
          <p:nvPr/>
        </p:nvPicPr>
        <p:blipFill>
          <a:blip r:embed="rId2"/>
          <a:stretch/>
        </p:blipFill>
        <p:spPr>
          <a:xfrm>
            <a:off x="785880" y="1785960"/>
            <a:ext cx="1718640" cy="596160"/>
          </a:xfrm>
          <a:prstGeom prst="rect">
            <a:avLst/>
          </a:prstGeom>
          <a:ln>
            <a:noFill/>
          </a:ln>
        </p:spPr>
      </p:pic>
      <p:pic>
        <p:nvPicPr>
          <p:cNvPr id="450" name="Grafik 4"/>
          <p:cNvPicPr/>
          <p:nvPr/>
        </p:nvPicPr>
        <p:blipFill>
          <a:blip r:embed="rId3"/>
          <a:stretch/>
        </p:blipFill>
        <p:spPr>
          <a:xfrm>
            <a:off x="785880" y="2500200"/>
            <a:ext cx="2999520" cy="616680"/>
          </a:xfrm>
          <a:prstGeom prst="rect">
            <a:avLst/>
          </a:prstGeom>
          <a:ln>
            <a:noFill/>
          </a:ln>
        </p:spPr>
      </p:pic>
      <p:pic>
        <p:nvPicPr>
          <p:cNvPr id="451" name="Grafik 5"/>
          <p:cNvPicPr/>
          <p:nvPr/>
        </p:nvPicPr>
        <p:blipFill>
          <a:blip r:embed="rId4"/>
          <a:stretch/>
        </p:blipFill>
        <p:spPr>
          <a:xfrm>
            <a:off x="4214880" y="4429080"/>
            <a:ext cx="4392000" cy="1289880"/>
          </a:xfrm>
          <a:prstGeom prst="rect">
            <a:avLst/>
          </a:prstGeom>
          <a:ln>
            <a:noFill/>
          </a:ln>
        </p:spPr>
      </p:pic>
      <p:sp>
        <p:nvSpPr>
          <p:cNvPr id="452" name="CustomShape 3"/>
          <p:cNvSpPr/>
          <p:nvPr/>
        </p:nvSpPr>
        <p:spPr>
          <a:xfrm>
            <a:off x="477000" y="1071720"/>
            <a:ext cx="85082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Shallow-water equations in covariant form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i.e. only tensors occur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equations are valid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on any 2D manifold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(at least from a mathematical viewpoint)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453" name="Grafik 3"/>
          <p:cNvPicPr/>
          <p:nvPr/>
        </p:nvPicPr>
        <p:blipFill>
          <a:blip r:embed="rId5"/>
          <a:stretch/>
        </p:blipFill>
        <p:spPr>
          <a:xfrm>
            <a:off x="4643280" y="2071800"/>
            <a:ext cx="2845800" cy="688320"/>
          </a:xfrm>
          <a:prstGeom prst="rect">
            <a:avLst/>
          </a:prstGeom>
          <a:ln>
            <a:noFill/>
          </a:ln>
        </p:spPr>
      </p:pic>
      <p:pic>
        <p:nvPicPr>
          <p:cNvPr id="454" name="Grafik 4"/>
          <p:cNvPicPr/>
          <p:nvPr/>
        </p:nvPicPr>
        <p:blipFill>
          <a:blip r:embed="rId6"/>
          <a:stretch/>
        </p:blipFill>
        <p:spPr>
          <a:xfrm>
            <a:off x="4714920" y="2928960"/>
            <a:ext cx="3412440" cy="489960"/>
          </a:xfrm>
          <a:prstGeom prst="rect">
            <a:avLst/>
          </a:prstGeom>
          <a:ln>
            <a:noFill/>
          </a:ln>
        </p:spPr>
      </p:pic>
      <p:sp>
        <p:nvSpPr>
          <p:cNvPr id="455" name="CustomShape 4"/>
          <p:cNvSpPr/>
          <p:nvPr/>
        </p:nvSpPr>
        <p:spPr>
          <a:xfrm>
            <a:off x="384840" y="4143240"/>
            <a:ext cx="4766400" cy="95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express covariant derviative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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j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by partial derivative and Christoffel symbols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accessible to a numerical implementation: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56" name="CustomShape 5"/>
          <p:cNvSpPr/>
          <p:nvPr/>
        </p:nvSpPr>
        <p:spPr>
          <a:xfrm>
            <a:off x="4578840" y="3429000"/>
            <a:ext cx="3693600" cy="57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E</a:t>
            </a:r>
            <a:r>
              <a:rPr lang="de-DE" sz="14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jl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: 2</a:t>
            </a:r>
            <a:r>
              <a:rPr lang="de-DE" sz="14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nd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rank Levi-Civita pseudo tensor, 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4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c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: Coriolis parameter (a pseudo scalar field)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57" name="CustomShape 6"/>
          <p:cNvSpPr/>
          <p:nvPr/>
        </p:nvSpPr>
        <p:spPr>
          <a:xfrm>
            <a:off x="4586040" y="1785960"/>
            <a:ext cx="25034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momentum flux tensor: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58" name="CustomShape 7"/>
          <p:cNvSpPr/>
          <p:nvPr/>
        </p:nvSpPr>
        <p:spPr>
          <a:xfrm>
            <a:off x="4588920" y="2714760"/>
            <a:ext cx="3138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source vector of momentum: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59" name="CustomShape 8"/>
          <p:cNvSpPr/>
          <p:nvPr/>
        </p:nvSpPr>
        <p:spPr>
          <a:xfrm>
            <a:off x="516960" y="428760"/>
            <a:ext cx="28432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Some basics on manifolds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60" name="CustomShape 9"/>
          <p:cNvSpPr/>
          <p:nvPr/>
        </p:nvSpPr>
        <p:spPr>
          <a:xfrm>
            <a:off x="442800" y="5856120"/>
            <a:ext cx="825120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Baldauf, M. (2020):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Discontinuous Galerkin solver for the shallow-water equations in covariant form on the sphere and the ellipsoid,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J. Comp. Phys. 410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62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F23044E2-752F-4BC9-ABDB-D2E89C0B5C64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45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63" name="CustomShape 3"/>
          <p:cNvSpPr/>
          <p:nvPr/>
        </p:nvSpPr>
        <p:spPr>
          <a:xfrm>
            <a:off x="925920" y="1197000"/>
            <a:ext cx="7427520" cy="130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Step 2: </a:t>
            </a: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extension for the Euler equations in terrain-following coordinates</a:t>
            </a: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a HEVI time integration</a:t>
            </a:r>
            <a:endParaRPr lang="de-DE" sz="2000" b="0" strike="noStrike" spc="-1">
              <a:latin typeface="Arial"/>
            </a:endParaRPr>
          </a:p>
        </p:txBody>
      </p:sp>
      <p:pic>
        <p:nvPicPr>
          <p:cNvPr id="464" name="Grafik 1"/>
          <p:cNvPicPr/>
          <p:nvPr/>
        </p:nvPicPr>
        <p:blipFill>
          <a:blip r:embed="rId2"/>
          <a:stretch/>
        </p:blipFill>
        <p:spPr>
          <a:xfrm>
            <a:off x="1258920" y="3429000"/>
            <a:ext cx="5447520" cy="2687040"/>
          </a:xfrm>
          <a:prstGeom prst="rect">
            <a:avLst/>
          </a:prstGeom>
          <a:ln>
            <a:noFill/>
          </a:ln>
        </p:spPr>
      </p:pic>
      <p:sp>
        <p:nvSpPr>
          <p:cNvPr id="465" name="CustomShape 4"/>
          <p:cNvSpPr/>
          <p:nvPr/>
        </p:nvSpPr>
        <p:spPr>
          <a:xfrm>
            <a:off x="1128240" y="2978280"/>
            <a:ext cx="2416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Dry Euler equations: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6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84BB4DB2-389D-4F36-A43D-EAAA955E46D6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46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68" name="CustomShape 3"/>
          <p:cNvSpPr/>
          <p:nvPr/>
        </p:nvSpPr>
        <p:spPr>
          <a:xfrm>
            <a:off x="657000" y="1285920"/>
            <a:ext cx="8102160" cy="310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Extension to the 3D Euler equations on the sphere together with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terrain-following coordinates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Additional metric terms of terrain-following coordinates can destroy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numerical local conservation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use </a:t>
            </a:r>
            <a:r>
              <a:rPr lang="de-DE" sz="18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strong conservation form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of the equations,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i.e. use both base vectors for a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smooth (e.g. spherical) coordinate system K‘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for the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terrain-following system K.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pic>
        <p:nvPicPr>
          <p:cNvPr id="469" name="Grafik 4" descr="Clipboard02.jpg"/>
          <p:cNvPicPr/>
          <p:nvPr/>
        </p:nvPicPr>
        <p:blipFill>
          <a:blip r:embed="rId2"/>
          <a:stretch/>
        </p:blipFill>
        <p:spPr>
          <a:xfrm>
            <a:off x="1214280" y="3857760"/>
            <a:ext cx="4946040" cy="673920"/>
          </a:xfrm>
          <a:prstGeom prst="rect">
            <a:avLst/>
          </a:prstGeom>
          <a:ln>
            <a:noFill/>
          </a:ln>
        </p:spPr>
      </p:pic>
      <p:sp>
        <p:nvSpPr>
          <p:cNvPr id="470" name="CustomShape 4"/>
          <p:cNvSpPr/>
          <p:nvPr/>
        </p:nvSpPr>
        <p:spPr>
          <a:xfrm>
            <a:off x="674280" y="3500280"/>
            <a:ext cx="5776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example: strong cons. form of the momentum equation: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71" name="CustomShape 5"/>
          <p:cNvSpPr/>
          <p:nvPr/>
        </p:nvSpPr>
        <p:spPr>
          <a:xfrm>
            <a:off x="2723040" y="4572000"/>
            <a:ext cx="62722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now: additional metric terms only from the smooth system K‘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72" name="CustomShape 6"/>
          <p:cNvSpPr/>
          <p:nvPr/>
        </p:nvSpPr>
        <p:spPr>
          <a:xfrm rot="5400000" flipH="1" flipV="1">
            <a:off x="5322960" y="4463280"/>
            <a:ext cx="213480" cy="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3" name="Grafik 9" descr="Clipboard02.jpg"/>
          <p:cNvPicPr/>
          <p:nvPr/>
        </p:nvPicPr>
        <p:blipFill>
          <a:blip r:embed="rId3"/>
          <a:stretch/>
        </p:blipFill>
        <p:spPr>
          <a:xfrm>
            <a:off x="1143000" y="5357880"/>
            <a:ext cx="2142360" cy="635760"/>
          </a:xfrm>
          <a:prstGeom prst="rect">
            <a:avLst/>
          </a:prstGeom>
          <a:ln>
            <a:noFill/>
          </a:ln>
        </p:spPr>
      </p:pic>
      <p:pic>
        <p:nvPicPr>
          <p:cNvPr id="474" name="Grafik 10" descr="Clipboard02.jpg"/>
          <p:cNvPicPr/>
          <p:nvPr/>
        </p:nvPicPr>
        <p:blipFill>
          <a:blip r:embed="rId4"/>
          <a:stretch/>
        </p:blipFill>
        <p:spPr>
          <a:xfrm>
            <a:off x="5000760" y="5357880"/>
            <a:ext cx="2928240" cy="442080"/>
          </a:xfrm>
          <a:prstGeom prst="rect">
            <a:avLst/>
          </a:prstGeom>
          <a:ln>
            <a:noFill/>
          </a:ln>
        </p:spPr>
      </p:pic>
      <p:sp>
        <p:nvSpPr>
          <p:cNvPr id="475" name="CustomShape 7"/>
          <p:cNvSpPr/>
          <p:nvPr/>
        </p:nvSpPr>
        <p:spPr>
          <a:xfrm>
            <a:off x="4389480" y="5072040"/>
            <a:ext cx="4504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diffusion 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ik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deformation tensor), add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76" name="CustomShape 8"/>
          <p:cNvSpPr/>
          <p:nvPr/>
        </p:nvSpPr>
        <p:spPr>
          <a:xfrm>
            <a:off x="660600" y="5072040"/>
            <a:ext cx="328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momentum flux for Euler eqns.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77" name="CustomShape 9"/>
          <p:cNvSpPr/>
          <p:nvPr/>
        </p:nvSpPr>
        <p:spPr>
          <a:xfrm>
            <a:off x="751320" y="6000840"/>
            <a:ext cx="6471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Additionally: Continuity eq. (for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 and energy equation (for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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A0926C9C-0E90-417A-A0A0-263E1AF6BE00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47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80" name="CustomShape 3"/>
          <p:cNvSpPr/>
          <p:nvPr/>
        </p:nvSpPr>
        <p:spPr>
          <a:xfrm>
            <a:off x="765360" y="1052640"/>
            <a:ext cx="6976080" cy="177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3D Euler: flow over mountain on a small planet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R=R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earth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/100, f=0, solid body rot. wind field, T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env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=250K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circularly shaped mountain at 0°N 0°E, width~10°, H=100m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R2B2L20 grid, ord. 4 horizontally/ ord. 5 vertically, source term filter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481" name="Grafik 1"/>
          <p:cNvPicPr/>
          <p:nvPr/>
        </p:nvPicPr>
        <p:blipFill>
          <a:blip r:embed="rId2"/>
          <a:srcRect t="22121" b="19833"/>
          <a:stretch/>
        </p:blipFill>
        <p:spPr>
          <a:xfrm>
            <a:off x="611280" y="3017880"/>
            <a:ext cx="3803040" cy="1654920"/>
          </a:xfrm>
          <a:prstGeom prst="rect">
            <a:avLst/>
          </a:prstGeom>
          <a:ln>
            <a:noFill/>
          </a:ln>
        </p:spPr>
      </p:pic>
      <p:pic>
        <p:nvPicPr>
          <p:cNvPr id="482" name="Grafik 2"/>
          <p:cNvPicPr/>
          <p:nvPr/>
        </p:nvPicPr>
        <p:blipFill>
          <a:blip r:embed="rId3"/>
          <a:srcRect t="22892" b="19062"/>
          <a:stretch/>
        </p:blipFill>
        <p:spPr>
          <a:xfrm>
            <a:off x="4890960" y="3068640"/>
            <a:ext cx="3803040" cy="1654920"/>
          </a:xfrm>
          <a:prstGeom prst="rect">
            <a:avLst/>
          </a:prstGeom>
          <a:ln>
            <a:noFill/>
          </a:ln>
        </p:spPr>
      </p:pic>
      <p:pic>
        <p:nvPicPr>
          <p:cNvPr id="483" name="Grafik 3"/>
          <p:cNvPicPr/>
          <p:nvPr/>
        </p:nvPicPr>
        <p:blipFill>
          <a:blip r:embed="rId4"/>
          <a:srcRect t="22006" b="19948"/>
          <a:stretch/>
        </p:blipFill>
        <p:spPr>
          <a:xfrm>
            <a:off x="611280" y="4673520"/>
            <a:ext cx="3803040" cy="1654920"/>
          </a:xfrm>
          <a:prstGeom prst="rect">
            <a:avLst/>
          </a:prstGeom>
          <a:ln>
            <a:noFill/>
          </a:ln>
        </p:spPr>
      </p:pic>
      <p:pic>
        <p:nvPicPr>
          <p:cNvPr id="484" name="Grafik 4"/>
          <p:cNvPicPr/>
          <p:nvPr/>
        </p:nvPicPr>
        <p:blipFill>
          <a:blip r:embed="rId5"/>
          <a:srcRect t="22621" b="19332"/>
          <a:stretch/>
        </p:blipFill>
        <p:spPr>
          <a:xfrm>
            <a:off x="4859280" y="4673520"/>
            <a:ext cx="3804480" cy="165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86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F04C8D21-E265-4D79-A296-DB4248CE65BD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48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87" name="CustomShape 3"/>
          <p:cNvSpPr/>
          <p:nvPr/>
        </p:nvSpPr>
        <p:spPr>
          <a:xfrm>
            <a:off x="468360" y="987480"/>
            <a:ext cx="8206560" cy="456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Summary for the DG development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Basic questions are solved for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Euler equations in 2D</a:t>
            </a:r>
            <a:endParaRPr lang="de-DE" sz="18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DG on the sphere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using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local coordinates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Baldauf, M. (2020):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Discontinuous Galerkin solver for the shallow-water equations in covariant form on the sphere and the ellipsoid,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J. Comp. Phys. 410</a:t>
            </a:r>
            <a:endParaRPr lang="de-DE" sz="14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HEVI-DG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with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terrain-following coordinates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with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3D diffusion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Baldauf, M. (2021):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 horizontally explicit, vertically implicit (HEVI) Discontinuous Galerkin </a:t>
            </a:r>
            <a:r>
              <a:rPr lang="en-US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scheme for the 2-dim. Euler and Navier-Stokes equations using terrain-following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coordinates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, J. Comp. Phys. 446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With respect to the pure dynamical core (=solver for the Euler equations), no show–stopper occured until now. However, total efficiency is still an issue! In particular the vertically implicit solver is still too expensive.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All further work is done in the </a:t>
            </a: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BRIDGE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project, which is well on the way …</a:t>
            </a:r>
            <a:endParaRPr lang="de-DE" sz="16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Explicit solver for shallow water and 3D Euler eqns. on the sphere works.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Further questions must be solved for coupling with parameterizations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Started a collaboration with Univ. Cologne (group Prof. Gassner)</a:t>
            </a:r>
            <a:endParaRPr lang="de-DE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8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893BEB3B-7B08-49BE-8819-780254A809FD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49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90" name="CustomShape 3"/>
          <p:cNvSpPr/>
          <p:nvPr/>
        </p:nvSpPr>
        <p:spPr>
          <a:xfrm>
            <a:off x="2199600" y="2852640"/>
            <a:ext cx="420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Thank you very much for your attention!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636840" y="1052640"/>
            <a:ext cx="60696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Discontinuous Galerkin (DG) methods in a nutshell (II)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749520" y="2689200"/>
            <a:ext cx="698076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3.) Finite-volume ingredient: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Replace physical flux by a numerical flux in the surface integral 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couple two neighbouring cells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1381320" y="5216400"/>
            <a:ext cx="277524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ODE-system for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(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k</a:t>
            </a:r>
            <a:r>
              <a:rPr lang="de-DE" sz="1800" b="0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jl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t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67" name="CustomShape 4"/>
          <p:cNvSpPr/>
          <p:nvPr/>
        </p:nvSpPr>
        <p:spPr>
          <a:xfrm>
            <a:off x="1095840" y="3692520"/>
            <a:ext cx="318132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Often used: simple Lax-Friedrichs flux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168" name="CustomShape 5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69" name="CustomShape 6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F836D32-5A4E-4E1C-9FAB-D3DCAC6CD10E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170" name="CustomShape 7"/>
          <p:cNvSpPr/>
          <p:nvPr/>
        </p:nvSpPr>
        <p:spPr>
          <a:xfrm>
            <a:off x="756360" y="4721400"/>
            <a:ext cx="6331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4.) Gaussian quadrature for the volume and surface integrals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171" name="Picture 23" descr="M:\mbaldauf\Work\Projekte\Unbenannt.png"/>
          <p:cNvPicPr/>
          <p:nvPr/>
        </p:nvPicPr>
        <p:blipFill>
          <a:blip r:embed="rId2"/>
          <a:stretch/>
        </p:blipFill>
        <p:spPr>
          <a:xfrm>
            <a:off x="1168560" y="4003560"/>
            <a:ext cx="5508000" cy="510480"/>
          </a:xfrm>
          <a:prstGeom prst="rect">
            <a:avLst/>
          </a:prstGeom>
          <a:ln>
            <a:noFill/>
          </a:ln>
        </p:spPr>
      </p:pic>
      <p:pic>
        <p:nvPicPr>
          <p:cNvPr id="172" name="Grafik 1"/>
          <p:cNvPicPr/>
          <p:nvPr/>
        </p:nvPicPr>
        <p:blipFill>
          <a:blip r:embed="rId3"/>
          <a:stretch/>
        </p:blipFill>
        <p:spPr>
          <a:xfrm>
            <a:off x="711360" y="1932120"/>
            <a:ext cx="7308000" cy="634320"/>
          </a:xfrm>
          <a:prstGeom prst="rect">
            <a:avLst/>
          </a:prstGeom>
          <a:ln>
            <a:noFill/>
          </a:ln>
        </p:spPr>
      </p:pic>
      <p:sp>
        <p:nvSpPr>
          <p:cNvPr id="173" name="CustomShape 8"/>
          <p:cNvSpPr/>
          <p:nvPr/>
        </p:nvSpPr>
        <p:spPr>
          <a:xfrm>
            <a:off x="722520" y="1496880"/>
            <a:ext cx="19515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Weak formulation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74" name="CustomShape 9"/>
          <p:cNvSpPr/>
          <p:nvPr/>
        </p:nvSpPr>
        <p:spPr>
          <a:xfrm>
            <a:off x="750960" y="5838840"/>
            <a:ext cx="5458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5.) Use a time-integration scheme (Runge-Kutta, …)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175" name="Grafik 1"/>
          <p:cNvPicPr/>
          <p:nvPr/>
        </p:nvPicPr>
        <p:blipFill>
          <a:blip r:embed="rId4"/>
          <a:stretch/>
        </p:blipFill>
        <p:spPr>
          <a:xfrm>
            <a:off x="7327800" y="4614840"/>
            <a:ext cx="1151640" cy="111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92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FBBB8D2B-C96E-425A-9692-77F04DD7ED96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50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93" name="CustomShape 3"/>
          <p:cNvSpPr/>
          <p:nvPr/>
        </p:nvSpPr>
        <p:spPr>
          <a:xfrm>
            <a:off x="369720" y="1268280"/>
            <a:ext cx="8297280" cy="473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Properties of the dynamical core of ICON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7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uses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non-hydrostatic, compressible Euler eqns.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7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exactly mass- and tracer mass-conserving.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7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It is a true 2</a:t>
            </a:r>
            <a:r>
              <a:rPr lang="en-US" sz="18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nd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 order scheme (as long as  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parameterizations are switched off).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7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stable in very steep mountainous regions.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7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useable both for global and regional applications.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7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computationally very efficient and scales well on current parallel comp.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Calibri"/>
              </a:rPr>
              <a:t>(Zängl et al. (2015) QJRMS, Zängl (2012) MWR)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Some numerical details: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staggering:   horizontally: triangle C-grid,   vertically: Lorenz-grid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mixed finite-volume / finite-difference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predictor-corrector time-integration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Calibri"/>
              </a:rPr>
              <a:t>several damping mechanisms are used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 (divergence damping (2D and quasi-3D), off-centering in the vertically implicit solver, artificial horizontal diffusion…)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494" name="Grafik 4"/>
          <p:cNvPicPr/>
          <p:nvPr/>
        </p:nvPicPr>
        <p:blipFill>
          <a:blip r:embed="rId2"/>
          <a:stretch/>
        </p:blipFill>
        <p:spPr>
          <a:xfrm>
            <a:off x="6273720" y="1700280"/>
            <a:ext cx="2206080" cy="1455120"/>
          </a:xfrm>
          <a:prstGeom prst="rect">
            <a:avLst/>
          </a:prstGeom>
          <a:ln>
            <a:noFill/>
          </a:ln>
        </p:spPr>
      </p:pic>
      <p:sp>
        <p:nvSpPr>
          <p:cNvPr id="495" name="CustomShape 4"/>
          <p:cNvSpPr/>
          <p:nvPr/>
        </p:nvSpPr>
        <p:spPr>
          <a:xfrm>
            <a:off x="443160" y="333360"/>
            <a:ext cx="4054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ICON (ICOsahedral Nonhydrostatic)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49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B6E1A205-7BD7-412E-A886-584BC0537494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51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498" name="CustomShape 3"/>
          <p:cNvSpPr/>
          <p:nvPr/>
        </p:nvSpPr>
        <p:spPr>
          <a:xfrm>
            <a:off x="527760" y="1000080"/>
            <a:ext cx="59810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 sketch ot the Discontinuous Galerkin discretization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99" name="CustomShape 4"/>
          <p:cNvSpPr/>
          <p:nvPr/>
        </p:nvSpPr>
        <p:spPr>
          <a:xfrm>
            <a:off x="475560" y="1428840"/>
            <a:ext cx="8411040" cy="466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multiply eqns. with a test fct. and integrate over one grid cell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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weak form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express fields in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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as a linear combination of base functions.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Here: use a </a:t>
            </a:r>
            <a:r>
              <a:rPr lang="de-DE" sz="18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nodal base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(with interpolation points = quadrature points)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to couple solutions between grid cells use a numerical flux.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Here: </a:t>
            </a:r>
            <a:r>
              <a:rPr lang="de-DE" sz="18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local Lax-Friedrichs flux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01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01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with</a:t>
            </a:r>
            <a:r>
              <a:t/>
            </a:r>
            <a:br/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Transformation of fluxes between cells is cheap due to high cache efficiency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(remark: local conservation holds, when transformation matrices are inverse)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Integrals: </a:t>
            </a:r>
            <a:r>
              <a:rPr lang="de-DE" sz="18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Gaussian quadrature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on the triangle by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Williams et al (2014) JCAM.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Integration is </a:t>
            </a:r>
            <a:r>
              <a:rPr lang="de-DE" sz="1800" b="0" i="1" strike="noStrike" spc="-1">
                <a:solidFill>
                  <a:srgbClr val="2D4B9B"/>
                </a:solidFill>
                <a:latin typeface="Arial"/>
                <a:ea typeface="DejaVu Sans"/>
              </a:rPr>
              <a:t>inexact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due to not enough quadrature points for higher order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nodal bases and the additional factor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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(non-affine transformation).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Nevertheless, convergence order is correct </a:t>
            </a:r>
            <a:endParaRPr lang="de-DE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Explicit Runge-Kutta time integration 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500" name="Grafik 5" descr="Clipboard02.jpg"/>
          <p:cNvPicPr/>
          <p:nvPr/>
        </p:nvPicPr>
        <p:blipFill>
          <a:blip r:embed="rId2"/>
          <a:stretch/>
        </p:blipFill>
        <p:spPr>
          <a:xfrm>
            <a:off x="4214880" y="2714760"/>
            <a:ext cx="3783960" cy="583560"/>
          </a:xfrm>
          <a:prstGeom prst="rect">
            <a:avLst/>
          </a:prstGeom>
          <a:ln>
            <a:noFill/>
          </a:ln>
        </p:spPr>
      </p:pic>
      <p:pic>
        <p:nvPicPr>
          <p:cNvPr id="501" name="Grafik 6" descr="Clipboard02.jpg"/>
          <p:cNvPicPr/>
          <p:nvPr/>
        </p:nvPicPr>
        <p:blipFill>
          <a:blip r:embed="rId3"/>
          <a:stretch/>
        </p:blipFill>
        <p:spPr>
          <a:xfrm>
            <a:off x="1571760" y="3357720"/>
            <a:ext cx="3330000" cy="484920"/>
          </a:xfrm>
          <a:prstGeom prst="rect">
            <a:avLst/>
          </a:prstGeom>
          <a:ln>
            <a:noFill/>
          </a:ln>
        </p:spPr>
      </p:pic>
      <p:pic>
        <p:nvPicPr>
          <p:cNvPr id="502" name="Grafik 7" descr="Clipboard02.jpg"/>
          <p:cNvPicPr/>
          <p:nvPr/>
        </p:nvPicPr>
        <p:blipFill>
          <a:blip r:embed="rId4"/>
          <a:stretch/>
        </p:blipFill>
        <p:spPr>
          <a:xfrm>
            <a:off x="5214960" y="3286080"/>
            <a:ext cx="2494800" cy="627840"/>
          </a:xfrm>
          <a:prstGeom prst="rect">
            <a:avLst/>
          </a:prstGeom>
          <a:ln>
            <a:noFill/>
          </a:ln>
        </p:spPr>
      </p:pic>
      <p:sp>
        <p:nvSpPr>
          <p:cNvPr id="503" name="CustomShape 5"/>
          <p:cNvSpPr/>
          <p:nvPr/>
        </p:nvSpPr>
        <p:spPr>
          <a:xfrm>
            <a:off x="1500120" y="3357720"/>
            <a:ext cx="570960" cy="42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05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BF2B0480-BDD3-4A56-91A6-DA8822808F0D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52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06" name="CustomShape 3"/>
          <p:cNvSpPr/>
          <p:nvPr/>
        </p:nvSpPr>
        <p:spPr>
          <a:xfrm>
            <a:off x="786960" y="1341360"/>
            <a:ext cx="5968800" cy="30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Boundary conditions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… are set by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reflection conditions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-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+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for a BC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=0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or mirror conditions 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+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no BC for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the implicit solver, these BCs arise in a weak form, too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(i.e. in boundary integrals). 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507" name="Grafik 4"/>
          <p:cNvPicPr/>
          <p:nvPr/>
        </p:nvPicPr>
        <p:blipFill>
          <a:blip r:embed="rId2"/>
          <a:stretch/>
        </p:blipFill>
        <p:spPr>
          <a:xfrm>
            <a:off x="1403280" y="1844640"/>
            <a:ext cx="5511240" cy="505800"/>
          </a:xfrm>
          <a:prstGeom prst="rect">
            <a:avLst/>
          </a:prstGeom>
          <a:ln>
            <a:noFill/>
          </a:ln>
        </p:spPr>
      </p:pic>
      <p:sp>
        <p:nvSpPr>
          <p:cNvPr id="508" name="CustomShape 4"/>
          <p:cNvSpPr/>
          <p:nvPr/>
        </p:nvSpPr>
        <p:spPr>
          <a:xfrm>
            <a:off x="2366640" y="189000"/>
            <a:ext cx="44100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HEVI-solver works on terrain-following coordinates …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10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2C4A37D4-E8B7-4646-9C34-C0676D228181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53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11" name="CustomShape 3"/>
          <p:cNvSpPr/>
          <p:nvPr/>
        </p:nvSpPr>
        <p:spPr>
          <a:xfrm>
            <a:off x="756720" y="1125360"/>
            <a:ext cx="6475680" cy="393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IMEX-Runge-Kutta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general stability function for the Dahlquist problem is known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general order conditions are known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described by double Butcher tableaus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e.g. SSP3(3,3,2) by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Pareschi, Russo (2005) JSC: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practically SDIRK schemes are preferred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12" name="CustomShape 4"/>
          <p:cNvSpPr/>
          <p:nvPr/>
        </p:nvSpPr>
        <p:spPr>
          <a:xfrm>
            <a:off x="1692000" y="5114880"/>
            <a:ext cx="5898600" cy="106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Lock, Wood, Weller (2014) QJRMS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Pareschi, Russo (2005) JSC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:  	SSP3(3,3,2), SSP3(4,3,3)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Giraldo et al. (2012) Siam JSC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:	ARK2(2,3,2)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Kang, Giraldo, Bui-Thanh (2020) JCP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: IMEX-RK in hybridiz. DG</a:t>
            </a:r>
            <a:endParaRPr lang="de-DE" sz="1600" b="0" strike="noStrike" spc="-1">
              <a:latin typeface="Arial"/>
            </a:endParaRPr>
          </a:p>
        </p:txBody>
      </p:sp>
      <p:pic>
        <p:nvPicPr>
          <p:cNvPr id="513" name="Picture 6" descr="M:\mbaldauf\Work\Projekte\Veranstaltungen\2017\170403_PDEs_Paris\Unbenannt.png"/>
          <p:cNvPicPr/>
          <p:nvPr/>
        </p:nvPicPr>
        <p:blipFill>
          <a:blip r:embed="rId2"/>
          <a:stretch/>
        </p:blipFill>
        <p:spPr>
          <a:xfrm>
            <a:off x="1187280" y="2857680"/>
            <a:ext cx="2958480" cy="1459800"/>
          </a:xfrm>
          <a:prstGeom prst="rect">
            <a:avLst/>
          </a:prstGeom>
          <a:ln>
            <a:noFill/>
          </a:ln>
        </p:spPr>
      </p:pic>
      <p:pic>
        <p:nvPicPr>
          <p:cNvPr id="514" name="Picture 7" descr="M:\mbaldauf\Work\Projekte\Veranstaltungen\2017\170403_PDEs_Paris\Unbenannt.png"/>
          <p:cNvPicPr/>
          <p:nvPr/>
        </p:nvPicPr>
        <p:blipFill>
          <a:blip r:embed="rId3"/>
          <a:stretch/>
        </p:blipFill>
        <p:spPr>
          <a:xfrm>
            <a:off x="4716360" y="2940120"/>
            <a:ext cx="3121920" cy="1294560"/>
          </a:xfrm>
          <a:prstGeom prst="rect">
            <a:avLst/>
          </a:prstGeom>
          <a:ln>
            <a:noFill/>
          </a:ln>
        </p:spPr>
      </p:pic>
      <p:pic>
        <p:nvPicPr>
          <p:cNvPr id="515" name="Picture 8" descr="M:\mbaldauf\Work\Projekte\Veranstaltungen\2017\170403_PDEs_Paris\Unbenannt.png"/>
          <p:cNvPicPr/>
          <p:nvPr/>
        </p:nvPicPr>
        <p:blipFill>
          <a:blip r:embed="rId4"/>
          <a:stretch/>
        </p:blipFill>
        <p:spPr>
          <a:xfrm>
            <a:off x="5340240" y="4235400"/>
            <a:ext cx="1618560" cy="36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1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2EFD56B5-DBD0-4581-90C0-7EAC0DE09A10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54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18" name="CustomShape 3"/>
          <p:cNvSpPr/>
          <p:nvPr/>
        </p:nvSpPr>
        <p:spPr>
          <a:xfrm>
            <a:off x="606240" y="1003320"/>
            <a:ext cx="58971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2D linear advection equation – DG-HEVI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maximum Courant numbers: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a modal basis with Legendre polynomials of degree p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(i.e. convergence order p+1)</a:t>
            </a:r>
            <a:endParaRPr lang="de-DE" sz="1800" b="0" strike="noStrike" spc="-1">
              <a:latin typeface="Arial"/>
            </a:endParaRPr>
          </a:p>
        </p:txBody>
      </p:sp>
      <p:graphicFrame>
        <p:nvGraphicFramePr>
          <p:cNvPr id="519" name="Table 4"/>
          <p:cNvGraphicFramePr/>
          <p:nvPr/>
        </p:nvGraphicFramePr>
        <p:xfrm>
          <a:off x="826920" y="2649600"/>
          <a:ext cx="7057440" cy="2493360"/>
        </p:xfrm>
        <a:graphic>
          <a:graphicData uri="http://schemas.openxmlformats.org/drawingml/2006/table">
            <a:tbl>
              <a:tblPr/>
              <a:tblGrid>
                <a:gridCol w="1833840"/>
                <a:gridCol w="971280"/>
                <a:gridCol w="1001880"/>
                <a:gridCol w="988200"/>
                <a:gridCol w="948600"/>
                <a:gridCol w="1314000"/>
              </a:tblGrid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RK-IMEX scheme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6B9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time order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6B9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p=0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6B9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p=1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6B9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p=2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6B9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p=3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6B9DC"/>
                    </a:solidFill>
                  </a:tcPr>
                </a:tc>
              </a:tr>
              <a:tr h="37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RK1-IMEX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1.0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</a:tr>
              <a:tr h="37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Trap2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1.0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0.198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0.081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</a:tr>
              <a:tr h="37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SSP3(3,3,2)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1.25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0.378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0.199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</a:tr>
              <a:tr h="37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ARK2(2,3,2)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0.219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0.110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3F8"/>
                    </a:solidFill>
                  </a:tcPr>
                </a:tc>
              </a:tr>
              <a:tr h="37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SSP3(4,3,3)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0.256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0.131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0.079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520" name="CustomShape 5"/>
          <p:cNvSpPr/>
          <p:nvPr/>
        </p:nvSpPr>
        <p:spPr>
          <a:xfrm>
            <a:off x="1049040" y="5229360"/>
            <a:ext cx="4546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more specific: </a:t>
            </a:r>
            <a:r>
              <a:rPr lang="de-DE" sz="14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U</a:t>
            </a:r>
            <a:r>
              <a:rPr lang="de-DE" sz="1400" b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r>
              <a:rPr lang="de-DE" sz="1400" b="1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slow</a:t>
            </a:r>
            <a:r>
              <a:rPr lang="de-DE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=1</a:t>
            </a:r>
            <a:r>
              <a:rPr lang="de-DE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lang="de-DE" sz="1400" b="0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r>
              <a:rPr lang="de-DE" sz="14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slow</a:t>
            </a:r>
            <a:r>
              <a:rPr lang="de-DE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=0, 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U</a:t>
            </a:r>
            <a:r>
              <a:rPr lang="de-DE" sz="1400" b="0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r>
              <a:rPr lang="de-DE" sz="14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fast</a:t>
            </a:r>
            <a:r>
              <a:rPr lang="de-DE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=0, </a:t>
            </a:r>
            <a:r>
              <a:rPr lang="de-DE" sz="14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lang="de-DE" sz="1400" b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r>
              <a:rPr lang="de-DE" sz="1400" b="1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fast</a:t>
            </a:r>
            <a:r>
              <a:rPr lang="de-DE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=10</a:t>
            </a:r>
            <a:r>
              <a:rPr lang="de-DE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dx</a:t>
            </a:r>
            <a:r>
              <a:rPr lang="de-DE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=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dy</a:t>
            </a:r>
            <a:r>
              <a:rPr lang="de-DE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=1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521" name="CustomShape 6"/>
          <p:cNvSpPr/>
          <p:nvPr/>
        </p:nvSpPr>
        <p:spPr>
          <a:xfrm>
            <a:off x="1937160" y="5732640"/>
            <a:ext cx="5485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Compare: explicit DG p=3 /4th order RK: CFL=0.136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22" name="CustomShape 7"/>
          <p:cNvSpPr/>
          <p:nvPr/>
        </p:nvSpPr>
        <p:spPr>
          <a:xfrm>
            <a:off x="7020000" y="5229360"/>
            <a:ext cx="360" cy="43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CustomShape 8"/>
          <p:cNvSpPr/>
          <p:nvPr/>
        </p:nvSpPr>
        <p:spPr>
          <a:xfrm>
            <a:off x="6588000" y="4724280"/>
            <a:ext cx="791280" cy="504000"/>
          </a:xfrm>
          <a:prstGeom prst="ellipse">
            <a:avLst/>
          </a:prstGeom>
          <a:noFill/>
          <a:ln w="2844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25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607186F2-0EDB-4CFE-8692-26A15FC22785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55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26" name="CustomShape 3"/>
          <p:cNvSpPr/>
          <p:nvPr/>
        </p:nvSpPr>
        <p:spPr>
          <a:xfrm>
            <a:off x="574200" y="1052640"/>
            <a:ext cx="7180200" cy="256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General treatment of diffusion in DG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Simple replacement of a flux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 by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), where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is directly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calculated from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q,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does not work.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Instead (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Bassi, Rebay, 1997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and similar for ‚local DG‘):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define a new variable	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treat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as a flux and apply the DG formalism to this equation, too.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Replace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 +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diffus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q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Remark: the numerical flux for </a:t>
            </a:r>
            <a:r>
              <a:rPr lang="de-DE" sz="1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de-DE" sz="1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diffus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does not need additional numerical diffusion.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527" name="CustomShape 4"/>
          <p:cNvSpPr/>
          <p:nvPr/>
        </p:nvSpPr>
        <p:spPr>
          <a:xfrm>
            <a:off x="602280" y="3963960"/>
            <a:ext cx="7111080" cy="22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3D-diffusion in terrain-following coordinates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New developments: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terrain-following coord. there are several choices for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possible.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here: covariant derivatives of the prognostic variables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If diffusion is treated vertically implicit (i.e. HEVI), too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extension of the band diagonal matrix necessary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Currently: ‚HEVI-diffusion‘ is done in every sound time-step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expensive! Appropriate time-integration necessary.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2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4B98BDD4-1B4F-42CE-A86B-96AB4C39E403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56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30" name="CustomShape 3"/>
          <p:cNvSpPr/>
          <p:nvPr/>
        </p:nvSpPr>
        <p:spPr>
          <a:xfrm>
            <a:off x="946800" y="1268280"/>
            <a:ext cx="7248240" cy="451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How to treat orography?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DG scheme needs 1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st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and 2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derivatives of orography 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 of a filter function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consistent relation between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f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y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),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f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²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f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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i="1" strike="noStrike" spc="-1" baseline="30000">
                <a:solidFill>
                  <a:srgbClr val="000000"/>
                </a:solidFill>
                <a:latin typeface="Times New Roman"/>
                <a:ea typeface="DejaVu Sans"/>
              </a:rPr>
              <a:t>j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metric terms can be calculated for Gal-Chen coordinate with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arbitrary vertical stretching functions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SLEVE coordinate can be used as well (by using two different filter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functions)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Klemp (2011) vertical coordinate smoothing would need additional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considerations…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pic>
        <p:nvPicPr>
          <p:cNvPr id="531" name="Grafik 2"/>
          <p:cNvPicPr/>
          <p:nvPr/>
        </p:nvPicPr>
        <p:blipFill>
          <a:blip r:embed="rId2"/>
          <a:stretch/>
        </p:blipFill>
        <p:spPr>
          <a:xfrm>
            <a:off x="2340000" y="2492280"/>
            <a:ext cx="3526560" cy="69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33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B7DCA244-83E3-42E0-BAA1-9A786C695B80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57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34" name="CustomShape 3"/>
          <p:cNvSpPr/>
          <p:nvPr/>
        </p:nvSpPr>
        <p:spPr>
          <a:xfrm>
            <a:off x="670320" y="907920"/>
            <a:ext cx="7797600" cy="530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A problem with the Euler equations …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Approximate hydrostatic balance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lang="de-DE" sz="1800" b="0" strike="noStrike" spc="-1">
                <a:solidFill>
                  <a:srgbClr val="E10019"/>
                </a:solidFill>
                <a:latin typeface="Arial"/>
                <a:ea typeface="DejaVu Sans"/>
              </a:rPr>
              <a:t>pressure gradient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flux div.)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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E10019"/>
                </a:solidFill>
                <a:latin typeface="Arial"/>
                <a:ea typeface="DejaVu Sans"/>
              </a:rPr>
              <a:t>buoyancy term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source term)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is crucial for the Euler equations in the atmosphere.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However, the source term integral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contains base polynomials themselves,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whereas the flux div. term integral uses</a:t>
            </a:r>
            <a:r>
              <a:t/>
            </a:r>
            <a:br/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derivatives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of base polynomials: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no proper balance possible.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… and its solution: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Blaise et al. (2016) IJNMF, Orgis et al. (2017) JCP: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 vertically a reduced base (one polynomial degree less in a modal base)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the calculation of the source term.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leads to an additional filtering procedure in the implicit solver.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535" name="Picture 2"/>
          <p:cNvPicPr/>
          <p:nvPr/>
        </p:nvPicPr>
        <p:blipFill>
          <a:blip r:embed="rId2"/>
          <a:srcRect t="11605" b="1741"/>
          <a:stretch/>
        </p:blipFill>
        <p:spPr>
          <a:xfrm>
            <a:off x="5618160" y="2567160"/>
            <a:ext cx="3328200" cy="2302920"/>
          </a:xfrm>
          <a:prstGeom prst="rect">
            <a:avLst/>
          </a:prstGeom>
          <a:ln>
            <a:noFill/>
          </a:ln>
        </p:spPr>
      </p:pic>
      <p:pic>
        <p:nvPicPr>
          <p:cNvPr id="536" name="Grafik 1"/>
          <p:cNvPicPr/>
          <p:nvPr/>
        </p:nvPicPr>
        <p:blipFill>
          <a:blip r:embed="rId3"/>
          <a:stretch/>
        </p:blipFill>
        <p:spPr>
          <a:xfrm>
            <a:off x="655560" y="3789360"/>
            <a:ext cx="5039640" cy="435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38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48724D54-2D46-4CDC-9822-C2078388EF8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58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39" name="CustomShape 3"/>
          <p:cNvSpPr/>
          <p:nvPr/>
        </p:nvSpPr>
        <p:spPr>
          <a:xfrm>
            <a:off x="323280" y="981000"/>
            <a:ext cx="8515440" cy="4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Horizontally explicit - vertically implicit (HEVI)-scheme with DG</a:t>
            </a:r>
            <a:endParaRPr lang="de-DE" sz="2200" b="0" strike="noStrike" spc="-1">
              <a:latin typeface="Arial"/>
            </a:endParaRPr>
          </a:p>
        </p:txBody>
      </p:sp>
      <p:sp>
        <p:nvSpPr>
          <p:cNvPr id="540" name="CustomShape 4"/>
          <p:cNvSpPr/>
          <p:nvPr/>
        </p:nvSpPr>
        <p:spPr>
          <a:xfrm>
            <a:off x="785880" y="5072040"/>
            <a:ext cx="742896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References: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Giraldo et al. (2010) SIAM JSC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: propose a HEVI semi-implicit scheme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Bao, Klöfkorn, Nair (2015) MWR: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use of an iterative solver for HEVI-DG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Blaise et al. (2016) IJNMF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: use of IMEX-RK schemes in HEVI-DG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Abdi et al. (2019) IJHighPerfCompAppl: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use of multi-step or multi-stage IMEX for HEVI-DG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541" name="Picture 7" descr="M:\mbaldauf\Work\Projekte\Veranstaltungen\2017\170403_PDEs_Paris\Unbenannt.png"/>
          <p:cNvPicPr/>
          <p:nvPr/>
        </p:nvPicPr>
        <p:blipFill>
          <a:blip r:embed="rId2"/>
          <a:stretch/>
        </p:blipFill>
        <p:spPr>
          <a:xfrm>
            <a:off x="517680" y="2498760"/>
            <a:ext cx="4939560" cy="596160"/>
          </a:xfrm>
          <a:prstGeom prst="rect">
            <a:avLst/>
          </a:prstGeom>
          <a:ln>
            <a:noFill/>
          </a:ln>
        </p:spPr>
      </p:pic>
      <p:pic>
        <p:nvPicPr>
          <p:cNvPr id="542" name="Picture 8" descr="M:\mbaldauf\Work\Projekte\Veranstaltungen\2017\170403_PDEs_Paris\Unbenannt.png"/>
          <p:cNvPicPr/>
          <p:nvPr/>
        </p:nvPicPr>
        <p:blipFill>
          <a:blip r:embed="rId3"/>
          <a:stretch/>
        </p:blipFill>
        <p:spPr>
          <a:xfrm>
            <a:off x="6100920" y="2433600"/>
            <a:ext cx="1866240" cy="469080"/>
          </a:xfrm>
          <a:prstGeom prst="rect">
            <a:avLst/>
          </a:prstGeom>
          <a:ln>
            <a:noFill/>
          </a:ln>
        </p:spPr>
      </p:pic>
      <p:pic>
        <p:nvPicPr>
          <p:cNvPr id="543" name="Picture 9" descr="M:\mbaldauf\Work\Projekte\Veranstaltungen\2017\170403_PDEs_Paris\Unbenannt.png"/>
          <p:cNvPicPr/>
          <p:nvPr/>
        </p:nvPicPr>
        <p:blipFill>
          <a:blip r:embed="rId4"/>
          <a:stretch/>
        </p:blipFill>
        <p:spPr>
          <a:xfrm>
            <a:off x="6316560" y="2911320"/>
            <a:ext cx="2583720" cy="685080"/>
          </a:xfrm>
          <a:prstGeom prst="rect">
            <a:avLst/>
          </a:prstGeom>
          <a:ln>
            <a:noFill/>
          </a:ln>
        </p:spPr>
      </p:pic>
      <p:sp>
        <p:nvSpPr>
          <p:cNvPr id="544" name="CustomShape 5"/>
          <p:cNvSpPr/>
          <p:nvPr/>
        </p:nvSpPr>
        <p:spPr>
          <a:xfrm>
            <a:off x="1792800" y="2670480"/>
            <a:ext cx="215280" cy="85968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bg1"/>
          </a:solidFill>
          <a:ln w="9360">
            <a:solidFill>
              <a:schemeClr val="tx1"/>
            </a:solidFill>
            <a:round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CustomShape 6"/>
          <p:cNvSpPr/>
          <p:nvPr/>
        </p:nvSpPr>
        <p:spPr>
          <a:xfrm>
            <a:off x="3044880" y="2635920"/>
            <a:ext cx="215280" cy="96048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bg1"/>
          </a:solidFill>
          <a:ln w="9360">
            <a:solidFill>
              <a:schemeClr val="tx1"/>
            </a:solidFill>
            <a:round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6" name="CustomShape 7"/>
          <p:cNvSpPr/>
          <p:nvPr/>
        </p:nvSpPr>
        <p:spPr>
          <a:xfrm>
            <a:off x="1434240" y="3176640"/>
            <a:ext cx="87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explicit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47" name="CustomShape 8"/>
          <p:cNvSpPr/>
          <p:nvPr/>
        </p:nvSpPr>
        <p:spPr>
          <a:xfrm>
            <a:off x="2755800" y="3176640"/>
            <a:ext cx="87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implicit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48" name="CustomShape 9"/>
          <p:cNvSpPr/>
          <p:nvPr/>
        </p:nvSpPr>
        <p:spPr>
          <a:xfrm>
            <a:off x="4105080" y="2670480"/>
            <a:ext cx="215280" cy="85968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bg1"/>
          </a:solidFill>
          <a:ln w="9360">
            <a:solidFill>
              <a:schemeClr val="tx1"/>
            </a:solidFill>
            <a:round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CustomShape 10"/>
          <p:cNvSpPr/>
          <p:nvPr/>
        </p:nvSpPr>
        <p:spPr>
          <a:xfrm>
            <a:off x="5065200" y="2733120"/>
            <a:ext cx="215280" cy="72612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bg1"/>
          </a:solidFill>
          <a:ln w="9360">
            <a:solidFill>
              <a:schemeClr val="tx1"/>
            </a:solidFill>
            <a:round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0" name="CustomShape 11"/>
          <p:cNvSpPr/>
          <p:nvPr/>
        </p:nvSpPr>
        <p:spPr>
          <a:xfrm>
            <a:off x="3747240" y="3176640"/>
            <a:ext cx="87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explicit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51" name="CustomShape 12"/>
          <p:cNvSpPr/>
          <p:nvPr/>
        </p:nvSpPr>
        <p:spPr>
          <a:xfrm>
            <a:off x="4733640" y="3176640"/>
            <a:ext cx="87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implicit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52" name="CustomShape 13"/>
          <p:cNvSpPr/>
          <p:nvPr/>
        </p:nvSpPr>
        <p:spPr>
          <a:xfrm>
            <a:off x="443880" y="1628640"/>
            <a:ext cx="80125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Motivation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get rid of the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strong time step restriction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by vertical sound wave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expansion in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flat grid cells 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(in particular near the ground)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53" name="CustomShape 14"/>
          <p:cNvSpPr/>
          <p:nvPr/>
        </p:nvSpPr>
        <p:spPr>
          <a:xfrm>
            <a:off x="344520" y="3797280"/>
            <a:ext cx="847332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en-US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implicit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part leads to several </a:t>
            </a:r>
            <a:r>
              <a:rPr lang="en-US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block-tridiagonal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matrices 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here a direct solver is used (expensive!)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Use of </a:t>
            </a:r>
            <a:r>
              <a:rPr lang="en-US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IMEX-Runge-Kutta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(SDIRK) schemes: SSP3(3,3,2), SSP3(4,3,3)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(Pareschi, Russo (2005) JSC)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rafik 1"/>
          <p:cNvPicPr/>
          <p:nvPr/>
        </p:nvPicPr>
        <p:blipFill>
          <a:blip r:embed="rId2"/>
          <a:stretch/>
        </p:blipFill>
        <p:spPr>
          <a:xfrm>
            <a:off x="4527720" y="2224080"/>
            <a:ext cx="4493520" cy="2739240"/>
          </a:xfrm>
          <a:prstGeom prst="rect">
            <a:avLst/>
          </a:prstGeom>
          <a:ln>
            <a:noFill/>
          </a:ln>
        </p:spPr>
      </p:pic>
      <p:sp>
        <p:nvSpPr>
          <p:cNvPr id="555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56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FEA7153E-9B96-41EB-8FF4-DD2F2A290B7D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59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57" name="CustomShape 3"/>
          <p:cNvSpPr/>
          <p:nvPr/>
        </p:nvSpPr>
        <p:spPr>
          <a:xfrm>
            <a:off x="572040" y="1052640"/>
            <a:ext cx="7659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Linear flow over mountains with the HEVI-solver          (2D toy model)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558" name="Grafik 4"/>
          <p:cNvPicPr/>
          <p:nvPr/>
        </p:nvPicPr>
        <p:blipFill>
          <a:blip r:embed="rId3"/>
          <a:srcRect t="12905" b="23237"/>
          <a:stretch/>
        </p:blipFill>
        <p:spPr>
          <a:xfrm>
            <a:off x="434880" y="2087640"/>
            <a:ext cx="4114080" cy="2628360"/>
          </a:xfrm>
          <a:prstGeom prst="rect">
            <a:avLst/>
          </a:prstGeom>
          <a:ln>
            <a:noFill/>
          </a:ln>
        </p:spPr>
      </p:pic>
      <p:sp>
        <p:nvSpPr>
          <p:cNvPr id="559" name="CustomShape 4"/>
          <p:cNvSpPr/>
          <p:nvPr/>
        </p:nvSpPr>
        <p:spPr>
          <a:xfrm>
            <a:off x="1908000" y="4703760"/>
            <a:ext cx="5684040" cy="63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c</a:t>
            </a:r>
            <a:r>
              <a:rPr lang="de-DE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o</a:t>
            </a:r>
            <a:r>
              <a:rPr lang="de-DE" sz="1800" b="0" strike="noStrike" spc="-1">
                <a:solidFill>
                  <a:srgbClr val="FFC000"/>
                </a:solidFill>
                <a:latin typeface="Arial"/>
                <a:ea typeface="DejaVu Sans"/>
              </a:rPr>
              <a:t>l</a:t>
            </a:r>
            <a:r>
              <a:rPr lang="de-DE" sz="1800" b="0" strike="noStrike" spc="-1">
                <a:solidFill>
                  <a:srgbClr val="92D050"/>
                </a:solidFill>
                <a:latin typeface="Arial"/>
                <a:ea typeface="DejaVu Sans"/>
              </a:rPr>
              <a:t>o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r</a:t>
            </a:r>
            <a:r>
              <a:rPr lang="de-DE" sz="1800" b="0" strike="noStrike" spc="-1">
                <a:solidFill>
                  <a:srgbClr val="0070C0"/>
                </a:solidFill>
                <a:latin typeface="Arial"/>
                <a:ea typeface="DejaVu Sans"/>
              </a:rPr>
              <a:t>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and black dotted lines: model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A6A6A6"/>
                </a:solidFill>
                <a:latin typeface="Arial"/>
                <a:ea typeface="DejaVu Sans"/>
              </a:rPr>
              <a:t>grey lines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: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analytic solution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Baldauf, 2008, COSMO-Newsl.)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560" name="CustomShape 5"/>
          <p:cNvSpPr/>
          <p:nvPr/>
        </p:nvSpPr>
        <p:spPr>
          <a:xfrm>
            <a:off x="2993400" y="1517760"/>
            <a:ext cx="11394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x=250m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z=150m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61" name="CustomShape 6"/>
          <p:cNvSpPr/>
          <p:nvPr/>
        </p:nvSpPr>
        <p:spPr>
          <a:xfrm>
            <a:off x="7491240" y="1492200"/>
            <a:ext cx="1267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x=1000m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z=  600m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62" name="CustomShape 7"/>
          <p:cNvSpPr/>
          <p:nvPr/>
        </p:nvSpPr>
        <p:spPr>
          <a:xfrm>
            <a:off x="1387080" y="1631880"/>
            <a:ext cx="752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ICON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63" name="CustomShape 8"/>
          <p:cNvSpPr/>
          <p:nvPr/>
        </p:nvSpPr>
        <p:spPr>
          <a:xfrm>
            <a:off x="3153240" y="2068560"/>
            <a:ext cx="6760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H=25m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564" name="CustomShape 9"/>
          <p:cNvSpPr/>
          <p:nvPr/>
        </p:nvSpPr>
        <p:spPr>
          <a:xfrm>
            <a:off x="5361480" y="1619280"/>
            <a:ext cx="21099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HEVI-DG 4th order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41122C6A-F3BC-4271-965C-7497F9CD8C3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2851560" y="361800"/>
            <a:ext cx="15782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DG – </a:t>
            </a:r>
            <a:r>
              <a:rPr lang="de-DE" sz="1800" b="1" strike="noStrike" spc="-1">
                <a:solidFill>
                  <a:srgbClr val="92D050"/>
                </a:solidFill>
                <a:latin typeface="Arial"/>
                <a:ea typeface="DejaVu Sans"/>
              </a:rPr>
              <a:t>Pros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…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458640" y="1125360"/>
            <a:ext cx="8314560" cy="4815360"/>
          </a:xfrm>
          <a:prstGeom prst="rect">
            <a:avLst/>
          </a:prstGeom>
          <a:solidFill>
            <a:srgbClr val="BEE39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local conservation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of every prognostic variable        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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‚FV heritage‘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any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order of approximation (convergence)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possible     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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‚FE heritage‘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flexible application on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unstructured grids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(also dynamic adaptation is possible, h-/p-adaptivity)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very good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scalability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on massively-parallel computers (compact data transfer and no extensive halos)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separation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between (analytical) equations and numerical implementation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boundary conditions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are easily prescribed (fluxes or values in weak form)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coupling with other subcomponents (ocean model, …) should be easy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higher accuracy helps to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avoid several awkward approaches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of standard 2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order schemes: staggered grids (on triangles/hexagons, vertically heavily stretched), numerical hydrostatic balancing, grid imprints by pentagon points or along cubed sphere lines, …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unified numerical treatment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of all flux terms and source terms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explicit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schemes are relatively easy to build and are quite well understood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rafik 1"/>
          <p:cNvPicPr/>
          <p:nvPr/>
        </p:nvPicPr>
        <p:blipFill>
          <a:blip r:embed="rId2"/>
          <a:stretch/>
        </p:blipFill>
        <p:spPr>
          <a:xfrm>
            <a:off x="4527720" y="2224080"/>
            <a:ext cx="4493520" cy="2739240"/>
          </a:xfrm>
          <a:prstGeom prst="rect">
            <a:avLst/>
          </a:prstGeom>
          <a:ln>
            <a:noFill/>
          </a:ln>
        </p:spPr>
      </p:pic>
      <p:sp>
        <p:nvSpPr>
          <p:cNvPr id="56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6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8DDD2307-21C6-49B4-B5DB-102C1DA93B48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60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68" name="CustomShape 3"/>
          <p:cNvSpPr/>
          <p:nvPr/>
        </p:nvSpPr>
        <p:spPr>
          <a:xfrm>
            <a:off x="572040" y="1052640"/>
            <a:ext cx="7659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Linear flow over mountains with the HEVI-solver          (2D toy model)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569" name="Grafik 4"/>
          <p:cNvPicPr/>
          <p:nvPr/>
        </p:nvPicPr>
        <p:blipFill>
          <a:blip r:embed="rId3"/>
          <a:srcRect t="12905" b="23237"/>
          <a:stretch/>
        </p:blipFill>
        <p:spPr>
          <a:xfrm>
            <a:off x="434880" y="2087640"/>
            <a:ext cx="4114080" cy="2628360"/>
          </a:xfrm>
          <a:prstGeom prst="rect">
            <a:avLst/>
          </a:prstGeom>
          <a:ln>
            <a:noFill/>
          </a:ln>
        </p:spPr>
      </p:pic>
      <p:sp>
        <p:nvSpPr>
          <p:cNvPr id="570" name="CustomShape 4"/>
          <p:cNvSpPr/>
          <p:nvPr/>
        </p:nvSpPr>
        <p:spPr>
          <a:xfrm>
            <a:off x="1908000" y="4703760"/>
            <a:ext cx="5684040" cy="63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c</a:t>
            </a:r>
            <a:r>
              <a:rPr lang="de-DE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o</a:t>
            </a:r>
            <a:r>
              <a:rPr lang="de-DE" sz="1800" b="0" strike="noStrike" spc="-1">
                <a:solidFill>
                  <a:srgbClr val="FFC000"/>
                </a:solidFill>
                <a:latin typeface="Arial"/>
                <a:ea typeface="DejaVu Sans"/>
              </a:rPr>
              <a:t>l</a:t>
            </a:r>
            <a:r>
              <a:rPr lang="de-DE" sz="1800" b="0" strike="noStrike" spc="-1">
                <a:solidFill>
                  <a:srgbClr val="92D050"/>
                </a:solidFill>
                <a:latin typeface="Arial"/>
                <a:ea typeface="DejaVu Sans"/>
              </a:rPr>
              <a:t>o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r</a:t>
            </a:r>
            <a:r>
              <a:rPr lang="de-DE" sz="1800" b="0" strike="noStrike" spc="-1">
                <a:solidFill>
                  <a:srgbClr val="0070C0"/>
                </a:solidFill>
                <a:latin typeface="Arial"/>
                <a:ea typeface="DejaVu Sans"/>
              </a:rPr>
              <a:t>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and black dotted lines: model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A6A6A6"/>
                </a:solidFill>
                <a:latin typeface="Arial"/>
                <a:ea typeface="DejaVu Sans"/>
              </a:rPr>
              <a:t>grey lines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: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analytic solution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Baldauf, 2008, COSMO-Newsl.)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571" name="CustomShape 5"/>
          <p:cNvSpPr/>
          <p:nvPr/>
        </p:nvSpPr>
        <p:spPr>
          <a:xfrm>
            <a:off x="2993400" y="1517760"/>
            <a:ext cx="11394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x=250m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z=150m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72" name="CustomShape 6"/>
          <p:cNvSpPr/>
          <p:nvPr/>
        </p:nvSpPr>
        <p:spPr>
          <a:xfrm>
            <a:off x="7491240" y="1492200"/>
            <a:ext cx="1267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x=1000m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z=  600m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73" name="CustomShape 7"/>
          <p:cNvSpPr/>
          <p:nvPr/>
        </p:nvSpPr>
        <p:spPr>
          <a:xfrm>
            <a:off x="1387080" y="1631880"/>
            <a:ext cx="752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ICON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74" name="CustomShape 8"/>
          <p:cNvSpPr/>
          <p:nvPr/>
        </p:nvSpPr>
        <p:spPr>
          <a:xfrm>
            <a:off x="3153240" y="2068560"/>
            <a:ext cx="6760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H=25m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575" name="CustomShape 9"/>
          <p:cNvSpPr/>
          <p:nvPr/>
        </p:nvSpPr>
        <p:spPr>
          <a:xfrm>
            <a:off x="5361480" y="1619280"/>
            <a:ext cx="21099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HEVI-DG 4th order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76" name="CustomShape 10"/>
          <p:cNvSpPr/>
          <p:nvPr/>
        </p:nvSpPr>
        <p:spPr>
          <a:xfrm>
            <a:off x="682920" y="5365800"/>
            <a:ext cx="3329280" cy="100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Computing time on 160 processors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(Cray XC40 Broadwell)</a:t>
            </a:r>
            <a:endParaRPr lang="de-DE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t</a:t>
            </a:r>
            <a:r>
              <a:rPr lang="de-DE" sz="16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total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=24h, 26min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on 1 processor: </a:t>
            </a:r>
            <a:r>
              <a:rPr lang="de-DE" sz="1600" b="0" strike="noStrike" spc="-1">
                <a:solidFill>
                  <a:srgbClr val="2D4B9B"/>
                </a:solidFill>
                <a:latin typeface="Arial"/>
                <a:ea typeface="DejaVu Sans"/>
              </a:rPr>
              <a:t>69h</a:t>
            </a:r>
            <a:endParaRPr lang="de-DE" sz="1600" b="0" strike="noStrike" spc="-1">
              <a:latin typeface="Arial"/>
            </a:endParaRPr>
          </a:p>
        </p:txBody>
      </p:sp>
      <p:sp>
        <p:nvSpPr>
          <p:cNvPr id="577" name="CustomShape 11"/>
          <p:cNvSpPr/>
          <p:nvPr/>
        </p:nvSpPr>
        <p:spPr>
          <a:xfrm>
            <a:off x="5114160" y="5487840"/>
            <a:ext cx="3058200" cy="76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Computing time on 1 processor: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00" b="0" strike="noStrike" spc="-1">
                <a:solidFill>
                  <a:srgbClr val="000000"/>
                </a:solidFill>
                <a:latin typeface="Arial"/>
                <a:ea typeface="DejaVu Sans"/>
              </a:rPr>
              <a:t>(Intel(R) Core(TM) i7-4790 CPU @ 3.60GHz)</a:t>
            </a:r>
            <a:endParaRPr lang="de-DE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t</a:t>
            </a:r>
            <a:r>
              <a:rPr lang="pt-BR" sz="16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total</a:t>
            </a:r>
            <a:r>
              <a:rPr lang="pt-BR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=24h, 4th order DG: </a:t>
            </a:r>
            <a:r>
              <a:rPr lang="pt-BR" sz="1600" b="0" strike="noStrike" spc="-1">
                <a:solidFill>
                  <a:srgbClr val="2D4B9B"/>
                </a:solidFill>
                <a:latin typeface="Arial"/>
                <a:ea typeface="DejaVu Sans"/>
              </a:rPr>
              <a:t>160h</a:t>
            </a:r>
            <a:endParaRPr lang="de-DE" sz="1600" b="0" strike="noStrike" spc="-1">
              <a:latin typeface="Arial"/>
            </a:endParaRPr>
          </a:p>
        </p:txBody>
      </p:sp>
      <p:sp>
        <p:nvSpPr>
          <p:cNvPr id="578" name="CustomShape 12"/>
          <p:cNvSpPr/>
          <p:nvPr/>
        </p:nvSpPr>
        <p:spPr>
          <a:xfrm>
            <a:off x="2903040" y="6381720"/>
            <a:ext cx="24973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But don‘t take the computing </a:t>
            </a:r>
            <a:endParaRPr lang="de-DE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times too serious!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80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62751294-45AE-4903-974E-D5577CA0BC7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61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81" name="CustomShape 3"/>
          <p:cNvSpPr/>
          <p:nvPr/>
        </p:nvSpPr>
        <p:spPr>
          <a:xfrm>
            <a:off x="358920" y="1017720"/>
            <a:ext cx="7439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Flow over mountains with steep slopes and vertical grid stretching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82" name="CustomShape 4"/>
          <p:cNvSpPr/>
          <p:nvPr/>
        </p:nvSpPr>
        <p:spPr>
          <a:xfrm>
            <a:off x="536760" y="1363680"/>
            <a:ext cx="698976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Schaer et al. (2002) MWR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, test case 5b: </a:t>
            </a: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U</a:t>
            </a:r>
            <a:r>
              <a:rPr lang="de-DE" sz="16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=10m/s, </a:t>
            </a: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N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=0.01 1/s, but </a:t>
            </a:r>
            <a:r>
              <a:rPr lang="de-DE" sz="16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a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=10km</a:t>
            </a:r>
            <a:endParaRPr lang="de-DE" sz="1600" b="0" strike="noStrike" spc="-1">
              <a:latin typeface="Arial"/>
            </a:endParaRPr>
          </a:p>
        </p:txBody>
      </p:sp>
      <p:sp>
        <p:nvSpPr>
          <p:cNvPr id="583" name="CustomShape 5"/>
          <p:cNvSpPr/>
          <p:nvPr/>
        </p:nvSpPr>
        <p:spPr>
          <a:xfrm>
            <a:off x="351000" y="5591160"/>
            <a:ext cx="8709840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HEVI-DG simulation (4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order) remains stable even for steeper slopes!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to avoid instability by strong gravity wave breaking, vertically implicit ‚3D‘ Smagorinsky diffusion was used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584" name="CustomShape 6"/>
          <p:cNvSpPr/>
          <p:nvPr/>
        </p:nvSpPr>
        <p:spPr>
          <a:xfrm>
            <a:off x="916560" y="1960560"/>
            <a:ext cx="1558440" cy="71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oro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4000m,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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58°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85" name="CustomShape 7"/>
          <p:cNvSpPr/>
          <p:nvPr/>
        </p:nvSpPr>
        <p:spPr>
          <a:xfrm>
            <a:off x="6450480" y="1924200"/>
            <a:ext cx="1558440" cy="71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oro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8000m,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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72°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86" name="CustomShape 8"/>
          <p:cNvSpPr/>
          <p:nvPr/>
        </p:nvSpPr>
        <p:spPr>
          <a:xfrm>
            <a:off x="3393000" y="1922400"/>
            <a:ext cx="1558440" cy="71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oro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6000m,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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= 67°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87" name="CustomShape 9"/>
          <p:cNvSpPr/>
          <p:nvPr/>
        </p:nvSpPr>
        <p:spPr>
          <a:xfrm>
            <a:off x="85680" y="5006880"/>
            <a:ext cx="8276400" cy="264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CustomShape 10"/>
          <p:cNvSpPr/>
          <p:nvPr/>
        </p:nvSpPr>
        <p:spPr>
          <a:xfrm>
            <a:off x="495360" y="5014800"/>
            <a:ext cx="757188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=4 km;   vertical grid stretching: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z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min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~46m, 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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z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~736m,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z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lowest QP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~10.3m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589" name="Grafik 3"/>
          <p:cNvPicPr/>
          <p:nvPr/>
        </p:nvPicPr>
        <p:blipFill>
          <a:blip r:embed="rId2"/>
          <a:srcRect t="-730" b="10507"/>
          <a:stretch/>
        </p:blipFill>
        <p:spPr>
          <a:xfrm>
            <a:off x="46080" y="2664000"/>
            <a:ext cx="3510720" cy="2375640"/>
          </a:xfrm>
          <a:prstGeom prst="rect">
            <a:avLst/>
          </a:prstGeom>
          <a:ln>
            <a:noFill/>
          </a:ln>
        </p:spPr>
      </p:pic>
      <p:pic>
        <p:nvPicPr>
          <p:cNvPr id="590" name="Grafik 2"/>
          <p:cNvPicPr/>
          <p:nvPr/>
        </p:nvPicPr>
        <p:blipFill>
          <a:blip r:embed="rId3"/>
          <a:srcRect b="9777"/>
          <a:stretch/>
        </p:blipFill>
        <p:spPr>
          <a:xfrm>
            <a:off x="2816280" y="2668680"/>
            <a:ext cx="3510720" cy="2375640"/>
          </a:xfrm>
          <a:prstGeom prst="rect">
            <a:avLst/>
          </a:prstGeom>
          <a:ln>
            <a:noFill/>
          </a:ln>
        </p:spPr>
      </p:pic>
      <p:pic>
        <p:nvPicPr>
          <p:cNvPr id="591" name="Grafik 1"/>
          <p:cNvPicPr/>
          <p:nvPr/>
        </p:nvPicPr>
        <p:blipFill>
          <a:blip r:embed="rId4"/>
          <a:srcRect b="9777"/>
          <a:stretch/>
        </p:blipFill>
        <p:spPr>
          <a:xfrm>
            <a:off x="5614920" y="2654280"/>
            <a:ext cx="3510720" cy="237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93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1AF5D31C-2963-4F1B-AD38-2297F7CC000E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62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94" name="CustomShape 3"/>
          <p:cNvSpPr/>
          <p:nvPr/>
        </p:nvSpPr>
        <p:spPr>
          <a:xfrm>
            <a:off x="675720" y="1341360"/>
            <a:ext cx="7985880" cy="23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Additionally done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Method for a consistent use of real orography data       (</a:t>
            </a:r>
            <a:r>
              <a:rPr lang="en-US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EXTPAR)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Treatment of diffusion in a HEVI-DG scheme with terrain-following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coordinates (local DG by the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Bassi, Rebay (1997) JCP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approach)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Efficiency improvement of the implicit solver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(perform expensive LU-decomposition only after several dozen time steps)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Formulation of boundary conditions for higher order schemes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95" name="CustomShape 4"/>
          <p:cNvSpPr/>
          <p:nvPr/>
        </p:nvSpPr>
        <p:spPr>
          <a:xfrm>
            <a:off x="773280" y="4292640"/>
            <a:ext cx="791928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Baldauf, M. (2021):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 horizontally explicit, vertically implicit (HEVI) discontinuous</a:t>
            </a:r>
            <a:r>
              <a:t/>
            </a:r>
            <a:br/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Galerkin scheme for the 2-dim. Euler and Navier-Stokes equations using </a:t>
            </a:r>
            <a:r>
              <a:t/>
            </a:r>
            <a:br/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terrain-following coordinates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, J. Comp. Phys. 446</a:t>
            </a: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CustomShape 1"/>
          <p:cNvSpPr/>
          <p:nvPr/>
        </p:nvSpPr>
        <p:spPr>
          <a:xfrm>
            <a:off x="576360" y="2266920"/>
            <a:ext cx="7990920" cy="1187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Schur complement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  linear system of equations (LSE) M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with a matrix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M =  A B          solve instead:    one LSE with S = D- CA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-1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     C D                             and one LSE with A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efficiency gain, if A is large and can easily be inverted.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97" name="CustomShape 2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598" name="CustomShape 3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38D74853-7C0D-4A57-AE43-F9999418B0D7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63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599" name="CustomShape 4"/>
          <p:cNvSpPr/>
          <p:nvPr/>
        </p:nvSpPr>
        <p:spPr>
          <a:xfrm>
            <a:off x="612000" y="981000"/>
            <a:ext cx="808884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Difficulties in finding a Schur complement in the vertically implicit solver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the ICON or COSMO dynamical core, an equation for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only one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variable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w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is vertically solved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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linear algebra analogon: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600" name="CustomShape 5"/>
          <p:cNvSpPr/>
          <p:nvPr/>
        </p:nvSpPr>
        <p:spPr>
          <a:xfrm>
            <a:off x="1403280" y="2637000"/>
            <a:ext cx="45360" cy="504000"/>
          </a:xfrm>
          <a:prstGeom prst="leftBracket">
            <a:avLst>
              <a:gd name="adj" fmla="val 8333"/>
            </a:avLst>
          </a:prstGeom>
          <a:solidFill>
            <a:schemeClr val="tx2">
              <a:lumMod val="20000"/>
              <a:lumOff val="80000"/>
            </a:schemeClr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1" name="CustomShape 6"/>
          <p:cNvSpPr/>
          <p:nvPr/>
        </p:nvSpPr>
        <p:spPr>
          <a:xfrm>
            <a:off x="1908000" y="2637000"/>
            <a:ext cx="45360" cy="504000"/>
          </a:xfrm>
          <a:prstGeom prst="rightBracket">
            <a:avLst>
              <a:gd name="adj" fmla="val 8333"/>
            </a:avLst>
          </a:prstGeom>
          <a:solidFill>
            <a:schemeClr val="tx2">
              <a:lumMod val="20000"/>
              <a:lumOff val="80000"/>
            </a:schemeClr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576360" y="2266920"/>
            <a:ext cx="7990920" cy="1187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Schur complement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  linear system of equations (LSE) M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with a matrix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M =  A B          solve instead:    one LSE with S = D- CA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-1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     C D                             and one LSE with A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efficiency gain, if A is large and can easily be inverted.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603" name="CustomShape 2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604" name="CustomShape 3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C9CED5C3-B4AC-4477-9F75-642C3D8B2EDF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64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605" name="CustomShape 4"/>
          <p:cNvSpPr/>
          <p:nvPr/>
        </p:nvSpPr>
        <p:spPr>
          <a:xfrm>
            <a:off x="611640" y="981000"/>
            <a:ext cx="809640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Difficulties in finding a Schur complement in the verticall&lt; implicit solver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the ICON or COSMO dynamical core, an equation for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only one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variable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w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is vertically solved 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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linear algebra analogon: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606" name="CustomShape 5"/>
          <p:cNvSpPr/>
          <p:nvPr/>
        </p:nvSpPr>
        <p:spPr>
          <a:xfrm>
            <a:off x="1403280" y="2637000"/>
            <a:ext cx="45360" cy="504000"/>
          </a:xfrm>
          <a:prstGeom prst="leftBracket">
            <a:avLst>
              <a:gd name="adj" fmla="val 8333"/>
            </a:avLst>
          </a:prstGeom>
          <a:solidFill>
            <a:schemeClr val="tx2">
              <a:lumMod val="20000"/>
              <a:lumOff val="80000"/>
            </a:schemeClr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6"/>
          <p:cNvSpPr/>
          <p:nvPr/>
        </p:nvSpPr>
        <p:spPr>
          <a:xfrm>
            <a:off x="1908000" y="2637000"/>
            <a:ext cx="45360" cy="504000"/>
          </a:xfrm>
          <a:prstGeom prst="rightBracket">
            <a:avLst>
              <a:gd name="adj" fmla="val 8333"/>
            </a:avLst>
          </a:prstGeom>
          <a:solidFill>
            <a:schemeClr val="tx2">
              <a:lumMod val="20000"/>
              <a:lumOff val="80000"/>
            </a:schemeClr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Grafik 6"/>
          <p:cNvPicPr/>
          <p:nvPr/>
        </p:nvPicPr>
        <p:blipFill>
          <a:blip r:embed="rId2"/>
          <a:stretch/>
        </p:blipFill>
        <p:spPr>
          <a:xfrm>
            <a:off x="601560" y="4000680"/>
            <a:ext cx="745560" cy="1054800"/>
          </a:xfrm>
          <a:prstGeom prst="rect">
            <a:avLst/>
          </a:prstGeom>
          <a:ln>
            <a:noFill/>
          </a:ln>
        </p:spPr>
      </p:pic>
      <p:pic>
        <p:nvPicPr>
          <p:cNvPr id="609" name="Grafik 7"/>
          <p:cNvPicPr/>
          <p:nvPr/>
        </p:nvPicPr>
        <p:blipFill>
          <a:blip r:embed="rId2"/>
          <a:stretch/>
        </p:blipFill>
        <p:spPr>
          <a:xfrm>
            <a:off x="1041480" y="4405320"/>
            <a:ext cx="745560" cy="1054800"/>
          </a:xfrm>
          <a:prstGeom prst="rect">
            <a:avLst/>
          </a:prstGeom>
          <a:ln>
            <a:noFill/>
          </a:ln>
        </p:spPr>
      </p:pic>
      <p:pic>
        <p:nvPicPr>
          <p:cNvPr id="610" name="Grafik 8"/>
          <p:cNvPicPr/>
          <p:nvPr/>
        </p:nvPicPr>
        <p:blipFill>
          <a:blip r:embed="rId2"/>
          <a:stretch/>
        </p:blipFill>
        <p:spPr>
          <a:xfrm>
            <a:off x="1441440" y="4819680"/>
            <a:ext cx="747000" cy="1054800"/>
          </a:xfrm>
          <a:prstGeom prst="rect">
            <a:avLst/>
          </a:prstGeom>
          <a:ln>
            <a:noFill/>
          </a:ln>
        </p:spPr>
      </p:pic>
      <p:pic>
        <p:nvPicPr>
          <p:cNvPr id="611" name="Grafik 9"/>
          <p:cNvPicPr/>
          <p:nvPr/>
        </p:nvPicPr>
        <p:blipFill>
          <a:blip r:embed="rId2"/>
          <a:stretch/>
        </p:blipFill>
        <p:spPr>
          <a:xfrm>
            <a:off x="1884240" y="5235480"/>
            <a:ext cx="747000" cy="1056600"/>
          </a:xfrm>
          <a:prstGeom prst="rect">
            <a:avLst/>
          </a:prstGeom>
          <a:ln>
            <a:noFill/>
          </a:ln>
        </p:spPr>
      </p:pic>
      <p:pic>
        <p:nvPicPr>
          <p:cNvPr id="612" name="Grafik 11"/>
          <p:cNvPicPr/>
          <p:nvPr/>
        </p:nvPicPr>
        <p:blipFill>
          <a:blip r:embed="rId2"/>
          <a:stretch/>
        </p:blipFill>
        <p:spPr>
          <a:xfrm>
            <a:off x="2336760" y="4024440"/>
            <a:ext cx="747000" cy="1056600"/>
          </a:xfrm>
          <a:prstGeom prst="rect">
            <a:avLst/>
          </a:prstGeom>
          <a:ln>
            <a:noFill/>
          </a:ln>
        </p:spPr>
      </p:pic>
      <p:pic>
        <p:nvPicPr>
          <p:cNvPr id="613" name="Grafik 12"/>
          <p:cNvPicPr/>
          <p:nvPr/>
        </p:nvPicPr>
        <p:blipFill>
          <a:blip r:embed="rId2"/>
          <a:stretch/>
        </p:blipFill>
        <p:spPr>
          <a:xfrm>
            <a:off x="2336760" y="4448160"/>
            <a:ext cx="747000" cy="1056600"/>
          </a:xfrm>
          <a:prstGeom prst="rect">
            <a:avLst/>
          </a:prstGeom>
          <a:ln>
            <a:noFill/>
          </a:ln>
        </p:spPr>
      </p:pic>
      <p:pic>
        <p:nvPicPr>
          <p:cNvPr id="614" name="Grafik 13"/>
          <p:cNvPicPr/>
          <p:nvPr/>
        </p:nvPicPr>
        <p:blipFill>
          <a:blip r:embed="rId2"/>
          <a:stretch/>
        </p:blipFill>
        <p:spPr>
          <a:xfrm>
            <a:off x="2363760" y="4871880"/>
            <a:ext cx="747000" cy="1056600"/>
          </a:xfrm>
          <a:prstGeom prst="rect">
            <a:avLst/>
          </a:prstGeom>
          <a:ln>
            <a:noFill/>
          </a:ln>
        </p:spPr>
      </p:pic>
      <p:sp>
        <p:nvSpPr>
          <p:cNvPr id="615" name="Line 7"/>
          <p:cNvSpPr/>
          <p:nvPr/>
        </p:nvSpPr>
        <p:spPr>
          <a:xfrm>
            <a:off x="607680" y="4024080"/>
            <a:ext cx="0" cy="198288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6" name="Grafik 16"/>
          <p:cNvPicPr/>
          <p:nvPr/>
        </p:nvPicPr>
        <p:blipFill>
          <a:blip r:embed="rId2"/>
          <a:stretch/>
        </p:blipFill>
        <p:spPr>
          <a:xfrm>
            <a:off x="1479600" y="5262480"/>
            <a:ext cx="747000" cy="1054800"/>
          </a:xfrm>
          <a:prstGeom prst="rect">
            <a:avLst/>
          </a:prstGeom>
          <a:ln>
            <a:noFill/>
          </a:ln>
        </p:spPr>
      </p:pic>
      <p:sp>
        <p:nvSpPr>
          <p:cNvPr id="617" name="Line 8"/>
          <p:cNvSpPr/>
          <p:nvPr/>
        </p:nvSpPr>
        <p:spPr>
          <a:xfrm>
            <a:off x="2912760" y="4089240"/>
            <a:ext cx="0" cy="198288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8" name="Line 9"/>
          <p:cNvSpPr/>
          <p:nvPr/>
        </p:nvSpPr>
        <p:spPr>
          <a:xfrm>
            <a:off x="3111480" y="4089240"/>
            <a:ext cx="0" cy="198288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Line 10"/>
          <p:cNvSpPr/>
          <p:nvPr/>
        </p:nvSpPr>
        <p:spPr>
          <a:xfrm>
            <a:off x="3632040" y="4089240"/>
            <a:ext cx="0" cy="198288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0" name="CustomShape 11"/>
          <p:cNvSpPr/>
          <p:nvPr/>
        </p:nvSpPr>
        <p:spPr>
          <a:xfrm>
            <a:off x="3167280" y="4119480"/>
            <a:ext cx="457920" cy="234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u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w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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pic>
        <p:nvPicPr>
          <p:cNvPr id="621" name="Grafik 21"/>
          <p:cNvPicPr/>
          <p:nvPr/>
        </p:nvPicPr>
        <p:blipFill>
          <a:blip r:embed="rId2"/>
          <a:stretch/>
        </p:blipFill>
        <p:spPr>
          <a:xfrm>
            <a:off x="573120" y="5262480"/>
            <a:ext cx="747000" cy="1053360"/>
          </a:xfrm>
          <a:prstGeom prst="rect">
            <a:avLst/>
          </a:prstGeom>
          <a:ln>
            <a:noFill/>
          </a:ln>
        </p:spPr>
      </p:pic>
      <p:pic>
        <p:nvPicPr>
          <p:cNvPr id="622" name="Grafik 22"/>
          <p:cNvPicPr/>
          <p:nvPr/>
        </p:nvPicPr>
        <p:blipFill>
          <a:blip r:embed="rId2"/>
          <a:stretch/>
        </p:blipFill>
        <p:spPr>
          <a:xfrm>
            <a:off x="1022400" y="5243400"/>
            <a:ext cx="747000" cy="1054800"/>
          </a:xfrm>
          <a:prstGeom prst="rect">
            <a:avLst/>
          </a:prstGeom>
          <a:ln>
            <a:noFill/>
          </a:ln>
        </p:spPr>
      </p:pic>
      <p:pic>
        <p:nvPicPr>
          <p:cNvPr id="623" name="Grafik 26"/>
          <p:cNvPicPr/>
          <p:nvPr/>
        </p:nvPicPr>
        <p:blipFill>
          <a:blip r:embed="rId2"/>
          <a:stretch/>
        </p:blipFill>
        <p:spPr>
          <a:xfrm>
            <a:off x="1873080" y="4826160"/>
            <a:ext cx="747000" cy="1056600"/>
          </a:xfrm>
          <a:prstGeom prst="rect">
            <a:avLst/>
          </a:prstGeom>
          <a:ln>
            <a:noFill/>
          </a:ln>
        </p:spPr>
      </p:pic>
      <p:sp>
        <p:nvSpPr>
          <p:cNvPr id="624" name="CustomShape 12"/>
          <p:cNvSpPr/>
          <p:nvPr/>
        </p:nvSpPr>
        <p:spPr>
          <a:xfrm>
            <a:off x="3796200" y="4871880"/>
            <a:ext cx="7599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rhs.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625" name="CustomShape 13"/>
          <p:cNvSpPr/>
          <p:nvPr/>
        </p:nvSpPr>
        <p:spPr>
          <a:xfrm>
            <a:off x="630360" y="4089240"/>
            <a:ext cx="1326600" cy="1231200"/>
          </a:xfrm>
          <a:prstGeom prst="rect">
            <a:avLst/>
          </a:prstGeom>
          <a:noFill/>
          <a:ln w="22320">
            <a:solidFill>
              <a:schemeClr val="accent2">
                <a:alpha val="58823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14"/>
          <p:cNvSpPr/>
          <p:nvPr/>
        </p:nvSpPr>
        <p:spPr>
          <a:xfrm>
            <a:off x="1443600" y="4405320"/>
            <a:ext cx="3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A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627" name="CustomShape 15"/>
          <p:cNvSpPr/>
          <p:nvPr/>
        </p:nvSpPr>
        <p:spPr>
          <a:xfrm>
            <a:off x="4744080" y="3763800"/>
            <a:ext cx="4254120" cy="255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ICON / COSMO: A is diagonal!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DG, the numerical diffusion in LF-flux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couples vertical grid points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 is block-tridiagonal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</a:t>
            </a:r>
            <a:r>
              <a:rPr lang="de-DE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-1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is a full matrix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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S is a full matrix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no efficiency gain 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628" name="Grafik 1"/>
          <p:cNvPicPr/>
          <p:nvPr/>
        </p:nvPicPr>
        <p:blipFill>
          <a:blip r:embed="rId3"/>
          <a:srcRect l="11496" r="-347"/>
          <a:stretch/>
        </p:blipFill>
        <p:spPr>
          <a:xfrm>
            <a:off x="4932360" y="4719600"/>
            <a:ext cx="3815640" cy="399240"/>
          </a:xfrm>
          <a:prstGeom prst="rect">
            <a:avLst/>
          </a:prstGeom>
          <a:ln>
            <a:noFill/>
          </a:ln>
        </p:spPr>
      </p:pic>
      <p:sp>
        <p:nvSpPr>
          <p:cNvPr id="629" name="CustomShape 16"/>
          <p:cNvSpPr/>
          <p:nvPr/>
        </p:nvSpPr>
        <p:spPr>
          <a:xfrm>
            <a:off x="559800" y="3603600"/>
            <a:ext cx="3073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Structure of Euler equations: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630" name="Grafik 21"/>
          <p:cNvPicPr/>
          <p:nvPr/>
        </p:nvPicPr>
        <p:blipFill>
          <a:blip r:embed="rId2"/>
          <a:stretch/>
        </p:blipFill>
        <p:spPr>
          <a:xfrm>
            <a:off x="601560" y="5713560"/>
            <a:ext cx="747000" cy="1053360"/>
          </a:xfrm>
          <a:prstGeom prst="rect">
            <a:avLst/>
          </a:prstGeom>
          <a:ln>
            <a:noFill/>
          </a:ln>
        </p:spPr>
      </p:pic>
      <p:pic>
        <p:nvPicPr>
          <p:cNvPr id="631" name="Grafik 21"/>
          <p:cNvPicPr/>
          <p:nvPr/>
        </p:nvPicPr>
        <p:blipFill>
          <a:blip r:embed="rId2"/>
          <a:stretch/>
        </p:blipFill>
        <p:spPr>
          <a:xfrm>
            <a:off x="1039680" y="5683320"/>
            <a:ext cx="747000" cy="1053360"/>
          </a:xfrm>
          <a:prstGeom prst="rect">
            <a:avLst/>
          </a:prstGeom>
          <a:ln>
            <a:noFill/>
          </a:ln>
        </p:spPr>
      </p:pic>
      <p:pic>
        <p:nvPicPr>
          <p:cNvPr id="632" name="Grafik 21"/>
          <p:cNvPicPr/>
          <p:nvPr/>
        </p:nvPicPr>
        <p:blipFill>
          <a:blip r:embed="rId2"/>
          <a:stretch/>
        </p:blipFill>
        <p:spPr>
          <a:xfrm>
            <a:off x="1509840" y="5684760"/>
            <a:ext cx="747000" cy="1053360"/>
          </a:xfrm>
          <a:prstGeom prst="rect">
            <a:avLst/>
          </a:prstGeom>
          <a:ln>
            <a:noFill/>
          </a:ln>
        </p:spPr>
      </p:pic>
      <p:pic>
        <p:nvPicPr>
          <p:cNvPr id="633" name="Grafik 21"/>
          <p:cNvPicPr/>
          <p:nvPr/>
        </p:nvPicPr>
        <p:blipFill>
          <a:blip r:embed="rId2"/>
          <a:stretch/>
        </p:blipFill>
        <p:spPr>
          <a:xfrm>
            <a:off x="2319480" y="5676840"/>
            <a:ext cx="747000" cy="105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635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71B8B3BA-23E8-4965-B444-BFB9A6C4CF15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65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636" name="CustomShape 3"/>
          <p:cNvSpPr/>
          <p:nvPr/>
        </p:nvSpPr>
        <p:spPr>
          <a:xfrm>
            <a:off x="436680" y="981000"/>
            <a:ext cx="8547840" cy="527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What makes DG methods expensive (summary)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Higher number of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degrees of freedom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(DOF):</a:t>
            </a:r>
            <a:endParaRPr lang="de-DE" sz="18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quadrature points inside the cell and additionally on the edges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(some nodal DG methods avoid additional edge points for the price of accuracy)</a:t>
            </a:r>
            <a:endParaRPr lang="de-DE" sz="14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Aft>
                <a:spcPts val="601"/>
              </a:spcAft>
              <a:buClr>
                <a:srgbClr val="2D4B9B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Diffusion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(or generally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higher order derivatives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 by Bassi, Rebay- or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local DG-procedure needs treatment of derivative variables analogous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to prognostic variables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again increases number of DOFs.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2D4B9B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HEVI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scheme needs solution of band diagonal matrices with relatively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many off-diagonal bands: currently takes about 60% of the whole calculation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601"/>
              </a:spcAft>
              <a:buClr>
                <a:srgbClr val="2D4B9B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Small </a:t>
            </a:r>
            <a:r>
              <a:rPr lang="de-DE" sz="1800" b="0" strike="noStrike" spc="-1">
                <a:solidFill>
                  <a:srgbClr val="2D4B9B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t</a:t>
            </a:r>
            <a:endParaRPr lang="de-DE" sz="18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Aft>
                <a:spcPts val="601"/>
              </a:spcAft>
              <a:buClr>
                <a:srgbClr val="2D4B9B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CFL numbers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are smaller than one would expect; in particular for IMEX-RK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ICON has CFL=0.6; for 4th order DG one would expect CFL~0.15, but SSP3(4,3,3) </a:t>
            </a:r>
            <a:r>
              <a:rPr lang="de-DE" sz="14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0.079</a:t>
            </a:r>
            <a:endParaRPr lang="de-DE" sz="14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Aft>
                <a:spcPts val="601"/>
              </a:spcAft>
              <a:buClr>
                <a:srgbClr val="2D4B9B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2D4B9B"/>
                </a:solidFill>
                <a:latin typeface="Symbol"/>
                <a:ea typeface="DejaVu Sans"/>
              </a:rPr>
              <a:t>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 is not only determined by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c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snd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but by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c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snd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+ |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lang="de-DE" sz="18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|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All these expenses must be outperformed by: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higher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convergence order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better 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computational intensity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and better </a:t>
            </a:r>
            <a:r>
              <a:rPr lang="de-DE" sz="1800" b="0" strike="noStrike" spc="-1">
                <a:solidFill>
                  <a:srgbClr val="00B050"/>
                </a:solidFill>
                <a:latin typeface="Arial"/>
                <a:ea typeface="DejaVu Sans"/>
              </a:rPr>
              <a:t>parallelization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!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637" name="Grafik 4"/>
          <p:cNvPicPr/>
          <p:nvPr/>
        </p:nvPicPr>
        <p:blipFill>
          <a:blip r:embed="rId2"/>
          <a:srcRect l="28582" t="12670" r="12654" b="47115"/>
          <a:stretch/>
        </p:blipFill>
        <p:spPr>
          <a:xfrm>
            <a:off x="7705800" y="1413000"/>
            <a:ext cx="1151640" cy="111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63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175B4203-9C76-4FCC-92A3-E0902C3ADC11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66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640" name="CustomShape 3"/>
          <p:cNvSpPr/>
          <p:nvPr/>
        </p:nvSpPr>
        <p:spPr>
          <a:xfrm>
            <a:off x="395280" y="1125360"/>
            <a:ext cx="8568720" cy="538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</a:pP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BRIDGE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project     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B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asic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R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esearch for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I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CON with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DG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2000" b="1" strike="noStrike" spc="-1">
                <a:solidFill>
                  <a:srgbClr val="2D4B9B"/>
                </a:solidFill>
                <a:latin typeface="Arial"/>
                <a:ea typeface="DejaVu Sans"/>
              </a:rPr>
              <a:t>E</a:t>
            </a:r>
            <a:r>
              <a:rPr lang="de-DE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xtension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started ~mid 2020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currently: F. Prill, M. Baldauf / joining later: D. Reinert, U. Schättler, S. Borchert, …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Goals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develop a prototype for a DG implementation of the 3D Euler equations </a:t>
            </a:r>
            <a:r>
              <a:t/>
            </a:r>
            <a:br/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(‚DG-HEVI on the sphere‘)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together with a minimal set of physical parameterizations 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using ICON infrastructure (parallelisation, I/O, ...) 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more object-orientation and use of standard software (e.g. YAC coupler, ...)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as an intermediate step to a full–fledged ICON implementation</a:t>
            </a: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endParaRPr lang="de-DE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Milestones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de-DE" sz="1800" b="0" strike="noStrike" spc="-1">
              <a:latin typeface="Arial"/>
            </a:endParaRPr>
          </a:p>
          <a:p>
            <a:pPr marL="179280" lvl="1" indent="-178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Shallow-water equations on the sphere ready in Q3/2021</a:t>
            </a:r>
            <a:endParaRPr lang="de-DE" sz="1600" b="0" strike="noStrike" spc="-1">
              <a:latin typeface="Arial"/>
            </a:endParaRPr>
          </a:p>
          <a:p>
            <a:pPr marL="179280" lvl="1" indent="-178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3D explicit Euler solver ready in Q4/2021</a:t>
            </a:r>
            <a:endParaRPr lang="de-DE" sz="1600" b="0" strike="noStrike" spc="-1">
              <a:latin typeface="Arial"/>
            </a:endParaRPr>
          </a:p>
          <a:p>
            <a:pPr marL="179280" lvl="1" indent="-178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3D HEVI Euler solver ready in Q1/2022 </a:t>
            </a:r>
            <a:r>
              <a:rPr lang="de-DE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decision about prolongation of the project</a:t>
            </a:r>
            <a:endParaRPr lang="de-DE" sz="1600" b="0" strike="noStrike" spc="-1">
              <a:latin typeface="Arial"/>
            </a:endParaRPr>
          </a:p>
          <a:p>
            <a:pPr marL="179280" indent="-178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Implementation into </a:t>
            </a:r>
            <a:r>
              <a:rPr lang="de-DE" sz="1600" b="1" strike="noStrike" spc="-1">
                <a:solidFill>
                  <a:srgbClr val="2D4B9B"/>
                </a:solidFill>
                <a:latin typeface="Arial"/>
                <a:ea typeface="DejaVu Sans"/>
              </a:rPr>
              <a:t>ICON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(start ~2024)</a:t>
            </a:r>
            <a:endParaRPr lang="de-DE" sz="1600" b="0" strike="noStrike" spc="-1">
              <a:latin typeface="Arial"/>
            </a:endParaRPr>
          </a:p>
          <a:p>
            <a:pPr marL="447840" lvl="1" indent="-178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choose optimal approx. order (currently I favor: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r>
              <a:rPr lang="de-DE" sz="1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horiz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=4,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r>
              <a:rPr lang="de-DE" sz="1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vert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=4,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r>
              <a:rPr lang="de-DE" sz="14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time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=3)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grid spacing</a:t>
            </a:r>
            <a:endParaRPr lang="de-DE" sz="1400" b="0" strike="noStrike" spc="-1">
              <a:latin typeface="Arial"/>
            </a:endParaRPr>
          </a:p>
          <a:p>
            <a:pPr marL="447840" lvl="1" indent="-178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Operationally useable version ready ~2028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642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80D5597A-FAC3-4511-B197-1241E268CAFB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67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643" name="CustomShape 3"/>
          <p:cNvSpPr/>
          <p:nvPr/>
        </p:nvSpPr>
        <p:spPr>
          <a:xfrm>
            <a:off x="690120" y="1403280"/>
            <a:ext cx="8172000" cy="39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BRIDGE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is not just a 3D extension of the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2D toy model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but allows much </a:t>
            </a:r>
            <a:r>
              <a:t/>
            </a:r>
            <a:br/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more flexibility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efficiency increase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by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2D</a:t>
            </a:r>
            <a:r>
              <a:rPr lang="de-DE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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1D tensor product representations of quadratures and finite elements;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consequent use of matrix-vector operations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Option to use different FE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different progn. variables (e.g. for tracer var.)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use an indexing operator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and for different grid points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use of an ‚iterator over cells‘ concept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Additional MPI-parallelization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Optional use of non-conformal grids (i.e. hanging nodes are allowed)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Consequent use of existing ICON infrastructure code: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triangular grid, nproma blocking, patch, mtime, …</a:t>
            </a:r>
            <a:endParaRPr lang="de-DE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Consequent use of standard software tools:</a:t>
            </a:r>
            <a:r>
              <a:t/>
            </a:r>
            <a:br/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YAC coupler (DKRZ/MPI-M), YAXT communication (DKRZ), …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644" name="CustomShape 4"/>
          <p:cNvSpPr/>
          <p:nvPr/>
        </p:nvSpPr>
        <p:spPr>
          <a:xfrm>
            <a:off x="600120" y="5661000"/>
            <a:ext cx="72903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However, BRIDGE is not yet ICON (no restart, no local parent grid, …)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645" name="CustomShape 5"/>
          <p:cNvSpPr/>
          <p:nvPr/>
        </p:nvSpPr>
        <p:spPr>
          <a:xfrm>
            <a:off x="7126920" y="990720"/>
            <a:ext cx="15598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F. Prill (DWD)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647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7BB0C6B-6F5C-44EE-AC28-3BCE80431D6E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68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648" name="CustomShape 3"/>
          <p:cNvSpPr/>
          <p:nvPr/>
        </p:nvSpPr>
        <p:spPr>
          <a:xfrm>
            <a:off x="468000" y="1125360"/>
            <a:ext cx="8240400" cy="47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Urgent ToDo‘s: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Further optimizations of the vertical implicit solver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(e.g. can one find a Schur complement form?)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Coupling of tracer advection (mass-consistency?)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Sedimentation by an implicit, positive-definite tracer advection scheme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Develop coupling ideas for parameterizations (time-integration,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preserve pos. def., …)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including adaptations of first param. (turbulence, microphys.)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Further design decisions: nodal v. modal, local DG vs. interior penalty vs. …,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allow non-conformal grids?, efficient data layout, …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Real case applications probably need further stabilization mechanisms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(filtering, entropy stable/conserving schemes, …)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many of these questions there exist a large amount of literature; and we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probably don‘t have to do this alone, since there is a great interest in academia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similar questions.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650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6E104CBE-B910-4073-988A-2A369577F5CF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69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651" name="CustomShape 3"/>
          <p:cNvSpPr/>
          <p:nvPr/>
        </p:nvSpPr>
        <p:spPr>
          <a:xfrm>
            <a:off x="523800" y="1268280"/>
            <a:ext cx="7992360" cy="490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DG and Parameterisations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General principle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spatial transport (advection, sedimentation, diffusion, …) must be treated in the DG-scheme!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Otherwise we loose local conservation.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Box-models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(e.g. 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cloud physics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chemistry/aerosol-packages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are evaluated  and deliver tendencies in every quadrature point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at the first place no adaptations necessary!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Nevertheless, the ‚classical‘ physics/dynamics-coupling questions remain: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overall time integration scheme? how to achieve positive definiteness?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Turbulence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Remark: diffusion needs special treatment in DG (local DG, compact DG, …)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Advantage of local DG: derivatives of fields are directly available for turbulence modeling!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Analogous: convection param., gravity wave param., …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266C66F2-8699-4E12-9C58-AE2D54DCADC9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7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2781360" y="352440"/>
            <a:ext cx="21132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DG – … and </a:t>
            </a:r>
            <a:r>
              <a:rPr lang="de-DE" sz="1800" b="1" strike="noStrike" spc="-1">
                <a:solidFill>
                  <a:srgbClr val="FF6600"/>
                </a:solidFill>
                <a:latin typeface="Arial"/>
                <a:ea typeface="DejaVu Sans"/>
              </a:rPr>
              <a:t>Cons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83" name="CustomShape 4"/>
          <p:cNvSpPr/>
          <p:nvPr/>
        </p:nvSpPr>
        <p:spPr>
          <a:xfrm>
            <a:off x="566640" y="1197000"/>
            <a:ext cx="8181360" cy="4296960"/>
          </a:xfrm>
          <a:prstGeom prst="rect">
            <a:avLst/>
          </a:prstGeom>
          <a:solidFill>
            <a:srgbClr val="EE989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high computational costs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due to </a:t>
            </a:r>
            <a:endParaRPr lang="de-DE" sz="18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(apparently)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small Courant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numbers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small time steps</a:t>
            </a:r>
            <a:endParaRPr lang="de-DE" sz="18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higher number of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degrees of freedom </a:t>
            </a:r>
            <a:endParaRPr lang="de-DE" sz="1800" b="0" strike="noStrike" spc="-1">
              <a:latin typeface="Arial"/>
            </a:endParaRPr>
          </a:p>
          <a:p>
            <a:pPr marL="1143000" lvl="2" indent="-2278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variables ‚live‘ both on interior </a:t>
            </a:r>
            <a:r>
              <a:rPr lang="de-DE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on edge quadrature points</a:t>
            </a:r>
            <a:endParaRPr lang="de-DE" sz="1400" b="0" strike="noStrike" spc="-1">
              <a:latin typeface="Arial"/>
            </a:endParaRPr>
          </a:p>
          <a:p>
            <a:pPr marL="1143000" lvl="2" indent="-2278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holds additionally for </a:t>
            </a:r>
            <a:r>
              <a:rPr lang="de-DE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parabolic problems (diffusion)</a:t>
            </a:r>
            <a:endParaRPr lang="de-DE" sz="1400" b="0" strike="noStrike" spc="-1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HEVI approach leads to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block tridiagonal matrices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with larger blocks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well-balancing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(hydrostatic, perhaps also geostrophic?) in Euler equations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is an issue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can be solved!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basically ‚only‘ an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A-grid-method 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however, the ‚spurious pressure mode‘ is very selectively damped!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84" name="CustomShape 5"/>
          <p:cNvSpPr/>
          <p:nvPr/>
        </p:nvSpPr>
        <p:spPr>
          <a:xfrm>
            <a:off x="538200" y="3284640"/>
            <a:ext cx="8468640" cy="60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de-DE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All these expenses must be outperformed by:</a:t>
            </a:r>
            <a:r>
              <a:t/>
            </a:r>
            <a:br/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higher</a:t>
            </a:r>
            <a:r>
              <a:rPr lang="de-DE" sz="1600" b="0" strike="noStrike" spc="-1">
                <a:solidFill>
                  <a:srgbClr val="2D4B9B"/>
                </a:solidFill>
                <a:latin typeface="Arial"/>
                <a:ea typeface="DejaVu Sans"/>
              </a:rPr>
              <a:t> </a:t>
            </a:r>
            <a:r>
              <a:rPr lang="de-DE" sz="1600" b="0" strike="noStrike" spc="-1">
                <a:solidFill>
                  <a:srgbClr val="00B050"/>
                </a:solidFill>
                <a:latin typeface="Arial"/>
                <a:ea typeface="DejaVu Sans"/>
              </a:rPr>
              <a:t>convergence order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, better </a:t>
            </a:r>
            <a:r>
              <a:rPr lang="de-DE" sz="1600" b="0" strike="noStrike" spc="-1">
                <a:solidFill>
                  <a:srgbClr val="00B050"/>
                </a:solidFill>
                <a:latin typeface="Arial"/>
                <a:ea typeface="DejaVu Sans"/>
              </a:rPr>
              <a:t>computational intensity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, and better </a:t>
            </a:r>
            <a:r>
              <a:rPr lang="de-DE" sz="1600" b="0" strike="noStrike" spc="-1">
                <a:solidFill>
                  <a:srgbClr val="00B050"/>
                </a:solidFill>
                <a:latin typeface="Arial"/>
                <a:ea typeface="DejaVu Sans"/>
              </a:rPr>
              <a:t>parallelization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!</a:t>
            </a:r>
            <a:endParaRPr lang="de-DE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653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C813D260-CB33-4A0E-B269-1014130C3914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70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654" name="CustomShape 3"/>
          <p:cNvSpPr/>
          <p:nvPr/>
        </p:nvSpPr>
        <p:spPr>
          <a:xfrm>
            <a:off x="539640" y="1268280"/>
            <a:ext cx="8208360" cy="424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DG and physics perturbations in ensembles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Some recommendations …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… to keep conservation properties of the DG scheme: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the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transport terms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only (physical) fluxes should be perturbed.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the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source terms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 e.g. moisture var., perturb in a way that  </a:t>
            </a:r>
            <a:r>
              <a:t/>
            </a:r>
            <a:br/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dry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+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+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r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+ ... + </a:t>
            </a:r>
            <a:r>
              <a:rPr lang="de-DE" sz="1800" b="0" i="1" strike="noStrike" spc="-1">
                <a:solidFill>
                  <a:srgbClr val="000000"/>
                </a:solidFill>
                <a:latin typeface="Symbol"/>
                <a:ea typeface="DejaVu Sans"/>
              </a:rPr>
              <a:t></a:t>
            </a:r>
            <a:r>
              <a:rPr lang="de-DE" sz="1800" b="0" i="1" strike="noStrike" spc="-1" baseline="-25000">
                <a:solidFill>
                  <a:srgbClr val="000000"/>
                </a:solidFill>
                <a:latin typeface="Times New Roman"/>
                <a:ea typeface="DejaVu Sans"/>
              </a:rPr>
              <a:t>g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is unchanged (while keeping positive def.) 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DG and data assimilation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At least adaptations in the forward operators necessary: 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by the modified output grid; better say: to the position of the I/O-grid points (these are probably the quadrature points in the triangle grid)</a:t>
            </a:r>
            <a:endParaRPr lang="de-DE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different prognostic variables (conserved var.)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6D887C0C-4103-4BEC-83D2-C13D97D4A926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8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549000" y="958680"/>
            <a:ext cx="7905600" cy="266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Sequence of coordinates and their transformations in BRIDGE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1.) Geographical coordinate	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for external data and general I/O purposes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2.) Local (gnomonial) coordinate 	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maps to ICON triangle grid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   for </a:t>
            </a:r>
            <a:r>
              <a:rPr lang="de-DE" sz="1800" b="1" strike="noStrike" spc="-1">
                <a:solidFill>
                  <a:srgbClr val="E10019"/>
                </a:solidFill>
                <a:latin typeface="Arial"/>
                <a:ea typeface="DejaVu Sans"/>
              </a:rPr>
              <a:t>sphere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or </a:t>
            </a:r>
            <a:r>
              <a:rPr lang="de-DE" sz="1800" b="1" strike="noStrike" spc="-1">
                <a:solidFill>
                  <a:srgbClr val="E10019"/>
                </a:solidFill>
                <a:latin typeface="Arial"/>
                <a:ea typeface="DejaVu Sans"/>
              </a:rPr>
              <a:t>ellipsoid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;</a:t>
            </a:r>
            <a:r>
              <a:rPr lang="de-DE" sz="1800" b="1" strike="noStrike" spc="-1">
                <a:solidFill>
                  <a:srgbClr val="E10019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alternatively: </a:t>
            </a:r>
            <a:r>
              <a:rPr lang="de-DE" sz="1800" b="1" strike="noStrike" spc="-1">
                <a:solidFill>
                  <a:srgbClr val="E10019"/>
                </a:solidFill>
                <a:latin typeface="Arial"/>
                <a:ea typeface="DejaVu Sans"/>
              </a:rPr>
              <a:t>flat plane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(torus grid gen.)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3.)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Unit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coordinate 		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compatible to standard FE codes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4.) 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Terrain-following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coordinate 	</a:t>
            </a:r>
            <a:r>
              <a:rPr lang="de-DE" sz="18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treat orography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z="1800" b="0" strike="noStrike" spc="-1">
                <a:solidFill>
                  <a:srgbClr val="808080"/>
                </a:solidFill>
                <a:latin typeface="Arial"/>
                <a:ea typeface="DejaVu Sans"/>
              </a:rPr>
              <a:t>5.) Submapping coordinate 	</a:t>
            </a:r>
            <a:r>
              <a:rPr lang="de-DE" sz="1800" b="0" strike="noStrike" spc="-1">
                <a:solidFill>
                  <a:srgbClr val="808080"/>
                </a:solidFill>
                <a:latin typeface="Wingdings"/>
                <a:ea typeface="DejaVu Sans"/>
              </a:rPr>
              <a:t></a:t>
            </a:r>
            <a:r>
              <a:rPr lang="de-DE" sz="1800" b="0" strike="noStrike" spc="-1">
                <a:solidFill>
                  <a:srgbClr val="808080"/>
                </a:solidFill>
                <a:latin typeface="Arial"/>
                <a:ea typeface="DejaVu Sans"/>
              </a:rPr>
              <a:t> reduce number of flux transf. at edges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188" name="Grafik 5"/>
          <p:cNvPicPr/>
          <p:nvPr/>
        </p:nvPicPr>
        <p:blipFill>
          <a:blip r:embed="rId2"/>
          <a:stretch/>
        </p:blipFill>
        <p:spPr>
          <a:xfrm>
            <a:off x="585720" y="3370320"/>
            <a:ext cx="3144240" cy="2218680"/>
          </a:xfrm>
          <a:prstGeom prst="rect">
            <a:avLst/>
          </a:prstGeom>
          <a:ln>
            <a:noFill/>
          </a:ln>
        </p:spPr>
      </p:pic>
      <p:pic>
        <p:nvPicPr>
          <p:cNvPr id="189" name="Grafik 6"/>
          <p:cNvPicPr/>
          <p:nvPr/>
        </p:nvPicPr>
        <p:blipFill>
          <a:blip r:embed="rId3"/>
          <a:srcRect t="44801" r="46431" b="22422"/>
          <a:stretch/>
        </p:blipFill>
        <p:spPr>
          <a:xfrm>
            <a:off x="5986440" y="3789360"/>
            <a:ext cx="1872360" cy="1620000"/>
          </a:xfrm>
          <a:prstGeom prst="rect">
            <a:avLst/>
          </a:prstGeom>
          <a:ln>
            <a:noFill/>
          </a:ln>
        </p:spPr>
      </p:pic>
      <p:sp>
        <p:nvSpPr>
          <p:cNvPr id="190" name="CustomShape 4"/>
          <p:cNvSpPr/>
          <p:nvPr/>
        </p:nvSpPr>
        <p:spPr>
          <a:xfrm flipH="1" flipV="1">
            <a:off x="2151360" y="2231280"/>
            <a:ext cx="258120" cy="155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bg1">
                <a:lumMod val="65000"/>
              </a:schemeClr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5"/>
          <p:cNvSpPr/>
          <p:nvPr/>
        </p:nvSpPr>
        <p:spPr>
          <a:xfrm>
            <a:off x="3787920" y="5037120"/>
            <a:ext cx="2201040" cy="3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6"/>
          <p:cNvSpPr/>
          <p:nvPr/>
        </p:nvSpPr>
        <p:spPr>
          <a:xfrm flipH="1" flipV="1">
            <a:off x="2594160" y="2739240"/>
            <a:ext cx="2261520" cy="1791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bg1">
                <a:lumMod val="65000"/>
              </a:schemeClr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7"/>
          <p:cNvSpPr/>
          <p:nvPr/>
        </p:nvSpPr>
        <p:spPr>
          <a:xfrm flipH="1" flipV="1">
            <a:off x="3310920" y="3472560"/>
            <a:ext cx="1356480" cy="105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bg1">
                <a:lumMod val="65000"/>
              </a:schemeClr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8"/>
          <p:cNvSpPr/>
          <p:nvPr/>
        </p:nvSpPr>
        <p:spPr>
          <a:xfrm>
            <a:off x="4140720" y="4532400"/>
            <a:ext cx="1433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affine transf.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95" name="CustomShape 9"/>
          <p:cNvSpPr/>
          <p:nvPr/>
        </p:nvSpPr>
        <p:spPr>
          <a:xfrm>
            <a:off x="6805440" y="3730680"/>
            <a:ext cx="504000" cy="57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10"/>
          <p:cNvSpPr/>
          <p:nvPr/>
        </p:nvSpPr>
        <p:spPr>
          <a:xfrm>
            <a:off x="360000" y="5481000"/>
            <a:ext cx="857340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Remark: this whole procedure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avoids any singularity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both in coordinates and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base vectors! (uses the concept of a </a:t>
            </a:r>
            <a:r>
              <a:rPr lang="de-DE" sz="1800" b="0" strike="noStrike" spc="-1">
                <a:solidFill>
                  <a:srgbClr val="2D4B9B"/>
                </a:solidFill>
                <a:latin typeface="Arial"/>
                <a:ea typeface="DejaVu Sans"/>
              </a:rPr>
              <a:t>differentiable manifold, </a:t>
            </a:r>
            <a:r>
              <a:rPr lang="de-DE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Baldauf (2020) JCP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97" name="CustomShape 11"/>
          <p:cNvSpPr/>
          <p:nvPr/>
        </p:nvSpPr>
        <p:spPr>
          <a:xfrm>
            <a:off x="5184000" y="5832000"/>
            <a:ext cx="180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1000" b="0" strike="noStrike" spc="-1">
                <a:solidFill>
                  <a:srgbClr val="000000"/>
                </a:solidFill>
                <a:latin typeface="Arial"/>
              </a:rPr>
              <a:t>M. Baldauf (DWD)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09AE351B-030B-4BC9-A5DB-09DDD5451E69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9</a:t>
            </a:fld>
            <a:endParaRPr lang="de-DE" sz="1000" b="0" strike="noStrike" spc="-1">
              <a:latin typeface="Arial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1060560" y="1989000"/>
            <a:ext cx="7021800" cy="201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 general remark about this talk: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at the last COSMO GM-meeting 2021, all results shown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still have been generated by the 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toy model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(C++ code, only 2D, …)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Now, all results are generated by the 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BRIDGE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code</a:t>
            </a:r>
            <a:r>
              <a:rPr lang="de-DE" sz="1800" b="1" strike="noStrike" spc="-1">
                <a:solidFill>
                  <a:srgbClr val="2D4B9B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4224</Words>
  <Application>LibreOffice/6.4.2.2$Windows_X86_64 LibreOffice_project/4e471d8c02c9c90f512f7f9ead8875b57fcb1ec3</Application>
  <PresentationFormat>Προβολή στην οθόνη (4:3)</PresentationFormat>
  <Paragraphs>938</Paragraphs>
  <Slides>70</Slides>
  <Notes>2</Notes>
  <HiddenSlides>9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70</vt:i4>
      </vt:variant>
    </vt:vector>
  </HeadingPairs>
  <TitlesOfParts>
    <vt:vector size="73" baseType="lpstr">
      <vt:lpstr>Office Theme</vt:lpstr>
      <vt:lpstr>Office Theme</vt:lpstr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</vt:vector>
  </TitlesOfParts>
  <Company>mpm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Administrator</dc:creator>
  <dc:description/>
  <cp:lastModifiedBy>user</cp:lastModifiedBy>
  <cp:revision>965</cp:revision>
  <cp:lastPrinted>2013-03-13T11:41:14Z</cp:lastPrinted>
  <dcterms:created xsi:type="dcterms:W3CDTF">2006-12-01T09:57:45Z</dcterms:created>
  <dcterms:modified xsi:type="dcterms:W3CDTF">2022-09-14T07:53:14Z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mpm</vt:lpwstr>
  </property>
  <property fmtid="{D5CDD505-2E9C-101B-9397-08002B2CF9AE}" pid="4" name="HiddenSlides">
    <vt:i4>9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70</vt:i4>
  </property>
</Properties>
</file>