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4"/>
    <p:sldMasterId id="2147483731" r:id="rId5"/>
    <p:sldMasterId id="2147483743" r:id="rId6"/>
    <p:sldMasterId id="2147483754" r:id="rId7"/>
    <p:sldMasterId id="2147483767" r:id="rId8"/>
    <p:sldMasterId id="2147483779" r:id="rId9"/>
    <p:sldMasterId id="2147483794" r:id="rId10"/>
    <p:sldMasterId id="2147483799" r:id="rId11"/>
    <p:sldMasterId id="2147483837" r:id="rId12"/>
  </p:sldMasterIdLst>
  <p:notesMasterIdLst>
    <p:notesMasterId r:id="rId48"/>
  </p:notesMasterIdLst>
  <p:handoutMasterIdLst>
    <p:handoutMasterId r:id="rId49"/>
  </p:handoutMasterIdLst>
  <p:sldIdLst>
    <p:sldId id="1107" r:id="rId13"/>
    <p:sldId id="557" r:id="rId14"/>
    <p:sldId id="1091" r:id="rId15"/>
    <p:sldId id="1096" r:id="rId16"/>
    <p:sldId id="1079" r:id="rId17"/>
    <p:sldId id="1092" r:id="rId18"/>
    <p:sldId id="265" r:id="rId19"/>
    <p:sldId id="257" r:id="rId20"/>
    <p:sldId id="258" r:id="rId21"/>
    <p:sldId id="1109" r:id="rId22"/>
    <p:sldId id="1112" r:id="rId23"/>
    <p:sldId id="1131" r:id="rId24"/>
    <p:sldId id="1133" r:id="rId25"/>
    <p:sldId id="256" r:id="rId26"/>
    <p:sldId id="1104" r:id="rId27"/>
    <p:sldId id="1097" r:id="rId28"/>
    <p:sldId id="1098" r:id="rId29"/>
    <p:sldId id="259" r:id="rId30"/>
    <p:sldId id="1105" r:id="rId31"/>
    <p:sldId id="1127" r:id="rId32"/>
    <p:sldId id="1128" r:id="rId33"/>
    <p:sldId id="273" r:id="rId34"/>
    <p:sldId id="1134" r:id="rId35"/>
    <p:sldId id="1113" r:id="rId36"/>
    <p:sldId id="1114" r:id="rId37"/>
    <p:sldId id="1115" r:id="rId38"/>
    <p:sldId id="1116" r:id="rId39"/>
    <p:sldId id="1117" r:id="rId40"/>
    <p:sldId id="1118" r:id="rId41"/>
    <p:sldId id="1119" r:id="rId42"/>
    <p:sldId id="1120" r:id="rId43"/>
    <p:sldId id="1121" r:id="rId44"/>
    <p:sldId id="1122" r:id="rId45"/>
    <p:sldId id="1123" r:id="rId46"/>
    <p:sldId id="1124" r:id="rId47"/>
  </p:sldIdLst>
  <p:sldSz cx="9144000" cy="5143500" type="screen16x9"/>
  <p:notesSz cx="7023100" cy="9309100"/>
  <p:defaultTextStyle>
    <a:defPPr>
      <a:defRPr lang="de-CH"/>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57200" algn="l" rtl="0" eaLnBrk="0" fontAlgn="base" hangingPunct="0">
      <a:spcBef>
        <a:spcPct val="0"/>
      </a:spcBef>
      <a:spcAft>
        <a:spcPct val="0"/>
      </a:spcAft>
      <a:defRPr sz="2100" kern="1200">
        <a:solidFill>
          <a:schemeClr val="tx1"/>
        </a:solidFill>
        <a:latin typeface="Arial" charset="0"/>
        <a:ea typeface="+mn-ea"/>
        <a:cs typeface="+mn-cs"/>
      </a:defRPr>
    </a:lvl2pPr>
    <a:lvl3pPr marL="914400" algn="l" rtl="0" eaLnBrk="0" fontAlgn="base" hangingPunct="0">
      <a:spcBef>
        <a:spcPct val="0"/>
      </a:spcBef>
      <a:spcAft>
        <a:spcPct val="0"/>
      </a:spcAft>
      <a:defRPr sz="2100" kern="1200">
        <a:solidFill>
          <a:schemeClr val="tx1"/>
        </a:solidFill>
        <a:latin typeface="Arial" charset="0"/>
        <a:ea typeface="+mn-ea"/>
        <a:cs typeface="+mn-cs"/>
      </a:defRPr>
    </a:lvl3pPr>
    <a:lvl4pPr marL="1371600" algn="l" rtl="0" eaLnBrk="0" fontAlgn="base" hangingPunct="0">
      <a:spcBef>
        <a:spcPct val="0"/>
      </a:spcBef>
      <a:spcAft>
        <a:spcPct val="0"/>
      </a:spcAft>
      <a:defRPr sz="2100" kern="1200">
        <a:solidFill>
          <a:schemeClr val="tx1"/>
        </a:solidFill>
        <a:latin typeface="Arial" charset="0"/>
        <a:ea typeface="+mn-ea"/>
        <a:cs typeface="+mn-cs"/>
      </a:defRPr>
    </a:lvl4pPr>
    <a:lvl5pPr marL="1828800" algn="l" rtl="0" eaLnBrk="0" fontAlgn="base" hangingPunct="0">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19">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rrer Bettina" initials="du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1DB"/>
    <a:srgbClr val="FF0000"/>
    <a:srgbClr val="1160D4"/>
    <a:srgbClr val="640000"/>
    <a:srgbClr val="60B4B2"/>
    <a:srgbClr val="08CDE8"/>
    <a:srgbClr val="CDCDCD"/>
    <a:srgbClr val="F0494A"/>
    <a:srgbClr val="F3BE91"/>
    <a:srgbClr val="88B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0" autoAdjust="0"/>
    <p:restoredTop sz="91212" autoAdjust="0"/>
  </p:normalViewPr>
  <p:slideViewPr>
    <p:cSldViewPr snapToGrid="0" showGuides="1">
      <p:cViewPr varScale="1">
        <p:scale>
          <a:sx n="83" d="100"/>
          <a:sy n="83" d="100"/>
        </p:scale>
        <p:origin x="1164" y="56"/>
      </p:cViewPr>
      <p:guideLst>
        <p:guide orient="horz" pos="2160"/>
        <p:guide pos="2880"/>
        <p:guide orient="horz" pos="1619"/>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howGuides="1">
      <p:cViewPr varScale="1">
        <p:scale>
          <a:sx n="78" d="100"/>
          <a:sy n="78" d="100"/>
        </p:scale>
        <p:origin x="-3318"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defRPr sz="1200">
                <a:latin typeface="Times" pitchFamily="18" charset="0"/>
              </a:defRPr>
            </a:lvl1pPr>
          </a:lstStyle>
          <a:p>
            <a:pPr>
              <a:defRPr/>
            </a:pPr>
            <a:endParaRPr lang="en-GB"/>
          </a:p>
        </p:txBody>
      </p:sp>
      <p:sp>
        <p:nvSpPr>
          <p:cNvPr id="20483" name="Rectangle 3"/>
          <p:cNvSpPr>
            <a:spLocks noGrp="1" noChangeArrowheads="1"/>
          </p:cNvSpPr>
          <p:nvPr>
            <p:ph type="dt" sz="quarter" idx="1"/>
          </p:nvPr>
        </p:nvSpPr>
        <p:spPr bwMode="auto">
          <a:xfrm>
            <a:off x="3979758" y="0"/>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a:latin typeface="Times" pitchFamily="18" charset="0"/>
              </a:defRPr>
            </a:lvl1pPr>
          </a:lstStyle>
          <a:p>
            <a:pPr>
              <a:defRPr/>
            </a:pPr>
            <a:endParaRPr lang="en-GB"/>
          </a:p>
        </p:txBody>
      </p:sp>
      <p:sp>
        <p:nvSpPr>
          <p:cNvPr id="20484" name="Rectangle 4"/>
          <p:cNvSpPr>
            <a:spLocks noGrp="1" noChangeArrowheads="1"/>
          </p:cNvSpPr>
          <p:nvPr>
            <p:ph type="ftr" sz="quarter" idx="2"/>
          </p:nvPr>
        </p:nvSpPr>
        <p:spPr bwMode="auto">
          <a:xfrm>
            <a:off x="0" y="8843645"/>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defRPr sz="1200">
                <a:latin typeface="Times" pitchFamily="18" charset="0"/>
              </a:defRPr>
            </a:lvl1pPr>
          </a:lstStyle>
          <a:p>
            <a:pPr>
              <a:defRPr/>
            </a:pPr>
            <a:endParaRPr lang="en-GB"/>
          </a:p>
        </p:txBody>
      </p:sp>
      <p:sp>
        <p:nvSpPr>
          <p:cNvPr id="20485" name="Rectangle 5"/>
          <p:cNvSpPr>
            <a:spLocks noGrp="1" noChangeArrowheads="1"/>
          </p:cNvSpPr>
          <p:nvPr>
            <p:ph type="sldNum" sz="quarter" idx="3"/>
          </p:nvPr>
        </p:nvSpPr>
        <p:spPr bwMode="auto">
          <a:xfrm>
            <a:off x="3979758" y="8843645"/>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a:latin typeface="Times" pitchFamily="18" charset="0"/>
              </a:defRPr>
            </a:lvl1pPr>
          </a:lstStyle>
          <a:p>
            <a:pPr>
              <a:defRPr/>
            </a:pPr>
            <a:fld id="{5539B3AE-4F5B-4C8A-901D-39FC07883CC1}" type="slidenum">
              <a:rPr lang="en-GB"/>
              <a:pPr>
                <a:defRPr/>
              </a:pPr>
              <a:t>‹#›</a:t>
            </a:fld>
            <a:endParaRPr lang="en-GB"/>
          </a:p>
        </p:txBody>
      </p:sp>
    </p:spTree>
    <p:extLst>
      <p:ext uri="{BB962C8B-B14F-4D97-AF65-F5344CB8AC3E}">
        <p14:creationId xmlns:p14="http://schemas.microsoft.com/office/powerpoint/2010/main" val="3423804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defRPr sz="1200">
                <a:latin typeface="Times" pitchFamily="18" charset="0"/>
              </a:defRPr>
            </a:lvl1pPr>
          </a:lstStyle>
          <a:p>
            <a:pPr>
              <a:defRPr/>
            </a:pPr>
            <a:endParaRPr lang="de-CH"/>
          </a:p>
        </p:txBody>
      </p:sp>
      <p:sp>
        <p:nvSpPr>
          <p:cNvPr id="8195" name="Rectangle 3"/>
          <p:cNvSpPr>
            <a:spLocks noGrp="1" noChangeArrowheads="1"/>
          </p:cNvSpPr>
          <p:nvPr>
            <p:ph type="dt" idx="1"/>
          </p:nvPr>
        </p:nvSpPr>
        <p:spPr bwMode="auto">
          <a:xfrm>
            <a:off x="3979758" y="0"/>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a:latin typeface="Times" pitchFamily="18" charset="0"/>
              </a:defRPr>
            </a:lvl1pPr>
          </a:lstStyle>
          <a:p>
            <a:pPr>
              <a:defRPr/>
            </a:pPr>
            <a:endParaRPr lang="de-CH"/>
          </a:p>
        </p:txBody>
      </p:sp>
      <p:sp>
        <p:nvSpPr>
          <p:cNvPr id="10244" name="Rectangle 4"/>
          <p:cNvSpPr>
            <a:spLocks noGrp="1" noRot="1" noChangeAspect="1" noChangeArrowheads="1" noTextEdit="1"/>
          </p:cNvSpPr>
          <p:nvPr>
            <p:ph type="sldImg" idx="2"/>
          </p:nvPr>
        </p:nvSpPr>
        <p:spPr bwMode="auto">
          <a:xfrm>
            <a:off x="411163" y="698500"/>
            <a:ext cx="62007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36415" y="4421824"/>
            <a:ext cx="515027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0" y="8843645"/>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defRPr sz="1200">
                <a:latin typeface="Times" pitchFamily="18" charset="0"/>
              </a:defRPr>
            </a:lvl1pPr>
          </a:lstStyle>
          <a:p>
            <a:pPr>
              <a:defRPr/>
            </a:pPr>
            <a:endParaRPr lang="de-CH"/>
          </a:p>
        </p:txBody>
      </p:sp>
      <p:sp>
        <p:nvSpPr>
          <p:cNvPr id="8199" name="Rectangle 7"/>
          <p:cNvSpPr>
            <a:spLocks noGrp="1" noChangeArrowheads="1"/>
          </p:cNvSpPr>
          <p:nvPr>
            <p:ph type="sldNum" sz="quarter" idx="5"/>
          </p:nvPr>
        </p:nvSpPr>
        <p:spPr bwMode="auto">
          <a:xfrm>
            <a:off x="3979758" y="8843645"/>
            <a:ext cx="304334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a:latin typeface="Times" pitchFamily="18" charset="0"/>
              </a:defRPr>
            </a:lvl1pPr>
          </a:lstStyle>
          <a:p>
            <a:pPr>
              <a:defRPr/>
            </a:pPr>
            <a:fld id="{A1435824-F435-405F-82FC-C5B86CD5CBFE}" type="slidenum">
              <a:rPr lang="de-CH"/>
              <a:pPr>
                <a:defRPr/>
              </a:pPr>
              <a:t>‹#›</a:t>
            </a:fld>
            <a:endParaRPr lang="de-CH"/>
          </a:p>
        </p:txBody>
      </p:sp>
    </p:spTree>
    <p:extLst>
      <p:ext uri="{BB962C8B-B14F-4D97-AF65-F5344CB8AC3E}">
        <p14:creationId xmlns:p14="http://schemas.microsoft.com/office/powerpoint/2010/main" val="20705510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435824-F435-405F-82FC-C5B86CD5CBFE}" type="slidenum">
              <a:rPr kumimoji="0" lang="de-CH"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de-CH"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76331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435824-F435-405F-82FC-C5B86CD5CBFE}" type="slidenum">
              <a:rPr kumimoji="0" lang="de-CH"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de-CH"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06829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435824-F435-405F-82FC-C5B86CD5CBFE}" type="slidenum">
              <a:rPr kumimoji="0" lang="de-CH"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de-CH"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555425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435824-F435-405F-82FC-C5B86CD5CBFE}" type="slidenum">
              <a:rPr lang="de-CH" smtClean="0"/>
              <a:pPr>
                <a:defRPr/>
              </a:pPr>
              <a:t>15</a:t>
            </a:fld>
            <a:endParaRPr lang="de-CH"/>
          </a:p>
        </p:txBody>
      </p:sp>
    </p:spTree>
    <p:extLst>
      <p:ext uri="{BB962C8B-B14F-4D97-AF65-F5344CB8AC3E}">
        <p14:creationId xmlns:p14="http://schemas.microsoft.com/office/powerpoint/2010/main" val="348534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A62AB-BA36-4FF1-ABE2-E90EDE715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580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435824-F435-405F-82FC-C5B86CD5CBFE}" type="slidenum">
              <a:rPr lang="de-CH" smtClean="0"/>
              <a:pPr>
                <a:defRPr/>
              </a:pPr>
              <a:t>19</a:t>
            </a:fld>
            <a:endParaRPr lang="de-CH"/>
          </a:p>
        </p:txBody>
      </p:sp>
    </p:spTree>
    <p:extLst>
      <p:ext uri="{BB962C8B-B14F-4D97-AF65-F5344CB8AC3E}">
        <p14:creationId xmlns:p14="http://schemas.microsoft.com/office/powerpoint/2010/main" val="207628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EBCE2-7758-451C-B70E-FD31D6CC1FB1}"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714500" y="3694838"/>
            <a:ext cx="3429000" cy="1754314"/>
          </a:xfrm>
          <a:prstGeom prst="rect">
            <a:avLst/>
          </a:prstGeom>
        </p:spPr>
        <p:txBody>
          <a:bodyPr lIns="91429" tIns="45714" rIns="91429" bIns="4571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The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gray</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variable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1" i="0" u="none" strike="noStrike" kern="1200" cap="none" spc="0" normalizeH="0" baseline="0" noProof="0" dirty="0" smtClean="0">
                <a:ln>
                  <a:noFill/>
                </a:ln>
                <a:solidFill>
                  <a:prstClr val="black"/>
                </a:solidFill>
                <a:effectLst/>
                <a:uLnTx/>
                <a:uFillTx/>
                <a:latin typeface="Calibri"/>
                <a:ea typeface="+mn-ea"/>
                <a:cs typeface="+mn-cs"/>
              </a:rPr>
              <a:t>qi0</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although</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displays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strong</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sensitivity</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not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accounted</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at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this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stage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of</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our</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work</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due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to</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caution</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regrading</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its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use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if</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different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than</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its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default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value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l-GR"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117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0E4EC-419A-499D-B50C-8922BB2D307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6181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EBCE2-7758-451C-B70E-FD31D6CC1FB1}"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714500" y="3694838"/>
            <a:ext cx="3429000" cy="1754314"/>
          </a:xfrm>
          <a:prstGeom prst="rect">
            <a:avLst/>
          </a:prstGeom>
        </p:spPr>
        <p:txBody>
          <a:bodyPr lIns="91429" tIns="45714" rIns="91429" bIns="4571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The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gray</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variable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1" i="0" u="none" strike="noStrike" kern="1200" cap="none" spc="0" normalizeH="0" baseline="0" noProof="0" dirty="0" smtClean="0">
                <a:ln>
                  <a:noFill/>
                </a:ln>
                <a:solidFill>
                  <a:prstClr val="black"/>
                </a:solidFill>
                <a:effectLst/>
                <a:uLnTx/>
                <a:uFillTx/>
                <a:latin typeface="Calibri"/>
                <a:ea typeface="+mn-ea"/>
                <a:cs typeface="+mn-cs"/>
              </a:rPr>
              <a:t>qi0</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although</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displays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strong</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sensitivity</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not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accounted</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at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this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stage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of</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our</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work</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due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to</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caution</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regrading</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its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use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if</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different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than</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its</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default</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l-GR" sz="1800" b="0" i="0" u="none" strike="noStrike" kern="1200" cap="none" spc="0" normalizeH="0" baseline="0" noProof="0" dirty="0" err="1" smtClean="0">
                <a:ln>
                  <a:noFill/>
                </a:ln>
                <a:solidFill>
                  <a:prstClr val="black"/>
                </a:solidFill>
                <a:effectLst/>
                <a:uLnTx/>
                <a:uFillTx/>
                <a:latin typeface="Calibri"/>
                <a:ea typeface="+mn-ea"/>
                <a:cs typeface="+mn-cs"/>
              </a:rPr>
              <a:t>value</a:t>
            </a:r>
            <a:r>
              <a:rPr kumimoji="0" lang="el-GR"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l-GR"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948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435824-F435-405F-82FC-C5B86CD5CBFE}" type="slidenum">
              <a:rPr lang="de-CH" smtClean="0"/>
              <a:pPr>
                <a:defRPr/>
              </a:pPr>
              <a:t>3</a:t>
            </a:fld>
            <a:endParaRPr lang="de-CH"/>
          </a:p>
        </p:txBody>
      </p:sp>
    </p:spTree>
    <p:extLst>
      <p:ext uri="{BB962C8B-B14F-4D97-AF65-F5344CB8AC3E}">
        <p14:creationId xmlns:p14="http://schemas.microsoft.com/office/powerpoint/2010/main" val="120358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435824-F435-405F-82FC-C5B86CD5CBFE}" type="slidenum">
              <a:rPr lang="de-CH" smtClean="0"/>
              <a:pPr>
                <a:defRPr/>
              </a:pPr>
              <a:t>4</a:t>
            </a:fld>
            <a:endParaRPr lang="de-CH"/>
          </a:p>
        </p:txBody>
      </p:sp>
    </p:spTree>
    <p:extLst>
      <p:ext uri="{BB962C8B-B14F-4D97-AF65-F5344CB8AC3E}">
        <p14:creationId xmlns:p14="http://schemas.microsoft.com/office/powerpoint/2010/main" val="165822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435824-F435-405F-82FC-C5B86CD5CBFE}" type="slidenum">
              <a:rPr lang="de-CH" smtClean="0"/>
              <a:pPr>
                <a:defRPr/>
              </a:pPr>
              <a:t>5</a:t>
            </a:fld>
            <a:endParaRPr lang="de-CH"/>
          </a:p>
        </p:txBody>
      </p:sp>
    </p:spTree>
    <p:extLst>
      <p:ext uri="{BB962C8B-B14F-4D97-AF65-F5344CB8AC3E}">
        <p14:creationId xmlns:p14="http://schemas.microsoft.com/office/powerpoint/2010/main" val="207311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435824-F435-405F-82FC-C5B86CD5CBFE}" type="slidenum">
              <a:rPr lang="de-CH" smtClean="0"/>
              <a:pPr>
                <a:defRPr/>
              </a:pPr>
              <a:t>6</a:t>
            </a:fld>
            <a:endParaRPr lang="de-CH"/>
          </a:p>
        </p:txBody>
      </p:sp>
    </p:spTree>
    <p:extLst>
      <p:ext uri="{BB962C8B-B14F-4D97-AF65-F5344CB8AC3E}">
        <p14:creationId xmlns:p14="http://schemas.microsoft.com/office/powerpoint/2010/main" val="250931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noRot="1" noChangeAspect="1"/>
          </p:cNvSpPr>
          <p:nvPr>
            <p:ph type="sldImg"/>
          </p:nvPr>
        </p:nvSpPr>
        <p:spPr>
          <a:xfrm>
            <a:off x="685800" y="1143000"/>
            <a:ext cx="5486400" cy="3086100"/>
          </a:xfrm>
          <a:prstGeom prst="rect">
            <a:avLst/>
          </a:prstGeom>
        </p:spPr>
      </p:sp>
      <p:sp>
        <p:nvSpPr>
          <p:cNvPr id="110" name="PlaceHolder 2"/>
          <p:cNvSpPr>
            <a:spLocks noGrp="1"/>
          </p:cNvSpPr>
          <p:nvPr>
            <p:ph type="body"/>
          </p:nvPr>
        </p:nvSpPr>
        <p:spPr>
          <a:xfrm>
            <a:off x="685800" y="4400640"/>
            <a:ext cx="5485680" cy="3599640"/>
          </a:xfrm>
          <a:prstGeom prst="rect">
            <a:avLst/>
          </a:prstGeom>
        </p:spPr>
        <p:txBody>
          <a:bodyPr lIns="0" tIns="0" rIns="0" bIns="0">
            <a:noAutofit/>
          </a:bodyPr>
          <a:lstStyle/>
          <a:p>
            <a:endParaRPr lang="de-DE" sz="2000" b="0" strike="noStrike" spc="-1">
              <a:latin typeface="Arial"/>
            </a:endParaRPr>
          </a:p>
        </p:txBody>
      </p:sp>
      <p:sp>
        <p:nvSpPr>
          <p:cNvPr id="11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35201-FD5D-4A68-B806-C108EB83E553}" type="slidenum">
              <a:rPr kumimoji="0" lang="de-DE" sz="12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1" normalizeH="0" baseline="0" noProof="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257692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noRot="1" noChangeAspect="1"/>
          </p:cNvSpPr>
          <p:nvPr>
            <p:ph type="sldImg"/>
          </p:nvPr>
        </p:nvSpPr>
        <p:spPr>
          <a:xfrm>
            <a:off x="685800" y="1143000"/>
            <a:ext cx="5486400" cy="3086100"/>
          </a:xfrm>
          <a:prstGeom prst="rect">
            <a:avLst/>
          </a:prstGeom>
        </p:spPr>
      </p:sp>
      <p:sp>
        <p:nvSpPr>
          <p:cNvPr id="110" name="PlaceHolder 2"/>
          <p:cNvSpPr>
            <a:spLocks noGrp="1"/>
          </p:cNvSpPr>
          <p:nvPr>
            <p:ph type="body"/>
          </p:nvPr>
        </p:nvSpPr>
        <p:spPr>
          <a:xfrm>
            <a:off x="685800" y="4400640"/>
            <a:ext cx="5485680" cy="3599640"/>
          </a:xfrm>
          <a:prstGeom prst="rect">
            <a:avLst/>
          </a:prstGeom>
        </p:spPr>
        <p:txBody>
          <a:bodyPr lIns="0" tIns="0" rIns="0" bIns="0">
            <a:noAutofit/>
          </a:bodyPr>
          <a:lstStyle/>
          <a:p>
            <a:endParaRPr lang="de-DE" sz="2000" b="0" strike="noStrike" spc="-1">
              <a:latin typeface="Arial"/>
            </a:endParaRPr>
          </a:p>
        </p:txBody>
      </p:sp>
      <p:sp>
        <p:nvSpPr>
          <p:cNvPr id="11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35201-FD5D-4A68-B806-C108EB83E553}" type="slidenum">
              <a:rPr kumimoji="0" lang="de-DE" sz="12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1" normalizeH="0" baseline="0" noProof="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138337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noRot="1" noChangeAspect="1"/>
          </p:cNvSpPr>
          <p:nvPr>
            <p:ph type="sldImg"/>
          </p:nvPr>
        </p:nvSpPr>
        <p:spPr>
          <a:xfrm>
            <a:off x="685800" y="1143000"/>
            <a:ext cx="5486400" cy="3086100"/>
          </a:xfrm>
          <a:prstGeom prst="rect">
            <a:avLst/>
          </a:prstGeom>
        </p:spPr>
      </p:sp>
      <p:sp>
        <p:nvSpPr>
          <p:cNvPr id="110" name="PlaceHolder 2"/>
          <p:cNvSpPr>
            <a:spLocks noGrp="1"/>
          </p:cNvSpPr>
          <p:nvPr>
            <p:ph type="body"/>
          </p:nvPr>
        </p:nvSpPr>
        <p:spPr>
          <a:xfrm>
            <a:off x="685800" y="4400640"/>
            <a:ext cx="5485680" cy="3599640"/>
          </a:xfrm>
          <a:prstGeom prst="rect">
            <a:avLst/>
          </a:prstGeom>
        </p:spPr>
        <p:txBody>
          <a:bodyPr lIns="0" tIns="0" rIns="0" bIns="0">
            <a:noAutofit/>
          </a:bodyPr>
          <a:lstStyle/>
          <a:p>
            <a:endParaRPr lang="de-DE" sz="2000" b="0" strike="noStrike" spc="-1">
              <a:latin typeface="Arial"/>
            </a:endParaRPr>
          </a:p>
        </p:txBody>
      </p:sp>
      <p:sp>
        <p:nvSpPr>
          <p:cNvPr id="11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35201-FD5D-4A68-B806-C108EB83E553}" type="slidenum">
              <a:rPr kumimoji="0" lang="de-DE" sz="12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1" normalizeH="0" baseline="0" noProof="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35601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435824-F435-405F-82FC-C5B86CD5CBFE}" type="slidenum">
              <a:rPr lang="de-CH" smtClean="0"/>
              <a:pPr>
                <a:defRPr/>
              </a:pPr>
              <a:t>10</a:t>
            </a:fld>
            <a:endParaRPr lang="de-CH"/>
          </a:p>
        </p:txBody>
      </p:sp>
    </p:spTree>
    <p:extLst>
      <p:ext uri="{BB962C8B-B14F-4D97-AF65-F5344CB8AC3E}">
        <p14:creationId xmlns:p14="http://schemas.microsoft.com/office/powerpoint/2010/main" val="97850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4.w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1" name="Bild 49"/>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1" r="-185" b="20458"/>
          <a:stretch/>
        </p:blipFill>
        <p:spPr>
          <a:xfrm>
            <a:off x="66261" y="1863884"/>
            <a:ext cx="9011477" cy="3237017"/>
          </a:xfrm>
          <a:prstGeom prst="rect">
            <a:avLst/>
          </a:prstGeom>
        </p:spPr>
      </p:pic>
      <p:sp>
        <p:nvSpPr>
          <p:cNvPr id="4" name="Textplatzhalter 3"/>
          <p:cNvSpPr>
            <a:spLocks noGrp="1"/>
          </p:cNvSpPr>
          <p:nvPr>
            <p:ph type="body" sz="quarter" idx="10" hasCustomPrompt="1"/>
          </p:nvPr>
        </p:nvSpPr>
        <p:spPr>
          <a:xfrm>
            <a:off x="1188981" y="3604312"/>
            <a:ext cx="6858000" cy="64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buNone/>
              <a:defRPr kumimoji="0" lang="de-DE" sz="2200" b="0" i="0" u="none" strike="noStrike" kern="1200" cap="none" spc="0" normalizeH="0" baseline="0" dirty="0" smtClean="0">
                <a:ln>
                  <a:noFill/>
                </a:ln>
                <a:solidFill>
                  <a:srgbClr val="000000"/>
                </a:solidFill>
                <a:effectLst/>
                <a:uLnTx/>
                <a:uFillTx/>
                <a:latin typeface="Arial"/>
              </a:defRPr>
            </a:lvl1pPr>
          </a:lstStyle>
          <a:p>
            <a:pPr marL="0" marR="0" lvl="0" indent="0" defTabSz="685800" eaLnBrk="1" fontAlgn="auto" latinLnBrk="0" hangingPunct="1">
              <a:lnSpc>
                <a:spcPct val="90000"/>
              </a:lnSpc>
              <a:spcBef>
                <a:spcPts val="750"/>
              </a:spcBef>
              <a:spcAft>
                <a:spcPts val="0"/>
              </a:spcAft>
              <a:buClrTx/>
              <a:buSzTx/>
              <a:tabLst/>
            </a:pPr>
            <a:r>
              <a:rPr lang="en-GB" noProof="0" dirty="0"/>
              <a:t>Subtitle Arial, 22 point</a:t>
            </a:r>
          </a:p>
        </p:txBody>
      </p:sp>
      <p:sp>
        <p:nvSpPr>
          <p:cNvPr id="2" name="Titel 1"/>
          <p:cNvSpPr>
            <a:spLocks noGrp="1"/>
          </p:cNvSpPr>
          <p:nvPr>
            <p:ph type="title" hasCustomPrompt="1"/>
          </p:nvPr>
        </p:nvSpPr>
        <p:spPr>
          <a:xfrm>
            <a:off x="1147051" y="1843923"/>
            <a:ext cx="7617600" cy="1638000"/>
          </a:xfrm>
          <a:prstGeom prst="rect">
            <a:avLst/>
          </a:prstGeom>
        </p:spPr>
        <p:txBody>
          <a:bodyPr/>
          <a:lstStyle>
            <a:lvl1pPr>
              <a:defRPr kumimoji="0" lang="de-DE" sz="5200" b="0" i="0" u="none" strike="noStrike" kern="1200" cap="none" spc="0" normalizeH="0" baseline="0" dirty="0" smtClean="0">
                <a:ln>
                  <a:noFill/>
                </a:ln>
                <a:solidFill>
                  <a:srgbClr val="000000"/>
                </a:solidFill>
                <a:effectLst/>
                <a:uLnTx/>
                <a:uFillTx/>
                <a:latin typeface="+mj-lt"/>
                <a:ea typeface="+mj-ea"/>
                <a:cs typeface="+mj-cs"/>
              </a:defRPr>
            </a:lvl1pPr>
          </a:lstStyle>
          <a:p>
            <a:r>
              <a:rPr lang="en-GB" noProof="0" dirty="0"/>
              <a:t>Presentation Title Arial, 52 point</a:t>
            </a:r>
          </a:p>
        </p:txBody>
      </p:sp>
      <p:grpSp>
        <p:nvGrpSpPr>
          <p:cNvPr id="3" name="Gruppieren 2"/>
          <p:cNvGrpSpPr/>
          <p:nvPr userDrawn="1"/>
        </p:nvGrpSpPr>
        <p:grpSpPr>
          <a:xfrm>
            <a:off x="924938" y="362579"/>
            <a:ext cx="2004962" cy="774471"/>
            <a:chOff x="924938" y="362579"/>
            <a:chExt cx="2004962" cy="774471"/>
          </a:xfrm>
        </p:grpSpPr>
        <p:pic>
          <p:nvPicPr>
            <p:cNvPr id="13" name="Picture 41" descr="Bund_e_10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6000" y="375050"/>
              <a:ext cx="1993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4" descr="Wappe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4938" y="362579"/>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4" descr="logo">
            <a:extLst>
              <a:ext uri="{FF2B5EF4-FFF2-40B4-BE49-F238E27FC236}">
                <a16:creationId xmlns:a16="http://schemas.microsoft.com/office/drawing/2014/main" id="{A81A7005-2854-814D-B0F0-A27C7B21C56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670675" y="375050"/>
            <a:ext cx="17986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03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357418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2"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7084626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cxnSp>
        <p:nvCxnSpPr>
          <p:cNvPr id="5"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457201" y="204793"/>
            <a:ext cx="3008313" cy="871538"/>
          </a:xfrm>
        </p:spPr>
        <p:txBody>
          <a:bodyPr/>
          <a:lstStyle>
            <a:lvl1pPr algn="l">
              <a:defRPr sz="2023" b="1"/>
            </a:lvl1pPr>
          </a:lstStyle>
          <a:p>
            <a:r>
              <a:rPr lang="de-DE"/>
              <a:t>Titelmasterformat durch Klicken bearbeiten</a:t>
            </a:r>
          </a:p>
        </p:txBody>
      </p:sp>
      <p:sp>
        <p:nvSpPr>
          <p:cNvPr id="3" name="Inhaltsplatzhalter 2"/>
          <p:cNvSpPr>
            <a:spLocks noGrp="1"/>
          </p:cNvSpPr>
          <p:nvPr>
            <p:ph idx="1"/>
          </p:nvPr>
        </p:nvSpPr>
        <p:spPr>
          <a:xfrm>
            <a:off x="3575050" y="204795"/>
            <a:ext cx="5111750" cy="4389835"/>
          </a:xfrm>
        </p:spPr>
        <p:txBody>
          <a:bodyPr/>
          <a:lstStyle>
            <a:lvl1pPr>
              <a:defRPr sz="3222"/>
            </a:lvl1pPr>
            <a:lvl2pPr>
              <a:defRPr sz="2772"/>
            </a:lvl2pPr>
            <a:lvl3pPr>
              <a:defRPr sz="2397"/>
            </a:lvl3pPr>
            <a:lvl4pPr>
              <a:defRPr sz="2023"/>
            </a:lvl4pPr>
            <a:lvl5pPr>
              <a:defRPr sz="2023"/>
            </a:lvl5pPr>
            <a:lvl6pPr>
              <a:defRPr sz="2023"/>
            </a:lvl6pPr>
            <a:lvl7pPr>
              <a:defRPr sz="2023"/>
            </a:lvl7pPr>
            <a:lvl8pPr>
              <a:defRPr sz="2023"/>
            </a:lvl8pPr>
            <a:lvl9pPr>
              <a:defRPr sz="202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8"/>
            <a:ext cx="3008313" cy="3518297"/>
          </a:xfrm>
        </p:spPr>
        <p:txBody>
          <a:bodyPr/>
          <a:lstStyle>
            <a:lvl1pPr marL="0" indent="0">
              <a:buNone/>
              <a:defRPr sz="1423"/>
            </a:lvl1pPr>
            <a:lvl2pPr marL="457009" indent="0">
              <a:buNone/>
              <a:defRPr sz="1199"/>
            </a:lvl2pPr>
            <a:lvl3pPr marL="914018" indent="0">
              <a:buNone/>
              <a:defRPr sz="974"/>
            </a:lvl3pPr>
            <a:lvl4pPr marL="1371028" indent="0">
              <a:buNone/>
              <a:defRPr sz="899"/>
            </a:lvl4pPr>
            <a:lvl5pPr marL="1828037" indent="0">
              <a:buNone/>
              <a:defRPr sz="899"/>
            </a:lvl5pPr>
            <a:lvl6pPr marL="2285046" indent="0">
              <a:buNone/>
              <a:defRPr sz="899"/>
            </a:lvl6pPr>
            <a:lvl7pPr marL="2742055" indent="0">
              <a:buNone/>
              <a:defRPr sz="899"/>
            </a:lvl7pPr>
            <a:lvl8pPr marL="3199065" indent="0">
              <a:buNone/>
              <a:defRPr sz="899"/>
            </a:lvl8pPr>
            <a:lvl9pPr marL="3656074" indent="0">
              <a:buNone/>
              <a:defRPr sz="899"/>
            </a:lvl9pPr>
          </a:lstStyle>
          <a:p>
            <a:pPr lvl="0"/>
            <a:r>
              <a:rPr lang="de-DE"/>
              <a:t>Textmasterformat bearbeiten</a:t>
            </a:r>
          </a:p>
        </p:txBody>
      </p:sp>
      <p:sp>
        <p:nvSpPr>
          <p:cNvPr id="6" name="Rectangle 14"/>
          <p:cNvSpPr>
            <a:spLocks noGrp="1" noChangeArrowheads="1"/>
          </p:cNvSpPr>
          <p:nvPr>
            <p:ph type="ftr" sz="quarter" idx="10"/>
          </p:nvPr>
        </p:nvSpPr>
        <p:spPr>
          <a:xfrm>
            <a:off x="5880100" y="4772032"/>
            <a:ext cx="2895600" cy="195263"/>
          </a:xfrm>
          <a:prstGeom prst="rect">
            <a:avLst/>
          </a:prstGeom>
        </p:spPr>
        <p:txBody>
          <a:bodyPr/>
          <a:lstStyle>
            <a:lvl1pPr>
              <a:defRPr/>
            </a:lvl1pPr>
          </a:lstStyle>
          <a:p>
            <a:pPr>
              <a:defRPr/>
            </a:pPr>
            <a:r>
              <a:rPr lang="de-DE" dirty="0"/>
              <a:t>GB FE 14  –  06/2013</a:t>
            </a:r>
          </a:p>
        </p:txBody>
      </p:sp>
    </p:spTree>
    <p:extLst>
      <p:ext uri="{BB962C8B-B14F-4D97-AF65-F5344CB8AC3E}">
        <p14:creationId xmlns:p14="http://schemas.microsoft.com/office/powerpoint/2010/main" val="9095110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cxnSp>
        <p:nvCxnSpPr>
          <p:cNvPr id="5"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1792288" y="3600457"/>
            <a:ext cx="5486400" cy="425054"/>
          </a:xfrm>
        </p:spPr>
        <p:txBody>
          <a:bodyPr/>
          <a:lstStyle>
            <a:lvl1pPr algn="l">
              <a:defRPr sz="2023"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22"/>
            </a:lvl1pPr>
            <a:lvl2pPr marL="457009" indent="0">
              <a:buNone/>
              <a:defRPr sz="2772"/>
            </a:lvl2pPr>
            <a:lvl3pPr marL="914018" indent="0">
              <a:buNone/>
              <a:defRPr sz="2397"/>
            </a:lvl3pPr>
            <a:lvl4pPr marL="1371028" indent="0">
              <a:buNone/>
              <a:defRPr sz="2023"/>
            </a:lvl4pPr>
            <a:lvl5pPr marL="1828037" indent="0">
              <a:buNone/>
              <a:defRPr sz="2023"/>
            </a:lvl5pPr>
            <a:lvl6pPr marL="2285046" indent="0">
              <a:buNone/>
              <a:defRPr sz="2023"/>
            </a:lvl6pPr>
            <a:lvl7pPr marL="2742055" indent="0">
              <a:buNone/>
              <a:defRPr sz="2023"/>
            </a:lvl7pPr>
            <a:lvl8pPr marL="3199065" indent="0">
              <a:buNone/>
              <a:defRPr sz="2023"/>
            </a:lvl8pPr>
            <a:lvl9pPr marL="3656074" indent="0">
              <a:buNone/>
              <a:defRPr sz="2023"/>
            </a:lvl9pPr>
          </a:lstStyle>
          <a:p>
            <a:pPr lvl="0"/>
            <a:endParaRPr lang="de-DE" noProof="0"/>
          </a:p>
        </p:txBody>
      </p:sp>
      <p:sp>
        <p:nvSpPr>
          <p:cNvPr id="4" name="Textplatzhalter 3"/>
          <p:cNvSpPr>
            <a:spLocks noGrp="1"/>
          </p:cNvSpPr>
          <p:nvPr>
            <p:ph type="body" sz="half" idx="2"/>
          </p:nvPr>
        </p:nvSpPr>
        <p:spPr>
          <a:xfrm>
            <a:off x="1792288" y="4025510"/>
            <a:ext cx="5486400" cy="603647"/>
          </a:xfrm>
        </p:spPr>
        <p:txBody>
          <a:bodyPr/>
          <a:lstStyle>
            <a:lvl1pPr marL="0" indent="0">
              <a:buNone/>
              <a:defRPr sz="1423"/>
            </a:lvl1pPr>
            <a:lvl2pPr marL="457009" indent="0">
              <a:buNone/>
              <a:defRPr sz="1199"/>
            </a:lvl2pPr>
            <a:lvl3pPr marL="914018" indent="0">
              <a:buNone/>
              <a:defRPr sz="974"/>
            </a:lvl3pPr>
            <a:lvl4pPr marL="1371028" indent="0">
              <a:buNone/>
              <a:defRPr sz="899"/>
            </a:lvl4pPr>
            <a:lvl5pPr marL="1828037" indent="0">
              <a:buNone/>
              <a:defRPr sz="899"/>
            </a:lvl5pPr>
            <a:lvl6pPr marL="2285046" indent="0">
              <a:buNone/>
              <a:defRPr sz="899"/>
            </a:lvl6pPr>
            <a:lvl7pPr marL="2742055" indent="0">
              <a:buNone/>
              <a:defRPr sz="899"/>
            </a:lvl7pPr>
            <a:lvl8pPr marL="3199065" indent="0">
              <a:buNone/>
              <a:defRPr sz="899"/>
            </a:lvl8pPr>
            <a:lvl9pPr marL="3656074" indent="0">
              <a:buNone/>
              <a:defRPr sz="899"/>
            </a:lvl9pPr>
          </a:lstStyle>
          <a:p>
            <a:pPr lvl="0"/>
            <a:r>
              <a:rPr lang="de-DE"/>
              <a:t>Textmasterformat bearbeiten</a:t>
            </a:r>
          </a:p>
        </p:txBody>
      </p:sp>
    </p:spTree>
    <p:extLst>
      <p:ext uri="{BB962C8B-B14F-4D97-AF65-F5344CB8AC3E}">
        <p14:creationId xmlns:p14="http://schemas.microsoft.com/office/powerpoint/2010/main" val="13717066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cxnSp>
        <p:nvCxnSpPr>
          <p:cNvPr id="4"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4"/>
          <p:cNvSpPr>
            <a:spLocks noGrp="1" noChangeArrowheads="1"/>
          </p:cNvSpPr>
          <p:nvPr>
            <p:ph type="ftr" sz="quarter" idx="10"/>
          </p:nvPr>
        </p:nvSpPr>
        <p:spPr>
          <a:xfrm>
            <a:off x="5880100" y="4772032"/>
            <a:ext cx="2895600" cy="195263"/>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33908387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1" y="1597826"/>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lvl1pPr>
            <a:lvl2pPr marL="457009" indent="0" algn="ctr">
              <a:buNone/>
              <a:defRPr/>
            </a:lvl2pPr>
            <a:lvl3pPr marL="914018" indent="0" algn="ctr">
              <a:buNone/>
              <a:defRPr/>
            </a:lvl3pPr>
            <a:lvl4pPr marL="1371028" indent="0" algn="ctr">
              <a:buNone/>
              <a:defRPr/>
            </a:lvl4pPr>
            <a:lvl5pPr marL="1828037" indent="0" algn="ctr">
              <a:buNone/>
              <a:defRPr/>
            </a:lvl5pPr>
            <a:lvl6pPr marL="2285046" indent="0" algn="ctr">
              <a:buNone/>
              <a:defRPr/>
            </a:lvl6pPr>
            <a:lvl7pPr marL="2742055" indent="0" algn="ctr">
              <a:buNone/>
              <a:defRPr/>
            </a:lvl7pPr>
            <a:lvl8pPr marL="3199065" indent="0" algn="ctr">
              <a:buNone/>
              <a:defRPr/>
            </a:lvl8pPr>
            <a:lvl9pPr marL="3656074"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9158313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4"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182087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cxnSp>
        <p:nvCxnSpPr>
          <p:cNvPr id="4"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722313" y="3305182"/>
            <a:ext cx="7772400" cy="1021556"/>
          </a:xfrm>
        </p:spPr>
        <p:txBody>
          <a:bodyPr anchor="t"/>
          <a:lstStyle>
            <a:lvl1pPr algn="l">
              <a:defRPr sz="3971"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23"/>
            </a:lvl1pPr>
            <a:lvl2pPr marL="457009" indent="0">
              <a:buNone/>
              <a:defRPr sz="1798"/>
            </a:lvl2pPr>
            <a:lvl3pPr marL="914018" indent="0">
              <a:buNone/>
              <a:defRPr sz="1573"/>
            </a:lvl3pPr>
            <a:lvl4pPr marL="1371028" indent="0">
              <a:buNone/>
              <a:defRPr sz="1423"/>
            </a:lvl4pPr>
            <a:lvl5pPr marL="1828037" indent="0">
              <a:buNone/>
              <a:defRPr sz="1423"/>
            </a:lvl5pPr>
            <a:lvl6pPr marL="2285046" indent="0">
              <a:buNone/>
              <a:defRPr sz="1423"/>
            </a:lvl6pPr>
            <a:lvl7pPr marL="2742055" indent="0">
              <a:buNone/>
              <a:defRPr sz="1423"/>
            </a:lvl7pPr>
            <a:lvl8pPr marL="3199065" indent="0">
              <a:buNone/>
              <a:defRPr sz="1423"/>
            </a:lvl8pPr>
            <a:lvl9pPr marL="3656074" indent="0">
              <a:buNone/>
              <a:defRPr sz="1423"/>
            </a:lvl9pPr>
          </a:lstStyle>
          <a:p>
            <a:pPr lvl="0"/>
            <a:r>
              <a:rPr lang="de-DE"/>
              <a:t>Textmasterformat bearbeiten</a:t>
            </a:r>
          </a:p>
        </p:txBody>
      </p:sp>
    </p:spTree>
    <p:extLst>
      <p:ext uri="{BB962C8B-B14F-4D97-AF65-F5344CB8AC3E}">
        <p14:creationId xmlns:p14="http://schemas.microsoft.com/office/powerpoint/2010/main" val="3352911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5"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31806" y="1402556"/>
            <a:ext cx="4062413" cy="3238500"/>
          </a:xfrm>
        </p:spPr>
        <p:txBody>
          <a:bodyPr/>
          <a:lstStyle>
            <a:lvl1pPr>
              <a:defRPr sz="2772"/>
            </a:lvl1pPr>
            <a:lvl2pPr>
              <a:defRPr sz="2397"/>
            </a:lvl2pPr>
            <a:lvl3pPr>
              <a:defRPr sz="2023"/>
            </a:lvl3pPr>
            <a:lvl4pPr>
              <a:defRPr sz="1798"/>
            </a:lvl4pPr>
            <a:lvl5pPr>
              <a:defRPr sz="1798"/>
            </a:lvl5pPr>
            <a:lvl6pPr>
              <a:defRPr sz="1798"/>
            </a:lvl6pPr>
            <a:lvl7pPr>
              <a:defRPr sz="1798"/>
            </a:lvl7pPr>
            <a:lvl8pPr>
              <a:defRPr sz="1798"/>
            </a:lvl8pPr>
            <a:lvl9pPr>
              <a:defRPr sz="17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402556"/>
            <a:ext cx="4062412" cy="3238500"/>
          </a:xfrm>
        </p:spPr>
        <p:txBody>
          <a:bodyPr/>
          <a:lstStyle>
            <a:lvl1pPr>
              <a:defRPr sz="2772"/>
            </a:lvl1pPr>
            <a:lvl2pPr>
              <a:defRPr sz="2397"/>
            </a:lvl2pPr>
            <a:lvl3pPr>
              <a:defRPr sz="2023"/>
            </a:lvl3pPr>
            <a:lvl4pPr>
              <a:defRPr sz="1798"/>
            </a:lvl4pPr>
            <a:lvl5pPr>
              <a:defRPr sz="1798"/>
            </a:lvl5pPr>
            <a:lvl6pPr>
              <a:defRPr sz="1798"/>
            </a:lvl6pPr>
            <a:lvl7pPr>
              <a:defRPr sz="1798"/>
            </a:lvl7pPr>
            <a:lvl8pPr>
              <a:defRPr sz="1798"/>
            </a:lvl8pPr>
            <a:lvl9pPr>
              <a:defRPr sz="17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833329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cxnSp>
        <p:nvCxnSpPr>
          <p:cNvPr id="7"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457200" y="205979"/>
            <a:ext cx="82296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8"/>
            <a:ext cx="4040188" cy="479822"/>
          </a:xfrm>
        </p:spPr>
        <p:txBody>
          <a:bodyPr anchor="b"/>
          <a:lstStyle>
            <a:lvl1pPr marL="0" indent="0">
              <a:buNone/>
              <a:defRPr sz="2397" b="1"/>
            </a:lvl1pPr>
            <a:lvl2pPr marL="457009" indent="0">
              <a:buNone/>
              <a:defRPr sz="2023" b="1"/>
            </a:lvl2pPr>
            <a:lvl3pPr marL="914018" indent="0">
              <a:buNone/>
              <a:defRPr sz="1798" b="1"/>
            </a:lvl3pPr>
            <a:lvl4pPr marL="1371028" indent="0">
              <a:buNone/>
              <a:defRPr sz="1573" b="1"/>
            </a:lvl4pPr>
            <a:lvl5pPr marL="1828037" indent="0">
              <a:buNone/>
              <a:defRPr sz="1573" b="1"/>
            </a:lvl5pPr>
            <a:lvl6pPr marL="2285046" indent="0">
              <a:buNone/>
              <a:defRPr sz="1573" b="1"/>
            </a:lvl6pPr>
            <a:lvl7pPr marL="2742055" indent="0">
              <a:buNone/>
              <a:defRPr sz="1573" b="1"/>
            </a:lvl7pPr>
            <a:lvl8pPr marL="3199065" indent="0">
              <a:buNone/>
              <a:defRPr sz="1573" b="1"/>
            </a:lvl8pPr>
            <a:lvl9pPr marL="3656074" indent="0">
              <a:buNone/>
              <a:defRPr sz="1573"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397"/>
            </a:lvl1pPr>
            <a:lvl2pPr>
              <a:defRPr sz="2023"/>
            </a:lvl2pPr>
            <a:lvl3pPr>
              <a:defRPr sz="1798"/>
            </a:lvl3pPr>
            <a:lvl4pPr>
              <a:defRPr sz="1573"/>
            </a:lvl4pPr>
            <a:lvl5pPr>
              <a:defRPr sz="1573"/>
            </a:lvl5pPr>
            <a:lvl6pPr>
              <a:defRPr sz="1573"/>
            </a:lvl6pPr>
            <a:lvl7pPr>
              <a:defRPr sz="1573"/>
            </a:lvl7pPr>
            <a:lvl8pPr>
              <a:defRPr sz="1573"/>
            </a:lvl8pPr>
            <a:lvl9pPr>
              <a:defRPr sz="157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31" y="1151338"/>
            <a:ext cx="4041775" cy="479822"/>
          </a:xfrm>
        </p:spPr>
        <p:txBody>
          <a:bodyPr anchor="b"/>
          <a:lstStyle>
            <a:lvl1pPr marL="0" indent="0">
              <a:buNone/>
              <a:defRPr sz="2397" b="1"/>
            </a:lvl1pPr>
            <a:lvl2pPr marL="457009" indent="0">
              <a:buNone/>
              <a:defRPr sz="2023" b="1"/>
            </a:lvl2pPr>
            <a:lvl3pPr marL="914018" indent="0">
              <a:buNone/>
              <a:defRPr sz="1798" b="1"/>
            </a:lvl3pPr>
            <a:lvl4pPr marL="1371028" indent="0">
              <a:buNone/>
              <a:defRPr sz="1573" b="1"/>
            </a:lvl4pPr>
            <a:lvl5pPr marL="1828037" indent="0">
              <a:buNone/>
              <a:defRPr sz="1573" b="1"/>
            </a:lvl5pPr>
            <a:lvl6pPr marL="2285046" indent="0">
              <a:buNone/>
              <a:defRPr sz="1573" b="1"/>
            </a:lvl6pPr>
            <a:lvl7pPr marL="2742055" indent="0">
              <a:buNone/>
              <a:defRPr sz="1573" b="1"/>
            </a:lvl7pPr>
            <a:lvl8pPr marL="3199065" indent="0">
              <a:buNone/>
              <a:defRPr sz="1573" b="1"/>
            </a:lvl8pPr>
            <a:lvl9pPr marL="3656074" indent="0">
              <a:buNone/>
              <a:defRPr sz="1573" b="1"/>
            </a:lvl9pPr>
          </a:lstStyle>
          <a:p>
            <a:pPr lvl="0"/>
            <a:r>
              <a:rPr lang="de-DE"/>
              <a:t>Textmasterformat bearbeiten</a:t>
            </a:r>
          </a:p>
        </p:txBody>
      </p:sp>
      <p:sp>
        <p:nvSpPr>
          <p:cNvPr id="6" name="Inhaltsplatzhalter 5"/>
          <p:cNvSpPr>
            <a:spLocks noGrp="1"/>
          </p:cNvSpPr>
          <p:nvPr>
            <p:ph sz="quarter" idx="4"/>
          </p:nvPr>
        </p:nvSpPr>
        <p:spPr>
          <a:xfrm>
            <a:off x="4645031" y="1631156"/>
            <a:ext cx="4041775" cy="2963466"/>
          </a:xfrm>
        </p:spPr>
        <p:txBody>
          <a:bodyPr/>
          <a:lstStyle>
            <a:lvl1pPr>
              <a:defRPr sz="2397"/>
            </a:lvl1pPr>
            <a:lvl2pPr>
              <a:defRPr sz="2023"/>
            </a:lvl2pPr>
            <a:lvl3pPr>
              <a:defRPr sz="1798"/>
            </a:lvl3pPr>
            <a:lvl4pPr>
              <a:defRPr sz="1573"/>
            </a:lvl4pPr>
            <a:lvl5pPr>
              <a:defRPr sz="1573"/>
            </a:lvl5pPr>
            <a:lvl6pPr>
              <a:defRPr sz="1573"/>
            </a:lvl6pPr>
            <a:lvl7pPr>
              <a:defRPr sz="1573"/>
            </a:lvl7pPr>
            <a:lvl8pPr>
              <a:defRPr sz="1573"/>
            </a:lvl8pPr>
            <a:lvl9pPr>
              <a:defRPr sz="157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14"/>
          <p:cNvSpPr>
            <a:spLocks noGrp="1" noChangeArrowheads="1"/>
          </p:cNvSpPr>
          <p:nvPr>
            <p:ph type="ftr" sz="quarter" idx="10"/>
          </p:nvPr>
        </p:nvSpPr>
        <p:spPr>
          <a:xfrm>
            <a:off x="5880100" y="4772032"/>
            <a:ext cx="2895600" cy="195263"/>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33485218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ement">
    <p:spTree>
      <p:nvGrpSpPr>
        <p:cNvPr id="1" name=""/>
        <p:cNvGrpSpPr/>
        <p:nvPr/>
      </p:nvGrpSpPr>
      <p:grpSpPr>
        <a:xfrm>
          <a:off x="0" y="0"/>
          <a:ext cx="0" cy="0"/>
          <a:chOff x="0" y="0"/>
          <a:chExt cx="0" cy="0"/>
        </a:xfrm>
      </p:grpSpPr>
      <p:sp>
        <p:nvSpPr>
          <p:cNvPr id="5" name="Rechteck 4"/>
          <p:cNvSpPr/>
          <p:nvPr userDrawn="1"/>
        </p:nvSpPr>
        <p:spPr bwMode="auto">
          <a:xfrm>
            <a:off x="0" y="-6410"/>
            <a:ext cx="9162000" cy="5157000"/>
          </a:xfrm>
          <a:prstGeom prst="rect">
            <a:avLst/>
          </a:prstGeom>
          <a:solidFill>
            <a:srgbClr val="7D6E5F">
              <a:lumMod val="60000"/>
              <a:lumOff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100" b="0" i="0" u="none" strike="noStrike" kern="0" cap="none" spc="0" normalizeH="0" baseline="0" noProof="0" dirty="0">
              <a:ln>
                <a:noFill/>
              </a:ln>
              <a:solidFill>
                <a:srgbClr val="B4A89C"/>
              </a:solidFill>
              <a:effectLst/>
              <a:uLnTx/>
              <a:uFillTx/>
              <a:latin typeface="Arial"/>
            </a:endParaRPr>
          </a:p>
        </p:txBody>
      </p:sp>
      <p:sp>
        <p:nvSpPr>
          <p:cNvPr id="4" name="Rectangle 17"/>
          <p:cNvSpPr>
            <a:spLocks noGrp="1" noChangeArrowheads="1"/>
          </p:cNvSpPr>
          <p:nvPr>
            <p:ph type="subTitle" idx="1" hasCustomPrompt="1"/>
          </p:nvPr>
        </p:nvSpPr>
        <p:spPr>
          <a:xfrm>
            <a:off x="1532413" y="1808163"/>
            <a:ext cx="6081933" cy="213387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de-CH" sz="1800" baseline="0">
                <a:solidFill>
                  <a:schemeClr val="bg1"/>
                </a:solidFill>
              </a:defRPr>
            </a:lvl1pPr>
          </a:lstStyle>
          <a:p>
            <a:pPr lvl="0"/>
            <a:r>
              <a:rPr lang="en-GB" noProof="0" dirty="0"/>
              <a:t>Statement Arial normal 18. </a:t>
            </a:r>
            <a:r>
              <a:rPr lang="en-GB" noProof="0" dirty="0" err="1"/>
              <a:t>Feugiamet</a:t>
            </a:r>
            <a:r>
              <a:rPr lang="en-GB" noProof="0" dirty="0"/>
              <a:t> ad </a:t>
            </a:r>
            <a:r>
              <a:rPr lang="en-GB" noProof="0" dirty="0" err="1"/>
              <a:t>delisl</a:t>
            </a:r>
            <a:r>
              <a:rPr lang="en-GB" noProof="0" dirty="0"/>
              <a:t> in </a:t>
            </a:r>
            <a:r>
              <a:rPr lang="en-GB" noProof="0" dirty="0" err="1"/>
              <a:t>hent</a:t>
            </a:r>
            <a:r>
              <a:rPr lang="en-GB" noProof="0" dirty="0"/>
              <a:t> ad </a:t>
            </a:r>
            <a:r>
              <a:rPr lang="en-GB" noProof="0" dirty="0" err="1"/>
              <a:t>estion</a:t>
            </a:r>
            <a:r>
              <a:rPr lang="en-GB" noProof="0" dirty="0"/>
              <a:t> </a:t>
            </a:r>
            <a:r>
              <a:rPr lang="en-GB" noProof="0" dirty="0" err="1"/>
              <a:t>hent</a:t>
            </a:r>
            <a:r>
              <a:rPr lang="en-GB" noProof="0" dirty="0"/>
              <a:t> prat </a:t>
            </a:r>
            <a:r>
              <a:rPr lang="en-GB" noProof="0" dirty="0" err="1"/>
              <a:t>lortincilit</a:t>
            </a:r>
            <a:r>
              <a:rPr lang="en-GB" noProof="0" dirty="0"/>
              <a:t> </a:t>
            </a:r>
            <a:r>
              <a:rPr lang="en-GB" noProof="0" dirty="0" err="1"/>
              <a:t>utem</a:t>
            </a:r>
            <a:r>
              <a:rPr lang="en-GB" noProof="0" dirty="0"/>
              <a:t> </a:t>
            </a:r>
            <a:r>
              <a:rPr lang="en-GB" noProof="0" dirty="0" err="1"/>
              <a:t>doloreet</a:t>
            </a:r>
            <a:r>
              <a:rPr lang="en-GB" noProof="0" dirty="0"/>
              <a:t> </a:t>
            </a:r>
            <a:r>
              <a:rPr lang="en-GB" noProof="0" dirty="0" err="1"/>
              <a:t>alisis</a:t>
            </a:r>
            <a:r>
              <a:rPr lang="en-GB" noProof="0" dirty="0"/>
              <a:t> </a:t>
            </a:r>
            <a:r>
              <a:rPr lang="en-GB" noProof="0" dirty="0" err="1"/>
              <a:t>auguerc</a:t>
            </a:r>
            <a:r>
              <a:rPr lang="en-GB" noProof="0" dirty="0"/>
              <a:t> </a:t>
            </a:r>
            <a:r>
              <a:rPr lang="en-GB" noProof="0" dirty="0" err="1"/>
              <a:t>iliquatum</a:t>
            </a:r>
            <a:r>
              <a:rPr lang="en-GB" noProof="0" dirty="0"/>
              <a:t> </a:t>
            </a:r>
            <a:r>
              <a:rPr lang="en-GB" noProof="0" dirty="0" err="1"/>
              <a:t>euipsuscilis</a:t>
            </a:r>
            <a:r>
              <a:rPr lang="en-GB" noProof="0" dirty="0"/>
              <a:t> </a:t>
            </a:r>
            <a:r>
              <a:rPr lang="en-GB" noProof="0" dirty="0" err="1"/>
              <a:t>augue</a:t>
            </a:r>
            <a:r>
              <a:rPr lang="en-GB" noProof="0" dirty="0"/>
              <a:t> do </a:t>
            </a:r>
            <a:r>
              <a:rPr lang="en-GB" noProof="0" dirty="0" err="1"/>
              <a:t>consequipis</a:t>
            </a:r>
            <a:r>
              <a:rPr lang="en-GB" noProof="0" dirty="0"/>
              <a:t> </a:t>
            </a:r>
            <a:r>
              <a:rPr lang="en-GB" noProof="0" dirty="0" err="1"/>
              <a:t>nulputpat</a:t>
            </a:r>
            <a:r>
              <a:rPr lang="en-GB" noProof="0" dirty="0"/>
              <a:t> </a:t>
            </a:r>
            <a:r>
              <a:rPr lang="en-GB" noProof="0" dirty="0" err="1"/>
              <a:t>lum</a:t>
            </a:r>
            <a:r>
              <a:rPr lang="en-GB" noProof="0" dirty="0"/>
              <a:t> </a:t>
            </a:r>
            <a:r>
              <a:rPr lang="en-GB" noProof="0" dirty="0" err="1"/>
              <a:t>dolobore</a:t>
            </a:r>
            <a:r>
              <a:rPr lang="en-GB" noProof="0" dirty="0"/>
              <a:t> </a:t>
            </a:r>
            <a:r>
              <a:rPr lang="en-GB" noProof="0" dirty="0" err="1"/>
              <a:t>diodolorem</a:t>
            </a:r>
            <a:r>
              <a:rPr lang="en-GB" noProof="0" dirty="0"/>
              <a:t> </a:t>
            </a:r>
            <a:r>
              <a:rPr lang="en-GB" noProof="0" dirty="0" err="1"/>
              <a:t>nullam</a:t>
            </a:r>
            <a:r>
              <a:rPr lang="en-GB" noProof="0" dirty="0"/>
              <a:t>, </a:t>
            </a:r>
            <a:r>
              <a:rPr lang="en-GB" noProof="0" dirty="0" err="1"/>
              <a:t>susting</a:t>
            </a:r>
            <a:r>
              <a:rPr lang="en-GB" noProof="0" dirty="0"/>
              <a:t> </a:t>
            </a:r>
            <a:r>
              <a:rPr lang="en-GB" noProof="0" dirty="0" err="1"/>
              <a:t>eumsan</a:t>
            </a:r>
            <a:r>
              <a:rPr lang="en-GB" noProof="0" dirty="0"/>
              <a:t> </a:t>
            </a:r>
            <a:r>
              <a:rPr lang="en-GB" noProof="0" dirty="0" err="1"/>
              <a:t>veliquismod</a:t>
            </a:r>
            <a:r>
              <a:rPr lang="en-GB" noProof="0" dirty="0"/>
              <a:t> </a:t>
            </a:r>
            <a:r>
              <a:rPr lang="en-GB" noProof="0" dirty="0" err="1"/>
              <a:t>mincin</a:t>
            </a:r>
            <a:r>
              <a:rPr lang="en-GB" noProof="0" dirty="0"/>
              <a:t> </a:t>
            </a:r>
            <a:r>
              <a:rPr lang="en-GB" noProof="0" dirty="0" err="1"/>
              <a:t>ulluptat</a:t>
            </a:r>
            <a:r>
              <a:rPr lang="en-GB" noProof="0" dirty="0"/>
              <a:t>. </a:t>
            </a:r>
            <a:r>
              <a:rPr lang="en-GB" noProof="0" dirty="0" err="1"/>
              <a:t>Nulla</a:t>
            </a:r>
            <a:r>
              <a:rPr lang="en-GB" noProof="0" dirty="0"/>
              <a:t> </a:t>
            </a:r>
            <a:r>
              <a:rPr lang="en-GB" noProof="0" dirty="0" err="1"/>
              <a:t>commy</a:t>
            </a:r>
            <a:r>
              <a:rPr lang="en-GB" noProof="0" dirty="0"/>
              <a:t> </a:t>
            </a:r>
            <a:r>
              <a:rPr lang="en-GB" noProof="0" dirty="0" err="1"/>
              <a:t>niam</a:t>
            </a:r>
            <a:r>
              <a:rPr lang="en-GB" noProof="0" dirty="0"/>
              <a:t>, </a:t>
            </a:r>
            <a:r>
              <a:rPr lang="en-GB" noProof="0" dirty="0" err="1"/>
              <a:t>quismodit</a:t>
            </a:r>
            <a:r>
              <a:rPr lang="en-GB" noProof="0" dirty="0"/>
              <a:t> </a:t>
            </a:r>
            <a:r>
              <a:rPr lang="en-GB" noProof="0" dirty="0" err="1"/>
              <a:t>irilit</a:t>
            </a:r>
            <a:r>
              <a:rPr lang="en-GB" noProof="0" dirty="0"/>
              <a:t> </a:t>
            </a:r>
            <a:r>
              <a:rPr lang="en-GB" noProof="0" dirty="0" err="1"/>
              <a:t>incinim</a:t>
            </a:r>
            <a:r>
              <a:rPr lang="en-GB" noProof="0" dirty="0"/>
              <a:t> </a:t>
            </a:r>
            <a:r>
              <a:rPr lang="en-GB" noProof="0" dirty="0" err="1"/>
              <a:t>velisi</a:t>
            </a:r>
            <a:r>
              <a:rPr lang="en-GB" noProof="0" dirty="0"/>
              <a:t> </a:t>
            </a:r>
            <a:r>
              <a:rPr lang="en-GB" noProof="0" dirty="0" err="1"/>
              <a:t>exero</a:t>
            </a:r>
            <a:r>
              <a:rPr lang="en-GB" noProof="0" dirty="0"/>
              <a:t>,</a:t>
            </a:r>
          </a:p>
        </p:txBody>
      </p:sp>
    </p:spTree>
    <p:extLst>
      <p:ext uri="{BB962C8B-B14F-4D97-AF65-F5344CB8AC3E}">
        <p14:creationId xmlns:p14="http://schemas.microsoft.com/office/powerpoint/2010/main" val="818013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a:t>Titelmasterformat durch Klicken bearbeiten</a:t>
            </a:r>
          </a:p>
        </p:txBody>
      </p:sp>
      <p:sp>
        <p:nvSpPr>
          <p:cNvPr id="4" name="Rectangle 14"/>
          <p:cNvSpPr>
            <a:spLocks noGrp="1" noChangeArrowheads="1"/>
          </p:cNvSpPr>
          <p:nvPr>
            <p:ph type="ftr" sz="quarter" idx="10"/>
          </p:nvPr>
        </p:nvSpPr>
        <p:spPr>
          <a:xfrm>
            <a:off x="5880100" y="4772032"/>
            <a:ext cx="2895600" cy="195263"/>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2979599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2"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14"/>
          <p:cNvSpPr>
            <a:spLocks noGrp="1" noChangeArrowheads="1"/>
          </p:cNvSpPr>
          <p:nvPr>
            <p:ph type="ftr" sz="quarter" idx="10"/>
          </p:nvPr>
        </p:nvSpPr>
        <p:spPr>
          <a:xfrm>
            <a:off x="5880100" y="4772032"/>
            <a:ext cx="2895600" cy="195263"/>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850134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cxnSp>
        <p:nvCxnSpPr>
          <p:cNvPr id="5"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457201" y="204793"/>
            <a:ext cx="3008313" cy="871538"/>
          </a:xfrm>
        </p:spPr>
        <p:txBody>
          <a:bodyPr/>
          <a:lstStyle>
            <a:lvl1pPr algn="l">
              <a:defRPr sz="2023" b="1"/>
            </a:lvl1pPr>
          </a:lstStyle>
          <a:p>
            <a:r>
              <a:rPr lang="de-DE"/>
              <a:t>Titelmasterformat durch Klicken bearbeiten</a:t>
            </a:r>
          </a:p>
        </p:txBody>
      </p:sp>
      <p:sp>
        <p:nvSpPr>
          <p:cNvPr id="3" name="Inhaltsplatzhalter 2"/>
          <p:cNvSpPr>
            <a:spLocks noGrp="1"/>
          </p:cNvSpPr>
          <p:nvPr>
            <p:ph idx="1"/>
          </p:nvPr>
        </p:nvSpPr>
        <p:spPr>
          <a:xfrm>
            <a:off x="3575050" y="204795"/>
            <a:ext cx="5111750" cy="4389835"/>
          </a:xfrm>
        </p:spPr>
        <p:txBody>
          <a:bodyPr/>
          <a:lstStyle>
            <a:lvl1pPr>
              <a:defRPr sz="3222"/>
            </a:lvl1pPr>
            <a:lvl2pPr>
              <a:defRPr sz="2772"/>
            </a:lvl2pPr>
            <a:lvl3pPr>
              <a:defRPr sz="2397"/>
            </a:lvl3pPr>
            <a:lvl4pPr>
              <a:defRPr sz="2023"/>
            </a:lvl4pPr>
            <a:lvl5pPr>
              <a:defRPr sz="2023"/>
            </a:lvl5pPr>
            <a:lvl6pPr>
              <a:defRPr sz="2023"/>
            </a:lvl6pPr>
            <a:lvl7pPr>
              <a:defRPr sz="2023"/>
            </a:lvl7pPr>
            <a:lvl8pPr>
              <a:defRPr sz="2023"/>
            </a:lvl8pPr>
            <a:lvl9pPr>
              <a:defRPr sz="202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8"/>
            <a:ext cx="3008313" cy="3518297"/>
          </a:xfrm>
        </p:spPr>
        <p:txBody>
          <a:bodyPr/>
          <a:lstStyle>
            <a:lvl1pPr marL="0" indent="0">
              <a:buNone/>
              <a:defRPr sz="1423"/>
            </a:lvl1pPr>
            <a:lvl2pPr marL="457009" indent="0">
              <a:buNone/>
              <a:defRPr sz="1199"/>
            </a:lvl2pPr>
            <a:lvl3pPr marL="914018" indent="0">
              <a:buNone/>
              <a:defRPr sz="974"/>
            </a:lvl3pPr>
            <a:lvl4pPr marL="1371028" indent="0">
              <a:buNone/>
              <a:defRPr sz="899"/>
            </a:lvl4pPr>
            <a:lvl5pPr marL="1828037" indent="0">
              <a:buNone/>
              <a:defRPr sz="899"/>
            </a:lvl5pPr>
            <a:lvl6pPr marL="2285046" indent="0">
              <a:buNone/>
              <a:defRPr sz="899"/>
            </a:lvl6pPr>
            <a:lvl7pPr marL="2742055" indent="0">
              <a:buNone/>
              <a:defRPr sz="899"/>
            </a:lvl7pPr>
            <a:lvl8pPr marL="3199065" indent="0">
              <a:buNone/>
              <a:defRPr sz="899"/>
            </a:lvl8pPr>
            <a:lvl9pPr marL="3656074" indent="0">
              <a:buNone/>
              <a:defRPr sz="899"/>
            </a:lvl9pPr>
          </a:lstStyle>
          <a:p>
            <a:pPr lvl="0"/>
            <a:r>
              <a:rPr lang="de-DE"/>
              <a:t>Textmasterformat bearbeiten</a:t>
            </a:r>
          </a:p>
        </p:txBody>
      </p:sp>
      <p:sp>
        <p:nvSpPr>
          <p:cNvPr id="6" name="Rectangle 14"/>
          <p:cNvSpPr>
            <a:spLocks noGrp="1" noChangeArrowheads="1"/>
          </p:cNvSpPr>
          <p:nvPr>
            <p:ph type="ftr" sz="quarter" idx="10"/>
          </p:nvPr>
        </p:nvSpPr>
        <p:spPr>
          <a:xfrm>
            <a:off x="5880100" y="4772032"/>
            <a:ext cx="2895600" cy="195263"/>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20898536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cxnSp>
        <p:nvCxnSpPr>
          <p:cNvPr id="5"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1792288" y="3600457"/>
            <a:ext cx="5486400" cy="425054"/>
          </a:xfrm>
        </p:spPr>
        <p:txBody>
          <a:bodyPr/>
          <a:lstStyle>
            <a:lvl1pPr algn="l">
              <a:defRPr sz="2023"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22"/>
            </a:lvl1pPr>
            <a:lvl2pPr marL="457009" indent="0">
              <a:buNone/>
              <a:defRPr sz="2772"/>
            </a:lvl2pPr>
            <a:lvl3pPr marL="914018" indent="0">
              <a:buNone/>
              <a:defRPr sz="2397"/>
            </a:lvl3pPr>
            <a:lvl4pPr marL="1371028" indent="0">
              <a:buNone/>
              <a:defRPr sz="2023"/>
            </a:lvl4pPr>
            <a:lvl5pPr marL="1828037" indent="0">
              <a:buNone/>
              <a:defRPr sz="2023"/>
            </a:lvl5pPr>
            <a:lvl6pPr marL="2285046" indent="0">
              <a:buNone/>
              <a:defRPr sz="2023"/>
            </a:lvl6pPr>
            <a:lvl7pPr marL="2742055" indent="0">
              <a:buNone/>
              <a:defRPr sz="2023"/>
            </a:lvl7pPr>
            <a:lvl8pPr marL="3199065" indent="0">
              <a:buNone/>
              <a:defRPr sz="2023"/>
            </a:lvl8pPr>
            <a:lvl9pPr marL="3656074" indent="0">
              <a:buNone/>
              <a:defRPr sz="2023"/>
            </a:lvl9pPr>
          </a:lstStyle>
          <a:p>
            <a:pPr lvl="0"/>
            <a:endParaRPr lang="de-DE" noProof="0"/>
          </a:p>
        </p:txBody>
      </p:sp>
      <p:sp>
        <p:nvSpPr>
          <p:cNvPr id="4" name="Textplatzhalter 3"/>
          <p:cNvSpPr>
            <a:spLocks noGrp="1"/>
          </p:cNvSpPr>
          <p:nvPr>
            <p:ph type="body" sz="half" idx="2"/>
          </p:nvPr>
        </p:nvSpPr>
        <p:spPr>
          <a:xfrm>
            <a:off x="1792288" y="4025510"/>
            <a:ext cx="5486400" cy="603647"/>
          </a:xfrm>
        </p:spPr>
        <p:txBody>
          <a:bodyPr/>
          <a:lstStyle>
            <a:lvl1pPr marL="0" indent="0">
              <a:buNone/>
              <a:defRPr sz="1423"/>
            </a:lvl1pPr>
            <a:lvl2pPr marL="457009" indent="0">
              <a:buNone/>
              <a:defRPr sz="1199"/>
            </a:lvl2pPr>
            <a:lvl3pPr marL="914018" indent="0">
              <a:buNone/>
              <a:defRPr sz="974"/>
            </a:lvl3pPr>
            <a:lvl4pPr marL="1371028" indent="0">
              <a:buNone/>
              <a:defRPr sz="899"/>
            </a:lvl4pPr>
            <a:lvl5pPr marL="1828037" indent="0">
              <a:buNone/>
              <a:defRPr sz="899"/>
            </a:lvl5pPr>
            <a:lvl6pPr marL="2285046" indent="0">
              <a:buNone/>
              <a:defRPr sz="899"/>
            </a:lvl6pPr>
            <a:lvl7pPr marL="2742055" indent="0">
              <a:buNone/>
              <a:defRPr sz="899"/>
            </a:lvl7pPr>
            <a:lvl8pPr marL="3199065" indent="0">
              <a:buNone/>
              <a:defRPr sz="899"/>
            </a:lvl8pPr>
            <a:lvl9pPr marL="3656074" indent="0">
              <a:buNone/>
              <a:defRPr sz="899"/>
            </a:lvl9pPr>
          </a:lstStyle>
          <a:p>
            <a:pPr lvl="0"/>
            <a:r>
              <a:rPr lang="de-DE"/>
              <a:t>Textmasterformat bearbeiten</a:t>
            </a:r>
          </a:p>
        </p:txBody>
      </p:sp>
      <p:sp>
        <p:nvSpPr>
          <p:cNvPr id="6" name="Rectangle 14"/>
          <p:cNvSpPr>
            <a:spLocks noGrp="1" noChangeArrowheads="1"/>
          </p:cNvSpPr>
          <p:nvPr>
            <p:ph type="ftr" sz="quarter" idx="10"/>
          </p:nvPr>
        </p:nvSpPr>
        <p:spPr>
          <a:xfrm>
            <a:off x="5880100" y="4772032"/>
            <a:ext cx="2895600" cy="195263"/>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32948800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cxnSp>
        <p:nvCxnSpPr>
          <p:cNvPr id="4"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4"/>
          <p:cNvSpPr>
            <a:spLocks noGrp="1" noChangeArrowheads="1"/>
          </p:cNvSpPr>
          <p:nvPr>
            <p:ph type="ftr" sz="quarter" idx="10"/>
          </p:nvPr>
        </p:nvSpPr>
        <p:spPr>
          <a:xfrm>
            <a:off x="5880100" y="4772032"/>
            <a:ext cx="2895600" cy="195263"/>
          </a:xfrm>
          <a:prstGeom prst="rect">
            <a:avLst/>
          </a:prstGeom>
        </p:spPr>
        <p:txBody>
          <a:bodyPr/>
          <a:lstStyle>
            <a:lvl1pPr>
              <a:defRPr/>
            </a:lvl1pPr>
          </a:lstStyle>
          <a:p>
            <a:pPr>
              <a:defRPr/>
            </a:pPr>
            <a:r>
              <a:rPr lang="de-DE"/>
              <a:t>GB FE 14  –  06/2013</a:t>
            </a:r>
          </a:p>
        </p:txBody>
      </p:sp>
    </p:spTree>
    <p:extLst>
      <p:ext uri="{BB962C8B-B14F-4D97-AF65-F5344CB8AC3E}">
        <p14:creationId xmlns:p14="http://schemas.microsoft.com/office/powerpoint/2010/main" val="375196119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273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
        <p:nvSpPr>
          <p:cNvPr id="43" name="PlaceHolder 2"/>
          <p:cNvSpPr>
            <a:spLocks noGrp="1"/>
          </p:cNvSpPr>
          <p:nvPr>
            <p:ph type="subTitle"/>
          </p:nvPr>
        </p:nvSpPr>
        <p:spPr>
          <a:xfrm>
            <a:off x="457110" y="2528671"/>
            <a:ext cx="8229330" cy="332399"/>
          </a:xfrm>
          <a:prstGeom prst="rect">
            <a:avLst/>
          </a:prstGeom>
        </p:spPr>
        <p:txBody>
          <a:bodyPr lIns="0" tIns="0" rIns="0" bIns="0" anchor="ctr">
            <a:spAutoFit/>
          </a:bodyPr>
          <a:lstStyle/>
          <a:p>
            <a:pPr algn="ctr"/>
            <a:endParaRPr lang="de-DE" sz="2400" b="0" strike="noStrike" spc="-1">
              <a:latin typeface="Arial"/>
            </a:endParaRPr>
          </a:p>
        </p:txBody>
      </p:sp>
    </p:spTree>
    <p:extLst>
      <p:ext uri="{BB962C8B-B14F-4D97-AF65-F5344CB8AC3E}">
        <p14:creationId xmlns:p14="http://schemas.microsoft.com/office/powerpoint/2010/main" val="1589038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
        <p:nvSpPr>
          <p:cNvPr id="45" name="PlaceHolder 2"/>
          <p:cNvSpPr>
            <a:spLocks noGrp="1"/>
          </p:cNvSpPr>
          <p:nvPr>
            <p:ph type="body"/>
          </p:nvPr>
        </p:nvSpPr>
        <p:spPr>
          <a:xfrm>
            <a:off x="457110" y="1203390"/>
            <a:ext cx="8229330" cy="2982960"/>
          </a:xfrm>
          <a:prstGeom prst="rect">
            <a:avLst/>
          </a:prstGeom>
        </p:spPr>
        <p:txBody>
          <a:bodyPr lIns="0" tIns="0" rIns="0" bIns="0">
            <a:normAutofit/>
          </a:bodyPr>
          <a:lstStyle/>
          <a:p>
            <a:endParaRPr lang="en-CH" sz="2100" b="0" strike="noStrike" spc="-1">
              <a:solidFill>
                <a:srgbClr val="000000"/>
              </a:solidFill>
              <a:latin typeface="Arial"/>
            </a:endParaRPr>
          </a:p>
        </p:txBody>
      </p:sp>
    </p:spTree>
    <p:extLst>
      <p:ext uri="{BB962C8B-B14F-4D97-AF65-F5344CB8AC3E}">
        <p14:creationId xmlns:p14="http://schemas.microsoft.com/office/powerpoint/2010/main" val="277433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
        <p:nvSpPr>
          <p:cNvPr id="47" name="PlaceHolder 2"/>
          <p:cNvSpPr>
            <a:spLocks noGrp="1"/>
          </p:cNvSpPr>
          <p:nvPr>
            <p:ph type="body"/>
          </p:nvPr>
        </p:nvSpPr>
        <p:spPr>
          <a:xfrm>
            <a:off x="457110" y="1203390"/>
            <a:ext cx="4015710" cy="298296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48" name="PlaceHolder 3"/>
          <p:cNvSpPr>
            <a:spLocks noGrp="1"/>
          </p:cNvSpPr>
          <p:nvPr>
            <p:ph type="body"/>
          </p:nvPr>
        </p:nvSpPr>
        <p:spPr>
          <a:xfrm>
            <a:off x="4673970" y="1203390"/>
            <a:ext cx="4015710" cy="2982960"/>
          </a:xfrm>
          <a:prstGeom prst="rect">
            <a:avLst/>
          </a:prstGeom>
        </p:spPr>
        <p:txBody>
          <a:bodyPr lIns="0" tIns="0" rIns="0" bIns="0">
            <a:normAutofit/>
          </a:bodyPr>
          <a:lstStyle/>
          <a:p>
            <a:endParaRPr lang="en-CH" sz="2100" b="0" strike="noStrike" spc="-1">
              <a:solidFill>
                <a:srgbClr val="000000"/>
              </a:solidFill>
              <a:latin typeface="Arial"/>
            </a:endParaRPr>
          </a:p>
        </p:txBody>
      </p:sp>
    </p:spTree>
    <p:extLst>
      <p:ext uri="{BB962C8B-B14F-4D97-AF65-F5344CB8AC3E}">
        <p14:creationId xmlns:p14="http://schemas.microsoft.com/office/powerpoint/2010/main" val="29538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Tree>
    <p:extLst>
      <p:ext uri="{BB962C8B-B14F-4D97-AF65-F5344CB8AC3E}">
        <p14:creationId xmlns:p14="http://schemas.microsoft.com/office/powerpoint/2010/main" val="127122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dy">
    <p:spTree>
      <p:nvGrpSpPr>
        <p:cNvPr id="1" name=""/>
        <p:cNvGrpSpPr/>
        <p:nvPr/>
      </p:nvGrpSpPr>
      <p:grpSpPr>
        <a:xfrm>
          <a:off x="0" y="0"/>
          <a:ext cx="0" cy="0"/>
          <a:chOff x="0" y="0"/>
          <a:chExt cx="0" cy="0"/>
        </a:xfrm>
      </p:grpSpPr>
      <p:sp>
        <p:nvSpPr>
          <p:cNvPr id="14" name="Titel 3"/>
          <p:cNvSpPr>
            <a:spLocks noGrp="1"/>
          </p:cNvSpPr>
          <p:nvPr>
            <p:ph type="title" hasCustomPrompt="1"/>
          </p:nvPr>
        </p:nvSpPr>
        <p:spPr>
          <a:xfrm>
            <a:off x="609040" y="185710"/>
            <a:ext cx="8298790" cy="708082"/>
          </a:xfrm>
          <a:prstGeom prst="rect">
            <a:avLst/>
          </a:prstGeom>
        </p:spPr>
        <p:txBody>
          <a:bodyPr/>
          <a:lstStyle>
            <a:lvl1pPr>
              <a:defRPr sz="3200" b="0"/>
            </a:lvl1pPr>
          </a:lstStyle>
          <a:p>
            <a:r>
              <a:rPr lang="en-GB" noProof="0" dirty="0"/>
              <a:t>Title, Arial, normal, 32 point</a:t>
            </a:r>
          </a:p>
        </p:txBody>
      </p:sp>
      <p:pic>
        <p:nvPicPr>
          <p:cNvPr id="7" name="Picture 44" descr="Wapp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600" y="374457"/>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533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110" y="2029441"/>
            <a:ext cx="8229330" cy="332399"/>
          </a:xfrm>
          <a:prstGeom prst="rect">
            <a:avLst/>
          </a:prstGeom>
        </p:spPr>
        <p:txBody>
          <a:bodyPr lIns="0" tIns="0" rIns="0" bIns="0" anchor="ctr">
            <a:spAutoFit/>
          </a:bodyPr>
          <a:lstStyle/>
          <a:p>
            <a:pPr algn="ctr"/>
            <a:endParaRPr lang="de-DE" sz="2400" b="0" strike="noStrike" spc="-1">
              <a:latin typeface="Arial"/>
            </a:endParaRPr>
          </a:p>
        </p:txBody>
      </p:sp>
    </p:spTree>
    <p:extLst>
      <p:ext uri="{BB962C8B-B14F-4D97-AF65-F5344CB8AC3E}">
        <p14:creationId xmlns:p14="http://schemas.microsoft.com/office/powerpoint/2010/main" val="87866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
        <p:nvSpPr>
          <p:cNvPr id="52" name="PlaceHolder 2"/>
          <p:cNvSpPr>
            <a:spLocks noGrp="1"/>
          </p:cNvSpPr>
          <p:nvPr>
            <p:ph type="body"/>
          </p:nvPr>
        </p:nvSpPr>
        <p:spPr>
          <a:xfrm>
            <a:off x="457110" y="120339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53" name="PlaceHolder 3"/>
          <p:cNvSpPr>
            <a:spLocks noGrp="1"/>
          </p:cNvSpPr>
          <p:nvPr>
            <p:ph type="body"/>
          </p:nvPr>
        </p:nvSpPr>
        <p:spPr>
          <a:xfrm>
            <a:off x="4673970" y="1203390"/>
            <a:ext cx="4015710" cy="298296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54" name="PlaceHolder 4"/>
          <p:cNvSpPr>
            <a:spLocks noGrp="1"/>
          </p:cNvSpPr>
          <p:nvPr>
            <p:ph type="body"/>
          </p:nvPr>
        </p:nvSpPr>
        <p:spPr>
          <a:xfrm>
            <a:off x="457110" y="276156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Tree>
    <p:extLst>
      <p:ext uri="{BB962C8B-B14F-4D97-AF65-F5344CB8AC3E}">
        <p14:creationId xmlns:p14="http://schemas.microsoft.com/office/powerpoint/2010/main" val="4216332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
        <p:nvSpPr>
          <p:cNvPr id="56" name="PlaceHolder 2"/>
          <p:cNvSpPr>
            <a:spLocks noGrp="1"/>
          </p:cNvSpPr>
          <p:nvPr>
            <p:ph type="body"/>
          </p:nvPr>
        </p:nvSpPr>
        <p:spPr>
          <a:xfrm>
            <a:off x="457110" y="1203390"/>
            <a:ext cx="4015710" cy="298296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57" name="PlaceHolder 3"/>
          <p:cNvSpPr>
            <a:spLocks noGrp="1"/>
          </p:cNvSpPr>
          <p:nvPr>
            <p:ph type="body"/>
          </p:nvPr>
        </p:nvSpPr>
        <p:spPr>
          <a:xfrm>
            <a:off x="4673970" y="120339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58" name="PlaceHolder 4"/>
          <p:cNvSpPr>
            <a:spLocks noGrp="1"/>
          </p:cNvSpPr>
          <p:nvPr>
            <p:ph type="body"/>
          </p:nvPr>
        </p:nvSpPr>
        <p:spPr>
          <a:xfrm>
            <a:off x="4673970" y="276156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Tree>
    <p:extLst>
      <p:ext uri="{BB962C8B-B14F-4D97-AF65-F5344CB8AC3E}">
        <p14:creationId xmlns:p14="http://schemas.microsoft.com/office/powerpoint/2010/main" val="303265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
        <p:nvSpPr>
          <p:cNvPr id="60" name="PlaceHolder 2"/>
          <p:cNvSpPr>
            <a:spLocks noGrp="1"/>
          </p:cNvSpPr>
          <p:nvPr>
            <p:ph type="body"/>
          </p:nvPr>
        </p:nvSpPr>
        <p:spPr>
          <a:xfrm>
            <a:off x="457110" y="120339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61" name="PlaceHolder 3"/>
          <p:cNvSpPr>
            <a:spLocks noGrp="1"/>
          </p:cNvSpPr>
          <p:nvPr>
            <p:ph type="body"/>
          </p:nvPr>
        </p:nvSpPr>
        <p:spPr>
          <a:xfrm>
            <a:off x="4673970" y="120339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62" name="PlaceHolder 4"/>
          <p:cNvSpPr>
            <a:spLocks noGrp="1"/>
          </p:cNvSpPr>
          <p:nvPr>
            <p:ph type="body"/>
          </p:nvPr>
        </p:nvSpPr>
        <p:spPr>
          <a:xfrm>
            <a:off x="457110" y="2761560"/>
            <a:ext cx="8229330" cy="1422630"/>
          </a:xfrm>
          <a:prstGeom prst="rect">
            <a:avLst/>
          </a:prstGeom>
        </p:spPr>
        <p:txBody>
          <a:bodyPr lIns="0" tIns="0" rIns="0" bIns="0">
            <a:normAutofit/>
          </a:bodyPr>
          <a:lstStyle/>
          <a:p>
            <a:endParaRPr lang="en-CH" sz="2100" b="0" strike="noStrike" spc="-1">
              <a:solidFill>
                <a:srgbClr val="000000"/>
              </a:solidFill>
              <a:latin typeface="Arial"/>
            </a:endParaRPr>
          </a:p>
        </p:txBody>
      </p:sp>
    </p:spTree>
    <p:extLst>
      <p:ext uri="{BB962C8B-B14F-4D97-AF65-F5344CB8AC3E}">
        <p14:creationId xmlns:p14="http://schemas.microsoft.com/office/powerpoint/2010/main" val="161029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
        <p:nvSpPr>
          <p:cNvPr id="64" name="PlaceHolder 2"/>
          <p:cNvSpPr>
            <a:spLocks noGrp="1"/>
          </p:cNvSpPr>
          <p:nvPr>
            <p:ph type="body"/>
          </p:nvPr>
        </p:nvSpPr>
        <p:spPr>
          <a:xfrm>
            <a:off x="457110" y="1203390"/>
            <a:ext cx="822933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65" name="PlaceHolder 3"/>
          <p:cNvSpPr>
            <a:spLocks noGrp="1"/>
          </p:cNvSpPr>
          <p:nvPr>
            <p:ph type="body"/>
          </p:nvPr>
        </p:nvSpPr>
        <p:spPr>
          <a:xfrm>
            <a:off x="457110" y="2761560"/>
            <a:ext cx="8229330" cy="1422630"/>
          </a:xfrm>
          <a:prstGeom prst="rect">
            <a:avLst/>
          </a:prstGeom>
        </p:spPr>
        <p:txBody>
          <a:bodyPr lIns="0" tIns="0" rIns="0" bIns="0">
            <a:normAutofit/>
          </a:bodyPr>
          <a:lstStyle/>
          <a:p>
            <a:endParaRPr lang="en-CH" sz="2100" b="0" strike="noStrike" spc="-1">
              <a:solidFill>
                <a:srgbClr val="000000"/>
              </a:solidFill>
              <a:latin typeface="Arial"/>
            </a:endParaRPr>
          </a:p>
        </p:txBody>
      </p:sp>
    </p:spTree>
    <p:extLst>
      <p:ext uri="{BB962C8B-B14F-4D97-AF65-F5344CB8AC3E}">
        <p14:creationId xmlns:p14="http://schemas.microsoft.com/office/powerpoint/2010/main" val="3579185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
        <p:nvSpPr>
          <p:cNvPr id="67" name="PlaceHolder 2"/>
          <p:cNvSpPr>
            <a:spLocks noGrp="1"/>
          </p:cNvSpPr>
          <p:nvPr>
            <p:ph type="body"/>
          </p:nvPr>
        </p:nvSpPr>
        <p:spPr>
          <a:xfrm>
            <a:off x="457110" y="120339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68" name="PlaceHolder 3"/>
          <p:cNvSpPr>
            <a:spLocks noGrp="1"/>
          </p:cNvSpPr>
          <p:nvPr>
            <p:ph type="body"/>
          </p:nvPr>
        </p:nvSpPr>
        <p:spPr>
          <a:xfrm>
            <a:off x="4673970" y="120339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69" name="PlaceHolder 4"/>
          <p:cNvSpPr>
            <a:spLocks noGrp="1"/>
          </p:cNvSpPr>
          <p:nvPr>
            <p:ph type="body"/>
          </p:nvPr>
        </p:nvSpPr>
        <p:spPr>
          <a:xfrm>
            <a:off x="457110" y="276156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70" name="PlaceHolder 5"/>
          <p:cNvSpPr>
            <a:spLocks noGrp="1"/>
          </p:cNvSpPr>
          <p:nvPr>
            <p:ph type="body"/>
          </p:nvPr>
        </p:nvSpPr>
        <p:spPr>
          <a:xfrm>
            <a:off x="4673970" y="2761560"/>
            <a:ext cx="4015710" cy="1422630"/>
          </a:xfrm>
          <a:prstGeom prst="rect">
            <a:avLst/>
          </a:prstGeom>
        </p:spPr>
        <p:txBody>
          <a:bodyPr lIns="0" tIns="0" rIns="0" bIns="0">
            <a:normAutofit/>
          </a:bodyPr>
          <a:lstStyle/>
          <a:p>
            <a:endParaRPr lang="en-CH" sz="2100" b="0" strike="noStrike" spc="-1">
              <a:solidFill>
                <a:srgbClr val="000000"/>
              </a:solidFill>
              <a:latin typeface="Arial"/>
            </a:endParaRPr>
          </a:p>
        </p:txBody>
      </p:sp>
    </p:spTree>
    <p:extLst>
      <p:ext uri="{BB962C8B-B14F-4D97-AF65-F5344CB8AC3E}">
        <p14:creationId xmlns:p14="http://schemas.microsoft.com/office/powerpoint/2010/main" val="3832090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110" y="541014"/>
            <a:ext cx="8229330" cy="186974"/>
          </a:xfrm>
          <a:prstGeom prst="rect">
            <a:avLst/>
          </a:prstGeom>
        </p:spPr>
        <p:txBody>
          <a:bodyPr lIns="0" tIns="0" rIns="0" bIns="0" anchor="ctr">
            <a:spAutoFit/>
          </a:bodyPr>
          <a:lstStyle/>
          <a:p>
            <a:endParaRPr lang="en-CH" sz="1350" b="0" strike="noStrike" spc="-1">
              <a:solidFill>
                <a:srgbClr val="000000"/>
              </a:solidFill>
              <a:latin typeface="Arial"/>
            </a:endParaRPr>
          </a:p>
        </p:txBody>
      </p:sp>
      <p:sp>
        <p:nvSpPr>
          <p:cNvPr id="72" name="PlaceHolder 2"/>
          <p:cNvSpPr>
            <a:spLocks noGrp="1"/>
          </p:cNvSpPr>
          <p:nvPr>
            <p:ph type="body"/>
          </p:nvPr>
        </p:nvSpPr>
        <p:spPr>
          <a:xfrm>
            <a:off x="457110" y="1203390"/>
            <a:ext cx="264978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73" name="PlaceHolder 3"/>
          <p:cNvSpPr>
            <a:spLocks noGrp="1"/>
          </p:cNvSpPr>
          <p:nvPr>
            <p:ph type="body"/>
          </p:nvPr>
        </p:nvSpPr>
        <p:spPr>
          <a:xfrm>
            <a:off x="3239730" y="1203390"/>
            <a:ext cx="264978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74" name="PlaceHolder 4"/>
          <p:cNvSpPr>
            <a:spLocks noGrp="1"/>
          </p:cNvSpPr>
          <p:nvPr>
            <p:ph type="body"/>
          </p:nvPr>
        </p:nvSpPr>
        <p:spPr>
          <a:xfrm>
            <a:off x="6022350" y="1203390"/>
            <a:ext cx="264978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75" name="PlaceHolder 5"/>
          <p:cNvSpPr>
            <a:spLocks noGrp="1"/>
          </p:cNvSpPr>
          <p:nvPr>
            <p:ph type="body"/>
          </p:nvPr>
        </p:nvSpPr>
        <p:spPr>
          <a:xfrm>
            <a:off x="457110" y="2761560"/>
            <a:ext cx="264978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76" name="PlaceHolder 6"/>
          <p:cNvSpPr>
            <a:spLocks noGrp="1"/>
          </p:cNvSpPr>
          <p:nvPr>
            <p:ph type="body"/>
          </p:nvPr>
        </p:nvSpPr>
        <p:spPr>
          <a:xfrm>
            <a:off x="3239730" y="2761560"/>
            <a:ext cx="2649780" cy="1422630"/>
          </a:xfrm>
          <a:prstGeom prst="rect">
            <a:avLst/>
          </a:prstGeom>
        </p:spPr>
        <p:txBody>
          <a:bodyPr lIns="0" tIns="0" rIns="0" bIns="0">
            <a:normAutofit/>
          </a:bodyPr>
          <a:lstStyle/>
          <a:p>
            <a:endParaRPr lang="en-CH" sz="2100" b="0" strike="noStrike" spc="-1">
              <a:solidFill>
                <a:srgbClr val="000000"/>
              </a:solidFill>
              <a:latin typeface="Arial"/>
            </a:endParaRPr>
          </a:p>
        </p:txBody>
      </p:sp>
      <p:sp>
        <p:nvSpPr>
          <p:cNvPr id="77" name="PlaceHolder 7"/>
          <p:cNvSpPr>
            <a:spLocks noGrp="1"/>
          </p:cNvSpPr>
          <p:nvPr>
            <p:ph type="body"/>
          </p:nvPr>
        </p:nvSpPr>
        <p:spPr>
          <a:xfrm>
            <a:off x="6022350" y="2761560"/>
            <a:ext cx="2649780" cy="1422630"/>
          </a:xfrm>
          <a:prstGeom prst="rect">
            <a:avLst/>
          </a:prstGeom>
        </p:spPr>
        <p:txBody>
          <a:bodyPr lIns="0" tIns="0" rIns="0" bIns="0">
            <a:normAutofit/>
          </a:bodyPr>
          <a:lstStyle/>
          <a:p>
            <a:endParaRPr lang="en-CH" sz="2100" b="0" strike="noStrike" spc="-1">
              <a:solidFill>
                <a:srgbClr val="000000"/>
              </a:solidFill>
              <a:latin typeface="Arial"/>
            </a:endParaRPr>
          </a:p>
        </p:txBody>
      </p:sp>
    </p:spTree>
    <p:extLst>
      <p:ext uri="{BB962C8B-B14F-4D97-AF65-F5344CB8AC3E}">
        <p14:creationId xmlns:p14="http://schemas.microsoft.com/office/powerpoint/2010/main" val="4231206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ody">
    <p:spTree>
      <p:nvGrpSpPr>
        <p:cNvPr id="1" name=""/>
        <p:cNvGrpSpPr/>
        <p:nvPr/>
      </p:nvGrpSpPr>
      <p:grpSpPr>
        <a:xfrm>
          <a:off x="0" y="0"/>
          <a:ext cx="0" cy="0"/>
          <a:chOff x="0" y="0"/>
          <a:chExt cx="0" cy="0"/>
        </a:xfrm>
      </p:grpSpPr>
      <p:sp>
        <p:nvSpPr>
          <p:cNvPr id="14" name="Titel 3"/>
          <p:cNvSpPr>
            <a:spLocks noGrp="1"/>
          </p:cNvSpPr>
          <p:nvPr>
            <p:ph type="title" hasCustomPrompt="1"/>
          </p:nvPr>
        </p:nvSpPr>
        <p:spPr>
          <a:xfrm>
            <a:off x="609040" y="185710"/>
            <a:ext cx="8298790" cy="708082"/>
          </a:xfrm>
          <a:prstGeom prst="rect">
            <a:avLst/>
          </a:prstGeom>
        </p:spPr>
        <p:txBody>
          <a:bodyPr/>
          <a:lstStyle>
            <a:lvl1pPr>
              <a:defRPr sz="3200" b="0"/>
            </a:lvl1pPr>
          </a:lstStyle>
          <a:p>
            <a:r>
              <a:rPr lang="en-GB" noProof="0" dirty="0"/>
              <a:t>Title, Arial, normal, 32 point</a:t>
            </a:r>
          </a:p>
        </p:txBody>
      </p:sp>
      <p:pic>
        <p:nvPicPr>
          <p:cNvPr id="7" name="Picture 44" descr="Wapp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600" y="374457"/>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593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3DAC5AC-68E0-46DF-A516-B8380C23AB12}" type="datetimeFigureOut">
              <a:rPr lang="de-DE" smtClean="0"/>
              <a:t>13.09.2022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3579917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DAC5AC-68E0-46DF-A516-B8380C23AB12}" type="datetimeFigureOut">
              <a:rPr lang="de-DE" smtClean="0"/>
              <a:t>13.09.2022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422453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st page">
    <p:spTree>
      <p:nvGrpSpPr>
        <p:cNvPr id="1" name=""/>
        <p:cNvGrpSpPr/>
        <p:nvPr/>
      </p:nvGrpSpPr>
      <p:grpSpPr>
        <a:xfrm>
          <a:off x="0" y="0"/>
          <a:ext cx="0" cy="0"/>
          <a:chOff x="0" y="0"/>
          <a:chExt cx="0" cy="0"/>
        </a:xfrm>
      </p:grpSpPr>
      <p:pic>
        <p:nvPicPr>
          <p:cNvPr id="7" name="Bild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85" b="74924"/>
          <a:stretch/>
        </p:blipFill>
        <p:spPr>
          <a:xfrm>
            <a:off x="75165" y="4068473"/>
            <a:ext cx="9037853" cy="1023496"/>
          </a:xfrm>
          <a:prstGeom prst="rect">
            <a:avLst/>
          </a:prstGeom>
        </p:spPr>
      </p:pic>
      <p:sp>
        <p:nvSpPr>
          <p:cNvPr id="13" name="Rechteck 12"/>
          <p:cNvSpPr/>
          <p:nvPr userDrawn="1"/>
        </p:nvSpPr>
        <p:spPr>
          <a:xfrm>
            <a:off x="1290227" y="3001610"/>
            <a:ext cx="2284015" cy="1077218"/>
          </a:xfrm>
          <a:prstGeom prst="rect">
            <a:avLst/>
          </a:prstGeom>
        </p:spPr>
        <p:txBody>
          <a:bodyPr wrap="square" lIns="0" tIns="0" rIns="0" bIns="0">
            <a:spAutoFit/>
          </a:bodyPr>
          <a:lstStyle/>
          <a:p>
            <a:r>
              <a:rPr lang="en-GB" sz="1400" b="1" noProof="0" dirty="0" err="1"/>
              <a:t>MeteoSvizzera</a:t>
            </a:r>
            <a:endParaRPr lang="en-GB" sz="1400" noProof="0" dirty="0"/>
          </a:p>
          <a:p>
            <a:r>
              <a:rPr lang="en-GB" sz="1400" noProof="0" dirty="0"/>
              <a:t>Via </a:t>
            </a:r>
            <a:r>
              <a:rPr lang="en-GB" sz="1400" noProof="0" dirty="0" err="1"/>
              <a:t>ai</a:t>
            </a:r>
            <a:r>
              <a:rPr lang="en-GB" sz="1400" noProof="0" dirty="0"/>
              <a:t> Monti 146</a:t>
            </a:r>
          </a:p>
          <a:p>
            <a:r>
              <a:rPr lang="en-GB" sz="1400" noProof="0" dirty="0"/>
              <a:t>CH-6605 Locarno-Monti</a:t>
            </a:r>
          </a:p>
          <a:p>
            <a:r>
              <a:rPr lang="en-GB" sz="1400" noProof="0" dirty="0"/>
              <a:t>T +41 58 460 92 22</a:t>
            </a:r>
          </a:p>
          <a:p>
            <a:r>
              <a:rPr lang="en-GB" sz="1400" noProof="0" dirty="0"/>
              <a:t>www.meteosvizzera.ch</a:t>
            </a:r>
          </a:p>
        </p:txBody>
      </p:sp>
      <p:sp>
        <p:nvSpPr>
          <p:cNvPr id="15" name="Rechteck 14"/>
          <p:cNvSpPr/>
          <p:nvPr userDrawn="1"/>
        </p:nvSpPr>
        <p:spPr>
          <a:xfrm>
            <a:off x="4014378" y="3001610"/>
            <a:ext cx="2005422" cy="1077218"/>
          </a:xfrm>
          <a:prstGeom prst="rect">
            <a:avLst/>
          </a:prstGeom>
        </p:spPr>
        <p:txBody>
          <a:bodyPr wrap="square" lIns="0" tIns="0" rIns="0" bIns="0">
            <a:spAutoFit/>
          </a:bodyPr>
          <a:lstStyle/>
          <a:p>
            <a:pPr defTabSz="914400" eaLnBrk="0" fontAlgn="base" hangingPunct="0">
              <a:spcBef>
                <a:spcPct val="0"/>
              </a:spcBef>
              <a:spcAft>
                <a:spcPct val="0"/>
              </a:spcAft>
            </a:pPr>
            <a:r>
              <a:rPr lang="en-GB" sz="1400" b="1" noProof="0" dirty="0">
                <a:solidFill>
                  <a:srgbClr val="000000"/>
                </a:solidFill>
                <a:latin typeface="Arial" charset="0"/>
              </a:rPr>
              <a:t>MétéoSuisse</a:t>
            </a:r>
            <a:endParaRPr lang="en-GB" sz="1400" noProof="0" dirty="0">
              <a:solidFill>
                <a:srgbClr val="000000"/>
              </a:solidFill>
              <a:latin typeface="Arial" charset="0"/>
            </a:endParaRPr>
          </a:p>
          <a:p>
            <a:pPr defTabSz="914400" eaLnBrk="0" fontAlgn="base" hangingPunct="0">
              <a:spcBef>
                <a:spcPct val="0"/>
              </a:spcBef>
              <a:spcAft>
                <a:spcPct val="0"/>
              </a:spcAft>
            </a:pPr>
            <a:r>
              <a:rPr lang="en-GB" sz="1400" noProof="0" dirty="0">
                <a:solidFill>
                  <a:srgbClr val="000000"/>
                </a:solidFill>
                <a:latin typeface="Arial" charset="0"/>
              </a:rPr>
              <a:t>7bis, av. de la </a:t>
            </a:r>
            <a:r>
              <a:rPr lang="en-GB" sz="1400" noProof="0" dirty="0" err="1">
                <a:solidFill>
                  <a:srgbClr val="000000"/>
                </a:solidFill>
                <a:latin typeface="Arial" charset="0"/>
              </a:rPr>
              <a:t>Paix</a:t>
            </a:r>
            <a:endParaRPr lang="en-GB" sz="1400" noProof="0" dirty="0">
              <a:solidFill>
                <a:srgbClr val="000000"/>
              </a:solidFill>
              <a:latin typeface="Arial" charset="0"/>
            </a:endParaRPr>
          </a:p>
          <a:p>
            <a:pPr defTabSz="914400" eaLnBrk="0" fontAlgn="base" hangingPunct="0">
              <a:spcBef>
                <a:spcPct val="0"/>
              </a:spcBef>
              <a:spcAft>
                <a:spcPct val="0"/>
              </a:spcAft>
            </a:pPr>
            <a:r>
              <a:rPr lang="en-GB" sz="1400" noProof="0" dirty="0">
                <a:solidFill>
                  <a:srgbClr val="000000"/>
                </a:solidFill>
                <a:latin typeface="Arial" charset="0"/>
              </a:rPr>
              <a:t>CH-1211 Genève 2</a:t>
            </a:r>
          </a:p>
          <a:p>
            <a:pPr defTabSz="914400" eaLnBrk="0" fontAlgn="base" hangingPunct="0">
              <a:spcBef>
                <a:spcPct val="0"/>
              </a:spcBef>
              <a:spcAft>
                <a:spcPct val="0"/>
              </a:spcAft>
            </a:pPr>
            <a:r>
              <a:rPr lang="en-GB" sz="1400" noProof="0" dirty="0">
                <a:solidFill>
                  <a:srgbClr val="000000"/>
                </a:solidFill>
                <a:latin typeface="Arial" charset="0"/>
              </a:rPr>
              <a:t>T +41 58 460 98 88</a:t>
            </a:r>
          </a:p>
          <a:p>
            <a:pPr defTabSz="914400" eaLnBrk="0" fontAlgn="base" hangingPunct="0">
              <a:spcBef>
                <a:spcPct val="0"/>
              </a:spcBef>
              <a:spcAft>
                <a:spcPct val="0"/>
              </a:spcAft>
            </a:pPr>
            <a:r>
              <a:rPr lang="en-GB" sz="1400" noProof="0" dirty="0">
                <a:solidFill>
                  <a:srgbClr val="000000"/>
                </a:solidFill>
                <a:latin typeface="Arial" charset="0"/>
              </a:rPr>
              <a:t>www.meteosuisse.ch</a:t>
            </a:r>
          </a:p>
        </p:txBody>
      </p:sp>
      <p:sp>
        <p:nvSpPr>
          <p:cNvPr id="16" name="Rechteck 15"/>
          <p:cNvSpPr/>
          <p:nvPr userDrawn="1"/>
        </p:nvSpPr>
        <p:spPr>
          <a:xfrm>
            <a:off x="6484528" y="3001610"/>
            <a:ext cx="2102930" cy="1077218"/>
          </a:xfrm>
          <a:prstGeom prst="rect">
            <a:avLst/>
          </a:prstGeom>
        </p:spPr>
        <p:txBody>
          <a:bodyPr wrap="square" lIns="0" tIns="0" rIns="0" bIns="0">
            <a:spAutoFit/>
          </a:bodyPr>
          <a:lstStyle/>
          <a:p>
            <a:pPr defTabSz="914400" eaLnBrk="0" fontAlgn="base" hangingPunct="0">
              <a:spcBef>
                <a:spcPct val="0"/>
              </a:spcBef>
              <a:spcAft>
                <a:spcPct val="0"/>
              </a:spcAft>
            </a:pPr>
            <a:r>
              <a:rPr lang="en-GB" sz="1400" b="1" noProof="0" dirty="0">
                <a:solidFill>
                  <a:srgbClr val="000000"/>
                </a:solidFill>
                <a:latin typeface="Arial" charset="0"/>
              </a:rPr>
              <a:t>MétéoSuisse</a:t>
            </a:r>
            <a:endParaRPr lang="en-GB" sz="1400" noProof="0" dirty="0">
              <a:solidFill>
                <a:srgbClr val="000000"/>
              </a:solidFill>
              <a:latin typeface="Arial" charset="0"/>
            </a:endParaRPr>
          </a:p>
          <a:p>
            <a:pPr defTabSz="914400" eaLnBrk="0" fontAlgn="base" hangingPunct="0">
              <a:spcBef>
                <a:spcPct val="0"/>
              </a:spcBef>
              <a:spcAft>
                <a:spcPct val="0"/>
              </a:spcAft>
            </a:pPr>
            <a:r>
              <a:rPr lang="en-GB" sz="1400" noProof="0" dirty="0" err="1">
                <a:solidFill>
                  <a:srgbClr val="000000"/>
                </a:solidFill>
                <a:latin typeface="Arial" charset="0"/>
              </a:rPr>
              <a:t>Chemin</a:t>
            </a:r>
            <a:r>
              <a:rPr lang="en-GB" sz="1400" noProof="0" dirty="0">
                <a:solidFill>
                  <a:srgbClr val="000000"/>
                </a:solidFill>
                <a:latin typeface="Arial" charset="0"/>
              </a:rPr>
              <a:t> de </a:t>
            </a:r>
            <a:r>
              <a:rPr lang="en-GB" sz="1400" noProof="0" dirty="0" err="1">
                <a:solidFill>
                  <a:srgbClr val="000000"/>
                </a:solidFill>
                <a:latin typeface="Arial" charset="0"/>
              </a:rPr>
              <a:t>l‘Aérologie</a:t>
            </a:r>
            <a:endParaRPr lang="en-GB" sz="1400" noProof="0" dirty="0">
              <a:solidFill>
                <a:srgbClr val="000000"/>
              </a:solidFill>
              <a:latin typeface="Arial" charset="0"/>
            </a:endParaRPr>
          </a:p>
          <a:p>
            <a:pPr defTabSz="914400" eaLnBrk="0" fontAlgn="base" hangingPunct="0">
              <a:spcBef>
                <a:spcPct val="0"/>
              </a:spcBef>
              <a:spcAft>
                <a:spcPct val="0"/>
              </a:spcAft>
            </a:pPr>
            <a:r>
              <a:rPr lang="en-GB" sz="1400" noProof="0" dirty="0">
                <a:solidFill>
                  <a:srgbClr val="000000"/>
                </a:solidFill>
                <a:latin typeface="Arial" charset="0"/>
              </a:rPr>
              <a:t>CH-1530 </a:t>
            </a:r>
            <a:r>
              <a:rPr lang="en-GB" sz="1400" noProof="0" dirty="0" err="1">
                <a:solidFill>
                  <a:srgbClr val="000000"/>
                </a:solidFill>
                <a:latin typeface="Arial" charset="0"/>
              </a:rPr>
              <a:t>Payerne</a:t>
            </a:r>
            <a:endParaRPr lang="en-GB" sz="1400" noProof="0" dirty="0">
              <a:solidFill>
                <a:srgbClr val="000000"/>
              </a:solidFill>
              <a:latin typeface="Arial" charset="0"/>
            </a:endParaRPr>
          </a:p>
          <a:p>
            <a:pPr defTabSz="914400" eaLnBrk="0" fontAlgn="base" hangingPunct="0">
              <a:spcBef>
                <a:spcPct val="0"/>
              </a:spcBef>
              <a:spcAft>
                <a:spcPct val="0"/>
              </a:spcAft>
            </a:pPr>
            <a:r>
              <a:rPr lang="en-GB" sz="1400" noProof="0" dirty="0">
                <a:solidFill>
                  <a:srgbClr val="000000"/>
                </a:solidFill>
                <a:latin typeface="Arial" charset="0"/>
              </a:rPr>
              <a:t>T +41 58 460 94 44</a:t>
            </a:r>
          </a:p>
          <a:p>
            <a:pPr defTabSz="914400" eaLnBrk="0" fontAlgn="base" hangingPunct="0">
              <a:spcBef>
                <a:spcPct val="0"/>
              </a:spcBef>
              <a:spcAft>
                <a:spcPct val="0"/>
              </a:spcAft>
            </a:pPr>
            <a:r>
              <a:rPr lang="en-GB" sz="1400" noProof="0" dirty="0">
                <a:solidFill>
                  <a:srgbClr val="000000"/>
                </a:solidFill>
                <a:latin typeface="Arial" charset="0"/>
              </a:rPr>
              <a:t>www.meteosuisse.ch</a:t>
            </a:r>
          </a:p>
        </p:txBody>
      </p:sp>
      <p:sp>
        <p:nvSpPr>
          <p:cNvPr id="20" name="Rechteck 19"/>
          <p:cNvSpPr/>
          <p:nvPr userDrawn="1"/>
        </p:nvSpPr>
        <p:spPr>
          <a:xfrm>
            <a:off x="1277766" y="1449484"/>
            <a:ext cx="3441290" cy="1231106"/>
          </a:xfrm>
          <a:prstGeom prst="rect">
            <a:avLst/>
          </a:prstGeom>
        </p:spPr>
        <p:txBody>
          <a:bodyPr wrap="square" lIns="0" tIns="0" rIns="0" bIns="0">
            <a:spAutoFit/>
          </a:bodyPr>
          <a:lstStyle/>
          <a:p>
            <a:r>
              <a:rPr lang="en-GB" sz="1600" b="1" noProof="0" dirty="0"/>
              <a:t>MeteoSwiss</a:t>
            </a:r>
          </a:p>
          <a:p>
            <a:r>
              <a:rPr lang="en-GB" sz="1600" b="0" noProof="0" dirty="0"/>
              <a:t>Operation </a:t>
            </a:r>
            <a:r>
              <a:rPr lang="en-GB" sz="1600" b="0" noProof="0" dirty="0" err="1"/>
              <a:t>Center</a:t>
            </a:r>
            <a:r>
              <a:rPr lang="en-GB" sz="1600" b="0" noProof="0" dirty="0"/>
              <a:t> 1 </a:t>
            </a:r>
          </a:p>
          <a:p>
            <a:r>
              <a:rPr lang="en-GB" sz="1600" b="0" noProof="0" dirty="0"/>
              <a:t>CH-8058 Zurich-Airport </a:t>
            </a:r>
          </a:p>
          <a:p>
            <a:r>
              <a:rPr lang="en-GB" sz="1600" b="0" noProof="0" dirty="0"/>
              <a:t>T +41 58 460 91 11 www.meteoswiss.ch</a:t>
            </a:r>
          </a:p>
        </p:txBody>
      </p:sp>
      <p:sp>
        <p:nvSpPr>
          <p:cNvPr id="17" name="Text Box 32"/>
          <p:cNvSpPr txBox="1">
            <a:spLocks noChangeArrowheads="1"/>
          </p:cNvSpPr>
          <p:nvPr userDrawn="1"/>
        </p:nvSpPr>
        <p:spPr bwMode="auto">
          <a:xfrm>
            <a:off x="4572000" y="378804"/>
            <a:ext cx="35814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lnSpc>
                <a:spcPct val="105000"/>
              </a:lnSpc>
              <a:spcBef>
                <a:spcPct val="50000"/>
              </a:spcBef>
            </a:pPr>
            <a:r>
              <a:rPr lang="en-GB" sz="800" noProof="0" dirty="0"/>
              <a:t>Federal Department of Home Affairs FDHA</a:t>
            </a:r>
            <a:br>
              <a:rPr lang="en-GB" sz="800" noProof="0" dirty="0"/>
            </a:br>
            <a:r>
              <a:rPr lang="en-GB" sz="800" b="1" noProof="0" dirty="0"/>
              <a:t>Federal Office of Meteorology and Climatology  MeteoSwiss</a:t>
            </a:r>
            <a:endParaRPr lang="en-GB" sz="800" noProof="0" dirty="0"/>
          </a:p>
        </p:txBody>
      </p:sp>
      <p:grpSp>
        <p:nvGrpSpPr>
          <p:cNvPr id="2" name="Gruppieren 1"/>
          <p:cNvGrpSpPr/>
          <p:nvPr userDrawn="1"/>
        </p:nvGrpSpPr>
        <p:grpSpPr>
          <a:xfrm>
            <a:off x="924938" y="362579"/>
            <a:ext cx="2004962" cy="774471"/>
            <a:chOff x="924938" y="362579"/>
            <a:chExt cx="2004962" cy="774471"/>
          </a:xfrm>
        </p:grpSpPr>
        <p:pic>
          <p:nvPicPr>
            <p:cNvPr id="14" name="Picture 41" descr="Bund_e_10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6000" y="375050"/>
              <a:ext cx="1993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4" descr="Wappe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4938" y="362579"/>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hteck 18"/>
          <p:cNvSpPr/>
          <p:nvPr userDrawn="1"/>
        </p:nvSpPr>
        <p:spPr bwMode="auto">
          <a:xfrm>
            <a:off x="1143070" y="4613704"/>
            <a:ext cx="1320488" cy="2788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noProof="0" dirty="0">
              <a:ln>
                <a:noFill/>
              </a:ln>
              <a:solidFill>
                <a:schemeClr val="bg1"/>
              </a:solidFill>
              <a:effectLst/>
              <a:latin typeface="Arial" charset="0"/>
            </a:endParaRPr>
          </a:p>
        </p:txBody>
      </p:sp>
      <p:sp>
        <p:nvSpPr>
          <p:cNvPr id="21" name="Rechteck 20"/>
          <p:cNvSpPr/>
          <p:nvPr userDrawn="1"/>
        </p:nvSpPr>
        <p:spPr bwMode="auto">
          <a:xfrm>
            <a:off x="1228550" y="4527892"/>
            <a:ext cx="1265367" cy="897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noProof="0" dirty="0">
              <a:ln>
                <a:noFill/>
              </a:ln>
              <a:solidFill>
                <a:schemeClr val="bg1"/>
              </a:solidFill>
              <a:effectLst/>
              <a:latin typeface="Arial" charset="0"/>
            </a:endParaRPr>
          </a:p>
        </p:txBody>
      </p:sp>
      <p:pic>
        <p:nvPicPr>
          <p:cNvPr id="22" name="Bild 2"/>
          <p:cNvPicPr>
            <a:picLocks noChangeAspect="1"/>
          </p:cNvPicPr>
          <p:nvPr userDrawn="1"/>
        </p:nvPicPr>
        <p:blipFill rotWithShape="1">
          <a:blip r:embed="rId5" cstate="print">
            <a:extLst>
              <a:ext uri="{28A0092B-C50C-407E-A947-70E740481C1C}">
                <a14:useLocalDpi xmlns:a14="http://schemas.microsoft.com/office/drawing/2010/main" val="0"/>
              </a:ext>
            </a:extLst>
          </a:blip>
          <a:srcRect l="8446" t="78006" r="10884"/>
          <a:stretch/>
        </p:blipFill>
        <p:spPr>
          <a:xfrm>
            <a:off x="1254674" y="4630190"/>
            <a:ext cx="1041960" cy="179529"/>
          </a:xfrm>
          <a:prstGeom prst="rect">
            <a:avLst/>
          </a:prstGeom>
        </p:spPr>
      </p:pic>
    </p:spTree>
    <p:extLst>
      <p:ext uri="{BB962C8B-B14F-4D97-AF65-F5344CB8AC3E}">
        <p14:creationId xmlns:p14="http://schemas.microsoft.com/office/powerpoint/2010/main" val="2832105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de-DE"/>
              <a:t>Titelmasterformat durch Klicken bearbeiten</a:t>
            </a:r>
          </a:p>
        </p:txBody>
      </p:sp>
      <p:sp>
        <p:nvSpPr>
          <p:cNvPr id="3" name="Textplatzhalt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3DAC5AC-68E0-46DF-A516-B8380C23AB12}" type="datetimeFigureOut">
              <a:rPr lang="de-DE" smtClean="0"/>
              <a:t>13.09.2022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3589780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8650" y="1369219"/>
            <a:ext cx="3886200" cy="326350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369219"/>
            <a:ext cx="3886200" cy="326350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3DAC5AC-68E0-46DF-A516-B8380C23AB12}" type="datetimeFigureOut">
              <a:rPr lang="de-DE" smtClean="0"/>
              <a:t>13.09.2022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2099700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de-DE"/>
              <a:t>Titelmasterformat durch Klicken bearbeiten</a:t>
            </a:r>
          </a:p>
        </p:txBody>
      </p:sp>
      <p:sp>
        <p:nvSpPr>
          <p:cNvPr id="3" name="Textplatzhalt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Inhaltsplatzhalter 3"/>
          <p:cNvSpPr>
            <a:spLocks noGrp="1"/>
          </p:cNvSpPr>
          <p:nvPr>
            <p:ph sz="half" idx="2"/>
          </p:nvPr>
        </p:nvSpPr>
        <p:spPr>
          <a:xfrm>
            <a:off x="629842" y="1878806"/>
            <a:ext cx="3868340" cy="276344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Inhaltsplatzhalter 5"/>
          <p:cNvSpPr>
            <a:spLocks noGrp="1"/>
          </p:cNvSpPr>
          <p:nvPr>
            <p:ph sz="quarter" idx="4"/>
          </p:nvPr>
        </p:nvSpPr>
        <p:spPr>
          <a:xfrm>
            <a:off x="4629150" y="1878806"/>
            <a:ext cx="3887391" cy="276344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3DAC5AC-68E0-46DF-A516-B8380C23AB12}" type="datetimeFigureOut">
              <a:rPr lang="de-DE" smtClean="0"/>
              <a:t>13.09.2022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332981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3DAC5AC-68E0-46DF-A516-B8380C23AB12}" type="datetimeFigureOut">
              <a:rPr lang="de-DE" smtClean="0"/>
              <a:t>13.09.2022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3544115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3DAC5AC-68E0-46DF-A516-B8380C23AB12}" type="datetimeFigureOut">
              <a:rPr lang="de-DE" smtClean="0"/>
              <a:t>13.09.2022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1089550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de-DE"/>
              <a:t>Titelmasterformat durch Klicken bearbeiten</a:t>
            </a:r>
          </a:p>
        </p:txBody>
      </p:sp>
      <p:sp>
        <p:nvSpPr>
          <p:cNvPr id="3" name="Inhaltsplatzhalt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3DAC5AC-68E0-46DF-A516-B8380C23AB12}" type="datetimeFigureOut">
              <a:rPr lang="de-DE" smtClean="0"/>
              <a:t>13.09.2022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1952141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de-DE"/>
              <a:t>Titelmasterformat durch Klicken bearbeiten</a:t>
            </a:r>
          </a:p>
        </p:txBody>
      </p:sp>
      <p:sp>
        <p:nvSpPr>
          <p:cNvPr id="3" name="Bildplatzhalt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3DAC5AC-68E0-46DF-A516-B8380C23AB12}" type="datetimeFigureOut">
              <a:rPr lang="de-DE" smtClean="0"/>
              <a:t>13.09.2022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2661324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DAC5AC-68E0-46DF-A516-B8380C23AB12}" type="datetimeFigureOut">
              <a:rPr lang="de-DE" smtClean="0"/>
              <a:t>13.09.2022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1964949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273844"/>
            <a:ext cx="1971675" cy="4358879"/>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8650" y="273844"/>
            <a:ext cx="5800725" cy="4358879"/>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DAC5AC-68E0-46DF-A516-B8380C23AB12}" type="datetimeFigureOut">
              <a:rPr lang="de-DE" smtClean="0"/>
              <a:t>13.09.2022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68F566-2C91-4D46-9425-8B138C47035D}" type="slidenum">
              <a:rPr lang="de-DE" smtClean="0"/>
              <a:t>‹#›</a:t>
            </a:fld>
            <a:endParaRPr lang="de-DE"/>
          </a:p>
        </p:txBody>
      </p:sp>
    </p:spTree>
    <p:extLst>
      <p:ext uri="{BB962C8B-B14F-4D97-AF65-F5344CB8AC3E}">
        <p14:creationId xmlns:p14="http://schemas.microsoft.com/office/powerpoint/2010/main" val="775205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ody">
    <p:spTree>
      <p:nvGrpSpPr>
        <p:cNvPr id="1" name=""/>
        <p:cNvGrpSpPr/>
        <p:nvPr/>
      </p:nvGrpSpPr>
      <p:grpSpPr>
        <a:xfrm>
          <a:off x="0" y="0"/>
          <a:ext cx="0" cy="0"/>
          <a:chOff x="0" y="0"/>
          <a:chExt cx="0" cy="0"/>
        </a:xfrm>
      </p:grpSpPr>
      <p:sp>
        <p:nvSpPr>
          <p:cNvPr id="14" name="Titel 3"/>
          <p:cNvSpPr>
            <a:spLocks noGrp="1"/>
          </p:cNvSpPr>
          <p:nvPr>
            <p:ph type="title" hasCustomPrompt="1"/>
          </p:nvPr>
        </p:nvSpPr>
        <p:spPr>
          <a:xfrm>
            <a:off x="609040" y="185710"/>
            <a:ext cx="8298790" cy="708082"/>
          </a:xfrm>
          <a:prstGeom prst="rect">
            <a:avLst/>
          </a:prstGeom>
        </p:spPr>
        <p:txBody>
          <a:bodyPr/>
          <a:lstStyle>
            <a:lvl1pPr>
              <a:defRPr sz="3200" b="0"/>
            </a:lvl1pPr>
          </a:lstStyle>
          <a:p>
            <a:r>
              <a:rPr lang="en-GB" noProof="0" dirty="0"/>
              <a:t>Title, Arial, normal, 32 point</a:t>
            </a:r>
          </a:p>
        </p:txBody>
      </p:sp>
      <p:pic>
        <p:nvPicPr>
          <p:cNvPr id="7" name="Picture 44" descr="Wapp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600" y="374457"/>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23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1" y="1597826"/>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lvl1pPr>
            <a:lvl2pPr marL="457009" indent="0" algn="ctr">
              <a:buNone/>
              <a:defRPr/>
            </a:lvl2pPr>
            <a:lvl3pPr marL="914018" indent="0" algn="ctr">
              <a:buNone/>
              <a:defRPr/>
            </a:lvl3pPr>
            <a:lvl4pPr marL="1371028" indent="0" algn="ctr">
              <a:buNone/>
              <a:defRPr/>
            </a:lvl4pPr>
            <a:lvl5pPr marL="1828037" indent="0" algn="ctr">
              <a:buNone/>
              <a:defRPr/>
            </a:lvl5pPr>
            <a:lvl6pPr marL="2285046" indent="0" algn="ctr">
              <a:buNone/>
              <a:defRPr/>
            </a:lvl6pPr>
            <a:lvl7pPr marL="2742055" indent="0" algn="ctr">
              <a:buNone/>
              <a:defRPr/>
            </a:lvl7pPr>
            <a:lvl8pPr marL="3199065" indent="0" algn="ctr">
              <a:buNone/>
              <a:defRPr/>
            </a:lvl8pPr>
            <a:lvl9pPr marL="3656074"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87836883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C262-152E-48DC-BE48-6811D99E2B0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36A04CD-2E15-4722-9FE3-85DAD878816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B023FBD-14D8-4CFB-BF8A-9A875FD840B3}"/>
              </a:ext>
            </a:extLst>
          </p:cNvPr>
          <p:cNvSpPr>
            <a:spLocks noGrp="1"/>
          </p:cNvSpPr>
          <p:nvPr>
            <p:ph type="dt" sz="half" idx="10"/>
          </p:nvPr>
        </p:nvSpPr>
        <p:spPr/>
        <p:txBody>
          <a:bodyPr/>
          <a:lstStyle/>
          <a:p>
            <a:fld id="{61250369-4315-41E4-AFD3-0A35DFF2E489}" type="datetime1">
              <a:rPr lang="en-US" smtClean="0"/>
              <a:t>9/13/2022</a:t>
            </a:fld>
            <a:endParaRPr lang="en-US"/>
          </a:p>
        </p:txBody>
      </p:sp>
      <p:sp>
        <p:nvSpPr>
          <p:cNvPr id="5" name="Footer Placeholder 4">
            <a:extLst>
              <a:ext uri="{FF2B5EF4-FFF2-40B4-BE49-F238E27FC236}">
                <a16:creationId xmlns:a16="http://schemas.microsoft.com/office/drawing/2014/main" id="{29C40384-7182-40D4-ACC6-BB2F03F93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C1402-8C0F-445E-9891-876C59C686D3}"/>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4186840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1778-E341-47EC-9BDC-73BF4F471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04CB2-0477-4C5D-AF5D-D194BB64FE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CF7C1-BB15-4A75-8D12-2B7DD80CD072}"/>
              </a:ext>
            </a:extLst>
          </p:cNvPr>
          <p:cNvSpPr>
            <a:spLocks noGrp="1"/>
          </p:cNvSpPr>
          <p:nvPr>
            <p:ph type="dt" sz="half" idx="10"/>
          </p:nvPr>
        </p:nvSpPr>
        <p:spPr/>
        <p:txBody>
          <a:bodyPr/>
          <a:lstStyle/>
          <a:p>
            <a:fld id="{91F92023-5FBD-44C7-9EA2-2A48F749DAB1}" type="datetime1">
              <a:rPr lang="en-US" smtClean="0"/>
              <a:t>9/13/2022</a:t>
            </a:fld>
            <a:endParaRPr lang="en-US"/>
          </a:p>
        </p:txBody>
      </p:sp>
      <p:sp>
        <p:nvSpPr>
          <p:cNvPr id="5" name="Footer Placeholder 4">
            <a:extLst>
              <a:ext uri="{FF2B5EF4-FFF2-40B4-BE49-F238E27FC236}">
                <a16:creationId xmlns:a16="http://schemas.microsoft.com/office/drawing/2014/main" id="{30E67CAB-3BC7-44D1-842B-0FA8A0F2D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9D365-9AD7-47A8-946E-F6F33E98EECA}"/>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472000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A0B6-9A2C-4CFA-917B-04837F98862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8D43E4E-8E05-4B7C-8D2D-754C61ED7B3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73F57-7859-450D-89F9-B018D8B163E0}"/>
              </a:ext>
            </a:extLst>
          </p:cNvPr>
          <p:cNvSpPr>
            <a:spLocks noGrp="1"/>
          </p:cNvSpPr>
          <p:nvPr>
            <p:ph type="dt" sz="half" idx="10"/>
          </p:nvPr>
        </p:nvSpPr>
        <p:spPr/>
        <p:txBody>
          <a:bodyPr/>
          <a:lstStyle/>
          <a:p>
            <a:fld id="{8F2C307E-4CD7-4281-A91D-40ACC558C9D8}" type="datetime1">
              <a:rPr lang="en-US" smtClean="0"/>
              <a:t>9/13/2022</a:t>
            </a:fld>
            <a:endParaRPr lang="en-US"/>
          </a:p>
        </p:txBody>
      </p:sp>
      <p:sp>
        <p:nvSpPr>
          <p:cNvPr id="5" name="Footer Placeholder 4">
            <a:extLst>
              <a:ext uri="{FF2B5EF4-FFF2-40B4-BE49-F238E27FC236}">
                <a16:creationId xmlns:a16="http://schemas.microsoft.com/office/drawing/2014/main" id="{FB09BBDB-7DD7-4358-98EE-CA1818126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F99E4-C50A-4847-876C-5745BE0C85C9}"/>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3437909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2C01-B28A-4C79-A23D-722055B0C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5891D-9775-4069-88FF-C540E3AC245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838A4-B1C0-46EE-BCAB-87CF8FAF054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1C591E-EDF1-4E72-AE80-C397CCF226A1}"/>
              </a:ext>
            </a:extLst>
          </p:cNvPr>
          <p:cNvSpPr>
            <a:spLocks noGrp="1"/>
          </p:cNvSpPr>
          <p:nvPr>
            <p:ph type="dt" sz="half" idx="10"/>
          </p:nvPr>
        </p:nvSpPr>
        <p:spPr/>
        <p:txBody>
          <a:bodyPr/>
          <a:lstStyle/>
          <a:p>
            <a:fld id="{77445F19-D1CC-4B8A-BA4B-3F2319FFF4F2}" type="datetime1">
              <a:rPr lang="en-US" smtClean="0"/>
              <a:t>9/13/2022</a:t>
            </a:fld>
            <a:endParaRPr lang="en-US"/>
          </a:p>
        </p:txBody>
      </p:sp>
      <p:sp>
        <p:nvSpPr>
          <p:cNvPr id="6" name="Footer Placeholder 5">
            <a:extLst>
              <a:ext uri="{FF2B5EF4-FFF2-40B4-BE49-F238E27FC236}">
                <a16:creationId xmlns:a16="http://schemas.microsoft.com/office/drawing/2014/main" id="{2FA0A24F-C699-4B06-BC15-2E66F2D86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0BCBA-1999-498F-AD2F-CB066808CE8C}"/>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1854432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A467-BC71-425F-B8FA-7FBDFE64DF8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944E6-6B5C-4C37-B4F5-D0148BC2B49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223CEDC-E960-4F61-A537-C3462DB9373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061747-4473-4C33-911B-4DD66E6D3A4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6BEB634-5AD7-4EDA-BB28-83AAA34163B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A56EB0-6CDB-4247-8492-FF7E08236996}"/>
              </a:ext>
            </a:extLst>
          </p:cNvPr>
          <p:cNvSpPr>
            <a:spLocks noGrp="1"/>
          </p:cNvSpPr>
          <p:nvPr>
            <p:ph type="dt" sz="half" idx="10"/>
          </p:nvPr>
        </p:nvSpPr>
        <p:spPr/>
        <p:txBody>
          <a:bodyPr/>
          <a:lstStyle/>
          <a:p>
            <a:fld id="{46C43C2F-ED9E-4624-B120-20777AA959FC}" type="datetime1">
              <a:rPr lang="en-US" smtClean="0"/>
              <a:t>9/13/2022</a:t>
            </a:fld>
            <a:endParaRPr lang="en-US"/>
          </a:p>
        </p:txBody>
      </p:sp>
      <p:sp>
        <p:nvSpPr>
          <p:cNvPr id="8" name="Footer Placeholder 7">
            <a:extLst>
              <a:ext uri="{FF2B5EF4-FFF2-40B4-BE49-F238E27FC236}">
                <a16:creationId xmlns:a16="http://schemas.microsoft.com/office/drawing/2014/main" id="{D4466C82-0D15-4E1F-B8E3-9FD01E0DEA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578246-22A3-4E5F-98CF-4CCF99E0D849}"/>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14071079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135E-0C87-438E-8F90-B1136F9BD0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74FEFC-AEBC-47FA-B2B9-870E72B727EC}"/>
              </a:ext>
            </a:extLst>
          </p:cNvPr>
          <p:cNvSpPr>
            <a:spLocks noGrp="1"/>
          </p:cNvSpPr>
          <p:nvPr>
            <p:ph type="dt" sz="half" idx="10"/>
          </p:nvPr>
        </p:nvSpPr>
        <p:spPr/>
        <p:txBody>
          <a:bodyPr/>
          <a:lstStyle/>
          <a:p>
            <a:fld id="{E30B0A9A-0367-4E5A-9A48-E002BF691839}" type="datetime1">
              <a:rPr lang="en-US" smtClean="0"/>
              <a:t>9/13/2022</a:t>
            </a:fld>
            <a:endParaRPr lang="en-US"/>
          </a:p>
        </p:txBody>
      </p:sp>
      <p:sp>
        <p:nvSpPr>
          <p:cNvPr id="4" name="Footer Placeholder 3">
            <a:extLst>
              <a:ext uri="{FF2B5EF4-FFF2-40B4-BE49-F238E27FC236}">
                <a16:creationId xmlns:a16="http://schemas.microsoft.com/office/drawing/2014/main" id="{BACD9D1C-D9A9-49E3-9284-BD7E232852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21A03B-9385-4489-851F-F2D7DD0775AD}"/>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1010042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A0E4A-4F63-4017-91AD-FE48D31B23E5}"/>
              </a:ext>
            </a:extLst>
          </p:cNvPr>
          <p:cNvSpPr>
            <a:spLocks noGrp="1"/>
          </p:cNvSpPr>
          <p:nvPr>
            <p:ph type="dt" sz="half" idx="10"/>
          </p:nvPr>
        </p:nvSpPr>
        <p:spPr/>
        <p:txBody>
          <a:bodyPr/>
          <a:lstStyle/>
          <a:p>
            <a:fld id="{196D32DE-489E-4879-891E-E894C94D9A12}" type="datetime1">
              <a:rPr lang="en-US" smtClean="0"/>
              <a:t>9/13/2022</a:t>
            </a:fld>
            <a:endParaRPr lang="en-US"/>
          </a:p>
        </p:txBody>
      </p:sp>
      <p:sp>
        <p:nvSpPr>
          <p:cNvPr id="3" name="Footer Placeholder 2">
            <a:extLst>
              <a:ext uri="{FF2B5EF4-FFF2-40B4-BE49-F238E27FC236}">
                <a16:creationId xmlns:a16="http://schemas.microsoft.com/office/drawing/2014/main" id="{45AA1C52-5C94-4999-9111-DDEF94CF1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15350-986F-471C-969E-DFA0826E38EB}"/>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733632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E6D7-C6BD-4BA0-ABC7-E47BC4C059E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DB3C6F1-B65E-4C8D-AC41-C3342F33D8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40ED6-5CE3-43CE-9424-082BA39719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D1A058E-4F0C-4C89-A20B-25B97DC248AA}"/>
              </a:ext>
            </a:extLst>
          </p:cNvPr>
          <p:cNvSpPr>
            <a:spLocks noGrp="1"/>
          </p:cNvSpPr>
          <p:nvPr>
            <p:ph type="dt" sz="half" idx="10"/>
          </p:nvPr>
        </p:nvSpPr>
        <p:spPr/>
        <p:txBody>
          <a:bodyPr/>
          <a:lstStyle/>
          <a:p>
            <a:fld id="{44087CAB-ADB4-4785-8AED-B2B2CA39976D}" type="datetime1">
              <a:rPr lang="en-US" smtClean="0"/>
              <a:t>9/13/2022</a:t>
            </a:fld>
            <a:endParaRPr lang="en-US"/>
          </a:p>
        </p:txBody>
      </p:sp>
      <p:sp>
        <p:nvSpPr>
          <p:cNvPr id="6" name="Footer Placeholder 5">
            <a:extLst>
              <a:ext uri="{FF2B5EF4-FFF2-40B4-BE49-F238E27FC236}">
                <a16:creationId xmlns:a16="http://schemas.microsoft.com/office/drawing/2014/main" id="{0A3B3FBD-987A-4381-ABC0-E606B5083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6C72D-7D91-4AE6-995F-D923890A193B}"/>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3769830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3F91-DF7F-4225-A53E-509690B14D3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3D141F-EB85-4738-AB73-E2F5893A2BD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AC6D62C-F864-4CC2-951D-49C4A4FB210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E497B4-53E7-492A-87A2-F2BF8227F042}"/>
              </a:ext>
            </a:extLst>
          </p:cNvPr>
          <p:cNvSpPr>
            <a:spLocks noGrp="1"/>
          </p:cNvSpPr>
          <p:nvPr>
            <p:ph type="dt" sz="half" idx="10"/>
          </p:nvPr>
        </p:nvSpPr>
        <p:spPr/>
        <p:txBody>
          <a:bodyPr/>
          <a:lstStyle/>
          <a:p>
            <a:fld id="{37E483FC-7E8E-4FB1-97CE-ED2D7654BF66}" type="datetime1">
              <a:rPr lang="en-US" smtClean="0"/>
              <a:t>9/13/2022</a:t>
            </a:fld>
            <a:endParaRPr lang="en-US"/>
          </a:p>
        </p:txBody>
      </p:sp>
      <p:sp>
        <p:nvSpPr>
          <p:cNvPr id="6" name="Footer Placeholder 5">
            <a:extLst>
              <a:ext uri="{FF2B5EF4-FFF2-40B4-BE49-F238E27FC236}">
                <a16:creationId xmlns:a16="http://schemas.microsoft.com/office/drawing/2014/main" id="{4BF2788A-7E63-4A56-9408-191C85EF0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6FEBE-E2B2-4C5D-95F1-E290EFDE3840}"/>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4275256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92EC-D686-426A-B4E4-FE1D1ED552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74CD37-A26E-476C-BECB-EAC1B183DA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390C8-7EBD-4B3D-9699-E015FCA1B1DF}"/>
              </a:ext>
            </a:extLst>
          </p:cNvPr>
          <p:cNvSpPr>
            <a:spLocks noGrp="1"/>
          </p:cNvSpPr>
          <p:nvPr>
            <p:ph type="dt" sz="half" idx="10"/>
          </p:nvPr>
        </p:nvSpPr>
        <p:spPr/>
        <p:txBody>
          <a:bodyPr/>
          <a:lstStyle/>
          <a:p>
            <a:fld id="{4A5181BE-086B-4025-83DE-C9D3DB7B328C}" type="datetime1">
              <a:rPr lang="en-US" smtClean="0"/>
              <a:t>9/13/2022</a:t>
            </a:fld>
            <a:endParaRPr lang="en-US"/>
          </a:p>
        </p:txBody>
      </p:sp>
      <p:sp>
        <p:nvSpPr>
          <p:cNvPr id="5" name="Footer Placeholder 4">
            <a:extLst>
              <a:ext uri="{FF2B5EF4-FFF2-40B4-BE49-F238E27FC236}">
                <a16:creationId xmlns:a16="http://schemas.microsoft.com/office/drawing/2014/main" id="{8575F204-C23A-4224-B7C2-A6EA997A0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00B72-6AF0-4458-BF8E-3E9FA07A405B}"/>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337755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4"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6548952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D2830-A89D-4EFC-A378-5C66C7D345B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4250F-F44A-4718-A75C-3A643AB3B67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42467-68AA-4106-A318-BCE377D99474}"/>
              </a:ext>
            </a:extLst>
          </p:cNvPr>
          <p:cNvSpPr>
            <a:spLocks noGrp="1"/>
          </p:cNvSpPr>
          <p:nvPr>
            <p:ph type="dt" sz="half" idx="10"/>
          </p:nvPr>
        </p:nvSpPr>
        <p:spPr/>
        <p:txBody>
          <a:bodyPr/>
          <a:lstStyle/>
          <a:p>
            <a:fld id="{A49824CB-8390-4BA6-9DDE-CCC10C25BB58}" type="datetime1">
              <a:rPr lang="en-US" smtClean="0"/>
              <a:t>9/13/2022</a:t>
            </a:fld>
            <a:endParaRPr lang="en-US"/>
          </a:p>
        </p:txBody>
      </p:sp>
      <p:sp>
        <p:nvSpPr>
          <p:cNvPr id="5" name="Footer Placeholder 4">
            <a:extLst>
              <a:ext uri="{FF2B5EF4-FFF2-40B4-BE49-F238E27FC236}">
                <a16:creationId xmlns:a16="http://schemas.microsoft.com/office/drawing/2014/main" id="{289DF00B-A72D-4C00-8EBF-6339E398C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267C3-8261-490F-AF92-81AA46B24C76}"/>
              </a:ext>
            </a:extLst>
          </p:cNvPr>
          <p:cNvSpPr>
            <a:spLocks noGrp="1"/>
          </p:cNvSpPr>
          <p:nvPr>
            <p:ph type="sldNum" sz="quarter" idx="12"/>
          </p:nvPr>
        </p:nvSpPr>
        <p:spPr/>
        <p:txBody>
          <a:bodyPr/>
          <a:lstStyle/>
          <a:p>
            <a:fld id="{AFA9862A-5ECD-4A92-A14F-CEF8582E4B0D}" type="slidenum">
              <a:rPr lang="en-US" smtClean="0"/>
              <a:t>‹#›</a:t>
            </a:fld>
            <a:endParaRPr lang="en-US"/>
          </a:p>
        </p:txBody>
      </p:sp>
    </p:spTree>
    <p:extLst>
      <p:ext uri="{BB962C8B-B14F-4D97-AF65-F5344CB8AC3E}">
        <p14:creationId xmlns:p14="http://schemas.microsoft.com/office/powerpoint/2010/main" val="355579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ody">
    <p:spTree>
      <p:nvGrpSpPr>
        <p:cNvPr id="1" name=""/>
        <p:cNvGrpSpPr/>
        <p:nvPr/>
      </p:nvGrpSpPr>
      <p:grpSpPr>
        <a:xfrm>
          <a:off x="0" y="0"/>
          <a:ext cx="0" cy="0"/>
          <a:chOff x="0" y="0"/>
          <a:chExt cx="0" cy="0"/>
        </a:xfrm>
      </p:grpSpPr>
      <p:sp>
        <p:nvSpPr>
          <p:cNvPr id="14" name="Titel 3"/>
          <p:cNvSpPr>
            <a:spLocks noGrp="1"/>
          </p:cNvSpPr>
          <p:nvPr>
            <p:ph type="title" hasCustomPrompt="1"/>
          </p:nvPr>
        </p:nvSpPr>
        <p:spPr>
          <a:xfrm>
            <a:off x="609040" y="185710"/>
            <a:ext cx="8298790" cy="708082"/>
          </a:xfrm>
          <a:prstGeom prst="rect">
            <a:avLst/>
          </a:prstGeom>
        </p:spPr>
        <p:txBody>
          <a:bodyPr/>
          <a:lstStyle>
            <a:lvl1pPr>
              <a:defRPr sz="3200" b="0"/>
            </a:lvl1pPr>
          </a:lstStyle>
          <a:p>
            <a:r>
              <a:rPr lang="en-GB" noProof="0" dirty="0"/>
              <a:t>Title, Arial, normal, 32 point</a:t>
            </a:r>
          </a:p>
        </p:txBody>
      </p:sp>
      <p:pic>
        <p:nvPicPr>
          <p:cNvPr id="7" name="Picture 44" descr="Wapp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600" y="374457"/>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713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1188981" y="3604312"/>
            <a:ext cx="6858000" cy="64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buNone/>
              <a:defRPr kumimoji="0" lang="de-DE" sz="2200" b="0" i="0" u="none" strike="noStrike" kern="1200" cap="none" spc="0" normalizeH="0" baseline="0" dirty="0" smtClean="0">
                <a:ln>
                  <a:noFill/>
                </a:ln>
                <a:solidFill>
                  <a:srgbClr val="000000"/>
                </a:solidFill>
                <a:effectLst/>
                <a:uLnTx/>
                <a:uFillTx/>
                <a:latin typeface="Arial"/>
              </a:defRPr>
            </a:lvl1pPr>
          </a:lstStyle>
          <a:p>
            <a:pPr marL="0" marR="0" lvl="0" indent="0" defTabSz="685800" eaLnBrk="1" fontAlgn="auto" latinLnBrk="0" hangingPunct="1">
              <a:lnSpc>
                <a:spcPct val="90000"/>
              </a:lnSpc>
              <a:spcBef>
                <a:spcPts val="750"/>
              </a:spcBef>
              <a:spcAft>
                <a:spcPts val="0"/>
              </a:spcAft>
              <a:buClrTx/>
              <a:buSzTx/>
              <a:tabLst/>
            </a:pPr>
            <a:r>
              <a:rPr lang="de-DE" dirty="0" smtClean="0"/>
              <a:t>Untertitel Arial, 22 Punkt</a:t>
            </a:r>
          </a:p>
        </p:txBody>
      </p:sp>
      <p:sp>
        <p:nvSpPr>
          <p:cNvPr id="2" name="Titel 1"/>
          <p:cNvSpPr>
            <a:spLocks noGrp="1"/>
          </p:cNvSpPr>
          <p:nvPr>
            <p:ph type="title" hasCustomPrompt="1"/>
          </p:nvPr>
        </p:nvSpPr>
        <p:spPr>
          <a:xfrm>
            <a:off x="1147051" y="1843923"/>
            <a:ext cx="7617600" cy="1638000"/>
          </a:xfrm>
          <a:prstGeom prst="rect">
            <a:avLst/>
          </a:prstGeom>
        </p:spPr>
        <p:txBody>
          <a:bodyPr/>
          <a:lstStyle>
            <a:lvl1pPr>
              <a:defRPr kumimoji="0" lang="de-DE" sz="5200" b="0" i="0" u="none" strike="noStrike" kern="1200" cap="none" spc="0" normalizeH="0" baseline="0" dirty="0" smtClean="0">
                <a:ln>
                  <a:noFill/>
                </a:ln>
                <a:solidFill>
                  <a:srgbClr val="000000"/>
                </a:solidFill>
                <a:effectLst/>
                <a:uLnTx/>
                <a:uFillTx/>
                <a:latin typeface="+mj-lt"/>
                <a:ea typeface="+mj-ea"/>
                <a:cs typeface="+mj-cs"/>
              </a:defRPr>
            </a:lvl1pPr>
          </a:lstStyle>
          <a:p>
            <a:r>
              <a:rPr lang="de-DE" dirty="0" smtClean="0"/>
              <a:t>Präsentationstitel Arial, 52 Punkt</a:t>
            </a:r>
          </a:p>
        </p:txBody>
      </p:sp>
      <p:sp>
        <p:nvSpPr>
          <p:cNvPr id="9" name="Text Box 32"/>
          <p:cNvSpPr txBox="1">
            <a:spLocks noChangeArrowheads="1"/>
          </p:cNvSpPr>
          <p:nvPr userDrawn="1"/>
        </p:nvSpPr>
        <p:spPr bwMode="auto">
          <a:xfrm>
            <a:off x="4572000" y="378804"/>
            <a:ext cx="35814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100">
                <a:solidFill>
                  <a:schemeClr val="tx1"/>
                </a:solidFill>
                <a:latin typeface="Arial" charset="0"/>
              </a:defRPr>
            </a:lvl1pPr>
            <a:lvl2pPr marL="742950" indent="-285750">
              <a:defRPr sz="2100">
                <a:solidFill>
                  <a:schemeClr val="tx1"/>
                </a:solidFill>
                <a:latin typeface="Arial" charset="0"/>
              </a:defRPr>
            </a:lvl2pPr>
            <a:lvl3pPr marL="1143000" indent="-228600">
              <a:defRPr sz="2100">
                <a:solidFill>
                  <a:schemeClr val="tx1"/>
                </a:solidFill>
                <a:latin typeface="Arial" charset="0"/>
              </a:defRPr>
            </a:lvl3pPr>
            <a:lvl4pPr marL="1600200" indent="-228600">
              <a:defRPr sz="2100">
                <a:solidFill>
                  <a:schemeClr val="tx1"/>
                </a:solidFill>
                <a:latin typeface="Arial" charset="0"/>
              </a:defRPr>
            </a:lvl4pPr>
            <a:lvl5pPr marL="2057400" indent="-22860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a:lnSpc>
                <a:spcPct val="105000"/>
              </a:lnSpc>
              <a:spcBef>
                <a:spcPct val="50000"/>
              </a:spcBef>
              <a:defRPr/>
            </a:pPr>
            <a:r>
              <a:rPr lang="de-CH" sz="800" dirty="0" smtClean="0"/>
              <a:t>Eidgenössisches Departement des Innern EDI</a:t>
            </a:r>
            <a:br>
              <a:rPr lang="de-CH" sz="800" dirty="0" smtClean="0"/>
            </a:br>
            <a:r>
              <a:rPr lang="de-CH" sz="800" b="1" dirty="0" smtClean="0"/>
              <a:t>Bundesamt für Meteorologie und Klimatologie </a:t>
            </a:r>
            <a:r>
              <a:rPr lang="de-CH" sz="800" b="1" dirty="0" err="1" smtClean="0"/>
              <a:t>MeteoSchweiz</a:t>
            </a:r>
            <a:endParaRPr lang="de-CH" sz="800" dirty="0" smtClean="0"/>
          </a:p>
        </p:txBody>
      </p:sp>
      <p:grpSp>
        <p:nvGrpSpPr>
          <p:cNvPr id="3" name="Gruppieren 2"/>
          <p:cNvGrpSpPr/>
          <p:nvPr userDrawn="1"/>
        </p:nvGrpSpPr>
        <p:grpSpPr>
          <a:xfrm>
            <a:off x="911188" y="362579"/>
            <a:ext cx="2011958" cy="523875"/>
            <a:chOff x="911188" y="362579"/>
            <a:chExt cx="2011958" cy="523875"/>
          </a:xfrm>
        </p:grpSpPr>
        <p:pic>
          <p:nvPicPr>
            <p:cNvPr id="11"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071" y="378454"/>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4" descr="Wapp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1188" y="362579"/>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750449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atement">
    <p:spTree>
      <p:nvGrpSpPr>
        <p:cNvPr id="1" name=""/>
        <p:cNvGrpSpPr/>
        <p:nvPr/>
      </p:nvGrpSpPr>
      <p:grpSpPr>
        <a:xfrm>
          <a:off x="0" y="0"/>
          <a:ext cx="0" cy="0"/>
          <a:chOff x="0" y="0"/>
          <a:chExt cx="0" cy="0"/>
        </a:xfrm>
      </p:grpSpPr>
      <p:sp>
        <p:nvSpPr>
          <p:cNvPr id="5" name="Rechteck 4"/>
          <p:cNvSpPr/>
          <p:nvPr userDrawn="1"/>
        </p:nvSpPr>
        <p:spPr bwMode="auto">
          <a:xfrm>
            <a:off x="0" y="-6410"/>
            <a:ext cx="9162000" cy="5157000"/>
          </a:xfrm>
          <a:prstGeom prst="rect">
            <a:avLst/>
          </a:prstGeom>
          <a:solidFill>
            <a:srgbClr val="7D6E5F">
              <a:lumMod val="60000"/>
              <a:lumOff val="4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de-DE" sz="2100" b="0" i="0" u="none" strike="noStrike" kern="0" cap="none" spc="0" normalizeH="0" baseline="0" noProof="0" smtClean="0">
              <a:ln>
                <a:noFill/>
              </a:ln>
              <a:solidFill>
                <a:srgbClr val="B4A89C"/>
              </a:solidFill>
              <a:effectLst/>
              <a:uLnTx/>
              <a:uFillTx/>
              <a:latin typeface="Arial"/>
            </a:endParaRPr>
          </a:p>
        </p:txBody>
      </p:sp>
      <p:sp>
        <p:nvSpPr>
          <p:cNvPr id="4" name="Rectangle 17"/>
          <p:cNvSpPr>
            <a:spLocks noGrp="1" noChangeArrowheads="1"/>
          </p:cNvSpPr>
          <p:nvPr>
            <p:ph type="subTitle" idx="1" hasCustomPrompt="1"/>
          </p:nvPr>
        </p:nvSpPr>
        <p:spPr>
          <a:xfrm>
            <a:off x="1532413" y="1808163"/>
            <a:ext cx="6081933" cy="213387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de-CH" sz="1800" baseline="0">
                <a:solidFill>
                  <a:schemeClr val="bg1"/>
                </a:solidFill>
              </a:defRPr>
            </a:lvl1pPr>
          </a:lstStyle>
          <a:p>
            <a:pPr lvl="0"/>
            <a:r>
              <a:rPr lang="de-CH" dirty="0" smtClean="0"/>
              <a:t>Statement Arial normal 18. </a:t>
            </a:r>
            <a:r>
              <a:rPr lang="de-CH" dirty="0" err="1" smtClean="0"/>
              <a:t>Feugiamet</a:t>
            </a:r>
            <a:r>
              <a:rPr lang="de-CH" dirty="0" smtClean="0"/>
              <a:t> ad </a:t>
            </a:r>
            <a:r>
              <a:rPr lang="de-CH" dirty="0" err="1" smtClean="0"/>
              <a:t>delisl</a:t>
            </a:r>
            <a:r>
              <a:rPr lang="de-CH" dirty="0" smtClean="0"/>
              <a:t> in </a:t>
            </a:r>
            <a:r>
              <a:rPr lang="de-CH" dirty="0" err="1" smtClean="0"/>
              <a:t>hent</a:t>
            </a:r>
            <a:r>
              <a:rPr lang="de-CH" dirty="0" smtClean="0"/>
              <a:t> ad </a:t>
            </a:r>
            <a:r>
              <a:rPr lang="de-CH" dirty="0" err="1" smtClean="0"/>
              <a:t>estion</a:t>
            </a:r>
            <a:r>
              <a:rPr lang="de-CH" dirty="0" smtClean="0"/>
              <a:t> </a:t>
            </a:r>
            <a:r>
              <a:rPr lang="de-CH" dirty="0" err="1" smtClean="0"/>
              <a:t>hent</a:t>
            </a:r>
            <a:r>
              <a:rPr lang="de-CH" dirty="0" smtClean="0"/>
              <a:t> </a:t>
            </a:r>
            <a:r>
              <a:rPr lang="de-CH" dirty="0" err="1" smtClean="0"/>
              <a:t>prat</a:t>
            </a:r>
            <a:r>
              <a:rPr lang="de-CH" dirty="0" smtClean="0"/>
              <a:t> </a:t>
            </a:r>
            <a:r>
              <a:rPr lang="de-CH" dirty="0" err="1" smtClean="0"/>
              <a:t>lortincilit</a:t>
            </a:r>
            <a:r>
              <a:rPr lang="de-CH" dirty="0" smtClean="0"/>
              <a:t> </a:t>
            </a:r>
            <a:r>
              <a:rPr lang="de-CH" dirty="0" err="1" smtClean="0"/>
              <a:t>utem</a:t>
            </a:r>
            <a:r>
              <a:rPr lang="de-CH" dirty="0" smtClean="0"/>
              <a:t> </a:t>
            </a:r>
            <a:r>
              <a:rPr lang="de-CH" dirty="0" err="1" smtClean="0"/>
              <a:t>doloreet</a:t>
            </a:r>
            <a:r>
              <a:rPr lang="de-CH" dirty="0" smtClean="0"/>
              <a:t> </a:t>
            </a:r>
            <a:r>
              <a:rPr lang="de-CH" dirty="0" err="1" smtClean="0"/>
              <a:t>alisis</a:t>
            </a:r>
            <a:r>
              <a:rPr lang="de-CH" dirty="0" smtClean="0"/>
              <a:t> </a:t>
            </a:r>
            <a:r>
              <a:rPr lang="de-CH" dirty="0" err="1" smtClean="0"/>
              <a:t>auguerc</a:t>
            </a:r>
            <a:r>
              <a:rPr lang="de-CH" dirty="0" smtClean="0"/>
              <a:t> </a:t>
            </a:r>
            <a:r>
              <a:rPr lang="de-CH" dirty="0" err="1" smtClean="0"/>
              <a:t>iliquatum</a:t>
            </a:r>
            <a:r>
              <a:rPr lang="de-CH" dirty="0" smtClean="0"/>
              <a:t> </a:t>
            </a:r>
            <a:r>
              <a:rPr lang="de-CH" dirty="0" err="1" smtClean="0"/>
              <a:t>euipsuscilis</a:t>
            </a:r>
            <a:r>
              <a:rPr lang="de-CH" dirty="0" smtClean="0"/>
              <a:t> </a:t>
            </a:r>
            <a:r>
              <a:rPr lang="de-CH" dirty="0" err="1" smtClean="0"/>
              <a:t>augue</a:t>
            </a:r>
            <a:r>
              <a:rPr lang="de-CH" dirty="0" smtClean="0"/>
              <a:t> do </a:t>
            </a:r>
            <a:r>
              <a:rPr lang="de-CH" dirty="0" err="1" smtClean="0"/>
              <a:t>consequipis</a:t>
            </a:r>
            <a:r>
              <a:rPr lang="de-CH" dirty="0" smtClean="0"/>
              <a:t> </a:t>
            </a:r>
            <a:r>
              <a:rPr lang="de-CH" dirty="0" err="1" smtClean="0"/>
              <a:t>nulputpat</a:t>
            </a:r>
            <a:r>
              <a:rPr lang="de-CH" dirty="0" smtClean="0"/>
              <a:t> </a:t>
            </a:r>
            <a:r>
              <a:rPr lang="de-CH" dirty="0" err="1" smtClean="0"/>
              <a:t>lum</a:t>
            </a:r>
            <a:r>
              <a:rPr lang="de-CH" dirty="0" smtClean="0"/>
              <a:t> </a:t>
            </a:r>
            <a:r>
              <a:rPr lang="de-CH" dirty="0" err="1" smtClean="0"/>
              <a:t>dolobore</a:t>
            </a:r>
            <a:r>
              <a:rPr lang="de-CH" dirty="0" smtClean="0"/>
              <a:t> </a:t>
            </a:r>
            <a:r>
              <a:rPr lang="de-CH" dirty="0" err="1" smtClean="0"/>
              <a:t>diodolorem</a:t>
            </a:r>
            <a:r>
              <a:rPr lang="de-CH" dirty="0" smtClean="0"/>
              <a:t> </a:t>
            </a:r>
            <a:r>
              <a:rPr lang="de-CH" dirty="0" err="1" smtClean="0"/>
              <a:t>nullam</a:t>
            </a:r>
            <a:r>
              <a:rPr lang="de-CH" dirty="0" smtClean="0"/>
              <a:t>, </a:t>
            </a:r>
            <a:r>
              <a:rPr lang="de-CH" dirty="0" err="1" smtClean="0"/>
              <a:t>susting</a:t>
            </a:r>
            <a:r>
              <a:rPr lang="de-CH" dirty="0" smtClean="0"/>
              <a:t> </a:t>
            </a:r>
            <a:r>
              <a:rPr lang="de-CH" dirty="0" err="1" smtClean="0"/>
              <a:t>eumsan</a:t>
            </a:r>
            <a:r>
              <a:rPr lang="de-CH" dirty="0" smtClean="0"/>
              <a:t> </a:t>
            </a:r>
            <a:r>
              <a:rPr lang="de-CH" dirty="0" err="1" smtClean="0"/>
              <a:t>veliquismod</a:t>
            </a:r>
            <a:r>
              <a:rPr lang="de-CH" dirty="0" smtClean="0"/>
              <a:t> </a:t>
            </a:r>
            <a:r>
              <a:rPr lang="de-CH" dirty="0" err="1" smtClean="0"/>
              <a:t>mincin</a:t>
            </a:r>
            <a:r>
              <a:rPr lang="de-CH" dirty="0" smtClean="0"/>
              <a:t> </a:t>
            </a:r>
            <a:r>
              <a:rPr lang="de-CH" dirty="0" err="1" smtClean="0"/>
              <a:t>ulluptat</a:t>
            </a:r>
            <a:r>
              <a:rPr lang="de-CH" dirty="0" smtClean="0"/>
              <a:t>. </a:t>
            </a:r>
            <a:r>
              <a:rPr lang="de-CH" dirty="0" err="1" smtClean="0"/>
              <a:t>Nulla</a:t>
            </a:r>
            <a:r>
              <a:rPr lang="de-CH" dirty="0" smtClean="0"/>
              <a:t> </a:t>
            </a:r>
            <a:r>
              <a:rPr lang="de-CH" dirty="0" err="1" smtClean="0"/>
              <a:t>commy</a:t>
            </a:r>
            <a:r>
              <a:rPr lang="de-CH" dirty="0" smtClean="0"/>
              <a:t> </a:t>
            </a:r>
            <a:r>
              <a:rPr lang="de-CH" dirty="0" err="1" smtClean="0"/>
              <a:t>niam</a:t>
            </a:r>
            <a:r>
              <a:rPr lang="de-CH" dirty="0" smtClean="0"/>
              <a:t>, </a:t>
            </a:r>
            <a:r>
              <a:rPr lang="de-CH" dirty="0" err="1" smtClean="0"/>
              <a:t>quismodit</a:t>
            </a:r>
            <a:r>
              <a:rPr lang="de-CH" dirty="0" smtClean="0"/>
              <a:t> </a:t>
            </a:r>
            <a:r>
              <a:rPr lang="de-CH" dirty="0" err="1" smtClean="0"/>
              <a:t>irilit</a:t>
            </a:r>
            <a:r>
              <a:rPr lang="de-CH" dirty="0" smtClean="0"/>
              <a:t> </a:t>
            </a:r>
            <a:r>
              <a:rPr lang="de-CH" dirty="0" err="1" smtClean="0"/>
              <a:t>incinim</a:t>
            </a:r>
            <a:r>
              <a:rPr lang="de-CH" dirty="0" smtClean="0"/>
              <a:t> </a:t>
            </a:r>
            <a:r>
              <a:rPr lang="de-CH" dirty="0" err="1" smtClean="0"/>
              <a:t>velisi</a:t>
            </a:r>
            <a:r>
              <a:rPr lang="de-CH" dirty="0" smtClean="0"/>
              <a:t> </a:t>
            </a:r>
            <a:r>
              <a:rPr lang="de-CH" dirty="0" err="1" smtClean="0"/>
              <a:t>exero</a:t>
            </a:r>
            <a:r>
              <a:rPr lang="de-CH" dirty="0" smtClean="0"/>
              <a:t>,</a:t>
            </a:r>
          </a:p>
        </p:txBody>
      </p:sp>
    </p:spTree>
    <p:extLst>
      <p:ext uri="{BB962C8B-B14F-4D97-AF65-F5344CB8AC3E}">
        <p14:creationId xmlns:p14="http://schemas.microsoft.com/office/powerpoint/2010/main" val="196671923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ody">
    <p:spTree>
      <p:nvGrpSpPr>
        <p:cNvPr id="1" name=""/>
        <p:cNvGrpSpPr/>
        <p:nvPr/>
      </p:nvGrpSpPr>
      <p:grpSpPr>
        <a:xfrm>
          <a:off x="0" y="0"/>
          <a:ext cx="0" cy="0"/>
          <a:chOff x="0" y="0"/>
          <a:chExt cx="0" cy="0"/>
        </a:xfrm>
      </p:grpSpPr>
      <p:sp>
        <p:nvSpPr>
          <p:cNvPr id="13" name="Textplatzhalter 16"/>
          <p:cNvSpPr>
            <a:spLocks noGrp="1"/>
          </p:cNvSpPr>
          <p:nvPr>
            <p:ph type="body" sz="quarter" idx="15" hasCustomPrompt="1"/>
          </p:nvPr>
        </p:nvSpPr>
        <p:spPr>
          <a:xfrm>
            <a:off x="1179830" y="1394459"/>
            <a:ext cx="7527926" cy="2484121"/>
          </a:xfrm>
          <a:prstGeom prst="rect">
            <a:avLst/>
          </a:prstGeom>
        </p:spPr>
        <p:txBody>
          <a:bodyPr/>
          <a:lstStyle>
            <a:lvl1pPr marL="266700" marR="0" indent="-2667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sz="1600"/>
            </a:lvl1pPr>
            <a:lvl2pPr marL="714375" indent="-257175">
              <a:buClrTx/>
              <a:buFont typeface="Symbol" panose="05050102010706020507" pitchFamily="18" charset="2"/>
              <a:buChar char="-"/>
              <a:defRPr sz="1600" baseline="0">
                <a:solidFill>
                  <a:schemeClr val="tx1"/>
                </a:solidFill>
              </a:defRPr>
            </a:lvl2pPr>
            <a:lvl3pPr>
              <a:buClrTx/>
              <a:defRPr sz="1600">
                <a:solidFill>
                  <a:schemeClr val="tx1"/>
                </a:solidFill>
              </a:defRPr>
            </a:lvl3pPr>
          </a:lstStyle>
          <a:p>
            <a:pPr lvl="0"/>
            <a:r>
              <a:rPr lang="de-CH" dirty="0" smtClean="0"/>
              <a:t>Grundschrift mit Aufzählung, Arial normal, 16 Punkt</a:t>
            </a:r>
          </a:p>
          <a:p>
            <a:pPr lvl="1"/>
            <a:r>
              <a:rPr lang="de-CH" dirty="0" smtClean="0"/>
              <a:t>Ebene zwei, 16 Punkt</a:t>
            </a:r>
          </a:p>
          <a:p>
            <a:pPr lvl="2"/>
            <a:endParaRPr lang="de-CH" dirty="0" smtClean="0"/>
          </a:p>
        </p:txBody>
      </p:sp>
      <p:sp>
        <p:nvSpPr>
          <p:cNvPr id="14" name="Titel 3"/>
          <p:cNvSpPr>
            <a:spLocks noGrp="1"/>
          </p:cNvSpPr>
          <p:nvPr>
            <p:ph type="title" hasCustomPrompt="1"/>
          </p:nvPr>
        </p:nvSpPr>
        <p:spPr>
          <a:xfrm>
            <a:off x="1186180" y="185710"/>
            <a:ext cx="7516008" cy="708082"/>
          </a:xfrm>
          <a:prstGeom prst="rect">
            <a:avLst/>
          </a:prstGeom>
        </p:spPr>
        <p:txBody>
          <a:bodyPr/>
          <a:lstStyle>
            <a:lvl1pPr>
              <a:defRPr sz="3200" b="0"/>
            </a:lvl1pPr>
          </a:lstStyle>
          <a:p>
            <a:r>
              <a:rPr lang="de-DE" dirty="0" smtClean="0"/>
              <a:t>Titel, Arial, normal, 32 Punkt</a:t>
            </a:r>
          </a:p>
        </p:txBody>
      </p:sp>
      <p:pic>
        <p:nvPicPr>
          <p:cNvPr id="7" name="Picture 44" descr="Wapp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6832" y="374457"/>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2191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58">
          <p15:clr>
            <a:srgbClr val="FBAE40"/>
          </p15:clr>
        </p15:guide>
        <p15:guide id="2" pos="81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last page">
    <p:spTree>
      <p:nvGrpSpPr>
        <p:cNvPr id="1" name=""/>
        <p:cNvGrpSpPr/>
        <p:nvPr/>
      </p:nvGrpSpPr>
      <p:grpSpPr>
        <a:xfrm>
          <a:off x="0" y="0"/>
          <a:ext cx="0" cy="0"/>
          <a:chOff x="0" y="0"/>
          <a:chExt cx="0" cy="0"/>
        </a:xfrm>
      </p:grpSpPr>
      <p:sp>
        <p:nvSpPr>
          <p:cNvPr id="13" name="Rechteck 12"/>
          <p:cNvSpPr/>
          <p:nvPr userDrawn="1"/>
        </p:nvSpPr>
        <p:spPr>
          <a:xfrm>
            <a:off x="1290227" y="3001610"/>
            <a:ext cx="2284015" cy="1077218"/>
          </a:xfrm>
          <a:prstGeom prst="rect">
            <a:avLst/>
          </a:prstGeom>
        </p:spPr>
        <p:txBody>
          <a:bodyPr wrap="square" lIns="0" tIns="0" rIns="0" bIns="0">
            <a:spAutoFit/>
          </a:bodyPr>
          <a:lstStyle/>
          <a:p>
            <a:pPr defTabSz="914400" eaLnBrk="0" fontAlgn="base" hangingPunct="0">
              <a:spcBef>
                <a:spcPct val="0"/>
              </a:spcBef>
              <a:spcAft>
                <a:spcPct val="0"/>
              </a:spcAft>
            </a:pPr>
            <a:r>
              <a:rPr lang="de-DE" sz="1400" b="1" dirty="0" err="1">
                <a:solidFill>
                  <a:srgbClr val="000000"/>
                </a:solidFill>
                <a:latin typeface="Arial" charset="0"/>
              </a:rPr>
              <a:t>MeteoSvizzera</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a:solidFill>
                  <a:srgbClr val="000000"/>
                </a:solidFill>
                <a:latin typeface="Arial" charset="0"/>
              </a:rPr>
              <a:t>Via ai Monti 146</a:t>
            </a:r>
          </a:p>
          <a:p>
            <a:pPr defTabSz="914400" eaLnBrk="0" fontAlgn="base" hangingPunct="0">
              <a:spcBef>
                <a:spcPct val="0"/>
              </a:spcBef>
              <a:spcAft>
                <a:spcPct val="0"/>
              </a:spcAft>
            </a:pPr>
            <a:r>
              <a:rPr lang="de-DE" sz="1400" dirty="0">
                <a:solidFill>
                  <a:srgbClr val="000000"/>
                </a:solidFill>
                <a:latin typeface="Arial" charset="0"/>
              </a:rPr>
              <a:t>CH-6605 Locarno-Monti</a:t>
            </a:r>
          </a:p>
          <a:p>
            <a:pPr defTabSz="914400" eaLnBrk="0" fontAlgn="base" hangingPunct="0">
              <a:spcBef>
                <a:spcPct val="0"/>
              </a:spcBef>
              <a:spcAft>
                <a:spcPct val="0"/>
              </a:spcAft>
            </a:pPr>
            <a:r>
              <a:rPr lang="de-DE" sz="1400" dirty="0">
                <a:solidFill>
                  <a:srgbClr val="000000"/>
                </a:solidFill>
                <a:latin typeface="Arial" charset="0"/>
              </a:rPr>
              <a:t>T +41 </a:t>
            </a:r>
            <a:r>
              <a:rPr lang="de-DE" sz="1400" dirty="0" smtClean="0">
                <a:solidFill>
                  <a:srgbClr val="000000"/>
                </a:solidFill>
                <a:latin typeface="Arial" charset="0"/>
              </a:rPr>
              <a:t>58 460 92 22</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err="1">
                <a:solidFill>
                  <a:srgbClr val="000000"/>
                </a:solidFill>
                <a:latin typeface="Arial" charset="0"/>
              </a:rPr>
              <a:t>www.meteosvizzera.ch</a:t>
            </a:r>
            <a:endParaRPr lang="de-DE" sz="1400" dirty="0">
              <a:solidFill>
                <a:srgbClr val="000000"/>
              </a:solidFill>
              <a:latin typeface="Arial" charset="0"/>
            </a:endParaRPr>
          </a:p>
        </p:txBody>
      </p:sp>
      <p:sp>
        <p:nvSpPr>
          <p:cNvPr id="15" name="Rechteck 14"/>
          <p:cNvSpPr/>
          <p:nvPr userDrawn="1"/>
        </p:nvSpPr>
        <p:spPr>
          <a:xfrm>
            <a:off x="4014378" y="3001610"/>
            <a:ext cx="2005422" cy="1077218"/>
          </a:xfrm>
          <a:prstGeom prst="rect">
            <a:avLst/>
          </a:prstGeom>
        </p:spPr>
        <p:txBody>
          <a:bodyPr wrap="square" lIns="0" tIns="0" rIns="0" bIns="0">
            <a:spAutoFit/>
          </a:bodyPr>
          <a:lstStyle/>
          <a:p>
            <a:pPr defTabSz="914400" eaLnBrk="0" fontAlgn="base" hangingPunct="0">
              <a:spcBef>
                <a:spcPct val="0"/>
              </a:spcBef>
              <a:spcAft>
                <a:spcPct val="0"/>
              </a:spcAft>
            </a:pPr>
            <a:r>
              <a:rPr lang="de-DE" sz="1400" b="1" dirty="0" err="1">
                <a:solidFill>
                  <a:srgbClr val="000000"/>
                </a:solidFill>
                <a:latin typeface="Arial" charset="0"/>
              </a:rPr>
              <a:t>MétéoSuisse</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a:solidFill>
                  <a:srgbClr val="000000"/>
                </a:solidFill>
                <a:latin typeface="Arial" charset="0"/>
              </a:rPr>
              <a:t>7bis, </a:t>
            </a:r>
            <a:r>
              <a:rPr lang="de-DE" sz="1400" dirty="0" err="1">
                <a:solidFill>
                  <a:srgbClr val="000000"/>
                </a:solidFill>
                <a:latin typeface="Arial" charset="0"/>
              </a:rPr>
              <a:t>av</a:t>
            </a:r>
            <a:r>
              <a:rPr lang="de-DE" sz="1400" dirty="0">
                <a:solidFill>
                  <a:srgbClr val="000000"/>
                </a:solidFill>
                <a:latin typeface="Arial" charset="0"/>
              </a:rPr>
              <a:t>. de la </a:t>
            </a:r>
            <a:r>
              <a:rPr lang="de-DE" sz="1400" dirty="0" err="1">
                <a:solidFill>
                  <a:srgbClr val="000000"/>
                </a:solidFill>
                <a:latin typeface="Arial" charset="0"/>
              </a:rPr>
              <a:t>Paix</a:t>
            </a:r>
            <a:endParaRPr lang="de-DE" sz="1400" dirty="0">
              <a:solidFill>
                <a:srgbClr val="000000"/>
              </a:solidFill>
              <a:latin typeface="Arial" charset="0"/>
            </a:endParaRPr>
          </a:p>
          <a:p>
            <a:pPr defTabSz="914400" eaLnBrk="0" fontAlgn="base" hangingPunct="0">
              <a:spcBef>
                <a:spcPct val="0"/>
              </a:spcBef>
              <a:spcAft>
                <a:spcPct val="0"/>
              </a:spcAft>
            </a:pPr>
            <a:r>
              <a:rPr lang="fr-FR" sz="1400" dirty="0">
                <a:solidFill>
                  <a:srgbClr val="000000"/>
                </a:solidFill>
                <a:latin typeface="Arial" charset="0"/>
              </a:rPr>
              <a:t>CH-1211 Genève 2</a:t>
            </a:r>
          </a:p>
          <a:p>
            <a:pPr defTabSz="914400" eaLnBrk="0" fontAlgn="base" hangingPunct="0">
              <a:spcBef>
                <a:spcPct val="0"/>
              </a:spcBef>
              <a:spcAft>
                <a:spcPct val="0"/>
              </a:spcAft>
            </a:pPr>
            <a:r>
              <a:rPr lang="fr-FR" sz="1400" dirty="0">
                <a:solidFill>
                  <a:srgbClr val="000000"/>
                </a:solidFill>
                <a:latin typeface="Arial" charset="0"/>
              </a:rPr>
              <a:t>T +41 </a:t>
            </a:r>
            <a:r>
              <a:rPr lang="fr-FR" sz="1400" dirty="0" smtClean="0">
                <a:solidFill>
                  <a:srgbClr val="000000"/>
                </a:solidFill>
                <a:latin typeface="Arial" charset="0"/>
              </a:rPr>
              <a:t>58 460 98 88</a:t>
            </a:r>
            <a:endParaRPr lang="fr-FR" sz="1400" dirty="0">
              <a:solidFill>
                <a:srgbClr val="000000"/>
              </a:solidFill>
              <a:latin typeface="Arial" charset="0"/>
            </a:endParaRPr>
          </a:p>
          <a:p>
            <a:pPr defTabSz="914400" eaLnBrk="0" fontAlgn="base" hangingPunct="0">
              <a:spcBef>
                <a:spcPct val="0"/>
              </a:spcBef>
              <a:spcAft>
                <a:spcPct val="0"/>
              </a:spcAft>
            </a:pPr>
            <a:r>
              <a:rPr lang="fr-FR" sz="1400" dirty="0" err="1">
                <a:solidFill>
                  <a:srgbClr val="000000"/>
                </a:solidFill>
                <a:latin typeface="Arial" charset="0"/>
              </a:rPr>
              <a:t>www.meteosuisse.ch</a:t>
            </a:r>
            <a:endParaRPr lang="de-DE" sz="1400" dirty="0">
              <a:solidFill>
                <a:srgbClr val="000000"/>
              </a:solidFill>
              <a:latin typeface="Arial" charset="0"/>
            </a:endParaRPr>
          </a:p>
        </p:txBody>
      </p:sp>
      <p:sp>
        <p:nvSpPr>
          <p:cNvPr id="16" name="Rechteck 15"/>
          <p:cNvSpPr/>
          <p:nvPr userDrawn="1"/>
        </p:nvSpPr>
        <p:spPr>
          <a:xfrm>
            <a:off x="6484528" y="3001610"/>
            <a:ext cx="2102930" cy="1077218"/>
          </a:xfrm>
          <a:prstGeom prst="rect">
            <a:avLst/>
          </a:prstGeom>
        </p:spPr>
        <p:txBody>
          <a:bodyPr wrap="square" lIns="0" tIns="0" rIns="0" bIns="0">
            <a:spAutoFit/>
          </a:bodyPr>
          <a:lstStyle/>
          <a:p>
            <a:pPr defTabSz="914400" eaLnBrk="0" fontAlgn="base" hangingPunct="0">
              <a:spcBef>
                <a:spcPct val="0"/>
              </a:spcBef>
              <a:spcAft>
                <a:spcPct val="0"/>
              </a:spcAft>
            </a:pPr>
            <a:r>
              <a:rPr lang="de-DE" sz="1400" b="1" dirty="0" err="1">
                <a:solidFill>
                  <a:srgbClr val="000000"/>
                </a:solidFill>
                <a:latin typeface="Arial" charset="0"/>
              </a:rPr>
              <a:t>MétéoSuisse</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err="1">
                <a:solidFill>
                  <a:srgbClr val="000000"/>
                </a:solidFill>
                <a:latin typeface="Arial" charset="0"/>
              </a:rPr>
              <a:t>Chemin</a:t>
            </a:r>
            <a:r>
              <a:rPr lang="de-DE" sz="1400" dirty="0">
                <a:solidFill>
                  <a:srgbClr val="000000"/>
                </a:solidFill>
                <a:latin typeface="Arial" charset="0"/>
              </a:rPr>
              <a:t> de </a:t>
            </a:r>
            <a:r>
              <a:rPr lang="de-DE" sz="1400" dirty="0" err="1">
                <a:solidFill>
                  <a:srgbClr val="000000"/>
                </a:solidFill>
                <a:latin typeface="Arial" charset="0"/>
              </a:rPr>
              <a:t>l‘Aérologie</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a:solidFill>
                  <a:srgbClr val="000000"/>
                </a:solidFill>
                <a:latin typeface="Arial" charset="0"/>
              </a:rPr>
              <a:t>CH-1530 Payerne</a:t>
            </a:r>
          </a:p>
          <a:p>
            <a:pPr defTabSz="914400" eaLnBrk="0" fontAlgn="base" hangingPunct="0">
              <a:spcBef>
                <a:spcPct val="0"/>
              </a:spcBef>
              <a:spcAft>
                <a:spcPct val="0"/>
              </a:spcAft>
            </a:pPr>
            <a:r>
              <a:rPr lang="de-DE" sz="1400" dirty="0">
                <a:solidFill>
                  <a:srgbClr val="000000"/>
                </a:solidFill>
                <a:latin typeface="Arial" charset="0"/>
              </a:rPr>
              <a:t>T +41 </a:t>
            </a:r>
            <a:r>
              <a:rPr lang="de-DE" sz="1400" dirty="0" smtClean="0">
                <a:solidFill>
                  <a:srgbClr val="000000"/>
                </a:solidFill>
                <a:latin typeface="Arial" charset="0"/>
              </a:rPr>
              <a:t>58 460 94 44</a:t>
            </a:r>
            <a:endParaRPr lang="de-DE" sz="1400" dirty="0">
              <a:solidFill>
                <a:srgbClr val="000000"/>
              </a:solidFill>
              <a:latin typeface="Arial" charset="0"/>
            </a:endParaRPr>
          </a:p>
          <a:p>
            <a:pPr defTabSz="914400" eaLnBrk="0" fontAlgn="base" hangingPunct="0">
              <a:spcBef>
                <a:spcPct val="0"/>
              </a:spcBef>
              <a:spcAft>
                <a:spcPct val="0"/>
              </a:spcAft>
            </a:pPr>
            <a:r>
              <a:rPr lang="de-DE" sz="1400" dirty="0" err="1">
                <a:solidFill>
                  <a:srgbClr val="000000"/>
                </a:solidFill>
                <a:latin typeface="Arial" charset="0"/>
              </a:rPr>
              <a:t>www.meteosuisse.ch</a:t>
            </a:r>
            <a:endParaRPr lang="de-DE" sz="1400" dirty="0">
              <a:solidFill>
                <a:srgbClr val="000000"/>
              </a:solidFill>
              <a:latin typeface="Arial" charset="0"/>
            </a:endParaRPr>
          </a:p>
        </p:txBody>
      </p:sp>
      <p:sp>
        <p:nvSpPr>
          <p:cNvPr id="20" name="Rechteck 19"/>
          <p:cNvSpPr/>
          <p:nvPr userDrawn="1"/>
        </p:nvSpPr>
        <p:spPr>
          <a:xfrm>
            <a:off x="1277766" y="1217260"/>
            <a:ext cx="3441290" cy="1231106"/>
          </a:xfrm>
          <a:prstGeom prst="rect">
            <a:avLst/>
          </a:prstGeom>
        </p:spPr>
        <p:txBody>
          <a:bodyPr wrap="square" lIns="0" tIns="0" rIns="0" bIns="0">
            <a:spAutoFit/>
          </a:bodyPr>
          <a:lstStyle/>
          <a:p>
            <a:pPr defTabSz="914400" eaLnBrk="0" fontAlgn="base" hangingPunct="0">
              <a:spcBef>
                <a:spcPct val="0"/>
              </a:spcBef>
              <a:spcAft>
                <a:spcPct val="0"/>
              </a:spcAft>
            </a:pPr>
            <a:r>
              <a:rPr lang="de-DE" sz="1600" b="1" dirty="0" err="1">
                <a:solidFill>
                  <a:srgbClr val="000000"/>
                </a:solidFill>
                <a:latin typeface="Arial" charset="0"/>
              </a:rPr>
              <a:t>MeteoSchweiz</a:t>
            </a:r>
            <a:r>
              <a:rPr lang="de-DE" sz="1600" b="1" dirty="0">
                <a:solidFill>
                  <a:srgbClr val="000000"/>
                </a:solidFill>
                <a:latin typeface="Arial" charset="0"/>
              </a:rPr>
              <a:t> </a:t>
            </a:r>
            <a:endParaRPr lang="de-DE" sz="1600" b="1" dirty="0" smtClean="0">
              <a:solidFill>
                <a:srgbClr val="000000"/>
              </a:solidFill>
              <a:latin typeface="Arial" charset="0"/>
            </a:endParaRPr>
          </a:p>
          <a:p>
            <a:pPr defTabSz="914400" eaLnBrk="0" fontAlgn="base" hangingPunct="0">
              <a:spcBef>
                <a:spcPct val="0"/>
              </a:spcBef>
              <a:spcAft>
                <a:spcPct val="0"/>
              </a:spcAft>
            </a:pPr>
            <a:r>
              <a:rPr lang="de-DE" sz="1600" dirty="0" smtClean="0">
                <a:solidFill>
                  <a:srgbClr val="000000"/>
                </a:solidFill>
                <a:latin typeface="Arial" charset="0"/>
              </a:rPr>
              <a:t>Operation Center </a:t>
            </a:r>
            <a:r>
              <a:rPr lang="de-DE" sz="1600" dirty="0">
                <a:solidFill>
                  <a:srgbClr val="000000"/>
                </a:solidFill>
                <a:latin typeface="Arial" charset="0"/>
              </a:rPr>
              <a:t>1 </a:t>
            </a:r>
            <a:endParaRPr lang="de-DE" sz="1600" dirty="0" smtClean="0">
              <a:solidFill>
                <a:srgbClr val="000000"/>
              </a:solidFill>
              <a:latin typeface="Arial" charset="0"/>
            </a:endParaRPr>
          </a:p>
          <a:p>
            <a:pPr defTabSz="914400" eaLnBrk="0" fontAlgn="base" hangingPunct="0">
              <a:spcBef>
                <a:spcPct val="0"/>
              </a:spcBef>
              <a:spcAft>
                <a:spcPct val="0"/>
              </a:spcAft>
            </a:pPr>
            <a:r>
              <a:rPr lang="de-DE" sz="1600" dirty="0" smtClean="0">
                <a:solidFill>
                  <a:srgbClr val="000000"/>
                </a:solidFill>
                <a:latin typeface="Arial" charset="0"/>
              </a:rPr>
              <a:t>CH</a:t>
            </a:r>
            <a:r>
              <a:rPr lang="de-DE" sz="1600" dirty="0">
                <a:solidFill>
                  <a:srgbClr val="000000"/>
                </a:solidFill>
                <a:latin typeface="Arial" charset="0"/>
              </a:rPr>
              <a:t>-8058 Zürich-Flughafen </a:t>
            </a:r>
            <a:endParaRPr lang="de-DE" sz="1600" dirty="0" smtClean="0">
              <a:solidFill>
                <a:srgbClr val="000000"/>
              </a:solidFill>
              <a:latin typeface="Arial" charset="0"/>
            </a:endParaRPr>
          </a:p>
          <a:p>
            <a:pPr defTabSz="914400" eaLnBrk="0" fontAlgn="base" hangingPunct="0">
              <a:spcBef>
                <a:spcPct val="0"/>
              </a:spcBef>
              <a:spcAft>
                <a:spcPct val="0"/>
              </a:spcAft>
            </a:pPr>
            <a:r>
              <a:rPr lang="de-DE" sz="1600" dirty="0" smtClean="0">
                <a:solidFill>
                  <a:srgbClr val="000000"/>
                </a:solidFill>
                <a:latin typeface="Arial" charset="0"/>
              </a:rPr>
              <a:t>T </a:t>
            </a:r>
            <a:r>
              <a:rPr lang="de-DE" sz="1600" dirty="0">
                <a:solidFill>
                  <a:srgbClr val="000000"/>
                </a:solidFill>
                <a:latin typeface="Arial" charset="0"/>
              </a:rPr>
              <a:t>+41 58 460 91 11 </a:t>
            </a:r>
            <a:r>
              <a:rPr lang="de-DE" sz="1600" dirty="0" smtClean="0">
                <a:solidFill>
                  <a:srgbClr val="000000"/>
                </a:solidFill>
                <a:latin typeface="Arial" charset="0"/>
              </a:rPr>
              <a:t>www.meteoschweiz.ch</a:t>
            </a:r>
            <a:endParaRPr lang="de-DE" sz="1600" dirty="0">
              <a:solidFill>
                <a:srgbClr val="000000"/>
              </a:solidFill>
              <a:latin typeface="Arial" charset="0"/>
            </a:endParaRPr>
          </a:p>
        </p:txBody>
      </p:sp>
      <p:grpSp>
        <p:nvGrpSpPr>
          <p:cNvPr id="14" name="Gruppieren 13"/>
          <p:cNvGrpSpPr/>
          <p:nvPr userDrawn="1"/>
        </p:nvGrpSpPr>
        <p:grpSpPr>
          <a:xfrm>
            <a:off x="911188" y="362579"/>
            <a:ext cx="2011958" cy="523875"/>
            <a:chOff x="911188" y="362579"/>
            <a:chExt cx="2011958" cy="523875"/>
          </a:xfrm>
        </p:grpSpPr>
        <p:pic>
          <p:nvPicPr>
            <p:cNvPr id="17"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071" y="378454"/>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4" descr="Wappe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1188" y="362579"/>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Grafi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75" y="4106635"/>
            <a:ext cx="9028091" cy="1017548"/>
          </a:xfrm>
          <a:prstGeom prst="rect">
            <a:avLst/>
          </a:prstGeom>
        </p:spPr>
      </p:pic>
    </p:spTree>
    <p:extLst>
      <p:ext uri="{BB962C8B-B14F-4D97-AF65-F5344CB8AC3E}">
        <p14:creationId xmlns:p14="http://schemas.microsoft.com/office/powerpoint/2010/main" val="13359956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18536058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488546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3253612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256609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cxnSp>
        <p:nvCxnSpPr>
          <p:cNvPr id="4"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722313" y="3305182"/>
            <a:ext cx="7772400" cy="1021556"/>
          </a:xfrm>
        </p:spPr>
        <p:txBody>
          <a:bodyPr anchor="t"/>
          <a:lstStyle>
            <a:lvl1pPr algn="l">
              <a:defRPr sz="3971"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23"/>
            </a:lvl1pPr>
            <a:lvl2pPr marL="457009" indent="0">
              <a:buNone/>
              <a:defRPr sz="1798"/>
            </a:lvl2pPr>
            <a:lvl3pPr marL="914018" indent="0">
              <a:buNone/>
              <a:defRPr sz="1573"/>
            </a:lvl3pPr>
            <a:lvl4pPr marL="1371028" indent="0">
              <a:buNone/>
              <a:defRPr sz="1423"/>
            </a:lvl4pPr>
            <a:lvl5pPr marL="1828037" indent="0">
              <a:buNone/>
              <a:defRPr sz="1423"/>
            </a:lvl5pPr>
            <a:lvl6pPr marL="2285046" indent="0">
              <a:buNone/>
              <a:defRPr sz="1423"/>
            </a:lvl6pPr>
            <a:lvl7pPr marL="2742055" indent="0">
              <a:buNone/>
              <a:defRPr sz="1423"/>
            </a:lvl7pPr>
            <a:lvl8pPr marL="3199065" indent="0">
              <a:buNone/>
              <a:defRPr sz="1423"/>
            </a:lvl8pPr>
            <a:lvl9pPr marL="3656074" indent="0">
              <a:buNone/>
              <a:defRPr sz="1423"/>
            </a:lvl9pPr>
          </a:lstStyle>
          <a:p>
            <a:pPr lvl="0"/>
            <a:r>
              <a:rPr lang="de-DE"/>
              <a:t>Textmasterformat bearbeiten</a:t>
            </a:r>
          </a:p>
        </p:txBody>
      </p:sp>
    </p:spTree>
    <p:extLst>
      <p:ext uri="{BB962C8B-B14F-4D97-AF65-F5344CB8AC3E}">
        <p14:creationId xmlns:p14="http://schemas.microsoft.com/office/powerpoint/2010/main" val="313574199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21904352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1467740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38880800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3589789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35737806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1469342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35ECD55-3FDE-4AE8-B65C-3CCA6E1FE333}" type="datetimeFigureOut">
              <a:rPr lang="el-GR" smtClean="0"/>
              <a:pPr/>
              <a:t>13/9/2022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3106612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7" name="Bildplatzhalter 6" descr="Schmuckbild ohne inhaltlichen Bezug zum Vortrag." title="Schmuckbild"/>
          <p:cNvSpPr>
            <a:spLocks noGrp="1"/>
          </p:cNvSpPr>
          <p:nvPr>
            <p:ph type="pic" sz="quarter" idx="13" hasCustomPrompt="1"/>
          </p:nvPr>
        </p:nvSpPr>
        <p:spPr>
          <a:xfrm>
            <a:off x="468313" y="915988"/>
            <a:ext cx="8207375" cy="3600450"/>
          </a:xfrm>
          <a:solidFill>
            <a:schemeClr val="bg2"/>
          </a:solidFill>
        </p:spPr>
        <p:txBody>
          <a:bodyPr anchor="t" anchorCtr="1"/>
          <a:lstStyle>
            <a:lvl1pPr marL="0" indent="0" algn="ctr">
              <a:buFontTx/>
              <a:buNone/>
              <a:defRPr sz="3600" baseline="0">
                <a:solidFill>
                  <a:schemeClr val="tx2"/>
                </a:solidFill>
              </a:defRPr>
            </a:lvl1pPr>
          </a:lstStyle>
          <a:p>
            <a:r>
              <a:rPr lang="de-DE" dirty="0"/>
              <a:t>Platzhalter für (Titel-) Bild, durch Klicken auf Symbol hinzufügen</a:t>
            </a:r>
          </a:p>
        </p:txBody>
      </p:sp>
      <p:sp>
        <p:nvSpPr>
          <p:cNvPr id="2" name="Title 1"/>
          <p:cNvSpPr>
            <a:spLocks noGrp="1"/>
          </p:cNvSpPr>
          <p:nvPr>
            <p:ph type="ctrTitle" hasCustomPrompt="1"/>
          </p:nvPr>
        </p:nvSpPr>
        <p:spPr>
          <a:xfrm>
            <a:off x="395287" y="3984374"/>
            <a:ext cx="8353425" cy="651784"/>
          </a:xfrm>
          <a:solidFill>
            <a:schemeClr val="bg1"/>
          </a:solidFill>
        </p:spPr>
        <p:txBody>
          <a:bodyPr tIns="144000" bIns="90000" anchor="b"/>
          <a:lstStyle>
            <a:lvl1pPr algn="ctr">
              <a:defRPr sz="3000"/>
            </a:lvl1pPr>
          </a:lstStyle>
          <a:p>
            <a:r>
              <a:rPr lang="de-DE" dirty="0"/>
              <a:t>Titel durch Klicken bearbeiten</a:t>
            </a:r>
            <a:endParaRPr lang="en-US" dirty="0"/>
          </a:p>
        </p:txBody>
      </p:sp>
      <p:sp>
        <p:nvSpPr>
          <p:cNvPr id="3" name="Datumsplatzhalter 2"/>
          <p:cNvSpPr>
            <a:spLocks noGrp="1"/>
          </p:cNvSpPr>
          <p:nvPr>
            <p:ph type="dt" sz="half" idx="14"/>
          </p:nvPr>
        </p:nvSpPr>
        <p:spPr>
          <a:xfrm>
            <a:off x="542166" y="4739302"/>
            <a:ext cx="2143884" cy="274637"/>
          </a:xfrm>
        </p:spPr>
        <p:txBody>
          <a:bodyPr/>
          <a:lstStyle/>
          <a:p>
            <a:endParaRPr lang="de-DE" dirty="0"/>
          </a:p>
        </p:txBody>
      </p:sp>
      <p:sp>
        <p:nvSpPr>
          <p:cNvPr id="5" name="Fußzeilenplatzhalter 4"/>
          <p:cNvSpPr>
            <a:spLocks noGrp="1"/>
          </p:cNvSpPr>
          <p:nvPr>
            <p:ph type="ftr" sz="quarter" idx="15"/>
          </p:nvPr>
        </p:nvSpPr>
        <p:spPr>
          <a:xfrm>
            <a:off x="3262312" y="4739302"/>
            <a:ext cx="5413375" cy="274637"/>
          </a:xfrm>
        </p:spPr>
        <p:txBody>
          <a:bodyPr/>
          <a:lstStyle/>
          <a:p>
            <a:endParaRPr lang="de-DE" dirty="0"/>
          </a:p>
        </p:txBody>
      </p:sp>
    </p:spTree>
    <p:extLst>
      <p:ext uri="{BB962C8B-B14F-4D97-AF65-F5344CB8AC3E}">
        <p14:creationId xmlns:p14="http://schemas.microsoft.com/office/powerpoint/2010/main" val="37246857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ohne Bild mit Unter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287" y="2216974"/>
            <a:ext cx="8353425" cy="415498"/>
          </a:xfrm>
        </p:spPr>
        <p:txBody>
          <a:bodyPr anchor="b"/>
          <a:lstStyle>
            <a:lvl1pPr algn="ctr">
              <a:defRPr sz="3000"/>
            </a:lvl1pPr>
          </a:lstStyle>
          <a:p>
            <a:r>
              <a:rPr lang="de-DE" dirty="0"/>
              <a:t>Titel durch Klicken bearbeiten</a:t>
            </a:r>
            <a:endParaRPr lang="en-US" dirty="0"/>
          </a:p>
        </p:txBody>
      </p:sp>
      <p:sp>
        <p:nvSpPr>
          <p:cNvPr id="3" name="Subtitle 2"/>
          <p:cNvSpPr>
            <a:spLocks noGrp="1"/>
          </p:cNvSpPr>
          <p:nvPr>
            <p:ph type="subTitle" idx="1" hasCustomPrompt="1"/>
          </p:nvPr>
        </p:nvSpPr>
        <p:spPr>
          <a:xfrm>
            <a:off x="1143000" y="2701528"/>
            <a:ext cx="6858000" cy="1814910"/>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Untertitelmasters durch Klicken bearbeiten</a:t>
            </a:r>
            <a:endParaRPr lang="en-US" dirty="0"/>
          </a:p>
        </p:txBody>
      </p:sp>
      <p:sp>
        <p:nvSpPr>
          <p:cNvPr id="9" name="Datumsplatzhalter 8"/>
          <p:cNvSpPr>
            <a:spLocks noGrp="1"/>
          </p:cNvSpPr>
          <p:nvPr>
            <p:ph type="dt" sz="half" idx="10"/>
          </p:nvPr>
        </p:nvSpPr>
        <p:spPr>
          <a:xfrm>
            <a:off x="542166" y="4739302"/>
            <a:ext cx="2143884" cy="274637"/>
          </a:xfrm>
        </p:spPr>
        <p:txBody>
          <a:bodyPr/>
          <a:lstStyle/>
          <a:p>
            <a:endParaRPr lang="de-DE"/>
          </a:p>
        </p:txBody>
      </p:sp>
      <p:sp>
        <p:nvSpPr>
          <p:cNvPr id="10" name="Fußzeilenplatzhalter 9"/>
          <p:cNvSpPr>
            <a:spLocks noGrp="1"/>
          </p:cNvSpPr>
          <p:nvPr>
            <p:ph type="ftr" sz="quarter" idx="11"/>
          </p:nvPr>
        </p:nvSpPr>
        <p:spPr>
          <a:xfrm>
            <a:off x="3262312" y="4739302"/>
            <a:ext cx="5413375" cy="274637"/>
          </a:xfrm>
        </p:spPr>
        <p:txBody>
          <a:bodyPr/>
          <a:lstStyle/>
          <a:p>
            <a:endParaRPr lang="de-DE" dirty="0"/>
          </a:p>
        </p:txBody>
      </p:sp>
    </p:spTree>
    <p:extLst>
      <p:ext uri="{BB962C8B-B14F-4D97-AF65-F5344CB8AC3E}">
        <p14:creationId xmlns:p14="http://schemas.microsoft.com/office/powerpoint/2010/main" val="580387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395287" y="864000"/>
            <a:ext cx="8353425" cy="360099"/>
          </a:xfrm>
        </p:spPr>
        <p:txBody>
          <a:bodyPr/>
          <a:lstStyle>
            <a:lvl1pPr>
              <a:defRPr sz="2600"/>
            </a:lvl1pPr>
          </a:lstStyle>
          <a:p>
            <a:r>
              <a:rPr lang="de-DE" dirty="0"/>
              <a:t>Folientitel durch Klicken bearbeiten</a:t>
            </a:r>
          </a:p>
        </p:txBody>
      </p:sp>
      <p:sp>
        <p:nvSpPr>
          <p:cNvPr id="3" name="Content Placeholder 2"/>
          <p:cNvSpPr>
            <a:spLocks noGrp="1"/>
          </p:cNvSpPr>
          <p:nvPr>
            <p:ph idx="1" hasCustomPrompt="1"/>
          </p:nvPr>
        </p:nvSpPr>
        <p:spPr>
          <a:xfrm>
            <a:off x="395287" y="1369219"/>
            <a:ext cx="8353426"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92286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5"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31806" y="1402556"/>
            <a:ext cx="4062413" cy="3238500"/>
          </a:xfrm>
        </p:spPr>
        <p:txBody>
          <a:bodyPr/>
          <a:lstStyle>
            <a:lvl1pPr>
              <a:defRPr sz="2772"/>
            </a:lvl1pPr>
            <a:lvl2pPr>
              <a:defRPr sz="2397"/>
            </a:lvl2pPr>
            <a:lvl3pPr>
              <a:defRPr sz="2023"/>
            </a:lvl3pPr>
            <a:lvl4pPr>
              <a:defRPr sz="1798"/>
            </a:lvl4pPr>
            <a:lvl5pPr>
              <a:defRPr sz="1798"/>
            </a:lvl5pPr>
            <a:lvl6pPr>
              <a:defRPr sz="1798"/>
            </a:lvl6pPr>
            <a:lvl7pPr>
              <a:defRPr sz="1798"/>
            </a:lvl7pPr>
            <a:lvl8pPr>
              <a:defRPr sz="1798"/>
            </a:lvl8pPr>
            <a:lvl9pPr>
              <a:defRPr sz="17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402556"/>
            <a:ext cx="4062412" cy="3238500"/>
          </a:xfrm>
        </p:spPr>
        <p:txBody>
          <a:bodyPr/>
          <a:lstStyle>
            <a:lvl1pPr>
              <a:defRPr sz="2772"/>
            </a:lvl1pPr>
            <a:lvl2pPr>
              <a:defRPr sz="2397"/>
            </a:lvl2pPr>
            <a:lvl3pPr>
              <a:defRPr sz="2023"/>
            </a:lvl3pPr>
            <a:lvl4pPr>
              <a:defRPr sz="1798"/>
            </a:lvl4pPr>
            <a:lvl5pPr>
              <a:defRPr sz="1798"/>
            </a:lvl5pPr>
            <a:lvl6pPr>
              <a:defRPr sz="1798"/>
            </a:lvl6pPr>
            <a:lvl7pPr>
              <a:defRPr sz="1798"/>
            </a:lvl7pPr>
            <a:lvl8pPr>
              <a:defRPr sz="1798"/>
            </a:lvl8pPr>
            <a:lvl9pPr>
              <a:defRPr sz="17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8415981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7" y="1369219"/>
            <a:ext cx="8353426" cy="3147219"/>
          </a:xfrm>
          <a:prstGeom prst="rect">
            <a:avLst/>
          </a:prstGeom>
        </p:spPr>
        <p:txBody>
          <a:bodyPr numCol="2">
            <a:normAutofit/>
          </a:bodyPr>
          <a:lstStyle>
            <a:lvl1pPr>
              <a:defRPr sz="1800"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zweispaltig eingeben. </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2530728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und Inhalt m. Rasterbalken">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395287" y="864000"/>
            <a:ext cx="7560713" cy="360099"/>
          </a:xfrm>
        </p:spPr>
        <p:txBody>
          <a:bodyPr/>
          <a:lstStyle>
            <a:lvl1pPr>
              <a:defRPr sz="2600"/>
            </a:lvl1pPr>
          </a:lstStyle>
          <a:p>
            <a:r>
              <a:rPr lang="de-DE" dirty="0"/>
              <a:t>Folientitel durch Klicken bearbeiten</a:t>
            </a:r>
          </a:p>
        </p:txBody>
      </p:sp>
      <p:sp>
        <p:nvSpPr>
          <p:cNvPr id="3" name="Content Placeholder 2"/>
          <p:cNvSpPr>
            <a:spLocks noGrp="1"/>
          </p:cNvSpPr>
          <p:nvPr>
            <p:ph idx="1" hasCustomPrompt="1"/>
          </p:nvPr>
        </p:nvSpPr>
        <p:spPr>
          <a:xfrm>
            <a:off x="395287" y="1369219"/>
            <a:ext cx="756071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a:t>
            </a:fld>
            <a:endParaRPr lang="de-DE" dirty="0"/>
          </a:p>
        </p:txBody>
      </p:sp>
      <p:pic>
        <p:nvPicPr>
          <p:cNvPr id="10" name="Schmuckbild" descr="Ein breiter Balken am rechten Rand der Präsentation, der von oben nach unten aus Linien aufgebaut ist. Oben sind die Linien hellblau und verlaufen dann nach unten hin nach Weiß. " title="Schmuckbild Rasterbalk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000" y="864000"/>
            <a:ext cx="1047872" cy="36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3834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und Inhalt mit Kernaussage">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7" y="1369219"/>
            <a:ext cx="8353426" cy="2440781"/>
          </a:xfrm>
          <a:prstGeom prst="rect">
            <a:avLst/>
          </a:prstGeom>
        </p:spPr>
        <p:txBody>
          <a:bodyPr>
            <a:normAutofit/>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de-DE" dirty="0"/>
              <a:t>Inhalt durch klicken auf ein Symbol einfügen oder Text eingeben. </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platzhalter 3"/>
          <p:cNvSpPr>
            <a:spLocks noGrp="1"/>
          </p:cNvSpPr>
          <p:nvPr>
            <p:ph type="body" sz="quarter" idx="13" hasCustomPrompt="1"/>
          </p:nvPr>
        </p:nvSpPr>
        <p:spPr>
          <a:xfrm>
            <a:off x="395287" y="3810000"/>
            <a:ext cx="8353425" cy="720000"/>
          </a:xfrm>
          <a:solidFill>
            <a:schemeClr val="tx1"/>
          </a:solidFill>
        </p:spPr>
        <p:txBody>
          <a:bodyPr anchor="ctr" anchorCtr="0">
            <a:normAutofit/>
          </a:bodyPr>
          <a:lstStyle>
            <a:lvl1pPr marL="0" indent="0" algn="ctr">
              <a:buFontTx/>
              <a:buNone/>
              <a:defRPr sz="1800">
                <a:solidFill>
                  <a:schemeClr val="bg1"/>
                </a:solidFill>
              </a:defRPr>
            </a:lvl1pPr>
          </a:lstStyle>
          <a:p>
            <a:pPr lvl="0"/>
            <a:r>
              <a:rPr lang="de-DE" dirty="0"/>
              <a:t>Setzen Sie hier ein Fazit oder die Kernaussage der Folie ein.</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27418044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sz="half" idx="1" hasCustomPrompt="1"/>
          </p:nvPr>
        </p:nvSpPr>
        <p:spPr>
          <a:xfrm>
            <a:off x="395289" y="1369219"/>
            <a:ext cx="4119562"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4" name="Content Placeholder 3"/>
          <p:cNvSpPr>
            <a:spLocks noGrp="1"/>
          </p:cNvSpPr>
          <p:nvPr>
            <p:ph sz="half" idx="2" hasCustomPrompt="1"/>
          </p:nvPr>
        </p:nvSpPr>
        <p:spPr>
          <a:xfrm>
            <a:off x="4629149" y="1369219"/>
            <a:ext cx="411956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6" name="Datumsplatzhalter 5"/>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3245922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ergleich zwei Inhalte">
    <p:spTree>
      <p:nvGrpSpPr>
        <p:cNvPr id="1" name=""/>
        <p:cNvGrpSpPr/>
        <p:nvPr/>
      </p:nvGrpSpPr>
      <p:grpSpPr>
        <a:xfrm>
          <a:off x="0" y="0"/>
          <a:ext cx="0" cy="0"/>
          <a:chOff x="0" y="0"/>
          <a:chExt cx="0" cy="0"/>
        </a:xfrm>
      </p:grpSpPr>
      <p:sp>
        <p:nvSpPr>
          <p:cNvPr id="5" name="Vergleich 1"/>
          <p:cNvSpPr>
            <a:spLocks noGrp="1"/>
          </p:cNvSpPr>
          <p:nvPr>
            <p:ph type="title" hasCustomPrompt="1"/>
          </p:nvPr>
        </p:nvSpPr>
        <p:spPr>
          <a:xfrm>
            <a:off x="395287" y="864000"/>
            <a:ext cx="4176713" cy="360099"/>
          </a:xfrm>
        </p:spPr>
        <p:txBody>
          <a:bodyPr/>
          <a:lstStyle>
            <a:lvl1pPr>
              <a:defRPr/>
            </a:lvl1pPr>
          </a:lstStyle>
          <a:p>
            <a:r>
              <a:rPr lang="de-DE" dirty="0"/>
              <a:t>Vergleich 1</a:t>
            </a:r>
          </a:p>
        </p:txBody>
      </p:sp>
      <p:sp>
        <p:nvSpPr>
          <p:cNvPr id="3" name="Inhalt 1"/>
          <p:cNvSpPr>
            <a:spLocks noGrp="1"/>
          </p:cNvSpPr>
          <p:nvPr>
            <p:ph sz="half" idx="1" hasCustomPrompt="1"/>
          </p:nvPr>
        </p:nvSpPr>
        <p:spPr>
          <a:xfrm>
            <a:off x="395289" y="1369219"/>
            <a:ext cx="4119562"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10" name="Vergleich 2"/>
          <p:cNvSpPr>
            <a:spLocks noGrp="1"/>
          </p:cNvSpPr>
          <p:nvPr>
            <p:ph type="body" sz="quarter" idx="3" hasCustomPrompt="1"/>
          </p:nvPr>
        </p:nvSpPr>
        <p:spPr>
          <a:xfrm>
            <a:off x="4629150" y="864000"/>
            <a:ext cx="4118400" cy="360000"/>
          </a:xfrm>
          <a:prstGeom prst="rect">
            <a:avLst/>
          </a:prstGeom>
        </p:spPr>
        <p:txBody>
          <a:bodyPr tIns="0" bIns="0" anchor="t" anchorCtr="0">
            <a:noAutofit/>
          </a:bodyPr>
          <a:lstStyle>
            <a:lvl1pPr marL="0" indent="0" algn="l" defTabSz="685800" rtl="0" eaLnBrk="1" latinLnBrk="0" hangingPunct="1">
              <a:lnSpc>
                <a:spcPct val="90000"/>
              </a:lnSpc>
              <a:spcBef>
                <a:spcPct val="0"/>
              </a:spcBef>
              <a:buNone/>
              <a:defRPr lang="de-DE" sz="2600" kern="120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Vergleich 2</a:t>
            </a:r>
          </a:p>
        </p:txBody>
      </p:sp>
      <p:sp>
        <p:nvSpPr>
          <p:cNvPr id="4" name="Inhalt 2"/>
          <p:cNvSpPr>
            <a:spLocks noGrp="1"/>
          </p:cNvSpPr>
          <p:nvPr>
            <p:ph sz="half" idx="2" hasCustomPrompt="1"/>
          </p:nvPr>
        </p:nvSpPr>
        <p:spPr>
          <a:xfrm>
            <a:off x="4629149" y="1369219"/>
            <a:ext cx="411956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6" name="Datumsplatzhalter 5"/>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18000009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mit Inhalt u. Überschrift">
    <p:spTree>
      <p:nvGrpSpPr>
        <p:cNvPr id="1" name=""/>
        <p:cNvGrpSpPr/>
        <p:nvPr/>
      </p:nvGrpSpPr>
      <p:grpSpPr>
        <a:xfrm>
          <a:off x="0" y="0"/>
          <a:ext cx="0" cy="0"/>
          <a:chOff x="0" y="0"/>
          <a:chExt cx="0" cy="0"/>
        </a:xfrm>
      </p:grpSpPr>
      <p:sp>
        <p:nvSpPr>
          <p:cNvPr id="7" name="Titel 6"/>
          <p:cNvSpPr>
            <a:spLocks noGrp="1"/>
          </p:cNvSpPr>
          <p:nvPr>
            <p:ph type="title" hasCustomPrompt="1"/>
          </p:nvPr>
        </p:nvSpPr>
        <p:spPr>
          <a:xfrm>
            <a:off x="395288" y="864000"/>
            <a:ext cx="3183732" cy="387798"/>
          </a:xfrm>
        </p:spPr>
        <p:txBody>
          <a:bodyPr/>
          <a:lstStyle/>
          <a:p>
            <a:r>
              <a:rPr lang="de-DE" dirty="0"/>
              <a:t>Folientitel</a:t>
            </a:r>
          </a:p>
        </p:txBody>
      </p:sp>
      <p:sp>
        <p:nvSpPr>
          <p:cNvPr id="11" name="Content Placeholder 2"/>
          <p:cNvSpPr>
            <a:spLocks noGrp="1"/>
          </p:cNvSpPr>
          <p:nvPr>
            <p:ph sz="half" idx="1" hasCustomPrompt="1"/>
          </p:nvPr>
        </p:nvSpPr>
        <p:spPr>
          <a:xfrm>
            <a:off x="395288" y="1543049"/>
            <a:ext cx="3183731" cy="297338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8" name="Bildplatzhalter 6" descr="Schmuckbild ohne inhaltlichen Bezug zum Vortrag." title="Schmuckbild"/>
          <p:cNvSpPr>
            <a:spLocks noGrp="1"/>
          </p:cNvSpPr>
          <p:nvPr>
            <p:ph type="pic" sz="quarter" idx="13"/>
          </p:nvPr>
        </p:nvSpPr>
        <p:spPr>
          <a:xfrm>
            <a:off x="3887390" y="864000"/>
            <a:ext cx="4861323" cy="3652438"/>
          </a:xfrm>
          <a:solidFill>
            <a:schemeClr val="bg2"/>
          </a:solidFill>
        </p:spPr>
        <p:txBody>
          <a:bodyPr anchor="t" anchorCtr="1">
            <a:normAutofit/>
          </a:bodyPr>
          <a:lstStyle>
            <a:lvl1pPr marL="0" indent="0" algn="ctr">
              <a:buFontTx/>
              <a:buNone/>
              <a:defRPr sz="2800" baseline="0">
                <a:solidFill>
                  <a:schemeClr val="tx2"/>
                </a:solidFill>
              </a:defRPr>
            </a:lvl1pPr>
          </a:lstStyle>
          <a:p>
            <a:r>
              <a:rPr lang="de-DE" dirty="0"/>
              <a:t>Bild durch Klicken auf Symbol hinzufügen</a:t>
            </a:r>
          </a:p>
        </p:txBody>
      </p:sp>
      <p:sp>
        <p:nvSpPr>
          <p:cNvPr id="12" name="Textplatzhalter 3"/>
          <p:cNvSpPr>
            <a:spLocks noGrp="1"/>
          </p:cNvSpPr>
          <p:nvPr>
            <p:ph type="body" sz="quarter" idx="18" hasCustomPrompt="1"/>
          </p:nvPr>
        </p:nvSpPr>
        <p:spPr>
          <a:xfrm>
            <a:off x="3887388" y="4259069"/>
            <a:ext cx="4861323" cy="257369"/>
          </a:xfrm>
          <a:solidFill>
            <a:schemeClr val="bg1">
              <a:alpha val="50000"/>
            </a:schemeClr>
          </a:solidFill>
        </p:spPr>
        <p:txBody>
          <a:bodyPr wrap="square" anchor="b" anchorCtr="0">
            <a:spAutoFit/>
          </a:bodyPr>
          <a:lstStyle>
            <a:lvl1pPr marL="0" indent="0" algn="r">
              <a:buNone/>
              <a:defRPr sz="1200">
                <a:solidFill>
                  <a:srgbClr val="000000"/>
                </a:solidFill>
              </a:defRPr>
            </a:lvl1pPr>
          </a:lstStyle>
          <a:p>
            <a:pPr lvl="0"/>
            <a:r>
              <a:rPr lang="de-DE" dirty="0"/>
              <a:t>In diesem Textfeld können Sie die Abbildung kurz erläutern.</a:t>
            </a:r>
          </a:p>
        </p:txBody>
      </p:sp>
      <p:sp>
        <p:nvSpPr>
          <p:cNvPr id="3" name="Datumsplatzhalter 2"/>
          <p:cNvSpPr>
            <a:spLocks noGrp="1"/>
          </p:cNvSpPr>
          <p:nvPr>
            <p:ph type="dt" sz="half" idx="14"/>
          </p:nvPr>
        </p:nvSpPr>
        <p:spPr/>
        <p:txBody>
          <a:bodyPr/>
          <a:lstStyle/>
          <a:p>
            <a:endParaRPr lang="de-DE"/>
          </a:p>
        </p:txBody>
      </p:sp>
      <p:sp>
        <p:nvSpPr>
          <p:cNvPr id="6" name="Fußzeilenplatzhalter 5"/>
          <p:cNvSpPr>
            <a:spLocks noGrp="1"/>
          </p:cNvSpPr>
          <p:nvPr>
            <p:ph type="ftr" sz="quarter" idx="15"/>
          </p:nvPr>
        </p:nvSpPr>
        <p:spPr/>
        <p:txBody>
          <a:bodyPr/>
          <a:lstStyle/>
          <a:p>
            <a:endParaRPr lang="de-DE" dirty="0"/>
          </a:p>
        </p:txBody>
      </p:sp>
      <p:sp>
        <p:nvSpPr>
          <p:cNvPr id="9" name="Foliennummernplatzhalter 8"/>
          <p:cNvSpPr>
            <a:spLocks noGrp="1"/>
          </p:cNvSpPr>
          <p:nvPr>
            <p:ph type="sldNum" sz="quarter" idx="16"/>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3665059458"/>
      </p:ext>
    </p:extLst>
  </p:cSld>
  <p:clrMapOvr>
    <a:masterClrMapping/>
  </p:clrMapOvr>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halt mit Überschrift und Infozeile">
    <p:spTree>
      <p:nvGrpSpPr>
        <p:cNvPr id="1" name=""/>
        <p:cNvGrpSpPr/>
        <p:nvPr/>
      </p:nvGrpSpPr>
      <p:grpSpPr>
        <a:xfrm>
          <a:off x="0" y="0"/>
          <a:ext cx="0" cy="0"/>
          <a:chOff x="0" y="0"/>
          <a:chExt cx="0" cy="0"/>
        </a:xfrm>
      </p:grpSpPr>
      <p:sp>
        <p:nvSpPr>
          <p:cNvPr id="14" name="Titel 4"/>
          <p:cNvSpPr>
            <a:spLocks noGrp="1"/>
          </p:cNvSpPr>
          <p:nvPr>
            <p:ph type="title" hasCustomPrompt="1"/>
          </p:nvPr>
        </p:nvSpPr>
        <p:spPr>
          <a:xfrm>
            <a:off x="395287" y="864000"/>
            <a:ext cx="8353425" cy="387798"/>
          </a:xfrm>
        </p:spPr>
        <p:txBody>
          <a:bodyPr/>
          <a:lstStyle/>
          <a:p>
            <a:r>
              <a:rPr lang="de-DE" dirty="0"/>
              <a:t>Folientitel durch Klicken bearbeiten</a:t>
            </a:r>
          </a:p>
        </p:txBody>
      </p:sp>
      <p:sp>
        <p:nvSpPr>
          <p:cNvPr id="12" name="Content Placeholder 2"/>
          <p:cNvSpPr>
            <a:spLocks noGrp="1"/>
          </p:cNvSpPr>
          <p:nvPr>
            <p:ph idx="1" hasCustomPrompt="1"/>
          </p:nvPr>
        </p:nvSpPr>
        <p:spPr>
          <a:xfrm>
            <a:off x="395288" y="1369219"/>
            <a:ext cx="8353424" cy="3147219"/>
          </a:xfrm>
          <a:prstGeom prst="rect">
            <a:avLst/>
          </a:prstGeom>
          <a:solidFill>
            <a:schemeClr val="bg2"/>
          </a:solidFill>
        </p:spPr>
        <p:txBody>
          <a:bodyPr/>
          <a:lstStyle>
            <a:lvl1pPr marL="0" indent="0" algn="ctr">
              <a:buNone/>
              <a:defRPr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Platzhalter durch Klick auf ein Icon füllen</a:t>
            </a:r>
            <a:endParaRPr lang="en-US" dirty="0"/>
          </a:p>
        </p:txBody>
      </p:sp>
      <p:sp>
        <p:nvSpPr>
          <p:cNvPr id="4" name="Textplatzhalter 3"/>
          <p:cNvSpPr>
            <a:spLocks noGrp="1"/>
          </p:cNvSpPr>
          <p:nvPr>
            <p:ph type="body" sz="quarter" idx="18" hasCustomPrompt="1"/>
          </p:nvPr>
        </p:nvSpPr>
        <p:spPr>
          <a:xfrm>
            <a:off x="395288" y="4259069"/>
            <a:ext cx="8353424" cy="257369"/>
          </a:xfrm>
          <a:solidFill>
            <a:schemeClr val="bg1">
              <a:alpha val="50000"/>
            </a:schemeClr>
          </a:solidFill>
        </p:spPr>
        <p:txBody>
          <a:bodyPr wrap="square" anchor="b" anchorCtr="0">
            <a:spAutoFit/>
          </a:bodyPr>
          <a:lstStyle>
            <a:lvl1pPr marL="0" indent="0" algn="r">
              <a:buNone/>
              <a:defRPr sz="1200">
                <a:solidFill>
                  <a:srgbClr val="000000"/>
                </a:solidFill>
              </a:defRPr>
            </a:lvl1pPr>
          </a:lstStyle>
          <a:p>
            <a:pPr lvl="0"/>
            <a:r>
              <a:rPr lang="de-DE" dirty="0"/>
              <a:t>In diesem Textfeld können Sie die Abbildung/Chart kurz erläutern.</a:t>
            </a:r>
          </a:p>
        </p:txBody>
      </p:sp>
      <p:sp>
        <p:nvSpPr>
          <p:cNvPr id="3" name="Datumsplatzhalter 2"/>
          <p:cNvSpPr>
            <a:spLocks noGrp="1"/>
          </p:cNvSpPr>
          <p:nvPr>
            <p:ph type="dt" sz="half" idx="14"/>
          </p:nvPr>
        </p:nvSpPr>
        <p:spPr/>
        <p:txBody>
          <a:bodyPr/>
          <a:lstStyle/>
          <a:p>
            <a:endParaRPr lang="de-DE"/>
          </a:p>
        </p:txBody>
      </p:sp>
      <p:sp>
        <p:nvSpPr>
          <p:cNvPr id="6" name="Fußzeilenplatzhalter 5"/>
          <p:cNvSpPr>
            <a:spLocks noGrp="1"/>
          </p:cNvSpPr>
          <p:nvPr>
            <p:ph type="ftr" sz="quarter" idx="15"/>
          </p:nvPr>
        </p:nvSpPr>
        <p:spPr/>
        <p:txBody>
          <a:bodyPr/>
          <a:lstStyle/>
          <a:p>
            <a:endParaRPr lang="de-DE" dirty="0"/>
          </a:p>
        </p:txBody>
      </p:sp>
      <p:sp>
        <p:nvSpPr>
          <p:cNvPr id="9" name="Foliennummernplatzhalter 8"/>
          <p:cNvSpPr>
            <a:spLocks noGrp="1"/>
          </p:cNvSpPr>
          <p:nvPr>
            <p:ph type="sldNum" sz="quarter" idx="16"/>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2796085639"/>
      </p:ext>
    </p:extLst>
  </p:cSld>
  <p:clrMapOvr>
    <a:masterClrMapping/>
  </p:clrMapOvr>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halt mit Faktenbox klein">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7" y="1369219"/>
            <a:ext cx="4176713"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sp>
        <p:nvSpPr>
          <p:cNvPr id="2" name="Faktenbox Überschrift"/>
          <p:cNvSpPr txBox="1"/>
          <p:nvPr userDrawn="1"/>
        </p:nvSpPr>
        <p:spPr>
          <a:xfrm>
            <a:off x="6782584" y="3317714"/>
            <a:ext cx="1985177" cy="276999"/>
          </a:xfrm>
          <a:prstGeom prst="rect">
            <a:avLst/>
          </a:prstGeom>
          <a:noFill/>
        </p:spPr>
        <p:txBody>
          <a:bodyPr wrap="square" tIns="0" bIns="0" rtlCol="0">
            <a:spAutoFit/>
          </a:bodyPr>
          <a:lstStyle/>
          <a:p>
            <a:pPr algn="r"/>
            <a:r>
              <a:rPr lang="de-DE" b="1" dirty="0">
                <a:solidFill>
                  <a:srgbClr val="D1051B"/>
                </a:solidFill>
              </a:rPr>
              <a:t>FAKTEN</a:t>
            </a:r>
            <a:endParaRPr lang="de-DE" dirty="0"/>
          </a:p>
        </p:txBody>
      </p:sp>
      <p:sp>
        <p:nvSpPr>
          <p:cNvPr id="4" name="Faktenbox Inhalt"/>
          <p:cNvSpPr>
            <a:spLocks noGrp="1"/>
          </p:cNvSpPr>
          <p:nvPr>
            <p:ph type="body" sz="quarter" idx="13" hasCustomPrompt="1"/>
          </p:nvPr>
        </p:nvSpPr>
        <p:spPr>
          <a:xfrm>
            <a:off x="4686685" y="3618523"/>
            <a:ext cx="4062027" cy="897914"/>
          </a:xfrm>
        </p:spPr>
        <p:txBody>
          <a:bodyPr/>
          <a:lstStyle>
            <a:lvl1pPr marL="0" indent="0" algn="r">
              <a:buNone/>
              <a:defRPr baseline="0"/>
            </a:lvl1pPr>
          </a:lstStyle>
          <a:p>
            <a:pPr lvl="0"/>
            <a:r>
              <a:rPr lang="de-DE" dirty="0"/>
              <a:t>Fakten-/Zitat durch klicken eingeben</a:t>
            </a:r>
          </a:p>
        </p:txBody>
      </p:sp>
      <p:pic>
        <p:nvPicPr>
          <p:cNvPr id="10" name="Faktenbox Schmuckbalk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63396" y="3363913"/>
            <a:ext cx="136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4061659860"/>
      </p:ext>
    </p:extLst>
  </p:cSld>
  <p:clrMapOvr>
    <a:masterClrMapping/>
  </p:clrMapOvr>
  <p:extLst mod="1">
    <p:ext uri="{DCECCB84-F9BA-43D5-87BE-67443E8EF086}">
      <p15:sldGuideLst xmlns:p15="http://schemas.microsoft.com/office/powerpoint/2012/main">
        <p15:guide id="1" orient="horz" pos="211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alt mit Faktenbox groß">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de-DE" dirty="0"/>
              <a:t>Folientitel durch Klicken bearbeiten</a:t>
            </a:r>
          </a:p>
        </p:txBody>
      </p:sp>
      <p:sp>
        <p:nvSpPr>
          <p:cNvPr id="3" name="Content Placeholder 2"/>
          <p:cNvSpPr>
            <a:spLocks noGrp="1"/>
          </p:cNvSpPr>
          <p:nvPr>
            <p:ph idx="1" hasCustomPrompt="1"/>
          </p:nvPr>
        </p:nvSpPr>
        <p:spPr>
          <a:xfrm>
            <a:off x="395288" y="1369219"/>
            <a:ext cx="3027326" cy="3147219"/>
          </a:xfrm>
          <a:prstGeom prst="rect">
            <a:avLst/>
          </a:prstGeom>
        </p:spPr>
        <p:txBody>
          <a:bodyPr>
            <a:normAutofit/>
          </a:bodyPr>
          <a:lstStyle>
            <a:lvl1pPr>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dirty="0"/>
              <a:t>Inhalt durch klicken auf ein Symbol einfügen oder Text eingeben. </a:t>
            </a:r>
          </a:p>
        </p:txBody>
      </p:sp>
      <p:pic>
        <p:nvPicPr>
          <p:cNvPr id="13" name="Schmuckbild Infokasten Hintergrund"/>
          <p:cNvPicPr>
            <a:picLocks noChangeAspect="1"/>
          </p:cNvPicPr>
          <p:nvPr/>
        </p:nvPicPr>
        <p:blipFill rotWithShape="1">
          <a:blip r:embed="rId2">
            <a:extLst>
              <a:ext uri="{28A0092B-C50C-407E-A947-70E740481C1C}">
                <a14:useLocalDpi xmlns:a14="http://schemas.microsoft.com/office/drawing/2010/main" val="0"/>
              </a:ext>
            </a:extLst>
          </a:blip>
          <a:srcRect l="6753" t="4981" r="5607" b="18337"/>
          <a:stretch/>
        </p:blipFill>
        <p:spPr bwMode="auto">
          <a:xfrm>
            <a:off x="3422613" y="1251799"/>
            <a:ext cx="5344206" cy="33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fo Überschrift"/>
          <p:cNvSpPr txBox="1"/>
          <p:nvPr userDrawn="1"/>
        </p:nvSpPr>
        <p:spPr>
          <a:xfrm>
            <a:off x="3549391" y="1445740"/>
            <a:ext cx="1022610" cy="400110"/>
          </a:xfrm>
          <a:prstGeom prst="rect">
            <a:avLst/>
          </a:prstGeom>
          <a:noFill/>
        </p:spPr>
        <p:txBody>
          <a:bodyPr wrap="square" tIns="0" bIns="0" rtlCol="0">
            <a:spAutoFit/>
          </a:bodyPr>
          <a:lstStyle/>
          <a:p>
            <a:pPr algn="l"/>
            <a:r>
              <a:rPr lang="de-DE" sz="2600" b="0" dirty="0">
                <a:solidFill>
                  <a:schemeClr val="bg1"/>
                </a:solidFill>
                <a:latin typeface="+mj-lt"/>
              </a:rPr>
              <a:t>INFO</a:t>
            </a:r>
          </a:p>
        </p:txBody>
      </p:sp>
      <p:sp>
        <p:nvSpPr>
          <p:cNvPr id="17" name="Info Inhalt"/>
          <p:cNvSpPr>
            <a:spLocks noGrp="1"/>
          </p:cNvSpPr>
          <p:nvPr>
            <p:ph type="body" sz="quarter" idx="14" hasCustomPrompt="1"/>
          </p:nvPr>
        </p:nvSpPr>
        <p:spPr>
          <a:xfrm>
            <a:off x="3568847" y="1965324"/>
            <a:ext cx="5106841" cy="2551113"/>
          </a:xfrm>
        </p:spPr>
        <p:txBody>
          <a:bodyP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Fakten als Text eingeben</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1835278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ontaktdaten">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395286" y="864000"/>
            <a:ext cx="5040000" cy="360099"/>
          </a:xfrm>
        </p:spPr>
        <p:txBody>
          <a:bodyPr/>
          <a:lstStyle/>
          <a:p>
            <a:r>
              <a:rPr lang="de-DE" sz="2600" dirty="0">
                <a:latin typeface="+mj-lt"/>
              </a:rPr>
              <a:t>Ihr Ansprechpartner</a:t>
            </a:r>
          </a:p>
        </p:txBody>
      </p:sp>
      <p:sp>
        <p:nvSpPr>
          <p:cNvPr id="9" name="Textplatzhalter 8"/>
          <p:cNvSpPr>
            <a:spLocks noGrp="1"/>
          </p:cNvSpPr>
          <p:nvPr>
            <p:ph type="body" sz="quarter" idx="13" hasCustomPrompt="1"/>
          </p:nvPr>
        </p:nvSpPr>
        <p:spPr>
          <a:xfrm>
            <a:off x="395288" y="1543050"/>
            <a:ext cx="5040000" cy="2973388"/>
          </a:xfrm>
        </p:spPr>
        <p:txBody>
          <a:bodyPr>
            <a:normAutofit/>
          </a:bodyPr>
          <a:lstStyle>
            <a:lvl1pPr marL="0" indent="0">
              <a:buNone/>
              <a:defRPr sz="1800"/>
            </a:lvl1pPr>
            <a:lvl2pPr marL="431800" indent="0">
              <a:buNone/>
              <a:defRPr/>
            </a:lvl2pPr>
            <a:lvl3pPr marL="914400" indent="0">
              <a:buNone/>
              <a:defRPr/>
            </a:lvl3pPr>
            <a:lvl4pPr marL="1371600" indent="0">
              <a:buNone/>
              <a:defRPr/>
            </a:lvl4pPr>
            <a:lvl5pPr marL="1828800" indent="0">
              <a:buNone/>
              <a:defRPr/>
            </a:lvl5pPr>
          </a:lstStyle>
          <a:p>
            <a:pPr lvl="0"/>
            <a:r>
              <a:rPr lang="de-DE" dirty="0"/>
              <a:t>Hans Mustermann</a:t>
            </a:r>
          </a:p>
          <a:p>
            <a:pPr lvl="0"/>
            <a:r>
              <a:rPr lang="de-DE" dirty="0"/>
              <a:t>Referat XX </a:t>
            </a:r>
            <a:r>
              <a:rPr lang="de-DE" dirty="0" err="1"/>
              <a:t>XX</a:t>
            </a:r>
            <a:endParaRPr lang="de-DE" dirty="0"/>
          </a:p>
          <a:p>
            <a:pPr lvl="0"/>
            <a:r>
              <a:rPr lang="de-DE" dirty="0"/>
              <a:t>Blindtextstraße 135</a:t>
            </a:r>
          </a:p>
          <a:p>
            <a:pPr lvl="0"/>
            <a:r>
              <a:rPr lang="de-DE" dirty="0"/>
              <a:t>12345 Musterstadt</a:t>
            </a:r>
          </a:p>
          <a:p>
            <a:pPr lvl="0"/>
            <a:endParaRPr lang="de-DE" dirty="0"/>
          </a:p>
          <a:p>
            <a:pPr lvl="0"/>
            <a:r>
              <a:rPr lang="de-DE" dirty="0"/>
              <a:t>hans.mustermann@dwd.de</a:t>
            </a:r>
          </a:p>
          <a:p>
            <a:pPr lvl="0"/>
            <a:r>
              <a:rPr lang="de-DE" dirty="0"/>
              <a:t>Tel.: +49 (0) 6789 / 10 11 -12</a:t>
            </a:r>
          </a:p>
        </p:txBody>
      </p:sp>
      <p:pic>
        <p:nvPicPr>
          <p:cNvPr id="10" name="Schmuckbild" descr="Das Bild soll zur Kontaktaufnahme anregen und zeigt Tippende Finger auf einem Laptop, Eine Hand an einem Telefonhörer und eine Dame beim Telefonieren." title="Schmuckbild zur Kontaktaufnah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98977" y="915988"/>
            <a:ext cx="2776711"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6558FC84-22FA-4F5E-86B7-A7761BE44B02}" type="slidenum">
              <a:rPr lang="de-DE" smtClean="0"/>
              <a:t>‹#›</a:t>
            </a:fld>
            <a:endParaRPr lang="de-DE" dirty="0"/>
          </a:p>
        </p:txBody>
      </p:sp>
    </p:spTree>
    <p:extLst>
      <p:ext uri="{BB962C8B-B14F-4D97-AF65-F5344CB8AC3E}">
        <p14:creationId xmlns:p14="http://schemas.microsoft.com/office/powerpoint/2010/main" val="270648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cxnSp>
        <p:nvCxnSpPr>
          <p:cNvPr id="7" name="Gerade Verbindung 12"/>
          <p:cNvCxnSpPr>
            <a:cxnSpLocks noChangeShapeType="1"/>
          </p:cNvCxnSpPr>
          <p:nvPr userDrawn="1"/>
        </p:nvCxnSpPr>
        <p:spPr bwMode="auto">
          <a:xfrm>
            <a:off x="395288" y="735806"/>
            <a:ext cx="8424862" cy="0"/>
          </a:xfrm>
          <a:prstGeom prst="line">
            <a:avLst/>
          </a:prstGeom>
          <a:noFill/>
          <a:ln w="2540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457200" y="205979"/>
            <a:ext cx="82296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8"/>
            <a:ext cx="4040188" cy="479822"/>
          </a:xfrm>
        </p:spPr>
        <p:txBody>
          <a:bodyPr anchor="b"/>
          <a:lstStyle>
            <a:lvl1pPr marL="0" indent="0">
              <a:buNone/>
              <a:defRPr sz="2397" b="1"/>
            </a:lvl1pPr>
            <a:lvl2pPr marL="457009" indent="0">
              <a:buNone/>
              <a:defRPr sz="2023" b="1"/>
            </a:lvl2pPr>
            <a:lvl3pPr marL="914018" indent="0">
              <a:buNone/>
              <a:defRPr sz="1798" b="1"/>
            </a:lvl3pPr>
            <a:lvl4pPr marL="1371028" indent="0">
              <a:buNone/>
              <a:defRPr sz="1573" b="1"/>
            </a:lvl4pPr>
            <a:lvl5pPr marL="1828037" indent="0">
              <a:buNone/>
              <a:defRPr sz="1573" b="1"/>
            </a:lvl5pPr>
            <a:lvl6pPr marL="2285046" indent="0">
              <a:buNone/>
              <a:defRPr sz="1573" b="1"/>
            </a:lvl6pPr>
            <a:lvl7pPr marL="2742055" indent="0">
              <a:buNone/>
              <a:defRPr sz="1573" b="1"/>
            </a:lvl7pPr>
            <a:lvl8pPr marL="3199065" indent="0">
              <a:buNone/>
              <a:defRPr sz="1573" b="1"/>
            </a:lvl8pPr>
            <a:lvl9pPr marL="3656074" indent="0">
              <a:buNone/>
              <a:defRPr sz="1573"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397"/>
            </a:lvl1pPr>
            <a:lvl2pPr>
              <a:defRPr sz="2023"/>
            </a:lvl2pPr>
            <a:lvl3pPr>
              <a:defRPr sz="1798"/>
            </a:lvl3pPr>
            <a:lvl4pPr>
              <a:defRPr sz="1573"/>
            </a:lvl4pPr>
            <a:lvl5pPr>
              <a:defRPr sz="1573"/>
            </a:lvl5pPr>
            <a:lvl6pPr>
              <a:defRPr sz="1573"/>
            </a:lvl6pPr>
            <a:lvl7pPr>
              <a:defRPr sz="1573"/>
            </a:lvl7pPr>
            <a:lvl8pPr>
              <a:defRPr sz="1573"/>
            </a:lvl8pPr>
            <a:lvl9pPr>
              <a:defRPr sz="157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31" y="1151338"/>
            <a:ext cx="4041775" cy="479822"/>
          </a:xfrm>
        </p:spPr>
        <p:txBody>
          <a:bodyPr anchor="b"/>
          <a:lstStyle>
            <a:lvl1pPr marL="0" indent="0">
              <a:buNone/>
              <a:defRPr sz="2397" b="1"/>
            </a:lvl1pPr>
            <a:lvl2pPr marL="457009" indent="0">
              <a:buNone/>
              <a:defRPr sz="2023" b="1"/>
            </a:lvl2pPr>
            <a:lvl3pPr marL="914018" indent="0">
              <a:buNone/>
              <a:defRPr sz="1798" b="1"/>
            </a:lvl3pPr>
            <a:lvl4pPr marL="1371028" indent="0">
              <a:buNone/>
              <a:defRPr sz="1573" b="1"/>
            </a:lvl4pPr>
            <a:lvl5pPr marL="1828037" indent="0">
              <a:buNone/>
              <a:defRPr sz="1573" b="1"/>
            </a:lvl5pPr>
            <a:lvl6pPr marL="2285046" indent="0">
              <a:buNone/>
              <a:defRPr sz="1573" b="1"/>
            </a:lvl6pPr>
            <a:lvl7pPr marL="2742055" indent="0">
              <a:buNone/>
              <a:defRPr sz="1573" b="1"/>
            </a:lvl7pPr>
            <a:lvl8pPr marL="3199065" indent="0">
              <a:buNone/>
              <a:defRPr sz="1573" b="1"/>
            </a:lvl8pPr>
            <a:lvl9pPr marL="3656074" indent="0">
              <a:buNone/>
              <a:defRPr sz="1573" b="1"/>
            </a:lvl9pPr>
          </a:lstStyle>
          <a:p>
            <a:pPr lvl="0"/>
            <a:r>
              <a:rPr lang="de-DE"/>
              <a:t>Textmasterformat bearbeiten</a:t>
            </a:r>
          </a:p>
        </p:txBody>
      </p:sp>
      <p:sp>
        <p:nvSpPr>
          <p:cNvPr id="6" name="Inhaltsplatzhalter 5"/>
          <p:cNvSpPr>
            <a:spLocks noGrp="1"/>
          </p:cNvSpPr>
          <p:nvPr>
            <p:ph sz="quarter" idx="4"/>
          </p:nvPr>
        </p:nvSpPr>
        <p:spPr>
          <a:xfrm>
            <a:off x="4645031" y="1631156"/>
            <a:ext cx="4041775" cy="2963466"/>
          </a:xfrm>
        </p:spPr>
        <p:txBody>
          <a:bodyPr/>
          <a:lstStyle>
            <a:lvl1pPr>
              <a:defRPr sz="2397"/>
            </a:lvl1pPr>
            <a:lvl2pPr>
              <a:defRPr sz="2023"/>
            </a:lvl2pPr>
            <a:lvl3pPr>
              <a:defRPr sz="1798"/>
            </a:lvl3pPr>
            <a:lvl4pPr>
              <a:defRPr sz="1573"/>
            </a:lvl4pPr>
            <a:lvl5pPr>
              <a:defRPr sz="1573"/>
            </a:lvl5pPr>
            <a:lvl6pPr>
              <a:defRPr sz="1573"/>
            </a:lvl6pPr>
            <a:lvl7pPr>
              <a:defRPr sz="1573"/>
            </a:lvl7pPr>
            <a:lvl8pPr>
              <a:defRPr sz="1573"/>
            </a:lvl8pPr>
            <a:lvl9pPr>
              <a:defRPr sz="157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79546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7.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1.emf"/><Relationship Id="rId5" Type="http://schemas.openxmlformats.org/officeDocument/2006/relationships/theme" Target="../theme/theme7.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Bild 48"/>
          <p:cNvPicPr>
            <a:picLocks noChangeAspect="1"/>
          </p:cNvPicPr>
          <p:nvPr userDrawn="1"/>
        </p:nvPicPr>
        <p:blipFill>
          <a:blip r:embed="rId6"/>
          <a:stretch>
            <a:fillRect/>
          </a:stretch>
        </p:blipFill>
        <p:spPr>
          <a:xfrm>
            <a:off x="0" y="0"/>
            <a:ext cx="9144000" cy="102870"/>
          </a:xfrm>
          <a:prstGeom prst="rect">
            <a:avLst/>
          </a:prstGeom>
        </p:spPr>
      </p:pic>
    </p:spTree>
    <p:extLst>
      <p:ext uri="{BB962C8B-B14F-4D97-AF65-F5344CB8AC3E}">
        <p14:creationId xmlns:p14="http://schemas.microsoft.com/office/powerpoint/2010/main" val="651152994"/>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9" r:id="rId3"/>
    <p:sldLayoutId id="2147483730" r:id="rId4"/>
  </p:sldLayoutIdLst>
  <p:hf hdr="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8377238" y="4786320"/>
            <a:ext cx="309562" cy="270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4" tIns="45702" rIns="91404" bIns="45702" anchor="ctr"/>
          <a:lstStyle/>
          <a:p>
            <a:endParaRPr lang="de-DE" sz="1573"/>
          </a:p>
        </p:txBody>
      </p:sp>
      <p:sp>
        <p:nvSpPr>
          <p:cNvPr id="3075" name="Rectangle 2"/>
          <p:cNvSpPr>
            <a:spLocks noGrp="1" noChangeArrowheads="1"/>
          </p:cNvSpPr>
          <p:nvPr>
            <p:ph type="title"/>
          </p:nvPr>
        </p:nvSpPr>
        <p:spPr bwMode="auto">
          <a:xfrm>
            <a:off x="431801" y="863204"/>
            <a:ext cx="82772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t>Titelmasterformat durch Klicken bearbeiten</a:t>
            </a:r>
          </a:p>
        </p:txBody>
      </p:sp>
      <p:sp>
        <p:nvSpPr>
          <p:cNvPr id="3076" name="Rectangle 3"/>
          <p:cNvSpPr>
            <a:spLocks noGrp="1" noChangeArrowheads="1"/>
          </p:cNvSpPr>
          <p:nvPr>
            <p:ph type="body" idx="1"/>
          </p:nvPr>
        </p:nvSpPr>
        <p:spPr bwMode="auto">
          <a:xfrm>
            <a:off x="431801" y="1402556"/>
            <a:ext cx="827722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3077" name="Line 23"/>
          <p:cNvSpPr>
            <a:spLocks noChangeShapeType="1"/>
          </p:cNvSpPr>
          <p:nvPr/>
        </p:nvSpPr>
        <p:spPr bwMode="auto">
          <a:xfrm>
            <a:off x="0" y="4763691"/>
            <a:ext cx="9144000" cy="0"/>
          </a:xfrm>
          <a:prstGeom prst="line">
            <a:avLst/>
          </a:prstGeom>
          <a:noFill/>
          <a:ln w="127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4" tIns="45702" rIns="91404" bIns="45702"/>
          <a:lstStyle/>
          <a:p>
            <a:endParaRPr lang="de-DE" sz="1573"/>
          </a:p>
        </p:txBody>
      </p:sp>
      <p:sp>
        <p:nvSpPr>
          <p:cNvPr id="3080" name="Rectangle 16"/>
          <p:cNvSpPr>
            <a:spLocks noChangeArrowheads="1"/>
          </p:cNvSpPr>
          <p:nvPr userDrawn="1"/>
        </p:nvSpPr>
        <p:spPr bwMode="auto">
          <a:xfrm>
            <a:off x="8377238" y="4786320"/>
            <a:ext cx="309562" cy="270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4" tIns="45702" rIns="91404" bIns="45702" anchor="ctr"/>
          <a:lstStyle/>
          <a:p>
            <a:endParaRPr lang="de-DE" sz="1573"/>
          </a:p>
        </p:txBody>
      </p:sp>
      <p:sp>
        <p:nvSpPr>
          <p:cNvPr id="3081" name="Line 23"/>
          <p:cNvSpPr>
            <a:spLocks noChangeShapeType="1"/>
          </p:cNvSpPr>
          <p:nvPr userDrawn="1"/>
        </p:nvSpPr>
        <p:spPr bwMode="auto">
          <a:xfrm>
            <a:off x="0" y="4763691"/>
            <a:ext cx="9144000" cy="0"/>
          </a:xfrm>
          <a:prstGeom prst="line">
            <a:avLst/>
          </a:prstGeom>
          <a:noFill/>
          <a:ln w="127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4" tIns="45702" rIns="91404" bIns="45702"/>
          <a:lstStyle/>
          <a:p>
            <a:endParaRPr lang="de-DE" sz="1573"/>
          </a:p>
        </p:txBody>
      </p:sp>
      <p:pic>
        <p:nvPicPr>
          <p:cNvPr id="3082" name="Picture 28" descr="Bundesadler_kleine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81738" y="4792274"/>
            <a:ext cx="33524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8" descr="Wortbildmarke-und-Claim-positiv-transparen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77668" y="134543"/>
            <a:ext cx="1912460" cy="47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userDrawn="1"/>
        </p:nvSpPr>
        <p:spPr>
          <a:xfrm>
            <a:off x="7064615" y="4825304"/>
            <a:ext cx="1688283" cy="276871"/>
          </a:xfrm>
          <a:prstGeom prst="rect">
            <a:avLst/>
          </a:prstGeom>
        </p:spPr>
        <p:txBody>
          <a:bodyPr wrap="none">
            <a:spAutoFit/>
          </a:bodyPr>
          <a:lstStyle/>
          <a:p>
            <a:r>
              <a:rPr lang="de-DE" sz="1199" dirty="0"/>
              <a:t>J.</a:t>
            </a:r>
            <a:r>
              <a:rPr lang="de-DE" sz="1199" baseline="0" dirty="0"/>
              <a:t> </a:t>
            </a:r>
            <a:r>
              <a:rPr lang="de-DE" sz="1199" dirty="0"/>
              <a:t>Helmert et al.,</a:t>
            </a:r>
            <a:r>
              <a:rPr lang="de-DE" sz="1199" baseline="0" dirty="0"/>
              <a:t> 2020</a:t>
            </a:r>
            <a:endParaRPr lang="de-DE" sz="1199" dirty="0"/>
          </a:p>
        </p:txBody>
      </p:sp>
    </p:spTree>
    <p:extLst>
      <p:ext uri="{BB962C8B-B14F-4D97-AF65-F5344CB8AC3E}">
        <p14:creationId xmlns:p14="http://schemas.microsoft.com/office/powerpoint/2010/main" val="109132523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transition>
    <p:fade/>
  </p:transition>
  <p:hf sldNum="0" hdr="0" dt="0"/>
  <p:txStyles>
    <p:titleStyle>
      <a:lvl1pPr algn="l" rtl="0" eaLnBrk="0" fontAlgn="base" hangingPunct="0">
        <a:spcBef>
          <a:spcPct val="0"/>
        </a:spcBef>
        <a:spcAft>
          <a:spcPct val="0"/>
        </a:spcAft>
        <a:defRPr sz="2397" b="1">
          <a:solidFill>
            <a:schemeClr val="accent1"/>
          </a:solidFill>
          <a:latin typeface="+mj-lt"/>
          <a:ea typeface="+mj-ea"/>
          <a:cs typeface="+mj-cs"/>
        </a:defRPr>
      </a:lvl1pPr>
      <a:lvl2pPr algn="l" rtl="0" eaLnBrk="0" fontAlgn="base" hangingPunct="0">
        <a:spcBef>
          <a:spcPct val="0"/>
        </a:spcBef>
        <a:spcAft>
          <a:spcPct val="0"/>
        </a:spcAft>
        <a:defRPr sz="2397" b="1">
          <a:solidFill>
            <a:schemeClr val="accent1"/>
          </a:solidFill>
          <a:latin typeface="Arial" charset="0"/>
        </a:defRPr>
      </a:lvl2pPr>
      <a:lvl3pPr algn="l" rtl="0" eaLnBrk="0" fontAlgn="base" hangingPunct="0">
        <a:spcBef>
          <a:spcPct val="0"/>
        </a:spcBef>
        <a:spcAft>
          <a:spcPct val="0"/>
        </a:spcAft>
        <a:defRPr sz="2397" b="1">
          <a:solidFill>
            <a:schemeClr val="accent1"/>
          </a:solidFill>
          <a:latin typeface="Arial" charset="0"/>
        </a:defRPr>
      </a:lvl3pPr>
      <a:lvl4pPr algn="l" rtl="0" eaLnBrk="0" fontAlgn="base" hangingPunct="0">
        <a:spcBef>
          <a:spcPct val="0"/>
        </a:spcBef>
        <a:spcAft>
          <a:spcPct val="0"/>
        </a:spcAft>
        <a:defRPr sz="2397" b="1">
          <a:solidFill>
            <a:schemeClr val="accent1"/>
          </a:solidFill>
          <a:latin typeface="Arial" charset="0"/>
        </a:defRPr>
      </a:lvl4pPr>
      <a:lvl5pPr algn="l" rtl="0" eaLnBrk="0" fontAlgn="base" hangingPunct="0">
        <a:spcBef>
          <a:spcPct val="0"/>
        </a:spcBef>
        <a:spcAft>
          <a:spcPct val="0"/>
        </a:spcAft>
        <a:defRPr sz="2397" b="1">
          <a:solidFill>
            <a:schemeClr val="accent1"/>
          </a:solidFill>
          <a:latin typeface="Arial" charset="0"/>
        </a:defRPr>
      </a:lvl5pPr>
      <a:lvl6pPr marL="457009" algn="l" rtl="0" fontAlgn="base">
        <a:spcBef>
          <a:spcPct val="0"/>
        </a:spcBef>
        <a:spcAft>
          <a:spcPct val="0"/>
        </a:spcAft>
        <a:defRPr sz="2397" b="1">
          <a:solidFill>
            <a:schemeClr val="accent1"/>
          </a:solidFill>
          <a:latin typeface="Arial" charset="0"/>
        </a:defRPr>
      </a:lvl6pPr>
      <a:lvl7pPr marL="914018" algn="l" rtl="0" fontAlgn="base">
        <a:spcBef>
          <a:spcPct val="0"/>
        </a:spcBef>
        <a:spcAft>
          <a:spcPct val="0"/>
        </a:spcAft>
        <a:defRPr sz="2397" b="1">
          <a:solidFill>
            <a:schemeClr val="accent1"/>
          </a:solidFill>
          <a:latin typeface="Arial" charset="0"/>
        </a:defRPr>
      </a:lvl7pPr>
      <a:lvl8pPr marL="1371028" algn="l" rtl="0" fontAlgn="base">
        <a:spcBef>
          <a:spcPct val="0"/>
        </a:spcBef>
        <a:spcAft>
          <a:spcPct val="0"/>
        </a:spcAft>
        <a:defRPr sz="2397" b="1">
          <a:solidFill>
            <a:schemeClr val="accent1"/>
          </a:solidFill>
          <a:latin typeface="Arial" charset="0"/>
        </a:defRPr>
      </a:lvl8pPr>
      <a:lvl9pPr marL="1828037" algn="l" rtl="0" fontAlgn="base">
        <a:spcBef>
          <a:spcPct val="0"/>
        </a:spcBef>
        <a:spcAft>
          <a:spcPct val="0"/>
        </a:spcAft>
        <a:defRPr sz="2397" b="1">
          <a:solidFill>
            <a:schemeClr val="accent1"/>
          </a:solidFill>
          <a:latin typeface="Arial" charset="0"/>
        </a:defRPr>
      </a:lvl9pPr>
    </p:titleStyle>
    <p:bodyStyle>
      <a:lvl1pPr marL="352278" indent="-352278" algn="l" rtl="0" eaLnBrk="0" fontAlgn="base" hangingPunct="0">
        <a:spcBef>
          <a:spcPct val="40000"/>
        </a:spcBef>
        <a:spcAft>
          <a:spcPct val="0"/>
        </a:spcAft>
        <a:buClr>
          <a:schemeClr val="accent1"/>
        </a:buClr>
        <a:buFont typeface="Wingdings" pitchFamily="2" charset="2"/>
        <a:buChar char="l"/>
        <a:defRPr>
          <a:solidFill>
            <a:schemeClr val="tx1"/>
          </a:solidFill>
          <a:latin typeface="+mn-lt"/>
          <a:ea typeface="+mn-ea"/>
          <a:cs typeface="+mn-cs"/>
        </a:defRPr>
      </a:lvl1pPr>
      <a:lvl2pPr marL="691861" indent="-260241" algn="l" rtl="0" eaLnBrk="0" fontAlgn="base" hangingPunct="0">
        <a:spcBef>
          <a:spcPct val="40000"/>
        </a:spcBef>
        <a:spcAft>
          <a:spcPct val="0"/>
        </a:spcAft>
        <a:buClr>
          <a:schemeClr val="accent1"/>
        </a:buClr>
        <a:buFont typeface="Wingdings" pitchFamily="2" charset="2"/>
        <a:buChar char="l"/>
        <a:defRPr>
          <a:solidFill>
            <a:schemeClr val="tx1"/>
          </a:solidFill>
          <a:latin typeface="+mn-lt"/>
        </a:defRPr>
      </a:lvl2pPr>
      <a:lvl3pPr marL="1142523" indent="-228505" algn="l" rtl="0" eaLnBrk="0" fontAlgn="base" hangingPunct="0">
        <a:spcBef>
          <a:spcPct val="40000"/>
        </a:spcBef>
        <a:spcAft>
          <a:spcPct val="0"/>
        </a:spcAft>
        <a:buClr>
          <a:schemeClr val="bg2"/>
        </a:buClr>
        <a:buFont typeface="Wingdings" pitchFamily="2" charset="2"/>
        <a:buChar char="l"/>
        <a:defRPr>
          <a:solidFill>
            <a:schemeClr val="tx1"/>
          </a:solidFill>
          <a:latin typeface="+mn-lt"/>
        </a:defRPr>
      </a:lvl3pPr>
      <a:lvl4pPr marL="1599532" indent="-228505" algn="l" rtl="0" eaLnBrk="0" fontAlgn="base" hangingPunct="0">
        <a:spcBef>
          <a:spcPct val="40000"/>
        </a:spcBef>
        <a:spcAft>
          <a:spcPct val="0"/>
        </a:spcAft>
        <a:buClr>
          <a:schemeClr val="bg2"/>
        </a:buClr>
        <a:buFont typeface="Wingdings" pitchFamily="2" charset="2"/>
        <a:buChar char="l"/>
        <a:defRPr>
          <a:solidFill>
            <a:schemeClr val="tx1"/>
          </a:solidFill>
          <a:latin typeface="+mn-lt"/>
        </a:defRPr>
      </a:lvl4pPr>
      <a:lvl5pPr marL="2056541" indent="-228505" algn="l" rtl="0" eaLnBrk="0" fontAlgn="base" hangingPunct="0">
        <a:spcBef>
          <a:spcPct val="40000"/>
        </a:spcBef>
        <a:spcAft>
          <a:spcPct val="0"/>
        </a:spcAft>
        <a:buClr>
          <a:schemeClr val="accent1"/>
        </a:buClr>
        <a:buFont typeface="Wingdings" pitchFamily="2" charset="2"/>
        <a:buChar char="l"/>
        <a:defRPr>
          <a:solidFill>
            <a:schemeClr val="tx1"/>
          </a:solidFill>
          <a:latin typeface="+mn-lt"/>
        </a:defRPr>
      </a:lvl5pPr>
      <a:lvl6pPr marL="2513550" indent="-228505" algn="l" rtl="0" fontAlgn="base">
        <a:spcBef>
          <a:spcPct val="40000"/>
        </a:spcBef>
        <a:spcAft>
          <a:spcPct val="0"/>
        </a:spcAft>
        <a:buClr>
          <a:schemeClr val="accent1"/>
        </a:buClr>
        <a:buFont typeface="Wingdings" pitchFamily="2" charset="2"/>
        <a:buChar char="l"/>
        <a:defRPr>
          <a:solidFill>
            <a:schemeClr val="tx1"/>
          </a:solidFill>
          <a:latin typeface="+mn-lt"/>
        </a:defRPr>
      </a:lvl6pPr>
      <a:lvl7pPr marL="2970560" indent="-228505" algn="l" rtl="0" fontAlgn="base">
        <a:spcBef>
          <a:spcPct val="40000"/>
        </a:spcBef>
        <a:spcAft>
          <a:spcPct val="0"/>
        </a:spcAft>
        <a:buClr>
          <a:schemeClr val="accent1"/>
        </a:buClr>
        <a:buFont typeface="Wingdings" pitchFamily="2" charset="2"/>
        <a:buChar char="l"/>
        <a:defRPr>
          <a:solidFill>
            <a:schemeClr val="tx1"/>
          </a:solidFill>
          <a:latin typeface="+mn-lt"/>
        </a:defRPr>
      </a:lvl7pPr>
      <a:lvl8pPr marL="3427569" indent="-228505" algn="l" rtl="0" fontAlgn="base">
        <a:spcBef>
          <a:spcPct val="40000"/>
        </a:spcBef>
        <a:spcAft>
          <a:spcPct val="0"/>
        </a:spcAft>
        <a:buClr>
          <a:schemeClr val="accent1"/>
        </a:buClr>
        <a:buFont typeface="Wingdings" pitchFamily="2" charset="2"/>
        <a:buChar char="l"/>
        <a:defRPr>
          <a:solidFill>
            <a:schemeClr val="tx1"/>
          </a:solidFill>
          <a:latin typeface="+mn-lt"/>
        </a:defRPr>
      </a:lvl8pPr>
      <a:lvl9pPr marL="3884578" indent="-228505" algn="l" rtl="0" fontAlgn="base">
        <a:spcBef>
          <a:spcPct val="40000"/>
        </a:spcBef>
        <a:spcAft>
          <a:spcPct val="0"/>
        </a:spcAft>
        <a:buClr>
          <a:schemeClr val="accent1"/>
        </a:buClr>
        <a:buFont typeface="Wingdings" pitchFamily="2" charset="2"/>
        <a:buChar char="l"/>
        <a:defRPr>
          <a:solidFill>
            <a:schemeClr val="tx1"/>
          </a:solidFill>
          <a:latin typeface="+mn-lt"/>
        </a:defRPr>
      </a:lvl9pPr>
    </p:bodyStyle>
    <p:otherStyle>
      <a:defPPr>
        <a:defRPr lang="de-DE"/>
      </a:defPPr>
      <a:lvl1pPr marL="0" algn="l" defTabSz="914018" rtl="0" eaLnBrk="1" latinLnBrk="0" hangingPunct="1">
        <a:defRPr sz="1798" kern="1200">
          <a:solidFill>
            <a:schemeClr val="tx1"/>
          </a:solidFill>
          <a:latin typeface="+mn-lt"/>
          <a:ea typeface="+mn-ea"/>
          <a:cs typeface="+mn-cs"/>
        </a:defRPr>
      </a:lvl1pPr>
      <a:lvl2pPr marL="457009" algn="l" defTabSz="914018" rtl="0" eaLnBrk="1" latinLnBrk="0" hangingPunct="1">
        <a:defRPr sz="1798" kern="1200">
          <a:solidFill>
            <a:schemeClr val="tx1"/>
          </a:solidFill>
          <a:latin typeface="+mn-lt"/>
          <a:ea typeface="+mn-ea"/>
          <a:cs typeface="+mn-cs"/>
        </a:defRPr>
      </a:lvl2pPr>
      <a:lvl3pPr marL="914018" algn="l" defTabSz="914018" rtl="0" eaLnBrk="1" latinLnBrk="0" hangingPunct="1">
        <a:defRPr sz="1798" kern="1200">
          <a:solidFill>
            <a:schemeClr val="tx1"/>
          </a:solidFill>
          <a:latin typeface="+mn-lt"/>
          <a:ea typeface="+mn-ea"/>
          <a:cs typeface="+mn-cs"/>
        </a:defRPr>
      </a:lvl3pPr>
      <a:lvl4pPr marL="1371028" algn="l" defTabSz="914018" rtl="0" eaLnBrk="1" latinLnBrk="0" hangingPunct="1">
        <a:defRPr sz="1798" kern="1200">
          <a:solidFill>
            <a:schemeClr val="tx1"/>
          </a:solidFill>
          <a:latin typeface="+mn-lt"/>
          <a:ea typeface="+mn-ea"/>
          <a:cs typeface="+mn-cs"/>
        </a:defRPr>
      </a:lvl4pPr>
      <a:lvl5pPr marL="1828037" algn="l" defTabSz="914018" rtl="0" eaLnBrk="1" latinLnBrk="0" hangingPunct="1">
        <a:defRPr sz="1798" kern="1200">
          <a:solidFill>
            <a:schemeClr val="tx1"/>
          </a:solidFill>
          <a:latin typeface="+mn-lt"/>
          <a:ea typeface="+mn-ea"/>
          <a:cs typeface="+mn-cs"/>
        </a:defRPr>
      </a:lvl5pPr>
      <a:lvl6pPr marL="2285046" algn="l" defTabSz="914018" rtl="0" eaLnBrk="1" latinLnBrk="0" hangingPunct="1">
        <a:defRPr sz="1798" kern="1200">
          <a:solidFill>
            <a:schemeClr val="tx1"/>
          </a:solidFill>
          <a:latin typeface="+mn-lt"/>
          <a:ea typeface="+mn-ea"/>
          <a:cs typeface="+mn-cs"/>
        </a:defRPr>
      </a:lvl6pPr>
      <a:lvl7pPr marL="2742055" algn="l" defTabSz="914018" rtl="0" eaLnBrk="1" latinLnBrk="0" hangingPunct="1">
        <a:defRPr sz="1798" kern="1200">
          <a:solidFill>
            <a:schemeClr val="tx1"/>
          </a:solidFill>
          <a:latin typeface="+mn-lt"/>
          <a:ea typeface="+mn-ea"/>
          <a:cs typeface="+mn-cs"/>
        </a:defRPr>
      </a:lvl7pPr>
      <a:lvl8pPr marL="3199065" algn="l" defTabSz="914018" rtl="0" eaLnBrk="1" latinLnBrk="0" hangingPunct="1">
        <a:defRPr sz="1798" kern="1200">
          <a:solidFill>
            <a:schemeClr val="tx1"/>
          </a:solidFill>
          <a:latin typeface="+mn-lt"/>
          <a:ea typeface="+mn-ea"/>
          <a:cs typeface="+mn-cs"/>
        </a:defRPr>
      </a:lvl8pPr>
      <a:lvl9pPr marL="3656074" algn="l" defTabSz="914018"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8377238" y="4786320"/>
            <a:ext cx="309562" cy="270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4" tIns="45702" rIns="91404" bIns="45702" anchor="ctr"/>
          <a:lstStyle/>
          <a:p>
            <a:endParaRPr lang="de-DE" sz="1573"/>
          </a:p>
        </p:txBody>
      </p:sp>
      <p:sp>
        <p:nvSpPr>
          <p:cNvPr id="3075" name="Rectangle 2"/>
          <p:cNvSpPr>
            <a:spLocks noGrp="1" noChangeArrowheads="1"/>
          </p:cNvSpPr>
          <p:nvPr>
            <p:ph type="title"/>
          </p:nvPr>
        </p:nvSpPr>
        <p:spPr bwMode="auto">
          <a:xfrm>
            <a:off x="431801" y="863204"/>
            <a:ext cx="82772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t>Titelmasterformat durch Klicken bearbeiten</a:t>
            </a:r>
          </a:p>
        </p:txBody>
      </p:sp>
      <p:sp>
        <p:nvSpPr>
          <p:cNvPr id="3076" name="Rectangle 3"/>
          <p:cNvSpPr>
            <a:spLocks noGrp="1" noChangeArrowheads="1"/>
          </p:cNvSpPr>
          <p:nvPr>
            <p:ph type="body" idx="1"/>
          </p:nvPr>
        </p:nvSpPr>
        <p:spPr bwMode="auto">
          <a:xfrm>
            <a:off x="431801" y="1402556"/>
            <a:ext cx="827722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3077" name="Line 23"/>
          <p:cNvSpPr>
            <a:spLocks noChangeShapeType="1"/>
          </p:cNvSpPr>
          <p:nvPr/>
        </p:nvSpPr>
        <p:spPr bwMode="auto">
          <a:xfrm>
            <a:off x="0" y="4763691"/>
            <a:ext cx="9144000" cy="0"/>
          </a:xfrm>
          <a:prstGeom prst="line">
            <a:avLst/>
          </a:prstGeom>
          <a:noFill/>
          <a:ln w="127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4" tIns="45702" rIns="91404" bIns="45702"/>
          <a:lstStyle/>
          <a:p>
            <a:endParaRPr lang="de-DE" sz="1573"/>
          </a:p>
        </p:txBody>
      </p:sp>
      <p:sp>
        <p:nvSpPr>
          <p:cNvPr id="3080" name="Rectangle 16"/>
          <p:cNvSpPr>
            <a:spLocks noChangeArrowheads="1"/>
          </p:cNvSpPr>
          <p:nvPr userDrawn="1"/>
        </p:nvSpPr>
        <p:spPr bwMode="auto">
          <a:xfrm>
            <a:off x="8377238" y="4786320"/>
            <a:ext cx="309562" cy="270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4" tIns="45702" rIns="91404" bIns="45702" anchor="ctr"/>
          <a:lstStyle/>
          <a:p>
            <a:endParaRPr lang="de-DE" sz="1573"/>
          </a:p>
        </p:txBody>
      </p:sp>
      <p:sp>
        <p:nvSpPr>
          <p:cNvPr id="3081" name="Line 23"/>
          <p:cNvSpPr>
            <a:spLocks noChangeShapeType="1"/>
          </p:cNvSpPr>
          <p:nvPr userDrawn="1"/>
        </p:nvSpPr>
        <p:spPr bwMode="auto">
          <a:xfrm>
            <a:off x="0" y="4763691"/>
            <a:ext cx="9144000" cy="0"/>
          </a:xfrm>
          <a:prstGeom prst="line">
            <a:avLst/>
          </a:prstGeom>
          <a:noFill/>
          <a:ln w="127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4" tIns="45702" rIns="91404" bIns="45702"/>
          <a:lstStyle/>
          <a:p>
            <a:endParaRPr lang="de-DE" sz="1573"/>
          </a:p>
        </p:txBody>
      </p:sp>
      <p:pic>
        <p:nvPicPr>
          <p:cNvPr id="3082" name="Picture 28" descr="Bundesadler_kleine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81738" y="4792274"/>
            <a:ext cx="33524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8" descr="Wortbildmarke-und-Claim-positiv-transparen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77668" y="134543"/>
            <a:ext cx="1912460" cy="47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userDrawn="1"/>
        </p:nvSpPr>
        <p:spPr>
          <a:xfrm>
            <a:off x="5795537" y="4809746"/>
            <a:ext cx="3360215" cy="334387"/>
          </a:xfrm>
          <a:prstGeom prst="rect">
            <a:avLst/>
          </a:prstGeom>
        </p:spPr>
        <p:txBody>
          <a:bodyPr wrap="none">
            <a:spAutoFit/>
          </a:bodyPr>
          <a:lstStyle/>
          <a:p>
            <a:r>
              <a:rPr lang="de-DE" sz="1573" dirty="0"/>
              <a:t>J.</a:t>
            </a:r>
            <a:r>
              <a:rPr lang="de-DE" sz="1573" baseline="0" dirty="0"/>
              <a:t> </a:t>
            </a:r>
            <a:r>
              <a:rPr lang="de-DE" sz="1573" dirty="0"/>
              <a:t>Helmert et al.,</a:t>
            </a:r>
            <a:r>
              <a:rPr lang="de-DE" sz="1573" baseline="0" dirty="0"/>
              <a:t> COSMO GM 2020</a:t>
            </a:r>
            <a:endParaRPr lang="de-DE" sz="1573" dirty="0"/>
          </a:p>
        </p:txBody>
      </p:sp>
    </p:spTree>
    <p:extLst>
      <p:ext uri="{BB962C8B-B14F-4D97-AF65-F5344CB8AC3E}">
        <p14:creationId xmlns:p14="http://schemas.microsoft.com/office/powerpoint/2010/main" val="132671363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transition>
    <p:fade/>
  </p:transition>
  <p:hf sldNum="0" hdr="0" dt="0"/>
  <p:txStyles>
    <p:titleStyle>
      <a:lvl1pPr algn="l" rtl="0" eaLnBrk="0" fontAlgn="base" hangingPunct="0">
        <a:spcBef>
          <a:spcPct val="0"/>
        </a:spcBef>
        <a:spcAft>
          <a:spcPct val="0"/>
        </a:spcAft>
        <a:defRPr sz="2397" b="1">
          <a:solidFill>
            <a:schemeClr val="accent1"/>
          </a:solidFill>
          <a:latin typeface="+mj-lt"/>
          <a:ea typeface="+mj-ea"/>
          <a:cs typeface="+mj-cs"/>
        </a:defRPr>
      </a:lvl1pPr>
      <a:lvl2pPr algn="l" rtl="0" eaLnBrk="0" fontAlgn="base" hangingPunct="0">
        <a:spcBef>
          <a:spcPct val="0"/>
        </a:spcBef>
        <a:spcAft>
          <a:spcPct val="0"/>
        </a:spcAft>
        <a:defRPr sz="2397" b="1">
          <a:solidFill>
            <a:schemeClr val="accent1"/>
          </a:solidFill>
          <a:latin typeface="Arial" charset="0"/>
        </a:defRPr>
      </a:lvl2pPr>
      <a:lvl3pPr algn="l" rtl="0" eaLnBrk="0" fontAlgn="base" hangingPunct="0">
        <a:spcBef>
          <a:spcPct val="0"/>
        </a:spcBef>
        <a:spcAft>
          <a:spcPct val="0"/>
        </a:spcAft>
        <a:defRPr sz="2397" b="1">
          <a:solidFill>
            <a:schemeClr val="accent1"/>
          </a:solidFill>
          <a:latin typeface="Arial" charset="0"/>
        </a:defRPr>
      </a:lvl3pPr>
      <a:lvl4pPr algn="l" rtl="0" eaLnBrk="0" fontAlgn="base" hangingPunct="0">
        <a:spcBef>
          <a:spcPct val="0"/>
        </a:spcBef>
        <a:spcAft>
          <a:spcPct val="0"/>
        </a:spcAft>
        <a:defRPr sz="2397" b="1">
          <a:solidFill>
            <a:schemeClr val="accent1"/>
          </a:solidFill>
          <a:latin typeface="Arial" charset="0"/>
        </a:defRPr>
      </a:lvl4pPr>
      <a:lvl5pPr algn="l" rtl="0" eaLnBrk="0" fontAlgn="base" hangingPunct="0">
        <a:spcBef>
          <a:spcPct val="0"/>
        </a:spcBef>
        <a:spcAft>
          <a:spcPct val="0"/>
        </a:spcAft>
        <a:defRPr sz="2397" b="1">
          <a:solidFill>
            <a:schemeClr val="accent1"/>
          </a:solidFill>
          <a:latin typeface="Arial" charset="0"/>
        </a:defRPr>
      </a:lvl5pPr>
      <a:lvl6pPr marL="457009" algn="l" rtl="0" fontAlgn="base">
        <a:spcBef>
          <a:spcPct val="0"/>
        </a:spcBef>
        <a:spcAft>
          <a:spcPct val="0"/>
        </a:spcAft>
        <a:defRPr sz="2397" b="1">
          <a:solidFill>
            <a:schemeClr val="accent1"/>
          </a:solidFill>
          <a:latin typeface="Arial" charset="0"/>
        </a:defRPr>
      </a:lvl6pPr>
      <a:lvl7pPr marL="914018" algn="l" rtl="0" fontAlgn="base">
        <a:spcBef>
          <a:spcPct val="0"/>
        </a:spcBef>
        <a:spcAft>
          <a:spcPct val="0"/>
        </a:spcAft>
        <a:defRPr sz="2397" b="1">
          <a:solidFill>
            <a:schemeClr val="accent1"/>
          </a:solidFill>
          <a:latin typeface="Arial" charset="0"/>
        </a:defRPr>
      </a:lvl7pPr>
      <a:lvl8pPr marL="1371028" algn="l" rtl="0" fontAlgn="base">
        <a:spcBef>
          <a:spcPct val="0"/>
        </a:spcBef>
        <a:spcAft>
          <a:spcPct val="0"/>
        </a:spcAft>
        <a:defRPr sz="2397" b="1">
          <a:solidFill>
            <a:schemeClr val="accent1"/>
          </a:solidFill>
          <a:latin typeface="Arial" charset="0"/>
        </a:defRPr>
      </a:lvl8pPr>
      <a:lvl9pPr marL="1828037" algn="l" rtl="0" fontAlgn="base">
        <a:spcBef>
          <a:spcPct val="0"/>
        </a:spcBef>
        <a:spcAft>
          <a:spcPct val="0"/>
        </a:spcAft>
        <a:defRPr sz="2397" b="1">
          <a:solidFill>
            <a:schemeClr val="accent1"/>
          </a:solidFill>
          <a:latin typeface="Arial" charset="0"/>
        </a:defRPr>
      </a:lvl9pPr>
    </p:titleStyle>
    <p:bodyStyle>
      <a:lvl1pPr marL="352278" indent="-352278" algn="l" rtl="0" eaLnBrk="0" fontAlgn="base" hangingPunct="0">
        <a:spcBef>
          <a:spcPct val="40000"/>
        </a:spcBef>
        <a:spcAft>
          <a:spcPct val="0"/>
        </a:spcAft>
        <a:buClr>
          <a:schemeClr val="accent1"/>
        </a:buClr>
        <a:buFont typeface="Wingdings" pitchFamily="2" charset="2"/>
        <a:buChar char="l"/>
        <a:defRPr>
          <a:solidFill>
            <a:schemeClr val="tx1"/>
          </a:solidFill>
          <a:latin typeface="+mn-lt"/>
          <a:ea typeface="+mn-ea"/>
          <a:cs typeface="+mn-cs"/>
        </a:defRPr>
      </a:lvl1pPr>
      <a:lvl2pPr marL="691861" indent="-260241" algn="l" rtl="0" eaLnBrk="0" fontAlgn="base" hangingPunct="0">
        <a:spcBef>
          <a:spcPct val="40000"/>
        </a:spcBef>
        <a:spcAft>
          <a:spcPct val="0"/>
        </a:spcAft>
        <a:buClr>
          <a:schemeClr val="accent1"/>
        </a:buClr>
        <a:buFont typeface="Wingdings" pitchFamily="2" charset="2"/>
        <a:buChar char="l"/>
        <a:defRPr>
          <a:solidFill>
            <a:schemeClr val="tx1"/>
          </a:solidFill>
          <a:latin typeface="+mn-lt"/>
        </a:defRPr>
      </a:lvl2pPr>
      <a:lvl3pPr marL="1142523" indent="-228505" algn="l" rtl="0" eaLnBrk="0" fontAlgn="base" hangingPunct="0">
        <a:spcBef>
          <a:spcPct val="40000"/>
        </a:spcBef>
        <a:spcAft>
          <a:spcPct val="0"/>
        </a:spcAft>
        <a:buClr>
          <a:schemeClr val="bg2"/>
        </a:buClr>
        <a:buFont typeface="Wingdings" pitchFamily="2" charset="2"/>
        <a:buChar char="l"/>
        <a:defRPr>
          <a:solidFill>
            <a:schemeClr val="tx1"/>
          </a:solidFill>
          <a:latin typeface="+mn-lt"/>
        </a:defRPr>
      </a:lvl3pPr>
      <a:lvl4pPr marL="1599532" indent="-228505" algn="l" rtl="0" eaLnBrk="0" fontAlgn="base" hangingPunct="0">
        <a:spcBef>
          <a:spcPct val="40000"/>
        </a:spcBef>
        <a:spcAft>
          <a:spcPct val="0"/>
        </a:spcAft>
        <a:buClr>
          <a:schemeClr val="bg2"/>
        </a:buClr>
        <a:buFont typeface="Wingdings" pitchFamily="2" charset="2"/>
        <a:buChar char="l"/>
        <a:defRPr>
          <a:solidFill>
            <a:schemeClr val="tx1"/>
          </a:solidFill>
          <a:latin typeface="+mn-lt"/>
        </a:defRPr>
      </a:lvl4pPr>
      <a:lvl5pPr marL="2056541" indent="-228505" algn="l" rtl="0" eaLnBrk="0" fontAlgn="base" hangingPunct="0">
        <a:spcBef>
          <a:spcPct val="40000"/>
        </a:spcBef>
        <a:spcAft>
          <a:spcPct val="0"/>
        </a:spcAft>
        <a:buClr>
          <a:schemeClr val="accent1"/>
        </a:buClr>
        <a:buFont typeface="Wingdings" pitchFamily="2" charset="2"/>
        <a:buChar char="l"/>
        <a:defRPr>
          <a:solidFill>
            <a:schemeClr val="tx1"/>
          </a:solidFill>
          <a:latin typeface="+mn-lt"/>
        </a:defRPr>
      </a:lvl5pPr>
      <a:lvl6pPr marL="2513550" indent="-228505" algn="l" rtl="0" fontAlgn="base">
        <a:spcBef>
          <a:spcPct val="40000"/>
        </a:spcBef>
        <a:spcAft>
          <a:spcPct val="0"/>
        </a:spcAft>
        <a:buClr>
          <a:schemeClr val="accent1"/>
        </a:buClr>
        <a:buFont typeface="Wingdings" pitchFamily="2" charset="2"/>
        <a:buChar char="l"/>
        <a:defRPr>
          <a:solidFill>
            <a:schemeClr val="tx1"/>
          </a:solidFill>
          <a:latin typeface="+mn-lt"/>
        </a:defRPr>
      </a:lvl6pPr>
      <a:lvl7pPr marL="2970560" indent="-228505" algn="l" rtl="0" fontAlgn="base">
        <a:spcBef>
          <a:spcPct val="40000"/>
        </a:spcBef>
        <a:spcAft>
          <a:spcPct val="0"/>
        </a:spcAft>
        <a:buClr>
          <a:schemeClr val="accent1"/>
        </a:buClr>
        <a:buFont typeface="Wingdings" pitchFamily="2" charset="2"/>
        <a:buChar char="l"/>
        <a:defRPr>
          <a:solidFill>
            <a:schemeClr val="tx1"/>
          </a:solidFill>
          <a:latin typeface="+mn-lt"/>
        </a:defRPr>
      </a:lvl7pPr>
      <a:lvl8pPr marL="3427569" indent="-228505" algn="l" rtl="0" fontAlgn="base">
        <a:spcBef>
          <a:spcPct val="40000"/>
        </a:spcBef>
        <a:spcAft>
          <a:spcPct val="0"/>
        </a:spcAft>
        <a:buClr>
          <a:schemeClr val="accent1"/>
        </a:buClr>
        <a:buFont typeface="Wingdings" pitchFamily="2" charset="2"/>
        <a:buChar char="l"/>
        <a:defRPr>
          <a:solidFill>
            <a:schemeClr val="tx1"/>
          </a:solidFill>
          <a:latin typeface="+mn-lt"/>
        </a:defRPr>
      </a:lvl8pPr>
      <a:lvl9pPr marL="3884578" indent="-228505" algn="l" rtl="0" fontAlgn="base">
        <a:spcBef>
          <a:spcPct val="40000"/>
        </a:spcBef>
        <a:spcAft>
          <a:spcPct val="0"/>
        </a:spcAft>
        <a:buClr>
          <a:schemeClr val="accent1"/>
        </a:buClr>
        <a:buFont typeface="Wingdings" pitchFamily="2" charset="2"/>
        <a:buChar char="l"/>
        <a:defRPr>
          <a:solidFill>
            <a:schemeClr val="tx1"/>
          </a:solidFill>
          <a:latin typeface="+mn-lt"/>
        </a:defRPr>
      </a:lvl9pPr>
    </p:bodyStyle>
    <p:otherStyle>
      <a:defPPr>
        <a:defRPr lang="de-DE"/>
      </a:defPPr>
      <a:lvl1pPr marL="0" algn="l" defTabSz="914018" rtl="0" eaLnBrk="1" latinLnBrk="0" hangingPunct="1">
        <a:defRPr sz="1798" kern="1200">
          <a:solidFill>
            <a:schemeClr val="tx1"/>
          </a:solidFill>
          <a:latin typeface="+mn-lt"/>
          <a:ea typeface="+mn-ea"/>
          <a:cs typeface="+mn-cs"/>
        </a:defRPr>
      </a:lvl1pPr>
      <a:lvl2pPr marL="457009" algn="l" defTabSz="914018" rtl="0" eaLnBrk="1" latinLnBrk="0" hangingPunct="1">
        <a:defRPr sz="1798" kern="1200">
          <a:solidFill>
            <a:schemeClr val="tx1"/>
          </a:solidFill>
          <a:latin typeface="+mn-lt"/>
          <a:ea typeface="+mn-ea"/>
          <a:cs typeface="+mn-cs"/>
        </a:defRPr>
      </a:lvl2pPr>
      <a:lvl3pPr marL="914018" algn="l" defTabSz="914018" rtl="0" eaLnBrk="1" latinLnBrk="0" hangingPunct="1">
        <a:defRPr sz="1798" kern="1200">
          <a:solidFill>
            <a:schemeClr val="tx1"/>
          </a:solidFill>
          <a:latin typeface="+mn-lt"/>
          <a:ea typeface="+mn-ea"/>
          <a:cs typeface="+mn-cs"/>
        </a:defRPr>
      </a:lvl3pPr>
      <a:lvl4pPr marL="1371028" algn="l" defTabSz="914018" rtl="0" eaLnBrk="1" latinLnBrk="0" hangingPunct="1">
        <a:defRPr sz="1798" kern="1200">
          <a:solidFill>
            <a:schemeClr val="tx1"/>
          </a:solidFill>
          <a:latin typeface="+mn-lt"/>
          <a:ea typeface="+mn-ea"/>
          <a:cs typeface="+mn-cs"/>
        </a:defRPr>
      </a:lvl4pPr>
      <a:lvl5pPr marL="1828037" algn="l" defTabSz="914018" rtl="0" eaLnBrk="1" latinLnBrk="0" hangingPunct="1">
        <a:defRPr sz="1798" kern="1200">
          <a:solidFill>
            <a:schemeClr val="tx1"/>
          </a:solidFill>
          <a:latin typeface="+mn-lt"/>
          <a:ea typeface="+mn-ea"/>
          <a:cs typeface="+mn-cs"/>
        </a:defRPr>
      </a:lvl5pPr>
      <a:lvl6pPr marL="2285046" algn="l" defTabSz="914018" rtl="0" eaLnBrk="1" latinLnBrk="0" hangingPunct="1">
        <a:defRPr sz="1798" kern="1200">
          <a:solidFill>
            <a:schemeClr val="tx1"/>
          </a:solidFill>
          <a:latin typeface="+mn-lt"/>
          <a:ea typeface="+mn-ea"/>
          <a:cs typeface="+mn-cs"/>
        </a:defRPr>
      </a:lvl6pPr>
      <a:lvl7pPr marL="2742055" algn="l" defTabSz="914018" rtl="0" eaLnBrk="1" latinLnBrk="0" hangingPunct="1">
        <a:defRPr sz="1798" kern="1200">
          <a:solidFill>
            <a:schemeClr val="tx1"/>
          </a:solidFill>
          <a:latin typeface="+mn-lt"/>
          <a:ea typeface="+mn-ea"/>
          <a:cs typeface="+mn-cs"/>
        </a:defRPr>
      </a:lvl7pPr>
      <a:lvl8pPr marL="3199065" algn="l" defTabSz="914018" rtl="0" eaLnBrk="1" latinLnBrk="0" hangingPunct="1">
        <a:defRPr sz="1798" kern="1200">
          <a:solidFill>
            <a:schemeClr val="tx1"/>
          </a:solidFill>
          <a:latin typeface="+mn-lt"/>
          <a:ea typeface="+mn-ea"/>
          <a:cs typeface="+mn-cs"/>
        </a:defRPr>
      </a:lvl8pPr>
      <a:lvl9pPr marL="3656074" algn="l" defTabSz="914018" rtl="0" eaLnBrk="1" latinLnBrk="0" hangingPunct="1">
        <a:defRPr sz="17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110" y="205200"/>
            <a:ext cx="8229330" cy="858600"/>
          </a:xfrm>
          <a:prstGeom prst="rect">
            <a:avLst/>
          </a:prstGeom>
        </p:spPr>
        <p:txBody>
          <a:bodyPr lIns="0" tIns="0" rIns="0" bIns="0" anchor="ctr">
            <a:noAutofit/>
          </a:bodyPr>
          <a:lstStyle/>
          <a:p>
            <a:r>
              <a:rPr lang="en-CH" sz="1350" b="0" strike="noStrike" spc="-1">
                <a:solidFill>
                  <a:srgbClr val="000000"/>
                </a:solidFill>
                <a:latin typeface="Arial"/>
              </a:rPr>
              <a:t>Click to edit the title text format</a:t>
            </a:r>
          </a:p>
        </p:txBody>
      </p:sp>
      <p:sp>
        <p:nvSpPr>
          <p:cNvPr id="41" name="PlaceHolder 2"/>
          <p:cNvSpPr>
            <a:spLocks noGrp="1"/>
          </p:cNvSpPr>
          <p:nvPr>
            <p:ph type="body"/>
          </p:nvPr>
        </p:nvSpPr>
        <p:spPr>
          <a:xfrm>
            <a:off x="457110" y="1203390"/>
            <a:ext cx="822933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CH" sz="2100" b="0" strike="noStrike" spc="-1">
                <a:solidFill>
                  <a:srgbClr val="000000"/>
                </a:solidFill>
                <a:latin typeface="Arial"/>
              </a:rPr>
              <a:t>Click to edit the outline text format</a:t>
            </a:r>
          </a:p>
          <a:p>
            <a:pPr marL="648000" lvl="1" indent="-243000">
              <a:spcBef>
                <a:spcPts val="851"/>
              </a:spcBef>
              <a:buClr>
                <a:srgbClr val="000000"/>
              </a:buClr>
              <a:buSzPct val="75000"/>
              <a:buFont typeface="Symbol" charset="2"/>
              <a:buChar char=""/>
            </a:pPr>
            <a:r>
              <a:rPr lang="en-CH" sz="1500" b="0" strike="noStrike" spc="-1">
                <a:solidFill>
                  <a:srgbClr val="000000"/>
                </a:solidFill>
                <a:latin typeface="Arial"/>
              </a:rPr>
              <a:t>Second Outline Level</a:t>
            </a:r>
          </a:p>
          <a:p>
            <a:pPr marL="972000" lvl="2" indent="-216000">
              <a:spcBef>
                <a:spcPts val="638"/>
              </a:spcBef>
              <a:buClr>
                <a:srgbClr val="000000"/>
              </a:buClr>
              <a:buSzPct val="45000"/>
              <a:buFont typeface="Wingdings" charset="2"/>
              <a:buChar char=""/>
            </a:pPr>
            <a:r>
              <a:rPr lang="en-CH" sz="1350" b="0" strike="noStrike" spc="-1">
                <a:solidFill>
                  <a:srgbClr val="000000"/>
                </a:solidFill>
                <a:latin typeface="Arial"/>
              </a:rPr>
              <a:t>Third Outline Level</a:t>
            </a:r>
          </a:p>
          <a:p>
            <a:pPr marL="1296000" lvl="3" indent="-162000">
              <a:spcBef>
                <a:spcPts val="425"/>
              </a:spcBef>
              <a:buClr>
                <a:srgbClr val="000000"/>
              </a:buClr>
              <a:buSzPct val="75000"/>
              <a:buFont typeface="Symbol" charset="2"/>
              <a:buChar char=""/>
            </a:pPr>
            <a:r>
              <a:rPr lang="en-CH" sz="1350" b="0" strike="noStrike" spc="-1">
                <a:solidFill>
                  <a:srgbClr val="000000"/>
                </a:solidFill>
                <a:latin typeface="Arial"/>
              </a:rPr>
              <a:t>Fourth Outline Level</a:t>
            </a:r>
          </a:p>
          <a:p>
            <a:pPr marL="1620000" lvl="4" indent="-162000">
              <a:spcBef>
                <a:spcPts val="212"/>
              </a:spcBef>
              <a:buClr>
                <a:srgbClr val="000000"/>
              </a:buClr>
              <a:buSzPct val="45000"/>
              <a:buFont typeface="Wingdings" charset="2"/>
              <a:buChar char=""/>
            </a:pPr>
            <a:r>
              <a:rPr lang="en-CH" sz="1500" b="0" strike="noStrike" spc="-1">
                <a:solidFill>
                  <a:srgbClr val="000000"/>
                </a:solidFill>
                <a:latin typeface="Arial"/>
              </a:rPr>
              <a:t>Fifth Outline Level</a:t>
            </a:r>
          </a:p>
          <a:p>
            <a:pPr marL="1944000" lvl="5" indent="-162000">
              <a:spcBef>
                <a:spcPts val="212"/>
              </a:spcBef>
              <a:buClr>
                <a:srgbClr val="000000"/>
              </a:buClr>
              <a:buSzPct val="45000"/>
              <a:buFont typeface="Wingdings" charset="2"/>
              <a:buChar char=""/>
            </a:pPr>
            <a:r>
              <a:rPr lang="en-CH" sz="1500" b="0" strike="noStrike" spc="-1">
                <a:solidFill>
                  <a:srgbClr val="000000"/>
                </a:solidFill>
                <a:latin typeface="Arial"/>
              </a:rPr>
              <a:t>Sixth Outline Level</a:t>
            </a:r>
          </a:p>
          <a:p>
            <a:pPr marL="2268000" lvl="6" indent="-162000">
              <a:spcBef>
                <a:spcPts val="212"/>
              </a:spcBef>
              <a:buClr>
                <a:srgbClr val="000000"/>
              </a:buClr>
              <a:buSzPct val="45000"/>
              <a:buFont typeface="Wingdings" charset="2"/>
              <a:buChar char=""/>
            </a:pPr>
            <a:r>
              <a:rPr lang="en-CH" sz="1500" b="0" strike="noStrike" spc="-1">
                <a:solidFill>
                  <a:srgbClr val="000000"/>
                </a:solidFill>
                <a:latin typeface="Arial"/>
              </a:rPr>
              <a:t>Seventh Outline Level</a:t>
            </a:r>
          </a:p>
        </p:txBody>
      </p:sp>
    </p:spTree>
    <p:extLst>
      <p:ext uri="{BB962C8B-B14F-4D97-AF65-F5344CB8AC3E}">
        <p14:creationId xmlns:p14="http://schemas.microsoft.com/office/powerpoint/2010/main" val="216419354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9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DAC5AC-68E0-46DF-A516-B8380C23AB12}" type="datetimeFigureOut">
              <a:rPr lang="de-DE" smtClean="0"/>
              <a:t>13.09.2022</a:t>
            </a:fld>
            <a:endParaRPr lang="de-DE"/>
          </a:p>
        </p:txBody>
      </p:sp>
      <p:sp>
        <p:nvSpPr>
          <p:cNvPr id="5" name="Fußzeilenplatzhalt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68F566-2C91-4D46-9425-8B138C47035D}" type="slidenum">
              <a:rPr lang="de-DE" smtClean="0"/>
              <a:t>‹#›</a:t>
            </a:fld>
            <a:endParaRPr lang="de-DE"/>
          </a:p>
        </p:txBody>
      </p:sp>
    </p:spTree>
    <p:extLst>
      <p:ext uri="{BB962C8B-B14F-4D97-AF65-F5344CB8AC3E}">
        <p14:creationId xmlns:p14="http://schemas.microsoft.com/office/powerpoint/2010/main" val="17612874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49087E-31A1-4E0D-BFFF-5CB12DCF97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0F99A7-5035-4567-9021-FBC2C0A0DE2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16A7A-DCAE-448F-AADE-6D690E0B9B6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B3CEBA-87B2-4BF5-8EA7-7DF500FD1232}" type="datetime1">
              <a:rPr lang="en-US" smtClean="0"/>
              <a:t>9/13/2022</a:t>
            </a:fld>
            <a:endParaRPr lang="en-US"/>
          </a:p>
        </p:txBody>
      </p:sp>
      <p:sp>
        <p:nvSpPr>
          <p:cNvPr id="5" name="Footer Placeholder 4">
            <a:extLst>
              <a:ext uri="{FF2B5EF4-FFF2-40B4-BE49-F238E27FC236}">
                <a16:creationId xmlns:a16="http://schemas.microsoft.com/office/drawing/2014/main" id="{A30DBB7A-59EC-4E14-B964-D87F820B69D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3D74AA-837C-47C2-9D49-FA06CB22E2E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A9862A-5ECD-4A92-A14F-CEF8582E4B0D}" type="slidenum">
              <a:rPr lang="en-US" smtClean="0"/>
              <a:t>‹#›</a:t>
            </a:fld>
            <a:endParaRPr lang="en-US"/>
          </a:p>
        </p:txBody>
      </p:sp>
    </p:spTree>
    <p:extLst>
      <p:ext uri="{BB962C8B-B14F-4D97-AF65-F5344CB8AC3E}">
        <p14:creationId xmlns:p14="http://schemas.microsoft.com/office/powerpoint/2010/main" val="173298807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Bild 48"/>
          <p:cNvPicPr>
            <a:picLocks noChangeAspect="1"/>
          </p:cNvPicPr>
          <p:nvPr userDrawn="1"/>
        </p:nvPicPr>
        <p:blipFill>
          <a:blip r:embed="rId6"/>
          <a:stretch>
            <a:fillRect/>
          </a:stretch>
        </p:blipFill>
        <p:spPr>
          <a:xfrm>
            <a:off x="0" y="0"/>
            <a:ext cx="9144000" cy="102870"/>
          </a:xfrm>
          <a:prstGeom prst="rect">
            <a:avLst/>
          </a:prstGeom>
        </p:spPr>
      </p:pic>
      <p:sp>
        <p:nvSpPr>
          <p:cNvPr id="25" name="Rechteck 24"/>
          <p:cNvSpPr/>
          <p:nvPr userDrawn="1"/>
        </p:nvSpPr>
        <p:spPr>
          <a:xfrm>
            <a:off x="7659141" y="4650565"/>
            <a:ext cx="1075037" cy="230832"/>
          </a:xfrm>
          <a:prstGeom prst="rect">
            <a:avLst/>
          </a:prstGeom>
        </p:spPr>
        <p:txBody>
          <a:bodyPr wrap="square">
            <a:spAutoFit/>
          </a:bodyPr>
          <a:lstStyle/>
          <a:p>
            <a:pPr algn="r" defTabSz="685800" eaLnBrk="1" fontAlgn="auto" hangingPunct="1">
              <a:spcBef>
                <a:spcPts val="0"/>
              </a:spcBef>
              <a:spcAft>
                <a:spcPts val="0"/>
              </a:spcAft>
            </a:pPr>
            <a:fld id="{1EE35605-8AB3-442C-A293-9F31FDF185BC}" type="slidenum">
              <a:rPr lang="de-CH" sz="900" smtClean="0">
                <a:solidFill>
                  <a:prstClr val="black"/>
                </a:solidFill>
                <a:latin typeface="Roboto Light"/>
                <a:cs typeface="Roboto Light"/>
              </a:rPr>
              <a:pPr algn="r" defTabSz="685800" eaLnBrk="1" fontAlgn="auto" hangingPunct="1">
                <a:spcBef>
                  <a:spcPts val="0"/>
                </a:spcBef>
                <a:spcAft>
                  <a:spcPts val="0"/>
                </a:spcAft>
              </a:pPr>
              <a:t>‹#›</a:t>
            </a:fld>
            <a:endParaRPr lang="de-DE" sz="900" dirty="0">
              <a:solidFill>
                <a:prstClr val="black"/>
              </a:solidFill>
              <a:latin typeface="Roboto Light"/>
              <a:cs typeface="Roboto Light"/>
            </a:endParaRPr>
          </a:p>
        </p:txBody>
      </p:sp>
    </p:spTree>
    <p:extLst>
      <p:ext uri="{BB962C8B-B14F-4D97-AF65-F5344CB8AC3E}">
        <p14:creationId xmlns:p14="http://schemas.microsoft.com/office/powerpoint/2010/main" val="141171833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p:timing>
    <p:tnLst>
      <p:par>
        <p:cTn id="1" dur="indefinite" restart="never" nodeType="tmRoot"/>
      </p:par>
    </p:tnLst>
  </p:timing>
  <p:hf hdr="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rgbClr val="660066"/>
            </a:gs>
            <a:gs pos="25000">
              <a:schemeClr val="tx2">
                <a:lumMod val="50000"/>
              </a:schemeClr>
            </a:gs>
            <a:gs pos="75000">
              <a:srgbClr val="0087E6"/>
            </a:gs>
            <a:gs pos="100000">
              <a:srgbClr val="005CBF"/>
            </a:gs>
          </a:gsLst>
          <a:lin ang="135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5ECD55-3FDE-4AE8-B65C-3CCA6E1FE333}" type="datetimeFigureOut">
              <a:rPr lang="el-GR" smtClean="0"/>
              <a:pPr/>
              <a:t>13/9/2022</a:t>
            </a:fld>
            <a:endParaRPr lang="el-GR"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AEA51D-A5CB-4CE2-B6A5-A3B25F6D6A37}" type="slidenum">
              <a:rPr lang="el-GR" smtClean="0"/>
              <a:pPr/>
              <a:t>‹#›</a:t>
            </a:fld>
            <a:endParaRPr lang="el-GR" dirty="0"/>
          </a:p>
        </p:txBody>
      </p:sp>
    </p:spTree>
    <p:extLst>
      <p:ext uri="{BB962C8B-B14F-4D97-AF65-F5344CB8AC3E}">
        <p14:creationId xmlns:p14="http://schemas.microsoft.com/office/powerpoint/2010/main" val="242109243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Inhalt beginnt" descr="Ab hier sollte der Inhalt der Folie beginnen." title="Horizontale Linie"/>
          <p:cNvCxnSpPr/>
          <p:nvPr userDrawn="1"/>
        </p:nvCxnSpPr>
        <p:spPr>
          <a:xfrm>
            <a:off x="144000" y="720000"/>
            <a:ext cx="8856000" cy="0"/>
          </a:xfrm>
          <a:prstGeom prst="line">
            <a:avLst/>
          </a:prstGeom>
          <a:ln w="12700">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 name="Titleplatzhalter"/>
          <p:cNvSpPr>
            <a:spLocks noGrp="1"/>
          </p:cNvSpPr>
          <p:nvPr>
            <p:ph type="title"/>
          </p:nvPr>
        </p:nvSpPr>
        <p:spPr>
          <a:xfrm>
            <a:off x="395287" y="864000"/>
            <a:ext cx="8353425" cy="360099"/>
          </a:xfrm>
          <a:prstGeom prst="rect">
            <a:avLst/>
          </a:prstGeom>
        </p:spPr>
        <p:txBody>
          <a:bodyPr vert="horz" wrap="square" lIns="72000" tIns="0" rIns="72000" bIns="0" rtlCol="0" anchor="t" anchorCtr="0">
            <a:spAutoFit/>
          </a:bodyPr>
          <a:lstStyle/>
          <a:p>
            <a:r>
              <a:rPr lang="de-DE" dirty="0"/>
              <a:t>Folientitel durch Klicken bearbeiten</a:t>
            </a:r>
            <a:endParaRPr lang="en-US" dirty="0"/>
          </a:p>
        </p:txBody>
      </p:sp>
      <p:sp>
        <p:nvSpPr>
          <p:cNvPr id="13" name="Textplatzhalter"/>
          <p:cNvSpPr>
            <a:spLocks noGrp="1"/>
          </p:cNvSpPr>
          <p:nvPr>
            <p:ph type="body" idx="1"/>
          </p:nvPr>
        </p:nvSpPr>
        <p:spPr>
          <a:xfrm>
            <a:off x="395287" y="1370014"/>
            <a:ext cx="8353425" cy="3150724"/>
          </a:xfrm>
          <a:prstGeom prst="rect">
            <a:avLst/>
          </a:prstGeom>
        </p:spPr>
        <p:txBody>
          <a:bodyPr vert="horz" lIns="72000" tIns="36000" rIns="72000" bIns="36000" rtlCol="0">
            <a:normAutofit/>
          </a:bodyPr>
          <a:lstStyle/>
          <a:p>
            <a:pPr marL="352425" marR="0" lvl="0" indent="-352425"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ea typeface="+mn-ea"/>
                <a:cs typeface="+mn-cs"/>
              </a:rPr>
              <a:t>Text durch Klicken hinzufügen</a:t>
            </a:r>
          </a:p>
          <a:p>
            <a:pPr marL="692150" marR="0" lvl="1"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Zweite Ebene</a:t>
            </a:r>
          </a:p>
          <a:p>
            <a:pPr marL="1143000" marR="0" lvl="2"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Dritte Ebene</a:t>
            </a:r>
          </a:p>
          <a:p>
            <a:pPr marL="1600200" marR="0" lvl="3"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Vierte Ebene</a:t>
            </a:r>
          </a:p>
          <a:p>
            <a:pPr marL="2057400" marR="0" lvl="4"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a:pPr>
            <a:r>
              <a:rPr kumimoji="0" lang="de-DE" altLang="de-DE" sz="1800" b="0" i="0" u="none" strike="noStrike" kern="0" cap="none" spc="0" normalizeH="0" baseline="0" noProof="0" dirty="0">
                <a:ln>
                  <a:noFill/>
                </a:ln>
                <a:solidFill>
                  <a:srgbClr val="000000"/>
                </a:solidFill>
                <a:effectLst/>
                <a:uLnTx/>
                <a:uFillTx/>
                <a:latin typeface="+mn-lt"/>
              </a:rPr>
              <a:t>Fünfte Ebene</a:t>
            </a:r>
          </a:p>
        </p:txBody>
      </p:sp>
      <p:cxnSp>
        <p:nvCxnSpPr>
          <p:cNvPr id="12" name="Inhalt endet" descr="Ab hier sollte der Inhalt der Folie beginnen." title="Horizontale Linie"/>
          <p:cNvCxnSpPr/>
          <p:nvPr userDrawn="1"/>
        </p:nvCxnSpPr>
        <p:spPr>
          <a:xfrm>
            <a:off x="144000" y="4658928"/>
            <a:ext cx="8856000" cy="0"/>
          </a:xfrm>
          <a:prstGeom prst="line">
            <a:avLst/>
          </a:prstGeom>
          <a:ln w="12700">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Bundesadler" descr="Bundesadler_kleine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144001" y="4732620"/>
            <a:ext cx="309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umsplatzhalter"/>
          <p:cNvSpPr>
            <a:spLocks noGrp="1"/>
          </p:cNvSpPr>
          <p:nvPr>
            <p:ph type="dt" sz="half" idx="2"/>
          </p:nvPr>
        </p:nvSpPr>
        <p:spPr>
          <a:xfrm>
            <a:off x="542166" y="4739302"/>
            <a:ext cx="2143884" cy="274637"/>
          </a:xfrm>
          <a:prstGeom prst="rect">
            <a:avLst/>
          </a:prstGeom>
        </p:spPr>
        <p:txBody>
          <a:bodyPr vert="horz" lIns="91440" tIns="14400" rIns="91440" bIns="0" rtlCol="0" anchor="ctr"/>
          <a:lstStyle>
            <a:lvl1pPr algn="l">
              <a:defRPr sz="1000">
                <a:solidFill>
                  <a:schemeClr val="tx1">
                    <a:tint val="75000"/>
                  </a:schemeClr>
                </a:solidFill>
              </a:defRPr>
            </a:lvl1pPr>
          </a:lstStyle>
          <a:p>
            <a:endParaRPr lang="de-DE" dirty="0"/>
          </a:p>
        </p:txBody>
      </p:sp>
      <p:sp>
        <p:nvSpPr>
          <p:cNvPr id="8" name="Fußzeilenplatzhalter"/>
          <p:cNvSpPr>
            <a:spLocks noGrp="1"/>
          </p:cNvSpPr>
          <p:nvPr>
            <p:ph type="ftr" sz="quarter" idx="3"/>
          </p:nvPr>
        </p:nvSpPr>
        <p:spPr>
          <a:xfrm>
            <a:off x="2686050" y="4739302"/>
            <a:ext cx="5539313" cy="274637"/>
          </a:xfrm>
          <a:prstGeom prst="rect">
            <a:avLst/>
          </a:prstGeom>
        </p:spPr>
        <p:txBody>
          <a:bodyPr vert="horz" lIns="91440" tIns="14400" rIns="91440" bIns="0" rtlCol="0" anchor="ctr"/>
          <a:lstStyle>
            <a:lvl1pPr algn="r">
              <a:defRPr sz="1000">
                <a:solidFill>
                  <a:schemeClr val="tx1">
                    <a:tint val="75000"/>
                  </a:schemeClr>
                </a:solidFill>
              </a:defRPr>
            </a:lvl1pPr>
          </a:lstStyle>
          <a:p>
            <a:endParaRPr lang="de-DE" dirty="0"/>
          </a:p>
        </p:txBody>
      </p:sp>
      <p:sp>
        <p:nvSpPr>
          <p:cNvPr id="9" name="Foliennummernplatzhalter"/>
          <p:cNvSpPr>
            <a:spLocks noGrp="1"/>
          </p:cNvSpPr>
          <p:nvPr>
            <p:ph type="sldNum" sz="quarter" idx="4"/>
          </p:nvPr>
        </p:nvSpPr>
        <p:spPr>
          <a:xfrm>
            <a:off x="8225363" y="4739302"/>
            <a:ext cx="523350" cy="274637"/>
          </a:xfrm>
          <a:prstGeom prst="rect">
            <a:avLst/>
          </a:prstGeom>
        </p:spPr>
        <p:txBody>
          <a:bodyPr vert="horz" lIns="91440" tIns="14400" rIns="91440" bIns="0" rtlCol="0" anchor="ctr"/>
          <a:lstStyle>
            <a:lvl1pPr algn="r">
              <a:defRPr sz="1000">
                <a:solidFill>
                  <a:schemeClr val="tx1">
                    <a:tint val="75000"/>
                  </a:schemeClr>
                </a:solidFill>
              </a:defRPr>
            </a:lvl1pPr>
          </a:lstStyle>
          <a:p>
            <a:fld id="{6558FC84-22FA-4F5E-86B7-A7761BE44B02}" type="slidenum">
              <a:rPr lang="de-DE" smtClean="0"/>
              <a:pPr/>
              <a:t>‹#›</a:t>
            </a:fld>
            <a:endParaRPr lang="de-DE" dirty="0"/>
          </a:p>
        </p:txBody>
      </p:sp>
    </p:spTree>
    <p:extLst>
      <p:ext uri="{BB962C8B-B14F-4D97-AF65-F5344CB8AC3E}">
        <p14:creationId xmlns:p14="http://schemas.microsoft.com/office/powerpoint/2010/main" val="167684561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hf hdr="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352425" marR="0" indent="-352425" algn="l" defTabSz="914400" rtl="0" eaLnBrk="0" fontAlgn="base" latinLnBrk="0" hangingPunct="0">
        <a:lnSpc>
          <a:spcPct val="100000"/>
        </a:lnSpc>
        <a:spcBef>
          <a:spcPct val="40000"/>
        </a:spcBef>
        <a:spcAft>
          <a:spcPct val="0"/>
        </a:spcAft>
        <a:buClr>
          <a:schemeClr val="tx1"/>
        </a:buClr>
        <a:buSzPct val="95000"/>
        <a:buFont typeface="Wingdings" panose="05000000000000000000" pitchFamily="2" charset="2"/>
        <a:buChar char=""/>
        <a:tabLst/>
        <a:defRPr sz="1600" kern="1200" baseline="0">
          <a:solidFill>
            <a:schemeClr val="tx1"/>
          </a:solidFill>
          <a:latin typeface="+mn-lt"/>
          <a:ea typeface="+mn-ea"/>
          <a:cs typeface="+mn-cs"/>
        </a:defRPr>
      </a:lvl1pPr>
      <a:lvl2pPr marL="692150" marR="0" indent="-26035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40000"/>
        </a:spcBef>
        <a:spcAft>
          <a:spcPct val="0"/>
        </a:spcAft>
        <a:buClr>
          <a:srgbClr val="2D4B9B"/>
        </a:buClr>
        <a:buSzPct val="95000"/>
        <a:buFont typeface="Wingdings" panose="05000000000000000000" pitchFamily="2" charset="2"/>
        <a:buChar char="è"/>
        <a:tabLst/>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577">
          <p15:clr>
            <a:srgbClr val="F26B43"/>
          </p15:clr>
        </p15:guide>
        <p15:guide id="3" orient="horz" pos="2867">
          <p15:clr>
            <a:srgbClr val="F26B43"/>
          </p15:clr>
        </p15:guide>
        <p15:guide id="4" pos="5511">
          <p15:clr>
            <a:srgbClr val="F26B43"/>
          </p15:clr>
        </p15:guide>
        <p15:guide id="5" pos="249">
          <p15:clr>
            <a:srgbClr val="F26B43"/>
          </p15:clr>
        </p15:guide>
        <p15:guide id="6" pos="5465">
          <p15:clr>
            <a:srgbClr val="F26B43"/>
          </p15:clr>
        </p15:guide>
        <p15:guide id="7" pos="29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0.jpeg"/><Relationship Id="rId7" Type="http://schemas.openxmlformats.org/officeDocument/2006/relationships/image" Target="../media/image23.emf"/><Relationship Id="rId2" Type="http://schemas.openxmlformats.org/officeDocument/2006/relationships/image" Target="../media/image19.jpeg"/><Relationship Id="rId1" Type="http://schemas.openxmlformats.org/officeDocument/2006/relationships/slideLayout" Target="../slideLayouts/slideLayout64.xml"/><Relationship Id="rId6" Type="http://schemas.openxmlformats.org/officeDocument/2006/relationships/image" Target="../media/image22.emf"/><Relationship Id="rId5" Type="http://schemas.openxmlformats.org/officeDocument/2006/relationships/image" Target="../media/image18.png"/><Relationship Id="rId4" Type="http://schemas.openxmlformats.org/officeDocument/2006/relationships/image" Target="../media/image21.tif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0.xml"/><Relationship Id="rId5" Type="http://schemas.openxmlformats.org/officeDocument/2006/relationships/image" Target="../media/image15.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1.xml"/><Relationship Id="rId5" Type="http://schemas.openxmlformats.org/officeDocument/2006/relationships/image" Target="../media/image28.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15.sv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44.xml"/><Relationship Id="rId6" Type="http://schemas.openxmlformats.org/officeDocument/2006/relationships/image" Target="../media/image34.png"/><Relationship Id="rId5" Type="http://schemas.openxmlformats.org/officeDocument/2006/relationships/image" Target="../media/image15.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4.xml"/><Relationship Id="rId5" Type="http://schemas.openxmlformats.org/officeDocument/2006/relationships/image" Target="../media/image37.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9.xml"/><Relationship Id="rId5" Type="http://schemas.openxmlformats.org/officeDocument/2006/relationships/image" Target="../media/image28.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66.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40.jpeg"/><Relationship Id="rId1" Type="http://schemas.openxmlformats.org/officeDocument/2006/relationships/slideLayout" Target="../slideLayouts/slideLayout6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40.jpeg"/><Relationship Id="rId1" Type="http://schemas.openxmlformats.org/officeDocument/2006/relationships/slideLayout" Target="../slideLayouts/slideLayout67.xml"/><Relationship Id="rId5" Type="http://schemas.openxmlformats.org/officeDocument/2006/relationships/image" Target="../media/image41.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40.jpeg"/><Relationship Id="rId1" Type="http://schemas.openxmlformats.org/officeDocument/2006/relationships/slideLayout" Target="../slideLayouts/slideLayout67.xml"/><Relationship Id="rId5" Type="http://schemas.openxmlformats.org/officeDocument/2006/relationships/image" Target="../media/image42.gif"/><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2.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6.xml"/><Relationship Id="rId7" Type="http://schemas.openxmlformats.org/officeDocument/2006/relationships/image" Target="../media/image38.gif"/><Relationship Id="rId2" Type="http://schemas.openxmlformats.org/officeDocument/2006/relationships/slideLayout" Target="../slideLayouts/slideLayout67.xml"/><Relationship Id="rId1" Type="http://schemas.openxmlformats.org/officeDocument/2006/relationships/vmlDrawing" Target="../drawings/vmlDrawing1.vml"/><Relationship Id="rId6" Type="http://schemas.openxmlformats.org/officeDocument/2006/relationships/image" Target="../media/image40.jpeg"/><Relationship Id="rId5" Type="http://schemas.openxmlformats.org/officeDocument/2006/relationships/image" Target="../media/image45.png"/><Relationship Id="rId10" Type="http://schemas.openxmlformats.org/officeDocument/2006/relationships/image" Target="../media/image44.wmf"/><Relationship Id="rId4" Type="http://schemas.openxmlformats.org/officeDocument/2006/relationships/slide" Target="slide30.xml"/><Relationship Id="rId9"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9.png"/><Relationship Id="rId2" Type="http://schemas.openxmlformats.org/officeDocument/2006/relationships/image" Target="../media/image46.png"/><Relationship Id="rId1" Type="http://schemas.openxmlformats.org/officeDocument/2006/relationships/slideLayout" Target="../slideLayouts/slideLayout72.xml"/><Relationship Id="rId6" Type="http://schemas.openxmlformats.org/officeDocument/2006/relationships/image" Target="../media/image38.gif"/><Relationship Id="rId5" Type="http://schemas.openxmlformats.org/officeDocument/2006/relationships/image" Target="../media/image40.jpe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2.xml"/><Relationship Id="rId5" Type="http://schemas.openxmlformats.org/officeDocument/2006/relationships/image" Target="../media/image39.png"/><Relationship Id="rId4" Type="http://schemas.openxmlformats.org/officeDocument/2006/relationships/image" Target="../media/image38.gif"/></Relationships>
</file>

<file path=ppt/slides/_rels/slide3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40.jpeg"/><Relationship Id="rId1" Type="http://schemas.openxmlformats.org/officeDocument/2006/relationships/slideLayout" Target="../slideLayouts/slideLayout67.xml"/><Relationship Id="rId5" Type="http://schemas.openxmlformats.org/officeDocument/2006/relationships/image" Target="../media/image49.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50.png"/><Relationship Id="rId1" Type="http://schemas.openxmlformats.org/officeDocument/2006/relationships/slideLayout" Target="../slideLayouts/slideLayout67.xml"/><Relationship Id="rId6" Type="http://schemas.openxmlformats.org/officeDocument/2006/relationships/image" Target="../media/image39.png"/><Relationship Id="rId5" Type="http://schemas.openxmlformats.org/officeDocument/2006/relationships/image" Target="../media/image38.gif"/><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1.png"/><Relationship Id="rId1" Type="http://schemas.openxmlformats.org/officeDocument/2006/relationships/slideLayout" Target="../slideLayouts/slideLayout67.xml"/><Relationship Id="rId6" Type="http://schemas.openxmlformats.org/officeDocument/2006/relationships/image" Target="../media/image42.gif"/><Relationship Id="rId5" Type="http://schemas.openxmlformats.org/officeDocument/2006/relationships/image" Target="../media/image39.png"/><Relationship Id="rId4" Type="http://schemas.openxmlformats.org/officeDocument/2006/relationships/image" Target="../media/image38.gif"/></Relationships>
</file>

<file path=ppt/slides/_rels/slide3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40.jpeg"/><Relationship Id="rId1" Type="http://schemas.openxmlformats.org/officeDocument/2006/relationships/slideLayout" Target="../slideLayouts/slideLayout67.xml"/><Relationship Id="rId5" Type="http://schemas.openxmlformats.org/officeDocument/2006/relationships/image" Target="../media/image52.gif"/><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hyperlink" Target="https://www.cosmo-model.org/content/support/software/default.htm" TargetMode="External"/><Relationship Id="rId5" Type="http://schemas.openxmlformats.org/officeDocument/2006/relationships/hyperlink" Target="https://github.com/COSMO-ORG/fieldextra"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4F50DE8-BEB2-B447-9F8C-680957CEB72A}"/>
              </a:ext>
            </a:extLst>
          </p:cNvPr>
          <p:cNvSpPr>
            <a:spLocks noGrp="1"/>
          </p:cNvSpPr>
          <p:nvPr>
            <p:ph type="subTitle" idx="1"/>
          </p:nvPr>
        </p:nvSpPr>
        <p:spPr>
          <a:xfrm>
            <a:off x="748145" y="390698"/>
            <a:ext cx="7506393" cy="4264429"/>
          </a:xfrm>
          <a:ln>
            <a:noFill/>
          </a:ln>
        </p:spPr>
        <p:txBody>
          <a:bodyPr/>
          <a:lstStyle/>
          <a:p>
            <a:pPr algn="ctr">
              <a:lnSpc>
                <a:spcPct val="150000"/>
              </a:lnSpc>
            </a:pPr>
            <a:r>
              <a:rPr lang="en-US" sz="3200" b="1" i="1" spc="300" dirty="0"/>
              <a:t>WG3b and related activities</a:t>
            </a:r>
          </a:p>
          <a:p>
            <a:pPr algn="ctr">
              <a:lnSpc>
                <a:spcPct val="150000"/>
              </a:lnSpc>
            </a:pPr>
            <a:r>
              <a:rPr lang="en-US" sz="2000" b="1" i="1" spc="300" dirty="0" err="1">
                <a:solidFill>
                  <a:schemeClr val="tx1"/>
                </a:solidFill>
              </a:rPr>
              <a:t>Fieldextra</a:t>
            </a:r>
            <a:endParaRPr lang="en-US" sz="2000" b="1" i="1" spc="300" dirty="0">
              <a:solidFill>
                <a:schemeClr val="tx1"/>
              </a:solidFill>
            </a:endParaRPr>
          </a:p>
          <a:p>
            <a:pPr algn="ctr">
              <a:lnSpc>
                <a:spcPct val="150000"/>
              </a:lnSpc>
            </a:pPr>
            <a:r>
              <a:rPr lang="en-US" sz="2000" b="1" i="1" spc="300" dirty="0">
                <a:solidFill>
                  <a:schemeClr val="tx1"/>
                </a:solidFill>
              </a:rPr>
              <a:t>EXTPAR</a:t>
            </a:r>
          </a:p>
          <a:p>
            <a:pPr algn="ctr">
              <a:lnSpc>
                <a:spcPct val="150000"/>
              </a:lnSpc>
            </a:pPr>
            <a:r>
              <a:rPr lang="en-US" sz="2000" b="1" i="1" spc="300" dirty="0">
                <a:solidFill>
                  <a:schemeClr val="tx1"/>
                </a:solidFill>
              </a:rPr>
              <a:t>Phenology of vegetation (PT VAINT)</a:t>
            </a:r>
          </a:p>
          <a:p>
            <a:pPr algn="ctr">
              <a:lnSpc>
                <a:spcPct val="150000"/>
              </a:lnSpc>
            </a:pPr>
            <a:r>
              <a:rPr lang="en-US" sz="2000" b="1" i="1" spc="300" dirty="0">
                <a:solidFill>
                  <a:schemeClr val="tx1"/>
                </a:solidFill>
              </a:rPr>
              <a:t>Snow pack </a:t>
            </a:r>
            <a:r>
              <a:rPr lang="en-US" sz="2000" b="1" i="1" spc="300" dirty="0" smtClean="0">
                <a:solidFill>
                  <a:schemeClr val="tx1"/>
                </a:solidFill>
              </a:rPr>
              <a:t>model </a:t>
            </a:r>
            <a:r>
              <a:rPr lang="en-US" sz="2000" b="1" i="1" spc="300" dirty="0">
                <a:solidFill>
                  <a:schemeClr val="tx1"/>
                </a:solidFill>
              </a:rPr>
              <a:t>(SAINT</a:t>
            </a:r>
            <a:r>
              <a:rPr lang="en-US" sz="2000" b="1" i="1" spc="300" dirty="0" smtClean="0">
                <a:solidFill>
                  <a:schemeClr val="tx1"/>
                </a:solidFill>
              </a:rPr>
              <a:t>)</a:t>
            </a:r>
          </a:p>
          <a:p>
            <a:pPr algn="ctr">
              <a:lnSpc>
                <a:spcPct val="150000"/>
              </a:lnSpc>
            </a:pPr>
            <a:r>
              <a:rPr lang="de-CH" sz="2000" b="1" i="1" spc="300" dirty="0" err="1" smtClean="0">
                <a:solidFill>
                  <a:schemeClr val="tx1"/>
                </a:solidFill>
              </a:rPr>
              <a:t>Overarching</a:t>
            </a:r>
            <a:r>
              <a:rPr lang="de-CH" sz="2000" b="1" i="1" spc="300" dirty="0" smtClean="0">
                <a:solidFill>
                  <a:schemeClr val="tx1"/>
                </a:solidFill>
              </a:rPr>
              <a:t> </a:t>
            </a:r>
            <a:r>
              <a:rPr lang="de-CH" sz="2000" b="1" i="1" spc="300" dirty="0" err="1" smtClean="0">
                <a:solidFill>
                  <a:schemeClr val="tx1"/>
                </a:solidFill>
              </a:rPr>
              <a:t>activities</a:t>
            </a:r>
            <a:r>
              <a:rPr lang="de-CH" sz="2000" b="1" i="1" spc="300" dirty="0" smtClean="0">
                <a:solidFill>
                  <a:schemeClr val="tx1"/>
                </a:solidFill>
              </a:rPr>
              <a:t> (DWD)</a:t>
            </a:r>
            <a:endParaRPr lang="en-US" sz="2000" b="1" i="1" spc="300" dirty="0" smtClean="0">
              <a:solidFill>
                <a:schemeClr val="tx1"/>
              </a:solidFill>
            </a:endParaRPr>
          </a:p>
          <a:p>
            <a:pPr algn="ctr">
              <a:lnSpc>
                <a:spcPct val="150000"/>
              </a:lnSpc>
            </a:pPr>
            <a:r>
              <a:rPr lang="en-US" sz="2000" b="1" i="1" spc="300" dirty="0">
                <a:solidFill>
                  <a:schemeClr val="tx1"/>
                </a:solidFill>
              </a:rPr>
              <a:t>Urban model (PP CITTA</a:t>
            </a:r>
            <a:r>
              <a:rPr lang="en-US" sz="2000" b="1" i="1" spc="300" dirty="0" smtClean="0">
                <a:solidFill>
                  <a:schemeClr val="tx1"/>
                </a:solidFill>
              </a:rPr>
              <a:t>’) </a:t>
            </a:r>
            <a:r>
              <a:rPr lang="en-US" sz="2000" b="1" i="1" spc="300" dirty="0" smtClean="0">
                <a:solidFill>
                  <a:schemeClr val="bg1">
                    <a:lumMod val="50000"/>
                  </a:schemeClr>
                </a:solidFill>
                <a:sym typeface="Wingdings" panose="05000000000000000000" pitchFamily="2" charset="2"/>
              </a:rPr>
              <a:t> Jan-Peter</a:t>
            </a:r>
            <a:endParaRPr lang="en-US" sz="2000" b="1" i="1" spc="300" dirty="0">
              <a:solidFill>
                <a:schemeClr val="bg1">
                  <a:lumMod val="50000"/>
                </a:schemeClr>
              </a:solidFill>
            </a:endParaRPr>
          </a:p>
          <a:p>
            <a:pPr algn="ctr">
              <a:lnSpc>
                <a:spcPct val="150000"/>
              </a:lnSpc>
            </a:pPr>
            <a:r>
              <a:rPr lang="en-US" sz="2000" b="1" i="1" spc="300" dirty="0" smtClean="0">
                <a:solidFill>
                  <a:schemeClr val="tx1"/>
                </a:solidFill>
              </a:rPr>
              <a:t>Calibratio</a:t>
            </a:r>
            <a:r>
              <a:rPr lang="en-US" sz="2000" b="1" i="1" spc="300" dirty="0" smtClean="0">
                <a:solidFill>
                  <a:schemeClr val="tx1"/>
                </a:solidFill>
              </a:rPr>
              <a:t>n (PP CALMO-MAX) </a:t>
            </a:r>
            <a:r>
              <a:rPr lang="en-US" sz="2000" b="1" i="1" spc="300" dirty="0" smtClean="0">
                <a:solidFill>
                  <a:schemeClr val="bg1">
                    <a:lumMod val="50000"/>
                  </a:schemeClr>
                </a:solidFill>
                <a:sym typeface="Wingdings" panose="05000000000000000000" pitchFamily="2" charset="2"/>
              </a:rPr>
              <a:t> Euripides</a:t>
            </a:r>
            <a:endParaRPr lang="en-US" sz="2000" b="1" i="1" spc="300" dirty="0">
              <a:solidFill>
                <a:schemeClr val="bg1">
                  <a:lumMod val="50000"/>
                </a:schemeClr>
              </a:solidFill>
            </a:endParaRPr>
          </a:p>
        </p:txBody>
      </p:sp>
      <p:sp>
        <p:nvSpPr>
          <p:cNvPr id="5" name="Rectangle 1">
            <a:extLst>
              <a:ext uri="{FF2B5EF4-FFF2-40B4-BE49-F238E27FC236}">
                <a16:creationId xmlns:a16="http://schemas.microsoft.com/office/drawing/2014/main" id="{40073B99-202C-054A-AEE2-F341088AD9B6}"/>
              </a:ext>
            </a:extLst>
          </p:cNvPr>
          <p:cNvSpPr>
            <a:spLocks noChangeArrowheads="1"/>
          </p:cNvSpPr>
          <p:nvPr/>
        </p:nvSpPr>
        <p:spPr bwMode="auto">
          <a:xfrm>
            <a:off x="579555" y="33304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
            </a:r>
            <a:br>
              <a:rPr kumimoji="0" lang="en-US" altLang="en-US" sz="9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340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AB5F3-8E74-2E48-B0E8-B134B92CA248}"/>
              </a:ext>
            </a:extLst>
          </p:cNvPr>
          <p:cNvSpPr>
            <a:spLocks noGrp="1"/>
          </p:cNvSpPr>
          <p:nvPr>
            <p:ph type="title"/>
          </p:nvPr>
        </p:nvSpPr>
        <p:spPr>
          <a:xfrm>
            <a:off x="609040" y="185710"/>
            <a:ext cx="7602393" cy="708082"/>
          </a:xfrm>
        </p:spPr>
        <p:txBody>
          <a:bodyPr/>
          <a:lstStyle/>
          <a:p>
            <a:pPr algn="ctr"/>
            <a:r>
              <a:rPr lang="en-US" b="1" spc="600" dirty="0">
                <a:solidFill>
                  <a:srgbClr val="FF0000"/>
                </a:solidFill>
              </a:rPr>
              <a:t>Snow </a:t>
            </a:r>
            <a:r>
              <a:rPr lang="en-US" b="1" spc="600" dirty="0" smtClean="0">
                <a:solidFill>
                  <a:srgbClr val="FF0000"/>
                </a:solidFill>
              </a:rPr>
              <a:t>model</a:t>
            </a:r>
            <a:endParaRPr lang="en-US" sz="1800" b="1" spc="600" dirty="0">
              <a:solidFill>
                <a:srgbClr val="FF0000"/>
              </a:solidFill>
            </a:endParaRPr>
          </a:p>
        </p:txBody>
      </p:sp>
      <p:sp>
        <p:nvSpPr>
          <p:cNvPr id="10" name="Content Placeholder 2">
            <a:extLst>
              <a:ext uri="{FF2B5EF4-FFF2-40B4-BE49-F238E27FC236}">
                <a16:creationId xmlns:a16="http://schemas.microsoft.com/office/drawing/2014/main" id="{C7E2BC98-2021-734F-9515-292A243938A5}"/>
              </a:ext>
            </a:extLst>
          </p:cNvPr>
          <p:cNvSpPr txBox="1">
            <a:spLocks/>
          </p:cNvSpPr>
          <p:nvPr/>
        </p:nvSpPr>
        <p:spPr>
          <a:xfrm>
            <a:off x="196397" y="922308"/>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85750" lvl="1">
              <a:spcBef>
                <a:spcPts val="0"/>
              </a:spcBef>
              <a:spcAft>
                <a:spcPts val="300"/>
              </a:spcAft>
              <a:buFont typeface="Courier New" panose="02070309020205020404" pitchFamily="49" charset="0"/>
              <a:buChar char="o"/>
            </a:pPr>
            <a:endParaRPr lang="en-US" sz="1600" kern="0" dirty="0"/>
          </a:p>
        </p:txBody>
      </p:sp>
      <p:sp>
        <p:nvSpPr>
          <p:cNvPr id="5" name="Content Placeholder 2">
            <a:extLst>
              <a:ext uri="{FF2B5EF4-FFF2-40B4-BE49-F238E27FC236}">
                <a16:creationId xmlns:a16="http://schemas.microsoft.com/office/drawing/2014/main" id="{A4D60B32-7F33-E544-B4B0-F0BD9F081D9A}"/>
              </a:ext>
            </a:extLst>
          </p:cNvPr>
          <p:cNvSpPr txBox="1">
            <a:spLocks/>
          </p:cNvSpPr>
          <p:nvPr/>
        </p:nvSpPr>
        <p:spPr>
          <a:xfrm>
            <a:off x="348797" y="10461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614363" lvl="2">
              <a:lnSpc>
                <a:spcPct val="120000"/>
              </a:lnSpc>
              <a:spcBef>
                <a:spcPts val="900"/>
              </a:spcBef>
              <a:buClrTx/>
              <a:buFont typeface="Courier New" panose="02070309020205020404" pitchFamily="49" charset="0"/>
              <a:buChar char="o"/>
              <a:defRPr/>
            </a:pPr>
            <a:endParaRPr lang="en-US" sz="1100" dirty="0"/>
          </a:p>
        </p:txBody>
      </p:sp>
      <p:sp>
        <p:nvSpPr>
          <p:cNvPr id="6" name="Rechteck 24">
            <a:extLst>
              <a:ext uri="{FF2B5EF4-FFF2-40B4-BE49-F238E27FC236}">
                <a16:creationId xmlns:a16="http://schemas.microsoft.com/office/drawing/2014/main" id="{E39ABBEA-3B50-4345-8EA2-D41BA525AC82}"/>
              </a:ext>
            </a:extLst>
          </p:cNvPr>
          <p:cNvSpPr/>
          <p:nvPr/>
        </p:nvSpPr>
        <p:spPr>
          <a:xfrm>
            <a:off x="223860" y="4766960"/>
            <a:ext cx="8493258" cy="215444"/>
          </a:xfrm>
          <a:prstGeom prst="rect">
            <a:avLst/>
          </a:prstGeom>
        </p:spPr>
        <p:txBody>
          <a:bodyPr wrap="square">
            <a:spAutoFit/>
          </a:bodyPr>
          <a:lstStyle/>
          <a:p>
            <a:pPr algn="l" defTabSz="685800" eaLnBrk="1" fontAlgn="auto" hangingPunct="1">
              <a:spcBef>
                <a:spcPts val="0"/>
              </a:spcBef>
              <a:spcAft>
                <a:spcPts val="0"/>
              </a:spcAft>
            </a:pPr>
            <a:r>
              <a:rPr lang="en-GB" sz="800" i="1" noProof="0" dirty="0" err="1">
                <a:solidFill>
                  <a:schemeClr val="bg1">
                    <a:lumMod val="50000"/>
                  </a:schemeClr>
                </a:solidFill>
                <a:latin typeface="Roboto Light"/>
                <a:cs typeface="Roboto Light"/>
              </a:rPr>
              <a:t>jean-marie.bettems@meteoswiss.ch</a:t>
            </a:r>
            <a:r>
              <a:rPr lang="en-GB" sz="800" i="1" noProof="0" dirty="0">
                <a:solidFill>
                  <a:schemeClr val="bg1">
                    <a:lumMod val="50000"/>
                  </a:schemeClr>
                </a:solidFill>
                <a:latin typeface="Roboto Light"/>
                <a:cs typeface="Roboto Light"/>
              </a:rPr>
              <a:t>,   COSMO GM 2022,  Athens						</a:t>
            </a:r>
            <a:r>
              <a:rPr lang="en-GB" sz="800" noProof="0" dirty="0">
                <a:solidFill>
                  <a:schemeClr val="bg1">
                    <a:lumMod val="50000"/>
                  </a:schemeClr>
                </a:solidFill>
                <a:latin typeface="Roboto Light"/>
                <a:cs typeface="Roboto Light"/>
              </a:rPr>
              <a:t> 	                      </a:t>
            </a:r>
            <a:fld id="{1EE35605-8AB3-442C-A293-9F31FDF185BC}" type="slidenum">
              <a:rPr lang="en-GB" sz="800" noProof="0" smtClean="0">
                <a:solidFill>
                  <a:schemeClr val="bg1">
                    <a:lumMod val="50000"/>
                  </a:schemeClr>
                </a:solidFill>
                <a:latin typeface="Roboto Light"/>
                <a:cs typeface="Roboto Light"/>
              </a:rPr>
              <a:pPr algn="l" defTabSz="685800" eaLnBrk="1" fontAlgn="auto" hangingPunct="1">
                <a:spcBef>
                  <a:spcPts val="0"/>
                </a:spcBef>
                <a:spcAft>
                  <a:spcPts val="0"/>
                </a:spcAft>
              </a:pPr>
              <a:t>10</a:t>
            </a:fld>
            <a:endParaRPr lang="en-GB" sz="800" i="1" noProof="0" dirty="0">
              <a:solidFill>
                <a:schemeClr val="bg1">
                  <a:lumMod val="50000"/>
                </a:schemeClr>
              </a:solidFill>
              <a:latin typeface="Roboto Light"/>
              <a:cs typeface="Roboto Light"/>
            </a:endParaRPr>
          </a:p>
        </p:txBody>
      </p:sp>
      <p:sp>
        <p:nvSpPr>
          <p:cNvPr id="7" name="Content Placeholder 2">
            <a:extLst>
              <a:ext uri="{FF2B5EF4-FFF2-40B4-BE49-F238E27FC236}">
                <a16:creationId xmlns:a16="http://schemas.microsoft.com/office/drawing/2014/main" id="{A4D60B32-7F33-E544-B4B0-F0BD9F081D9A}"/>
              </a:ext>
            </a:extLst>
          </p:cNvPr>
          <p:cNvSpPr txBox="1">
            <a:spLocks/>
          </p:cNvSpPr>
          <p:nvPr/>
        </p:nvSpPr>
        <p:spPr>
          <a:xfrm>
            <a:off x="334898" y="1093864"/>
            <a:ext cx="8645322" cy="372431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14313" lvl="1">
              <a:spcBef>
                <a:spcPts val="900"/>
              </a:spcBef>
              <a:buClrTx/>
              <a:buFont typeface="Courier New" panose="02070309020205020404" pitchFamily="49" charset="0"/>
              <a:buChar char="o"/>
              <a:defRPr/>
            </a:pPr>
            <a:r>
              <a:rPr lang="en-GB" sz="1200" b="1" dirty="0" smtClean="0">
                <a:solidFill>
                  <a:srgbClr val="000000"/>
                </a:solidFill>
              </a:rPr>
              <a:t>Goal: develop </a:t>
            </a:r>
            <a:r>
              <a:rPr lang="en-GB" sz="1200" b="1" dirty="0" smtClean="0">
                <a:solidFill>
                  <a:srgbClr val="000000"/>
                </a:solidFill>
              </a:rPr>
              <a:t>a new efficient and high quality snow model for </a:t>
            </a:r>
            <a:r>
              <a:rPr lang="en-GB" sz="1200" b="1" dirty="0" smtClean="0">
                <a:solidFill>
                  <a:srgbClr val="000000"/>
                </a:solidFill>
              </a:rPr>
              <a:t>ICON    </a:t>
            </a:r>
            <a:r>
              <a:rPr lang="en-GB" sz="1200" b="1" dirty="0" smtClean="0">
                <a:solidFill>
                  <a:srgbClr val="39B1DB"/>
                </a:solidFill>
                <a:sym typeface="Wingdings" panose="05000000000000000000" pitchFamily="2" charset="2"/>
              </a:rPr>
              <a:t></a:t>
            </a:r>
            <a:r>
              <a:rPr lang="en-GB" sz="1200" b="1" dirty="0" smtClean="0">
                <a:solidFill>
                  <a:srgbClr val="000000"/>
                </a:solidFill>
                <a:sym typeface="Wingdings" panose="05000000000000000000" pitchFamily="2" charset="2"/>
              </a:rPr>
              <a:t> </a:t>
            </a:r>
            <a:r>
              <a:rPr lang="en-GB" sz="1200" b="1" spc="300" dirty="0" smtClean="0">
                <a:solidFill>
                  <a:srgbClr val="39B1DB"/>
                </a:solidFill>
                <a:sym typeface="Wingdings" panose="05000000000000000000" pitchFamily="2" charset="2"/>
              </a:rPr>
              <a:t>SNOWPOLINO</a:t>
            </a:r>
            <a:endParaRPr lang="en-GB" sz="1200" b="1" spc="300" dirty="0" smtClean="0">
              <a:solidFill>
                <a:srgbClr val="39B1DB"/>
              </a:solidFill>
            </a:endParaRPr>
          </a:p>
          <a:p>
            <a:pPr marL="614363" lvl="2">
              <a:spcBef>
                <a:spcPts val="900"/>
              </a:spcBef>
              <a:buClrTx/>
              <a:buFont typeface="Arial" panose="020B0604020202020204" pitchFamily="34" charset="0"/>
              <a:buChar char="•"/>
              <a:defRPr/>
            </a:pPr>
            <a:r>
              <a:rPr lang="en-GB" sz="1200" i="1" dirty="0" smtClean="0">
                <a:solidFill>
                  <a:srgbClr val="39B1DB"/>
                </a:solidFill>
              </a:rPr>
              <a:t>First target is </a:t>
            </a:r>
            <a:r>
              <a:rPr lang="en-GB" sz="1200" b="1" i="1" dirty="0" smtClean="0">
                <a:solidFill>
                  <a:srgbClr val="39B1DB"/>
                </a:solidFill>
              </a:rPr>
              <a:t>NWP in Central Europe </a:t>
            </a:r>
          </a:p>
          <a:p>
            <a:pPr marL="614363" lvl="2">
              <a:spcBef>
                <a:spcPts val="900"/>
              </a:spcBef>
              <a:buClrTx/>
              <a:buFont typeface="Arial" panose="020B0604020202020204" pitchFamily="34" charset="0"/>
              <a:buChar char="•"/>
              <a:defRPr/>
            </a:pPr>
            <a:r>
              <a:rPr lang="en-GB" sz="1200" i="1" dirty="0" smtClean="0">
                <a:solidFill>
                  <a:srgbClr val="FF0000"/>
                </a:solidFill>
              </a:rPr>
              <a:t>But large potential in </a:t>
            </a:r>
            <a:r>
              <a:rPr lang="en-GB" sz="1200" b="1" i="1" dirty="0" smtClean="0">
                <a:solidFill>
                  <a:srgbClr val="FF0000"/>
                </a:solidFill>
              </a:rPr>
              <a:t>data poor regions </a:t>
            </a:r>
            <a:r>
              <a:rPr lang="en-GB" sz="1200" i="1" dirty="0" smtClean="0">
                <a:solidFill>
                  <a:srgbClr val="FF0000"/>
                </a:solidFill>
              </a:rPr>
              <a:t>(e.g. high mountains regions in Asia)</a:t>
            </a:r>
          </a:p>
          <a:p>
            <a:pPr marL="614363" lvl="2">
              <a:spcBef>
                <a:spcPts val="900"/>
              </a:spcBef>
              <a:buClrTx/>
              <a:buFont typeface="Arial" panose="020B0604020202020204" pitchFamily="34" charset="0"/>
              <a:buChar char="•"/>
              <a:defRPr/>
            </a:pPr>
            <a:r>
              <a:rPr lang="en-GB" sz="1200" i="1" dirty="0" smtClean="0">
                <a:solidFill>
                  <a:srgbClr val="FF0000"/>
                </a:solidFill>
              </a:rPr>
              <a:t>And even larger potential for </a:t>
            </a:r>
            <a:r>
              <a:rPr lang="en-GB" sz="1200" b="1" i="1" dirty="0" smtClean="0">
                <a:solidFill>
                  <a:srgbClr val="FF0000"/>
                </a:solidFill>
              </a:rPr>
              <a:t>climate applications </a:t>
            </a:r>
            <a:r>
              <a:rPr lang="en-GB" sz="1200" i="1" dirty="0" smtClean="0">
                <a:solidFill>
                  <a:srgbClr val="FF0000"/>
                </a:solidFill>
              </a:rPr>
              <a:t>(no possibility to correct poor parameterization with DA)</a:t>
            </a:r>
          </a:p>
          <a:p>
            <a:pPr marL="214313" lvl="1">
              <a:spcBef>
                <a:spcPts val="900"/>
              </a:spcBef>
              <a:buClrTx/>
              <a:buFont typeface="Courier New" panose="02070309020205020404" pitchFamily="49" charset="0"/>
              <a:buChar char="o"/>
              <a:defRPr/>
            </a:pPr>
            <a:endParaRPr lang="en-GB" sz="1200" b="1" dirty="0" smtClean="0"/>
          </a:p>
          <a:p>
            <a:pPr marL="214313" lvl="1">
              <a:spcBef>
                <a:spcPts val="900"/>
              </a:spcBef>
              <a:buClrTx/>
              <a:buFont typeface="Courier New" panose="02070309020205020404" pitchFamily="49" charset="0"/>
              <a:buChar char="o"/>
              <a:defRPr/>
            </a:pPr>
            <a:r>
              <a:rPr lang="en-GB" sz="1200" b="1" dirty="0" smtClean="0"/>
              <a:t>A first implementation is available now in COSMO 6.0</a:t>
            </a:r>
          </a:p>
          <a:p>
            <a:pPr marL="614363" lvl="2">
              <a:spcBef>
                <a:spcPts val="900"/>
              </a:spcBef>
              <a:buClrTx/>
              <a:buFont typeface="Arial" panose="020B0604020202020204" pitchFamily="34" charset="0"/>
              <a:buChar char="•"/>
              <a:defRPr/>
            </a:pPr>
            <a:r>
              <a:rPr lang="en-GB" sz="1200" i="1" dirty="0" smtClean="0">
                <a:solidFill>
                  <a:srgbClr val="39B1DB"/>
                </a:solidFill>
              </a:rPr>
              <a:t>Validation shows </a:t>
            </a:r>
            <a:r>
              <a:rPr lang="en-GB" sz="1200" b="1" i="1" dirty="0" smtClean="0">
                <a:solidFill>
                  <a:srgbClr val="39B1DB"/>
                </a:solidFill>
              </a:rPr>
              <a:t>very good quality </a:t>
            </a:r>
            <a:r>
              <a:rPr lang="en-GB" sz="1200" i="1" dirty="0" smtClean="0">
                <a:solidFill>
                  <a:srgbClr val="39B1DB"/>
                </a:solidFill>
              </a:rPr>
              <a:t>of snow pack simulation</a:t>
            </a:r>
          </a:p>
          <a:p>
            <a:pPr marL="614363" lvl="2">
              <a:spcBef>
                <a:spcPts val="900"/>
              </a:spcBef>
              <a:buClrTx/>
              <a:buFont typeface="Arial" panose="020B0604020202020204" pitchFamily="34" charset="0"/>
              <a:buChar char="•"/>
              <a:defRPr/>
            </a:pPr>
            <a:r>
              <a:rPr lang="en-GB" sz="1200" i="1" dirty="0" smtClean="0">
                <a:solidFill>
                  <a:srgbClr val="FF0000"/>
                </a:solidFill>
                <a:sym typeface="Wingdings" panose="05000000000000000000" pitchFamily="2" charset="2"/>
              </a:rPr>
              <a:t>Will be used for </a:t>
            </a:r>
            <a:r>
              <a:rPr lang="en-GB" sz="1200" b="1" i="1" dirty="0" smtClean="0">
                <a:solidFill>
                  <a:srgbClr val="FF0000"/>
                </a:solidFill>
                <a:sym typeface="Wingdings" panose="05000000000000000000" pitchFamily="2" charset="2"/>
              </a:rPr>
              <a:t>snow mask production</a:t>
            </a:r>
            <a:r>
              <a:rPr lang="en-GB" sz="1200" i="1" dirty="0" smtClean="0">
                <a:solidFill>
                  <a:srgbClr val="FF0000"/>
                </a:solidFill>
                <a:sym typeface="Wingdings" panose="05000000000000000000" pitchFamily="2" charset="2"/>
              </a:rPr>
              <a:t> at </a:t>
            </a:r>
            <a:r>
              <a:rPr lang="en-GB" sz="1200" i="1" dirty="0" err="1" smtClean="0">
                <a:solidFill>
                  <a:srgbClr val="FF0000"/>
                </a:solidFill>
                <a:sym typeface="Wingdings" panose="05000000000000000000" pitchFamily="2" charset="2"/>
              </a:rPr>
              <a:t>MeteoSwiss</a:t>
            </a:r>
            <a:r>
              <a:rPr lang="en-GB" sz="1200" i="1" dirty="0" smtClean="0">
                <a:solidFill>
                  <a:srgbClr val="FF0000"/>
                </a:solidFill>
                <a:sym typeface="Wingdings" panose="05000000000000000000" pitchFamily="2" charset="2"/>
              </a:rPr>
              <a:t> starting this winter</a:t>
            </a:r>
            <a:endParaRPr lang="en-GB" sz="1200" i="1" dirty="0" smtClean="0">
              <a:solidFill>
                <a:srgbClr val="FF0000"/>
              </a:solidFill>
            </a:endParaRPr>
          </a:p>
          <a:p>
            <a:pPr marL="614363" lvl="2">
              <a:spcBef>
                <a:spcPts val="900"/>
              </a:spcBef>
              <a:buClrTx/>
              <a:buFont typeface="Arial" panose="020B0604020202020204" pitchFamily="34" charset="0"/>
              <a:buChar char="•"/>
              <a:defRPr/>
            </a:pPr>
            <a:r>
              <a:rPr lang="en-GB" sz="1200" i="1" dirty="0" smtClean="0">
                <a:solidFill>
                  <a:srgbClr val="FF0000"/>
                </a:solidFill>
              </a:rPr>
              <a:t>But still issues in the </a:t>
            </a:r>
            <a:r>
              <a:rPr lang="en-GB" sz="1200" b="1" i="1" dirty="0" smtClean="0">
                <a:solidFill>
                  <a:srgbClr val="FF0000"/>
                </a:solidFill>
              </a:rPr>
              <a:t>coupling </a:t>
            </a:r>
            <a:r>
              <a:rPr lang="en-GB" sz="1200" i="1" dirty="0" smtClean="0">
                <a:solidFill>
                  <a:srgbClr val="FF0000"/>
                </a:solidFill>
              </a:rPr>
              <a:t>with the atmosphere and the </a:t>
            </a:r>
            <a:r>
              <a:rPr lang="en-GB" sz="1200" b="1" i="1" dirty="0" smtClean="0">
                <a:solidFill>
                  <a:srgbClr val="FF0000"/>
                </a:solidFill>
              </a:rPr>
              <a:t>diagnostic</a:t>
            </a:r>
            <a:r>
              <a:rPr lang="en-GB" sz="1200" i="1" dirty="0" smtClean="0">
                <a:solidFill>
                  <a:srgbClr val="FF0000"/>
                </a:solidFill>
              </a:rPr>
              <a:t> </a:t>
            </a:r>
            <a:endParaRPr lang="en-GB" sz="1200" i="1" dirty="0" smtClean="0">
              <a:solidFill>
                <a:srgbClr val="FF0000"/>
              </a:solidFill>
            </a:endParaRPr>
          </a:p>
          <a:p>
            <a:pPr marL="614363" lvl="2">
              <a:spcBef>
                <a:spcPts val="900"/>
              </a:spcBef>
              <a:buClrTx/>
              <a:buFont typeface="Arial" panose="020B0604020202020204" pitchFamily="34" charset="0"/>
              <a:buChar char="•"/>
              <a:defRPr/>
            </a:pPr>
            <a:endParaRPr lang="en-GB" sz="1200" i="1" dirty="0" smtClean="0">
              <a:solidFill>
                <a:srgbClr val="FF0000"/>
              </a:solidFill>
            </a:endParaRPr>
          </a:p>
          <a:p>
            <a:pPr marL="214313" lvl="1">
              <a:spcBef>
                <a:spcPts val="900"/>
              </a:spcBef>
              <a:buClrTx/>
              <a:buFont typeface="Courier New" panose="02070309020205020404" pitchFamily="49" charset="0"/>
              <a:buChar char="o"/>
              <a:defRPr/>
            </a:pPr>
            <a:r>
              <a:rPr lang="en-US" sz="1200" dirty="0" smtClean="0"/>
              <a:t>Current plan is to </a:t>
            </a:r>
            <a:r>
              <a:rPr lang="en-US" sz="1200" dirty="0"/>
              <a:t>have a </a:t>
            </a:r>
            <a:r>
              <a:rPr lang="en-US" sz="1200" b="1" dirty="0"/>
              <a:t>stable</a:t>
            </a:r>
            <a:r>
              <a:rPr lang="en-US" sz="1200" dirty="0"/>
              <a:t> version of the new snow model in </a:t>
            </a:r>
            <a:r>
              <a:rPr lang="en-US" sz="1200" b="1" dirty="0"/>
              <a:t>ICON</a:t>
            </a:r>
            <a:r>
              <a:rPr lang="en-US" sz="1200" dirty="0"/>
              <a:t> by the </a:t>
            </a:r>
            <a:r>
              <a:rPr lang="en-US" sz="1200" b="1" dirty="0"/>
              <a:t>June </a:t>
            </a:r>
            <a:r>
              <a:rPr lang="en-US" sz="1200" b="1" dirty="0" smtClean="0"/>
              <a:t>2023</a:t>
            </a:r>
          </a:p>
          <a:p>
            <a:pPr marL="614363" lvl="2">
              <a:spcBef>
                <a:spcPts val="900"/>
              </a:spcBef>
              <a:buClrTx/>
              <a:buFont typeface="Arial" panose="020B0604020202020204" pitchFamily="34" charset="0"/>
              <a:buChar char="•"/>
              <a:defRPr/>
            </a:pPr>
            <a:r>
              <a:rPr lang="en-US" sz="1200" i="1" dirty="0" smtClean="0">
                <a:solidFill>
                  <a:srgbClr val="39B1DB"/>
                </a:solidFill>
              </a:rPr>
              <a:t>Including</a:t>
            </a:r>
            <a:r>
              <a:rPr lang="en-US" sz="1200" b="1" i="1" dirty="0" smtClean="0">
                <a:solidFill>
                  <a:srgbClr val="39B1DB"/>
                </a:solidFill>
              </a:rPr>
              <a:t> </a:t>
            </a:r>
            <a:r>
              <a:rPr lang="en-US" sz="1200" b="1" i="1" dirty="0">
                <a:solidFill>
                  <a:srgbClr val="39B1DB"/>
                </a:solidFill>
              </a:rPr>
              <a:t>implicit </a:t>
            </a:r>
            <a:r>
              <a:rPr lang="en-US" sz="1200" b="1" i="1" dirty="0" smtClean="0">
                <a:solidFill>
                  <a:srgbClr val="39B1DB"/>
                </a:solidFill>
              </a:rPr>
              <a:t>solver</a:t>
            </a:r>
            <a:r>
              <a:rPr lang="en-US" sz="1200" i="1" dirty="0" smtClean="0">
                <a:solidFill>
                  <a:srgbClr val="39B1DB"/>
                </a:solidFill>
              </a:rPr>
              <a:t> to support large time steps</a:t>
            </a:r>
            <a:endParaRPr lang="en-US" sz="1200" b="1" i="1" dirty="0">
              <a:solidFill>
                <a:srgbClr val="39B1DB"/>
              </a:solidFill>
            </a:endParaRPr>
          </a:p>
          <a:p>
            <a:pPr marL="214313" lvl="1">
              <a:spcBef>
                <a:spcPts val="900"/>
              </a:spcBef>
              <a:buClrTx/>
              <a:buFont typeface="Arial" panose="020B0604020202020204" pitchFamily="34" charset="0"/>
              <a:buChar char="•"/>
              <a:defRPr/>
            </a:pPr>
            <a:endParaRPr lang="en-GB" sz="1200" i="1" dirty="0" smtClean="0">
              <a:solidFill>
                <a:srgbClr val="FF0000"/>
              </a:solidFill>
            </a:endParaRPr>
          </a:p>
        </p:txBody>
      </p:sp>
      <p:grpSp>
        <p:nvGrpSpPr>
          <p:cNvPr id="8" name="Group 7">
            <a:extLst>
              <a:ext uri="{FF2B5EF4-FFF2-40B4-BE49-F238E27FC236}">
                <a16:creationId xmlns:a16="http://schemas.microsoft.com/office/drawing/2014/main" id="{7D9A3DF8-7838-F443-AB0E-FD5B84F47390}"/>
              </a:ext>
            </a:extLst>
          </p:cNvPr>
          <p:cNvGrpSpPr/>
          <p:nvPr/>
        </p:nvGrpSpPr>
        <p:grpSpPr>
          <a:xfrm>
            <a:off x="8165910" y="221910"/>
            <a:ext cx="675809" cy="589578"/>
            <a:chOff x="9829800" y="1441450"/>
            <a:chExt cx="2921000" cy="2327463"/>
          </a:xfrm>
        </p:grpSpPr>
        <p:pic>
          <p:nvPicPr>
            <p:cNvPr id="9" name="Picture 10">
              <a:extLst>
                <a:ext uri="{FF2B5EF4-FFF2-40B4-BE49-F238E27FC236}">
                  <a16:creationId xmlns:a16="http://schemas.microsoft.com/office/drawing/2014/main" id="{3718A7D1-5CCD-BF42-9EBD-676CE9C4515F}"/>
                </a:ext>
              </a:extLst>
            </p:cNvPr>
            <p:cNvPicPr>
              <a:picLocks noChangeAspect="1"/>
            </p:cNvPicPr>
            <p:nvPr/>
          </p:nvPicPr>
          <p:blipFill>
            <a:blip r:embed="rId3"/>
            <a:stretch>
              <a:fillRect/>
            </a:stretch>
          </p:blipFill>
          <p:spPr>
            <a:xfrm>
              <a:off x="9829800" y="1441450"/>
              <a:ext cx="2921000" cy="2260600"/>
            </a:xfrm>
            <a:prstGeom prst="rect">
              <a:avLst/>
            </a:prstGeom>
            <a:ln w="12700">
              <a:solidFill>
                <a:schemeClr val="tx1"/>
              </a:solidFill>
            </a:ln>
          </p:spPr>
        </p:pic>
        <p:sp>
          <p:nvSpPr>
            <p:cNvPr id="11" name="TextBox 11">
              <a:extLst>
                <a:ext uri="{FF2B5EF4-FFF2-40B4-BE49-F238E27FC236}">
                  <a16:creationId xmlns:a16="http://schemas.microsoft.com/office/drawing/2014/main" id="{9C98673F-D271-624F-BF48-ECC73AD7C4A4}"/>
                </a:ext>
              </a:extLst>
            </p:cNvPr>
            <p:cNvSpPr txBox="1"/>
            <p:nvPr/>
          </p:nvSpPr>
          <p:spPr>
            <a:xfrm>
              <a:off x="11582399" y="2962930"/>
              <a:ext cx="244481" cy="805983"/>
            </a:xfrm>
            <a:prstGeom prst="rect">
              <a:avLst/>
            </a:prstGeom>
            <a:noFill/>
          </p:spPr>
          <p:txBody>
            <a:bodyPr wrap="none" rtlCol="0">
              <a:spAutoFit/>
            </a:bodyPr>
            <a:lstStyle/>
            <a:p>
              <a:endParaRPr lang="en-US" sz="3733" dirty="0" err="1">
                <a:latin typeface="SnowSymbolsIACS" charset="2"/>
                <a:cs typeface="SnowSymbolsIACS" charset="2"/>
              </a:endParaRPr>
            </a:p>
          </p:txBody>
        </p:sp>
      </p:grpSp>
    </p:spTree>
    <p:extLst>
      <p:ext uri="{BB962C8B-B14F-4D97-AF65-F5344CB8AC3E}">
        <p14:creationId xmlns:p14="http://schemas.microsoft.com/office/powerpoint/2010/main" val="241141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86180" y="185710"/>
            <a:ext cx="7516008" cy="905423"/>
          </a:xfrm>
        </p:spPr>
        <p:txBody>
          <a:bodyPr/>
          <a:lstStyle/>
          <a:p>
            <a:r>
              <a:rPr lang="de-CH" sz="2400" b="1" spc="300" dirty="0" smtClean="0">
                <a:solidFill>
                  <a:srgbClr val="FF0000"/>
                </a:solidFill>
              </a:rPr>
              <a:t>SNOWPOLINO</a:t>
            </a:r>
            <a:r>
              <a:rPr lang="de-CH" sz="2400" dirty="0" smtClean="0">
                <a:solidFill>
                  <a:srgbClr val="FF0000"/>
                </a:solidFill>
              </a:rPr>
              <a:t> </a:t>
            </a:r>
            <a:br>
              <a:rPr lang="de-CH" sz="2400" dirty="0" smtClean="0">
                <a:solidFill>
                  <a:srgbClr val="FF0000"/>
                </a:solidFill>
              </a:rPr>
            </a:br>
            <a:r>
              <a:rPr lang="de-CH" sz="2400" dirty="0" smtClean="0">
                <a:solidFill>
                  <a:srgbClr val="FF0000"/>
                </a:solidFill>
              </a:rPr>
              <a:t>The SNOWPACK </a:t>
            </a:r>
            <a:r>
              <a:rPr lang="de-CH" sz="2400" dirty="0" err="1" smtClean="0">
                <a:solidFill>
                  <a:srgbClr val="FF0000"/>
                </a:solidFill>
              </a:rPr>
              <a:t>version</a:t>
            </a:r>
            <a:r>
              <a:rPr lang="de-CH" sz="2400" dirty="0" smtClean="0">
                <a:solidFill>
                  <a:srgbClr val="FF0000"/>
                </a:solidFill>
              </a:rPr>
              <a:t> </a:t>
            </a:r>
            <a:r>
              <a:rPr lang="de-CH" sz="2400" dirty="0" err="1" smtClean="0">
                <a:solidFill>
                  <a:srgbClr val="FF0000"/>
                </a:solidFill>
              </a:rPr>
              <a:t>for</a:t>
            </a:r>
            <a:r>
              <a:rPr lang="de-CH" sz="2400" dirty="0" smtClean="0">
                <a:solidFill>
                  <a:srgbClr val="FF0000"/>
                </a:solidFill>
              </a:rPr>
              <a:t> NWP </a:t>
            </a:r>
            <a:r>
              <a:rPr lang="de-CH" sz="2400" dirty="0" err="1" smtClean="0">
                <a:solidFill>
                  <a:srgbClr val="FF0000"/>
                </a:solidFill>
              </a:rPr>
              <a:t>and</a:t>
            </a:r>
            <a:r>
              <a:rPr lang="de-CH" sz="2400" dirty="0" smtClean="0">
                <a:solidFill>
                  <a:srgbClr val="FF0000"/>
                </a:solidFill>
              </a:rPr>
              <a:t> </a:t>
            </a:r>
            <a:r>
              <a:rPr lang="de-CH" sz="2400" dirty="0" err="1" smtClean="0">
                <a:solidFill>
                  <a:srgbClr val="FF0000"/>
                </a:solidFill>
              </a:rPr>
              <a:t>climate</a:t>
            </a:r>
            <a:endParaRPr lang="de-CH" sz="2400" dirty="0"/>
          </a:p>
        </p:txBody>
      </p:sp>
      <p:pic>
        <p:nvPicPr>
          <p:cNvPr id="6" name="Picture 1" descr="page58image3804672">
            <a:extLst>
              <a:ext uri="{FF2B5EF4-FFF2-40B4-BE49-F238E27FC236}">
                <a16:creationId xmlns:a16="http://schemas.microsoft.com/office/drawing/2014/main" id="{5094C693-911D-AE42-A0B0-2606DFACD11A}"/>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08327" y="1701981"/>
            <a:ext cx="1343838" cy="8958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age43image3833120">
            <a:extLst>
              <a:ext uri="{FF2B5EF4-FFF2-40B4-BE49-F238E27FC236}">
                <a16:creationId xmlns:a16="http://schemas.microsoft.com/office/drawing/2014/main" id="{1B43E8E3-2FDE-7D4A-B677-1C22FEDD3848}"/>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750122" y="1681471"/>
            <a:ext cx="1738836" cy="1136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8A5D4D76-51A5-D147-8B08-77DEA0BC7BC7}"/>
              </a:ext>
            </a:extLst>
          </p:cNvPr>
          <p:cNvPicPr>
            <a:picLocks noChangeAspect="1"/>
          </p:cNvPicPr>
          <p:nvPr/>
        </p:nvPicPr>
        <p:blipFill>
          <a:blip r:embed="rId4"/>
          <a:stretch>
            <a:fillRect/>
          </a:stretch>
        </p:blipFill>
        <p:spPr>
          <a:xfrm>
            <a:off x="989222" y="3294485"/>
            <a:ext cx="2008178" cy="1133187"/>
          </a:xfrm>
          <a:prstGeom prst="rect">
            <a:avLst/>
          </a:prstGeom>
        </p:spPr>
      </p:pic>
      <p:grpSp>
        <p:nvGrpSpPr>
          <p:cNvPr id="21" name="Group 7">
            <a:extLst>
              <a:ext uri="{FF2B5EF4-FFF2-40B4-BE49-F238E27FC236}">
                <a16:creationId xmlns:a16="http://schemas.microsoft.com/office/drawing/2014/main" id="{7D9A3DF8-7838-F443-AB0E-FD5B84F47390}"/>
              </a:ext>
            </a:extLst>
          </p:cNvPr>
          <p:cNvGrpSpPr/>
          <p:nvPr/>
        </p:nvGrpSpPr>
        <p:grpSpPr>
          <a:xfrm>
            <a:off x="4178568" y="3302169"/>
            <a:ext cx="1362380" cy="1188544"/>
            <a:chOff x="9829800" y="1441450"/>
            <a:chExt cx="2921000" cy="2327463"/>
          </a:xfrm>
        </p:grpSpPr>
        <p:pic>
          <p:nvPicPr>
            <p:cNvPr id="24" name="Picture 10">
              <a:extLst>
                <a:ext uri="{FF2B5EF4-FFF2-40B4-BE49-F238E27FC236}">
                  <a16:creationId xmlns:a16="http://schemas.microsoft.com/office/drawing/2014/main" id="{3718A7D1-5CCD-BF42-9EBD-676CE9C4515F}"/>
                </a:ext>
              </a:extLst>
            </p:cNvPr>
            <p:cNvPicPr>
              <a:picLocks noChangeAspect="1"/>
            </p:cNvPicPr>
            <p:nvPr/>
          </p:nvPicPr>
          <p:blipFill>
            <a:blip r:embed="rId5"/>
            <a:stretch>
              <a:fillRect/>
            </a:stretch>
          </p:blipFill>
          <p:spPr>
            <a:xfrm>
              <a:off x="9829800" y="1441450"/>
              <a:ext cx="2921000" cy="2260600"/>
            </a:xfrm>
            <a:prstGeom prst="rect">
              <a:avLst/>
            </a:prstGeom>
            <a:ln w="12700">
              <a:solidFill>
                <a:schemeClr val="tx1"/>
              </a:solidFill>
            </a:ln>
          </p:spPr>
        </p:pic>
        <p:sp>
          <p:nvSpPr>
            <p:cNvPr id="25" name="TextBox 11">
              <a:extLst>
                <a:ext uri="{FF2B5EF4-FFF2-40B4-BE49-F238E27FC236}">
                  <a16:creationId xmlns:a16="http://schemas.microsoft.com/office/drawing/2014/main" id="{9C98673F-D271-624F-BF48-ECC73AD7C4A4}"/>
                </a:ext>
              </a:extLst>
            </p:cNvPr>
            <p:cNvSpPr txBox="1"/>
            <p:nvPr/>
          </p:nvSpPr>
          <p:spPr>
            <a:xfrm>
              <a:off x="11582399" y="2962930"/>
              <a:ext cx="244481" cy="80598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733" b="0" i="0" u="none" strike="noStrike" kern="1200" cap="none" spc="0" normalizeH="0" baseline="0" noProof="0" dirty="0" err="1">
                <a:ln>
                  <a:noFill/>
                </a:ln>
                <a:solidFill>
                  <a:srgbClr val="000000"/>
                </a:solidFill>
                <a:effectLst/>
                <a:uLnTx/>
                <a:uFillTx/>
                <a:latin typeface="SnowSymbolsIACS" charset="2"/>
                <a:ea typeface="+mn-ea"/>
                <a:cs typeface="SnowSymbolsIACS" charset="2"/>
              </a:endParaRPr>
            </a:p>
          </p:txBody>
        </p:sp>
      </p:grpSp>
      <p:grpSp>
        <p:nvGrpSpPr>
          <p:cNvPr id="10" name="Group 12">
            <a:extLst>
              <a:ext uri="{FF2B5EF4-FFF2-40B4-BE49-F238E27FC236}">
                <a16:creationId xmlns:a16="http://schemas.microsoft.com/office/drawing/2014/main" id="{AD6366B5-86EB-4D4B-9B2E-0673FCF9F5C0}"/>
              </a:ext>
            </a:extLst>
          </p:cNvPr>
          <p:cNvGrpSpPr/>
          <p:nvPr/>
        </p:nvGrpSpPr>
        <p:grpSpPr>
          <a:xfrm>
            <a:off x="4127876" y="1605175"/>
            <a:ext cx="1850267" cy="912145"/>
            <a:chOff x="5687931" y="2899363"/>
            <a:chExt cx="2404864" cy="1059776"/>
          </a:xfrm>
        </p:grpSpPr>
        <p:pic>
          <p:nvPicPr>
            <p:cNvPr id="19" name="Picture 13">
              <a:extLst>
                <a:ext uri="{FF2B5EF4-FFF2-40B4-BE49-F238E27FC236}">
                  <a16:creationId xmlns:a16="http://schemas.microsoft.com/office/drawing/2014/main" id="{E1E7CC6D-B9DC-7842-8298-10E4C0DF8D1A}"/>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5687931" y="3329907"/>
              <a:ext cx="2404864" cy="629232"/>
            </a:xfrm>
            <a:prstGeom prst="rect">
              <a:avLst/>
            </a:prstGeom>
            <a:noFill/>
            <a:ln>
              <a:noFill/>
            </a:ln>
          </p:spPr>
        </p:pic>
        <p:sp>
          <p:nvSpPr>
            <p:cNvPr id="20" name="TextBox 14">
              <a:extLst>
                <a:ext uri="{FF2B5EF4-FFF2-40B4-BE49-F238E27FC236}">
                  <a16:creationId xmlns:a16="http://schemas.microsoft.com/office/drawing/2014/main" id="{1D913F83-675D-DC44-82ED-0B880706BD9A}"/>
                </a:ext>
              </a:extLst>
            </p:cNvPr>
            <p:cNvSpPr txBox="1"/>
            <p:nvPr/>
          </p:nvSpPr>
          <p:spPr>
            <a:xfrm>
              <a:off x="5874306" y="2899363"/>
              <a:ext cx="1852636" cy="3218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1D heat equation</a:t>
              </a:r>
            </a:p>
          </p:txBody>
        </p:sp>
      </p:grpSp>
      <p:sp>
        <p:nvSpPr>
          <p:cNvPr id="11" name="TextBox 15">
            <a:extLst>
              <a:ext uri="{FF2B5EF4-FFF2-40B4-BE49-F238E27FC236}">
                <a16:creationId xmlns:a16="http://schemas.microsoft.com/office/drawing/2014/main" id="{C6B1B5C5-4F02-DE4D-A15A-D2CFBC3B28CA}"/>
              </a:ext>
            </a:extLst>
          </p:cNvPr>
          <p:cNvSpPr txBox="1"/>
          <p:nvPr/>
        </p:nvSpPr>
        <p:spPr>
          <a:xfrm>
            <a:off x="904232" y="1407027"/>
            <a:ext cx="1552028"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Layering</a:t>
            </a:r>
            <a:r>
              <a:rPr kumimoji="0" lang="en-US" sz="1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a:t>
            </a:r>
            <a:r>
              <a:rPr kumimoji="0" lang="en-US" sz="1200" b="1" i="0" u="none" strike="noStrike" kern="1200" cap="none" spc="0" normalizeH="0" baseline="-25000" noProof="0" dirty="0" err="1">
                <a:ln>
                  <a:noFill/>
                </a:ln>
                <a:solidFill>
                  <a:srgbClr val="0000FF"/>
                </a:solidFill>
                <a:effectLst/>
                <a:uLnTx/>
                <a:uFillTx/>
                <a:latin typeface="Arial" panose="020B0604020202020204" pitchFamily="34" charset="0"/>
                <a:ea typeface="+mn-ea"/>
                <a:cs typeface="Arial" panose="020B0604020202020204" pitchFamily="34" charset="0"/>
              </a:rPr>
              <a:t>def</a:t>
            </a:r>
            <a:r>
              <a:rPr kumimoji="0" lang="en-US" sz="1200" b="1" i="0" u="none" strike="noStrike" kern="1200" cap="none" spc="0" normalizeH="0" baseline="-25000" noProof="0" dirty="0">
                <a:ln>
                  <a:noFill/>
                </a:ln>
                <a:solidFill>
                  <a:srgbClr val="0000FF"/>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10)</a:t>
            </a:r>
          </a:p>
        </p:txBody>
      </p:sp>
      <p:sp>
        <p:nvSpPr>
          <p:cNvPr id="12" name="TextBox 16">
            <a:extLst>
              <a:ext uri="{FF2B5EF4-FFF2-40B4-BE49-F238E27FC236}">
                <a16:creationId xmlns:a16="http://schemas.microsoft.com/office/drawing/2014/main" id="{A56D38F9-70A6-7F46-90B7-44F56899E263}"/>
              </a:ext>
            </a:extLst>
          </p:cNvPr>
          <p:cNvSpPr txBox="1"/>
          <p:nvPr/>
        </p:nvSpPr>
        <p:spPr>
          <a:xfrm>
            <a:off x="6945201" y="1404440"/>
            <a:ext cx="1329211"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Phase Changes</a:t>
            </a:r>
          </a:p>
        </p:txBody>
      </p:sp>
      <p:sp>
        <p:nvSpPr>
          <p:cNvPr id="13" name="TextBox 17">
            <a:extLst>
              <a:ext uri="{FF2B5EF4-FFF2-40B4-BE49-F238E27FC236}">
                <a16:creationId xmlns:a16="http://schemas.microsoft.com/office/drawing/2014/main" id="{C829AE74-1962-E14B-A65A-889E57AE3D6A}"/>
              </a:ext>
            </a:extLst>
          </p:cNvPr>
          <p:cNvSpPr txBox="1"/>
          <p:nvPr/>
        </p:nvSpPr>
        <p:spPr>
          <a:xfrm>
            <a:off x="1331560" y="2976817"/>
            <a:ext cx="1323504"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Water transport</a:t>
            </a:r>
          </a:p>
        </p:txBody>
      </p:sp>
      <p:sp>
        <p:nvSpPr>
          <p:cNvPr id="14" name="TextBox 18">
            <a:extLst>
              <a:ext uri="{FF2B5EF4-FFF2-40B4-BE49-F238E27FC236}">
                <a16:creationId xmlns:a16="http://schemas.microsoft.com/office/drawing/2014/main" id="{B3B41931-686C-9649-B295-04E16692A765}"/>
              </a:ext>
            </a:extLst>
          </p:cNvPr>
          <p:cNvSpPr txBox="1"/>
          <p:nvPr/>
        </p:nvSpPr>
        <p:spPr>
          <a:xfrm>
            <a:off x="3936268" y="2991974"/>
            <a:ext cx="1846980"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Settling / Densification</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5" name="Picture 19">
            <a:extLst>
              <a:ext uri="{FF2B5EF4-FFF2-40B4-BE49-F238E27FC236}">
                <a16:creationId xmlns:a16="http://schemas.microsoft.com/office/drawing/2014/main" id="{DD462ACB-F99F-5F4C-8D90-42AB0A73D84A}"/>
              </a:ext>
            </a:extLst>
          </p:cNvPr>
          <p:cNvPicPr>
            <a:picLocks noChangeAspect="1"/>
          </p:cNvPicPr>
          <p:nvPr/>
        </p:nvPicPr>
        <p:blipFill>
          <a:blip r:embed="rId7"/>
          <a:stretch>
            <a:fillRect/>
          </a:stretch>
        </p:blipFill>
        <p:spPr>
          <a:xfrm>
            <a:off x="6557489" y="3431670"/>
            <a:ext cx="2104636" cy="1204584"/>
          </a:xfrm>
          <a:prstGeom prst="rect">
            <a:avLst/>
          </a:prstGeom>
        </p:spPr>
      </p:pic>
      <p:sp>
        <p:nvSpPr>
          <p:cNvPr id="16" name="TextBox 20">
            <a:extLst>
              <a:ext uri="{FF2B5EF4-FFF2-40B4-BE49-F238E27FC236}">
                <a16:creationId xmlns:a16="http://schemas.microsoft.com/office/drawing/2014/main" id="{74DBFB9B-5994-0E40-B853-77B24D6386E3}"/>
              </a:ext>
            </a:extLst>
          </p:cNvPr>
          <p:cNvSpPr txBox="1"/>
          <p:nvPr/>
        </p:nvSpPr>
        <p:spPr>
          <a:xfrm>
            <a:off x="6820970" y="3076709"/>
            <a:ext cx="1577676" cy="27699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a:t>
            </a:r>
            <a:r>
              <a:rPr kumimoji="0" lang="en-US" sz="1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o </a:t>
            </a: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Metamorphism!</a:t>
            </a:r>
          </a:p>
        </p:txBody>
      </p:sp>
      <p:sp>
        <p:nvSpPr>
          <p:cNvPr id="17" name="TextBox 21">
            <a:extLst>
              <a:ext uri="{FF2B5EF4-FFF2-40B4-BE49-F238E27FC236}">
                <a16:creationId xmlns:a16="http://schemas.microsoft.com/office/drawing/2014/main" id="{82E20E08-3402-9E4E-B1ED-5D7DBB931BC0}"/>
              </a:ext>
            </a:extLst>
          </p:cNvPr>
          <p:cNvSpPr txBox="1"/>
          <p:nvPr/>
        </p:nvSpPr>
        <p:spPr>
          <a:xfrm>
            <a:off x="850438" y="4536362"/>
            <a:ext cx="768372" cy="21962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Photos: </a:t>
            </a:r>
            <a:r>
              <a:rPr kumimoji="0" lang="en-US" sz="800" b="0" i="0" u="none" strike="noStrike" kern="1200" cap="none" spc="0" normalizeH="0" baseline="0" noProof="0" dirty="0">
                <a:ln>
                  <a:noFill/>
                </a:ln>
                <a:solidFill>
                  <a:srgbClr val="000000"/>
                </a:solidFill>
                <a:effectLst/>
                <a:uLnTx/>
                <a:uFillTx/>
                <a:latin typeface="Arial" charset="0"/>
                <a:ea typeface="+mn-ea"/>
                <a:cs typeface="+mn-cs"/>
              </a:rPr>
              <a:t>SLF</a:t>
            </a:r>
          </a:p>
        </p:txBody>
      </p:sp>
      <p:pic>
        <p:nvPicPr>
          <p:cNvPr id="18" name="Picture 22">
            <a:extLst>
              <a:ext uri="{FF2B5EF4-FFF2-40B4-BE49-F238E27FC236}">
                <a16:creationId xmlns:a16="http://schemas.microsoft.com/office/drawing/2014/main" id="{422E8530-77F1-5A4E-9742-B49EA912EB31}"/>
              </a:ext>
            </a:extLst>
          </p:cNvPr>
          <p:cNvPicPr>
            <a:picLocks noChangeAspect="1"/>
          </p:cNvPicPr>
          <p:nvPr/>
        </p:nvPicPr>
        <p:blipFill>
          <a:blip r:embed="rId8"/>
          <a:stretch>
            <a:fillRect/>
          </a:stretch>
        </p:blipFill>
        <p:spPr>
          <a:xfrm>
            <a:off x="2390668" y="1169728"/>
            <a:ext cx="1287357" cy="1814562"/>
          </a:xfrm>
          <a:prstGeom prst="rect">
            <a:avLst/>
          </a:prstGeom>
        </p:spPr>
      </p:pic>
      <p:grpSp>
        <p:nvGrpSpPr>
          <p:cNvPr id="22" name="Group 21">
            <a:extLst>
              <a:ext uri="{FF2B5EF4-FFF2-40B4-BE49-F238E27FC236}">
                <a16:creationId xmlns:a16="http://schemas.microsoft.com/office/drawing/2014/main" id="{7D9A3DF8-7838-F443-AB0E-FD5B84F47390}"/>
              </a:ext>
            </a:extLst>
          </p:cNvPr>
          <p:cNvGrpSpPr/>
          <p:nvPr/>
        </p:nvGrpSpPr>
        <p:grpSpPr>
          <a:xfrm>
            <a:off x="8165910" y="214226"/>
            <a:ext cx="675809" cy="589578"/>
            <a:chOff x="9829800" y="1441450"/>
            <a:chExt cx="2921000" cy="2327463"/>
          </a:xfrm>
        </p:grpSpPr>
        <p:pic>
          <p:nvPicPr>
            <p:cNvPr id="23" name="Picture 10">
              <a:extLst>
                <a:ext uri="{FF2B5EF4-FFF2-40B4-BE49-F238E27FC236}">
                  <a16:creationId xmlns:a16="http://schemas.microsoft.com/office/drawing/2014/main" id="{3718A7D1-5CCD-BF42-9EBD-676CE9C4515F}"/>
                </a:ext>
              </a:extLst>
            </p:cNvPr>
            <p:cNvPicPr>
              <a:picLocks noChangeAspect="1"/>
            </p:cNvPicPr>
            <p:nvPr/>
          </p:nvPicPr>
          <p:blipFill>
            <a:blip r:embed="rId5"/>
            <a:stretch>
              <a:fillRect/>
            </a:stretch>
          </p:blipFill>
          <p:spPr>
            <a:xfrm>
              <a:off x="9829800" y="1441450"/>
              <a:ext cx="2921000" cy="2260600"/>
            </a:xfrm>
            <a:prstGeom prst="rect">
              <a:avLst/>
            </a:prstGeom>
            <a:ln w="12700">
              <a:solidFill>
                <a:schemeClr val="tx1"/>
              </a:solidFill>
            </a:ln>
          </p:spPr>
        </p:pic>
        <p:sp>
          <p:nvSpPr>
            <p:cNvPr id="26" name="TextBox 11">
              <a:extLst>
                <a:ext uri="{FF2B5EF4-FFF2-40B4-BE49-F238E27FC236}">
                  <a16:creationId xmlns:a16="http://schemas.microsoft.com/office/drawing/2014/main" id="{9C98673F-D271-624F-BF48-ECC73AD7C4A4}"/>
                </a:ext>
              </a:extLst>
            </p:cNvPr>
            <p:cNvSpPr txBox="1"/>
            <p:nvPr/>
          </p:nvSpPr>
          <p:spPr>
            <a:xfrm>
              <a:off x="11582399" y="2962930"/>
              <a:ext cx="244481" cy="805983"/>
            </a:xfrm>
            <a:prstGeom prst="rect">
              <a:avLst/>
            </a:prstGeom>
            <a:noFill/>
          </p:spPr>
          <p:txBody>
            <a:bodyPr wrap="none" rtlCol="0">
              <a:spAutoFit/>
            </a:bodyPr>
            <a:lstStyle/>
            <a:p>
              <a:endParaRPr lang="en-US" sz="3733" dirty="0" err="1">
                <a:latin typeface="SnowSymbolsIACS" charset="2"/>
                <a:cs typeface="SnowSymbolsIACS" charset="2"/>
              </a:endParaRPr>
            </a:p>
          </p:txBody>
        </p:sp>
      </p:grpSp>
    </p:spTree>
    <p:extLst>
      <p:ext uri="{BB962C8B-B14F-4D97-AF65-F5344CB8AC3E}">
        <p14:creationId xmlns:p14="http://schemas.microsoft.com/office/powerpoint/2010/main" val="1548079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AB5F3-8E74-2E48-B0E8-B134B92CA248}"/>
              </a:ext>
            </a:extLst>
          </p:cNvPr>
          <p:cNvSpPr>
            <a:spLocks noGrp="1"/>
          </p:cNvSpPr>
          <p:nvPr>
            <p:ph type="title"/>
          </p:nvPr>
        </p:nvSpPr>
        <p:spPr>
          <a:xfrm>
            <a:off x="609040" y="185710"/>
            <a:ext cx="7602393" cy="708082"/>
          </a:xfrm>
        </p:spPr>
        <p:txBody>
          <a:bodyPr/>
          <a:lstStyle/>
          <a:p>
            <a:pPr algn="ctr"/>
            <a:r>
              <a:rPr lang="en-US" b="1" spc="600" dirty="0">
                <a:solidFill>
                  <a:srgbClr val="FF0000"/>
                </a:solidFill>
              </a:rPr>
              <a:t>Snow </a:t>
            </a:r>
            <a:r>
              <a:rPr lang="en-US" b="1" spc="600" dirty="0" smtClean="0">
                <a:solidFill>
                  <a:srgbClr val="FF0000"/>
                </a:solidFill>
              </a:rPr>
              <a:t>model</a:t>
            </a:r>
            <a:endParaRPr lang="en-US" sz="1800" b="1" spc="600" dirty="0">
              <a:solidFill>
                <a:srgbClr val="FF0000"/>
              </a:solidFill>
            </a:endParaRPr>
          </a:p>
        </p:txBody>
      </p:sp>
      <p:sp>
        <p:nvSpPr>
          <p:cNvPr id="10" name="Content Placeholder 2">
            <a:extLst>
              <a:ext uri="{FF2B5EF4-FFF2-40B4-BE49-F238E27FC236}">
                <a16:creationId xmlns:a16="http://schemas.microsoft.com/office/drawing/2014/main" id="{C7E2BC98-2021-734F-9515-292A243938A5}"/>
              </a:ext>
            </a:extLst>
          </p:cNvPr>
          <p:cNvSpPr txBox="1">
            <a:spLocks/>
          </p:cNvSpPr>
          <p:nvPr/>
        </p:nvSpPr>
        <p:spPr>
          <a:xfrm>
            <a:off x="196397" y="8937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85750" marR="0" lvl="1" indent="-285750" algn="l" defTabSz="914400" rtl="0" eaLnBrk="1" fontAlgn="base" latinLnBrk="0" hangingPunct="1">
              <a:lnSpc>
                <a:spcPct val="100000"/>
              </a:lnSpc>
              <a:spcBef>
                <a:spcPts val="0"/>
              </a:spcBef>
              <a:spcAft>
                <a:spcPts val="300"/>
              </a:spcAft>
              <a:buClr>
                <a:srgbClr val="FFFFFF"/>
              </a:buClr>
              <a:buSzTx/>
              <a:buFont typeface="Courier New" panose="02070309020205020404" pitchFamily="49" charset="0"/>
              <a:buChar char="o"/>
              <a:tabLst/>
              <a:defRPr/>
            </a:pPr>
            <a:endParaRPr kumimoji="0" lang="en-US" sz="1600" b="0" i="0" u="none" strike="noStrike" kern="0" cap="none" spc="0" normalizeH="0" baseline="0" noProof="0" dirty="0">
              <a:ln>
                <a:noFill/>
              </a:ln>
              <a:solidFill>
                <a:prstClr val="black"/>
              </a:solidFill>
              <a:effectLst/>
              <a:uLnTx/>
              <a:uFillTx/>
              <a:latin typeface="Arial"/>
            </a:endParaRPr>
          </a:p>
        </p:txBody>
      </p:sp>
      <p:sp>
        <p:nvSpPr>
          <p:cNvPr id="5" name="Content Placeholder 2">
            <a:extLst>
              <a:ext uri="{FF2B5EF4-FFF2-40B4-BE49-F238E27FC236}">
                <a16:creationId xmlns:a16="http://schemas.microsoft.com/office/drawing/2014/main" id="{A4D60B32-7F33-E544-B4B0-F0BD9F081D9A}"/>
              </a:ext>
            </a:extLst>
          </p:cNvPr>
          <p:cNvSpPr txBox="1">
            <a:spLocks/>
          </p:cNvSpPr>
          <p:nvPr/>
        </p:nvSpPr>
        <p:spPr>
          <a:xfrm>
            <a:off x="348797" y="10461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614363" marR="0" lvl="2" indent="-228600" algn="l" defTabSz="914400" rtl="0" eaLnBrk="1" fontAlgn="base" latinLnBrk="0" hangingPunct="1">
              <a:lnSpc>
                <a:spcPct val="120000"/>
              </a:lnSpc>
              <a:spcBef>
                <a:spcPts val="900"/>
              </a:spcBef>
              <a:spcAft>
                <a:spcPct val="0"/>
              </a:spcAft>
              <a:buClrTx/>
              <a:buSzTx/>
              <a:buFont typeface="Courier New" panose="02070309020205020404" pitchFamily="49" charset="0"/>
              <a:buChar char="o"/>
              <a:tabLst/>
              <a:defRPr/>
            </a:pPr>
            <a:endParaRPr kumimoji="0" lang="en-US" sz="1100" b="0" i="0" u="none" strike="noStrike" kern="1200" cap="none" spc="0" normalizeH="0" baseline="0" noProof="0" dirty="0">
              <a:ln>
                <a:noFill/>
              </a:ln>
              <a:solidFill>
                <a:prstClr val="black"/>
              </a:solidFill>
              <a:effectLst/>
              <a:uLnTx/>
              <a:uFillTx/>
              <a:latin typeface="Arial"/>
            </a:endParaRPr>
          </a:p>
        </p:txBody>
      </p:sp>
      <p:sp>
        <p:nvSpPr>
          <p:cNvPr id="6" name="Rechteck 24">
            <a:extLst>
              <a:ext uri="{FF2B5EF4-FFF2-40B4-BE49-F238E27FC236}">
                <a16:creationId xmlns:a16="http://schemas.microsoft.com/office/drawing/2014/main" id="{E39ABBEA-3B50-4345-8EA2-D41BA525AC82}"/>
              </a:ext>
            </a:extLst>
          </p:cNvPr>
          <p:cNvSpPr/>
          <p:nvPr/>
        </p:nvSpPr>
        <p:spPr>
          <a:xfrm>
            <a:off x="223860" y="4766960"/>
            <a:ext cx="8493258" cy="21544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err="1">
                <a:ln>
                  <a:noFill/>
                </a:ln>
                <a:solidFill>
                  <a:prstClr val="white">
                    <a:lumMod val="50000"/>
                  </a:prstClr>
                </a:solidFill>
                <a:effectLst/>
                <a:uLnTx/>
                <a:uFillTx/>
                <a:latin typeface="Roboto Light"/>
                <a:cs typeface="Roboto Light"/>
              </a:rPr>
              <a:t>jean-marie.bettems@meteoswiss.ch</a:t>
            </a:r>
            <a:r>
              <a:rPr kumimoji="0" lang="en-GB" sz="800" b="0" i="1" u="none" strike="noStrike" kern="1200" cap="none" spc="0" normalizeH="0" baseline="0" noProof="0" dirty="0">
                <a:ln>
                  <a:noFill/>
                </a:ln>
                <a:solidFill>
                  <a:prstClr val="white">
                    <a:lumMod val="50000"/>
                  </a:prstClr>
                </a:solidFill>
                <a:effectLst/>
                <a:uLnTx/>
                <a:uFillTx/>
                <a:latin typeface="Roboto Light"/>
                <a:cs typeface="Roboto Light"/>
              </a:rPr>
              <a:t>,   COSMO GM 2022,  Athens						</a:t>
            </a:r>
            <a:r>
              <a:rPr kumimoji="0" lang="en-GB" sz="800" b="0" i="0" u="none" strike="noStrike" kern="1200" cap="none" spc="0" normalizeH="0" baseline="0" noProof="0" dirty="0">
                <a:ln>
                  <a:noFill/>
                </a:ln>
                <a:solidFill>
                  <a:prstClr val="white">
                    <a:lumMod val="50000"/>
                  </a:prstClr>
                </a:solidFill>
                <a:effectLst/>
                <a:uLnTx/>
                <a:uFillTx/>
                <a:latin typeface="Roboto Light"/>
                <a:cs typeface="Roboto Light"/>
              </a:rPr>
              <a:t> 	                      </a:t>
            </a:r>
            <a:fld id="{1EE35605-8AB3-442C-A293-9F31FDF185BC}" type="slidenum">
              <a:rPr kumimoji="0" lang="en-GB" sz="800" b="0" i="0" u="none" strike="noStrike" kern="1200" cap="none" spc="0" normalizeH="0" baseline="0" noProof="0" smtClean="0">
                <a:ln>
                  <a:noFill/>
                </a:ln>
                <a:solidFill>
                  <a:prstClr val="white">
                    <a:lumMod val="50000"/>
                  </a:prstClr>
                </a:solidFill>
                <a:effectLst/>
                <a:uLnTx/>
                <a:uFillTx/>
                <a:latin typeface="Roboto Light"/>
                <a:cs typeface="Roboto Light"/>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GB" sz="800" b="0" i="1" u="none" strike="noStrike" kern="1200" cap="none" spc="0" normalizeH="0" baseline="0" noProof="0" dirty="0">
              <a:ln>
                <a:noFill/>
              </a:ln>
              <a:solidFill>
                <a:prstClr val="white">
                  <a:lumMod val="50000"/>
                </a:prstClr>
              </a:solidFill>
              <a:effectLst/>
              <a:uLnTx/>
              <a:uFillTx/>
              <a:latin typeface="Roboto Light"/>
              <a:cs typeface="Roboto Light"/>
            </a:endParaRPr>
          </a:p>
        </p:txBody>
      </p:sp>
      <p:pic>
        <p:nvPicPr>
          <p:cNvPr id="14" name="Grafik 1"/>
          <p:cNvPicPr>
            <a:picLocks noChangeAspect="1"/>
          </p:cNvPicPr>
          <p:nvPr/>
        </p:nvPicPr>
        <p:blipFill rotWithShape="1">
          <a:blip r:embed="rId3" cstate="print">
            <a:extLst>
              <a:ext uri="{28A0092B-C50C-407E-A947-70E740481C1C}">
                <a14:useLocalDpi xmlns:a14="http://schemas.microsoft.com/office/drawing/2010/main" val="0"/>
              </a:ext>
            </a:extLst>
          </a:blip>
          <a:srcRect t="11623"/>
          <a:stretch/>
        </p:blipFill>
        <p:spPr>
          <a:xfrm>
            <a:off x="1288365" y="1046190"/>
            <a:ext cx="5370258" cy="2899572"/>
          </a:xfrm>
          <a:prstGeom prst="rect">
            <a:avLst/>
          </a:prstGeom>
        </p:spPr>
      </p:pic>
      <p:grpSp>
        <p:nvGrpSpPr>
          <p:cNvPr id="9" name="Group 8">
            <a:extLst>
              <a:ext uri="{FF2B5EF4-FFF2-40B4-BE49-F238E27FC236}">
                <a16:creationId xmlns:a16="http://schemas.microsoft.com/office/drawing/2014/main" id="{7D9A3DF8-7838-F443-AB0E-FD5B84F47390}"/>
              </a:ext>
            </a:extLst>
          </p:cNvPr>
          <p:cNvGrpSpPr/>
          <p:nvPr/>
        </p:nvGrpSpPr>
        <p:grpSpPr>
          <a:xfrm>
            <a:off x="8165910" y="214226"/>
            <a:ext cx="675809" cy="589578"/>
            <a:chOff x="9829800" y="1441450"/>
            <a:chExt cx="2921000" cy="2327463"/>
          </a:xfrm>
        </p:grpSpPr>
        <p:pic>
          <p:nvPicPr>
            <p:cNvPr id="11" name="Picture 10">
              <a:extLst>
                <a:ext uri="{FF2B5EF4-FFF2-40B4-BE49-F238E27FC236}">
                  <a16:creationId xmlns:a16="http://schemas.microsoft.com/office/drawing/2014/main" id="{3718A7D1-5CCD-BF42-9EBD-676CE9C4515F}"/>
                </a:ext>
              </a:extLst>
            </p:cNvPr>
            <p:cNvPicPr>
              <a:picLocks noChangeAspect="1"/>
            </p:cNvPicPr>
            <p:nvPr/>
          </p:nvPicPr>
          <p:blipFill>
            <a:blip r:embed="rId4"/>
            <a:stretch>
              <a:fillRect/>
            </a:stretch>
          </p:blipFill>
          <p:spPr>
            <a:xfrm>
              <a:off x="9829800" y="1441450"/>
              <a:ext cx="2921000" cy="2260600"/>
            </a:xfrm>
            <a:prstGeom prst="rect">
              <a:avLst/>
            </a:prstGeom>
            <a:ln w="12700">
              <a:solidFill>
                <a:schemeClr val="tx1"/>
              </a:solidFill>
            </a:ln>
          </p:spPr>
        </p:pic>
        <p:sp>
          <p:nvSpPr>
            <p:cNvPr id="13" name="TextBox 11">
              <a:extLst>
                <a:ext uri="{FF2B5EF4-FFF2-40B4-BE49-F238E27FC236}">
                  <a16:creationId xmlns:a16="http://schemas.microsoft.com/office/drawing/2014/main" id="{9C98673F-D271-624F-BF48-ECC73AD7C4A4}"/>
                </a:ext>
              </a:extLst>
            </p:cNvPr>
            <p:cNvSpPr txBox="1"/>
            <p:nvPr/>
          </p:nvSpPr>
          <p:spPr>
            <a:xfrm>
              <a:off x="11582399" y="2962930"/>
              <a:ext cx="244481" cy="805983"/>
            </a:xfrm>
            <a:prstGeom prst="rect">
              <a:avLst/>
            </a:prstGeom>
            <a:noFill/>
          </p:spPr>
          <p:txBody>
            <a:bodyPr wrap="none" rtlCol="0">
              <a:spAutoFit/>
            </a:bodyPr>
            <a:lstStyle/>
            <a:p>
              <a:endParaRPr lang="en-US" sz="3733" dirty="0" err="1">
                <a:latin typeface="SnowSymbolsIACS" charset="2"/>
                <a:cs typeface="SnowSymbolsIACS" charset="2"/>
              </a:endParaRPr>
            </a:p>
          </p:txBody>
        </p:sp>
      </p:grpSp>
      <p:sp>
        <p:nvSpPr>
          <p:cNvPr id="12" name="TextBox 11">
            <a:extLst>
              <a:ext uri="{FF2B5EF4-FFF2-40B4-BE49-F238E27FC236}">
                <a16:creationId xmlns:a16="http://schemas.microsoft.com/office/drawing/2014/main" id="{382EAA81-8B4A-6248-BF0E-5DC9CDFF31A5}"/>
              </a:ext>
            </a:extLst>
          </p:cNvPr>
          <p:cNvSpPr txBox="1"/>
          <p:nvPr/>
        </p:nvSpPr>
        <p:spPr>
          <a:xfrm>
            <a:off x="1702421" y="3662267"/>
            <a:ext cx="5820250" cy="900246"/>
          </a:xfrm>
          <a:prstGeom prst="rect">
            <a:avLst/>
          </a:prstGeom>
          <a:solidFill>
            <a:schemeClr val="bg1"/>
          </a:solid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Arial" charset="0"/>
              </a:rPr>
              <a:t>Comparison </a:t>
            </a:r>
            <a:r>
              <a:rPr kumimoji="0" lang="en-US" sz="1050" b="0" i="1" u="none" strike="noStrike" kern="1200" cap="none" spc="0" normalizeH="0" baseline="0" noProof="0" dirty="0">
                <a:ln>
                  <a:noFill/>
                </a:ln>
                <a:solidFill>
                  <a:prstClr val="black"/>
                </a:solidFill>
                <a:effectLst/>
                <a:uLnTx/>
                <a:uFillTx/>
                <a:latin typeface="Arial" charset="0"/>
              </a:rPr>
              <a:t>of </a:t>
            </a:r>
            <a:r>
              <a:rPr kumimoji="0" lang="en-US" sz="1050" b="1" i="1" u="sng" strike="noStrike" kern="1200" cap="none" spc="0" normalizeH="0" baseline="0" noProof="0" dirty="0" smtClean="0">
                <a:ln>
                  <a:noFill/>
                </a:ln>
                <a:solidFill>
                  <a:prstClr val="black"/>
                </a:solidFill>
                <a:effectLst/>
                <a:uLnTx/>
                <a:uFillTx/>
                <a:latin typeface="Arial" charset="0"/>
              </a:rPr>
              <a:t>snow </a:t>
            </a:r>
            <a:r>
              <a:rPr kumimoji="0" lang="en-US" sz="1050" b="1" i="1" u="sng" strike="noStrike" kern="1200" cap="none" spc="0" normalizeH="0" baseline="0" noProof="0" dirty="0">
                <a:ln>
                  <a:noFill/>
                </a:ln>
                <a:solidFill>
                  <a:prstClr val="black"/>
                </a:solidFill>
                <a:effectLst/>
                <a:uLnTx/>
                <a:uFillTx/>
                <a:latin typeface="Arial" charset="0"/>
              </a:rPr>
              <a:t>height </a:t>
            </a:r>
            <a:r>
              <a:rPr kumimoji="0" lang="en-US" sz="1050" b="1" i="1" u="sng" strike="noStrike" kern="1200" cap="none" spc="0" normalizeH="0" baseline="0" noProof="0" dirty="0" smtClean="0">
                <a:ln>
                  <a:noFill/>
                </a:ln>
                <a:solidFill>
                  <a:prstClr val="black"/>
                </a:solidFill>
                <a:effectLst/>
                <a:uLnTx/>
                <a:uFillTx/>
                <a:latin typeface="Arial" charset="0"/>
              </a:rPr>
              <a:t>at </a:t>
            </a:r>
            <a:r>
              <a:rPr kumimoji="0" lang="en-US" sz="1050" b="1" i="1" u="sng" strike="noStrike" kern="1200" cap="none" spc="0" normalizeH="0" baseline="0" noProof="0" dirty="0" err="1">
                <a:ln>
                  <a:noFill/>
                </a:ln>
                <a:solidFill>
                  <a:prstClr val="black"/>
                </a:solidFill>
                <a:effectLst/>
                <a:uLnTx/>
                <a:uFillTx/>
                <a:latin typeface="Arial" charset="0"/>
              </a:rPr>
              <a:t>Weissfluhjoch</a:t>
            </a:r>
            <a:r>
              <a:rPr kumimoji="0" lang="en-US" sz="1050" b="1" i="1" u="sng" strike="noStrike" kern="1200" cap="none" spc="0" normalizeH="0" baseline="0" noProof="0" dirty="0">
                <a:ln>
                  <a:noFill/>
                </a:ln>
                <a:solidFill>
                  <a:prstClr val="black"/>
                </a:solidFill>
                <a:effectLst/>
                <a:uLnTx/>
                <a:uFillTx/>
                <a:latin typeface="Arial" charset="0"/>
              </a:rPr>
              <a:t> </a:t>
            </a:r>
            <a:r>
              <a:rPr kumimoji="0" lang="en-US" sz="1050" b="0" i="1" u="none" strike="noStrike" kern="1200" cap="none" spc="0" normalizeH="0" baseline="0" noProof="0" dirty="0" smtClean="0">
                <a:ln>
                  <a:noFill/>
                </a:ln>
                <a:solidFill>
                  <a:prstClr val="black"/>
                </a:solidFill>
                <a:effectLst/>
                <a:uLnTx/>
                <a:uFillTx/>
                <a:latin typeface="Arial" charset="0"/>
              </a:rPr>
              <a:t>using </a:t>
            </a:r>
            <a:endParaRPr kumimoji="0" lang="en-US" sz="1050" b="0" i="1" u="none" strike="noStrike" kern="1200" cap="none" spc="0" normalizeH="0" baseline="0" noProof="0" dirty="0" smtClean="0">
              <a:ln>
                <a:noFill/>
              </a:ln>
              <a:solidFill>
                <a:prstClr val="black"/>
              </a:solidFill>
              <a:effectLst/>
              <a:uLnTx/>
              <a:uFillTx/>
              <a:latin typeface="Arial"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050" b="1" i="1" u="none" strike="noStrike" kern="1200" cap="none" spc="0" normalizeH="0" baseline="0" noProof="0" dirty="0" smtClean="0">
                <a:ln>
                  <a:noFill/>
                </a:ln>
                <a:solidFill>
                  <a:prstClr val="black"/>
                </a:solidFill>
                <a:effectLst/>
                <a:uLnTx/>
                <a:uFillTx/>
                <a:latin typeface="Arial" charset="0"/>
              </a:rPr>
              <a:t>a) observations,</a:t>
            </a:r>
            <a:br>
              <a:rPr kumimoji="0" lang="en-US" sz="1050" b="1" i="1" u="none" strike="noStrike" kern="1200" cap="none" spc="0" normalizeH="0" baseline="0" noProof="0" dirty="0" smtClean="0">
                <a:ln>
                  <a:noFill/>
                </a:ln>
                <a:solidFill>
                  <a:prstClr val="black"/>
                </a:solidFill>
                <a:effectLst/>
                <a:uLnTx/>
                <a:uFillTx/>
                <a:latin typeface="Arial" charset="0"/>
              </a:rPr>
            </a:br>
            <a:r>
              <a:rPr kumimoji="0" lang="en-US" sz="1050" b="0" i="1" u="none" strike="noStrike" kern="1200" cap="none" spc="0" normalizeH="0" baseline="0" noProof="0" dirty="0" smtClean="0">
                <a:ln>
                  <a:noFill/>
                </a:ln>
                <a:solidFill>
                  <a:srgbClr val="FF0000"/>
                </a:solidFill>
                <a:effectLst/>
                <a:uLnTx/>
                <a:uFillTx/>
                <a:latin typeface="Arial" charset="0"/>
              </a:rPr>
              <a:t>b</a:t>
            </a:r>
            <a:r>
              <a:rPr kumimoji="0" lang="en-US" sz="1050" b="0" i="1" u="none" strike="noStrike" kern="1200" cap="none" spc="0" normalizeH="0" baseline="0" noProof="0" dirty="0" smtClean="0">
                <a:ln>
                  <a:noFill/>
                </a:ln>
                <a:solidFill>
                  <a:srgbClr val="FF0000"/>
                </a:solidFill>
                <a:effectLst/>
                <a:uLnTx/>
                <a:uFillTx/>
                <a:latin typeface="Arial" charset="0"/>
              </a:rPr>
              <a:t>) </a:t>
            </a:r>
            <a:r>
              <a:rPr kumimoji="0" lang="en-US" sz="1050" b="0" i="1" u="none" strike="noStrike" kern="1200" cap="none" spc="0" normalizeH="0" baseline="0" noProof="0" dirty="0" err="1" smtClean="0">
                <a:ln>
                  <a:noFill/>
                </a:ln>
                <a:solidFill>
                  <a:srgbClr val="FF0000"/>
                </a:solidFill>
                <a:effectLst/>
                <a:uLnTx/>
                <a:uFillTx/>
                <a:latin typeface="Arial" charset="0"/>
              </a:rPr>
              <a:t>Hindcast</a:t>
            </a:r>
            <a:r>
              <a:rPr kumimoji="0" lang="en-US" sz="1050" b="0" i="1" u="none" strike="noStrike" kern="1200" cap="none" spc="0" normalizeH="0" baseline="0" noProof="0" dirty="0" smtClean="0">
                <a:ln>
                  <a:noFill/>
                </a:ln>
                <a:solidFill>
                  <a:srgbClr val="FF0000"/>
                </a:solidFill>
                <a:effectLst/>
                <a:uLnTx/>
                <a:uFillTx/>
                <a:latin typeface="Arial" charset="0"/>
              </a:rPr>
              <a:t> with the </a:t>
            </a:r>
            <a:r>
              <a:rPr kumimoji="0" lang="en-US" sz="1050" b="0" i="1" u="none" strike="noStrike" kern="1200" cap="none" spc="0" normalizeH="0" baseline="0" noProof="0" dirty="0" smtClean="0">
                <a:ln>
                  <a:noFill/>
                </a:ln>
                <a:solidFill>
                  <a:srgbClr val="FF0000"/>
                </a:solidFill>
                <a:effectLst/>
                <a:uLnTx/>
                <a:uFillTx/>
                <a:latin typeface="Arial" charset="0"/>
              </a:rPr>
              <a:t>current snow scheme, as potentially used by climate </a:t>
            </a:r>
            <a:r>
              <a:rPr kumimoji="0" lang="en-US" sz="1050" b="0" i="1" u="none" strike="noStrike" kern="1200" cap="none" spc="0" normalizeH="0" baseline="0" noProof="0" dirty="0" smtClean="0">
                <a:ln>
                  <a:noFill/>
                </a:ln>
                <a:solidFill>
                  <a:srgbClr val="FF0000"/>
                </a:solidFill>
                <a:effectLst/>
                <a:uLnTx/>
                <a:uFillTx/>
                <a:latin typeface="Arial" charset="0"/>
              </a:rPr>
              <a:t>runs</a:t>
            </a:r>
            <a:r>
              <a:rPr kumimoji="0" lang="en-US" sz="1050" b="0" i="1" u="none" strike="noStrike" kern="1200" cap="none" spc="0" normalizeH="0" baseline="0" noProof="0" dirty="0" smtClean="0">
                <a:ln>
                  <a:noFill/>
                </a:ln>
                <a:solidFill>
                  <a:srgbClr val="72791C">
                    <a:lumMod val="75000"/>
                  </a:srgbClr>
                </a:solidFill>
                <a:effectLst/>
                <a:uLnTx/>
                <a:uFillTx/>
                <a:latin typeface="Arial" charset="0"/>
              </a:rPr>
              <a:t>,</a:t>
            </a:r>
            <a:r>
              <a:rPr kumimoji="0" lang="en-US" sz="1050" b="0" i="1" u="none" strike="noStrike" kern="1200" cap="none" spc="0" normalizeH="0" baseline="0" noProof="0" dirty="0" smtClean="0">
                <a:ln>
                  <a:noFill/>
                </a:ln>
                <a:solidFill>
                  <a:prstClr val="black"/>
                </a:solidFill>
                <a:effectLst/>
                <a:uLnTx/>
                <a:uFillTx/>
                <a:latin typeface="Arial" charset="0"/>
              </a:rPr>
              <a:t>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050" b="0" i="1" u="none" strike="noStrike" kern="1200" cap="none" spc="0" normalizeH="0" baseline="0" noProof="0" dirty="0" smtClean="0">
                <a:ln>
                  <a:noFill/>
                </a:ln>
                <a:solidFill>
                  <a:srgbClr val="1160D4"/>
                </a:solidFill>
                <a:effectLst/>
                <a:uLnTx/>
                <a:uFillTx/>
                <a:latin typeface="Arial" charset="0"/>
              </a:rPr>
              <a:t>c</a:t>
            </a:r>
            <a:r>
              <a:rPr kumimoji="0" lang="en-US" sz="1050" b="0" i="1" u="none" strike="noStrike" kern="1200" cap="none" spc="0" normalizeH="0" baseline="0" noProof="0" dirty="0" smtClean="0">
                <a:ln>
                  <a:noFill/>
                </a:ln>
                <a:solidFill>
                  <a:srgbClr val="1160D4"/>
                </a:solidFill>
                <a:effectLst/>
                <a:uLnTx/>
                <a:uFillTx/>
                <a:latin typeface="Arial" charset="0"/>
              </a:rPr>
              <a:t>) </a:t>
            </a:r>
            <a:r>
              <a:rPr kumimoji="0" lang="en-US" sz="1050" b="0" i="1" u="none" strike="noStrike" kern="1200" cap="none" spc="0" normalizeH="0" baseline="0" noProof="0" dirty="0">
                <a:ln>
                  <a:noFill/>
                </a:ln>
                <a:solidFill>
                  <a:srgbClr val="1160D4"/>
                </a:solidFill>
                <a:effectLst/>
                <a:uLnTx/>
                <a:uFillTx/>
                <a:latin typeface="Arial" charset="0"/>
              </a:rPr>
              <a:t>the </a:t>
            </a:r>
            <a:r>
              <a:rPr kumimoji="0" lang="en-US" sz="1050" b="0" i="1" u="none" strike="noStrike" kern="1200" cap="none" spc="0" normalizeH="0" baseline="0" noProof="0" dirty="0" smtClean="0">
                <a:ln>
                  <a:noFill/>
                </a:ln>
                <a:solidFill>
                  <a:srgbClr val="1160D4"/>
                </a:solidFill>
                <a:effectLst/>
                <a:uLnTx/>
                <a:uFillTx/>
                <a:latin typeface="Arial" charset="0"/>
              </a:rPr>
              <a:t>MCH </a:t>
            </a:r>
            <a:r>
              <a:rPr kumimoji="0" lang="en-US" sz="1050" b="0" i="1" u="none" strike="noStrike" kern="1200" cap="none" spc="0" normalizeH="0" baseline="0" noProof="0" dirty="0" smtClean="0">
                <a:ln>
                  <a:noFill/>
                </a:ln>
                <a:solidFill>
                  <a:srgbClr val="1160D4"/>
                </a:solidFill>
                <a:effectLst/>
                <a:uLnTx/>
                <a:uFillTx/>
                <a:latin typeface="Arial" charset="0"/>
              </a:rPr>
              <a:t>operational snow </a:t>
            </a:r>
            <a:r>
              <a:rPr kumimoji="0" lang="en-US" sz="1050" b="0" i="1" u="none" strike="noStrike" kern="1200" cap="none" spc="0" normalizeH="0" baseline="0" noProof="0" dirty="0" smtClean="0">
                <a:ln>
                  <a:noFill/>
                </a:ln>
                <a:solidFill>
                  <a:srgbClr val="1160D4"/>
                </a:solidFill>
                <a:effectLst/>
                <a:uLnTx/>
                <a:uFillTx/>
                <a:latin typeface="Arial" charset="0"/>
              </a:rPr>
              <a:t>analysis,</a:t>
            </a:r>
            <a:r>
              <a:rPr kumimoji="0" lang="en-US" sz="1050" b="0" i="1" u="none" strike="noStrike" kern="1200" cap="none" spc="0" normalizeH="0" baseline="0" noProof="0" dirty="0" smtClean="0">
                <a:ln>
                  <a:noFill/>
                </a:ln>
                <a:solidFill>
                  <a:prstClr val="black"/>
                </a:solidFill>
                <a:effectLst/>
                <a:uLnTx/>
                <a:uFillTx/>
                <a:latin typeface="Arial" charset="0"/>
              </a:rPr>
              <a:t> </a:t>
            </a:r>
            <a:endParaRPr kumimoji="0" lang="en-US" sz="1050" b="0" i="1" u="none" strike="noStrike" kern="1200" cap="none" spc="0" normalizeH="0" baseline="0" noProof="0" dirty="0" smtClean="0">
              <a:ln>
                <a:noFill/>
              </a:ln>
              <a:solidFill>
                <a:prstClr val="black"/>
              </a:solidFill>
              <a:effectLst/>
              <a:uLnTx/>
              <a:uFillTx/>
              <a:latin typeface="Arial"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050" b="0" i="1" u="none" strike="noStrike" kern="1200" cap="none" spc="0" normalizeH="0" baseline="0" noProof="0" dirty="0" smtClean="0">
                <a:ln>
                  <a:noFill/>
                </a:ln>
                <a:solidFill>
                  <a:srgbClr val="00B050"/>
                </a:solidFill>
                <a:effectLst/>
                <a:uLnTx/>
                <a:uFillTx/>
                <a:latin typeface="Arial" charset="0"/>
              </a:rPr>
              <a:t>d</a:t>
            </a:r>
            <a:r>
              <a:rPr kumimoji="0" lang="en-US" sz="1050" b="0" i="1" u="none" strike="noStrike" kern="1200" cap="none" spc="0" normalizeH="0" baseline="0" noProof="0" dirty="0" smtClean="0">
                <a:ln>
                  <a:noFill/>
                </a:ln>
                <a:solidFill>
                  <a:srgbClr val="00B050"/>
                </a:solidFill>
                <a:effectLst/>
                <a:uLnTx/>
                <a:uFillTx/>
                <a:latin typeface="Arial" charset="0"/>
              </a:rPr>
              <a:t>) </a:t>
            </a:r>
            <a:r>
              <a:rPr kumimoji="0" lang="en-US" sz="1050" b="1" i="1" u="none" strike="noStrike" kern="1200" cap="none" spc="0" normalizeH="0" baseline="0" noProof="0" dirty="0" err="1" smtClean="0">
                <a:ln>
                  <a:noFill/>
                </a:ln>
                <a:solidFill>
                  <a:srgbClr val="00B050"/>
                </a:solidFill>
                <a:effectLst/>
                <a:uLnTx/>
                <a:uFillTx/>
                <a:latin typeface="Arial" charset="0"/>
              </a:rPr>
              <a:t>Hindcast</a:t>
            </a:r>
            <a:r>
              <a:rPr kumimoji="0" lang="en-US" sz="1050" b="1" i="1" u="none" strike="noStrike" kern="1200" cap="none" spc="0" normalizeH="0" baseline="0" noProof="0" dirty="0" smtClean="0">
                <a:ln>
                  <a:noFill/>
                </a:ln>
                <a:solidFill>
                  <a:srgbClr val="00B050"/>
                </a:solidFill>
                <a:effectLst/>
                <a:uLnTx/>
                <a:uFillTx/>
                <a:latin typeface="Arial" charset="0"/>
              </a:rPr>
              <a:t> with the </a:t>
            </a:r>
            <a:r>
              <a:rPr kumimoji="0" lang="en-US" sz="1050" b="1" i="1" u="none" strike="noStrike" kern="1200" cap="none" spc="0" normalizeH="0" baseline="0" noProof="0" dirty="0">
                <a:ln>
                  <a:noFill/>
                </a:ln>
                <a:solidFill>
                  <a:srgbClr val="00B050"/>
                </a:solidFill>
                <a:effectLst/>
                <a:uLnTx/>
                <a:uFillTx/>
                <a:latin typeface="Arial" charset="0"/>
              </a:rPr>
              <a:t>new </a:t>
            </a:r>
            <a:r>
              <a:rPr kumimoji="0" lang="en-US" sz="1050" b="1" i="1" u="none" strike="noStrike" kern="1200" cap="none" spc="0" normalizeH="0" baseline="0" noProof="0" dirty="0" smtClean="0">
                <a:ln>
                  <a:noFill/>
                </a:ln>
                <a:solidFill>
                  <a:srgbClr val="00B050"/>
                </a:solidFill>
                <a:effectLst/>
                <a:uLnTx/>
                <a:uFillTx/>
                <a:latin typeface="Arial" charset="0"/>
              </a:rPr>
              <a:t>snow scheme in COSMO 6.0 </a:t>
            </a:r>
            <a:r>
              <a:rPr lang="en-US" sz="1050" b="1" i="1" dirty="0" smtClean="0">
                <a:solidFill>
                  <a:srgbClr val="00B050"/>
                </a:solidFill>
              </a:rPr>
              <a:t>(no assimilation of snow)</a:t>
            </a:r>
            <a:r>
              <a:rPr kumimoji="0" lang="en-US" sz="1050" b="1" i="1" u="none" strike="noStrike" kern="1200" cap="none" spc="0" normalizeH="0" baseline="0" noProof="0" dirty="0" smtClean="0">
                <a:ln>
                  <a:noFill/>
                </a:ln>
                <a:solidFill>
                  <a:srgbClr val="00B050"/>
                </a:solidFill>
                <a:effectLst/>
                <a:uLnTx/>
                <a:uFillTx/>
                <a:latin typeface="Arial" charset="0"/>
              </a:rPr>
              <a:t>. </a:t>
            </a:r>
            <a:endParaRPr kumimoji="0" lang="en-US" sz="1050" b="1" i="1" u="none" strike="noStrike" kern="1200" cap="none" spc="0" normalizeH="0" baseline="0" noProof="0" dirty="0">
              <a:ln>
                <a:noFill/>
              </a:ln>
              <a:solidFill>
                <a:srgbClr val="00B050"/>
              </a:solidFill>
              <a:effectLst/>
              <a:uLnTx/>
              <a:uFillTx/>
              <a:latin typeface="Arial" charset="0"/>
            </a:endParaRPr>
          </a:p>
        </p:txBody>
      </p:sp>
    </p:spTree>
    <p:extLst>
      <p:ext uri="{BB962C8B-B14F-4D97-AF65-F5344CB8AC3E}">
        <p14:creationId xmlns:p14="http://schemas.microsoft.com/office/powerpoint/2010/main" val="1524831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AB5F3-8E74-2E48-B0E8-B134B92CA248}"/>
              </a:ext>
            </a:extLst>
          </p:cNvPr>
          <p:cNvSpPr>
            <a:spLocks noGrp="1"/>
          </p:cNvSpPr>
          <p:nvPr>
            <p:ph type="title"/>
          </p:nvPr>
        </p:nvSpPr>
        <p:spPr>
          <a:xfrm>
            <a:off x="609040" y="185710"/>
            <a:ext cx="7602393" cy="708082"/>
          </a:xfrm>
        </p:spPr>
        <p:txBody>
          <a:bodyPr/>
          <a:lstStyle/>
          <a:p>
            <a:pPr algn="ctr"/>
            <a:r>
              <a:rPr lang="en-US" b="1" spc="600" dirty="0">
                <a:solidFill>
                  <a:srgbClr val="FF0000"/>
                </a:solidFill>
              </a:rPr>
              <a:t>Snow </a:t>
            </a:r>
            <a:r>
              <a:rPr lang="en-US" b="1" spc="600" dirty="0" smtClean="0">
                <a:solidFill>
                  <a:srgbClr val="FF0000"/>
                </a:solidFill>
              </a:rPr>
              <a:t>model</a:t>
            </a:r>
            <a:endParaRPr lang="en-US" sz="1800" b="1" spc="600" dirty="0">
              <a:solidFill>
                <a:srgbClr val="FF0000"/>
              </a:solidFill>
            </a:endParaRPr>
          </a:p>
        </p:txBody>
      </p:sp>
      <p:sp>
        <p:nvSpPr>
          <p:cNvPr id="10" name="Content Placeholder 2">
            <a:extLst>
              <a:ext uri="{FF2B5EF4-FFF2-40B4-BE49-F238E27FC236}">
                <a16:creationId xmlns:a16="http://schemas.microsoft.com/office/drawing/2014/main" id="{C7E2BC98-2021-734F-9515-292A243938A5}"/>
              </a:ext>
            </a:extLst>
          </p:cNvPr>
          <p:cNvSpPr txBox="1">
            <a:spLocks/>
          </p:cNvSpPr>
          <p:nvPr/>
        </p:nvSpPr>
        <p:spPr>
          <a:xfrm>
            <a:off x="196397" y="8937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85750" marR="0" lvl="1" indent="-285750" algn="l" defTabSz="914400" rtl="0" eaLnBrk="1" fontAlgn="base" latinLnBrk="0" hangingPunct="1">
              <a:lnSpc>
                <a:spcPct val="100000"/>
              </a:lnSpc>
              <a:spcBef>
                <a:spcPts val="0"/>
              </a:spcBef>
              <a:spcAft>
                <a:spcPts val="300"/>
              </a:spcAft>
              <a:buClr>
                <a:srgbClr val="FFFFFF"/>
              </a:buClr>
              <a:buSzTx/>
              <a:buFont typeface="Courier New" panose="02070309020205020404" pitchFamily="49" charset="0"/>
              <a:buChar char="o"/>
              <a:tabLst/>
              <a:defRPr/>
            </a:pPr>
            <a:endParaRPr kumimoji="0" lang="en-US" sz="1600" b="0" i="0" u="none" strike="noStrike" kern="0" cap="none" spc="0" normalizeH="0" baseline="0" noProof="0" dirty="0">
              <a:ln>
                <a:noFill/>
              </a:ln>
              <a:solidFill>
                <a:prstClr val="black"/>
              </a:solidFill>
              <a:effectLst/>
              <a:uLnTx/>
              <a:uFillTx/>
              <a:latin typeface="Arial"/>
            </a:endParaRPr>
          </a:p>
        </p:txBody>
      </p:sp>
      <p:sp>
        <p:nvSpPr>
          <p:cNvPr id="5" name="Content Placeholder 2">
            <a:extLst>
              <a:ext uri="{FF2B5EF4-FFF2-40B4-BE49-F238E27FC236}">
                <a16:creationId xmlns:a16="http://schemas.microsoft.com/office/drawing/2014/main" id="{A4D60B32-7F33-E544-B4B0-F0BD9F081D9A}"/>
              </a:ext>
            </a:extLst>
          </p:cNvPr>
          <p:cNvSpPr txBox="1">
            <a:spLocks/>
          </p:cNvSpPr>
          <p:nvPr/>
        </p:nvSpPr>
        <p:spPr>
          <a:xfrm>
            <a:off x="348797" y="1076927"/>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614363" marR="0" lvl="2" indent="-228600" algn="l" defTabSz="914400" rtl="0" eaLnBrk="1" fontAlgn="base" latinLnBrk="0" hangingPunct="1">
              <a:lnSpc>
                <a:spcPct val="120000"/>
              </a:lnSpc>
              <a:spcBef>
                <a:spcPts val="900"/>
              </a:spcBef>
              <a:spcAft>
                <a:spcPct val="0"/>
              </a:spcAft>
              <a:buClrTx/>
              <a:buSzTx/>
              <a:buFont typeface="Courier New" panose="02070309020205020404" pitchFamily="49" charset="0"/>
              <a:buChar char="o"/>
              <a:tabLst/>
              <a:defRPr/>
            </a:pPr>
            <a:endParaRPr kumimoji="0" lang="en-US" sz="1100" b="0" i="0" u="none" strike="noStrike" kern="1200" cap="none" spc="0" normalizeH="0" baseline="0" noProof="0" dirty="0">
              <a:ln>
                <a:noFill/>
              </a:ln>
              <a:solidFill>
                <a:prstClr val="black"/>
              </a:solidFill>
              <a:effectLst/>
              <a:uLnTx/>
              <a:uFillTx/>
              <a:latin typeface="Arial"/>
            </a:endParaRPr>
          </a:p>
        </p:txBody>
      </p:sp>
      <p:sp>
        <p:nvSpPr>
          <p:cNvPr id="6" name="Rechteck 24">
            <a:extLst>
              <a:ext uri="{FF2B5EF4-FFF2-40B4-BE49-F238E27FC236}">
                <a16:creationId xmlns:a16="http://schemas.microsoft.com/office/drawing/2014/main" id="{E39ABBEA-3B50-4345-8EA2-D41BA525AC82}"/>
              </a:ext>
            </a:extLst>
          </p:cNvPr>
          <p:cNvSpPr/>
          <p:nvPr/>
        </p:nvSpPr>
        <p:spPr>
          <a:xfrm>
            <a:off x="223860" y="4766960"/>
            <a:ext cx="8493258" cy="21544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err="1">
                <a:ln>
                  <a:noFill/>
                </a:ln>
                <a:solidFill>
                  <a:prstClr val="white">
                    <a:lumMod val="50000"/>
                  </a:prstClr>
                </a:solidFill>
                <a:effectLst/>
                <a:uLnTx/>
                <a:uFillTx/>
                <a:latin typeface="Roboto Light"/>
                <a:cs typeface="Roboto Light"/>
              </a:rPr>
              <a:t>jean-marie.bettems@meteoswiss.ch</a:t>
            </a:r>
            <a:r>
              <a:rPr kumimoji="0" lang="en-GB" sz="800" b="0" i="1" u="none" strike="noStrike" kern="1200" cap="none" spc="0" normalizeH="0" baseline="0" noProof="0" dirty="0">
                <a:ln>
                  <a:noFill/>
                </a:ln>
                <a:solidFill>
                  <a:prstClr val="white">
                    <a:lumMod val="50000"/>
                  </a:prstClr>
                </a:solidFill>
                <a:effectLst/>
                <a:uLnTx/>
                <a:uFillTx/>
                <a:latin typeface="Roboto Light"/>
                <a:cs typeface="Roboto Light"/>
              </a:rPr>
              <a:t>,   COSMO GM 2022,  Athens						</a:t>
            </a:r>
            <a:r>
              <a:rPr kumimoji="0" lang="en-GB" sz="800" b="0" i="0" u="none" strike="noStrike" kern="1200" cap="none" spc="0" normalizeH="0" baseline="0" noProof="0" dirty="0">
                <a:ln>
                  <a:noFill/>
                </a:ln>
                <a:solidFill>
                  <a:prstClr val="white">
                    <a:lumMod val="50000"/>
                  </a:prstClr>
                </a:solidFill>
                <a:effectLst/>
                <a:uLnTx/>
                <a:uFillTx/>
                <a:latin typeface="Roboto Light"/>
                <a:cs typeface="Roboto Light"/>
              </a:rPr>
              <a:t> 	                      </a:t>
            </a:r>
            <a:fld id="{1EE35605-8AB3-442C-A293-9F31FDF185BC}" type="slidenum">
              <a:rPr kumimoji="0" lang="en-GB" sz="800" b="0" i="0" u="none" strike="noStrike" kern="1200" cap="none" spc="0" normalizeH="0" baseline="0" noProof="0" smtClean="0">
                <a:ln>
                  <a:noFill/>
                </a:ln>
                <a:solidFill>
                  <a:prstClr val="white">
                    <a:lumMod val="50000"/>
                  </a:prstClr>
                </a:solidFill>
                <a:effectLst/>
                <a:uLnTx/>
                <a:uFillTx/>
                <a:latin typeface="Roboto Light"/>
                <a:cs typeface="Roboto Light"/>
              </a:rPr>
              <a:pPr marL="0" marR="0" lvl="0" indent="0" algn="l" defTabSz="685800" rtl="0" eaLnBrk="1" fontAlgn="auto" latinLnBrk="0" hangingPunct="1">
                <a:lnSpc>
                  <a:spcPct val="100000"/>
                </a:lnSpc>
                <a:spcBef>
                  <a:spcPts val="0"/>
                </a:spcBef>
                <a:spcAft>
                  <a:spcPts val="0"/>
                </a:spcAft>
                <a:buClrTx/>
                <a:buSzTx/>
                <a:buFontTx/>
                <a:buNone/>
                <a:tabLst/>
                <a:defRPr/>
              </a:pPr>
              <a:t>13</a:t>
            </a:fld>
            <a:endParaRPr kumimoji="0" lang="en-GB" sz="800" b="0" i="1" u="none" strike="noStrike" kern="1200" cap="none" spc="0" normalizeH="0" baseline="0" noProof="0" dirty="0">
              <a:ln>
                <a:noFill/>
              </a:ln>
              <a:solidFill>
                <a:prstClr val="white">
                  <a:lumMod val="50000"/>
                </a:prstClr>
              </a:solidFill>
              <a:effectLst/>
              <a:uLnTx/>
              <a:uFillTx/>
              <a:latin typeface="Roboto Light"/>
              <a:cs typeface="Roboto Light"/>
            </a:endParaRPr>
          </a:p>
        </p:txBody>
      </p:sp>
      <p:sp>
        <p:nvSpPr>
          <p:cNvPr id="7" name="Content Placeholder 2">
            <a:extLst>
              <a:ext uri="{FF2B5EF4-FFF2-40B4-BE49-F238E27FC236}">
                <a16:creationId xmlns:a16="http://schemas.microsoft.com/office/drawing/2014/main" id="{A4D60B32-7F33-E544-B4B0-F0BD9F081D9A}"/>
              </a:ext>
            </a:extLst>
          </p:cNvPr>
          <p:cNvSpPr txBox="1">
            <a:spLocks/>
          </p:cNvSpPr>
          <p:nvPr/>
        </p:nvSpPr>
        <p:spPr>
          <a:xfrm>
            <a:off x="334898" y="1046191"/>
            <a:ext cx="8645322" cy="372431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14313" marR="0" lvl="1" indent="-285750" algn="l" defTabSz="914400" rtl="0" eaLnBrk="1" fontAlgn="base" latinLnBrk="0" hangingPunct="1">
              <a:lnSpc>
                <a:spcPct val="100000"/>
              </a:lnSpc>
              <a:spcBef>
                <a:spcPts val="900"/>
              </a:spcBef>
              <a:spcAft>
                <a:spcPct val="0"/>
              </a:spcAft>
              <a:buClrTx/>
              <a:buSzTx/>
              <a:buFont typeface="Courier New" panose="02070309020205020404" pitchFamily="49" charset="0"/>
              <a:buChar char="o"/>
              <a:tabLst/>
              <a:defRPr/>
            </a:pPr>
            <a:endParaRPr kumimoji="0" lang="en-GB" sz="1200" b="0" i="1" u="none" strike="noStrike" kern="1200" cap="none" spc="0" normalizeH="0" baseline="0" noProof="0" dirty="0" smtClean="0">
              <a:ln>
                <a:noFill/>
              </a:ln>
              <a:solidFill>
                <a:srgbClr val="39B1DB"/>
              </a:solidFill>
              <a:effectLst/>
              <a:uLnTx/>
              <a:uFillTx/>
              <a:latin typeface="Arial"/>
            </a:endParaRPr>
          </a:p>
        </p:txBody>
      </p:sp>
      <p:pic>
        <p:nvPicPr>
          <p:cNvPr id="2" name="Picture 1"/>
          <p:cNvPicPr>
            <a:picLocks noChangeAspect="1"/>
          </p:cNvPicPr>
          <p:nvPr/>
        </p:nvPicPr>
        <p:blipFill>
          <a:blip r:embed="rId3"/>
          <a:stretch>
            <a:fillRect/>
          </a:stretch>
        </p:blipFill>
        <p:spPr>
          <a:xfrm>
            <a:off x="1799485" y="1305145"/>
            <a:ext cx="4913802" cy="2182557"/>
          </a:xfrm>
          <a:prstGeom prst="rect">
            <a:avLst/>
          </a:prstGeom>
        </p:spPr>
      </p:pic>
      <p:grpSp>
        <p:nvGrpSpPr>
          <p:cNvPr id="9" name="Group 8">
            <a:extLst>
              <a:ext uri="{FF2B5EF4-FFF2-40B4-BE49-F238E27FC236}">
                <a16:creationId xmlns:a16="http://schemas.microsoft.com/office/drawing/2014/main" id="{7D9A3DF8-7838-F443-AB0E-FD5B84F47390}"/>
              </a:ext>
            </a:extLst>
          </p:cNvPr>
          <p:cNvGrpSpPr/>
          <p:nvPr/>
        </p:nvGrpSpPr>
        <p:grpSpPr>
          <a:xfrm>
            <a:off x="8165910" y="214226"/>
            <a:ext cx="675809" cy="589578"/>
            <a:chOff x="9829800" y="1441450"/>
            <a:chExt cx="2921000" cy="2327463"/>
          </a:xfrm>
        </p:grpSpPr>
        <p:pic>
          <p:nvPicPr>
            <p:cNvPr id="11" name="Picture 10">
              <a:extLst>
                <a:ext uri="{FF2B5EF4-FFF2-40B4-BE49-F238E27FC236}">
                  <a16:creationId xmlns:a16="http://schemas.microsoft.com/office/drawing/2014/main" id="{3718A7D1-5CCD-BF42-9EBD-676CE9C4515F}"/>
                </a:ext>
              </a:extLst>
            </p:cNvPr>
            <p:cNvPicPr>
              <a:picLocks noChangeAspect="1"/>
            </p:cNvPicPr>
            <p:nvPr/>
          </p:nvPicPr>
          <p:blipFill>
            <a:blip r:embed="rId4"/>
            <a:stretch>
              <a:fillRect/>
            </a:stretch>
          </p:blipFill>
          <p:spPr>
            <a:xfrm>
              <a:off x="9829800" y="1441450"/>
              <a:ext cx="2921000" cy="2260600"/>
            </a:xfrm>
            <a:prstGeom prst="rect">
              <a:avLst/>
            </a:prstGeom>
            <a:ln w="12700">
              <a:solidFill>
                <a:schemeClr val="tx1"/>
              </a:solidFill>
            </a:ln>
          </p:spPr>
        </p:pic>
        <p:sp>
          <p:nvSpPr>
            <p:cNvPr id="13" name="TextBox 11">
              <a:extLst>
                <a:ext uri="{FF2B5EF4-FFF2-40B4-BE49-F238E27FC236}">
                  <a16:creationId xmlns:a16="http://schemas.microsoft.com/office/drawing/2014/main" id="{9C98673F-D271-624F-BF48-ECC73AD7C4A4}"/>
                </a:ext>
              </a:extLst>
            </p:cNvPr>
            <p:cNvSpPr txBox="1"/>
            <p:nvPr/>
          </p:nvSpPr>
          <p:spPr>
            <a:xfrm>
              <a:off x="11582399" y="2962930"/>
              <a:ext cx="244481" cy="805983"/>
            </a:xfrm>
            <a:prstGeom prst="rect">
              <a:avLst/>
            </a:prstGeom>
            <a:noFill/>
          </p:spPr>
          <p:txBody>
            <a:bodyPr wrap="none" rtlCol="0">
              <a:spAutoFit/>
            </a:bodyPr>
            <a:lstStyle/>
            <a:p>
              <a:endParaRPr lang="en-US" sz="3733" dirty="0" err="1">
                <a:latin typeface="SnowSymbolsIACS" charset="2"/>
                <a:cs typeface="SnowSymbolsIACS" charset="2"/>
              </a:endParaRPr>
            </a:p>
          </p:txBody>
        </p:sp>
      </p:grpSp>
      <p:sp>
        <p:nvSpPr>
          <p:cNvPr id="14" name="TextBox 13">
            <a:extLst>
              <a:ext uri="{FF2B5EF4-FFF2-40B4-BE49-F238E27FC236}">
                <a16:creationId xmlns:a16="http://schemas.microsoft.com/office/drawing/2014/main" id="{382EAA81-8B4A-6248-BF0E-5DC9CDFF31A5}"/>
              </a:ext>
            </a:extLst>
          </p:cNvPr>
          <p:cNvSpPr txBox="1"/>
          <p:nvPr/>
        </p:nvSpPr>
        <p:spPr>
          <a:xfrm>
            <a:off x="1799485" y="3511709"/>
            <a:ext cx="5820250" cy="900246"/>
          </a:xfrm>
          <a:prstGeom prst="rect">
            <a:avLst/>
          </a:prstGeom>
          <a:solidFill>
            <a:schemeClr val="bg1"/>
          </a:solidFill>
        </p:spPr>
        <p:txBody>
          <a:bodyPr wrap="square" rtlCol="0">
            <a:spAutoFit/>
          </a:bodyPr>
          <a:lstStyle/>
          <a:p>
            <a:pPr lvl="0">
              <a:defRPr/>
            </a:pPr>
            <a:r>
              <a:rPr kumimoji="0" lang="en-US" sz="1050" b="0" i="1" u="none" strike="noStrike" kern="1200" cap="none" spc="0" normalizeH="0" baseline="0" noProof="0" dirty="0" smtClean="0">
                <a:ln>
                  <a:noFill/>
                </a:ln>
                <a:solidFill>
                  <a:prstClr val="black"/>
                </a:solidFill>
                <a:effectLst/>
                <a:uLnTx/>
                <a:uFillTx/>
                <a:latin typeface="Arial" charset="0"/>
              </a:rPr>
              <a:t>Comparison </a:t>
            </a:r>
            <a:r>
              <a:rPr kumimoji="0" lang="en-US" sz="1050" b="0" i="1" u="none" strike="noStrike" kern="1200" cap="none" spc="0" normalizeH="0" baseline="0" noProof="0" dirty="0">
                <a:ln>
                  <a:noFill/>
                </a:ln>
                <a:solidFill>
                  <a:prstClr val="black"/>
                </a:solidFill>
                <a:effectLst/>
                <a:uLnTx/>
                <a:uFillTx/>
                <a:latin typeface="Arial" charset="0"/>
              </a:rPr>
              <a:t>of </a:t>
            </a:r>
            <a:r>
              <a:rPr lang="en-US" sz="1050" b="1" i="1" u="sng" dirty="0">
                <a:solidFill>
                  <a:prstClr val="black"/>
                </a:solidFill>
              </a:rPr>
              <a:t>snow height </a:t>
            </a:r>
            <a:r>
              <a:rPr lang="en-US" sz="1050" b="1" i="1" u="sng" dirty="0"/>
              <a:t>for 300 stations across the Alps</a:t>
            </a:r>
            <a:r>
              <a:rPr lang="en-US" sz="1050" b="1" i="1" dirty="0">
                <a:solidFill>
                  <a:prstClr val="black"/>
                </a:solidFill>
              </a:rPr>
              <a:t> </a:t>
            </a:r>
            <a:r>
              <a:rPr kumimoji="0" lang="en-US" sz="1050" b="0" i="1" u="none" strike="noStrike" kern="1200" cap="none" spc="0" normalizeH="0" baseline="0" noProof="0" dirty="0" smtClean="0">
                <a:ln>
                  <a:noFill/>
                </a:ln>
                <a:solidFill>
                  <a:prstClr val="black"/>
                </a:solidFill>
                <a:effectLst/>
                <a:uLnTx/>
                <a:uFillTx/>
                <a:latin typeface="Arial" charset="0"/>
              </a:rPr>
              <a:t>using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050" b="1" i="1" u="none" strike="noStrike" kern="1200" cap="none" spc="0" normalizeH="0" baseline="0" noProof="0" dirty="0" smtClean="0">
                <a:ln>
                  <a:noFill/>
                </a:ln>
                <a:solidFill>
                  <a:prstClr val="black"/>
                </a:solidFill>
                <a:effectLst/>
                <a:uLnTx/>
                <a:uFillTx/>
                <a:latin typeface="Arial" charset="0"/>
              </a:rPr>
              <a:t>a) observations,</a:t>
            </a:r>
            <a:br>
              <a:rPr kumimoji="0" lang="en-US" sz="1050" b="1" i="1" u="none" strike="noStrike" kern="1200" cap="none" spc="0" normalizeH="0" baseline="0" noProof="0" dirty="0" smtClean="0">
                <a:ln>
                  <a:noFill/>
                </a:ln>
                <a:solidFill>
                  <a:prstClr val="black"/>
                </a:solidFill>
                <a:effectLst/>
                <a:uLnTx/>
                <a:uFillTx/>
                <a:latin typeface="Arial" charset="0"/>
              </a:rPr>
            </a:br>
            <a:r>
              <a:rPr kumimoji="0" lang="en-US" sz="1050" b="0" i="1" u="none" strike="noStrike" kern="1200" cap="none" spc="0" normalizeH="0" baseline="0" noProof="0" dirty="0" smtClean="0">
                <a:ln>
                  <a:noFill/>
                </a:ln>
                <a:solidFill>
                  <a:srgbClr val="FF0000"/>
                </a:solidFill>
                <a:effectLst/>
                <a:uLnTx/>
                <a:uFillTx/>
                <a:latin typeface="Arial" charset="0"/>
              </a:rPr>
              <a:t>b</a:t>
            </a:r>
            <a:r>
              <a:rPr kumimoji="0" lang="en-US" sz="1050" b="0" i="1" u="none" strike="noStrike" kern="1200" cap="none" spc="0" normalizeH="0" baseline="0" noProof="0" dirty="0" smtClean="0">
                <a:ln>
                  <a:noFill/>
                </a:ln>
                <a:solidFill>
                  <a:srgbClr val="FF0000"/>
                </a:solidFill>
                <a:effectLst/>
                <a:uLnTx/>
                <a:uFillTx/>
                <a:latin typeface="Arial" charset="0"/>
              </a:rPr>
              <a:t>) </a:t>
            </a:r>
            <a:r>
              <a:rPr kumimoji="0" lang="en-US" sz="1050" b="0" i="1" u="none" strike="noStrike" kern="1200" cap="none" spc="0" normalizeH="0" baseline="0" noProof="0" dirty="0" err="1" smtClean="0">
                <a:ln>
                  <a:noFill/>
                </a:ln>
                <a:solidFill>
                  <a:srgbClr val="FF0000"/>
                </a:solidFill>
                <a:effectLst/>
                <a:uLnTx/>
                <a:uFillTx/>
                <a:latin typeface="Arial" charset="0"/>
              </a:rPr>
              <a:t>Hindcast</a:t>
            </a:r>
            <a:r>
              <a:rPr kumimoji="0" lang="en-US" sz="1050" b="0" i="1" u="none" strike="noStrike" kern="1200" cap="none" spc="0" normalizeH="0" baseline="0" noProof="0" dirty="0" smtClean="0">
                <a:ln>
                  <a:noFill/>
                </a:ln>
                <a:solidFill>
                  <a:srgbClr val="FF0000"/>
                </a:solidFill>
                <a:effectLst/>
                <a:uLnTx/>
                <a:uFillTx/>
                <a:latin typeface="Arial" charset="0"/>
              </a:rPr>
              <a:t> with the </a:t>
            </a:r>
            <a:r>
              <a:rPr kumimoji="0" lang="en-US" sz="1050" b="0" i="1" u="none" strike="noStrike" kern="1200" cap="none" spc="0" normalizeH="0" baseline="0" noProof="0" dirty="0" smtClean="0">
                <a:ln>
                  <a:noFill/>
                </a:ln>
                <a:solidFill>
                  <a:srgbClr val="FF0000"/>
                </a:solidFill>
                <a:effectLst/>
                <a:uLnTx/>
                <a:uFillTx/>
                <a:latin typeface="Arial" charset="0"/>
              </a:rPr>
              <a:t>current snow scheme, as potentially used by climate </a:t>
            </a:r>
            <a:r>
              <a:rPr kumimoji="0" lang="en-US" sz="1050" b="0" i="1" u="none" strike="noStrike" kern="1200" cap="none" spc="0" normalizeH="0" baseline="0" noProof="0" dirty="0" smtClean="0">
                <a:ln>
                  <a:noFill/>
                </a:ln>
                <a:solidFill>
                  <a:srgbClr val="FF0000"/>
                </a:solidFill>
                <a:effectLst/>
                <a:uLnTx/>
                <a:uFillTx/>
                <a:latin typeface="Arial" charset="0"/>
              </a:rPr>
              <a:t>runs</a:t>
            </a:r>
            <a:r>
              <a:rPr kumimoji="0" lang="en-US" sz="1050" b="0" i="1" u="none" strike="noStrike" kern="1200" cap="none" spc="0" normalizeH="0" baseline="0" noProof="0" dirty="0" smtClean="0">
                <a:ln>
                  <a:noFill/>
                </a:ln>
                <a:solidFill>
                  <a:srgbClr val="72791C">
                    <a:lumMod val="75000"/>
                  </a:srgbClr>
                </a:solidFill>
                <a:effectLst/>
                <a:uLnTx/>
                <a:uFillTx/>
                <a:latin typeface="Arial" charset="0"/>
              </a:rPr>
              <a:t>,</a:t>
            </a:r>
            <a:r>
              <a:rPr kumimoji="0" lang="en-US" sz="1050" b="0" i="1" u="none" strike="noStrike" kern="1200" cap="none" spc="0" normalizeH="0" baseline="0" noProof="0" dirty="0" smtClean="0">
                <a:ln>
                  <a:noFill/>
                </a:ln>
                <a:solidFill>
                  <a:prstClr val="black"/>
                </a:solidFill>
                <a:effectLst/>
                <a:uLnTx/>
                <a:uFillTx/>
                <a:latin typeface="Arial" charset="0"/>
              </a:rPr>
              <a:t>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050" b="0" i="1" u="none" strike="noStrike" kern="1200" cap="none" spc="0" normalizeH="0" baseline="0" noProof="0" dirty="0" smtClean="0">
                <a:ln>
                  <a:noFill/>
                </a:ln>
                <a:solidFill>
                  <a:srgbClr val="1160D4"/>
                </a:solidFill>
                <a:effectLst/>
                <a:uLnTx/>
                <a:uFillTx/>
                <a:latin typeface="Arial" charset="0"/>
              </a:rPr>
              <a:t>c</a:t>
            </a:r>
            <a:r>
              <a:rPr kumimoji="0" lang="en-US" sz="1050" b="0" i="1" u="none" strike="noStrike" kern="1200" cap="none" spc="0" normalizeH="0" baseline="0" noProof="0" dirty="0" smtClean="0">
                <a:ln>
                  <a:noFill/>
                </a:ln>
                <a:solidFill>
                  <a:srgbClr val="1160D4"/>
                </a:solidFill>
                <a:effectLst/>
                <a:uLnTx/>
                <a:uFillTx/>
                <a:latin typeface="Arial" charset="0"/>
              </a:rPr>
              <a:t>) </a:t>
            </a:r>
            <a:r>
              <a:rPr kumimoji="0" lang="en-US" sz="1050" b="0" i="1" u="none" strike="noStrike" kern="1200" cap="none" spc="0" normalizeH="0" baseline="0" noProof="0" dirty="0">
                <a:ln>
                  <a:noFill/>
                </a:ln>
                <a:solidFill>
                  <a:srgbClr val="1160D4"/>
                </a:solidFill>
                <a:effectLst/>
                <a:uLnTx/>
                <a:uFillTx/>
                <a:latin typeface="Arial" charset="0"/>
              </a:rPr>
              <a:t>the </a:t>
            </a:r>
            <a:r>
              <a:rPr kumimoji="0" lang="en-US" sz="1050" b="0" i="1" u="none" strike="noStrike" kern="1200" cap="none" spc="0" normalizeH="0" baseline="0" noProof="0" dirty="0" smtClean="0">
                <a:ln>
                  <a:noFill/>
                </a:ln>
                <a:solidFill>
                  <a:srgbClr val="1160D4"/>
                </a:solidFill>
                <a:effectLst/>
                <a:uLnTx/>
                <a:uFillTx/>
                <a:latin typeface="Arial" charset="0"/>
              </a:rPr>
              <a:t>MCH </a:t>
            </a:r>
            <a:r>
              <a:rPr kumimoji="0" lang="en-US" sz="1050" b="0" i="1" u="none" strike="noStrike" kern="1200" cap="none" spc="0" normalizeH="0" baseline="0" noProof="0" dirty="0" smtClean="0">
                <a:ln>
                  <a:noFill/>
                </a:ln>
                <a:solidFill>
                  <a:srgbClr val="1160D4"/>
                </a:solidFill>
                <a:effectLst/>
                <a:uLnTx/>
                <a:uFillTx/>
                <a:latin typeface="Arial" charset="0"/>
              </a:rPr>
              <a:t>operational snow </a:t>
            </a:r>
            <a:r>
              <a:rPr kumimoji="0" lang="en-US" sz="1050" b="0" i="1" u="none" strike="noStrike" kern="1200" cap="none" spc="0" normalizeH="0" baseline="0" noProof="0" dirty="0" smtClean="0">
                <a:ln>
                  <a:noFill/>
                </a:ln>
                <a:solidFill>
                  <a:srgbClr val="1160D4"/>
                </a:solidFill>
                <a:effectLst/>
                <a:uLnTx/>
                <a:uFillTx/>
                <a:latin typeface="Arial" charset="0"/>
              </a:rPr>
              <a:t>analysis,</a:t>
            </a:r>
            <a:r>
              <a:rPr kumimoji="0" lang="en-US" sz="1050" b="0" i="1" u="none" strike="noStrike" kern="1200" cap="none" spc="0" normalizeH="0" baseline="0" noProof="0" dirty="0" smtClean="0">
                <a:ln>
                  <a:noFill/>
                </a:ln>
                <a:solidFill>
                  <a:prstClr val="black"/>
                </a:solidFill>
                <a:effectLst/>
                <a:uLnTx/>
                <a:uFillTx/>
                <a:latin typeface="Arial" charset="0"/>
              </a:rPr>
              <a:t> </a:t>
            </a:r>
            <a:endParaRPr kumimoji="0" lang="en-US" sz="1050" b="0" i="1" u="none" strike="noStrike" kern="1200" cap="none" spc="0" normalizeH="0" baseline="0" noProof="0" dirty="0" smtClean="0">
              <a:ln>
                <a:noFill/>
              </a:ln>
              <a:solidFill>
                <a:prstClr val="black"/>
              </a:solidFill>
              <a:effectLst/>
              <a:uLnTx/>
              <a:uFillTx/>
              <a:latin typeface="Arial"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1050" b="0" i="1" u="none" strike="noStrike" kern="1200" cap="none" spc="0" normalizeH="0" baseline="0" noProof="0" dirty="0" smtClean="0">
                <a:ln>
                  <a:noFill/>
                </a:ln>
                <a:solidFill>
                  <a:srgbClr val="00B050"/>
                </a:solidFill>
                <a:effectLst/>
                <a:uLnTx/>
                <a:uFillTx/>
                <a:latin typeface="Arial" charset="0"/>
              </a:rPr>
              <a:t>d</a:t>
            </a:r>
            <a:r>
              <a:rPr kumimoji="0" lang="en-US" sz="1050" b="0" i="1" u="none" strike="noStrike" kern="1200" cap="none" spc="0" normalizeH="0" baseline="0" noProof="0" dirty="0" smtClean="0">
                <a:ln>
                  <a:noFill/>
                </a:ln>
                <a:solidFill>
                  <a:srgbClr val="00B050"/>
                </a:solidFill>
                <a:effectLst/>
                <a:uLnTx/>
                <a:uFillTx/>
                <a:latin typeface="Arial" charset="0"/>
              </a:rPr>
              <a:t>) </a:t>
            </a:r>
            <a:r>
              <a:rPr kumimoji="0" lang="en-US" sz="1050" b="1" i="1" u="none" strike="noStrike" kern="1200" cap="none" spc="0" normalizeH="0" baseline="0" noProof="0" dirty="0" err="1" smtClean="0">
                <a:ln>
                  <a:noFill/>
                </a:ln>
                <a:solidFill>
                  <a:srgbClr val="00B050"/>
                </a:solidFill>
                <a:effectLst/>
                <a:uLnTx/>
                <a:uFillTx/>
                <a:latin typeface="Arial" charset="0"/>
              </a:rPr>
              <a:t>Hindcast</a:t>
            </a:r>
            <a:r>
              <a:rPr kumimoji="0" lang="en-US" sz="1050" b="1" i="1" u="none" strike="noStrike" kern="1200" cap="none" spc="0" normalizeH="0" baseline="0" noProof="0" dirty="0" smtClean="0">
                <a:ln>
                  <a:noFill/>
                </a:ln>
                <a:solidFill>
                  <a:srgbClr val="00B050"/>
                </a:solidFill>
                <a:effectLst/>
                <a:uLnTx/>
                <a:uFillTx/>
                <a:latin typeface="Arial" charset="0"/>
              </a:rPr>
              <a:t> with the </a:t>
            </a:r>
            <a:r>
              <a:rPr kumimoji="0" lang="en-US" sz="1050" b="1" i="1" u="none" strike="noStrike" kern="1200" cap="none" spc="0" normalizeH="0" baseline="0" noProof="0" dirty="0">
                <a:ln>
                  <a:noFill/>
                </a:ln>
                <a:solidFill>
                  <a:srgbClr val="00B050"/>
                </a:solidFill>
                <a:effectLst/>
                <a:uLnTx/>
                <a:uFillTx/>
                <a:latin typeface="Arial" charset="0"/>
              </a:rPr>
              <a:t>new </a:t>
            </a:r>
            <a:r>
              <a:rPr kumimoji="0" lang="en-US" sz="1050" b="1" i="1" u="none" strike="noStrike" kern="1200" cap="none" spc="0" normalizeH="0" baseline="0" noProof="0" dirty="0" smtClean="0">
                <a:ln>
                  <a:noFill/>
                </a:ln>
                <a:solidFill>
                  <a:srgbClr val="00B050"/>
                </a:solidFill>
                <a:effectLst/>
                <a:uLnTx/>
                <a:uFillTx/>
                <a:latin typeface="Arial" charset="0"/>
              </a:rPr>
              <a:t>snow scheme in COSMO 6.0 </a:t>
            </a:r>
            <a:r>
              <a:rPr lang="en-US" sz="1050" b="1" i="1" dirty="0" smtClean="0">
                <a:solidFill>
                  <a:srgbClr val="00B050"/>
                </a:solidFill>
              </a:rPr>
              <a:t>(no assimilation of snow)</a:t>
            </a:r>
            <a:r>
              <a:rPr kumimoji="0" lang="en-US" sz="1050" b="1" i="1" u="none" strike="noStrike" kern="1200" cap="none" spc="0" normalizeH="0" baseline="0" noProof="0" dirty="0" smtClean="0">
                <a:ln>
                  <a:noFill/>
                </a:ln>
                <a:solidFill>
                  <a:srgbClr val="00B050"/>
                </a:solidFill>
                <a:effectLst/>
                <a:uLnTx/>
                <a:uFillTx/>
                <a:latin typeface="Arial" charset="0"/>
              </a:rPr>
              <a:t>. </a:t>
            </a:r>
            <a:endParaRPr kumimoji="0" lang="en-US" sz="1050" b="1" i="1" u="none" strike="noStrike" kern="1200" cap="none" spc="0" normalizeH="0" baseline="0" noProof="0" dirty="0">
              <a:ln>
                <a:noFill/>
              </a:ln>
              <a:solidFill>
                <a:srgbClr val="00B050"/>
              </a:solidFill>
              <a:effectLst/>
              <a:uLnTx/>
              <a:uFillTx/>
              <a:latin typeface="Arial" charset="0"/>
            </a:endParaRPr>
          </a:p>
        </p:txBody>
      </p:sp>
    </p:spTree>
    <p:extLst>
      <p:ext uri="{BB962C8B-B14F-4D97-AF65-F5344CB8AC3E}">
        <p14:creationId xmlns:p14="http://schemas.microsoft.com/office/powerpoint/2010/main" val="47358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lant, broccoli&#10;&#10;Description automatically generated">
            <a:extLst>
              <a:ext uri="{FF2B5EF4-FFF2-40B4-BE49-F238E27FC236}">
                <a16:creationId xmlns:a16="http://schemas.microsoft.com/office/drawing/2014/main" id="{363FE5BD-1C73-43BA-84C1-0CF1D24D632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5402" b="18958"/>
          <a:stretch/>
        </p:blipFill>
        <p:spPr>
          <a:xfrm>
            <a:off x="2743200" y="3164682"/>
            <a:ext cx="6400800" cy="1978819"/>
          </a:xfrm>
          <a:prstGeom prst="rect">
            <a:avLst/>
          </a:prstGeom>
        </p:spPr>
      </p:pic>
      <p:sp>
        <p:nvSpPr>
          <p:cNvPr id="5" name="TextBox 4">
            <a:extLst>
              <a:ext uri="{FF2B5EF4-FFF2-40B4-BE49-F238E27FC236}">
                <a16:creationId xmlns:a16="http://schemas.microsoft.com/office/drawing/2014/main" id="{C766CEAA-F9C2-4A2E-91C1-1C67A4A85C65}"/>
              </a:ext>
            </a:extLst>
          </p:cNvPr>
          <p:cNvSpPr txBox="1"/>
          <p:nvPr/>
        </p:nvSpPr>
        <p:spPr>
          <a:xfrm>
            <a:off x="1" y="836195"/>
            <a:ext cx="9143999" cy="1034129"/>
          </a:xfrm>
          <a:prstGeom prst="rect">
            <a:avLst/>
          </a:prstGeom>
          <a:noFill/>
        </p:spPr>
        <p:txBody>
          <a:bodyPr wrap="square" rtlCol="0">
            <a:spAutoFit/>
          </a:bodyPr>
          <a:lstStyle/>
          <a:p>
            <a:pPr algn="ctr" defTabSz="685800" eaLnBrk="1" fontAlgn="auto" hangingPunct="1">
              <a:lnSpc>
                <a:spcPct val="90000"/>
              </a:lnSpc>
              <a:spcAft>
                <a:spcPts val="0"/>
              </a:spcAft>
            </a:pPr>
            <a:r>
              <a:rPr lang="en-US" sz="4000" b="1" spc="600" dirty="0">
                <a:solidFill>
                  <a:srgbClr val="FF0000"/>
                </a:solidFill>
                <a:latin typeface="+mj-lt"/>
                <a:ea typeface="+mj-ea"/>
                <a:cs typeface="+mj-cs"/>
              </a:rPr>
              <a:t>PT VAINT</a:t>
            </a:r>
            <a:br>
              <a:rPr lang="en-US" sz="4000" b="1" spc="600" dirty="0">
                <a:solidFill>
                  <a:srgbClr val="FF0000"/>
                </a:solidFill>
                <a:latin typeface="+mj-lt"/>
                <a:ea typeface="+mj-ea"/>
                <a:cs typeface="+mj-cs"/>
              </a:rPr>
            </a:br>
            <a:r>
              <a:rPr lang="en-US" sz="2800" b="1" dirty="0">
                <a:solidFill>
                  <a:srgbClr val="FF0000"/>
                </a:solidFill>
                <a:latin typeface="+mj-lt"/>
                <a:ea typeface="+mj-ea"/>
                <a:cs typeface="+mj-cs"/>
              </a:rPr>
              <a:t>09.2020 – 05.2022 </a:t>
            </a:r>
            <a:endParaRPr lang="en-US" sz="4000" b="1" dirty="0">
              <a:solidFill>
                <a:srgbClr val="FF0000"/>
              </a:solidFill>
              <a:latin typeface="+mj-lt"/>
              <a:ea typeface="+mj-ea"/>
              <a:cs typeface="+mj-cs"/>
            </a:endParaRPr>
          </a:p>
        </p:txBody>
      </p:sp>
      <p:pic>
        <p:nvPicPr>
          <p:cNvPr id="6" name="Picture 5">
            <a:extLst>
              <a:ext uri="{FF2B5EF4-FFF2-40B4-BE49-F238E27FC236}">
                <a16:creationId xmlns:a16="http://schemas.microsoft.com/office/drawing/2014/main" id="{26CC2F70-BDB7-46CF-B061-6C3CD19C380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019047" y="0"/>
            <a:ext cx="1124952" cy="272026"/>
          </a:xfrm>
          <a:prstGeom prst="rect">
            <a:avLst/>
          </a:prstGeom>
        </p:spPr>
      </p:pic>
      <p:pic>
        <p:nvPicPr>
          <p:cNvPr id="7" name="Graphic 6">
            <a:extLst>
              <a:ext uri="{FF2B5EF4-FFF2-40B4-BE49-F238E27FC236}">
                <a16:creationId xmlns:a16="http://schemas.microsoft.com/office/drawing/2014/main" id="{EAA2AB0F-ED3A-4C30-A94B-B205965B54E9}"/>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0" y="0"/>
            <a:ext cx="415759" cy="511342"/>
          </a:xfrm>
          <a:prstGeom prst="rect">
            <a:avLst/>
          </a:prstGeom>
        </p:spPr>
      </p:pic>
      <p:sp>
        <p:nvSpPr>
          <p:cNvPr id="8" name="Rectangle 7">
            <a:extLst>
              <a:ext uri="{FF2B5EF4-FFF2-40B4-BE49-F238E27FC236}">
                <a16:creationId xmlns:a16="http://schemas.microsoft.com/office/drawing/2014/main" id="{B17EA30E-408E-44AF-929A-57E423052B95}"/>
              </a:ext>
            </a:extLst>
          </p:cNvPr>
          <p:cNvSpPr>
            <a:spLocks noGrp="1" noChangeArrowheads="1"/>
          </p:cNvSpPr>
          <p:nvPr/>
        </p:nvSpPr>
        <p:spPr bwMode="auto">
          <a:xfrm>
            <a:off x="0" y="2325333"/>
            <a:ext cx="9143999" cy="59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0" indent="0" algn="ctr" rtl="0" eaLnBrk="0" fontAlgn="base" hangingPunct="0">
              <a:spcBef>
                <a:spcPct val="40000"/>
              </a:spcBef>
              <a:spcAft>
                <a:spcPct val="0"/>
              </a:spcAft>
              <a:buClr>
                <a:schemeClr val="accent1"/>
              </a:buClr>
              <a:buFont typeface="Wingdings" pitchFamily="2" charset="2"/>
              <a:buNone/>
              <a:defRPr>
                <a:solidFill>
                  <a:schemeClr val="tx1"/>
                </a:solidFill>
                <a:latin typeface="+mn-lt"/>
                <a:ea typeface="+mn-ea"/>
                <a:cs typeface="+mn-cs"/>
              </a:defRPr>
            </a:lvl1pPr>
            <a:lvl2pPr marL="742950" indent="-28575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2pPr>
            <a:lvl3pPr marL="1143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3pPr>
            <a:lvl4pPr marL="1600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4pPr>
            <a:lvl5pPr marL="20574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5pPr>
            <a:lvl6pPr marL="2514600" indent="-228600" algn="l" rtl="0" fontAlgn="base">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fontAlgn="base">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fontAlgn="base">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fontAlgn="base">
              <a:spcBef>
                <a:spcPct val="40000"/>
              </a:spcBef>
              <a:spcAft>
                <a:spcPct val="0"/>
              </a:spcAft>
              <a:buClr>
                <a:schemeClr val="accent1"/>
              </a:buClr>
              <a:buFont typeface="Wingdings" pitchFamily="2" charset="2"/>
              <a:buChar char="è"/>
              <a:defRPr>
                <a:solidFill>
                  <a:schemeClr val="tx1"/>
                </a:solidFill>
                <a:latin typeface="+mn-lt"/>
              </a:defRPr>
            </a:lvl9pPr>
          </a:lstStyle>
          <a:p>
            <a:pPr defTabSz="685800" eaLnBrk="1" hangingPunct="1">
              <a:buClr>
                <a:srgbClr val="4472C4"/>
              </a:buClr>
            </a:pPr>
            <a:r>
              <a:rPr lang="de-DE" altLang="de-DE" sz="1400" dirty="0">
                <a:latin typeface="Times New Roman" panose="02020603050405020304" pitchFamily="18" charset="0"/>
                <a:cs typeface="Times New Roman" panose="02020603050405020304" pitchFamily="18" charset="0"/>
              </a:rPr>
              <a:t>Evgenii Churiulin, </a:t>
            </a:r>
            <a:r>
              <a:rPr lang="de-DE" altLang="de-DE" sz="1400" u="sng" dirty="0" err="1">
                <a:latin typeface="Times New Roman" panose="02020603050405020304" pitchFamily="18" charset="0"/>
                <a:cs typeface="Times New Roman" panose="02020603050405020304" pitchFamily="18" charset="0"/>
              </a:rPr>
              <a:t>Merja</a:t>
            </a:r>
            <a:r>
              <a:rPr lang="de-DE" altLang="de-DE" sz="1400" u="sng" dirty="0">
                <a:latin typeface="Times New Roman" panose="02020603050405020304" pitchFamily="18" charset="0"/>
                <a:cs typeface="Times New Roman" panose="02020603050405020304" pitchFamily="18" charset="0"/>
              </a:rPr>
              <a:t> Tölle</a:t>
            </a:r>
            <a:r>
              <a:rPr lang="de-DE" altLang="de-DE" sz="1400" dirty="0">
                <a:solidFill>
                  <a:prstClr val="black"/>
                </a:solidFill>
                <a:latin typeface="Times New Roman" panose="02020603050405020304" pitchFamily="18" charset="0"/>
                <a:cs typeface="Times New Roman" panose="02020603050405020304" pitchFamily="18" charset="0"/>
              </a:rPr>
              <a:t>, Vladimir </a:t>
            </a:r>
            <a:r>
              <a:rPr lang="de-DE" altLang="de-DE" sz="1400" dirty="0" err="1">
                <a:solidFill>
                  <a:prstClr val="black"/>
                </a:solidFill>
                <a:latin typeface="Times New Roman" panose="02020603050405020304" pitchFamily="18" charset="0"/>
                <a:cs typeface="Times New Roman" panose="02020603050405020304" pitchFamily="18" charset="0"/>
              </a:rPr>
              <a:t>Kopeykin</a:t>
            </a:r>
            <a:r>
              <a:rPr lang="de-DE" altLang="de-DE" sz="1400" dirty="0">
                <a:solidFill>
                  <a:prstClr val="black"/>
                </a:solidFill>
                <a:latin typeface="Times New Roman" panose="02020603050405020304" pitchFamily="18" charset="0"/>
                <a:cs typeface="Times New Roman" panose="02020603050405020304" pitchFamily="18" charset="0"/>
              </a:rPr>
              <a:t>,</a:t>
            </a:r>
          </a:p>
          <a:p>
            <a:pPr defTabSz="685800" eaLnBrk="1" hangingPunct="1">
              <a:buClr>
                <a:srgbClr val="4472C4"/>
              </a:buClr>
            </a:pPr>
            <a:r>
              <a:rPr lang="de-DE" altLang="de-DE" sz="1400" dirty="0">
                <a:solidFill>
                  <a:prstClr val="black"/>
                </a:solidFill>
                <a:latin typeface="Times New Roman" panose="02020603050405020304" pitchFamily="18" charset="0"/>
                <a:cs typeface="Times New Roman" panose="02020603050405020304" pitchFamily="18" charset="0"/>
              </a:rPr>
              <a:t>Markus Übel, Juergen Helmert and Jean-Marie </a:t>
            </a:r>
            <a:r>
              <a:rPr lang="de-DE" altLang="de-DE" sz="1400" dirty="0" err="1">
                <a:solidFill>
                  <a:prstClr val="black"/>
                </a:solidFill>
                <a:latin typeface="Times New Roman" panose="02020603050405020304" pitchFamily="18" charset="0"/>
                <a:cs typeface="Times New Roman" panose="02020603050405020304" pitchFamily="18" charset="0"/>
              </a:rPr>
              <a:t>Bettems</a:t>
            </a:r>
            <a:endParaRPr lang="de-DE" altLang="de-DE"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73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AB5F3-8E74-2E48-B0E8-B134B92CA248}"/>
              </a:ext>
            </a:extLst>
          </p:cNvPr>
          <p:cNvSpPr>
            <a:spLocks noGrp="1"/>
          </p:cNvSpPr>
          <p:nvPr>
            <p:ph type="title"/>
          </p:nvPr>
        </p:nvSpPr>
        <p:spPr>
          <a:xfrm>
            <a:off x="609040" y="185710"/>
            <a:ext cx="7602393" cy="708082"/>
          </a:xfrm>
        </p:spPr>
        <p:txBody>
          <a:bodyPr/>
          <a:lstStyle/>
          <a:p>
            <a:pPr algn="ctr"/>
            <a:r>
              <a:rPr lang="en-US" b="1" spc="600" dirty="0">
                <a:solidFill>
                  <a:srgbClr val="FF0000"/>
                </a:solidFill>
              </a:rPr>
              <a:t>PT VAINT</a:t>
            </a:r>
            <a:endParaRPr lang="en-US" sz="1800" b="1" spc="600" dirty="0">
              <a:solidFill>
                <a:srgbClr val="FF0000"/>
              </a:solidFill>
            </a:endParaRPr>
          </a:p>
        </p:txBody>
      </p:sp>
      <p:sp>
        <p:nvSpPr>
          <p:cNvPr id="5" name="Content Placeholder 2">
            <a:extLst>
              <a:ext uri="{FF2B5EF4-FFF2-40B4-BE49-F238E27FC236}">
                <a16:creationId xmlns:a16="http://schemas.microsoft.com/office/drawing/2014/main" id="{A4D60B32-7F33-E544-B4B0-F0BD9F081D9A}"/>
              </a:ext>
            </a:extLst>
          </p:cNvPr>
          <p:cNvSpPr txBox="1">
            <a:spLocks/>
          </p:cNvSpPr>
          <p:nvPr/>
        </p:nvSpPr>
        <p:spPr>
          <a:xfrm>
            <a:off x="348797" y="10461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614363" lvl="2">
              <a:lnSpc>
                <a:spcPct val="120000"/>
              </a:lnSpc>
              <a:spcBef>
                <a:spcPts val="900"/>
              </a:spcBef>
              <a:buClrTx/>
              <a:buFont typeface="Courier New" panose="02070309020205020404" pitchFamily="49" charset="0"/>
              <a:buChar char="o"/>
              <a:defRPr/>
            </a:pPr>
            <a:endParaRPr lang="en-US" sz="1100" dirty="0"/>
          </a:p>
        </p:txBody>
      </p:sp>
      <p:sp>
        <p:nvSpPr>
          <p:cNvPr id="6" name="Rechteck 24">
            <a:extLst>
              <a:ext uri="{FF2B5EF4-FFF2-40B4-BE49-F238E27FC236}">
                <a16:creationId xmlns:a16="http://schemas.microsoft.com/office/drawing/2014/main" id="{E39ABBEA-3B50-4345-8EA2-D41BA525AC82}"/>
              </a:ext>
            </a:extLst>
          </p:cNvPr>
          <p:cNvSpPr/>
          <p:nvPr/>
        </p:nvSpPr>
        <p:spPr>
          <a:xfrm>
            <a:off x="223860" y="4766960"/>
            <a:ext cx="8493258" cy="215444"/>
          </a:xfrm>
          <a:prstGeom prst="rect">
            <a:avLst/>
          </a:prstGeom>
        </p:spPr>
        <p:txBody>
          <a:bodyPr wrap="square">
            <a:spAutoFit/>
          </a:bodyPr>
          <a:lstStyle/>
          <a:p>
            <a:pPr algn="l" defTabSz="685800" eaLnBrk="1" fontAlgn="auto" hangingPunct="1">
              <a:spcBef>
                <a:spcPts val="0"/>
              </a:spcBef>
              <a:spcAft>
                <a:spcPts val="0"/>
              </a:spcAft>
            </a:pPr>
            <a:r>
              <a:rPr lang="en-GB" sz="800" i="1" noProof="0" dirty="0" err="1">
                <a:solidFill>
                  <a:schemeClr val="bg1">
                    <a:lumMod val="50000"/>
                  </a:schemeClr>
                </a:solidFill>
                <a:latin typeface="Roboto Light"/>
                <a:cs typeface="Roboto Light"/>
              </a:rPr>
              <a:t>jean-marie.bettems@meteoswiss.ch</a:t>
            </a:r>
            <a:r>
              <a:rPr lang="en-GB" sz="800" i="1" noProof="0" dirty="0">
                <a:solidFill>
                  <a:schemeClr val="bg1">
                    <a:lumMod val="50000"/>
                  </a:schemeClr>
                </a:solidFill>
                <a:latin typeface="Roboto Light"/>
                <a:cs typeface="Roboto Light"/>
              </a:rPr>
              <a:t>,   COSMO GM 2022,  Athens						</a:t>
            </a:r>
            <a:r>
              <a:rPr lang="en-GB" sz="800" noProof="0" dirty="0">
                <a:solidFill>
                  <a:schemeClr val="bg1">
                    <a:lumMod val="50000"/>
                  </a:schemeClr>
                </a:solidFill>
                <a:latin typeface="Roboto Light"/>
                <a:cs typeface="Roboto Light"/>
              </a:rPr>
              <a:t> 	                      </a:t>
            </a:r>
            <a:fld id="{1EE35605-8AB3-442C-A293-9F31FDF185BC}" type="slidenum">
              <a:rPr lang="en-GB" sz="800" noProof="0" smtClean="0">
                <a:solidFill>
                  <a:schemeClr val="bg1">
                    <a:lumMod val="50000"/>
                  </a:schemeClr>
                </a:solidFill>
                <a:latin typeface="Roboto Light"/>
                <a:cs typeface="Roboto Light"/>
              </a:rPr>
              <a:pPr algn="l" defTabSz="685800" eaLnBrk="1" fontAlgn="auto" hangingPunct="1">
                <a:spcBef>
                  <a:spcPts val="0"/>
                </a:spcBef>
                <a:spcAft>
                  <a:spcPts val="0"/>
                </a:spcAft>
              </a:pPr>
              <a:t>15</a:t>
            </a:fld>
            <a:endParaRPr lang="en-GB" sz="800" i="1" noProof="0" dirty="0">
              <a:solidFill>
                <a:schemeClr val="bg1">
                  <a:lumMod val="50000"/>
                </a:schemeClr>
              </a:solidFill>
              <a:latin typeface="Roboto Light"/>
              <a:cs typeface="Roboto Light"/>
            </a:endParaRPr>
          </a:p>
        </p:txBody>
      </p:sp>
      <p:sp>
        <p:nvSpPr>
          <p:cNvPr id="9" name="Content Placeholder 2">
            <a:extLst>
              <a:ext uri="{FF2B5EF4-FFF2-40B4-BE49-F238E27FC236}">
                <a16:creationId xmlns:a16="http://schemas.microsoft.com/office/drawing/2014/main" id="{8986B0EB-1578-024C-B35B-112A6624D86E}"/>
              </a:ext>
            </a:extLst>
          </p:cNvPr>
          <p:cNvSpPr txBox="1">
            <a:spLocks/>
          </p:cNvSpPr>
          <p:nvPr/>
        </p:nvSpPr>
        <p:spPr>
          <a:xfrm>
            <a:off x="347039" y="1042641"/>
            <a:ext cx="8645322" cy="372431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14313" lvl="1">
              <a:lnSpc>
                <a:spcPct val="120000"/>
              </a:lnSpc>
              <a:spcBef>
                <a:spcPts val="900"/>
              </a:spcBef>
              <a:buClrTx/>
              <a:buFont typeface="Courier New" panose="02070309020205020404" pitchFamily="49" charset="0"/>
              <a:buChar char="o"/>
              <a:defRPr/>
            </a:pPr>
            <a:r>
              <a:rPr lang="en-GB" sz="1200" b="1" dirty="0">
                <a:solidFill>
                  <a:srgbClr val="000000"/>
                </a:solidFill>
              </a:rPr>
              <a:t>Improve the seasonal phenology of vegetation and the evapotranspiration in the COSMO model</a:t>
            </a:r>
          </a:p>
          <a:p>
            <a:pPr marL="614363" lvl="2">
              <a:lnSpc>
                <a:spcPct val="120000"/>
              </a:lnSpc>
              <a:spcBef>
                <a:spcPts val="900"/>
              </a:spcBef>
              <a:buClrTx/>
              <a:buFont typeface="Arial" panose="020B0604020202020204" pitchFamily="34" charset="0"/>
              <a:buChar char="•"/>
              <a:defRPr/>
            </a:pPr>
            <a:r>
              <a:rPr lang="en-GB" sz="1200" i="1" dirty="0">
                <a:solidFill>
                  <a:srgbClr val="39B1DB"/>
                </a:solidFill>
              </a:rPr>
              <a:t>COSMO model used as </a:t>
            </a:r>
            <a:r>
              <a:rPr lang="en-GB" sz="1200" b="1" i="1" dirty="0">
                <a:solidFill>
                  <a:srgbClr val="39B1DB"/>
                </a:solidFill>
              </a:rPr>
              <a:t>demonstration vehicle.</a:t>
            </a:r>
          </a:p>
          <a:p>
            <a:pPr marL="614363" lvl="2">
              <a:lnSpc>
                <a:spcPct val="120000"/>
              </a:lnSpc>
              <a:spcBef>
                <a:spcPts val="900"/>
              </a:spcBef>
              <a:buClrTx/>
              <a:buFont typeface="Arial" panose="020B0604020202020204" pitchFamily="34" charset="0"/>
              <a:buChar char="•"/>
              <a:defRPr/>
            </a:pPr>
            <a:r>
              <a:rPr lang="en-GB" sz="1200" i="1" dirty="0">
                <a:solidFill>
                  <a:srgbClr val="39B1DB"/>
                </a:solidFill>
              </a:rPr>
              <a:t>Algorithms adapted from the </a:t>
            </a:r>
            <a:r>
              <a:rPr lang="en-GB" sz="1200" b="1" i="1" dirty="0">
                <a:solidFill>
                  <a:srgbClr val="39B1DB"/>
                </a:solidFill>
              </a:rPr>
              <a:t>Community Land Model</a:t>
            </a:r>
            <a:r>
              <a:rPr lang="en-GB" sz="1200" i="1" dirty="0">
                <a:solidFill>
                  <a:srgbClr val="39B1DB"/>
                </a:solidFill>
              </a:rPr>
              <a:t>. </a:t>
            </a:r>
          </a:p>
          <a:p>
            <a:pPr marL="614363" lvl="2">
              <a:lnSpc>
                <a:spcPct val="120000"/>
              </a:lnSpc>
              <a:spcBef>
                <a:spcPts val="900"/>
              </a:spcBef>
              <a:buClrTx/>
              <a:buFont typeface="Arial" panose="020B0604020202020204" pitchFamily="34" charset="0"/>
              <a:buChar char="•"/>
              <a:defRPr/>
            </a:pPr>
            <a:r>
              <a:rPr lang="en-GB" sz="1200" i="1" dirty="0">
                <a:solidFill>
                  <a:srgbClr val="39B1DB"/>
                </a:solidFill>
              </a:rPr>
              <a:t>Focus on </a:t>
            </a:r>
            <a:r>
              <a:rPr lang="en-GB" sz="1200" b="1" i="1" dirty="0">
                <a:solidFill>
                  <a:srgbClr val="39B1DB"/>
                </a:solidFill>
              </a:rPr>
              <a:t>grass</a:t>
            </a:r>
            <a:r>
              <a:rPr lang="en-GB" sz="1200" i="1" dirty="0">
                <a:solidFill>
                  <a:srgbClr val="39B1DB"/>
                </a:solidFill>
              </a:rPr>
              <a:t>.</a:t>
            </a:r>
            <a:endParaRPr lang="en-GB" sz="1200" b="1" i="1" dirty="0">
              <a:solidFill>
                <a:srgbClr val="39B1DB"/>
              </a:solidFill>
            </a:endParaRPr>
          </a:p>
          <a:p>
            <a:pPr marL="214313" lvl="1">
              <a:lnSpc>
                <a:spcPct val="120000"/>
              </a:lnSpc>
              <a:spcBef>
                <a:spcPts val="900"/>
              </a:spcBef>
              <a:buClrTx/>
              <a:buFont typeface="Courier New" panose="02070309020205020404" pitchFamily="49" charset="0"/>
              <a:buChar char="o"/>
              <a:defRPr/>
            </a:pPr>
            <a:r>
              <a:rPr lang="fr-CH" sz="1200" b="1" dirty="0">
                <a:solidFill>
                  <a:srgbClr val="000000"/>
                </a:solidFill>
              </a:rPr>
              <a:t>Project </a:t>
            </a:r>
            <a:r>
              <a:rPr lang="fr-CH" sz="1200" b="1" dirty="0" err="1">
                <a:solidFill>
                  <a:srgbClr val="000000"/>
                </a:solidFill>
              </a:rPr>
              <a:t>finished</a:t>
            </a:r>
            <a:r>
              <a:rPr lang="fr-CH" sz="1200" b="1" dirty="0">
                <a:solidFill>
                  <a:srgbClr val="000000"/>
                </a:solidFill>
              </a:rPr>
              <a:t> on May 2022, no </a:t>
            </a:r>
            <a:r>
              <a:rPr lang="fr-CH" sz="1200" b="1" dirty="0" err="1">
                <a:solidFill>
                  <a:srgbClr val="000000"/>
                </a:solidFill>
              </a:rPr>
              <a:t>follow</a:t>
            </a:r>
            <a:r>
              <a:rPr lang="fr-CH" sz="1200" b="1" dirty="0">
                <a:solidFill>
                  <a:srgbClr val="000000"/>
                </a:solidFill>
              </a:rPr>
              <a:t>-up</a:t>
            </a:r>
            <a:endParaRPr lang="en-US" sz="1200" b="1" dirty="0"/>
          </a:p>
          <a:p>
            <a:pPr marL="214313" lvl="1">
              <a:lnSpc>
                <a:spcPct val="120000"/>
              </a:lnSpc>
              <a:spcBef>
                <a:spcPts val="900"/>
              </a:spcBef>
              <a:buClrTx/>
              <a:buFont typeface="Courier New" panose="02070309020205020404" pitchFamily="49" charset="0"/>
              <a:buChar char="o"/>
              <a:defRPr/>
            </a:pPr>
            <a:r>
              <a:rPr lang="en-US" sz="1200" b="1" dirty="0" err="1"/>
              <a:t>Delivrables</a:t>
            </a:r>
            <a:endParaRPr lang="en-US" sz="1200" b="1" dirty="0"/>
          </a:p>
          <a:p>
            <a:pPr marL="614363" lvl="2">
              <a:lnSpc>
                <a:spcPct val="120000"/>
              </a:lnSpc>
              <a:spcBef>
                <a:spcPts val="900"/>
              </a:spcBef>
              <a:buClrTx/>
              <a:buFont typeface="Arial" panose="020B0604020202020204" pitchFamily="34" charset="0"/>
              <a:buChar char="•"/>
              <a:defRPr/>
            </a:pPr>
            <a:r>
              <a:rPr lang="en-US" sz="1200" b="1" i="1" dirty="0">
                <a:solidFill>
                  <a:srgbClr val="39B1DB"/>
                </a:solidFill>
              </a:rPr>
              <a:t>Code</a:t>
            </a:r>
            <a:r>
              <a:rPr lang="en-US" sz="1200" i="1" dirty="0">
                <a:solidFill>
                  <a:srgbClr val="39B1DB"/>
                </a:solidFill>
              </a:rPr>
              <a:t> available on GitHub in COSMO-ORG, in branch cosmo_clm6.0_phenology</a:t>
            </a:r>
          </a:p>
          <a:p>
            <a:pPr marL="614363" lvl="2">
              <a:lnSpc>
                <a:spcPct val="120000"/>
              </a:lnSpc>
              <a:spcBef>
                <a:spcPts val="900"/>
              </a:spcBef>
              <a:buClrTx/>
              <a:buFont typeface="Arial" panose="020B0604020202020204" pitchFamily="34" charset="0"/>
              <a:buChar char="•"/>
              <a:defRPr/>
            </a:pPr>
            <a:r>
              <a:rPr lang="en-US" sz="1200" b="1" i="1" dirty="0">
                <a:solidFill>
                  <a:srgbClr val="39B1DB"/>
                </a:solidFill>
              </a:rPr>
              <a:t>Technical Report </a:t>
            </a:r>
            <a:r>
              <a:rPr lang="en-US" sz="1200" i="1" dirty="0">
                <a:solidFill>
                  <a:srgbClr val="39B1DB"/>
                </a:solidFill>
              </a:rPr>
              <a:t>being prepared (only final revision pending)</a:t>
            </a:r>
          </a:p>
          <a:p>
            <a:pPr marL="614363" lvl="2">
              <a:lnSpc>
                <a:spcPct val="120000"/>
              </a:lnSpc>
              <a:spcBef>
                <a:spcPts val="900"/>
              </a:spcBef>
              <a:buClrTx/>
              <a:buFont typeface="Arial" panose="020B0604020202020204" pitchFamily="34" charset="0"/>
              <a:buChar char="•"/>
              <a:defRPr/>
            </a:pPr>
            <a:r>
              <a:rPr lang="en-US" sz="1200" b="1" i="1" dirty="0">
                <a:solidFill>
                  <a:srgbClr val="39B1DB"/>
                </a:solidFill>
              </a:rPr>
              <a:t>Paper</a:t>
            </a:r>
            <a:r>
              <a:rPr lang="en-US" sz="1200" i="1" dirty="0">
                <a:solidFill>
                  <a:srgbClr val="39B1DB"/>
                </a:solidFill>
              </a:rPr>
              <a:t> in preparation</a:t>
            </a:r>
          </a:p>
        </p:txBody>
      </p:sp>
      <p:sp>
        <p:nvSpPr>
          <p:cNvPr id="2" name="Rectangle 1">
            <a:extLst>
              <a:ext uri="{FF2B5EF4-FFF2-40B4-BE49-F238E27FC236}">
                <a16:creationId xmlns:a16="http://schemas.microsoft.com/office/drawing/2014/main" id="{FEFFEE58-4B45-E440-831F-DACBE897C05B}"/>
              </a:ext>
            </a:extLst>
          </p:cNvPr>
          <p:cNvSpPr/>
          <p:nvPr/>
        </p:nvSpPr>
        <p:spPr>
          <a:xfrm>
            <a:off x="74815" y="117233"/>
            <a:ext cx="1055716" cy="863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7EF39EE8-08A4-D140-9C4B-3DDB48ABB2A8}"/>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0" y="0"/>
            <a:ext cx="415759" cy="511342"/>
          </a:xfrm>
          <a:prstGeom prst="rect">
            <a:avLst/>
          </a:prstGeom>
        </p:spPr>
      </p:pic>
      <p:pic>
        <p:nvPicPr>
          <p:cNvPr id="11" name="Picture 10">
            <a:extLst>
              <a:ext uri="{FF2B5EF4-FFF2-40B4-BE49-F238E27FC236}">
                <a16:creationId xmlns:a16="http://schemas.microsoft.com/office/drawing/2014/main" id="{7A9C82CD-650F-8C48-98C2-3258910986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019047" y="0"/>
            <a:ext cx="1124952" cy="272026"/>
          </a:xfrm>
          <a:prstGeom prst="rect">
            <a:avLst/>
          </a:prstGeom>
        </p:spPr>
      </p:pic>
    </p:spTree>
    <p:extLst>
      <p:ext uri="{BB962C8B-B14F-4D97-AF65-F5344CB8AC3E}">
        <p14:creationId xmlns:p14="http://schemas.microsoft.com/office/powerpoint/2010/main" val="1430423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8DB6D455-C58C-49B1-926F-AF0E7E55064F}"/>
              </a:ext>
            </a:extLst>
          </p:cNvPr>
          <p:cNvCxnSpPr>
            <a:cxnSpLocks/>
          </p:cNvCxnSpPr>
          <p:nvPr/>
        </p:nvCxnSpPr>
        <p:spPr>
          <a:xfrm>
            <a:off x="5042995" y="2033936"/>
            <a:ext cx="406955" cy="30131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AEDE48-5F42-4146-8B3A-A809EA4CED60}"/>
              </a:ext>
            </a:extLst>
          </p:cNvPr>
          <p:cNvCxnSpPr>
            <a:cxnSpLocks/>
          </p:cNvCxnSpPr>
          <p:nvPr/>
        </p:nvCxnSpPr>
        <p:spPr>
          <a:xfrm flipH="1">
            <a:off x="3474989" y="2002606"/>
            <a:ext cx="360630" cy="3105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2F77D52-BE2E-4E01-9EC6-6EF2108646DA}"/>
              </a:ext>
            </a:extLst>
          </p:cNvPr>
          <p:cNvSpPr>
            <a:spLocks noGrp="1"/>
          </p:cNvSpPr>
          <p:nvPr>
            <p:ph type="sldNum" sz="quarter" idx="12"/>
          </p:nvPr>
        </p:nvSpPr>
        <p:spPr>
          <a:xfrm>
            <a:off x="7086600" y="4862964"/>
            <a:ext cx="2057400" cy="273844"/>
          </a:xfrm>
        </p:spPr>
        <p:txBody>
          <a:bodyPr/>
          <a:lstStyle/>
          <a:p>
            <a:pPr defTabSz="685800" eaLnBrk="1" fontAlgn="auto" hangingPunct="1">
              <a:spcBef>
                <a:spcPts val="0"/>
              </a:spcBef>
              <a:spcAft>
                <a:spcPts val="0"/>
              </a:spcAft>
            </a:pPr>
            <a:fld id="{0277E9C0-0C90-4743-866A-39364C78444A}" type="slidenum">
              <a:rPr lang="en-US">
                <a:solidFill>
                  <a:prstClr val="black">
                    <a:tint val="75000"/>
                  </a:prstClr>
                </a:solidFill>
                <a:latin typeface="Calibri" panose="020F0502020204030204"/>
              </a:rPr>
              <a:pPr defTabSz="685800" eaLnBrk="1" fontAlgn="auto" hangingPunct="1">
                <a:spcBef>
                  <a:spcPts val="0"/>
                </a:spcBef>
                <a:spcAft>
                  <a:spcPts val="0"/>
                </a:spcAft>
              </a:pPr>
              <a:t>16</a:t>
            </a:fld>
            <a:endParaRPr lang="en-US" dirty="0">
              <a:solidFill>
                <a:prstClr val="black">
                  <a:tint val="75000"/>
                </a:prstClr>
              </a:solidFill>
              <a:latin typeface="Calibri" panose="020F0502020204030204"/>
            </a:endParaRPr>
          </a:p>
        </p:txBody>
      </p:sp>
      <p:sp>
        <p:nvSpPr>
          <p:cNvPr id="9" name="Oval 8">
            <a:extLst>
              <a:ext uri="{FF2B5EF4-FFF2-40B4-BE49-F238E27FC236}">
                <a16:creationId xmlns:a16="http://schemas.microsoft.com/office/drawing/2014/main" id="{87F7741A-824D-4BAC-A61D-705EAFD1D5AA}"/>
              </a:ext>
            </a:extLst>
          </p:cNvPr>
          <p:cNvSpPr/>
          <p:nvPr/>
        </p:nvSpPr>
        <p:spPr>
          <a:xfrm rot="5400000">
            <a:off x="3677676" y="680093"/>
            <a:ext cx="1735038" cy="1735038"/>
          </a:xfrm>
          <a:prstGeom prst="ellipse">
            <a:avLst/>
          </a:prstGeom>
          <a:blipFill>
            <a:blip r:embed="rId3"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63E76FA5-CB40-4FC8-A1D4-28C17982D55D}"/>
              </a:ext>
            </a:extLst>
          </p:cNvPr>
          <p:cNvSpPr/>
          <p:nvPr/>
        </p:nvSpPr>
        <p:spPr>
          <a:xfrm>
            <a:off x="390272" y="1349280"/>
            <a:ext cx="971288" cy="971288"/>
          </a:xfrm>
          <a:custGeom>
            <a:avLst/>
            <a:gdLst>
              <a:gd name="connsiteX0" fmla="*/ 0 w 1295050"/>
              <a:gd name="connsiteY0" fmla="*/ 647525 h 1295050"/>
              <a:gd name="connsiteX1" fmla="*/ 647525 w 1295050"/>
              <a:gd name="connsiteY1" fmla="*/ 0 h 1295050"/>
              <a:gd name="connsiteX2" fmla="*/ 1295050 w 1295050"/>
              <a:gd name="connsiteY2" fmla="*/ 647525 h 1295050"/>
              <a:gd name="connsiteX3" fmla="*/ 647525 w 1295050"/>
              <a:gd name="connsiteY3" fmla="*/ 1295050 h 1295050"/>
              <a:gd name="connsiteX4" fmla="*/ 0 w 1295050"/>
              <a:gd name="connsiteY4" fmla="*/ 647525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050" h="1295050">
                <a:moveTo>
                  <a:pt x="0" y="647525"/>
                </a:moveTo>
                <a:cubicBezTo>
                  <a:pt x="0" y="289907"/>
                  <a:pt x="289907" y="0"/>
                  <a:pt x="647525" y="0"/>
                </a:cubicBezTo>
                <a:cubicBezTo>
                  <a:pt x="1005143" y="0"/>
                  <a:pt x="1295050" y="289907"/>
                  <a:pt x="1295050" y="647525"/>
                </a:cubicBezTo>
                <a:cubicBezTo>
                  <a:pt x="1295050" y="1005143"/>
                  <a:pt x="1005143" y="1295050"/>
                  <a:pt x="647525" y="1295050"/>
                </a:cubicBezTo>
                <a:cubicBezTo>
                  <a:pt x="289907" y="1295050"/>
                  <a:pt x="0" y="1005143"/>
                  <a:pt x="0" y="647525"/>
                </a:cubicBezTo>
                <a:close/>
              </a:path>
            </a:pathLst>
          </a:custGeom>
        </p:spPr>
        <p:style>
          <a:lnRef idx="2">
            <a:schemeClr val="lt1">
              <a:hueOff val="0"/>
              <a:satOff val="0"/>
              <a:lumOff val="0"/>
              <a:alphaOff val="0"/>
            </a:schemeClr>
          </a:lnRef>
          <a:fillRef idx="1">
            <a:schemeClr val="accent2">
              <a:hueOff val="-363841"/>
              <a:satOff val="-20982"/>
              <a:lumOff val="2157"/>
              <a:alphaOff val="0"/>
            </a:schemeClr>
          </a:fillRef>
          <a:effectRef idx="0">
            <a:schemeClr val="accent2">
              <a:hueOff val="-363841"/>
              <a:satOff val="-20982"/>
              <a:lumOff val="2157"/>
              <a:alphaOff val="0"/>
            </a:schemeClr>
          </a:effectRef>
          <a:fontRef idx="minor">
            <a:schemeClr val="lt1"/>
          </a:fontRef>
        </p:style>
        <p:txBody>
          <a:bodyPr spcFirstLastPara="0" vert="horz" wrap="square" lIns="149386" tIns="149386" rIns="149386" bIns="149386" numCol="1" spcCol="1270" anchor="ctr" anchorCtr="0">
            <a:noAutofit/>
          </a:bodyPr>
          <a:lstStyle/>
          <a:p>
            <a:pPr algn="ctr" defTabSz="500063" eaLnBrk="1" fontAlgn="auto" hangingPunct="1">
              <a:lnSpc>
                <a:spcPct val="90000"/>
              </a:lnSpc>
              <a:spcAft>
                <a:spcPct val="35000"/>
              </a:spcAft>
            </a:pPr>
            <a:r>
              <a:rPr lang="en-US" sz="1200" b="1" dirty="0" err="1">
                <a:solidFill>
                  <a:prstClr val="white"/>
                </a:solidFill>
                <a:latin typeface="Arial" panose="020B0604020202020204" pitchFamily="34" charset="0"/>
                <a:cs typeface="Arial" panose="020B0604020202020204" pitchFamily="34" charset="0"/>
              </a:rPr>
              <a:t>CCLMref</a:t>
            </a:r>
            <a:endParaRPr lang="en-US" sz="1200" b="1" dirty="0">
              <a:solidFill>
                <a:prstClr val="white"/>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88274ABB-3A8A-4709-AD22-0D141F7CB9C4}"/>
              </a:ext>
            </a:extLst>
          </p:cNvPr>
          <p:cNvSpPr/>
          <p:nvPr/>
        </p:nvSpPr>
        <p:spPr>
          <a:xfrm>
            <a:off x="148248" y="2335255"/>
            <a:ext cx="1803626" cy="2801552"/>
          </a:xfrm>
          <a:custGeom>
            <a:avLst/>
            <a:gdLst>
              <a:gd name="connsiteX0" fmla="*/ 0 w 1942575"/>
              <a:gd name="connsiteY0" fmla="*/ 0 h 1295050"/>
              <a:gd name="connsiteX1" fmla="*/ 1942575 w 1942575"/>
              <a:gd name="connsiteY1" fmla="*/ 0 h 1295050"/>
              <a:gd name="connsiteX2" fmla="*/ 1942575 w 1942575"/>
              <a:gd name="connsiteY2" fmla="*/ 1295050 h 1295050"/>
              <a:gd name="connsiteX3" fmla="*/ 0 w 1942575"/>
              <a:gd name="connsiteY3" fmla="*/ 1295050 h 1295050"/>
              <a:gd name="connsiteX4" fmla="*/ 0 w 1942575"/>
              <a:gd name="connsiteY4" fmla="*/ 0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575" h="1295050">
                <a:moveTo>
                  <a:pt x="0" y="0"/>
                </a:moveTo>
                <a:lnTo>
                  <a:pt x="1942575" y="0"/>
                </a:lnTo>
                <a:lnTo>
                  <a:pt x="1942575" y="1295050"/>
                </a:lnTo>
                <a:lnTo>
                  <a:pt x="0" y="1295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85725" lvl="1" indent="-85725" defTabSz="500063" eaLnBrk="1" fontAlgn="auto" hangingPunct="1">
              <a:lnSpc>
                <a:spcPct val="90000"/>
              </a:lnSpc>
              <a:spcAft>
                <a:spcPct val="15000"/>
              </a:spcAft>
              <a:buFontTx/>
              <a:buChar char="•"/>
            </a:pPr>
            <a:r>
              <a:rPr lang="en-US" sz="1200" b="1" i="1" dirty="0">
                <a:solidFill>
                  <a:prstClr val="black">
                    <a:hueOff val="0"/>
                    <a:satOff val="0"/>
                    <a:lumOff val="0"/>
                    <a:alphaOff val="0"/>
                  </a:prstClr>
                </a:solidFill>
                <a:latin typeface="Arial" panose="020B0604020202020204" pitchFamily="34" charset="0"/>
                <a:cs typeface="Arial" panose="020B0604020202020204" pitchFamily="34" charset="0"/>
              </a:rPr>
              <a:t>Jarvis-Stewart</a:t>
            </a: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 approach with BATS model parameterization scheme</a:t>
            </a:r>
          </a:p>
          <a:p>
            <a:pPr marL="85725" lvl="1" indent="-85725" defTabSz="500063" eaLnBrk="1" fontAlgn="auto" hangingPunct="1">
              <a:lnSpc>
                <a:spcPct val="90000"/>
              </a:lnSpc>
              <a:spcAft>
                <a:spcPct val="15000"/>
              </a:spcAft>
              <a:buFontTx/>
              <a:buChar char="•"/>
            </a:pPr>
            <a:endParaRPr lang="en-US" sz="600" dirty="0">
              <a:solidFill>
                <a:prstClr val="black">
                  <a:hueOff val="0"/>
                  <a:satOff val="0"/>
                  <a:lumOff val="0"/>
                  <a:alphaOff val="0"/>
                </a:prstClr>
              </a:solidFill>
              <a:latin typeface="Arial" panose="020B0604020202020204" pitchFamily="34" charset="0"/>
              <a:cs typeface="Arial" panose="020B0604020202020204" pitchFamily="34" charset="0"/>
            </a:endParaRPr>
          </a:p>
          <a:p>
            <a:pPr marL="85725" lvl="1" indent="-85725" defTabSz="500063" eaLnBrk="1" fontAlgn="auto" hangingPunct="1">
              <a:lnSpc>
                <a:spcPct val="90000"/>
              </a:lnSpc>
              <a:spcAft>
                <a:spcPct val="15000"/>
              </a:spcAft>
              <a:buFontTx/>
              <a:buChar char="•"/>
            </a:pPr>
            <a:r>
              <a:rPr lang="en-US" sz="1200" b="1" dirty="0">
                <a:solidFill>
                  <a:srgbClr val="FF0000"/>
                </a:solidFill>
                <a:latin typeface="Arial" panose="020B0604020202020204" pitchFamily="34" charset="0"/>
                <a:cs typeface="Arial" panose="020B0604020202020204" pitchFamily="34" charset="0"/>
              </a:rPr>
              <a:t>Does not consider stomatal regulation and vegetation growth depending on atmospheric CO</a:t>
            </a:r>
            <a:r>
              <a:rPr lang="en-US" sz="1200" b="1" baseline="-25000" dirty="0">
                <a:solidFill>
                  <a:srgbClr val="FF0000"/>
                </a:solidFill>
                <a:latin typeface="Arial" panose="020B0604020202020204" pitchFamily="34" charset="0"/>
                <a:cs typeface="Arial" panose="020B0604020202020204" pitchFamily="34" charset="0"/>
              </a:rPr>
              <a:t>2</a:t>
            </a:r>
            <a:r>
              <a:rPr lang="en-US" sz="1200" b="1" dirty="0">
                <a:solidFill>
                  <a:srgbClr val="FF0000"/>
                </a:solidFill>
                <a:latin typeface="Arial" panose="020B0604020202020204" pitchFamily="34" charset="0"/>
                <a:cs typeface="Arial" panose="020B0604020202020204" pitchFamily="34" charset="0"/>
              </a:rPr>
              <a:t> concentrations</a:t>
            </a:r>
          </a:p>
          <a:p>
            <a:pPr marL="85725" lvl="1" indent="-85725" defTabSz="500063" eaLnBrk="1" fontAlgn="auto" hangingPunct="1">
              <a:lnSpc>
                <a:spcPct val="90000"/>
              </a:lnSpc>
              <a:spcAft>
                <a:spcPct val="15000"/>
              </a:spcAft>
              <a:buFontTx/>
              <a:buChar char="•"/>
            </a:pPr>
            <a:endParaRPr lang="en-US" sz="375" dirty="0">
              <a:solidFill>
                <a:prstClr val="black">
                  <a:hueOff val="0"/>
                  <a:satOff val="0"/>
                  <a:lumOff val="0"/>
                  <a:alphaOff val="0"/>
                </a:prstClr>
              </a:solidFill>
              <a:latin typeface="Arial" panose="020B0604020202020204" pitchFamily="34" charset="0"/>
              <a:cs typeface="Arial" panose="020B0604020202020204" pitchFamily="34" charset="0"/>
            </a:endParaRPr>
          </a:p>
          <a:p>
            <a:pPr marL="85725" lvl="1" indent="-85725" defTabSz="500063" eaLnBrk="1" fontAlgn="auto" hangingPunct="1">
              <a:lnSpc>
                <a:spcPct val="90000"/>
              </a:lnSpc>
              <a:spcAft>
                <a:spcPct val="15000"/>
              </a:spcAft>
              <a:buFontTx/>
              <a:buChar char="•"/>
            </a:pP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Uses simplified Jarvis approach based on empirical dependencies between canopy and environmental variables.</a:t>
            </a:r>
          </a:p>
        </p:txBody>
      </p:sp>
      <p:sp>
        <p:nvSpPr>
          <p:cNvPr id="14" name="Freeform: Shape 13">
            <a:extLst>
              <a:ext uri="{FF2B5EF4-FFF2-40B4-BE49-F238E27FC236}">
                <a16:creationId xmlns:a16="http://schemas.microsoft.com/office/drawing/2014/main" id="{E527D1F2-3234-4C49-BE1E-452A9D7D62C9}"/>
              </a:ext>
            </a:extLst>
          </p:cNvPr>
          <p:cNvSpPr/>
          <p:nvPr/>
        </p:nvSpPr>
        <p:spPr>
          <a:xfrm>
            <a:off x="2635528" y="2185525"/>
            <a:ext cx="1042145" cy="1021624"/>
          </a:xfrm>
          <a:custGeom>
            <a:avLst/>
            <a:gdLst>
              <a:gd name="connsiteX0" fmla="*/ 0 w 1295050"/>
              <a:gd name="connsiteY0" fmla="*/ 647525 h 1295050"/>
              <a:gd name="connsiteX1" fmla="*/ 647525 w 1295050"/>
              <a:gd name="connsiteY1" fmla="*/ 0 h 1295050"/>
              <a:gd name="connsiteX2" fmla="*/ 1295050 w 1295050"/>
              <a:gd name="connsiteY2" fmla="*/ 647525 h 1295050"/>
              <a:gd name="connsiteX3" fmla="*/ 647525 w 1295050"/>
              <a:gd name="connsiteY3" fmla="*/ 1295050 h 1295050"/>
              <a:gd name="connsiteX4" fmla="*/ 0 w 1295050"/>
              <a:gd name="connsiteY4" fmla="*/ 647525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050" h="1295050">
                <a:moveTo>
                  <a:pt x="0" y="647525"/>
                </a:moveTo>
                <a:cubicBezTo>
                  <a:pt x="0" y="289907"/>
                  <a:pt x="289907" y="0"/>
                  <a:pt x="647525" y="0"/>
                </a:cubicBezTo>
                <a:cubicBezTo>
                  <a:pt x="1005143" y="0"/>
                  <a:pt x="1295050" y="289907"/>
                  <a:pt x="1295050" y="647525"/>
                </a:cubicBezTo>
                <a:cubicBezTo>
                  <a:pt x="1295050" y="1005143"/>
                  <a:pt x="1005143" y="1295050"/>
                  <a:pt x="647525" y="1295050"/>
                </a:cubicBezTo>
                <a:cubicBezTo>
                  <a:pt x="289907" y="1295050"/>
                  <a:pt x="0" y="1005143"/>
                  <a:pt x="0" y="647525"/>
                </a:cubicBez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49386" tIns="149386" rIns="149386" bIns="149386" numCol="1" spcCol="1270" anchor="ctr" anchorCtr="0">
            <a:noAutofit/>
          </a:bodyPr>
          <a:lstStyle/>
          <a:p>
            <a:pPr algn="ctr" defTabSz="500063" eaLnBrk="1" fontAlgn="auto" hangingPunct="1">
              <a:lnSpc>
                <a:spcPct val="90000"/>
              </a:lnSpc>
              <a:spcAft>
                <a:spcPct val="35000"/>
              </a:spcAft>
            </a:pPr>
            <a:r>
              <a:rPr lang="en-US" sz="1200" b="1" dirty="0">
                <a:solidFill>
                  <a:prstClr val="white"/>
                </a:solidFill>
                <a:latin typeface="Arial" panose="020B0604020202020204" pitchFamily="34" charset="0"/>
                <a:cs typeface="Arial" panose="020B0604020202020204" pitchFamily="34" charset="0"/>
              </a:rPr>
              <a:t>CCLMv3.5</a:t>
            </a:r>
          </a:p>
        </p:txBody>
      </p:sp>
      <p:sp>
        <p:nvSpPr>
          <p:cNvPr id="15" name="Freeform: Shape 14">
            <a:extLst>
              <a:ext uri="{FF2B5EF4-FFF2-40B4-BE49-F238E27FC236}">
                <a16:creationId xmlns:a16="http://schemas.microsoft.com/office/drawing/2014/main" id="{92FD4EDC-4E2C-43C4-A2C3-D2458C0C4FEE}"/>
              </a:ext>
            </a:extLst>
          </p:cNvPr>
          <p:cNvSpPr/>
          <p:nvPr/>
        </p:nvSpPr>
        <p:spPr>
          <a:xfrm rot="5400000">
            <a:off x="4464859" y="3949387"/>
            <a:ext cx="1456931" cy="971288"/>
          </a:xfrm>
          <a:custGeom>
            <a:avLst/>
            <a:gdLst>
              <a:gd name="connsiteX0" fmla="*/ 0 w 1942575"/>
              <a:gd name="connsiteY0" fmla="*/ 0 h 1295050"/>
              <a:gd name="connsiteX1" fmla="*/ 1942575 w 1942575"/>
              <a:gd name="connsiteY1" fmla="*/ 0 h 1295050"/>
              <a:gd name="connsiteX2" fmla="*/ 1942575 w 1942575"/>
              <a:gd name="connsiteY2" fmla="*/ 1295050 h 1295050"/>
              <a:gd name="connsiteX3" fmla="*/ 0 w 1942575"/>
              <a:gd name="connsiteY3" fmla="*/ 1295050 h 1295050"/>
              <a:gd name="connsiteX4" fmla="*/ 0 w 1942575"/>
              <a:gd name="connsiteY4" fmla="*/ 0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575" h="1295050">
                <a:moveTo>
                  <a:pt x="0" y="0"/>
                </a:moveTo>
                <a:lnTo>
                  <a:pt x="1942575" y="0"/>
                </a:lnTo>
                <a:lnTo>
                  <a:pt x="1942575" y="1295050"/>
                </a:lnTo>
                <a:lnTo>
                  <a:pt x="0" y="1295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85725" lvl="1" indent="-85725" defTabSz="500063" eaLnBrk="1" fontAlgn="auto" hangingPunct="1">
              <a:lnSpc>
                <a:spcPct val="90000"/>
              </a:lnSpc>
              <a:spcAft>
                <a:spcPct val="15000"/>
              </a:spcAft>
              <a:buFontTx/>
              <a:buChar char="•"/>
            </a:pPr>
            <a:endParaRPr lang="en-US" sz="1125" dirty="0">
              <a:solidFill>
                <a:prstClr val="black">
                  <a:hueOff val="0"/>
                  <a:satOff val="0"/>
                  <a:lumOff val="0"/>
                  <a:alphaOff val="0"/>
                </a:prstClr>
              </a:solidFill>
              <a:latin typeface="Calibri" panose="020F0502020204030204"/>
            </a:endParaRPr>
          </a:p>
          <a:p>
            <a:pPr marL="85725" lvl="1" indent="-85725" defTabSz="500063" eaLnBrk="1" fontAlgn="auto" hangingPunct="1">
              <a:lnSpc>
                <a:spcPct val="90000"/>
              </a:lnSpc>
              <a:spcAft>
                <a:spcPct val="15000"/>
              </a:spcAft>
              <a:buFontTx/>
              <a:buChar char="•"/>
            </a:pPr>
            <a:endParaRPr lang="en-US" sz="1125">
              <a:solidFill>
                <a:prstClr val="black">
                  <a:hueOff val="0"/>
                  <a:satOff val="0"/>
                  <a:lumOff val="0"/>
                  <a:alphaOff val="0"/>
                </a:prstClr>
              </a:solidFill>
              <a:latin typeface="Calibri" panose="020F0502020204030204"/>
            </a:endParaRPr>
          </a:p>
        </p:txBody>
      </p:sp>
      <p:sp>
        <p:nvSpPr>
          <p:cNvPr id="16" name="Freeform: Shape 15">
            <a:extLst>
              <a:ext uri="{FF2B5EF4-FFF2-40B4-BE49-F238E27FC236}">
                <a16:creationId xmlns:a16="http://schemas.microsoft.com/office/drawing/2014/main" id="{B8498F1B-47A3-451F-A0E9-5A1A0310FE32}"/>
              </a:ext>
            </a:extLst>
          </p:cNvPr>
          <p:cNvSpPr/>
          <p:nvPr/>
        </p:nvSpPr>
        <p:spPr>
          <a:xfrm>
            <a:off x="5318122" y="2185525"/>
            <a:ext cx="1042145" cy="986674"/>
          </a:xfrm>
          <a:custGeom>
            <a:avLst/>
            <a:gdLst>
              <a:gd name="connsiteX0" fmla="*/ 0 w 1295050"/>
              <a:gd name="connsiteY0" fmla="*/ 647525 h 1295050"/>
              <a:gd name="connsiteX1" fmla="*/ 647525 w 1295050"/>
              <a:gd name="connsiteY1" fmla="*/ 0 h 1295050"/>
              <a:gd name="connsiteX2" fmla="*/ 1295050 w 1295050"/>
              <a:gd name="connsiteY2" fmla="*/ 647525 h 1295050"/>
              <a:gd name="connsiteX3" fmla="*/ 647525 w 1295050"/>
              <a:gd name="connsiteY3" fmla="*/ 1295050 h 1295050"/>
              <a:gd name="connsiteX4" fmla="*/ 0 w 1295050"/>
              <a:gd name="connsiteY4" fmla="*/ 647525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050" h="1295050">
                <a:moveTo>
                  <a:pt x="0" y="647525"/>
                </a:moveTo>
                <a:cubicBezTo>
                  <a:pt x="0" y="289907"/>
                  <a:pt x="289907" y="0"/>
                  <a:pt x="647525" y="0"/>
                </a:cubicBezTo>
                <a:cubicBezTo>
                  <a:pt x="1005143" y="0"/>
                  <a:pt x="1295050" y="289907"/>
                  <a:pt x="1295050" y="647525"/>
                </a:cubicBezTo>
                <a:cubicBezTo>
                  <a:pt x="1295050" y="1005143"/>
                  <a:pt x="1005143" y="1295050"/>
                  <a:pt x="647525" y="1295050"/>
                </a:cubicBezTo>
                <a:cubicBezTo>
                  <a:pt x="289907" y="1295050"/>
                  <a:pt x="0" y="1005143"/>
                  <a:pt x="0" y="647525"/>
                </a:cubicBezTo>
                <a:close/>
              </a:path>
            </a:pathLst>
          </a:custGeom>
        </p:spPr>
        <p:style>
          <a:lnRef idx="2">
            <a:schemeClr val="lt1">
              <a:hueOff val="0"/>
              <a:satOff val="0"/>
              <a:lumOff val="0"/>
              <a:alphaOff val="0"/>
            </a:schemeClr>
          </a:lnRef>
          <a:fillRef idx="1">
            <a:schemeClr val="accent2">
              <a:hueOff val="-1091522"/>
              <a:satOff val="-62946"/>
              <a:lumOff val="6471"/>
              <a:alphaOff val="0"/>
            </a:schemeClr>
          </a:fillRef>
          <a:effectRef idx="0">
            <a:schemeClr val="accent2">
              <a:hueOff val="-1091522"/>
              <a:satOff val="-62946"/>
              <a:lumOff val="6471"/>
              <a:alphaOff val="0"/>
            </a:schemeClr>
          </a:effectRef>
          <a:fontRef idx="minor">
            <a:schemeClr val="lt1"/>
          </a:fontRef>
        </p:style>
        <p:txBody>
          <a:bodyPr spcFirstLastPara="0" vert="horz" wrap="square" lIns="149386" tIns="149386" rIns="149386" bIns="149386" numCol="1" spcCol="1270" anchor="ctr" anchorCtr="0">
            <a:noAutofit/>
          </a:bodyPr>
          <a:lstStyle/>
          <a:p>
            <a:pPr algn="ctr" defTabSz="500063" eaLnBrk="1" fontAlgn="auto" hangingPunct="1">
              <a:lnSpc>
                <a:spcPct val="90000"/>
              </a:lnSpc>
              <a:spcAft>
                <a:spcPct val="35000"/>
              </a:spcAft>
            </a:pPr>
            <a:r>
              <a:rPr lang="en-US" sz="1200" b="1" dirty="0">
                <a:solidFill>
                  <a:prstClr val="white"/>
                </a:solidFill>
                <a:latin typeface="Arial" panose="020B0604020202020204" pitchFamily="34" charset="0"/>
                <a:cs typeface="Arial" panose="020B0604020202020204" pitchFamily="34" charset="0"/>
              </a:rPr>
              <a:t>CCLMv4.5</a:t>
            </a:r>
          </a:p>
        </p:txBody>
      </p:sp>
      <p:sp>
        <p:nvSpPr>
          <p:cNvPr id="17" name="Freeform: Shape 16">
            <a:extLst>
              <a:ext uri="{FF2B5EF4-FFF2-40B4-BE49-F238E27FC236}">
                <a16:creationId xmlns:a16="http://schemas.microsoft.com/office/drawing/2014/main" id="{1E4E4CCC-ED2D-4A28-BD87-C92603ED7C23}"/>
              </a:ext>
            </a:extLst>
          </p:cNvPr>
          <p:cNvSpPr/>
          <p:nvPr/>
        </p:nvSpPr>
        <p:spPr>
          <a:xfrm rot="5400000">
            <a:off x="3203776" y="3949387"/>
            <a:ext cx="1456931" cy="971288"/>
          </a:xfrm>
          <a:custGeom>
            <a:avLst/>
            <a:gdLst>
              <a:gd name="connsiteX0" fmla="*/ 0 w 1942575"/>
              <a:gd name="connsiteY0" fmla="*/ 0 h 1295050"/>
              <a:gd name="connsiteX1" fmla="*/ 1942575 w 1942575"/>
              <a:gd name="connsiteY1" fmla="*/ 0 h 1295050"/>
              <a:gd name="connsiteX2" fmla="*/ 1942575 w 1942575"/>
              <a:gd name="connsiteY2" fmla="*/ 1295050 h 1295050"/>
              <a:gd name="connsiteX3" fmla="*/ 0 w 1942575"/>
              <a:gd name="connsiteY3" fmla="*/ 1295050 h 1295050"/>
              <a:gd name="connsiteX4" fmla="*/ 0 w 1942575"/>
              <a:gd name="connsiteY4" fmla="*/ 0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575" h="1295050">
                <a:moveTo>
                  <a:pt x="0" y="0"/>
                </a:moveTo>
                <a:lnTo>
                  <a:pt x="1942575" y="0"/>
                </a:lnTo>
                <a:lnTo>
                  <a:pt x="1942575" y="1295050"/>
                </a:lnTo>
                <a:lnTo>
                  <a:pt x="0" y="1295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85725" lvl="1" indent="-85725" defTabSz="500063" eaLnBrk="1" fontAlgn="auto" hangingPunct="1">
              <a:lnSpc>
                <a:spcPct val="90000"/>
              </a:lnSpc>
              <a:spcAft>
                <a:spcPct val="15000"/>
              </a:spcAft>
              <a:buFontTx/>
              <a:buChar char="•"/>
            </a:pPr>
            <a:endParaRPr lang="en-US" sz="1125" dirty="0">
              <a:solidFill>
                <a:prstClr val="black">
                  <a:hueOff val="0"/>
                  <a:satOff val="0"/>
                  <a:lumOff val="0"/>
                  <a:alphaOff val="0"/>
                </a:prstClr>
              </a:solidFill>
              <a:latin typeface="Calibri" panose="020F0502020204030204"/>
            </a:endParaRPr>
          </a:p>
          <a:p>
            <a:pPr marL="85725" lvl="1" indent="-85725" defTabSz="500063" eaLnBrk="1" fontAlgn="auto" hangingPunct="1">
              <a:lnSpc>
                <a:spcPct val="90000"/>
              </a:lnSpc>
              <a:spcAft>
                <a:spcPct val="15000"/>
              </a:spcAft>
              <a:buFontTx/>
              <a:buChar char="•"/>
            </a:pPr>
            <a:endParaRPr lang="en-US" sz="1125" dirty="0">
              <a:solidFill>
                <a:prstClr val="black">
                  <a:hueOff val="0"/>
                  <a:satOff val="0"/>
                  <a:lumOff val="0"/>
                  <a:alphaOff val="0"/>
                </a:prstClr>
              </a:solidFill>
              <a:latin typeface="Calibri" panose="020F0502020204030204"/>
            </a:endParaRPr>
          </a:p>
        </p:txBody>
      </p:sp>
      <p:sp>
        <p:nvSpPr>
          <p:cNvPr id="18" name="Freeform: Shape 17">
            <a:extLst>
              <a:ext uri="{FF2B5EF4-FFF2-40B4-BE49-F238E27FC236}">
                <a16:creationId xmlns:a16="http://schemas.microsoft.com/office/drawing/2014/main" id="{1F0A779B-7B82-49B4-AC0A-59CEA15B2DC4}"/>
              </a:ext>
            </a:extLst>
          </p:cNvPr>
          <p:cNvSpPr/>
          <p:nvPr/>
        </p:nvSpPr>
        <p:spPr>
          <a:xfrm>
            <a:off x="7440048" y="1351541"/>
            <a:ext cx="1121329" cy="986674"/>
          </a:xfrm>
          <a:custGeom>
            <a:avLst/>
            <a:gdLst>
              <a:gd name="connsiteX0" fmla="*/ 0 w 1295050"/>
              <a:gd name="connsiteY0" fmla="*/ 647525 h 1295050"/>
              <a:gd name="connsiteX1" fmla="*/ 647525 w 1295050"/>
              <a:gd name="connsiteY1" fmla="*/ 0 h 1295050"/>
              <a:gd name="connsiteX2" fmla="*/ 1295050 w 1295050"/>
              <a:gd name="connsiteY2" fmla="*/ 647525 h 1295050"/>
              <a:gd name="connsiteX3" fmla="*/ 647525 w 1295050"/>
              <a:gd name="connsiteY3" fmla="*/ 1295050 h 1295050"/>
              <a:gd name="connsiteX4" fmla="*/ 0 w 1295050"/>
              <a:gd name="connsiteY4" fmla="*/ 647525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050" h="1295050">
                <a:moveTo>
                  <a:pt x="0" y="647525"/>
                </a:moveTo>
                <a:cubicBezTo>
                  <a:pt x="0" y="289907"/>
                  <a:pt x="289907" y="0"/>
                  <a:pt x="647525" y="0"/>
                </a:cubicBezTo>
                <a:cubicBezTo>
                  <a:pt x="1005143" y="0"/>
                  <a:pt x="1295050" y="289907"/>
                  <a:pt x="1295050" y="647525"/>
                </a:cubicBezTo>
                <a:cubicBezTo>
                  <a:pt x="1295050" y="1005143"/>
                  <a:pt x="1005143" y="1295050"/>
                  <a:pt x="647525" y="1295050"/>
                </a:cubicBezTo>
                <a:cubicBezTo>
                  <a:pt x="289907" y="1295050"/>
                  <a:pt x="0" y="1005143"/>
                  <a:pt x="0" y="647525"/>
                </a:cubicBez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49386" tIns="149386" rIns="149386" bIns="149386" numCol="1" spcCol="1270" anchor="ctr" anchorCtr="0">
            <a:noAutofit/>
          </a:bodyPr>
          <a:lstStyle/>
          <a:p>
            <a:pPr algn="ctr" defTabSz="500063" eaLnBrk="1" fontAlgn="auto" hangingPunct="1">
              <a:lnSpc>
                <a:spcPct val="90000"/>
              </a:lnSpc>
              <a:spcAft>
                <a:spcPct val="35000"/>
              </a:spcAft>
            </a:pPr>
            <a:r>
              <a:rPr lang="en-US" sz="1200" b="1" dirty="0">
                <a:solidFill>
                  <a:prstClr val="white"/>
                </a:solidFill>
                <a:latin typeface="Arial" panose="020B0604020202020204" pitchFamily="34" charset="0"/>
                <a:cs typeface="Arial" panose="020B0604020202020204" pitchFamily="34" charset="0"/>
              </a:rPr>
              <a:t>CCLMv4.5e</a:t>
            </a:r>
          </a:p>
        </p:txBody>
      </p:sp>
      <p:sp>
        <p:nvSpPr>
          <p:cNvPr id="11" name="Rectangle 10">
            <a:extLst>
              <a:ext uri="{FF2B5EF4-FFF2-40B4-BE49-F238E27FC236}">
                <a16:creationId xmlns:a16="http://schemas.microsoft.com/office/drawing/2014/main" id="{D73BA577-22CE-4FAA-BA33-0175E3005024}"/>
              </a:ext>
            </a:extLst>
          </p:cNvPr>
          <p:cNvSpPr/>
          <p:nvPr/>
        </p:nvSpPr>
        <p:spPr>
          <a:xfrm>
            <a:off x="3852606" y="1311894"/>
            <a:ext cx="1385177" cy="873632"/>
          </a:xfrm>
          <a:prstGeom prst="rect">
            <a:avLst/>
          </a:prstGeom>
          <a:noFill/>
        </p:spPr>
        <p:txBody>
          <a:bodyPr spcFirstLastPara="1" wrap="square" lIns="68580" tIns="34290" rIns="68580" bIns="34290" numCol="1">
            <a:prstTxWarp prst="textButton">
              <a:avLst/>
            </a:prstTxWarp>
            <a:spAutoFit/>
          </a:bodyPr>
          <a:lstStyle/>
          <a:p>
            <a:pPr algn="ctr" defTabSz="685800" eaLnBrk="1" fontAlgn="auto" hangingPunct="1">
              <a:spcBef>
                <a:spcPts val="0"/>
              </a:spcBef>
              <a:spcAft>
                <a:spcPts val="0"/>
              </a:spcAft>
            </a:pPr>
            <a:r>
              <a:rPr lang="en-US" sz="1800" b="1" dirty="0">
                <a:ln w="9525">
                  <a:noFill/>
                  <a:prstDash val="solid"/>
                </a:ln>
                <a:solidFill>
                  <a:srgbClr val="C00000"/>
                </a:solidFill>
                <a:effectLst>
                  <a:innerShdw blurRad="63500" dist="50800" dir="16200000">
                    <a:prstClr val="black">
                      <a:alpha val="50000"/>
                    </a:prstClr>
                  </a:innerShdw>
                </a:effectLst>
                <a:latin typeface="Arial" panose="020B0604020202020204" pitchFamily="34" charset="0"/>
                <a:cs typeface="Arial" panose="020B0604020202020204" pitchFamily="34" charset="0"/>
              </a:rPr>
              <a:t>COSMO</a:t>
            </a:r>
            <a:r>
              <a:rPr lang="en-US" sz="1800" b="1"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Arial" panose="020B0604020202020204" pitchFamily="34" charset="0"/>
                <a:cs typeface="Arial" panose="020B0604020202020204" pitchFamily="34" charset="0"/>
              </a:rPr>
              <a:t/>
            </a:r>
            <a:br>
              <a:rPr lang="en-US" sz="1800" b="1"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Arial" panose="020B0604020202020204" pitchFamily="34" charset="0"/>
                <a:cs typeface="Arial" panose="020B0604020202020204" pitchFamily="34" charset="0"/>
              </a:rPr>
            </a:br>
            <a:r>
              <a:rPr lang="en-US" sz="1800" b="1" dirty="0">
                <a:ln w="9525">
                  <a:noFill/>
                  <a:prstDash val="solid"/>
                </a:ln>
                <a:solidFill>
                  <a:srgbClr val="C00000"/>
                </a:solidFill>
                <a:effectLst>
                  <a:innerShdw blurRad="114300">
                    <a:prstClr val="black"/>
                  </a:innerShdw>
                </a:effectLst>
                <a:latin typeface="Arial" panose="020B0604020202020204" pitchFamily="34" charset="0"/>
                <a:cs typeface="Arial" panose="020B0604020202020204" pitchFamily="34" charset="0"/>
              </a:rPr>
              <a:t>CLM</a:t>
            </a:r>
            <a:r>
              <a:rPr lang="en-US" sz="1800" b="1"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Arial" panose="020B0604020202020204" pitchFamily="34" charset="0"/>
                <a:cs typeface="Arial" panose="020B0604020202020204" pitchFamily="34" charset="0"/>
              </a:rPr>
              <a:t> </a:t>
            </a:r>
            <a:r>
              <a:rPr lang="en-US" sz="1800" b="1" dirty="0">
                <a:ln w="9525">
                  <a:noFill/>
                  <a:prstDash val="solid"/>
                </a:ln>
                <a:solidFill>
                  <a:srgbClr val="C00000"/>
                </a:solidFill>
                <a:effectLst>
                  <a:innerShdw blurRad="114300">
                    <a:prstClr val="black"/>
                  </a:innerShdw>
                </a:effectLst>
                <a:latin typeface="Arial" panose="020B0604020202020204" pitchFamily="34" charset="0"/>
                <a:cs typeface="Arial" panose="020B0604020202020204" pitchFamily="34" charset="0"/>
              </a:rPr>
              <a:t>V5.16</a:t>
            </a:r>
          </a:p>
        </p:txBody>
      </p:sp>
      <p:pic>
        <p:nvPicPr>
          <p:cNvPr id="20" name="Picture 19">
            <a:extLst>
              <a:ext uri="{FF2B5EF4-FFF2-40B4-BE49-F238E27FC236}">
                <a16:creationId xmlns:a16="http://schemas.microsoft.com/office/drawing/2014/main" id="{CE6F1947-87F0-4D53-BB20-073E765CA09E}"/>
              </a:ext>
            </a:extLst>
          </p:cNvPr>
          <p:cNvPicPr>
            <a:picLocks noChangeAspect="1"/>
          </p:cNvPicPr>
          <p:nvPr/>
        </p:nvPicPr>
        <p:blipFill rotWithShape="1">
          <a:blip r:embed="rId4"/>
          <a:srcRect t="24962" b="38786"/>
          <a:stretch/>
        </p:blipFill>
        <p:spPr>
          <a:xfrm>
            <a:off x="8019047" y="0"/>
            <a:ext cx="1124952" cy="272026"/>
          </a:xfrm>
          <a:prstGeom prst="rect">
            <a:avLst/>
          </a:prstGeom>
        </p:spPr>
      </p:pic>
      <p:pic>
        <p:nvPicPr>
          <p:cNvPr id="21" name="Graphic 20">
            <a:extLst>
              <a:ext uri="{FF2B5EF4-FFF2-40B4-BE49-F238E27FC236}">
                <a16:creationId xmlns:a16="http://schemas.microsoft.com/office/drawing/2014/main" id="{7983DB2D-7943-4FE1-BA12-AFE6C568FB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0" y="0"/>
            <a:ext cx="415759" cy="511342"/>
          </a:xfrm>
          <a:prstGeom prst="rect">
            <a:avLst/>
          </a:prstGeom>
        </p:spPr>
      </p:pic>
      <p:sp>
        <p:nvSpPr>
          <p:cNvPr id="22" name="Title 1">
            <a:extLst>
              <a:ext uri="{FF2B5EF4-FFF2-40B4-BE49-F238E27FC236}">
                <a16:creationId xmlns:a16="http://schemas.microsoft.com/office/drawing/2014/main" id="{4F1F2233-3F0E-4E13-9B30-7DA66CB5A049}"/>
              </a:ext>
            </a:extLst>
          </p:cNvPr>
          <p:cNvSpPr txBox="1">
            <a:spLocks/>
          </p:cNvSpPr>
          <p:nvPr/>
        </p:nvSpPr>
        <p:spPr>
          <a:xfrm>
            <a:off x="619433" y="169985"/>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3000" dirty="0">
                <a:solidFill>
                  <a:srgbClr val="FF0000"/>
                </a:solidFill>
                <a:latin typeface="Arial" panose="020B0604020202020204" pitchFamily="34" charset="0"/>
                <a:cs typeface="Arial" panose="020B0604020202020204" pitchFamily="34" charset="0"/>
              </a:rPr>
              <a:t>PT VAINT: model configurations</a:t>
            </a:r>
          </a:p>
        </p:txBody>
      </p:sp>
      <p:cxnSp>
        <p:nvCxnSpPr>
          <p:cNvPr id="24" name="Straight Connector 23">
            <a:extLst>
              <a:ext uri="{FF2B5EF4-FFF2-40B4-BE49-F238E27FC236}">
                <a16:creationId xmlns:a16="http://schemas.microsoft.com/office/drawing/2014/main" id="{AC972E61-994D-4AF7-8772-064A55BF377E}"/>
              </a:ext>
            </a:extLst>
          </p:cNvPr>
          <p:cNvCxnSpPr>
            <a:cxnSpLocks/>
            <a:stCxn id="9" idx="4"/>
            <a:endCxn id="12" idx="2"/>
          </p:cNvCxnSpPr>
          <p:nvPr/>
        </p:nvCxnSpPr>
        <p:spPr>
          <a:xfrm flipH="1">
            <a:off x="1361560" y="1547612"/>
            <a:ext cx="2316116" cy="2873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7AC71A7-477E-4E28-84C2-08C51A255F66}"/>
              </a:ext>
            </a:extLst>
          </p:cNvPr>
          <p:cNvCxnSpPr>
            <a:cxnSpLocks/>
            <a:stCxn id="9" idx="0"/>
            <a:endCxn id="18" idx="0"/>
          </p:cNvCxnSpPr>
          <p:nvPr/>
        </p:nvCxnSpPr>
        <p:spPr>
          <a:xfrm>
            <a:off x="5412715" y="1547612"/>
            <a:ext cx="2027333" cy="2972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45BF0A93-6E08-4D01-A255-16CD5D88A622}"/>
              </a:ext>
            </a:extLst>
          </p:cNvPr>
          <p:cNvSpPr/>
          <p:nvPr/>
        </p:nvSpPr>
        <p:spPr>
          <a:xfrm>
            <a:off x="2278882" y="3207149"/>
            <a:ext cx="1803626" cy="1776224"/>
          </a:xfrm>
          <a:custGeom>
            <a:avLst/>
            <a:gdLst>
              <a:gd name="connsiteX0" fmla="*/ 0 w 1942575"/>
              <a:gd name="connsiteY0" fmla="*/ 0 h 1295050"/>
              <a:gd name="connsiteX1" fmla="*/ 1942575 w 1942575"/>
              <a:gd name="connsiteY1" fmla="*/ 0 h 1295050"/>
              <a:gd name="connsiteX2" fmla="*/ 1942575 w 1942575"/>
              <a:gd name="connsiteY2" fmla="*/ 1295050 h 1295050"/>
              <a:gd name="connsiteX3" fmla="*/ 0 w 1942575"/>
              <a:gd name="connsiteY3" fmla="*/ 1295050 h 1295050"/>
              <a:gd name="connsiteX4" fmla="*/ 0 w 1942575"/>
              <a:gd name="connsiteY4" fmla="*/ 0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575" h="1295050">
                <a:moveTo>
                  <a:pt x="0" y="0"/>
                </a:moveTo>
                <a:lnTo>
                  <a:pt x="1942575" y="0"/>
                </a:lnTo>
                <a:lnTo>
                  <a:pt x="1942575" y="1295050"/>
                </a:lnTo>
                <a:lnTo>
                  <a:pt x="0" y="1295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85725" lvl="1" indent="-85725" defTabSz="500063" eaLnBrk="1" fontAlgn="auto" hangingPunct="1">
              <a:lnSpc>
                <a:spcPct val="90000"/>
              </a:lnSpc>
              <a:spcAft>
                <a:spcPct val="15000"/>
              </a:spcAft>
              <a:buFontTx/>
              <a:buChar char="•"/>
            </a:pPr>
            <a:r>
              <a:rPr lang="en-US" sz="1200" b="1" i="1" dirty="0">
                <a:solidFill>
                  <a:prstClr val="black">
                    <a:hueOff val="0"/>
                    <a:satOff val="0"/>
                    <a:lumOff val="0"/>
                    <a:alphaOff val="0"/>
                  </a:prstClr>
                </a:solidFill>
                <a:latin typeface="Arial" panose="020B0604020202020204" pitchFamily="34" charset="0"/>
                <a:cs typeface="Arial" panose="020B0604020202020204" pitchFamily="34" charset="0"/>
              </a:rPr>
              <a:t>Ball-Berry</a:t>
            </a: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 approach coupled with </a:t>
            </a:r>
            <a:r>
              <a:rPr lang="en-US" sz="1200" b="1" dirty="0">
                <a:solidFill>
                  <a:srgbClr val="00B050"/>
                </a:solidFill>
                <a:latin typeface="Arial" panose="020B0604020202020204" pitchFamily="34" charset="0"/>
                <a:cs typeface="Arial" panose="020B0604020202020204" pitchFamily="34" charset="0"/>
              </a:rPr>
              <a:t>leaf photosynthesis </a:t>
            </a: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and calculating separately for </a:t>
            </a:r>
            <a:r>
              <a:rPr lang="en-US" sz="1200" b="1" dirty="0">
                <a:solidFill>
                  <a:srgbClr val="00B050"/>
                </a:solidFill>
                <a:latin typeface="Arial" panose="020B0604020202020204" pitchFamily="34" charset="0"/>
                <a:cs typeface="Arial" panose="020B0604020202020204" pitchFamily="34" charset="0"/>
              </a:rPr>
              <a:t>sunlit and shaded leaves</a:t>
            </a: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 (</a:t>
            </a:r>
            <a:r>
              <a:rPr lang="en-US" sz="1200" b="1" dirty="0">
                <a:solidFill>
                  <a:srgbClr val="39B1DB"/>
                </a:solidFill>
                <a:latin typeface="Arial" panose="020B0604020202020204" pitchFamily="34" charset="0"/>
                <a:cs typeface="Arial" panose="020B0604020202020204" pitchFamily="34" charset="0"/>
              </a:rPr>
              <a:t>CLMv3.5</a:t>
            </a: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a:t>
            </a:r>
          </a:p>
          <a:p>
            <a:pPr marL="85725" lvl="1" indent="-85725" defTabSz="500063" eaLnBrk="1" fontAlgn="auto" hangingPunct="1">
              <a:lnSpc>
                <a:spcPct val="90000"/>
              </a:lnSpc>
              <a:spcAft>
                <a:spcPct val="15000"/>
              </a:spcAft>
              <a:buFontTx/>
              <a:buChar char="•"/>
            </a:pPr>
            <a:endParaRPr lang="en-US" sz="600" dirty="0">
              <a:solidFill>
                <a:prstClr val="black">
                  <a:hueOff val="0"/>
                  <a:satOff val="0"/>
                  <a:lumOff val="0"/>
                  <a:alphaOff val="0"/>
                </a:prstClr>
              </a:solidFill>
              <a:latin typeface="Arial" panose="020B0604020202020204" pitchFamily="34" charset="0"/>
              <a:cs typeface="Arial" panose="020B0604020202020204" pitchFamily="34" charset="0"/>
            </a:endParaRPr>
          </a:p>
          <a:p>
            <a:pPr marL="85725" lvl="1" indent="-85725" defTabSz="500063" eaLnBrk="1" fontAlgn="auto" hangingPunct="1">
              <a:lnSpc>
                <a:spcPct val="90000"/>
              </a:lnSpc>
              <a:spcAft>
                <a:spcPct val="15000"/>
              </a:spcAft>
              <a:buFontTx/>
              <a:buChar char="•"/>
            </a:pP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Night-time values of stomatal resistance is equal to 20.000 s m</a:t>
            </a:r>
            <a:r>
              <a:rPr lang="en-US" sz="1200" baseline="30000" dirty="0">
                <a:solidFill>
                  <a:prstClr val="black">
                    <a:hueOff val="0"/>
                    <a:satOff val="0"/>
                    <a:lumOff val="0"/>
                    <a:alphaOff val="0"/>
                  </a:prstClr>
                </a:solidFill>
                <a:latin typeface="Arial" panose="020B0604020202020204" pitchFamily="34" charset="0"/>
                <a:cs typeface="Arial" panose="020B0604020202020204" pitchFamily="34" charset="0"/>
              </a:rPr>
              <a:t>-1</a:t>
            </a:r>
          </a:p>
        </p:txBody>
      </p:sp>
      <p:sp>
        <p:nvSpPr>
          <p:cNvPr id="52" name="Freeform: Shape 51">
            <a:extLst>
              <a:ext uri="{FF2B5EF4-FFF2-40B4-BE49-F238E27FC236}">
                <a16:creationId xmlns:a16="http://schemas.microsoft.com/office/drawing/2014/main" id="{A1295D6E-AEB3-4C8A-BFB5-2348346648AD}"/>
              </a:ext>
            </a:extLst>
          </p:cNvPr>
          <p:cNvSpPr/>
          <p:nvPr/>
        </p:nvSpPr>
        <p:spPr>
          <a:xfrm>
            <a:off x="4901953" y="3197292"/>
            <a:ext cx="1803626" cy="1776224"/>
          </a:xfrm>
          <a:custGeom>
            <a:avLst/>
            <a:gdLst>
              <a:gd name="connsiteX0" fmla="*/ 0 w 1942575"/>
              <a:gd name="connsiteY0" fmla="*/ 0 h 1295050"/>
              <a:gd name="connsiteX1" fmla="*/ 1942575 w 1942575"/>
              <a:gd name="connsiteY1" fmla="*/ 0 h 1295050"/>
              <a:gd name="connsiteX2" fmla="*/ 1942575 w 1942575"/>
              <a:gd name="connsiteY2" fmla="*/ 1295050 h 1295050"/>
              <a:gd name="connsiteX3" fmla="*/ 0 w 1942575"/>
              <a:gd name="connsiteY3" fmla="*/ 1295050 h 1295050"/>
              <a:gd name="connsiteX4" fmla="*/ 0 w 1942575"/>
              <a:gd name="connsiteY4" fmla="*/ 0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575" h="1295050">
                <a:moveTo>
                  <a:pt x="0" y="0"/>
                </a:moveTo>
                <a:lnTo>
                  <a:pt x="1942575" y="0"/>
                </a:lnTo>
                <a:lnTo>
                  <a:pt x="1942575" y="1295050"/>
                </a:lnTo>
                <a:lnTo>
                  <a:pt x="0" y="1295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85725" lvl="1" indent="-85725" defTabSz="500063" eaLnBrk="1" fontAlgn="auto" hangingPunct="1">
              <a:lnSpc>
                <a:spcPct val="90000"/>
              </a:lnSpc>
              <a:spcAft>
                <a:spcPct val="15000"/>
              </a:spcAft>
              <a:buFontTx/>
              <a:buChar char="•"/>
            </a:pPr>
            <a:r>
              <a:rPr lang="en-US" sz="1200" b="1" i="1" dirty="0">
                <a:solidFill>
                  <a:prstClr val="black">
                    <a:hueOff val="0"/>
                    <a:satOff val="0"/>
                    <a:lumOff val="0"/>
                    <a:alphaOff val="0"/>
                  </a:prstClr>
                </a:solidFill>
                <a:latin typeface="Arial" panose="020B0604020202020204" pitchFamily="34" charset="0"/>
                <a:cs typeface="Arial" panose="020B0604020202020204" pitchFamily="34" charset="0"/>
              </a:rPr>
              <a:t>Ball-Berry</a:t>
            </a: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 approach coupled with leaf photosynthesis and calculating separately for sunlit and shaded leaves. (</a:t>
            </a:r>
            <a:r>
              <a:rPr lang="en-US" sz="1200" b="1" dirty="0">
                <a:solidFill>
                  <a:srgbClr val="39B1DB"/>
                </a:solidFill>
                <a:latin typeface="Arial" panose="020B0604020202020204" pitchFamily="34" charset="0"/>
                <a:cs typeface="Arial" panose="020B0604020202020204" pitchFamily="34" charset="0"/>
              </a:rPr>
              <a:t>CLMv4.5</a:t>
            </a: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a:t>
            </a:r>
          </a:p>
          <a:p>
            <a:pPr marL="85725" lvl="1" indent="-85725" defTabSz="500063" eaLnBrk="1" fontAlgn="auto" hangingPunct="1">
              <a:lnSpc>
                <a:spcPct val="90000"/>
              </a:lnSpc>
              <a:spcAft>
                <a:spcPct val="15000"/>
              </a:spcAft>
              <a:buFontTx/>
              <a:buChar char="•"/>
            </a:pPr>
            <a:endParaRPr lang="en-US" sz="600" dirty="0">
              <a:solidFill>
                <a:prstClr val="black">
                  <a:hueOff val="0"/>
                  <a:satOff val="0"/>
                  <a:lumOff val="0"/>
                  <a:alphaOff val="0"/>
                </a:prstClr>
              </a:solidFill>
              <a:latin typeface="Arial" panose="020B0604020202020204" pitchFamily="34" charset="0"/>
              <a:cs typeface="Arial" panose="020B0604020202020204" pitchFamily="34" charset="0"/>
            </a:endParaRPr>
          </a:p>
          <a:p>
            <a:pPr marL="85725" lvl="1" indent="-85725" defTabSz="500063" eaLnBrk="1" fontAlgn="auto" hangingPunct="1">
              <a:lnSpc>
                <a:spcPct val="90000"/>
              </a:lnSpc>
              <a:spcAft>
                <a:spcPct val="15000"/>
              </a:spcAft>
              <a:buFontTx/>
              <a:buChar char="•"/>
            </a:pPr>
            <a:r>
              <a:rPr lang="en-US" sz="1200" b="1" dirty="0">
                <a:solidFill>
                  <a:srgbClr val="00B050"/>
                </a:solidFill>
                <a:latin typeface="Arial" panose="020B0604020202020204" pitchFamily="34" charset="0"/>
                <a:cs typeface="Arial" panose="020B0604020202020204" pitchFamily="34" charset="0"/>
              </a:rPr>
              <a:t>Night-time values of stomatal resistance is controlled by available soil water </a:t>
            </a:r>
            <a:endParaRPr lang="en-US" sz="1200" b="1" baseline="30000" dirty="0">
              <a:solidFill>
                <a:srgbClr val="00B050"/>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AC0BAD47-5A33-4922-8061-BBBD60AC6DF2}"/>
              </a:ext>
            </a:extLst>
          </p:cNvPr>
          <p:cNvSpPr/>
          <p:nvPr/>
        </p:nvSpPr>
        <p:spPr>
          <a:xfrm>
            <a:off x="7237326" y="2335255"/>
            <a:ext cx="1803626" cy="2801552"/>
          </a:xfrm>
          <a:custGeom>
            <a:avLst/>
            <a:gdLst>
              <a:gd name="connsiteX0" fmla="*/ 0 w 1942575"/>
              <a:gd name="connsiteY0" fmla="*/ 0 h 1295050"/>
              <a:gd name="connsiteX1" fmla="*/ 1942575 w 1942575"/>
              <a:gd name="connsiteY1" fmla="*/ 0 h 1295050"/>
              <a:gd name="connsiteX2" fmla="*/ 1942575 w 1942575"/>
              <a:gd name="connsiteY2" fmla="*/ 1295050 h 1295050"/>
              <a:gd name="connsiteX3" fmla="*/ 0 w 1942575"/>
              <a:gd name="connsiteY3" fmla="*/ 1295050 h 1295050"/>
              <a:gd name="connsiteX4" fmla="*/ 0 w 1942575"/>
              <a:gd name="connsiteY4" fmla="*/ 0 h 129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575" h="1295050">
                <a:moveTo>
                  <a:pt x="0" y="0"/>
                </a:moveTo>
                <a:lnTo>
                  <a:pt x="1942575" y="0"/>
                </a:lnTo>
                <a:lnTo>
                  <a:pt x="1942575" y="1295050"/>
                </a:lnTo>
                <a:lnTo>
                  <a:pt x="0" y="1295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85725" lvl="1" indent="-85725" defTabSz="500063" eaLnBrk="1" fontAlgn="auto" hangingPunct="1">
              <a:lnSpc>
                <a:spcPct val="90000"/>
              </a:lnSpc>
              <a:spcAft>
                <a:spcPct val="15000"/>
              </a:spcAft>
              <a:buFontTx/>
              <a:buChar char="•"/>
            </a:pPr>
            <a:r>
              <a:rPr lang="en-US" sz="1200" b="1" i="1" dirty="0">
                <a:solidFill>
                  <a:prstClr val="black">
                    <a:hueOff val="0"/>
                    <a:satOff val="0"/>
                    <a:lumOff val="0"/>
                    <a:alphaOff val="0"/>
                  </a:prstClr>
                </a:solidFill>
                <a:latin typeface="Arial" panose="020B0604020202020204" pitchFamily="34" charset="0"/>
                <a:cs typeface="Arial" panose="020B0604020202020204" pitchFamily="34" charset="0"/>
              </a:rPr>
              <a:t>Ball-Berry</a:t>
            </a: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 approach coupled with leaf photosynthesis and calculating separately for sunlit and shaded leaves. (</a:t>
            </a:r>
            <a:r>
              <a:rPr lang="en-US" sz="1200" b="1" dirty="0">
                <a:solidFill>
                  <a:srgbClr val="39B1DB"/>
                </a:solidFill>
                <a:latin typeface="Arial" panose="020B0604020202020204" pitchFamily="34" charset="0"/>
                <a:cs typeface="Arial" panose="020B0604020202020204" pitchFamily="34" charset="0"/>
              </a:rPr>
              <a:t>CLMv4.5</a:t>
            </a: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a:t>
            </a:r>
          </a:p>
          <a:p>
            <a:pPr marL="85725" lvl="1" indent="-85725" defTabSz="500063" eaLnBrk="1" fontAlgn="auto" hangingPunct="1">
              <a:lnSpc>
                <a:spcPct val="90000"/>
              </a:lnSpc>
              <a:spcAft>
                <a:spcPct val="15000"/>
              </a:spcAft>
              <a:buFontTx/>
              <a:buChar char="•"/>
            </a:pPr>
            <a:endParaRPr lang="en-US" sz="600" dirty="0">
              <a:solidFill>
                <a:prstClr val="black">
                  <a:hueOff val="0"/>
                  <a:satOff val="0"/>
                  <a:lumOff val="0"/>
                  <a:alphaOff val="0"/>
                </a:prstClr>
              </a:solidFill>
              <a:latin typeface="Arial" panose="020B0604020202020204" pitchFamily="34" charset="0"/>
              <a:cs typeface="Arial" panose="020B0604020202020204" pitchFamily="34" charset="0"/>
            </a:endParaRPr>
          </a:p>
          <a:p>
            <a:pPr marL="85725" lvl="1" indent="-85725" defTabSz="500063" eaLnBrk="1" fontAlgn="auto" hangingPunct="1">
              <a:lnSpc>
                <a:spcPct val="90000"/>
              </a:lnSpc>
              <a:spcAft>
                <a:spcPct val="15000"/>
              </a:spcAft>
              <a:buFontTx/>
              <a:buChar char="•"/>
            </a:pPr>
            <a:r>
              <a:rPr lang="en-US" sz="1200" dirty="0">
                <a:solidFill>
                  <a:prstClr val="black">
                    <a:hueOff val="0"/>
                    <a:satOff val="0"/>
                    <a:lumOff val="0"/>
                    <a:alphaOff val="0"/>
                  </a:prstClr>
                </a:solidFill>
                <a:latin typeface="Arial" panose="020B0604020202020204" pitchFamily="34" charset="0"/>
                <a:cs typeface="Arial" panose="020B0604020202020204" pitchFamily="34" charset="0"/>
              </a:rPr>
              <a:t>Night-time values of stomatal resistance is controlling by available soil water </a:t>
            </a:r>
          </a:p>
          <a:p>
            <a:pPr marL="85725" lvl="1" indent="-85725" defTabSz="500063" eaLnBrk="1" fontAlgn="auto" hangingPunct="1">
              <a:lnSpc>
                <a:spcPct val="90000"/>
              </a:lnSpc>
              <a:spcAft>
                <a:spcPct val="15000"/>
              </a:spcAft>
              <a:buFontTx/>
              <a:buChar char="•"/>
            </a:pPr>
            <a:endParaRPr lang="en-US" sz="1200" dirty="0">
              <a:solidFill>
                <a:prstClr val="black">
                  <a:hueOff val="0"/>
                  <a:satOff val="0"/>
                  <a:lumOff val="0"/>
                  <a:alphaOff val="0"/>
                </a:prstClr>
              </a:solidFill>
              <a:latin typeface="Arial" panose="020B0604020202020204" pitchFamily="34" charset="0"/>
              <a:cs typeface="Arial" panose="020B0604020202020204" pitchFamily="34" charset="0"/>
            </a:endParaRPr>
          </a:p>
          <a:p>
            <a:pPr marL="85725" lvl="1" indent="-85725" defTabSz="500063" eaLnBrk="1" fontAlgn="auto" hangingPunct="1">
              <a:lnSpc>
                <a:spcPct val="90000"/>
              </a:lnSpc>
              <a:spcAft>
                <a:spcPct val="15000"/>
              </a:spcAft>
              <a:buFontTx/>
              <a:buChar char="•"/>
            </a:pPr>
            <a:r>
              <a:rPr lang="en-US" sz="1800" baseline="30000" dirty="0">
                <a:solidFill>
                  <a:prstClr val="black">
                    <a:hueOff val="0"/>
                    <a:satOff val="0"/>
                    <a:lumOff val="0"/>
                    <a:alphaOff val="0"/>
                  </a:prstClr>
                </a:solidFill>
                <a:latin typeface="Arial" panose="020B0604020202020204" pitchFamily="34" charset="0"/>
                <a:cs typeface="Arial" panose="020B0604020202020204" pitchFamily="34" charset="0"/>
              </a:rPr>
              <a:t>Additional changes in calculations of </a:t>
            </a:r>
            <a:r>
              <a:rPr lang="en-US" sz="1800" b="1" baseline="30000" dirty="0">
                <a:solidFill>
                  <a:srgbClr val="00B050"/>
                </a:solidFill>
                <a:latin typeface="Arial" panose="020B0604020202020204" pitchFamily="34" charset="0"/>
                <a:cs typeface="Arial" panose="020B0604020202020204" pitchFamily="34" charset="0"/>
              </a:rPr>
              <a:t>transpiration from dry leaf surfaces</a:t>
            </a:r>
          </a:p>
        </p:txBody>
      </p:sp>
      <p:sp>
        <p:nvSpPr>
          <p:cNvPr id="64" name="TextBox 26">
            <a:extLst>
              <a:ext uri="{FF2B5EF4-FFF2-40B4-BE49-F238E27FC236}">
                <a16:creationId xmlns:a16="http://schemas.microsoft.com/office/drawing/2014/main" id="{E5E3A5B8-676C-45A7-860B-9F31F5BD15AF}"/>
              </a:ext>
            </a:extLst>
          </p:cNvPr>
          <p:cNvSpPr txBox="1"/>
          <p:nvPr/>
        </p:nvSpPr>
        <p:spPr>
          <a:xfrm>
            <a:off x="148248" y="929555"/>
            <a:ext cx="1731583" cy="276999"/>
          </a:xfrm>
          <a:prstGeom prst="rect">
            <a:avLst/>
          </a:prstGeom>
          <a:noFill/>
          <a:ln>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auto">
              <a:spcBef>
                <a:spcPts val="0"/>
              </a:spcBef>
              <a:spcAft>
                <a:spcPts val="0"/>
              </a:spcAft>
            </a:pPr>
            <a:r>
              <a:rPr lang="en-US" sz="1200" b="1" i="1" dirty="0">
                <a:latin typeface="Arial" panose="020B0604020202020204" pitchFamily="34" charset="0"/>
                <a:cs typeface="Arial" panose="020B0604020202020204" pitchFamily="34" charset="0"/>
              </a:rPr>
              <a:t>COSMO-CLM v5.16</a:t>
            </a:r>
            <a:endParaRPr lang="en-US" sz="1200" dirty="0">
              <a:solidFill>
                <a:prstClr val="black"/>
              </a:solidFill>
              <a:latin typeface="Arial" panose="020B0604020202020204" pitchFamily="34" charset="0"/>
              <a:cs typeface="Arial" panose="020B0604020202020204" pitchFamily="34" charset="0"/>
            </a:endParaRPr>
          </a:p>
        </p:txBody>
      </p:sp>
      <p:sp>
        <p:nvSpPr>
          <p:cNvPr id="65" name="TextBox 27">
            <a:extLst>
              <a:ext uri="{FF2B5EF4-FFF2-40B4-BE49-F238E27FC236}">
                <a16:creationId xmlns:a16="http://schemas.microsoft.com/office/drawing/2014/main" id="{C1BE09A3-C511-4A08-9DA6-D536079391CC}"/>
              </a:ext>
            </a:extLst>
          </p:cNvPr>
          <p:cNvSpPr txBox="1"/>
          <p:nvPr/>
        </p:nvSpPr>
        <p:spPr>
          <a:xfrm>
            <a:off x="6422545" y="667261"/>
            <a:ext cx="2341248" cy="461665"/>
          </a:xfrm>
          <a:prstGeom prst="rect">
            <a:avLst/>
          </a:prstGeom>
          <a:noFill/>
          <a:ln>
            <a:solidFill>
              <a:srgbClr val="39B1DB"/>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auto">
              <a:spcBef>
                <a:spcPts val="0"/>
              </a:spcBef>
              <a:spcAft>
                <a:spcPts val="0"/>
              </a:spcAft>
            </a:pPr>
            <a:r>
              <a:rPr lang="en-US" sz="1200" i="1" dirty="0">
                <a:solidFill>
                  <a:srgbClr val="39B1DB"/>
                </a:solidFill>
                <a:latin typeface="Arial" panose="020B0604020202020204" pitchFamily="34" charset="0"/>
                <a:cs typeface="Arial" panose="020B0604020202020204" pitchFamily="34" charset="0"/>
              </a:rPr>
              <a:t>CLM 3.5, CLM 4.5</a:t>
            </a:r>
            <a:r>
              <a:rPr lang="en-US" sz="1200" dirty="0">
                <a:solidFill>
                  <a:srgbClr val="39B1DB"/>
                </a:solidFill>
                <a:latin typeface="Arial" panose="020B0604020202020204" pitchFamily="34" charset="0"/>
                <a:cs typeface="Arial" panose="020B0604020202020204" pitchFamily="34" charset="0"/>
              </a:rPr>
              <a:t> – </a:t>
            </a:r>
            <a:r>
              <a:rPr lang="en-US" sz="1200" b="1" dirty="0">
                <a:solidFill>
                  <a:srgbClr val="39B1DB"/>
                </a:solidFill>
                <a:latin typeface="Arial" panose="020B0604020202020204" pitchFamily="34" charset="0"/>
                <a:cs typeface="Arial" panose="020B0604020202020204" pitchFamily="34" charset="0"/>
              </a:rPr>
              <a:t>Community Land Model</a:t>
            </a:r>
          </a:p>
        </p:txBody>
      </p:sp>
      <p:sp>
        <p:nvSpPr>
          <p:cNvPr id="26" name="Footer Placeholder 1">
            <a:extLst>
              <a:ext uri="{FF2B5EF4-FFF2-40B4-BE49-F238E27FC236}">
                <a16:creationId xmlns:a16="http://schemas.microsoft.com/office/drawing/2014/main" id="{263C7571-70FB-4E5B-B6E6-ACFBF044E666}"/>
              </a:ext>
            </a:extLst>
          </p:cNvPr>
          <p:cNvSpPr>
            <a:spLocks noGrp="1"/>
          </p:cNvSpPr>
          <p:nvPr>
            <p:ph type="ftr" sz="quarter" idx="11"/>
          </p:nvPr>
        </p:nvSpPr>
        <p:spPr>
          <a:xfrm>
            <a:off x="0" y="4869657"/>
            <a:ext cx="9143999" cy="273844"/>
          </a:xfrm>
        </p:spPr>
        <p:txBody>
          <a:bodyPr/>
          <a:lstStyle/>
          <a:p>
            <a:pPr defTabSz="685800" eaLnBrk="1" fontAlgn="auto" hangingPunct="1">
              <a:spcBef>
                <a:spcPts val="0"/>
              </a:spcBef>
              <a:spcAft>
                <a:spcPts val="0"/>
              </a:spcAft>
            </a:pPr>
            <a:r>
              <a:rPr lang="en-US" dirty="0">
                <a:solidFill>
                  <a:prstClr val="black">
                    <a:tint val="75000"/>
                  </a:prstClr>
                </a:solidFill>
                <a:latin typeface="Calibri" panose="020F0502020204030204"/>
              </a:rPr>
              <a:t>ICCARUS 2022 - 08.03.2022</a:t>
            </a:r>
          </a:p>
        </p:txBody>
      </p:sp>
    </p:spTree>
    <p:extLst>
      <p:ext uri="{BB962C8B-B14F-4D97-AF65-F5344CB8AC3E}">
        <p14:creationId xmlns:p14="http://schemas.microsoft.com/office/powerpoint/2010/main" val="86274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C52052-8DAF-4E0E-B912-4BFC0F5804B5}"/>
              </a:ext>
            </a:extLst>
          </p:cNvPr>
          <p:cNvPicPr>
            <a:picLocks noChangeAspect="1"/>
          </p:cNvPicPr>
          <p:nvPr/>
        </p:nvPicPr>
        <p:blipFill>
          <a:blip r:embed="rId2"/>
          <a:stretch>
            <a:fillRect/>
          </a:stretch>
        </p:blipFill>
        <p:spPr>
          <a:xfrm>
            <a:off x="5378554" y="2772139"/>
            <a:ext cx="3759993" cy="2376316"/>
          </a:xfrm>
          <a:prstGeom prst="rect">
            <a:avLst/>
          </a:prstGeom>
        </p:spPr>
      </p:pic>
      <p:sp>
        <p:nvSpPr>
          <p:cNvPr id="2" name="Footer Placeholder 1">
            <a:extLst>
              <a:ext uri="{FF2B5EF4-FFF2-40B4-BE49-F238E27FC236}">
                <a16:creationId xmlns:a16="http://schemas.microsoft.com/office/drawing/2014/main" id="{B10E3B77-C95F-4DC4-A1F3-D15F6E3D44EB}"/>
              </a:ext>
            </a:extLst>
          </p:cNvPr>
          <p:cNvSpPr>
            <a:spLocks noGrp="1"/>
          </p:cNvSpPr>
          <p:nvPr>
            <p:ph type="ftr" sz="quarter" idx="11"/>
          </p:nvPr>
        </p:nvSpPr>
        <p:spPr>
          <a:xfrm>
            <a:off x="5446932" y="4869656"/>
            <a:ext cx="3697069" cy="273844"/>
          </a:xfrm>
        </p:spPr>
        <p:txBody>
          <a:bodyPr/>
          <a:lstStyle/>
          <a:p>
            <a:pPr defTabSz="685800" eaLnBrk="1" fontAlgn="auto" hangingPunct="1">
              <a:spcBef>
                <a:spcPts val="0"/>
              </a:spcBef>
              <a:spcAft>
                <a:spcPts val="0"/>
              </a:spcAft>
            </a:pPr>
            <a:r>
              <a:rPr lang="en-US" dirty="0">
                <a:solidFill>
                  <a:prstClr val="black">
                    <a:tint val="75000"/>
                  </a:prstClr>
                </a:solidFill>
                <a:latin typeface="Calibri" panose="020F0502020204030204"/>
              </a:rPr>
              <a:t>ICCARUS 2022 - 08.03.2022</a:t>
            </a:r>
          </a:p>
        </p:txBody>
      </p:sp>
      <p:sp>
        <p:nvSpPr>
          <p:cNvPr id="3" name="Slide Number Placeholder 2">
            <a:extLst>
              <a:ext uri="{FF2B5EF4-FFF2-40B4-BE49-F238E27FC236}">
                <a16:creationId xmlns:a16="http://schemas.microsoft.com/office/drawing/2014/main" id="{F1F767FB-5E92-4C9A-936A-CE9E9AFF1075}"/>
              </a:ext>
            </a:extLst>
          </p:cNvPr>
          <p:cNvSpPr>
            <a:spLocks noGrp="1"/>
          </p:cNvSpPr>
          <p:nvPr>
            <p:ph type="sldNum" sz="quarter" idx="12"/>
          </p:nvPr>
        </p:nvSpPr>
        <p:spPr>
          <a:xfrm>
            <a:off x="7086599" y="4869657"/>
            <a:ext cx="2057400" cy="273844"/>
          </a:xfrm>
        </p:spPr>
        <p:txBody>
          <a:bodyPr/>
          <a:lstStyle/>
          <a:p>
            <a:pPr defTabSz="685800" eaLnBrk="1" fontAlgn="auto" hangingPunct="1">
              <a:spcBef>
                <a:spcPts val="0"/>
              </a:spcBef>
              <a:spcAft>
                <a:spcPts val="0"/>
              </a:spcAft>
            </a:pPr>
            <a:fld id="{0277E9C0-0C90-4743-866A-39364C78444A}" type="slidenum">
              <a:rPr lang="en-US">
                <a:solidFill>
                  <a:prstClr val="black">
                    <a:tint val="75000"/>
                  </a:prstClr>
                </a:solidFill>
                <a:latin typeface="Calibri" panose="020F0502020204030204"/>
              </a:rPr>
              <a:pPr defTabSz="685800" eaLnBrk="1" fontAlgn="auto" hangingPunct="1">
                <a:spcBef>
                  <a:spcPts val="0"/>
                </a:spcBef>
                <a:spcAft>
                  <a:spcPts val="0"/>
                </a:spcAft>
              </a:pPr>
              <a:t>17</a:t>
            </a:fld>
            <a:endParaRPr lang="en-US" dirty="0">
              <a:solidFill>
                <a:prstClr val="black">
                  <a:tint val="75000"/>
                </a:prstClr>
              </a:solidFill>
              <a:latin typeface="Calibri" panose="020F0502020204030204"/>
            </a:endParaRPr>
          </a:p>
        </p:txBody>
      </p:sp>
      <p:pic>
        <p:nvPicPr>
          <p:cNvPr id="4" name="Picture 3">
            <a:extLst>
              <a:ext uri="{FF2B5EF4-FFF2-40B4-BE49-F238E27FC236}">
                <a16:creationId xmlns:a16="http://schemas.microsoft.com/office/drawing/2014/main" id="{2CB01A63-2B63-476C-99C2-608A295F5ED6}"/>
              </a:ext>
            </a:extLst>
          </p:cNvPr>
          <p:cNvPicPr>
            <a:picLocks noChangeAspect="1"/>
          </p:cNvPicPr>
          <p:nvPr/>
        </p:nvPicPr>
        <p:blipFill rotWithShape="1">
          <a:blip r:embed="rId3"/>
          <a:srcRect t="24962" b="38786"/>
          <a:stretch/>
        </p:blipFill>
        <p:spPr>
          <a:xfrm>
            <a:off x="8019047" y="0"/>
            <a:ext cx="1124952" cy="272026"/>
          </a:xfrm>
          <a:prstGeom prst="rect">
            <a:avLst/>
          </a:prstGeom>
        </p:spPr>
      </p:pic>
      <p:pic>
        <p:nvPicPr>
          <p:cNvPr id="5" name="Graphic 4">
            <a:extLst>
              <a:ext uri="{FF2B5EF4-FFF2-40B4-BE49-F238E27FC236}">
                <a16:creationId xmlns:a16="http://schemas.microsoft.com/office/drawing/2014/main" id="{5E9D14FC-F7AB-4078-9A2F-1021B643B9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0" y="0"/>
            <a:ext cx="415759" cy="511342"/>
          </a:xfrm>
          <a:prstGeom prst="rect">
            <a:avLst/>
          </a:prstGeom>
        </p:spPr>
      </p:pic>
      <p:sp>
        <p:nvSpPr>
          <p:cNvPr id="6" name="Title 1">
            <a:extLst>
              <a:ext uri="{FF2B5EF4-FFF2-40B4-BE49-F238E27FC236}">
                <a16:creationId xmlns:a16="http://schemas.microsoft.com/office/drawing/2014/main" id="{032B99C1-DCDF-48CB-AD8B-92A015D26D60}"/>
              </a:ext>
            </a:extLst>
          </p:cNvPr>
          <p:cNvSpPr txBox="1">
            <a:spLocks/>
          </p:cNvSpPr>
          <p:nvPr/>
        </p:nvSpPr>
        <p:spPr>
          <a:xfrm>
            <a:off x="646331" y="35537"/>
            <a:ext cx="8258183"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2400" dirty="0">
                <a:solidFill>
                  <a:srgbClr val="FF0000"/>
                </a:solidFill>
                <a:latin typeface="Arial" panose="020B0604020202020204" pitchFamily="34" charset="0"/>
                <a:cs typeface="Arial" panose="020B0604020202020204" pitchFamily="34" charset="0"/>
              </a:rPr>
              <a:t>Impact of stomatal resistance on turbulent fluxes</a:t>
            </a:r>
          </a:p>
        </p:txBody>
      </p:sp>
      <p:sp>
        <p:nvSpPr>
          <p:cNvPr id="25" name="TextBox 24">
            <a:extLst>
              <a:ext uri="{FF2B5EF4-FFF2-40B4-BE49-F238E27FC236}">
                <a16:creationId xmlns:a16="http://schemas.microsoft.com/office/drawing/2014/main" id="{A9281DFE-EE19-4D5D-BDBC-B6D7E9BADB66}"/>
              </a:ext>
            </a:extLst>
          </p:cNvPr>
          <p:cNvSpPr txBox="1"/>
          <p:nvPr/>
        </p:nvSpPr>
        <p:spPr>
          <a:xfrm rot="16200000">
            <a:off x="-453960" y="1002354"/>
            <a:ext cx="1537721" cy="461665"/>
          </a:xfrm>
          <a:prstGeom prst="rect">
            <a:avLst/>
          </a:prstGeom>
          <a:noFill/>
        </p:spPr>
        <p:txBody>
          <a:bodyPr wrap="square">
            <a:spAutoFit/>
          </a:bodyPr>
          <a:lstStyle/>
          <a:p>
            <a:pPr algn="ctr" defTabSz="685800" eaLnBrk="1" fontAlgn="auto" hangingPunct="1">
              <a:spcBef>
                <a:spcPts val="0"/>
              </a:spcBef>
              <a:spcAft>
                <a:spcPts val="0"/>
              </a:spcAft>
            </a:pPr>
            <a:r>
              <a:rPr lang="en-GB" sz="1200" dirty="0">
                <a:solidFill>
                  <a:prstClr val="black"/>
                </a:solidFill>
                <a:latin typeface="Arial" panose="020B0604020202020204" pitchFamily="34" charset="0"/>
                <a:cs typeface="Arial" panose="020B0604020202020204" pitchFamily="34" charset="0"/>
              </a:rPr>
              <a:t>Stomatal resistance </a:t>
            </a:r>
            <a:br>
              <a:rPr lang="en-GB" sz="1200" dirty="0">
                <a:solidFill>
                  <a:prstClr val="black"/>
                </a:solidFill>
                <a:latin typeface="Arial" panose="020B0604020202020204" pitchFamily="34" charset="0"/>
                <a:cs typeface="Arial" panose="020B0604020202020204" pitchFamily="34" charset="0"/>
              </a:rPr>
            </a:br>
            <a:r>
              <a:rPr lang="en-GB" sz="1200" dirty="0">
                <a:solidFill>
                  <a:prstClr val="black"/>
                </a:solidFill>
                <a:latin typeface="Arial" panose="020B0604020202020204" pitchFamily="34" charset="0"/>
                <a:cs typeface="Arial" panose="020B0604020202020204" pitchFamily="34" charset="0"/>
              </a:rPr>
              <a:t>at 1 p.m. (s m</a:t>
            </a:r>
            <a:r>
              <a:rPr lang="en-GB" sz="1200" baseline="30000" dirty="0">
                <a:solidFill>
                  <a:prstClr val="black"/>
                </a:solidFill>
                <a:latin typeface="Arial" panose="020B0604020202020204" pitchFamily="34" charset="0"/>
                <a:cs typeface="Arial" panose="020B0604020202020204" pitchFamily="34" charset="0"/>
              </a:rPr>
              <a:t>-1</a:t>
            </a:r>
            <a:r>
              <a:rPr lang="en-GB" sz="1200"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Calibri" panose="020F0502020204030204"/>
            </a:endParaRPr>
          </a:p>
        </p:txBody>
      </p:sp>
      <p:sp>
        <p:nvSpPr>
          <p:cNvPr id="26" name="TextBox 25">
            <a:extLst>
              <a:ext uri="{FF2B5EF4-FFF2-40B4-BE49-F238E27FC236}">
                <a16:creationId xmlns:a16="http://schemas.microsoft.com/office/drawing/2014/main" id="{FFB098A9-81DC-4D81-847B-D1B1A16FBB54}"/>
              </a:ext>
            </a:extLst>
          </p:cNvPr>
          <p:cNvSpPr txBox="1"/>
          <p:nvPr/>
        </p:nvSpPr>
        <p:spPr>
          <a:xfrm rot="16200000">
            <a:off x="-416195" y="2541822"/>
            <a:ext cx="1462191" cy="461665"/>
          </a:xfrm>
          <a:prstGeom prst="rect">
            <a:avLst/>
          </a:prstGeom>
          <a:noFill/>
        </p:spPr>
        <p:txBody>
          <a:bodyPr wrap="square">
            <a:spAutoFit/>
          </a:bodyPr>
          <a:lstStyle/>
          <a:p>
            <a:pPr algn="ctr" defTabSz="685800" eaLnBrk="1" fontAlgn="auto" hangingPunct="1">
              <a:spcBef>
                <a:spcPts val="0"/>
              </a:spcBef>
              <a:spcAft>
                <a:spcPts val="0"/>
              </a:spcAft>
            </a:pPr>
            <a:r>
              <a:rPr lang="en-GB" sz="1200" dirty="0">
                <a:solidFill>
                  <a:prstClr val="black"/>
                </a:solidFill>
                <a:latin typeface="Arial" panose="020B0604020202020204" pitchFamily="34" charset="0"/>
                <a:cs typeface="Arial" panose="020B0604020202020204" pitchFamily="34" charset="0"/>
              </a:rPr>
              <a:t>Latent heat flux </a:t>
            </a:r>
            <a:br>
              <a:rPr lang="en-GB" sz="1200" dirty="0">
                <a:solidFill>
                  <a:prstClr val="black"/>
                </a:solidFill>
                <a:latin typeface="Arial" panose="020B0604020202020204" pitchFamily="34" charset="0"/>
                <a:cs typeface="Arial" panose="020B0604020202020204" pitchFamily="34" charset="0"/>
              </a:rPr>
            </a:br>
            <a:r>
              <a:rPr lang="en-GB" sz="1200" dirty="0">
                <a:solidFill>
                  <a:prstClr val="black"/>
                </a:solidFill>
                <a:latin typeface="Arial" panose="020B0604020202020204" pitchFamily="34" charset="0"/>
                <a:cs typeface="Arial" panose="020B0604020202020204" pitchFamily="34" charset="0"/>
              </a:rPr>
              <a:t>at 1 p.m. (W m</a:t>
            </a:r>
            <a:r>
              <a:rPr lang="en-GB" sz="1200" baseline="30000" dirty="0">
                <a:solidFill>
                  <a:prstClr val="black"/>
                </a:solidFill>
                <a:latin typeface="Arial" panose="020B0604020202020204" pitchFamily="34" charset="0"/>
                <a:cs typeface="Arial" panose="020B0604020202020204" pitchFamily="34" charset="0"/>
              </a:rPr>
              <a:t>-2</a:t>
            </a:r>
            <a:r>
              <a:rPr lang="en-GB" sz="1200"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Calibri" panose="020F0502020204030204"/>
            </a:endParaRPr>
          </a:p>
        </p:txBody>
      </p:sp>
      <p:pic>
        <p:nvPicPr>
          <p:cNvPr id="32" name="Picture 31" descr="Chart, histogram&#10;&#10;Description automatically generated">
            <a:extLst>
              <a:ext uri="{FF2B5EF4-FFF2-40B4-BE49-F238E27FC236}">
                <a16:creationId xmlns:a16="http://schemas.microsoft.com/office/drawing/2014/main" id="{824E2567-C3BC-4A4E-BB79-EF449A596BDF}"/>
              </a:ext>
            </a:extLst>
          </p:cNvPr>
          <p:cNvPicPr>
            <a:picLocks/>
          </p:cNvPicPr>
          <p:nvPr/>
        </p:nvPicPr>
        <p:blipFill rotWithShape="1">
          <a:blip r:embed="rId6" cstate="print">
            <a:extLst>
              <a:ext uri="{28A0092B-C50C-407E-A947-70E740481C1C}">
                <a14:useLocalDpi xmlns:a14="http://schemas.microsoft.com/office/drawing/2010/main" val="0"/>
              </a:ext>
            </a:extLst>
          </a:blip>
          <a:srcRect l="5385" t="8945" r="3655" b="9566"/>
          <a:stretch/>
        </p:blipFill>
        <p:spPr>
          <a:xfrm>
            <a:off x="646331" y="567089"/>
            <a:ext cx="4800600" cy="1474470"/>
          </a:xfrm>
          <a:prstGeom prst="rect">
            <a:avLst/>
          </a:prstGeom>
        </p:spPr>
      </p:pic>
      <p:pic>
        <p:nvPicPr>
          <p:cNvPr id="36" name="Picture 35" descr="Chart, line chart&#10;&#10;Description automatically generated">
            <a:extLst>
              <a:ext uri="{FF2B5EF4-FFF2-40B4-BE49-F238E27FC236}">
                <a16:creationId xmlns:a16="http://schemas.microsoft.com/office/drawing/2014/main" id="{10C84510-273F-4945-A442-97566757E4E2}"/>
              </a:ext>
            </a:extLst>
          </p:cNvPr>
          <p:cNvPicPr>
            <a:picLocks/>
          </p:cNvPicPr>
          <p:nvPr/>
        </p:nvPicPr>
        <p:blipFill rotWithShape="1">
          <a:blip r:embed="rId7" cstate="print">
            <a:extLst>
              <a:ext uri="{28A0092B-C50C-407E-A947-70E740481C1C}">
                <a14:useLocalDpi xmlns:a14="http://schemas.microsoft.com/office/drawing/2010/main" val="0"/>
              </a:ext>
            </a:extLst>
          </a:blip>
          <a:srcRect l="5385" t="8776" r="3655" b="10901"/>
          <a:stretch/>
        </p:blipFill>
        <p:spPr>
          <a:xfrm>
            <a:off x="646331" y="2029280"/>
            <a:ext cx="4814316" cy="1474470"/>
          </a:xfrm>
          <a:prstGeom prst="rect">
            <a:avLst/>
          </a:prstGeom>
        </p:spPr>
      </p:pic>
      <p:pic>
        <p:nvPicPr>
          <p:cNvPr id="34" name="Picture 33" descr="Chart&#10;&#10;Description automatically generated">
            <a:extLst>
              <a:ext uri="{FF2B5EF4-FFF2-40B4-BE49-F238E27FC236}">
                <a16:creationId xmlns:a16="http://schemas.microsoft.com/office/drawing/2014/main" id="{D60DA8BA-B530-42ED-921F-1052FC0266D2}"/>
              </a:ext>
            </a:extLst>
          </p:cNvPr>
          <p:cNvPicPr>
            <a:picLocks/>
          </p:cNvPicPr>
          <p:nvPr/>
        </p:nvPicPr>
        <p:blipFill rotWithShape="1">
          <a:blip r:embed="rId8" cstate="print">
            <a:extLst>
              <a:ext uri="{28A0092B-C50C-407E-A947-70E740481C1C}">
                <a14:useLocalDpi xmlns:a14="http://schemas.microsoft.com/office/drawing/2010/main" val="0"/>
              </a:ext>
            </a:extLst>
          </a:blip>
          <a:srcRect l="5385" t="8968" r="3655" b="3273"/>
          <a:stretch/>
        </p:blipFill>
        <p:spPr>
          <a:xfrm>
            <a:off x="646331" y="3503749"/>
            <a:ext cx="4814316" cy="1639750"/>
          </a:xfrm>
          <a:prstGeom prst="rect">
            <a:avLst/>
          </a:prstGeom>
        </p:spPr>
      </p:pic>
      <p:sp>
        <p:nvSpPr>
          <p:cNvPr id="37" name="Rectangle 36">
            <a:extLst>
              <a:ext uri="{FF2B5EF4-FFF2-40B4-BE49-F238E27FC236}">
                <a16:creationId xmlns:a16="http://schemas.microsoft.com/office/drawing/2014/main" id="{077F2EF1-E8EB-437E-9F73-5AB040EA7726}"/>
              </a:ext>
            </a:extLst>
          </p:cNvPr>
          <p:cNvSpPr/>
          <p:nvPr/>
        </p:nvSpPr>
        <p:spPr>
          <a:xfrm>
            <a:off x="2307838" y="630446"/>
            <a:ext cx="330836" cy="1371600"/>
          </a:xfrm>
          <a:prstGeom prst="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8" name="Rectangle 37">
            <a:extLst>
              <a:ext uri="{FF2B5EF4-FFF2-40B4-BE49-F238E27FC236}">
                <a16:creationId xmlns:a16="http://schemas.microsoft.com/office/drawing/2014/main" id="{352EF2A1-FC37-4051-9877-3167DED1E0C6}"/>
              </a:ext>
            </a:extLst>
          </p:cNvPr>
          <p:cNvSpPr/>
          <p:nvPr/>
        </p:nvSpPr>
        <p:spPr>
          <a:xfrm>
            <a:off x="2939874" y="630446"/>
            <a:ext cx="514119" cy="1371600"/>
          </a:xfrm>
          <a:prstGeom prst="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9" name="Rectangle 38">
            <a:extLst>
              <a:ext uri="{FF2B5EF4-FFF2-40B4-BE49-F238E27FC236}">
                <a16:creationId xmlns:a16="http://schemas.microsoft.com/office/drawing/2014/main" id="{39AD12EC-30D7-4E21-B013-C045BBFA5A34}"/>
              </a:ext>
            </a:extLst>
          </p:cNvPr>
          <p:cNvSpPr/>
          <p:nvPr/>
        </p:nvSpPr>
        <p:spPr>
          <a:xfrm>
            <a:off x="2307838" y="2104808"/>
            <a:ext cx="330836" cy="1371600"/>
          </a:xfrm>
          <a:prstGeom prst="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0" name="Rectangle 39">
            <a:extLst>
              <a:ext uri="{FF2B5EF4-FFF2-40B4-BE49-F238E27FC236}">
                <a16:creationId xmlns:a16="http://schemas.microsoft.com/office/drawing/2014/main" id="{D9D52DC9-42E2-4C72-993C-70094722F643}"/>
              </a:ext>
            </a:extLst>
          </p:cNvPr>
          <p:cNvSpPr/>
          <p:nvPr/>
        </p:nvSpPr>
        <p:spPr>
          <a:xfrm>
            <a:off x="2939874" y="2104808"/>
            <a:ext cx="514119" cy="1371600"/>
          </a:xfrm>
          <a:prstGeom prst="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1" name="Rectangle 40">
            <a:extLst>
              <a:ext uri="{FF2B5EF4-FFF2-40B4-BE49-F238E27FC236}">
                <a16:creationId xmlns:a16="http://schemas.microsoft.com/office/drawing/2014/main" id="{C93E2525-7CC0-4D9E-97C2-5BAF8A486643}"/>
              </a:ext>
            </a:extLst>
          </p:cNvPr>
          <p:cNvSpPr/>
          <p:nvPr/>
        </p:nvSpPr>
        <p:spPr>
          <a:xfrm>
            <a:off x="2307838" y="3585966"/>
            <a:ext cx="330836" cy="1378458"/>
          </a:xfrm>
          <a:prstGeom prst="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2" name="Rectangle 41">
            <a:extLst>
              <a:ext uri="{FF2B5EF4-FFF2-40B4-BE49-F238E27FC236}">
                <a16:creationId xmlns:a16="http://schemas.microsoft.com/office/drawing/2014/main" id="{9FF4E42B-D5B5-4534-91F4-E1426D8C9173}"/>
              </a:ext>
            </a:extLst>
          </p:cNvPr>
          <p:cNvSpPr/>
          <p:nvPr/>
        </p:nvSpPr>
        <p:spPr>
          <a:xfrm>
            <a:off x="2939874" y="3585966"/>
            <a:ext cx="514119" cy="1378458"/>
          </a:xfrm>
          <a:prstGeom prst="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4" name="TextBox 43">
            <a:extLst>
              <a:ext uri="{FF2B5EF4-FFF2-40B4-BE49-F238E27FC236}">
                <a16:creationId xmlns:a16="http://schemas.microsoft.com/office/drawing/2014/main" id="{FB27C4B8-F247-4D1C-8C42-C49F9BCE1FA8}"/>
              </a:ext>
            </a:extLst>
          </p:cNvPr>
          <p:cNvSpPr txBox="1"/>
          <p:nvPr/>
        </p:nvSpPr>
        <p:spPr>
          <a:xfrm rot="16200000">
            <a:off x="-518646" y="4079123"/>
            <a:ext cx="1667093" cy="461665"/>
          </a:xfrm>
          <a:prstGeom prst="rect">
            <a:avLst/>
          </a:prstGeom>
          <a:noFill/>
        </p:spPr>
        <p:txBody>
          <a:bodyPr wrap="square">
            <a:spAutoFit/>
          </a:bodyPr>
          <a:lstStyle/>
          <a:p>
            <a:pPr algn="ctr" defTabSz="685800" eaLnBrk="1" fontAlgn="auto" hangingPunct="1">
              <a:spcBef>
                <a:spcPts val="0"/>
              </a:spcBef>
              <a:spcAft>
                <a:spcPts val="0"/>
              </a:spcAft>
            </a:pPr>
            <a:r>
              <a:rPr lang="en-GB" sz="1200" dirty="0">
                <a:solidFill>
                  <a:prstClr val="black"/>
                </a:solidFill>
                <a:latin typeface="Arial" panose="020B0604020202020204" pitchFamily="34" charset="0"/>
                <a:cs typeface="Arial" panose="020B0604020202020204" pitchFamily="34" charset="0"/>
              </a:rPr>
              <a:t>Sensible heat flux </a:t>
            </a:r>
            <a:br>
              <a:rPr lang="en-GB" sz="1200" dirty="0">
                <a:solidFill>
                  <a:prstClr val="black"/>
                </a:solidFill>
                <a:latin typeface="Arial" panose="020B0604020202020204" pitchFamily="34" charset="0"/>
                <a:cs typeface="Arial" panose="020B0604020202020204" pitchFamily="34" charset="0"/>
              </a:rPr>
            </a:br>
            <a:r>
              <a:rPr lang="en-GB" sz="1200" dirty="0">
                <a:solidFill>
                  <a:prstClr val="black"/>
                </a:solidFill>
                <a:latin typeface="Arial" panose="020B0604020202020204" pitchFamily="34" charset="0"/>
                <a:cs typeface="Arial" panose="020B0604020202020204" pitchFamily="34" charset="0"/>
              </a:rPr>
              <a:t>at 1 p.m. (W m</a:t>
            </a:r>
            <a:r>
              <a:rPr lang="en-GB" sz="1200" baseline="30000" dirty="0">
                <a:solidFill>
                  <a:prstClr val="black"/>
                </a:solidFill>
                <a:latin typeface="Arial" panose="020B0604020202020204" pitchFamily="34" charset="0"/>
                <a:cs typeface="Arial" panose="020B0604020202020204" pitchFamily="34" charset="0"/>
              </a:rPr>
              <a:t>-2</a:t>
            </a:r>
            <a:r>
              <a:rPr lang="en-GB" sz="1200"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Calibri" panose="020F0502020204030204"/>
            </a:endParaRPr>
          </a:p>
        </p:txBody>
      </p:sp>
      <p:sp>
        <p:nvSpPr>
          <p:cNvPr id="45" name="TextBox 44">
            <a:extLst>
              <a:ext uri="{FF2B5EF4-FFF2-40B4-BE49-F238E27FC236}">
                <a16:creationId xmlns:a16="http://schemas.microsoft.com/office/drawing/2014/main" id="{A01FE4F1-7C2A-49E2-B25A-2636CAB22D30}"/>
              </a:ext>
            </a:extLst>
          </p:cNvPr>
          <p:cNvSpPr txBox="1"/>
          <p:nvPr/>
        </p:nvSpPr>
        <p:spPr>
          <a:xfrm>
            <a:off x="6365222" y="2497634"/>
            <a:ext cx="724878" cy="253916"/>
          </a:xfrm>
          <a:prstGeom prst="rect">
            <a:avLst/>
          </a:prstGeom>
          <a:noFill/>
        </p:spPr>
        <p:txBody>
          <a:bodyPr wrap="none" rtlCol="0">
            <a:spAutoFit/>
          </a:bodyPr>
          <a:lstStyle/>
          <a:p>
            <a:pPr defTabSz="685800" eaLnBrk="1" fontAlgn="auto" hangingPunct="1">
              <a:spcBef>
                <a:spcPts val="0"/>
              </a:spcBef>
              <a:spcAft>
                <a:spcPts val="0"/>
              </a:spcAft>
            </a:pPr>
            <a:r>
              <a:rPr lang="en-US" sz="1050" dirty="0" err="1">
                <a:solidFill>
                  <a:prstClr val="black"/>
                </a:solidFill>
                <a:latin typeface="Arial" panose="020B0604020202020204" pitchFamily="34" charset="0"/>
                <a:cs typeface="Arial" panose="020B0604020202020204" pitchFamily="34" charset="0"/>
              </a:rPr>
              <a:t>CCLMref</a:t>
            </a:r>
            <a:endParaRPr lang="en-US" sz="1050" dirty="0">
              <a:solidFill>
                <a:prstClr val="black"/>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87E1460C-8154-4849-B04F-A4E36FD4384D}"/>
              </a:ext>
            </a:extLst>
          </p:cNvPr>
          <p:cNvSpPr txBox="1"/>
          <p:nvPr/>
        </p:nvSpPr>
        <p:spPr>
          <a:xfrm>
            <a:off x="7908273" y="2814722"/>
            <a:ext cx="841234" cy="415498"/>
          </a:xfrm>
          <a:prstGeom prst="rect">
            <a:avLst/>
          </a:prstGeom>
          <a:noFill/>
        </p:spPr>
        <p:txBody>
          <a:bodyPr wrap="square" rtlCol="0">
            <a:spAutoFit/>
          </a:bodyPr>
          <a:lstStyle/>
          <a:p>
            <a:pPr defTabSz="685800" eaLnBrk="1" fontAlgn="auto" hangingPunct="1">
              <a:spcBef>
                <a:spcPts val="0"/>
              </a:spcBef>
              <a:spcAft>
                <a:spcPts val="0"/>
              </a:spcAft>
            </a:pPr>
            <a:r>
              <a:rPr lang="en-US" sz="1050" dirty="0">
                <a:solidFill>
                  <a:prstClr val="black"/>
                </a:solidFill>
                <a:latin typeface="Arial" panose="020B0604020202020204" pitchFamily="34" charset="0"/>
                <a:cs typeface="Arial" panose="020B0604020202020204" pitchFamily="34" charset="0"/>
              </a:rPr>
              <a:t>CCLMv4.5e</a:t>
            </a:r>
          </a:p>
        </p:txBody>
      </p:sp>
      <p:sp>
        <p:nvSpPr>
          <p:cNvPr id="47" name="TextBox 46">
            <a:extLst>
              <a:ext uri="{FF2B5EF4-FFF2-40B4-BE49-F238E27FC236}">
                <a16:creationId xmlns:a16="http://schemas.microsoft.com/office/drawing/2014/main" id="{BFDC5551-7FDB-412B-82B5-54EE7737D02B}"/>
              </a:ext>
            </a:extLst>
          </p:cNvPr>
          <p:cNvSpPr txBox="1"/>
          <p:nvPr/>
        </p:nvSpPr>
        <p:spPr>
          <a:xfrm>
            <a:off x="7908273" y="2497634"/>
            <a:ext cx="841234" cy="253916"/>
          </a:xfrm>
          <a:prstGeom prst="rect">
            <a:avLst/>
          </a:prstGeom>
          <a:noFill/>
        </p:spPr>
        <p:txBody>
          <a:bodyPr wrap="square" rtlCol="0">
            <a:spAutoFit/>
          </a:bodyPr>
          <a:lstStyle/>
          <a:p>
            <a:pPr defTabSz="685800" eaLnBrk="1" fontAlgn="auto" hangingPunct="1">
              <a:spcBef>
                <a:spcPts val="0"/>
              </a:spcBef>
              <a:spcAft>
                <a:spcPts val="0"/>
              </a:spcAft>
            </a:pPr>
            <a:r>
              <a:rPr lang="en-US" sz="1050" dirty="0">
                <a:solidFill>
                  <a:prstClr val="black"/>
                </a:solidFill>
                <a:latin typeface="Arial" panose="020B0604020202020204" pitchFamily="34" charset="0"/>
                <a:cs typeface="Arial" panose="020B0604020202020204" pitchFamily="34" charset="0"/>
              </a:rPr>
              <a:t>CCLMv3.5</a:t>
            </a:r>
          </a:p>
        </p:txBody>
      </p:sp>
      <p:sp>
        <p:nvSpPr>
          <p:cNvPr id="48" name="TextBox 47">
            <a:extLst>
              <a:ext uri="{FF2B5EF4-FFF2-40B4-BE49-F238E27FC236}">
                <a16:creationId xmlns:a16="http://schemas.microsoft.com/office/drawing/2014/main" id="{A90BF7B0-7657-413C-BE70-28221370CAAA}"/>
              </a:ext>
            </a:extLst>
          </p:cNvPr>
          <p:cNvSpPr txBox="1"/>
          <p:nvPr/>
        </p:nvSpPr>
        <p:spPr>
          <a:xfrm>
            <a:off x="6365223" y="2814722"/>
            <a:ext cx="822661" cy="253916"/>
          </a:xfrm>
          <a:prstGeom prst="rect">
            <a:avLst/>
          </a:prstGeom>
          <a:noFill/>
        </p:spPr>
        <p:txBody>
          <a:bodyPr wrap="none" rtlCol="0">
            <a:spAutoFit/>
          </a:bodyPr>
          <a:lstStyle/>
          <a:p>
            <a:pPr defTabSz="685800" eaLnBrk="1" fontAlgn="auto" hangingPunct="1">
              <a:spcBef>
                <a:spcPts val="0"/>
              </a:spcBef>
              <a:spcAft>
                <a:spcPts val="0"/>
              </a:spcAft>
            </a:pPr>
            <a:r>
              <a:rPr lang="en-US" sz="1050" dirty="0">
                <a:solidFill>
                  <a:prstClr val="black"/>
                </a:solidFill>
                <a:latin typeface="Arial" panose="020B0604020202020204" pitchFamily="34" charset="0"/>
                <a:cs typeface="Arial" panose="020B0604020202020204" pitchFamily="34" charset="0"/>
              </a:rPr>
              <a:t>CCLMv4.5</a:t>
            </a:r>
          </a:p>
        </p:txBody>
      </p:sp>
      <p:sp>
        <p:nvSpPr>
          <p:cNvPr id="49" name="Rectangle 48">
            <a:extLst>
              <a:ext uri="{FF2B5EF4-FFF2-40B4-BE49-F238E27FC236}">
                <a16:creationId xmlns:a16="http://schemas.microsoft.com/office/drawing/2014/main" id="{3E0D9DF8-FA92-4E4E-AEB7-C32FC942DABD}"/>
              </a:ext>
            </a:extLst>
          </p:cNvPr>
          <p:cNvSpPr/>
          <p:nvPr/>
        </p:nvSpPr>
        <p:spPr>
          <a:xfrm>
            <a:off x="5932064" y="2578761"/>
            <a:ext cx="274320" cy="6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0" name="Rectangle 49">
            <a:extLst>
              <a:ext uri="{FF2B5EF4-FFF2-40B4-BE49-F238E27FC236}">
                <a16:creationId xmlns:a16="http://schemas.microsoft.com/office/drawing/2014/main" id="{C5264BA3-ED7E-4180-AD77-4A2391D30438}"/>
              </a:ext>
            </a:extLst>
          </p:cNvPr>
          <p:cNvSpPr/>
          <p:nvPr/>
        </p:nvSpPr>
        <p:spPr>
          <a:xfrm>
            <a:off x="7482707" y="2581688"/>
            <a:ext cx="274320" cy="685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1" name="Rectangle 50">
            <a:extLst>
              <a:ext uri="{FF2B5EF4-FFF2-40B4-BE49-F238E27FC236}">
                <a16:creationId xmlns:a16="http://schemas.microsoft.com/office/drawing/2014/main" id="{65F9CD45-6BF9-4BF5-BEAC-C0CB840E746C}"/>
              </a:ext>
            </a:extLst>
          </p:cNvPr>
          <p:cNvSpPr/>
          <p:nvPr/>
        </p:nvSpPr>
        <p:spPr>
          <a:xfrm>
            <a:off x="5932064" y="2895849"/>
            <a:ext cx="274320" cy="6858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2" name="Rectangle 51">
            <a:extLst>
              <a:ext uri="{FF2B5EF4-FFF2-40B4-BE49-F238E27FC236}">
                <a16:creationId xmlns:a16="http://schemas.microsoft.com/office/drawing/2014/main" id="{0E6CF42F-96BC-4E61-8E3A-096C170B9359}"/>
              </a:ext>
            </a:extLst>
          </p:cNvPr>
          <p:cNvSpPr/>
          <p:nvPr/>
        </p:nvSpPr>
        <p:spPr>
          <a:xfrm>
            <a:off x="7482707" y="2895848"/>
            <a:ext cx="274320" cy="685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9" name="TextBox 52">
            <a:extLst>
              <a:ext uri="{FF2B5EF4-FFF2-40B4-BE49-F238E27FC236}">
                <a16:creationId xmlns:a16="http://schemas.microsoft.com/office/drawing/2014/main" id="{FE783DFA-07B2-462E-A10F-AC79C2BFE0FD}"/>
              </a:ext>
            </a:extLst>
          </p:cNvPr>
          <p:cNvSpPr txBox="1"/>
          <p:nvPr/>
        </p:nvSpPr>
        <p:spPr>
          <a:xfrm>
            <a:off x="5914514" y="705296"/>
            <a:ext cx="2717858" cy="1546577"/>
          </a:xfrm>
          <a:prstGeom prst="rect">
            <a:avLst/>
          </a:prstGeom>
          <a:noFill/>
        </p:spPr>
        <p:txBody>
          <a:bodyPr wrap="square" rtlCol="0">
            <a:spAutoFit/>
          </a:bodyPr>
          <a:lstStyle/>
          <a:p>
            <a:pPr algn="just" defTabSz="685800" eaLnBrk="1" fontAlgn="auto" hangingPunct="1">
              <a:spcBef>
                <a:spcPts val="0"/>
              </a:spcBef>
              <a:spcAft>
                <a:spcPts val="0"/>
              </a:spcAft>
            </a:pPr>
            <a:r>
              <a:rPr lang="en-US" sz="1350" dirty="0">
                <a:solidFill>
                  <a:prstClr val="black"/>
                </a:solidFill>
                <a:latin typeface="Arial" panose="020B0604020202020204" pitchFamily="34" charset="0"/>
                <a:cs typeface="Arial" panose="020B0604020202020204" pitchFamily="34" charset="0"/>
              </a:rPr>
              <a:t>Results are presented for 13:00 of each day during summer 2013</a:t>
            </a:r>
          </a:p>
          <a:p>
            <a:pPr algn="just" defTabSz="685800" eaLnBrk="1" fontAlgn="auto" hangingPunct="1">
              <a:spcBef>
                <a:spcPts val="0"/>
              </a:spcBef>
              <a:spcAft>
                <a:spcPts val="0"/>
              </a:spcAft>
            </a:pPr>
            <a:endParaRPr lang="en-US" sz="1350" dirty="0">
              <a:solidFill>
                <a:prstClr val="black"/>
              </a:solidFill>
              <a:latin typeface="Arial" panose="020B0604020202020204" pitchFamily="34" charset="0"/>
              <a:cs typeface="Arial" panose="020B0604020202020204" pitchFamily="34" charset="0"/>
            </a:endParaRPr>
          </a:p>
          <a:p>
            <a:pPr defTabSz="685800" eaLnBrk="1" fontAlgn="auto" hangingPunct="1">
              <a:spcBef>
                <a:spcPts val="0"/>
              </a:spcBef>
              <a:spcAft>
                <a:spcPts val="0"/>
              </a:spcAft>
            </a:pPr>
            <a:r>
              <a:rPr lang="en-US" sz="1350" i="1" dirty="0">
                <a:solidFill>
                  <a:prstClr val="black"/>
                </a:solidFill>
                <a:latin typeface="Arial" panose="020B0604020202020204" pitchFamily="34" charset="0"/>
                <a:cs typeface="Arial" panose="020B0604020202020204" pitchFamily="34" charset="0"/>
                <a:sym typeface="Wingdings" pitchFamily="2" charset="2"/>
              </a:rPr>
              <a:t> </a:t>
            </a:r>
            <a:r>
              <a:rPr lang="en-US" sz="1350" i="1" dirty="0">
                <a:solidFill>
                  <a:prstClr val="black"/>
                </a:solidFill>
                <a:latin typeface="Arial" panose="020B0604020202020204" pitchFamily="34" charset="0"/>
                <a:cs typeface="Arial" panose="020B0604020202020204" pitchFamily="34" charset="0"/>
              </a:rPr>
              <a:t>As stomatal resistance increases, latent heat decreases at the same time and sensible heat increases</a:t>
            </a:r>
            <a:r>
              <a:rPr lang="en-US" sz="135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9564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8CDC9-C128-4FE2-B13B-A1A79D762EB2}"/>
              </a:ext>
            </a:extLst>
          </p:cNvPr>
          <p:cNvSpPr>
            <a:spLocks noGrp="1"/>
          </p:cNvSpPr>
          <p:nvPr>
            <p:ph type="sldNum" sz="quarter" idx="12"/>
          </p:nvPr>
        </p:nvSpPr>
        <p:spPr>
          <a:xfrm>
            <a:off x="7086599" y="4869657"/>
            <a:ext cx="2057400" cy="273844"/>
          </a:xfrm>
        </p:spPr>
        <p:txBody>
          <a:bodyPr/>
          <a:lstStyle/>
          <a:p>
            <a:pPr defTabSz="685800" eaLnBrk="1" fontAlgn="auto" hangingPunct="1">
              <a:spcBef>
                <a:spcPts val="0"/>
              </a:spcBef>
              <a:spcAft>
                <a:spcPts val="0"/>
              </a:spcAft>
            </a:pPr>
            <a:fld id="{0277E9C0-0C90-4743-866A-39364C78444A}" type="slidenum">
              <a:rPr lang="en-US">
                <a:solidFill>
                  <a:prstClr val="black">
                    <a:tint val="75000"/>
                  </a:prstClr>
                </a:solidFill>
                <a:latin typeface="Calibri" panose="020F0502020204030204"/>
              </a:rPr>
              <a:pPr defTabSz="685800" eaLnBrk="1" fontAlgn="auto" hangingPunct="1">
                <a:spcBef>
                  <a:spcPts val="0"/>
                </a:spcBef>
                <a:spcAft>
                  <a:spcPts val="0"/>
                </a:spcAft>
              </a:pPr>
              <a:t>18</a:t>
            </a:fld>
            <a:endParaRPr lang="en-US" dirty="0">
              <a:solidFill>
                <a:prstClr val="black">
                  <a:tint val="75000"/>
                </a:prstClr>
              </a:solidFill>
              <a:latin typeface="Calibri" panose="020F0502020204030204"/>
            </a:endParaRPr>
          </a:p>
        </p:txBody>
      </p:sp>
      <p:pic>
        <p:nvPicPr>
          <p:cNvPr id="17" name="Picture 16">
            <a:extLst>
              <a:ext uri="{FF2B5EF4-FFF2-40B4-BE49-F238E27FC236}">
                <a16:creationId xmlns:a16="http://schemas.microsoft.com/office/drawing/2014/main" id="{DF190314-203F-4D53-BB39-B72379FC2B8A}"/>
              </a:ext>
            </a:extLst>
          </p:cNvPr>
          <p:cNvPicPr>
            <a:picLocks noChangeAspect="1"/>
          </p:cNvPicPr>
          <p:nvPr/>
        </p:nvPicPr>
        <p:blipFill rotWithShape="1">
          <a:blip r:embed="rId2"/>
          <a:srcRect t="24962" b="38786"/>
          <a:stretch/>
        </p:blipFill>
        <p:spPr>
          <a:xfrm>
            <a:off x="8019047" y="0"/>
            <a:ext cx="1124952" cy="272026"/>
          </a:xfrm>
          <a:prstGeom prst="rect">
            <a:avLst/>
          </a:prstGeom>
        </p:spPr>
      </p:pic>
      <p:pic>
        <p:nvPicPr>
          <p:cNvPr id="18" name="Graphic 17">
            <a:extLst>
              <a:ext uri="{FF2B5EF4-FFF2-40B4-BE49-F238E27FC236}">
                <a16:creationId xmlns:a16="http://schemas.microsoft.com/office/drawing/2014/main" id="{1B117D7C-F123-4939-BF6B-E6C4EFCE22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0"/>
            <a:ext cx="415759" cy="511342"/>
          </a:xfrm>
          <a:prstGeom prst="rect">
            <a:avLst/>
          </a:prstGeom>
        </p:spPr>
      </p:pic>
      <p:sp>
        <p:nvSpPr>
          <p:cNvPr id="19" name="Footer Placeholder 2">
            <a:extLst>
              <a:ext uri="{FF2B5EF4-FFF2-40B4-BE49-F238E27FC236}">
                <a16:creationId xmlns:a16="http://schemas.microsoft.com/office/drawing/2014/main" id="{391E3038-7630-474C-A284-9DC4797D70C4}"/>
              </a:ext>
            </a:extLst>
          </p:cNvPr>
          <p:cNvSpPr txBox="1">
            <a:spLocks/>
          </p:cNvSpPr>
          <p:nvPr/>
        </p:nvSpPr>
        <p:spPr>
          <a:xfrm>
            <a:off x="0" y="4862964"/>
            <a:ext cx="4212029"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pPr>
            <a:r>
              <a:rPr lang="en-US" sz="900">
                <a:solidFill>
                  <a:prstClr val="black">
                    <a:tint val="75000"/>
                  </a:prstClr>
                </a:solidFill>
                <a:latin typeface="Calibri" panose="020F0502020204030204"/>
              </a:rPr>
              <a:t>ICCARUS 2022 - SoilVeg virtual meeting, 10.03.2022</a:t>
            </a:r>
            <a:endParaRPr lang="en-US" sz="900" dirty="0">
              <a:solidFill>
                <a:prstClr val="black">
                  <a:tint val="75000"/>
                </a:prstClr>
              </a:solidFill>
              <a:latin typeface="Calibri" panose="020F0502020204030204"/>
            </a:endParaRPr>
          </a:p>
        </p:txBody>
      </p:sp>
      <p:sp>
        <p:nvSpPr>
          <p:cNvPr id="20" name="Title 1">
            <a:extLst>
              <a:ext uri="{FF2B5EF4-FFF2-40B4-BE49-F238E27FC236}">
                <a16:creationId xmlns:a16="http://schemas.microsoft.com/office/drawing/2014/main" id="{4E33582F-2CFB-494D-9AF9-56C1F9660763}"/>
              </a:ext>
            </a:extLst>
          </p:cNvPr>
          <p:cNvSpPr txBox="1">
            <a:spLocks/>
          </p:cNvSpPr>
          <p:nvPr/>
        </p:nvSpPr>
        <p:spPr>
          <a:xfrm>
            <a:off x="619433" y="169985"/>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2400" dirty="0">
                <a:solidFill>
                  <a:srgbClr val="FF0000"/>
                </a:solidFill>
                <a:latin typeface="Arial" panose="020B0604020202020204" pitchFamily="34" charset="0"/>
                <a:cs typeface="Arial" panose="020B0604020202020204" pitchFamily="34" charset="0"/>
              </a:rPr>
              <a:t>Evaluation of the new stomatal resistance (</a:t>
            </a:r>
            <a:r>
              <a:rPr lang="en-US" sz="2400" i="1" dirty="0">
                <a:solidFill>
                  <a:srgbClr val="FF0000"/>
                </a:solidFill>
                <a:latin typeface="Arial" panose="020B0604020202020204" pitchFamily="34" charset="0"/>
                <a:cs typeface="Arial" panose="020B0604020202020204" pitchFamily="34" charset="0"/>
              </a:rPr>
              <a:t>RSTOM</a:t>
            </a:r>
            <a:r>
              <a:rPr lang="en-US" sz="2400" dirty="0">
                <a:solidFill>
                  <a:srgbClr val="FF0000"/>
                </a:solidFill>
                <a:latin typeface="Arial" panose="020B0604020202020204" pitchFamily="34" charset="0"/>
                <a:cs typeface="Arial" panose="020B0604020202020204" pitchFamily="34" charset="0"/>
              </a:rPr>
              <a:t>) algorithms at the Parc domain</a:t>
            </a:r>
          </a:p>
        </p:txBody>
      </p:sp>
      <p:pic>
        <p:nvPicPr>
          <p:cNvPr id="22" name="Picture 21" descr="Chart, waterfall chart&#10;&#10;Description automatically generated">
            <a:extLst>
              <a:ext uri="{FF2B5EF4-FFF2-40B4-BE49-F238E27FC236}">
                <a16:creationId xmlns:a16="http://schemas.microsoft.com/office/drawing/2014/main" id="{345664D4-2F7B-4081-B70A-3F144931EA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26" t="10546" r="9206"/>
          <a:stretch/>
        </p:blipFill>
        <p:spPr>
          <a:xfrm>
            <a:off x="706108" y="1376074"/>
            <a:ext cx="4221920" cy="2704553"/>
          </a:xfrm>
          <a:prstGeom prst="rect">
            <a:avLst/>
          </a:prstGeom>
        </p:spPr>
      </p:pic>
      <p:sp>
        <p:nvSpPr>
          <p:cNvPr id="23" name="TextBox 22">
            <a:extLst>
              <a:ext uri="{FF2B5EF4-FFF2-40B4-BE49-F238E27FC236}">
                <a16:creationId xmlns:a16="http://schemas.microsoft.com/office/drawing/2014/main" id="{ABAC0CE3-19B6-441A-93D0-E3A06BF83146}"/>
              </a:ext>
            </a:extLst>
          </p:cNvPr>
          <p:cNvSpPr txBox="1"/>
          <p:nvPr/>
        </p:nvSpPr>
        <p:spPr>
          <a:xfrm>
            <a:off x="1108755" y="4127358"/>
            <a:ext cx="724878" cy="253916"/>
          </a:xfrm>
          <a:prstGeom prst="rect">
            <a:avLst/>
          </a:prstGeom>
          <a:noFill/>
        </p:spPr>
        <p:txBody>
          <a:bodyPr wrap="none" rtlCol="0">
            <a:spAutoFit/>
          </a:bodyPr>
          <a:lstStyle/>
          <a:p>
            <a:pPr defTabSz="685800" eaLnBrk="1" fontAlgn="auto" hangingPunct="1">
              <a:spcBef>
                <a:spcPts val="0"/>
              </a:spcBef>
              <a:spcAft>
                <a:spcPts val="0"/>
              </a:spcAft>
            </a:pPr>
            <a:r>
              <a:rPr lang="en-US" sz="1050" dirty="0" err="1">
                <a:solidFill>
                  <a:prstClr val="black"/>
                </a:solidFill>
                <a:latin typeface="Arial" panose="020B0604020202020204" pitchFamily="34" charset="0"/>
                <a:cs typeface="Arial" panose="020B0604020202020204" pitchFamily="34" charset="0"/>
              </a:rPr>
              <a:t>CCLMref</a:t>
            </a:r>
            <a:endParaRPr lang="en-US" sz="1050" dirty="0">
              <a:solidFill>
                <a:prstClr val="black"/>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51B6F69-D45A-4B70-B68F-81DA468DC66D}"/>
              </a:ext>
            </a:extLst>
          </p:cNvPr>
          <p:cNvSpPr txBox="1"/>
          <p:nvPr/>
        </p:nvSpPr>
        <p:spPr>
          <a:xfrm>
            <a:off x="2212352" y="4541843"/>
            <a:ext cx="841234" cy="230832"/>
          </a:xfrm>
          <a:prstGeom prst="rect">
            <a:avLst/>
          </a:prstGeom>
          <a:noFill/>
        </p:spPr>
        <p:txBody>
          <a:bodyPr wrap="square" rtlCol="0">
            <a:spAutoFit/>
          </a:bodyPr>
          <a:lstStyle/>
          <a:p>
            <a:pPr defTabSz="685800" eaLnBrk="1" fontAlgn="auto" hangingPunct="1">
              <a:spcBef>
                <a:spcPts val="0"/>
              </a:spcBef>
              <a:spcAft>
                <a:spcPts val="0"/>
              </a:spcAft>
            </a:pPr>
            <a:r>
              <a:rPr lang="en-US" sz="900" dirty="0">
                <a:solidFill>
                  <a:prstClr val="black"/>
                </a:solidFill>
                <a:latin typeface="Arial" panose="020B0604020202020204" pitchFamily="34" charset="0"/>
                <a:cs typeface="Arial" panose="020B0604020202020204" pitchFamily="34" charset="0"/>
              </a:rPr>
              <a:t>CCLMv4.5e</a:t>
            </a:r>
          </a:p>
        </p:txBody>
      </p:sp>
      <p:sp>
        <p:nvSpPr>
          <p:cNvPr id="25" name="TextBox 24">
            <a:extLst>
              <a:ext uri="{FF2B5EF4-FFF2-40B4-BE49-F238E27FC236}">
                <a16:creationId xmlns:a16="http://schemas.microsoft.com/office/drawing/2014/main" id="{4FA96CD8-D389-4A8A-888D-5114977BDC38}"/>
              </a:ext>
            </a:extLst>
          </p:cNvPr>
          <p:cNvSpPr txBox="1"/>
          <p:nvPr/>
        </p:nvSpPr>
        <p:spPr>
          <a:xfrm>
            <a:off x="2180871" y="4127358"/>
            <a:ext cx="841234" cy="253916"/>
          </a:xfrm>
          <a:prstGeom prst="rect">
            <a:avLst/>
          </a:prstGeom>
          <a:noFill/>
        </p:spPr>
        <p:txBody>
          <a:bodyPr wrap="square" rtlCol="0">
            <a:spAutoFit/>
          </a:bodyPr>
          <a:lstStyle/>
          <a:p>
            <a:pPr defTabSz="685800" eaLnBrk="1" fontAlgn="auto" hangingPunct="1">
              <a:spcBef>
                <a:spcPts val="0"/>
              </a:spcBef>
              <a:spcAft>
                <a:spcPts val="0"/>
              </a:spcAft>
            </a:pPr>
            <a:r>
              <a:rPr lang="en-US" sz="1050" dirty="0">
                <a:solidFill>
                  <a:prstClr val="black"/>
                </a:solidFill>
                <a:latin typeface="Arial" panose="020B0604020202020204" pitchFamily="34" charset="0"/>
                <a:cs typeface="Arial" panose="020B0604020202020204" pitchFamily="34" charset="0"/>
              </a:rPr>
              <a:t>CCLMv3.5</a:t>
            </a:r>
          </a:p>
        </p:txBody>
      </p:sp>
      <p:sp>
        <p:nvSpPr>
          <p:cNvPr id="26" name="TextBox 25">
            <a:extLst>
              <a:ext uri="{FF2B5EF4-FFF2-40B4-BE49-F238E27FC236}">
                <a16:creationId xmlns:a16="http://schemas.microsoft.com/office/drawing/2014/main" id="{7ACE182A-92CD-44E2-9872-AD896E0C1583}"/>
              </a:ext>
            </a:extLst>
          </p:cNvPr>
          <p:cNvSpPr txBox="1"/>
          <p:nvPr/>
        </p:nvSpPr>
        <p:spPr>
          <a:xfrm>
            <a:off x="1073229" y="4541843"/>
            <a:ext cx="822661" cy="253916"/>
          </a:xfrm>
          <a:prstGeom prst="rect">
            <a:avLst/>
          </a:prstGeom>
          <a:noFill/>
        </p:spPr>
        <p:txBody>
          <a:bodyPr wrap="none" rtlCol="0">
            <a:spAutoFit/>
          </a:bodyPr>
          <a:lstStyle/>
          <a:p>
            <a:pPr defTabSz="685800" eaLnBrk="1" fontAlgn="auto" hangingPunct="1">
              <a:spcBef>
                <a:spcPts val="0"/>
              </a:spcBef>
              <a:spcAft>
                <a:spcPts val="0"/>
              </a:spcAft>
            </a:pPr>
            <a:r>
              <a:rPr lang="en-US" sz="1050" dirty="0">
                <a:solidFill>
                  <a:prstClr val="black"/>
                </a:solidFill>
                <a:latin typeface="Arial" panose="020B0604020202020204" pitchFamily="34" charset="0"/>
                <a:cs typeface="Arial" panose="020B0604020202020204" pitchFamily="34" charset="0"/>
              </a:rPr>
              <a:t>CCLMv4.5</a:t>
            </a:r>
          </a:p>
        </p:txBody>
      </p:sp>
      <p:sp>
        <p:nvSpPr>
          <p:cNvPr id="27" name="Rectangle 26">
            <a:extLst>
              <a:ext uri="{FF2B5EF4-FFF2-40B4-BE49-F238E27FC236}">
                <a16:creationId xmlns:a16="http://schemas.microsoft.com/office/drawing/2014/main" id="{D173B6F9-85B2-4064-86C3-219824D3309D}"/>
              </a:ext>
            </a:extLst>
          </p:cNvPr>
          <p:cNvSpPr/>
          <p:nvPr/>
        </p:nvSpPr>
        <p:spPr>
          <a:xfrm>
            <a:off x="830858" y="4170916"/>
            <a:ext cx="13716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6C39D4E9-6BA7-4EA3-96AE-909DF7DFBF03}"/>
              </a:ext>
            </a:extLst>
          </p:cNvPr>
          <p:cNvSpPr/>
          <p:nvPr/>
        </p:nvSpPr>
        <p:spPr>
          <a:xfrm>
            <a:off x="1951709" y="4170915"/>
            <a:ext cx="137160" cy="1371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9" name="Rectangle 28">
            <a:extLst>
              <a:ext uri="{FF2B5EF4-FFF2-40B4-BE49-F238E27FC236}">
                <a16:creationId xmlns:a16="http://schemas.microsoft.com/office/drawing/2014/main" id="{668D6FD9-A66F-44FC-8406-35F119775232}"/>
              </a:ext>
            </a:extLst>
          </p:cNvPr>
          <p:cNvSpPr/>
          <p:nvPr/>
        </p:nvSpPr>
        <p:spPr>
          <a:xfrm>
            <a:off x="828029" y="4585401"/>
            <a:ext cx="137160" cy="13716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0" name="Rectangle 29">
            <a:extLst>
              <a:ext uri="{FF2B5EF4-FFF2-40B4-BE49-F238E27FC236}">
                <a16:creationId xmlns:a16="http://schemas.microsoft.com/office/drawing/2014/main" id="{DB03284D-9ADD-4DE1-8C8B-8FE9C2D9CCEF}"/>
              </a:ext>
            </a:extLst>
          </p:cNvPr>
          <p:cNvSpPr/>
          <p:nvPr/>
        </p:nvSpPr>
        <p:spPr>
          <a:xfrm>
            <a:off x="1948880" y="4588680"/>
            <a:ext cx="137160" cy="13716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2" name="TextBox 31">
            <a:extLst>
              <a:ext uri="{FF2B5EF4-FFF2-40B4-BE49-F238E27FC236}">
                <a16:creationId xmlns:a16="http://schemas.microsoft.com/office/drawing/2014/main" id="{1DEC3ABA-40D5-49BC-A60F-67DFF8F5ECD1}"/>
              </a:ext>
            </a:extLst>
          </p:cNvPr>
          <p:cNvSpPr txBox="1"/>
          <p:nvPr/>
        </p:nvSpPr>
        <p:spPr>
          <a:xfrm>
            <a:off x="415759" y="1058516"/>
            <a:ext cx="4809010" cy="323165"/>
          </a:xfrm>
          <a:prstGeom prst="rect">
            <a:avLst/>
          </a:prstGeom>
          <a:noFill/>
        </p:spPr>
        <p:txBody>
          <a:bodyPr wrap="square">
            <a:spAutoFit/>
          </a:bodyPr>
          <a:lstStyle/>
          <a:p>
            <a:pPr algn="ctr" defTabSz="685800" eaLnBrk="1" fontAlgn="auto" hangingPunct="1">
              <a:spcBef>
                <a:spcPts val="0"/>
              </a:spcBef>
              <a:spcAft>
                <a:spcPts val="0"/>
              </a:spcAft>
            </a:pPr>
            <a:r>
              <a:rPr lang="en-US" sz="1500" i="1" dirty="0">
                <a:solidFill>
                  <a:srgbClr val="39B1DB"/>
                </a:solidFill>
                <a:latin typeface="Arial" panose="020B0604020202020204" pitchFamily="34" charset="0"/>
                <a:cs typeface="Arial" panose="020B0604020202020204" pitchFamily="34" charset="0"/>
              </a:rPr>
              <a:t>T</a:t>
            </a:r>
            <a:r>
              <a:rPr lang="en-US" sz="1500" i="1" baseline="-25000" dirty="0">
                <a:solidFill>
                  <a:srgbClr val="39B1DB"/>
                </a:solidFill>
                <a:latin typeface="Arial" panose="020B0604020202020204" pitchFamily="34" charset="0"/>
                <a:cs typeface="Arial" panose="020B0604020202020204" pitchFamily="34" charset="0"/>
              </a:rPr>
              <a:t>2m</a:t>
            </a:r>
            <a:r>
              <a:rPr lang="en-US" sz="1500" i="1" dirty="0">
                <a:solidFill>
                  <a:srgbClr val="39B1DB"/>
                </a:solidFill>
                <a:latin typeface="Arial" panose="020B0604020202020204" pitchFamily="34" charset="0"/>
                <a:cs typeface="Arial" panose="020B0604020202020204" pitchFamily="34" charset="0"/>
              </a:rPr>
              <a:t> categories with daily day-time values of RSTOM</a:t>
            </a:r>
          </a:p>
        </p:txBody>
      </p:sp>
      <p:sp>
        <p:nvSpPr>
          <p:cNvPr id="34" name="TextBox 33">
            <a:extLst>
              <a:ext uri="{FF2B5EF4-FFF2-40B4-BE49-F238E27FC236}">
                <a16:creationId xmlns:a16="http://schemas.microsoft.com/office/drawing/2014/main" id="{F65C6512-F3D4-4A1F-9B6D-631D6BF35885}"/>
              </a:ext>
            </a:extLst>
          </p:cNvPr>
          <p:cNvSpPr txBox="1"/>
          <p:nvPr/>
        </p:nvSpPr>
        <p:spPr>
          <a:xfrm rot="16200000">
            <a:off x="-913805" y="2453530"/>
            <a:ext cx="2708912" cy="553998"/>
          </a:xfrm>
          <a:prstGeom prst="rect">
            <a:avLst/>
          </a:prstGeom>
          <a:noFill/>
        </p:spPr>
        <p:txBody>
          <a:bodyPr wrap="square">
            <a:spAutoFit/>
          </a:bodyPr>
          <a:lstStyle/>
          <a:p>
            <a:pPr algn="ctr" defTabSz="685800" eaLnBrk="1" fontAlgn="auto" hangingPunct="1">
              <a:spcBef>
                <a:spcPts val="0"/>
              </a:spcBef>
              <a:spcAft>
                <a:spcPts val="0"/>
              </a:spcAft>
            </a:pPr>
            <a:r>
              <a:rPr lang="en-GB" sz="1500" dirty="0">
                <a:solidFill>
                  <a:prstClr val="black"/>
                </a:solidFill>
                <a:latin typeface="Arial" panose="020B0604020202020204" pitchFamily="34" charset="0"/>
                <a:cs typeface="Arial" panose="020B0604020202020204" pitchFamily="34" charset="0"/>
              </a:rPr>
              <a:t>Stomatal resistance </a:t>
            </a:r>
            <a:br>
              <a:rPr lang="en-GB" sz="1500" dirty="0">
                <a:solidFill>
                  <a:prstClr val="black"/>
                </a:solidFill>
                <a:latin typeface="Arial" panose="020B0604020202020204" pitchFamily="34" charset="0"/>
                <a:cs typeface="Arial" panose="020B0604020202020204" pitchFamily="34" charset="0"/>
              </a:rPr>
            </a:br>
            <a:r>
              <a:rPr lang="en-GB" sz="1500" dirty="0">
                <a:solidFill>
                  <a:prstClr val="black"/>
                </a:solidFill>
                <a:latin typeface="Arial" panose="020B0604020202020204" pitchFamily="34" charset="0"/>
                <a:cs typeface="Arial" panose="020B0604020202020204" pitchFamily="34" charset="0"/>
              </a:rPr>
              <a:t>(s m</a:t>
            </a:r>
            <a:r>
              <a:rPr lang="en-GB" sz="1500" baseline="30000" dirty="0">
                <a:solidFill>
                  <a:prstClr val="black"/>
                </a:solidFill>
                <a:latin typeface="Arial" panose="020B0604020202020204" pitchFamily="34" charset="0"/>
                <a:cs typeface="Arial" panose="020B0604020202020204" pitchFamily="34" charset="0"/>
              </a:rPr>
              <a:t>-1</a:t>
            </a:r>
            <a:r>
              <a:rPr lang="en-GB" sz="1500" dirty="0">
                <a:solidFill>
                  <a:prstClr val="black"/>
                </a:solidFill>
                <a:latin typeface="Arial" panose="020B0604020202020204" pitchFamily="34" charset="0"/>
                <a:cs typeface="Arial" panose="020B0604020202020204" pitchFamily="34" charset="0"/>
              </a:rPr>
              <a:t>) </a:t>
            </a:r>
            <a:endParaRPr lang="en-US" sz="1500" dirty="0">
              <a:solidFill>
                <a:prstClr val="black"/>
              </a:solidFill>
              <a:latin typeface="Calibri" panose="020F0502020204030204"/>
            </a:endParaRPr>
          </a:p>
        </p:txBody>
      </p:sp>
      <p:sp>
        <p:nvSpPr>
          <p:cNvPr id="49" name="TextBox 48">
            <a:extLst>
              <a:ext uri="{FF2B5EF4-FFF2-40B4-BE49-F238E27FC236}">
                <a16:creationId xmlns:a16="http://schemas.microsoft.com/office/drawing/2014/main" id="{502D3232-B965-4B8F-82BA-8231F7141738}"/>
              </a:ext>
            </a:extLst>
          </p:cNvPr>
          <p:cNvSpPr txBox="1"/>
          <p:nvPr/>
        </p:nvSpPr>
        <p:spPr>
          <a:xfrm>
            <a:off x="5289683" y="2793081"/>
            <a:ext cx="3291840" cy="923330"/>
          </a:xfrm>
          <a:prstGeom prst="rect">
            <a:avLst/>
          </a:prstGeom>
          <a:noFill/>
        </p:spPr>
        <p:txBody>
          <a:bodyPr wrap="square" rtlCol="0">
            <a:spAutoFit/>
          </a:bodyPr>
          <a:lstStyle/>
          <a:p>
            <a:pPr defTabSz="685800" eaLnBrk="1" fontAlgn="auto" hangingPunct="1">
              <a:spcBef>
                <a:spcPts val="0"/>
              </a:spcBef>
              <a:spcAft>
                <a:spcPts val="0"/>
              </a:spcAft>
            </a:pPr>
            <a:r>
              <a:rPr lang="en-US" sz="1350" b="1" i="1" dirty="0">
                <a:solidFill>
                  <a:srgbClr val="FF0000"/>
                </a:solidFill>
                <a:latin typeface="Arial" panose="020B0604020202020204" pitchFamily="34" charset="0"/>
                <a:cs typeface="Arial" panose="020B0604020202020204" pitchFamily="34" charset="0"/>
              </a:rPr>
              <a:t>Results</a:t>
            </a:r>
            <a:r>
              <a:rPr lang="en-US" sz="1350" b="1" i="1" dirty="0">
                <a:solidFill>
                  <a:srgbClr val="C00000"/>
                </a:solidFill>
                <a:latin typeface="Arial" panose="020B0604020202020204" pitchFamily="34" charset="0"/>
                <a:cs typeface="Arial" panose="020B0604020202020204" pitchFamily="34" charset="0"/>
              </a:rPr>
              <a:t>: </a:t>
            </a:r>
            <a:r>
              <a:rPr lang="en-GB" sz="1350" b="1" i="1" dirty="0">
                <a:solidFill>
                  <a:prstClr val="black"/>
                </a:solidFill>
                <a:latin typeface="Arial" panose="020B0604020202020204" pitchFamily="34" charset="0"/>
                <a:ea typeface="Times New Roman" panose="02020603050405020304" pitchFamily="18" charset="0"/>
                <a:cs typeface="Arial" panose="020B0604020202020204" pitchFamily="34" charset="0"/>
              </a:rPr>
              <a:t>CCLMv4.5e</a:t>
            </a:r>
            <a:r>
              <a:rPr lang="en-GB" sz="1350" dirty="0">
                <a:solidFill>
                  <a:prstClr val="black"/>
                </a:solidFill>
                <a:latin typeface="Arial" panose="020B0604020202020204" pitchFamily="34" charset="0"/>
                <a:ea typeface="Times New Roman" panose="02020603050405020304" pitchFamily="18" charset="0"/>
                <a:cs typeface="Arial" panose="020B0604020202020204" pitchFamily="34" charset="0"/>
              </a:rPr>
              <a:t> experiment with the additional changes in the algorithm for calculations of transpiration from dry leaves shows the best accuracy.</a:t>
            </a:r>
            <a:endParaRPr lang="en-US" sz="13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33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AB5F3-8E74-2E48-B0E8-B134B92CA248}"/>
              </a:ext>
            </a:extLst>
          </p:cNvPr>
          <p:cNvSpPr>
            <a:spLocks noGrp="1"/>
          </p:cNvSpPr>
          <p:nvPr>
            <p:ph type="title"/>
          </p:nvPr>
        </p:nvSpPr>
        <p:spPr>
          <a:xfrm>
            <a:off x="609040" y="185710"/>
            <a:ext cx="7602393" cy="708082"/>
          </a:xfrm>
        </p:spPr>
        <p:txBody>
          <a:bodyPr/>
          <a:lstStyle/>
          <a:p>
            <a:pPr algn="ctr"/>
            <a:r>
              <a:rPr lang="en-US" b="1" spc="600" dirty="0">
                <a:solidFill>
                  <a:srgbClr val="FF0000"/>
                </a:solidFill>
              </a:rPr>
              <a:t>PT VAINT</a:t>
            </a:r>
            <a:endParaRPr lang="en-US" sz="1800" b="1" spc="600" dirty="0">
              <a:solidFill>
                <a:srgbClr val="FF0000"/>
              </a:solidFill>
            </a:endParaRPr>
          </a:p>
        </p:txBody>
      </p:sp>
      <p:sp>
        <p:nvSpPr>
          <p:cNvPr id="5" name="Content Placeholder 2">
            <a:extLst>
              <a:ext uri="{FF2B5EF4-FFF2-40B4-BE49-F238E27FC236}">
                <a16:creationId xmlns:a16="http://schemas.microsoft.com/office/drawing/2014/main" id="{A4D60B32-7F33-E544-B4B0-F0BD9F081D9A}"/>
              </a:ext>
            </a:extLst>
          </p:cNvPr>
          <p:cNvSpPr txBox="1">
            <a:spLocks/>
          </p:cNvSpPr>
          <p:nvPr/>
        </p:nvSpPr>
        <p:spPr>
          <a:xfrm>
            <a:off x="348797" y="10461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614363" lvl="2">
              <a:lnSpc>
                <a:spcPct val="120000"/>
              </a:lnSpc>
              <a:spcBef>
                <a:spcPts val="900"/>
              </a:spcBef>
              <a:buClrTx/>
              <a:buFont typeface="Courier New" panose="02070309020205020404" pitchFamily="49" charset="0"/>
              <a:buChar char="o"/>
              <a:defRPr/>
            </a:pPr>
            <a:endParaRPr lang="en-US" sz="1100" dirty="0"/>
          </a:p>
        </p:txBody>
      </p:sp>
      <p:sp>
        <p:nvSpPr>
          <p:cNvPr id="6" name="Rechteck 24">
            <a:extLst>
              <a:ext uri="{FF2B5EF4-FFF2-40B4-BE49-F238E27FC236}">
                <a16:creationId xmlns:a16="http://schemas.microsoft.com/office/drawing/2014/main" id="{E39ABBEA-3B50-4345-8EA2-D41BA525AC82}"/>
              </a:ext>
            </a:extLst>
          </p:cNvPr>
          <p:cNvSpPr/>
          <p:nvPr/>
        </p:nvSpPr>
        <p:spPr>
          <a:xfrm>
            <a:off x="223860" y="4766960"/>
            <a:ext cx="8493258" cy="215444"/>
          </a:xfrm>
          <a:prstGeom prst="rect">
            <a:avLst/>
          </a:prstGeom>
        </p:spPr>
        <p:txBody>
          <a:bodyPr wrap="square">
            <a:spAutoFit/>
          </a:bodyPr>
          <a:lstStyle/>
          <a:p>
            <a:pPr algn="l" defTabSz="685800" eaLnBrk="1" fontAlgn="auto" hangingPunct="1">
              <a:spcBef>
                <a:spcPts val="0"/>
              </a:spcBef>
              <a:spcAft>
                <a:spcPts val="0"/>
              </a:spcAft>
            </a:pPr>
            <a:r>
              <a:rPr lang="en-GB" sz="800" i="1" noProof="0" dirty="0" err="1">
                <a:solidFill>
                  <a:schemeClr val="bg1">
                    <a:lumMod val="50000"/>
                  </a:schemeClr>
                </a:solidFill>
                <a:latin typeface="Roboto Light"/>
                <a:cs typeface="Roboto Light"/>
              </a:rPr>
              <a:t>jean-marie.bettems@meteoswiss.ch</a:t>
            </a:r>
            <a:r>
              <a:rPr lang="en-GB" sz="800" i="1" noProof="0" dirty="0">
                <a:solidFill>
                  <a:schemeClr val="bg1">
                    <a:lumMod val="50000"/>
                  </a:schemeClr>
                </a:solidFill>
                <a:latin typeface="Roboto Light"/>
                <a:cs typeface="Roboto Light"/>
              </a:rPr>
              <a:t>,   COSMO GM 2022,  Athens						</a:t>
            </a:r>
            <a:r>
              <a:rPr lang="en-GB" sz="800" noProof="0" dirty="0">
                <a:solidFill>
                  <a:schemeClr val="bg1">
                    <a:lumMod val="50000"/>
                  </a:schemeClr>
                </a:solidFill>
                <a:latin typeface="Roboto Light"/>
                <a:cs typeface="Roboto Light"/>
              </a:rPr>
              <a:t> 	                      </a:t>
            </a:r>
            <a:fld id="{1EE35605-8AB3-442C-A293-9F31FDF185BC}" type="slidenum">
              <a:rPr lang="en-GB" sz="800" noProof="0" smtClean="0">
                <a:solidFill>
                  <a:schemeClr val="bg1">
                    <a:lumMod val="50000"/>
                  </a:schemeClr>
                </a:solidFill>
                <a:latin typeface="Roboto Light"/>
                <a:cs typeface="Roboto Light"/>
              </a:rPr>
              <a:pPr algn="l" defTabSz="685800" eaLnBrk="1" fontAlgn="auto" hangingPunct="1">
                <a:spcBef>
                  <a:spcPts val="0"/>
                </a:spcBef>
                <a:spcAft>
                  <a:spcPts val="0"/>
                </a:spcAft>
              </a:pPr>
              <a:t>19</a:t>
            </a:fld>
            <a:endParaRPr lang="en-GB" sz="800" i="1" noProof="0" dirty="0">
              <a:solidFill>
                <a:schemeClr val="bg1">
                  <a:lumMod val="50000"/>
                </a:schemeClr>
              </a:solidFill>
              <a:latin typeface="Roboto Light"/>
              <a:cs typeface="Roboto Light"/>
            </a:endParaRPr>
          </a:p>
        </p:txBody>
      </p:sp>
      <p:sp>
        <p:nvSpPr>
          <p:cNvPr id="9" name="Content Placeholder 2">
            <a:extLst>
              <a:ext uri="{FF2B5EF4-FFF2-40B4-BE49-F238E27FC236}">
                <a16:creationId xmlns:a16="http://schemas.microsoft.com/office/drawing/2014/main" id="{8986B0EB-1578-024C-B35B-112A6624D86E}"/>
              </a:ext>
            </a:extLst>
          </p:cNvPr>
          <p:cNvSpPr txBox="1">
            <a:spLocks/>
          </p:cNvSpPr>
          <p:nvPr/>
        </p:nvSpPr>
        <p:spPr>
          <a:xfrm>
            <a:off x="347039" y="1042641"/>
            <a:ext cx="8645322" cy="372431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14313" lvl="1">
              <a:lnSpc>
                <a:spcPct val="120000"/>
              </a:lnSpc>
              <a:spcBef>
                <a:spcPts val="900"/>
              </a:spcBef>
              <a:buClrTx/>
              <a:buFont typeface="Courier New" panose="02070309020205020404" pitchFamily="49" charset="0"/>
              <a:buChar char="o"/>
              <a:defRPr/>
            </a:pPr>
            <a:r>
              <a:rPr lang="en-GB" sz="1400" b="1" dirty="0">
                <a:solidFill>
                  <a:srgbClr val="000000"/>
                </a:solidFill>
              </a:rPr>
              <a:t>Some remarks for a follow-up study </a:t>
            </a:r>
          </a:p>
          <a:p>
            <a:pPr marL="614363" lvl="2">
              <a:lnSpc>
                <a:spcPct val="120000"/>
              </a:lnSpc>
              <a:spcBef>
                <a:spcPts val="900"/>
              </a:spcBef>
              <a:buClrTx/>
              <a:buFont typeface="Arial" panose="020B0604020202020204" pitchFamily="34" charset="0"/>
              <a:buChar char="•"/>
              <a:defRPr/>
            </a:pPr>
            <a:r>
              <a:rPr lang="en-GB" sz="1400" b="1" i="1" dirty="0">
                <a:solidFill>
                  <a:srgbClr val="39B1DB"/>
                </a:solidFill>
              </a:rPr>
              <a:t>CO</a:t>
            </a:r>
            <a:r>
              <a:rPr lang="en-GB" sz="1400" b="1" i="1" baseline="-25000" dirty="0">
                <a:solidFill>
                  <a:srgbClr val="39B1DB"/>
                </a:solidFill>
              </a:rPr>
              <a:t>2</a:t>
            </a:r>
            <a:r>
              <a:rPr lang="en-GB" sz="1400" b="1" i="1" dirty="0">
                <a:solidFill>
                  <a:srgbClr val="39B1DB"/>
                </a:solidFill>
              </a:rPr>
              <a:t> partial pression </a:t>
            </a:r>
            <a:r>
              <a:rPr lang="en-GB" sz="1400" dirty="0">
                <a:solidFill>
                  <a:srgbClr val="000000"/>
                </a:solidFill>
              </a:rPr>
              <a:t>has been prescribed, it should be provided as </a:t>
            </a:r>
            <a:r>
              <a:rPr lang="en-GB" sz="1400" b="1" i="1" dirty="0">
                <a:solidFill>
                  <a:srgbClr val="000000"/>
                </a:solidFill>
              </a:rPr>
              <a:t>external parameter</a:t>
            </a:r>
            <a:r>
              <a:rPr lang="en-GB" sz="1400" dirty="0">
                <a:solidFill>
                  <a:srgbClr val="000000"/>
                </a:solidFill>
              </a:rPr>
              <a:t>.</a:t>
            </a:r>
          </a:p>
          <a:p>
            <a:pPr marL="614363" lvl="2">
              <a:lnSpc>
                <a:spcPct val="120000"/>
              </a:lnSpc>
              <a:spcBef>
                <a:spcPts val="900"/>
              </a:spcBef>
              <a:buClrTx/>
              <a:buFont typeface="Arial" panose="020B0604020202020204" pitchFamily="34" charset="0"/>
              <a:buChar char="•"/>
              <a:defRPr/>
            </a:pPr>
            <a:r>
              <a:rPr lang="en-GB" sz="1400" dirty="0"/>
              <a:t>Climatological </a:t>
            </a:r>
            <a:r>
              <a:rPr lang="en-GB" sz="1400" b="1" i="1" dirty="0">
                <a:solidFill>
                  <a:srgbClr val="39B1DB"/>
                </a:solidFill>
              </a:rPr>
              <a:t>LAI yearly cycle </a:t>
            </a:r>
            <a:r>
              <a:rPr lang="en-GB" sz="1400" dirty="0"/>
              <a:t>has been used, a </a:t>
            </a:r>
            <a:r>
              <a:rPr lang="en-GB" sz="1400" b="1" i="1" dirty="0"/>
              <a:t>dynamical cycle </a:t>
            </a:r>
            <a:r>
              <a:rPr lang="en-GB" sz="1400" dirty="0"/>
              <a:t>depending on history should be used</a:t>
            </a:r>
            <a:br>
              <a:rPr lang="en-GB" sz="1400" dirty="0"/>
            </a:br>
            <a:r>
              <a:rPr lang="en-GB" sz="1400" dirty="0"/>
              <a:t>(first prototype has been implemented but not tested).</a:t>
            </a:r>
          </a:p>
          <a:p>
            <a:pPr marL="614363" lvl="2">
              <a:lnSpc>
                <a:spcPct val="120000"/>
              </a:lnSpc>
              <a:spcBef>
                <a:spcPts val="900"/>
              </a:spcBef>
              <a:buClrTx/>
              <a:buFont typeface="Arial" panose="020B0604020202020204" pitchFamily="34" charset="0"/>
              <a:buChar char="•"/>
              <a:defRPr/>
            </a:pPr>
            <a:r>
              <a:rPr lang="fr-CH" sz="1400" dirty="0">
                <a:solidFill>
                  <a:srgbClr val="000000"/>
                </a:solidFill>
              </a:rPr>
              <a:t>Limited to PFT (plant </a:t>
            </a:r>
            <a:r>
              <a:rPr lang="fr-CH" sz="1400" dirty="0" err="1">
                <a:solidFill>
                  <a:srgbClr val="000000"/>
                </a:solidFill>
              </a:rPr>
              <a:t>fonctional</a:t>
            </a:r>
            <a:r>
              <a:rPr lang="fr-CH" sz="1400" dirty="0">
                <a:solidFill>
                  <a:srgbClr val="000000"/>
                </a:solidFill>
              </a:rPr>
              <a:t> type) </a:t>
            </a:r>
            <a:r>
              <a:rPr lang="fr-CH" sz="1400" dirty="0" err="1">
                <a:solidFill>
                  <a:srgbClr val="000000"/>
                </a:solidFill>
              </a:rPr>
              <a:t>representing</a:t>
            </a:r>
            <a:r>
              <a:rPr lang="fr-CH" sz="1400" dirty="0">
                <a:solidFill>
                  <a:srgbClr val="000000"/>
                </a:solidFill>
              </a:rPr>
              <a:t> </a:t>
            </a:r>
            <a:r>
              <a:rPr lang="fr-CH" sz="1400" b="1" i="1" dirty="0" err="1">
                <a:solidFill>
                  <a:srgbClr val="39B1DB"/>
                </a:solidFill>
              </a:rPr>
              <a:t>grass</a:t>
            </a:r>
            <a:r>
              <a:rPr lang="fr-CH" sz="1400" dirty="0">
                <a:solidFill>
                  <a:srgbClr val="000000"/>
                </a:solidFill>
              </a:rPr>
              <a:t>, </a:t>
            </a:r>
            <a:r>
              <a:rPr lang="fr-CH" sz="1400" dirty="0" err="1">
                <a:solidFill>
                  <a:srgbClr val="000000"/>
                </a:solidFill>
              </a:rPr>
              <a:t>should</a:t>
            </a:r>
            <a:r>
              <a:rPr lang="fr-CH" sz="1400" dirty="0">
                <a:solidFill>
                  <a:srgbClr val="000000"/>
                </a:solidFill>
              </a:rPr>
              <a:t> </a:t>
            </a:r>
            <a:r>
              <a:rPr lang="fr-CH" sz="1400" dirty="0" err="1">
                <a:solidFill>
                  <a:srgbClr val="000000"/>
                </a:solidFill>
              </a:rPr>
              <a:t>be</a:t>
            </a:r>
            <a:r>
              <a:rPr lang="fr-CH" sz="1400" dirty="0">
                <a:solidFill>
                  <a:srgbClr val="000000"/>
                </a:solidFill>
              </a:rPr>
              <a:t> </a:t>
            </a:r>
            <a:r>
              <a:rPr lang="fr-CH" sz="1400" dirty="0" err="1">
                <a:solidFill>
                  <a:srgbClr val="000000"/>
                </a:solidFill>
              </a:rPr>
              <a:t>extended</a:t>
            </a:r>
            <a:r>
              <a:rPr lang="fr-CH" sz="1400" dirty="0">
                <a:solidFill>
                  <a:srgbClr val="000000"/>
                </a:solidFill>
              </a:rPr>
              <a:t> </a:t>
            </a:r>
            <a:r>
              <a:rPr lang="fr-CH" sz="1400" b="1" i="1" dirty="0">
                <a:solidFill>
                  <a:srgbClr val="000000"/>
                </a:solidFill>
              </a:rPr>
              <a:t>to </a:t>
            </a:r>
            <a:r>
              <a:rPr lang="fr-CH" sz="1400" b="1" i="1" dirty="0" err="1">
                <a:solidFill>
                  <a:srgbClr val="000000"/>
                </a:solidFill>
              </a:rPr>
              <a:t>other</a:t>
            </a:r>
            <a:r>
              <a:rPr lang="fr-CH" sz="1400" b="1" i="1" dirty="0">
                <a:solidFill>
                  <a:srgbClr val="000000"/>
                </a:solidFill>
              </a:rPr>
              <a:t> </a:t>
            </a:r>
            <a:r>
              <a:rPr lang="fr-CH" sz="1400" b="1" i="1" dirty="0" err="1">
                <a:solidFill>
                  <a:srgbClr val="000000"/>
                </a:solidFill>
              </a:rPr>
              <a:t>PFTs</a:t>
            </a:r>
            <a:r>
              <a:rPr lang="fr-CH" sz="1400" b="1" i="1" dirty="0">
                <a:solidFill>
                  <a:srgbClr val="000000"/>
                </a:solidFill>
              </a:rPr>
              <a:t>.</a:t>
            </a:r>
            <a:endParaRPr lang="en-US" sz="1400" b="1" i="1" dirty="0"/>
          </a:p>
        </p:txBody>
      </p:sp>
      <p:sp>
        <p:nvSpPr>
          <p:cNvPr id="2" name="Rectangle 1">
            <a:extLst>
              <a:ext uri="{FF2B5EF4-FFF2-40B4-BE49-F238E27FC236}">
                <a16:creationId xmlns:a16="http://schemas.microsoft.com/office/drawing/2014/main" id="{FEFFEE58-4B45-E440-831F-DACBE897C05B}"/>
              </a:ext>
            </a:extLst>
          </p:cNvPr>
          <p:cNvSpPr/>
          <p:nvPr/>
        </p:nvSpPr>
        <p:spPr>
          <a:xfrm>
            <a:off x="74815" y="117233"/>
            <a:ext cx="1055716" cy="863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7EF39EE8-08A4-D140-9C4B-3DDB48ABB2A8}"/>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0" y="0"/>
            <a:ext cx="415759" cy="511342"/>
          </a:xfrm>
          <a:prstGeom prst="rect">
            <a:avLst/>
          </a:prstGeom>
        </p:spPr>
      </p:pic>
      <p:pic>
        <p:nvPicPr>
          <p:cNvPr id="11" name="Picture 10">
            <a:extLst>
              <a:ext uri="{FF2B5EF4-FFF2-40B4-BE49-F238E27FC236}">
                <a16:creationId xmlns:a16="http://schemas.microsoft.com/office/drawing/2014/main" id="{7A9C82CD-650F-8C48-98C2-3258910986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019047" y="0"/>
            <a:ext cx="1124952" cy="272026"/>
          </a:xfrm>
          <a:prstGeom prst="rect">
            <a:avLst/>
          </a:prstGeom>
        </p:spPr>
      </p:pic>
    </p:spTree>
    <p:extLst>
      <p:ext uri="{BB962C8B-B14F-4D97-AF65-F5344CB8AC3E}">
        <p14:creationId xmlns:p14="http://schemas.microsoft.com/office/powerpoint/2010/main" val="122541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7E2BC98-2021-734F-9515-292A243938A5}"/>
              </a:ext>
            </a:extLst>
          </p:cNvPr>
          <p:cNvSpPr txBox="1">
            <a:spLocks/>
          </p:cNvSpPr>
          <p:nvPr/>
        </p:nvSpPr>
        <p:spPr>
          <a:xfrm>
            <a:off x="196397" y="8937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85750" marR="0" lvl="1" indent="-285750" algn="l" defTabSz="914400" rtl="0" eaLnBrk="1" fontAlgn="base" latinLnBrk="0" hangingPunct="1">
              <a:lnSpc>
                <a:spcPct val="100000"/>
              </a:lnSpc>
              <a:spcBef>
                <a:spcPts val="0"/>
              </a:spcBef>
              <a:spcAft>
                <a:spcPts val="300"/>
              </a:spcAft>
              <a:buClr>
                <a:srgbClr val="7D6E5F"/>
              </a:buClr>
              <a:buSzTx/>
              <a:buFont typeface="Courier New" panose="02070309020205020404" pitchFamily="49" charset="0"/>
              <a:buChar char="o"/>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Titel 1">
            <a:extLst>
              <a:ext uri="{FF2B5EF4-FFF2-40B4-BE49-F238E27FC236}">
                <a16:creationId xmlns:a16="http://schemas.microsoft.com/office/drawing/2014/main" id="{C3BB879C-1267-734C-877C-F229533D7A89}"/>
              </a:ext>
            </a:extLst>
          </p:cNvPr>
          <p:cNvSpPr txBox="1">
            <a:spLocks/>
          </p:cNvSpPr>
          <p:nvPr/>
        </p:nvSpPr>
        <p:spPr>
          <a:xfrm>
            <a:off x="693127" y="893792"/>
            <a:ext cx="7843834" cy="3910964"/>
          </a:xfrm>
          <a:prstGeom prst="rect">
            <a:avLst/>
          </a:prstGeom>
        </p:spPr>
        <p:txBody>
          <a:bodyPr anchor="t"/>
          <a:lstStyle>
            <a:lvl1pPr algn="l" rtl="0" eaLnBrk="1" fontAlgn="base" hangingPunct="1">
              <a:spcBef>
                <a:spcPct val="0"/>
              </a:spcBef>
              <a:spcAft>
                <a:spcPct val="0"/>
              </a:spcAft>
              <a:defRPr sz="3200" b="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6350" marR="0" lvl="0" indent="0" algn="ctr" defTabSz="914400" rtl="0" eaLnBrk="1" fontAlgn="base" latinLnBrk="0" hangingPunct="1">
              <a:lnSpc>
                <a:spcPct val="100000"/>
              </a:lnSpc>
              <a:spcBef>
                <a:spcPct val="0"/>
              </a:spcBef>
              <a:spcAft>
                <a:spcPct val="0"/>
              </a:spcAft>
              <a:buClrTx/>
              <a:buSzTx/>
              <a:buFontTx/>
              <a:buNone/>
              <a:tabLst/>
              <a:defRPr/>
            </a:pPr>
            <a:r>
              <a:rPr kumimoji="0" lang="en-GB" sz="4000" i="0" u="none" strike="noStrike" kern="1200" cap="none" spc="300" normalizeH="0" baseline="0" noProof="0" dirty="0" err="1">
                <a:ln>
                  <a:noFill/>
                </a:ln>
                <a:solidFill>
                  <a:srgbClr val="FF0000"/>
                </a:solidFill>
                <a:effectLst/>
                <a:uLnTx/>
                <a:uFillTx/>
                <a:latin typeface="Arial"/>
                <a:ea typeface="+mj-ea"/>
                <a:cs typeface="+mj-cs"/>
              </a:rPr>
              <a:t>Fieldextra</a:t>
            </a:r>
            <a:endParaRPr kumimoji="0" lang="en-GB" sz="3600" i="0" u="none" strike="noStrike" kern="1200" cap="none" spc="300" normalizeH="0" baseline="0" noProof="0" dirty="0">
              <a:ln>
                <a:noFill/>
              </a:ln>
              <a:solidFill>
                <a:srgbClr val="FF0000"/>
              </a:solidFill>
              <a:effectLst/>
              <a:uLnTx/>
              <a:uFillTx/>
              <a:latin typeface="Arial"/>
              <a:ea typeface="+mj-ea"/>
              <a:cs typeface="+mj-cs"/>
            </a:endParaRPr>
          </a:p>
          <a:p>
            <a:pPr marL="6350" lvl="0" algn="ctr">
              <a:lnSpc>
                <a:spcPct val="150000"/>
              </a:lnSpc>
              <a:spcBef>
                <a:spcPts val="1200"/>
              </a:spcBef>
              <a:spcAft>
                <a:spcPts val="1200"/>
              </a:spcAft>
            </a:pPr>
            <a:r>
              <a:rPr lang="en-GB" sz="2000" b="1" i="1" dirty="0">
                <a:solidFill>
                  <a:srgbClr val="000000"/>
                </a:solidFill>
              </a:rPr>
              <a:t>Pre- and post-processing of gridded </a:t>
            </a:r>
            <a:r>
              <a:rPr lang="en-GB" sz="2000" b="1" i="1" dirty="0" smtClean="0">
                <a:solidFill>
                  <a:srgbClr val="000000"/>
                </a:solidFill>
              </a:rPr>
              <a:t>fields </a:t>
            </a:r>
            <a:br>
              <a:rPr lang="en-GB" sz="2000" b="1" i="1" dirty="0" smtClean="0">
                <a:solidFill>
                  <a:srgbClr val="000000"/>
                </a:solidFill>
              </a:rPr>
            </a:br>
            <a:r>
              <a:rPr lang="en-GB" sz="2000" b="1" i="1" dirty="0" smtClean="0">
                <a:solidFill>
                  <a:srgbClr val="000000"/>
                </a:solidFill>
              </a:rPr>
              <a:t>Designed for production</a:t>
            </a:r>
            <a:endParaRPr kumimoji="0" lang="en-GB" sz="2000" b="1" i="1" u="none" strike="noStrike" kern="1200" cap="none" spc="0" normalizeH="0" baseline="0" noProof="0" dirty="0">
              <a:ln>
                <a:noFill/>
              </a:ln>
              <a:solidFill>
                <a:srgbClr val="000000"/>
              </a:solidFill>
              <a:effectLst/>
              <a:uLnTx/>
              <a:uFillTx/>
              <a:latin typeface="Arial"/>
            </a:endParaRPr>
          </a:p>
          <a:p>
            <a:pPr marL="6350" lvl="0" algn="ctr">
              <a:lnSpc>
                <a:spcPct val="150000"/>
              </a:lnSpc>
            </a:pPr>
            <a:endParaRPr kumimoji="0" lang="en-GB" sz="2000" b="0" i="0" u="none" strike="noStrike" kern="1200" cap="none" spc="0" normalizeH="0" baseline="0" noProof="0" dirty="0">
              <a:ln>
                <a:noFill/>
              </a:ln>
              <a:solidFill>
                <a:srgbClr val="000000"/>
              </a:solidFill>
              <a:effectLst/>
              <a:uLnTx/>
              <a:uFillTx/>
              <a:latin typeface="Arial"/>
              <a:ea typeface="+mj-ea"/>
              <a:cs typeface="+mj-cs"/>
            </a:endParaRPr>
          </a:p>
          <a:p>
            <a:pPr marL="6350" lvl="0" algn="ctr">
              <a:lnSpc>
                <a:spcPct val="150000"/>
              </a:lnSpc>
            </a:pPr>
            <a:r>
              <a:rPr kumimoji="0" lang="en-GB" sz="2000" b="0" i="0" u="none" strike="noStrike" kern="1200" cap="none" spc="0" normalizeH="0" baseline="0" noProof="0" dirty="0">
                <a:ln>
                  <a:noFill/>
                </a:ln>
                <a:effectLst/>
                <a:uLnTx/>
                <a:uFillTx/>
                <a:latin typeface="Arial"/>
                <a:ea typeface="+mj-ea"/>
                <a:cs typeface="+mj-cs"/>
              </a:rPr>
              <a:t>SCA  is  </a:t>
            </a:r>
            <a:r>
              <a:rPr lang="en-GB" sz="2000" dirty="0">
                <a:latin typeface="Arial" charset="0"/>
              </a:rPr>
              <a:t>Jean-Marie </a:t>
            </a:r>
            <a:r>
              <a:rPr lang="en-GB" sz="2000" dirty="0" err="1">
                <a:latin typeface="Arial" charset="0"/>
              </a:rPr>
              <a:t>Bettems</a:t>
            </a:r>
            <a:r>
              <a:rPr lang="en-GB" sz="2000" dirty="0">
                <a:latin typeface="Arial" charset="0"/>
              </a:rPr>
              <a:t> / </a:t>
            </a:r>
            <a:r>
              <a:rPr lang="en-GB" sz="2000" dirty="0" err="1">
                <a:latin typeface="Arial" charset="0"/>
              </a:rPr>
              <a:t>MeteoSwiss</a:t>
            </a:r>
            <a:r>
              <a:rPr lang="en-GB" sz="2000" dirty="0">
                <a:latin typeface="Arial" charset="0"/>
              </a:rPr>
              <a:t> </a:t>
            </a:r>
            <a:endParaRPr kumimoji="0" lang="en-GB" sz="2000" b="0" i="0" u="none" strike="noStrike" kern="1200" cap="none" spc="0" normalizeH="0" baseline="0" noProof="0" dirty="0">
              <a:ln>
                <a:noFill/>
              </a:ln>
              <a:effectLst/>
              <a:uLnTx/>
              <a:uFillTx/>
              <a:latin typeface="Arial"/>
            </a:endParaRPr>
          </a:p>
          <a:p>
            <a:pPr marL="6350" algn="ctr">
              <a:lnSpc>
                <a:spcPct val="150000"/>
              </a:lnSpc>
            </a:pPr>
            <a:r>
              <a:rPr kumimoji="0" lang="en-GB" sz="2000" b="1" i="0" u="none" strike="noStrike" kern="1200" cap="none" spc="0" normalizeH="0" baseline="0" noProof="0" dirty="0">
                <a:ln>
                  <a:noFill/>
                </a:ln>
                <a:solidFill>
                  <a:srgbClr val="39B1DB"/>
                </a:solidFill>
                <a:effectLst/>
                <a:uLnTx/>
                <a:uFillTx/>
                <a:latin typeface="Arial"/>
                <a:ea typeface="+mj-ea"/>
                <a:cs typeface="+mj-cs"/>
              </a:rPr>
              <a:t>Latest major release  v</a:t>
            </a:r>
            <a:r>
              <a:rPr lang="en-GB" sz="2000" b="1" dirty="0">
                <a:solidFill>
                  <a:srgbClr val="39B1DB"/>
                </a:solidFill>
                <a:latin typeface="Arial" charset="0"/>
              </a:rPr>
              <a:t>14.0.0 (17.02.2022</a:t>
            </a:r>
            <a:r>
              <a:rPr kumimoji="0" lang="en-GB" sz="2000" b="1" i="0" u="none" strike="noStrike" kern="1200" cap="none" spc="0" normalizeH="0" baseline="0" noProof="0" dirty="0">
                <a:ln>
                  <a:noFill/>
                </a:ln>
                <a:solidFill>
                  <a:srgbClr val="39B1DB"/>
                </a:solidFill>
                <a:effectLst/>
                <a:uLnTx/>
                <a:uFillTx/>
                <a:latin typeface="Arial"/>
                <a:ea typeface="+mj-ea"/>
                <a:cs typeface="+mj-cs"/>
              </a:rPr>
              <a:t>)</a:t>
            </a:r>
            <a:endParaRPr kumimoji="0" lang="en-GB" sz="2000" b="1" i="0" u="none" strike="noStrike" kern="0" cap="none" spc="0" normalizeH="0" baseline="0" noProof="0" dirty="0">
              <a:ln>
                <a:noFill/>
              </a:ln>
              <a:solidFill>
                <a:srgbClr val="39B1DB"/>
              </a:solidFill>
              <a:effectLst/>
              <a:uLnTx/>
              <a:uFillTx/>
              <a:latin typeface="Arial"/>
              <a:ea typeface="+mj-ea"/>
              <a:cs typeface="+mj-cs"/>
            </a:endParaRPr>
          </a:p>
          <a:p>
            <a:pPr marL="6350" lvl="0" algn="ctr">
              <a:lnSpc>
                <a:spcPct val="150000"/>
              </a:lnSpc>
            </a:pPr>
            <a:r>
              <a:rPr kumimoji="0" lang="en-GB" sz="2000" b="0" i="0" u="none" strike="noStrike" kern="0" cap="none" spc="0" normalizeH="0" baseline="0" noProof="0" dirty="0">
                <a:ln>
                  <a:noFill/>
                </a:ln>
                <a:solidFill>
                  <a:srgbClr val="000000"/>
                </a:solidFill>
                <a:effectLst/>
                <a:uLnTx/>
                <a:uFillTx/>
                <a:latin typeface="Arial"/>
                <a:ea typeface="+mj-ea"/>
                <a:cs typeface="+mj-cs"/>
              </a:rPr>
              <a:t> </a:t>
            </a:r>
            <a:r>
              <a:rPr lang="en-GB" sz="2000" u="sng" kern="0" dirty="0">
                <a:solidFill>
                  <a:srgbClr val="000000"/>
                </a:solidFill>
              </a:rPr>
              <a:t>https://github.com/COSMO-ORG/fieldextra </a:t>
            </a:r>
            <a:endParaRPr kumimoji="0" lang="en-GB" sz="2000" b="0" i="0" u="sng" strike="noStrike" kern="0" cap="none" spc="0" normalizeH="0" baseline="0" noProof="0" dirty="0">
              <a:ln>
                <a:noFill/>
              </a:ln>
              <a:solidFill>
                <a:srgbClr val="000000"/>
              </a:solidFill>
              <a:effectLst/>
              <a:uLnTx/>
              <a:uFillTx/>
              <a:latin typeface="Arial"/>
              <a:ea typeface="+mj-ea"/>
              <a:cs typeface="+mj-cs"/>
            </a:endParaRPr>
          </a:p>
        </p:txBody>
      </p:sp>
      <p:pic>
        <p:nvPicPr>
          <p:cNvPr id="4" name="Picture 12" descr="C:\Users\jmb\AppData\Local\Microsoft\Windows\Temporary Internet Files\Content.IE5\2XW2KGIA\9182-a-swiss-army-knife-isolated-on-a-white-background-pv[1].jpg">
            <a:extLst>
              <a:ext uri="{FF2B5EF4-FFF2-40B4-BE49-F238E27FC236}">
                <a16:creationId xmlns:a16="http://schemas.microsoft.com/office/drawing/2014/main" id="{1A9EC2E2-CA9C-F241-9D26-7E699854D9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659" y="185709"/>
            <a:ext cx="840060" cy="5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9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4F50DE8-BEB2-B447-9F8C-680957CEB72A}"/>
              </a:ext>
            </a:extLst>
          </p:cNvPr>
          <p:cNvSpPr>
            <a:spLocks noGrp="1"/>
          </p:cNvSpPr>
          <p:nvPr>
            <p:ph type="subTitle" idx="1"/>
          </p:nvPr>
        </p:nvSpPr>
        <p:spPr>
          <a:xfrm>
            <a:off x="1549039" y="910245"/>
            <a:ext cx="6081933" cy="2648823"/>
          </a:xfrm>
        </p:spPr>
        <p:txBody>
          <a:bodyPr/>
          <a:lstStyle/>
          <a:p>
            <a:pPr algn="ctr">
              <a:lnSpc>
                <a:spcPct val="150000"/>
              </a:lnSpc>
            </a:pPr>
            <a:r>
              <a:rPr lang="en-US" sz="3600" b="1" i="1" spc="300" dirty="0" smtClean="0"/>
              <a:t>Overarching</a:t>
            </a:r>
            <a:r>
              <a:rPr lang="en-US" sz="3600" b="1" i="1" spc="300" dirty="0" smtClean="0"/>
              <a:t> activities (DWD)</a:t>
            </a:r>
            <a:endParaRPr lang="en-US" sz="3600" b="1" i="1" spc="300" dirty="0"/>
          </a:p>
          <a:p>
            <a:pPr algn="ctr">
              <a:lnSpc>
                <a:spcPct val="150000"/>
              </a:lnSpc>
            </a:pPr>
            <a:endParaRPr lang="en-US" sz="2400" b="1" i="1" spc="300" dirty="0">
              <a:solidFill>
                <a:schemeClr val="tx1"/>
              </a:solidFill>
            </a:endParaRPr>
          </a:p>
        </p:txBody>
      </p:sp>
      <p:sp>
        <p:nvSpPr>
          <p:cNvPr id="5" name="Rectangle 1">
            <a:extLst>
              <a:ext uri="{FF2B5EF4-FFF2-40B4-BE49-F238E27FC236}">
                <a16:creationId xmlns:a16="http://schemas.microsoft.com/office/drawing/2014/main" id="{40073B99-202C-054A-AEE2-F341088AD9B6}"/>
              </a:ext>
            </a:extLst>
          </p:cNvPr>
          <p:cNvSpPr>
            <a:spLocks noChangeArrowheads="1"/>
          </p:cNvSpPr>
          <p:nvPr/>
        </p:nvSpPr>
        <p:spPr bwMode="auto">
          <a:xfrm>
            <a:off x="579555" y="33304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r>
            <a:b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16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29" y="215608"/>
            <a:ext cx="8353425" cy="360099"/>
          </a:xfrm>
        </p:spPr>
        <p:txBody>
          <a:bodyPr/>
          <a:lstStyle/>
          <a:p>
            <a:pPr algn="ctr"/>
            <a:r>
              <a:rPr lang="de-DE" spc="300" dirty="0" err="1">
                <a:solidFill>
                  <a:srgbClr val="000000"/>
                </a:solidFill>
              </a:rPr>
              <a:t>Ongoing</a:t>
            </a:r>
            <a:r>
              <a:rPr lang="de-DE" spc="300" dirty="0">
                <a:solidFill>
                  <a:srgbClr val="000000"/>
                </a:solidFill>
              </a:rPr>
              <a:t> &amp; </a:t>
            </a:r>
            <a:r>
              <a:rPr lang="de-DE" spc="300" dirty="0" err="1">
                <a:solidFill>
                  <a:srgbClr val="000000"/>
                </a:solidFill>
              </a:rPr>
              <a:t>future</a:t>
            </a:r>
            <a:r>
              <a:rPr lang="de-DE" spc="300" dirty="0">
                <a:solidFill>
                  <a:srgbClr val="000000"/>
                </a:solidFill>
              </a:rPr>
              <a:t> </a:t>
            </a:r>
            <a:r>
              <a:rPr lang="de-DE" spc="300" dirty="0" err="1" smtClean="0">
                <a:solidFill>
                  <a:srgbClr val="000000"/>
                </a:solidFill>
              </a:rPr>
              <a:t>activities</a:t>
            </a:r>
            <a:r>
              <a:rPr lang="de-DE" spc="300" dirty="0" smtClean="0">
                <a:solidFill>
                  <a:srgbClr val="000000"/>
                </a:solidFill>
              </a:rPr>
              <a:t> </a:t>
            </a:r>
            <a:r>
              <a:rPr lang="de-DE" spc="300" dirty="0">
                <a:solidFill>
                  <a:srgbClr val="000000"/>
                </a:solidFill>
              </a:rPr>
              <a:t>at DWD</a:t>
            </a:r>
          </a:p>
        </p:txBody>
      </p:sp>
      <p:sp>
        <p:nvSpPr>
          <p:cNvPr id="3" name="Inhaltsplatzhalter 2"/>
          <p:cNvSpPr>
            <a:spLocks noGrp="1"/>
          </p:cNvSpPr>
          <p:nvPr>
            <p:ph idx="1"/>
          </p:nvPr>
        </p:nvSpPr>
        <p:spPr>
          <a:xfrm>
            <a:off x="395287" y="872837"/>
            <a:ext cx="8353426" cy="3643602"/>
          </a:xfrm>
        </p:spPr>
        <p:txBody>
          <a:bodyPr>
            <a:normAutofit fontScale="77500" lnSpcReduction="20000"/>
          </a:bodyPr>
          <a:lstStyle/>
          <a:p>
            <a:r>
              <a:rPr lang="de-DE" sz="2100" b="1" dirty="0">
                <a:solidFill>
                  <a:srgbClr val="1160D4"/>
                </a:solidFill>
              </a:rPr>
              <a:t>ICON </a:t>
            </a:r>
            <a:r>
              <a:rPr lang="de-DE" sz="2100" b="1" dirty="0" err="1">
                <a:solidFill>
                  <a:srgbClr val="1160D4"/>
                </a:solidFill>
              </a:rPr>
              <a:t>seamless</a:t>
            </a:r>
            <a:r>
              <a:rPr lang="de-DE" sz="2100" b="1" dirty="0"/>
              <a:t> </a:t>
            </a:r>
            <a:r>
              <a:rPr lang="de-DE" sz="2100" dirty="0" smtClean="0"/>
              <a:t> JSBACH </a:t>
            </a:r>
            <a:r>
              <a:rPr lang="de-DE" sz="2100" dirty="0"/>
              <a:t>+ </a:t>
            </a:r>
            <a:r>
              <a:rPr lang="de-DE" sz="2100" dirty="0" smtClean="0"/>
              <a:t>VDIFF </a:t>
            </a:r>
            <a:r>
              <a:rPr lang="de-DE" sz="2100" dirty="0" err="1" smtClean="0"/>
              <a:t>are</a:t>
            </a:r>
            <a:r>
              <a:rPr lang="de-DE" sz="2100" dirty="0" smtClean="0"/>
              <a:t> </a:t>
            </a:r>
            <a:r>
              <a:rPr lang="de-DE" sz="2100" dirty="0" err="1" smtClean="0"/>
              <a:t>implemented</a:t>
            </a:r>
            <a:r>
              <a:rPr lang="de-DE" sz="2100" dirty="0" smtClean="0"/>
              <a:t> </a:t>
            </a:r>
            <a:r>
              <a:rPr lang="de-DE" sz="2100" dirty="0"/>
              <a:t>in </a:t>
            </a:r>
            <a:r>
              <a:rPr lang="de-DE" sz="2100" dirty="0" err="1" smtClean="0"/>
              <a:t>icon-nwp</a:t>
            </a:r>
            <a:r>
              <a:rPr lang="de-DE" sz="2100" dirty="0" smtClean="0"/>
              <a:t>, incl. DA</a:t>
            </a:r>
            <a:endParaRPr lang="de-DE" sz="1700" i="1" dirty="0" smtClean="0"/>
          </a:p>
          <a:p>
            <a:pPr lvl="1"/>
            <a:r>
              <a:rPr lang="de-DE" sz="1700" i="1" dirty="0" smtClean="0"/>
              <a:t>NWP-performance</a:t>
            </a:r>
            <a:r>
              <a:rPr lang="de-DE" sz="1700" dirty="0" smtClean="0"/>
              <a:t> </a:t>
            </a:r>
            <a:r>
              <a:rPr lang="de-DE" sz="1700" dirty="0" err="1"/>
              <a:t>of</a:t>
            </a:r>
            <a:r>
              <a:rPr lang="de-DE" sz="1700" dirty="0"/>
              <a:t> JSBACH+VDIFF </a:t>
            </a:r>
            <a:r>
              <a:rPr lang="de-DE" sz="1700" dirty="0" err="1" smtClean="0"/>
              <a:t>are</a:t>
            </a:r>
            <a:r>
              <a:rPr lang="de-DE" sz="1700" dirty="0" smtClean="0"/>
              <a:t> </a:t>
            </a:r>
            <a:r>
              <a:rPr lang="de-DE" sz="1700" dirty="0" err="1" smtClean="0"/>
              <a:t>being</a:t>
            </a:r>
            <a:r>
              <a:rPr lang="de-DE" sz="1700" dirty="0" smtClean="0"/>
              <a:t> </a:t>
            </a:r>
            <a:r>
              <a:rPr lang="de-DE" sz="1700" dirty="0" err="1" smtClean="0"/>
              <a:t>evaluated</a:t>
            </a:r>
            <a:r>
              <a:rPr lang="de-DE" sz="1700" dirty="0" smtClean="0"/>
              <a:t/>
            </a:r>
            <a:br>
              <a:rPr lang="de-DE" sz="1700" dirty="0" smtClean="0"/>
            </a:br>
            <a:r>
              <a:rPr lang="de-DE" sz="1700" dirty="0" smtClean="0"/>
              <a:t>(</a:t>
            </a:r>
            <a:r>
              <a:rPr lang="de-DE" sz="1700" dirty="0"/>
              <a:t>in </a:t>
            </a:r>
            <a:r>
              <a:rPr lang="de-DE" sz="1700" dirty="0" err="1"/>
              <a:t>addition</a:t>
            </a:r>
            <a:r>
              <a:rPr lang="de-DE" sz="1700" dirty="0"/>
              <a:t> </a:t>
            </a:r>
            <a:r>
              <a:rPr lang="de-DE" sz="1700" dirty="0" err="1"/>
              <a:t>to</a:t>
            </a:r>
            <a:r>
              <a:rPr lang="de-DE" sz="1700" dirty="0"/>
              <a:t> </a:t>
            </a:r>
            <a:r>
              <a:rPr lang="de-DE" sz="1700" dirty="0" err="1"/>
              <a:t>seasonal</a:t>
            </a:r>
            <a:r>
              <a:rPr lang="de-DE" sz="1700" dirty="0"/>
              <a:t> </a:t>
            </a:r>
            <a:r>
              <a:rPr lang="de-DE" sz="1700" dirty="0" err="1"/>
              <a:t>and</a:t>
            </a:r>
            <a:r>
              <a:rPr lang="de-DE" sz="1700" dirty="0"/>
              <a:t> </a:t>
            </a:r>
            <a:r>
              <a:rPr lang="de-DE" sz="1700" dirty="0" err="1"/>
              <a:t>decadal</a:t>
            </a:r>
            <a:r>
              <a:rPr lang="de-DE" sz="1700" dirty="0"/>
              <a:t> </a:t>
            </a:r>
            <a:r>
              <a:rPr lang="de-DE" sz="1700" dirty="0" err="1"/>
              <a:t>scales</a:t>
            </a:r>
            <a:r>
              <a:rPr lang="de-DE" sz="1700" dirty="0"/>
              <a:t>)</a:t>
            </a:r>
          </a:p>
          <a:p>
            <a:pPr lvl="1"/>
            <a:r>
              <a:rPr lang="de-DE" sz="1700" dirty="0"/>
              <a:t>Integration </a:t>
            </a:r>
            <a:r>
              <a:rPr lang="de-DE" sz="1700" dirty="0" err="1"/>
              <a:t>of</a:t>
            </a:r>
            <a:r>
              <a:rPr lang="de-DE" sz="1700" dirty="0"/>
              <a:t> JSBACH </a:t>
            </a:r>
            <a:r>
              <a:rPr lang="de-DE" sz="1700" i="1" dirty="0" err="1"/>
              <a:t>external</a:t>
            </a:r>
            <a:r>
              <a:rPr lang="de-DE" sz="1700" i="1" dirty="0"/>
              <a:t> </a:t>
            </a:r>
            <a:r>
              <a:rPr lang="de-DE" sz="1700" i="1" dirty="0" err="1"/>
              <a:t>parameters</a:t>
            </a:r>
            <a:r>
              <a:rPr lang="de-DE" sz="1700" i="1" dirty="0"/>
              <a:t> </a:t>
            </a:r>
            <a:r>
              <a:rPr lang="de-DE" sz="1700" dirty="0" err="1"/>
              <a:t>into</a:t>
            </a:r>
            <a:r>
              <a:rPr lang="de-DE" sz="1700" dirty="0"/>
              <a:t> </a:t>
            </a:r>
            <a:r>
              <a:rPr lang="de-DE" sz="1700" dirty="0" smtClean="0"/>
              <a:t>EXTPAR </a:t>
            </a:r>
            <a:r>
              <a:rPr lang="de-DE" sz="1700" dirty="0" err="1" smtClean="0"/>
              <a:t>has</a:t>
            </a:r>
            <a:r>
              <a:rPr lang="de-DE" sz="1700" dirty="0" smtClean="0"/>
              <a:t> </a:t>
            </a:r>
            <a:r>
              <a:rPr lang="de-DE" sz="1700" dirty="0" err="1" smtClean="0"/>
              <a:t>started</a:t>
            </a:r>
            <a:endParaRPr lang="de-DE" sz="1700" dirty="0" smtClean="0"/>
          </a:p>
          <a:p>
            <a:pPr lvl="1"/>
            <a:r>
              <a:rPr lang="de-DE" sz="1700" dirty="0" err="1" smtClean="0"/>
              <a:t>Solve</a:t>
            </a:r>
            <a:r>
              <a:rPr lang="de-DE" sz="1700" dirty="0" smtClean="0"/>
              <a:t> </a:t>
            </a:r>
            <a:r>
              <a:rPr lang="de-DE" sz="1700" i="1" dirty="0" err="1" smtClean="0"/>
              <a:t>output</a:t>
            </a:r>
            <a:r>
              <a:rPr lang="de-DE" sz="1700" i="1" dirty="0" smtClean="0"/>
              <a:t> </a:t>
            </a:r>
            <a:r>
              <a:rPr lang="de-DE" sz="1700" i="1" dirty="0" err="1" smtClean="0"/>
              <a:t>fields</a:t>
            </a:r>
            <a:r>
              <a:rPr lang="de-DE" sz="1700" i="1" dirty="0" smtClean="0"/>
              <a:t> </a:t>
            </a:r>
            <a:r>
              <a:rPr lang="de-DE" sz="1700" i="1" dirty="0" err="1" smtClean="0"/>
              <a:t>issues</a:t>
            </a:r>
            <a:r>
              <a:rPr lang="de-DE" sz="1700" dirty="0" smtClean="0"/>
              <a:t> (GRIB </a:t>
            </a:r>
            <a:r>
              <a:rPr lang="de-DE" sz="1700" dirty="0" err="1" smtClean="0"/>
              <a:t>required</a:t>
            </a:r>
            <a:r>
              <a:rPr lang="de-DE" sz="1700" dirty="0" smtClean="0"/>
              <a:t> </a:t>
            </a:r>
            <a:r>
              <a:rPr lang="de-DE" sz="1700" dirty="0" err="1" smtClean="0"/>
              <a:t>for</a:t>
            </a:r>
            <a:r>
              <a:rPr lang="de-DE" sz="1700" dirty="0" smtClean="0"/>
              <a:t> </a:t>
            </a:r>
            <a:r>
              <a:rPr lang="de-DE" sz="1700" dirty="0" err="1" smtClean="0"/>
              <a:t>production</a:t>
            </a:r>
            <a:r>
              <a:rPr lang="de-DE" sz="1700" dirty="0" smtClean="0"/>
              <a:t>, </a:t>
            </a:r>
            <a:r>
              <a:rPr lang="de-DE" sz="1700" dirty="0" err="1" smtClean="0"/>
              <a:t>too</a:t>
            </a:r>
            <a:r>
              <a:rPr lang="de-DE" sz="1700" dirty="0" smtClean="0"/>
              <a:t> </a:t>
            </a:r>
            <a:r>
              <a:rPr lang="de-DE" sz="1700" dirty="0" err="1" smtClean="0"/>
              <a:t>many</a:t>
            </a:r>
            <a:r>
              <a:rPr lang="de-DE" sz="1700" dirty="0" smtClean="0"/>
              <a:t> </a:t>
            </a:r>
            <a:r>
              <a:rPr lang="de-DE" sz="1700" dirty="0" err="1" smtClean="0"/>
              <a:t>diagnostic</a:t>
            </a:r>
            <a:r>
              <a:rPr lang="de-DE" sz="1700" dirty="0" smtClean="0"/>
              <a:t> </a:t>
            </a:r>
            <a:r>
              <a:rPr lang="de-DE" sz="1700" dirty="0" err="1" smtClean="0"/>
              <a:t>generated</a:t>
            </a:r>
            <a:r>
              <a:rPr lang="de-DE" sz="1700" dirty="0" smtClean="0"/>
              <a:t> </a:t>
            </a:r>
            <a:r>
              <a:rPr lang="de-DE" sz="1700" dirty="0" err="1" smtClean="0"/>
              <a:t>by</a:t>
            </a:r>
            <a:r>
              <a:rPr lang="de-DE" sz="1700" dirty="0" smtClean="0"/>
              <a:t> JSBACH) </a:t>
            </a:r>
            <a:r>
              <a:rPr lang="de-DE" sz="1700" dirty="0"/>
              <a:t/>
            </a:r>
            <a:br>
              <a:rPr lang="de-DE" sz="1700" dirty="0"/>
            </a:br>
            <a:endParaRPr lang="de-DE" sz="1700" dirty="0"/>
          </a:p>
          <a:p>
            <a:r>
              <a:rPr lang="de-DE" sz="2100" b="1" dirty="0">
                <a:solidFill>
                  <a:srgbClr val="1160D4"/>
                </a:solidFill>
              </a:rPr>
              <a:t>ICON-LAND</a:t>
            </a:r>
            <a:r>
              <a:rPr lang="de-DE" sz="2100" dirty="0">
                <a:solidFill>
                  <a:srgbClr val="1160D4"/>
                </a:solidFill>
              </a:rPr>
              <a:t> </a:t>
            </a:r>
            <a:r>
              <a:rPr lang="de-DE" sz="2100" dirty="0"/>
              <a:t>will </a:t>
            </a:r>
            <a:r>
              <a:rPr lang="de-DE" sz="2100" dirty="0" err="1"/>
              <a:t>be</a:t>
            </a:r>
            <a:r>
              <a:rPr lang="de-DE" sz="2100" dirty="0"/>
              <a:t> </a:t>
            </a:r>
            <a:r>
              <a:rPr lang="de-DE" sz="2100" dirty="0" err="1"/>
              <a:t>the</a:t>
            </a:r>
            <a:r>
              <a:rPr lang="de-DE" sz="2100" dirty="0"/>
              <a:t> </a:t>
            </a:r>
            <a:r>
              <a:rPr lang="de-DE" sz="2100" dirty="0" err="1"/>
              <a:t>land</a:t>
            </a:r>
            <a:r>
              <a:rPr lang="de-DE" sz="2100" dirty="0"/>
              <a:t> </a:t>
            </a:r>
            <a:r>
              <a:rPr lang="de-DE" sz="2100" dirty="0" err="1"/>
              <a:t>component</a:t>
            </a:r>
            <a:r>
              <a:rPr lang="de-DE" sz="2100" dirty="0"/>
              <a:t> </a:t>
            </a:r>
            <a:r>
              <a:rPr lang="de-DE" sz="2100" dirty="0" err="1"/>
              <a:t>of</a:t>
            </a:r>
            <a:r>
              <a:rPr lang="de-DE" sz="2100" dirty="0"/>
              <a:t> ICON</a:t>
            </a:r>
          </a:p>
          <a:p>
            <a:pPr lvl="1"/>
            <a:r>
              <a:rPr lang="de-DE" sz="1700" dirty="0"/>
              <a:t>ICON-LAND </a:t>
            </a:r>
            <a:r>
              <a:rPr lang="de-DE" sz="1700" dirty="0" err="1"/>
              <a:t>as</a:t>
            </a:r>
            <a:r>
              <a:rPr lang="de-DE" sz="1700" dirty="0"/>
              <a:t> </a:t>
            </a:r>
            <a:r>
              <a:rPr lang="de-DE" sz="1700" dirty="0" err="1"/>
              <a:t>software</a:t>
            </a:r>
            <a:r>
              <a:rPr lang="de-DE" sz="1700" dirty="0"/>
              <a:t> </a:t>
            </a:r>
            <a:r>
              <a:rPr lang="de-DE" sz="1700" dirty="0" err="1"/>
              <a:t>architecture</a:t>
            </a:r>
            <a:r>
              <a:rPr lang="de-DE" sz="1700" dirty="0"/>
              <a:t>, </a:t>
            </a:r>
            <a:r>
              <a:rPr lang="de-DE" sz="1700" dirty="0" err="1"/>
              <a:t>currently</a:t>
            </a:r>
            <a:r>
              <a:rPr lang="de-DE" sz="1700" dirty="0"/>
              <a:t> </a:t>
            </a:r>
            <a:r>
              <a:rPr lang="de-DE" sz="1700" dirty="0" err="1"/>
              <a:t>holds</a:t>
            </a:r>
            <a:r>
              <a:rPr lang="de-DE" sz="1700" dirty="0"/>
              <a:t> JSBACH</a:t>
            </a:r>
          </a:p>
          <a:p>
            <a:pPr lvl="1"/>
            <a:r>
              <a:rPr lang="de-DE" sz="1700" i="1" dirty="0" err="1" smtClean="0"/>
              <a:t>Modularize</a:t>
            </a:r>
            <a:r>
              <a:rPr lang="de-DE" sz="1700" dirty="0" smtClean="0"/>
              <a:t> TERRA, </a:t>
            </a:r>
            <a:r>
              <a:rPr lang="de-DE" sz="1700" dirty="0" err="1" smtClean="0"/>
              <a:t>includes</a:t>
            </a:r>
            <a:r>
              <a:rPr lang="de-DE" sz="1700" dirty="0" smtClean="0"/>
              <a:t> </a:t>
            </a:r>
            <a:r>
              <a:rPr lang="de-DE" sz="1700" dirty="0" err="1" smtClean="0"/>
              <a:t>restructured</a:t>
            </a:r>
            <a:r>
              <a:rPr lang="de-DE" sz="1700" dirty="0" smtClean="0"/>
              <a:t> TERRA </a:t>
            </a:r>
            <a:r>
              <a:rPr lang="de-DE" sz="1700" dirty="0" err="1" smtClean="0"/>
              <a:t>into</a:t>
            </a:r>
            <a:r>
              <a:rPr lang="de-DE" sz="1700" dirty="0" smtClean="0"/>
              <a:t> ICON-LAND (</a:t>
            </a:r>
            <a:r>
              <a:rPr lang="de-DE" sz="1700" dirty="0" err="1" smtClean="0"/>
              <a:t>target</a:t>
            </a:r>
            <a:r>
              <a:rPr lang="de-DE" sz="1700" dirty="0" smtClean="0"/>
              <a:t> Q3 2023)</a:t>
            </a:r>
            <a:endParaRPr lang="de-DE" sz="1700" dirty="0"/>
          </a:p>
          <a:p>
            <a:pPr lvl="1"/>
            <a:endParaRPr lang="de-DE" sz="1700" dirty="0"/>
          </a:p>
          <a:p>
            <a:r>
              <a:rPr lang="de-DE" sz="2100" b="1" dirty="0">
                <a:solidFill>
                  <a:srgbClr val="1160D4"/>
                </a:solidFill>
              </a:rPr>
              <a:t>BMBF </a:t>
            </a:r>
            <a:r>
              <a:rPr lang="de-DE" sz="2100" b="1" dirty="0" err="1" smtClean="0">
                <a:solidFill>
                  <a:srgbClr val="1160D4"/>
                </a:solidFill>
              </a:rPr>
              <a:t>WarmWorld</a:t>
            </a:r>
            <a:r>
              <a:rPr lang="de-DE" sz="2100" b="1" dirty="0" smtClean="0">
                <a:solidFill>
                  <a:srgbClr val="1160D4"/>
                </a:solidFill>
              </a:rPr>
              <a:t> </a:t>
            </a:r>
            <a:r>
              <a:rPr lang="de-DE" sz="2100" dirty="0" smtClean="0"/>
              <a:t>:</a:t>
            </a:r>
            <a:endParaRPr lang="de-DE" sz="2100" dirty="0"/>
          </a:p>
          <a:p>
            <a:pPr lvl="1"/>
            <a:r>
              <a:rPr lang="de-DE" sz="1700" dirty="0"/>
              <a:t>Integration </a:t>
            </a:r>
            <a:r>
              <a:rPr lang="de-DE" sz="1700" dirty="0" err="1"/>
              <a:t>of</a:t>
            </a:r>
            <a:r>
              <a:rPr lang="de-DE" sz="1700" dirty="0"/>
              <a:t> </a:t>
            </a:r>
            <a:r>
              <a:rPr lang="de-DE" sz="1700" dirty="0" err="1"/>
              <a:t>the</a:t>
            </a:r>
            <a:r>
              <a:rPr lang="de-DE" sz="1700" dirty="0"/>
              <a:t> </a:t>
            </a:r>
            <a:r>
              <a:rPr lang="de-DE" sz="1700" i="1" dirty="0" err="1"/>
              <a:t>hydrological</a:t>
            </a:r>
            <a:r>
              <a:rPr lang="de-DE" sz="1700" i="1" dirty="0"/>
              <a:t> </a:t>
            </a:r>
            <a:r>
              <a:rPr lang="de-DE" sz="1700" i="1" dirty="0" err="1"/>
              <a:t>model</a:t>
            </a:r>
            <a:r>
              <a:rPr lang="de-DE" sz="1700" i="1" dirty="0"/>
              <a:t> </a:t>
            </a:r>
            <a:r>
              <a:rPr lang="de-DE" sz="1700" dirty="0" err="1"/>
              <a:t>ParFlow</a:t>
            </a:r>
            <a:r>
              <a:rPr lang="de-DE" sz="1700" dirty="0"/>
              <a:t> </a:t>
            </a:r>
            <a:r>
              <a:rPr lang="de-DE" sz="1700" dirty="0" err="1"/>
              <a:t>into</a:t>
            </a:r>
            <a:r>
              <a:rPr lang="de-DE" sz="1700" dirty="0"/>
              <a:t> ICON-LAND</a:t>
            </a:r>
          </a:p>
          <a:p>
            <a:pPr lvl="1"/>
            <a:r>
              <a:rPr lang="de-DE" sz="1700" i="1" dirty="0" err="1"/>
              <a:t>Redesign</a:t>
            </a:r>
            <a:r>
              <a:rPr lang="de-DE" sz="1700" i="1" dirty="0"/>
              <a:t> </a:t>
            </a:r>
            <a:r>
              <a:rPr lang="de-DE" sz="1700" i="1" dirty="0" err="1"/>
              <a:t>interface</a:t>
            </a:r>
            <a:r>
              <a:rPr lang="de-DE" sz="1700" i="1" dirty="0"/>
              <a:t> </a:t>
            </a:r>
            <a:r>
              <a:rPr lang="de-DE" sz="1700" dirty="0" err="1"/>
              <a:t>between</a:t>
            </a:r>
            <a:r>
              <a:rPr lang="de-DE" sz="1700" dirty="0"/>
              <a:t> </a:t>
            </a:r>
            <a:r>
              <a:rPr lang="de-DE" sz="1700" dirty="0" err="1"/>
              <a:t>land</a:t>
            </a:r>
            <a:r>
              <a:rPr lang="de-DE" sz="1700" dirty="0"/>
              <a:t> </a:t>
            </a:r>
            <a:r>
              <a:rPr lang="de-DE" sz="1700" dirty="0" err="1"/>
              <a:t>and</a:t>
            </a:r>
            <a:r>
              <a:rPr lang="de-DE" sz="1700" dirty="0"/>
              <a:t> </a:t>
            </a:r>
            <a:r>
              <a:rPr lang="de-DE" sz="1700" dirty="0" err="1"/>
              <a:t>atmosphere</a:t>
            </a:r>
            <a:endParaRPr lang="de-DE" sz="1700" dirty="0"/>
          </a:p>
          <a:p>
            <a:pPr lvl="1"/>
            <a:r>
              <a:rPr lang="de-DE" sz="1700" dirty="0" err="1"/>
              <a:t>Provide</a:t>
            </a:r>
            <a:r>
              <a:rPr lang="de-DE" sz="1700" dirty="0"/>
              <a:t> </a:t>
            </a:r>
            <a:r>
              <a:rPr lang="de-DE" sz="1700" dirty="0" err="1"/>
              <a:t>interfaces</a:t>
            </a:r>
            <a:r>
              <a:rPr lang="de-DE" sz="1700" dirty="0"/>
              <a:t> </a:t>
            </a:r>
            <a:r>
              <a:rPr lang="de-DE" sz="1700" dirty="0" err="1"/>
              <a:t>to</a:t>
            </a:r>
            <a:r>
              <a:rPr lang="de-DE" sz="1700" dirty="0"/>
              <a:t> </a:t>
            </a:r>
            <a:r>
              <a:rPr lang="de-DE" sz="1700" dirty="0" err="1"/>
              <a:t>the</a:t>
            </a:r>
            <a:r>
              <a:rPr lang="de-DE" sz="1700" dirty="0"/>
              <a:t> larger </a:t>
            </a:r>
            <a:r>
              <a:rPr lang="de-DE" sz="1700" dirty="0" err="1"/>
              <a:t>community</a:t>
            </a:r>
            <a:r>
              <a:rPr lang="de-DE" sz="1700" dirty="0"/>
              <a:t> (</a:t>
            </a:r>
            <a:r>
              <a:rPr lang="de-DE" sz="1700" dirty="0" err="1"/>
              <a:t>biogeochemical</a:t>
            </a:r>
            <a:r>
              <a:rPr lang="de-DE" sz="1700" dirty="0"/>
              <a:t> </a:t>
            </a:r>
            <a:r>
              <a:rPr lang="de-DE" sz="1700" dirty="0" err="1"/>
              <a:t>cycles</a:t>
            </a:r>
            <a:r>
              <a:rPr lang="de-DE" sz="1700" dirty="0"/>
              <a:t>, …). </a:t>
            </a:r>
            <a:r>
              <a:rPr lang="de-DE" sz="1700" i="1" dirty="0"/>
              <a:t>Separation </a:t>
            </a:r>
            <a:r>
              <a:rPr lang="de-DE" sz="1700" i="1" dirty="0" err="1"/>
              <a:t>of</a:t>
            </a:r>
            <a:r>
              <a:rPr lang="de-DE" sz="1700" i="1" dirty="0"/>
              <a:t> </a:t>
            </a:r>
            <a:r>
              <a:rPr lang="de-DE" sz="1700" i="1" dirty="0" err="1"/>
              <a:t>concerns</a:t>
            </a:r>
            <a:r>
              <a:rPr lang="de-DE" sz="1700" i="1" dirty="0"/>
              <a:t>.</a:t>
            </a:r>
          </a:p>
          <a:p>
            <a:pPr marL="0" indent="0">
              <a:buNone/>
            </a:pPr>
            <a:endParaRPr lang="de-DE" sz="1900" dirty="0"/>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58FC84-22FA-4F5E-86B7-A7761BE44B02}" type="slidenum">
              <a:rPr kumimoji="0" lang="de-DE" sz="1000" b="0" i="0" u="none" strike="noStrike" kern="1200" cap="none" spc="0" normalizeH="0" baseline="0" noProof="0" smtClean="0">
                <a:ln>
                  <a:noFill/>
                </a:ln>
                <a:solidFill>
                  <a:srgbClr val="2D4B9B">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1000" b="0" i="0" u="none" strike="noStrike" kern="1200" cap="none" spc="0" normalizeH="0" baseline="0" noProof="0" dirty="0">
              <a:ln>
                <a:noFill/>
              </a:ln>
              <a:solidFill>
                <a:srgbClr val="2D4B9B">
                  <a:tint val="75000"/>
                </a:srgbClr>
              </a:solidFill>
              <a:effectLst/>
              <a:uLnTx/>
              <a:uFillTx/>
              <a:latin typeface="Arial"/>
              <a:ea typeface="+mn-ea"/>
              <a:cs typeface="+mn-cs"/>
            </a:endParaRPr>
          </a:p>
        </p:txBody>
      </p:sp>
    </p:spTree>
    <p:extLst>
      <p:ext uri="{BB962C8B-B14F-4D97-AF65-F5344CB8AC3E}">
        <p14:creationId xmlns:p14="http://schemas.microsoft.com/office/powerpoint/2010/main" val="31607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4F50DE8-BEB2-B447-9F8C-680957CEB72A}"/>
              </a:ext>
            </a:extLst>
          </p:cNvPr>
          <p:cNvSpPr>
            <a:spLocks noGrp="1"/>
          </p:cNvSpPr>
          <p:nvPr>
            <p:ph type="subTitle" idx="1"/>
          </p:nvPr>
        </p:nvSpPr>
        <p:spPr>
          <a:xfrm>
            <a:off x="1549039" y="910245"/>
            <a:ext cx="6081933" cy="2648823"/>
          </a:xfrm>
        </p:spPr>
        <p:txBody>
          <a:bodyPr/>
          <a:lstStyle/>
          <a:p>
            <a:pPr algn="ctr">
              <a:lnSpc>
                <a:spcPct val="150000"/>
              </a:lnSpc>
            </a:pPr>
            <a:r>
              <a:rPr lang="en-US" sz="3600" b="1" i="1" spc="300" dirty="0"/>
              <a:t>Coming now</a:t>
            </a:r>
          </a:p>
          <a:p>
            <a:pPr algn="ctr">
              <a:lnSpc>
                <a:spcPct val="150000"/>
              </a:lnSpc>
            </a:pPr>
            <a:r>
              <a:rPr lang="en-US" sz="2400" b="1" i="1" spc="300" dirty="0">
                <a:solidFill>
                  <a:schemeClr val="tx1"/>
                </a:solidFill>
              </a:rPr>
              <a:t>Urban model (PP CITTA</a:t>
            </a:r>
            <a:r>
              <a:rPr lang="en-US" sz="2400" b="1" i="1" spc="300" dirty="0" smtClean="0">
                <a:solidFill>
                  <a:schemeClr val="tx1"/>
                </a:solidFill>
              </a:rPr>
              <a:t>’)</a:t>
            </a:r>
            <a:endParaRPr lang="en-US" sz="2400" b="1" i="1" spc="300" dirty="0">
              <a:solidFill>
                <a:schemeClr val="tx1"/>
              </a:solidFill>
            </a:endParaRPr>
          </a:p>
        </p:txBody>
      </p:sp>
      <p:sp>
        <p:nvSpPr>
          <p:cNvPr id="5" name="Rectangle 1">
            <a:extLst>
              <a:ext uri="{FF2B5EF4-FFF2-40B4-BE49-F238E27FC236}">
                <a16:creationId xmlns:a16="http://schemas.microsoft.com/office/drawing/2014/main" id="{40073B99-202C-054A-AEE2-F341088AD9B6}"/>
              </a:ext>
            </a:extLst>
          </p:cNvPr>
          <p:cNvSpPr>
            <a:spLocks noChangeArrowheads="1"/>
          </p:cNvSpPr>
          <p:nvPr/>
        </p:nvSpPr>
        <p:spPr bwMode="auto">
          <a:xfrm>
            <a:off x="579555" y="33304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
            </a:r>
            <a:br>
              <a:rPr kumimoji="0" lang="en-US" altLang="en-US" sz="9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083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4F50DE8-BEB2-B447-9F8C-680957CEB72A}"/>
              </a:ext>
            </a:extLst>
          </p:cNvPr>
          <p:cNvSpPr>
            <a:spLocks noGrp="1"/>
          </p:cNvSpPr>
          <p:nvPr>
            <p:ph type="subTitle" idx="1"/>
          </p:nvPr>
        </p:nvSpPr>
        <p:spPr>
          <a:xfrm>
            <a:off x="1549039" y="910245"/>
            <a:ext cx="6081933" cy="2648823"/>
          </a:xfrm>
        </p:spPr>
        <p:txBody>
          <a:bodyPr/>
          <a:lstStyle/>
          <a:p>
            <a:pPr algn="ctr">
              <a:lnSpc>
                <a:spcPct val="150000"/>
              </a:lnSpc>
            </a:pPr>
            <a:r>
              <a:rPr lang="en-US" sz="3600" b="1" i="1" spc="300" dirty="0"/>
              <a:t>Coming now</a:t>
            </a:r>
          </a:p>
          <a:p>
            <a:pPr algn="ctr">
              <a:lnSpc>
                <a:spcPct val="150000"/>
              </a:lnSpc>
            </a:pPr>
            <a:r>
              <a:rPr lang="en-US" sz="2400" b="1" i="1" spc="300" dirty="0" smtClean="0">
                <a:solidFill>
                  <a:schemeClr val="tx1"/>
                </a:solidFill>
              </a:rPr>
              <a:t>Calibration </a:t>
            </a:r>
            <a:r>
              <a:rPr lang="en-US" sz="2400" b="1" i="1" spc="300" dirty="0">
                <a:solidFill>
                  <a:schemeClr val="tx1"/>
                </a:solidFill>
              </a:rPr>
              <a:t>(PP CALMO-MAX)</a:t>
            </a:r>
          </a:p>
        </p:txBody>
      </p:sp>
      <p:sp>
        <p:nvSpPr>
          <p:cNvPr id="5" name="Rectangle 1">
            <a:extLst>
              <a:ext uri="{FF2B5EF4-FFF2-40B4-BE49-F238E27FC236}">
                <a16:creationId xmlns:a16="http://schemas.microsoft.com/office/drawing/2014/main" id="{40073B99-202C-054A-AEE2-F341088AD9B6}"/>
              </a:ext>
            </a:extLst>
          </p:cNvPr>
          <p:cNvSpPr>
            <a:spLocks noChangeArrowheads="1"/>
          </p:cNvSpPr>
          <p:nvPr/>
        </p:nvSpPr>
        <p:spPr bwMode="auto">
          <a:xfrm>
            <a:off x="579555" y="33304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rPr>
              <a:t/>
            </a:r>
            <a:br>
              <a:rPr kumimoji="0" lang="en-US" altLang="en-US" sz="9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5335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357290" y="627534"/>
            <a:ext cx="6429420" cy="4158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dirty="0">
              <a:solidFill>
                <a:prstClr val="white"/>
              </a:solidFill>
              <a:latin typeface="Calibri"/>
            </a:endParaRPr>
          </a:p>
        </p:txBody>
      </p:sp>
      <p:pic>
        <p:nvPicPr>
          <p:cNvPr id="11266" name="Picture 2" descr="http://www.cosmo-model.org/images/logo2nd.gif"/>
          <p:cNvPicPr>
            <a:picLocks noChangeAspect="1" noChangeArrowheads="1"/>
          </p:cNvPicPr>
          <p:nvPr/>
        </p:nvPicPr>
        <p:blipFill>
          <a:blip r:embed="rId2" cstate="print"/>
          <a:srcRect/>
          <a:stretch>
            <a:fillRect/>
          </a:stretch>
        </p:blipFill>
        <p:spPr bwMode="auto">
          <a:xfrm>
            <a:off x="1142977" y="0"/>
            <a:ext cx="2517749" cy="567000"/>
          </a:xfrm>
          <a:prstGeom prst="rect">
            <a:avLst/>
          </a:prstGeom>
          <a:solidFill>
            <a:schemeClr val="bg1">
              <a:alpha val="36000"/>
            </a:schemeClr>
          </a:solidFill>
        </p:spPr>
      </p:pic>
      <p:sp>
        <p:nvSpPr>
          <p:cNvPr id="12"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l-GR" sz="1050" dirty="0">
                <a:solidFill>
                  <a:prstClr val="black"/>
                </a:solidFill>
                <a:latin typeface="Calibri"/>
              </a:rPr>
              <a:t>01</a:t>
            </a:r>
          </a:p>
        </p:txBody>
      </p:sp>
      <p:sp>
        <p:nvSpPr>
          <p:cNvPr id="13" name="Title 12"/>
          <p:cNvSpPr>
            <a:spLocks noGrp="1"/>
          </p:cNvSpPr>
          <p:nvPr>
            <p:ph type="ctrTitle"/>
          </p:nvPr>
        </p:nvSpPr>
        <p:spPr>
          <a:xfrm>
            <a:off x="1709682" y="1005576"/>
            <a:ext cx="5776968" cy="972108"/>
          </a:xfrm>
          <a:solidFill>
            <a:srgbClr val="F3FAFF"/>
          </a:solidFill>
        </p:spPr>
        <p:txBody>
          <a:bodyPr>
            <a:noAutofit/>
          </a:bodyPr>
          <a:lstStyle/>
          <a:p>
            <a:r>
              <a:rPr lang="en-US" sz="2100" dirty="0">
                <a:solidFill>
                  <a:srgbClr val="002060"/>
                </a:solidFill>
                <a:latin typeface="Arial" pitchFamily="34" charset="0"/>
                <a:cs typeface="Arial" pitchFamily="34" charset="0"/>
              </a:rPr>
              <a:t>Calibration of COSMO Model over the Wider Eastern Mediterranean Area under the CALMO-MAX Priority Project</a:t>
            </a:r>
            <a:endParaRPr lang="el-GR" sz="2100" dirty="0">
              <a:solidFill>
                <a:srgbClr val="002060"/>
              </a:solidFill>
              <a:latin typeface="Arial" pitchFamily="34" charset="0"/>
              <a:cs typeface="Arial" pitchFamily="34" charset="0"/>
            </a:endParaRPr>
          </a:p>
        </p:txBody>
      </p:sp>
      <p:sp>
        <p:nvSpPr>
          <p:cNvPr id="14" name="Subtitle 13"/>
          <p:cNvSpPr>
            <a:spLocks noGrp="1"/>
          </p:cNvSpPr>
          <p:nvPr>
            <p:ph type="subTitle" idx="1"/>
          </p:nvPr>
        </p:nvSpPr>
        <p:spPr>
          <a:xfrm>
            <a:off x="1817694" y="2085696"/>
            <a:ext cx="5593967" cy="2322258"/>
          </a:xfrm>
          <a:solidFill>
            <a:srgbClr val="F3FAFF"/>
          </a:solidFill>
          <a:ln>
            <a:solidFill>
              <a:schemeClr val="accent1">
                <a:shade val="50000"/>
              </a:schemeClr>
            </a:solidFill>
          </a:ln>
        </p:spPr>
        <p:txBody>
          <a:bodyPr>
            <a:noAutofit/>
          </a:bodyPr>
          <a:lstStyle/>
          <a:p>
            <a:pPr marL="257175" indent="-257175">
              <a:defRPr/>
            </a:pPr>
            <a:r>
              <a:rPr lang="en-US" sz="1500" dirty="0" err="1">
                <a:solidFill>
                  <a:srgbClr val="002060"/>
                </a:solidFill>
                <a:latin typeface="Arial" pitchFamily="34" charset="0"/>
                <a:cs typeface="Arial" pitchFamily="34" charset="0"/>
              </a:rPr>
              <a:t>Avgoustoglou</a:t>
            </a:r>
            <a:r>
              <a:rPr lang="en-US" sz="1500" dirty="0">
                <a:solidFill>
                  <a:srgbClr val="002060"/>
                </a:solidFill>
                <a:latin typeface="Arial" pitchFamily="34" charset="0"/>
                <a:cs typeface="Arial" pitchFamily="34" charset="0"/>
              </a:rPr>
              <a:t> E.</a:t>
            </a:r>
            <a:r>
              <a:rPr lang="en-US" sz="1500" baseline="30000" dirty="0">
                <a:solidFill>
                  <a:srgbClr val="002060"/>
                </a:solidFill>
                <a:latin typeface="Arial" pitchFamily="34" charset="0"/>
                <a:cs typeface="Arial" pitchFamily="34" charset="0"/>
              </a:rPr>
              <a:t>1</a:t>
            </a:r>
            <a:r>
              <a:rPr lang="en-US" sz="1500" dirty="0">
                <a:solidFill>
                  <a:srgbClr val="002060"/>
                </a:solidFill>
                <a:latin typeface="Arial" pitchFamily="34" charset="0"/>
                <a:cs typeface="Arial" pitchFamily="34" charset="0"/>
              </a:rPr>
              <a:t>, Carmona I.</a:t>
            </a:r>
            <a:r>
              <a:rPr lang="en-US" sz="1500" baseline="30000" dirty="0">
                <a:solidFill>
                  <a:srgbClr val="002060"/>
                </a:solidFill>
                <a:latin typeface="Arial" pitchFamily="34" charset="0"/>
                <a:cs typeface="Arial" pitchFamily="34" charset="0"/>
              </a:rPr>
              <a:t>2</a:t>
            </a:r>
            <a:r>
              <a:rPr lang="en-US" sz="1500" dirty="0">
                <a:solidFill>
                  <a:srgbClr val="002060"/>
                </a:solidFill>
                <a:latin typeface="Arial" pitchFamily="34" charset="0"/>
                <a:cs typeface="Arial" pitchFamily="34" charset="0"/>
              </a:rPr>
              <a:t>, </a:t>
            </a:r>
            <a:r>
              <a:rPr lang="en-US" sz="1500" dirty="0" err="1">
                <a:solidFill>
                  <a:srgbClr val="002060"/>
                </a:solidFill>
                <a:latin typeface="Arial" pitchFamily="34" charset="0"/>
                <a:cs typeface="Arial" pitchFamily="34" charset="0"/>
              </a:rPr>
              <a:t>Voudouri</a:t>
            </a:r>
            <a:r>
              <a:rPr lang="en-US" sz="1500" dirty="0">
                <a:solidFill>
                  <a:srgbClr val="002060"/>
                </a:solidFill>
                <a:latin typeface="Arial" pitchFamily="34" charset="0"/>
                <a:cs typeface="Arial" pitchFamily="34" charset="0"/>
              </a:rPr>
              <a:t> A.</a:t>
            </a:r>
            <a:r>
              <a:rPr lang="en-US" sz="1500" baseline="30000" dirty="0">
                <a:solidFill>
                  <a:srgbClr val="002060"/>
                </a:solidFill>
                <a:latin typeface="Arial" pitchFamily="34" charset="0"/>
                <a:cs typeface="Arial" pitchFamily="34" charset="0"/>
              </a:rPr>
              <a:t>1,5</a:t>
            </a:r>
            <a:r>
              <a:rPr lang="en-US" sz="1500" dirty="0">
                <a:solidFill>
                  <a:srgbClr val="002060"/>
                </a:solidFill>
                <a:latin typeface="Arial" pitchFamily="34" charset="0"/>
                <a:cs typeface="Arial" pitchFamily="34" charset="0"/>
              </a:rPr>
              <a:t> (Project Leader), Levi Y.</a:t>
            </a:r>
            <a:r>
              <a:rPr lang="en-US" sz="1500" baseline="30000" dirty="0">
                <a:solidFill>
                  <a:srgbClr val="002060"/>
                </a:solidFill>
                <a:latin typeface="Arial" pitchFamily="34" charset="0"/>
                <a:cs typeface="Arial" pitchFamily="34" charset="0"/>
              </a:rPr>
              <a:t>2 </a:t>
            </a:r>
            <a:r>
              <a:rPr lang="en-US" sz="1500" dirty="0">
                <a:solidFill>
                  <a:srgbClr val="002060"/>
                </a:solidFill>
                <a:latin typeface="Arial" pitchFamily="34" charset="0"/>
                <a:cs typeface="Arial" pitchFamily="34" charset="0"/>
              </a:rPr>
              <a:t>, Will A.</a:t>
            </a:r>
            <a:r>
              <a:rPr lang="en-US" sz="1500" baseline="30000" dirty="0">
                <a:solidFill>
                  <a:srgbClr val="002060"/>
                </a:solidFill>
                <a:latin typeface="Arial" pitchFamily="34" charset="0"/>
                <a:cs typeface="Arial" pitchFamily="34" charset="0"/>
              </a:rPr>
              <a:t>3 </a:t>
            </a:r>
            <a:r>
              <a:rPr lang="en-US" sz="1500" dirty="0">
                <a:solidFill>
                  <a:srgbClr val="002060"/>
                </a:solidFill>
                <a:latin typeface="Arial" pitchFamily="34" charset="0"/>
                <a:cs typeface="Arial" pitchFamily="34" charset="0"/>
              </a:rPr>
              <a:t>and </a:t>
            </a:r>
            <a:r>
              <a:rPr lang="en-US" sz="1500" dirty="0" err="1">
                <a:solidFill>
                  <a:srgbClr val="002060"/>
                </a:solidFill>
                <a:latin typeface="Arial" pitchFamily="34" charset="0"/>
                <a:cs typeface="Arial" pitchFamily="34" charset="0"/>
              </a:rPr>
              <a:t>Bettems</a:t>
            </a:r>
            <a:r>
              <a:rPr lang="en-US" sz="1500" dirty="0">
                <a:solidFill>
                  <a:srgbClr val="002060"/>
                </a:solidFill>
                <a:latin typeface="Arial" pitchFamily="34" charset="0"/>
                <a:cs typeface="Arial" pitchFamily="34" charset="0"/>
              </a:rPr>
              <a:t> J.M.</a:t>
            </a:r>
            <a:r>
              <a:rPr lang="en-US" sz="1500" baseline="30000" dirty="0">
                <a:solidFill>
                  <a:srgbClr val="002060"/>
                </a:solidFill>
                <a:latin typeface="Arial" pitchFamily="34" charset="0"/>
                <a:cs typeface="Arial" pitchFamily="34" charset="0"/>
              </a:rPr>
              <a:t>4</a:t>
            </a:r>
          </a:p>
          <a:p>
            <a:pPr algn="l">
              <a:spcBef>
                <a:spcPts val="450"/>
              </a:spcBef>
            </a:pPr>
            <a:r>
              <a:rPr lang="en-US" sz="1200" dirty="0">
                <a:solidFill>
                  <a:srgbClr val="002060"/>
                </a:solidFill>
              </a:rPr>
              <a:t>1. Hellenic National Meteorological Service, </a:t>
            </a:r>
            <a:r>
              <a:rPr lang="en-US" sz="1200" dirty="0" err="1">
                <a:solidFill>
                  <a:srgbClr val="002060"/>
                </a:solidFill>
              </a:rPr>
              <a:t>Hellinikon</a:t>
            </a:r>
            <a:r>
              <a:rPr lang="en-US" sz="1200" dirty="0">
                <a:solidFill>
                  <a:srgbClr val="002060"/>
                </a:solidFill>
              </a:rPr>
              <a:t> 16777, Greece</a:t>
            </a:r>
            <a:endParaRPr lang="el-GR" sz="1200" dirty="0">
              <a:solidFill>
                <a:srgbClr val="002060"/>
              </a:solidFill>
            </a:endParaRPr>
          </a:p>
          <a:p>
            <a:pPr algn="l">
              <a:spcBef>
                <a:spcPts val="450"/>
              </a:spcBef>
            </a:pPr>
            <a:r>
              <a:rPr lang="en-US" sz="1200" dirty="0">
                <a:solidFill>
                  <a:srgbClr val="002060"/>
                </a:solidFill>
              </a:rPr>
              <a:t>2. Israel Meteorological Service, Bet Dagan 5025001</a:t>
            </a:r>
            <a:endParaRPr lang="el-GR" sz="1200" dirty="0">
              <a:solidFill>
                <a:srgbClr val="002060"/>
              </a:solidFill>
            </a:endParaRPr>
          </a:p>
          <a:p>
            <a:pPr algn="l">
              <a:spcBef>
                <a:spcPts val="450"/>
              </a:spcBef>
            </a:pPr>
            <a:r>
              <a:rPr lang="en-US" sz="1200" dirty="0">
                <a:solidFill>
                  <a:srgbClr val="002060"/>
                </a:solidFill>
              </a:rPr>
              <a:t>3. Brandenburg University of Technology Cottbus – </a:t>
            </a:r>
            <a:r>
              <a:rPr lang="en-US" sz="1200" dirty="0" err="1">
                <a:solidFill>
                  <a:srgbClr val="002060"/>
                </a:solidFill>
              </a:rPr>
              <a:t>Senftenberg</a:t>
            </a:r>
            <a:r>
              <a:rPr lang="en-US" sz="1200" dirty="0">
                <a:solidFill>
                  <a:srgbClr val="002060"/>
                </a:solidFill>
              </a:rPr>
              <a:t>, Germany</a:t>
            </a:r>
            <a:endParaRPr lang="el-GR" sz="1200" dirty="0">
              <a:solidFill>
                <a:srgbClr val="002060"/>
              </a:solidFill>
            </a:endParaRPr>
          </a:p>
          <a:p>
            <a:pPr algn="l">
              <a:spcBef>
                <a:spcPts val="450"/>
              </a:spcBef>
            </a:pPr>
            <a:r>
              <a:rPr lang="en-US" sz="1200" dirty="0">
                <a:solidFill>
                  <a:srgbClr val="002060"/>
                </a:solidFill>
              </a:rPr>
              <a:t>4. Federal Office of Meteorology and Climatology, Zurich, Switzerland</a:t>
            </a:r>
            <a:endParaRPr lang="el-GR" sz="1200" dirty="0">
              <a:solidFill>
                <a:srgbClr val="002060"/>
              </a:solidFill>
            </a:endParaRPr>
          </a:p>
          <a:p>
            <a:pPr algn="l">
              <a:spcBef>
                <a:spcPts val="450"/>
              </a:spcBef>
            </a:pPr>
            <a:r>
              <a:rPr lang="en-US" sz="1200" dirty="0">
                <a:solidFill>
                  <a:srgbClr val="002060"/>
                </a:solidFill>
              </a:rPr>
              <a:t>5. Ministry of Environment and Energy, Climate Change </a:t>
            </a:r>
            <a:r>
              <a:rPr lang="en-US" sz="1200" dirty="0" smtClean="0">
                <a:solidFill>
                  <a:srgbClr val="002060"/>
                </a:solidFill>
              </a:rPr>
              <a:t>Department</a:t>
            </a:r>
          </a:p>
          <a:p>
            <a:pPr algn="l">
              <a:spcBef>
                <a:spcPts val="450"/>
              </a:spcBef>
            </a:pPr>
            <a:endParaRPr lang="el-GR" sz="1200" dirty="0" smtClean="0">
              <a:solidFill>
                <a:srgbClr val="002060"/>
              </a:solidFill>
              <a:latin typeface="Arial" pitchFamily="34" charset="0"/>
              <a:cs typeface="Arial" pitchFamily="34" charset="0"/>
            </a:endParaRPr>
          </a:p>
          <a:p>
            <a:pPr marL="257175" indent="-257175">
              <a:defRPr/>
            </a:pPr>
            <a:r>
              <a:rPr lang="en-US" sz="1500" dirty="0" smtClean="0">
                <a:solidFill>
                  <a:srgbClr val="002060"/>
                </a:solidFill>
                <a:latin typeface="Arial" pitchFamily="34" charset="0"/>
                <a:cs typeface="Arial" pitchFamily="34" charset="0"/>
              </a:rPr>
              <a:t>24</a:t>
            </a:r>
            <a:r>
              <a:rPr lang="en-US" sz="1500" baseline="30000" dirty="0" smtClean="0">
                <a:solidFill>
                  <a:srgbClr val="002060"/>
                </a:solidFill>
                <a:latin typeface="Arial" pitchFamily="34" charset="0"/>
                <a:cs typeface="Arial" pitchFamily="34" charset="0"/>
              </a:rPr>
              <a:t>th</a:t>
            </a:r>
            <a:r>
              <a:rPr lang="en-US" sz="1500" dirty="0" smtClean="0">
                <a:solidFill>
                  <a:srgbClr val="002060"/>
                </a:solidFill>
                <a:latin typeface="Arial" pitchFamily="34" charset="0"/>
                <a:cs typeface="Arial" pitchFamily="34" charset="0"/>
              </a:rPr>
              <a:t> </a:t>
            </a:r>
            <a:r>
              <a:rPr lang="en-US" sz="1500" dirty="0">
                <a:solidFill>
                  <a:srgbClr val="002060"/>
                </a:solidFill>
                <a:latin typeface="Arial" pitchFamily="34" charset="0"/>
                <a:cs typeface="Arial" pitchFamily="34" charset="0"/>
              </a:rPr>
              <a:t>COSMO General Meeting</a:t>
            </a:r>
            <a:r>
              <a:rPr lang="el-GR" sz="1500" dirty="0">
                <a:solidFill>
                  <a:srgbClr val="002060"/>
                </a:solidFill>
                <a:latin typeface="Arial" pitchFamily="34" charset="0"/>
                <a:cs typeface="Arial" pitchFamily="34" charset="0"/>
              </a:rPr>
              <a:t>, </a:t>
            </a:r>
            <a:r>
              <a:rPr lang="en-US" sz="1500" dirty="0">
                <a:solidFill>
                  <a:srgbClr val="002060"/>
                </a:solidFill>
                <a:latin typeface="Arial" pitchFamily="34" charset="0"/>
                <a:cs typeface="Arial" pitchFamily="34" charset="0"/>
              </a:rPr>
              <a:t>Athens, </a:t>
            </a:r>
            <a:r>
              <a:rPr lang="el-GR" sz="1500" dirty="0" err="1">
                <a:solidFill>
                  <a:srgbClr val="002060"/>
                </a:solidFill>
                <a:latin typeface="Arial" pitchFamily="34" charset="0"/>
                <a:cs typeface="Arial" pitchFamily="34" charset="0"/>
              </a:rPr>
              <a:t>September</a:t>
            </a:r>
            <a:r>
              <a:rPr lang="en-US" sz="1500" dirty="0">
                <a:solidFill>
                  <a:srgbClr val="002060"/>
                </a:solidFill>
                <a:latin typeface="Arial" pitchFamily="34" charset="0"/>
                <a:cs typeface="Arial" pitchFamily="34" charset="0"/>
              </a:rPr>
              <a:t>, 14,</a:t>
            </a:r>
            <a:r>
              <a:rPr lang="el-GR" sz="1500" dirty="0">
                <a:solidFill>
                  <a:srgbClr val="002060"/>
                </a:solidFill>
                <a:latin typeface="Arial" pitchFamily="34" charset="0"/>
                <a:cs typeface="Arial" pitchFamily="34" charset="0"/>
              </a:rPr>
              <a:t>20</a:t>
            </a:r>
            <a:r>
              <a:rPr lang="en-US" sz="1500" dirty="0">
                <a:solidFill>
                  <a:srgbClr val="002060"/>
                </a:solidFill>
                <a:latin typeface="Arial" pitchFamily="34" charset="0"/>
                <a:cs typeface="Arial" pitchFamily="34" charset="0"/>
              </a:rPr>
              <a:t>22.</a:t>
            </a:r>
            <a:endParaRPr lang="el-GR" sz="1500" dirty="0">
              <a:latin typeface="Arial" pitchFamily="34" charset="0"/>
              <a:cs typeface="Arial" pitchFamily="34" charset="0"/>
            </a:endParaRPr>
          </a:p>
        </p:txBody>
      </p:sp>
      <p:pic>
        <p:nvPicPr>
          <p:cNvPr id="11268" name="Picture 4" descr="ΕΜΥ, Εθνική Μετεωρολογική Υπηρεσία - Δελτία Καιρού, Προγνώσεις"/>
          <p:cNvPicPr>
            <a:picLocks noChangeAspect="1" noChangeArrowheads="1"/>
          </p:cNvPicPr>
          <p:nvPr/>
        </p:nvPicPr>
        <p:blipFill>
          <a:blip r:embed="rId3" cstate="print"/>
          <a:srcRect/>
          <a:stretch>
            <a:fillRect/>
          </a:stretch>
        </p:blipFill>
        <p:spPr bwMode="auto">
          <a:xfrm>
            <a:off x="6378231" y="-4233"/>
            <a:ext cx="1622794" cy="567000"/>
          </a:xfrm>
          <a:prstGeom prst="rect">
            <a:avLst/>
          </a:prstGeom>
          <a:solidFill>
            <a:schemeClr val="bg1">
              <a:alpha val="36000"/>
            </a:schemeClr>
          </a:solidFill>
        </p:spPr>
      </p:pic>
      <p:grpSp>
        <p:nvGrpSpPr>
          <p:cNvPr id="10" name="11 - Ομάδα"/>
          <p:cNvGrpSpPr/>
          <p:nvPr/>
        </p:nvGrpSpPr>
        <p:grpSpPr>
          <a:xfrm>
            <a:off x="1142976" y="-4233"/>
            <a:ext cx="6858048" cy="571233"/>
            <a:chOff x="-32" y="-5644"/>
            <a:chExt cx="9144064" cy="761644"/>
          </a:xfrm>
        </p:grpSpPr>
        <p:pic>
          <p:nvPicPr>
            <p:cNvPr id="11" name="Picture 6" descr="backgea"/>
            <p:cNvPicPr preferRelativeResize="0">
              <a:picLocks noChangeArrowheads="1"/>
            </p:cNvPicPr>
            <p:nvPr/>
          </p:nvPicPr>
          <p:blipFill>
            <a:blip r:embed="rId4" cstate="print"/>
            <a:srcRect b="51024"/>
            <a:stretch>
              <a:fillRect/>
            </a:stretch>
          </p:blipFill>
          <p:spPr bwMode="auto">
            <a:xfrm>
              <a:off x="0" y="0"/>
              <a:ext cx="9144000" cy="756000"/>
            </a:xfrm>
            <a:prstGeom prst="rect">
              <a:avLst/>
            </a:prstGeom>
            <a:noFill/>
            <a:ln w="9525">
              <a:noFill/>
              <a:miter lim="800000"/>
              <a:headEnd/>
              <a:tailEnd/>
            </a:ln>
          </p:spPr>
        </p:pic>
        <p:pic>
          <p:nvPicPr>
            <p:cNvPr id="16" name="Picture 2" descr="http://www.cosmo-model.org/images/logo2nd.gif"/>
            <p:cNvPicPr>
              <a:picLocks noChangeAspect="1" noChangeArrowheads="1"/>
            </p:cNvPicPr>
            <p:nvPr/>
          </p:nvPicPr>
          <p:blipFill>
            <a:blip r:embed="rId2" cstate="print"/>
            <a:srcRect/>
            <a:stretch>
              <a:fillRect/>
            </a:stretch>
          </p:blipFill>
          <p:spPr bwMode="auto">
            <a:xfrm>
              <a:off x="-32" y="0"/>
              <a:ext cx="3356999" cy="756000"/>
            </a:xfrm>
            <a:prstGeom prst="rect">
              <a:avLst/>
            </a:prstGeom>
            <a:solidFill>
              <a:schemeClr val="bg1">
                <a:alpha val="36000"/>
              </a:schemeClr>
            </a:solidFill>
          </p:spPr>
        </p:pic>
        <p:pic>
          <p:nvPicPr>
            <p:cNvPr id="18" name="Picture 4" descr="ΕΜΥ, Εθνική Μετεωρολογική Υπηρεσία - Δελτία Καιρού, Προγνώσεις"/>
            <p:cNvPicPr>
              <a:picLocks noChangeAspect="1" noChangeArrowheads="1"/>
            </p:cNvPicPr>
            <p:nvPr/>
          </p:nvPicPr>
          <p:blipFill>
            <a:blip r:embed="rId3" cstate="print"/>
            <a:srcRect/>
            <a:stretch>
              <a:fillRect/>
            </a:stretch>
          </p:blipFill>
          <p:spPr bwMode="auto">
            <a:xfrm>
              <a:off x="6980307" y="-5644"/>
              <a:ext cx="2163725" cy="756000"/>
            </a:xfrm>
            <a:prstGeom prst="rect">
              <a:avLst/>
            </a:prstGeom>
            <a:solidFill>
              <a:schemeClr val="bg1">
                <a:alpha val="36000"/>
              </a:schemeClr>
            </a:solidFill>
          </p:spPr>
        </p:pic>
      </p:grpSp>
      <p:sp>
        <p:nvSpPr>
          <p:cNvPr id="19"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Tree>
    <p:extLst>
      <p:ext uri="{BB962C8B-B14F-4D97-AF65-F5344CB8AC3E}">
        <p14:creationId xmlns:p14="http://schemas.microsoft.com/office/powerpoint/2010/main" val="3071979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ea"/>
          <p:cNvPicPr preferRelativeResize="0">
            <a:picLocks noChangeArrowheads="1"/>
          </p:cNvPicPr>
          <p:nvPr/>
        </p:nvPicPr>
        <p:blipFill>
          <a:blip r:embed="rId2" cstate="print"/>
          <a:srcRect b="51024"/>
          <a:stretch>
            <a:fillRect/>
          </a:stretch>
        </p:blipFill>
        <p:spPr bwMode="auto">
          <a:xfrm>
            <a:off x="1143000" y="0"/>
            <a:ext cx="6858000" cy="567000"/>
          </a:xfrm>
          <a:prstGeom prst="rect">
            <a:avLst/>
          </a:prstGeom>
          <a:noFill/>
          <a:ln w="9525">
            <a:noFill/>
            <a:miter lim="800000"/>
            <a:headEnd/>
            <a:tailEnd/>
          </a:ln>
        </p:spPr>
      </p:pic>
      <p:pic>
        <p:nvPicPr>
          <p:cNvPr id="11266" name="Picture 2" descr="http://www.cosmo-model.org/images/logo2nd.gif"/>
          <p:cNvPicPr>
            <a:picLocks noChangeAspect="1" noChangeArrowheads="1"/>
          </p:cNvPicPr>
          <p:nvPr/>
        </p:nvPicPr>
        <p:blipFill>
          <a:blip r:embed="rId3" cstate="print"/>
          <a:srcRect/>
          <a:stretch>
            <a:fillRect/>
          </a:stretch>
        </p:blipFill>
        <p:spPr bwMode="auto">
          <a:xfrm>
            <a:off x="1142977" y="0"/>
            <a:ext cx="2517749" cy="567000"/>
          </a:xfrm>
          <a:prstGeom prst="rect">
            <a:avLst/>
          </a:prstGeom>
          <a:solidFill>
            <a:schemeClr val="bg1">
              <a:alpha val="36000"/>
            </a:schemeClr>
          </a:solidFill>
        </p:spPr>
      </p:pic>
      <p:pic>
        <p:nvPicPr>
          <p:cNvPr id="11268" name="Picture 4" descr="ΕΜΥ, Εθνική Μετεωρολογική Υπηρεσία - Δελτία Καιρού, Προγνώσεις"/>
          <p:cNvPicPr>
            <a:picLocks noChangeAspect="1" noChangeArrowheads="1"/>
          </p:cNvPicPr>
          <p:nvPr/>
        </p:nvPicPr>
        <p:blipFill>
          <a:blip r:embed="rId4" cstate="print"/>
          <a:srcRect/>
          <a:stretch>
            <a:fillRect/>
          </a:stretch>
        </p:blipFill>
        <p:spPr bwMode="auto">
          <a:xfrm>
            <a:off x="6378231" y="-4233"/>
            <a:ext cx="1622794" cy="567000"/>
          </a:xfrm>
          <a:prstGeom prst="rect">
            <a:avLst/>
          </a:prstGeom>
          <a:solidFill>
            <a:schemeClr val="bg1">
              <a:alpha val="36000"/>
            </a:schemeClr>
          </a:solidFill>
        </p:spPr>
      </p:pic>
      <p:sp>
        <p:nvSpPr>
          <p:cNvPr id="15364" name="AutoShape 4"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66" name="AutoShape 6"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84" name="AutoShape 24" descr="Αποτέλεσμα εικόνας για ITAF REMET cosmo model"/>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3" name="Content Placeholder 20"/>
          <p:cNvSpPr txBox="1">
            <a:spLocks/>
          </p:cNvSpPr>
          <p:nvPr/>
        </p:nvSpPr>
        <p:spPr>
          <a:xfrm>
            <a:off x="2696752" y="926206"/>
            <a:ext cx="3819464" cy="3319730"/>
          </a:xfrm>
          <a:prstGeom prst="rect">
            <a:avLst/>
          </a:prstGeom>
          <a:solidFill>
            <a:srgbClr val="F3FAFF">
              <a:alpha val="84000"/>
            </a:srgbClr>
          </a:solidFill>
        </p:spPr>
        <p:txBody>
          <a:bodyPr vert="horz" lIns="68580" tIns="34290" rIns="68580" bIns="34290" rtlCol="0">
            <a:normAutofit/>
          </a:bodyPr>
          <a:lstStyle/>
          <a:p>
            <a:pPr marL="324000" algn="ctr" defTabSz="685800" eaLnBrk="1" fontAlgn="auto" hangingPunct="1">
              <a:spcBef>
                <a:spcPts val="2250"/>
              </a:spcBef>
              <a:spcAft>
                <a:spcPts val="0"/>
              </a:spcAft>
              <a:defRPr/>
            </a:pPr>
            <a:r>
              <a:rPr lang="en-US" sz="2925" b="1" u="sng" dirty="0">
                <a:solidFill>
                  <a:prstClr val="black"/>
                </a:solidFill>
                <a:latin typeface="Calibri"/>
              </a:rPr>
              <a:t>O</a:t>
            </a:r>
            <a:r>
              <a:rPr lang="en-US" sz="2925" b="1" u="sng" dirty="0" err="1">
                <a:solidFill>
                  <a:prstClr val="black"/>
                </a:solidFill>
                <a:latin typeface="Calibri"/>
              </a:rPr>
              <a:t>utline</a:t>
            </a:r>
            <a:endParaRPr lang="el-GR" sz="2925" dirty="0">
              <a:solidFill>
                <a:prstClr val="black"/>
              </a:solidFill>
              <a:latin typeface="Calibri"/>
            </a:endParaRPr>
          </a:p>
          <a:p>
            <a:pPr marL="271463" indent="271463" defTabSz="685800" eaLnBrk="1" fontAlgn="auto" hangingPunct="1">
              <a:lnSpc>
                <a:spcPct val="130000"/>
              </a:lnSpc>
              <a:spcBef>
                <a:spcPct val="20000"/>
              </a:spcBef>
              <a:spcAft>
                <a:spcPts val="0"/>
              </a:spcAft>
              <a:buFont typeface="Wingdings" pitchFamily="2" charset="2"/>
              <a:buChar char="q"/>
              <a:defRPr/>
            </a:pPr>
            <a:r>
              <a:rPr lang="el-GR" sz="1950" dirty="0" err="1">
                <a:solidFill>
                  <a:prstClr val="black"/>
                </a:solidFill>
                <a:latin typeface="Calibri"/>
              </a:rPr>
              <a:t>Domain</a:t>
            </a:r>
            <a:r>
              <a:rPr lang="el-GR" sz="1950" dirty="0">
                <a:solidFill>
                  <a:prstClr val="black"/>
                </a:solidFill>
                <a:latin typeface="Calibri"/>
              </a:rPr>
              <a:t> </a:t>
            </a:r>
            <a:r>
              <a:rPr lang="el-GR" sz="1950" dirty="0" err="1">
                <a:solidFill>
                  <a:prstClr val="black"/>
                </a:solidFill>
                <a:latin typeface="Calibri"/>
              </a:rPr>
              <a:t>choice</a:t>
            </a:r>
            <a:endParaRPr lang="en-US" sz="1950" dirty="0">
              <a:solidFill>
                <a:prstClr val="black"/>
              </a:solidFill>
              <a:latin typeface="Calibri"/>
            </a:endParaRPr>
          </a:p>
          <a:p>
            <a:pPr marL="271463" indent="271463" defTabSz="685800" eaLnBrk="1" fontAlgn="auto" hangingPunct="1">
              <a:lnSpc>
                <a:spcPct val="130000"/>
              </a:lnSpc>
              <a:spcBef>
                <a:spcPct val="20000"/>
              </a:spcBef>
              <a:spcAft>
                <a:spcPts val="0"/>
              </a:spcAft>
              <a:buFont typeface="Wingdings" pitchFamily="2" charset="2"/>
              <a:buChar char="q"/>
              <a:defRPr/>
            </a:pPr>
            <a:r>
              <a:rPr lang="el-GR" sz="1950" dirty="0" err="1">
                <a:solidFill>
                  <a:prstClr val="black"/>
                </a:solidFill>
                <a:latin typeface="Calibri"/>
              </a:rPr>
              <a:t>Model</a:t>
            </a:r>
            <a:r>
              <a:rPr lang="el-GR" sz="1950" dirty="0">
                <a:solidFill>
                  <a:prstClr val="black"/>
                </a:solidFill>
                <a:latin typeface="Calibri"/>
              </a:rPr>
              <a:t> </a:t>
            </a:r>
            <a:r>
              <a:rPr lang="el-GR" sz="1950" dirty="0" err="1">
                <a:solidFill>
                  <a:prstClr val="black"/>
                </a:solidFill>
                <a:latin typeface="Calibri"/>
              </a:rPr>
              <a:t>version</a:t>
            </a:r>
            <a:r>
              <a:rPr lang="el-GR" sz="1950" dirty="0">
                <a:solidFill>
                  <a:prstClr val="black"/>
                </a:solidFill>
                <a:latin typeface="Calibri"/>
              </a:rPr>
              <a:t> </a:t>
            </a:r>
            <a:r>
              <a:rPr lang="el-GR" sz="1950" dirty="0" err="1">
                <a:solidFill>
                  <a:prstClr val="black"/>
                </a:solidFill>
                <a:latin typeface="Calibri"/>
              </a:rPr>
              <a:t>and</a:t>
            </a:r>
            <a:r>
              <a:rPr lang="el-GR" sz="1950" dirty="0">
                <a:solidFill>
                  <a:prstClr val="black"/>
                </a:solidFill>
                <a:latin typeface="Calibri"/>
              </a:rPr>
              <a:t> </a:t>
            </a:r>
            <a:r>
              <a:rPr lang="el-GR" sz="1950" dirty="0" err="1">
                <a:solidFill>
                  <a:prstClr val="black"/>
                </a:solidFill>
                <a:latin typeface="Calibri"/>
              </a:rPr>
              <a:t>set</a:t>
            </a:r>
            <a:r>
              <a:rPr lang="el-GR" sz="1950" dirty="0">
                <a:solidFill>
                  <a:prstClr val="black"/>
                </a:solidFill>
                <a:latin typeface="Calibri"/>
              </a:rPr>
              <a:t> </a:t>
            </a:r>
            <a:r>
              <a:rPr lang="el-GR" sz="1950" dirty="0" err="1">
                <a:solidFill>
                  <a:prstClr val="black"/>
                </a:solidFill>
                <a:latin typeface="Calibri"/>
              </a:rPr>
              <a:t>up</a:t>
            </a:r>
            <a:endParaRPr lang="en-US" sz="1950" dirty="0">
              <a:solidFill>
                <a:prstClr val="black"/>
              </a:solidFill>
              <a:latin typeface="Calibri"/>
            </a:endParaRPr>
          </a:p>
          <a:p>
            <a:pPr marL="271463" indent="271463" defTabSz="685800" eaLnBrk="1" fontAlgn="auto" hangingPunct="1">
              <a:lnSpc>
                <a:spcPct val="130000"/>
              </a:lnSpc>
              <a:spcBef>
                <a:spcPct val="20000"/>
              </a:spcBef>
              <a:spcAft>
                <a:spcPts val="0"/>
              </a:spcAft>
              <a:buFont typeface="Wingdings" pitchFamily="2" charset="2"/>
              <a:buChar char="q"/>
              <a:defRPr/>
            </a:pPr>
            <a:r>
              <a:rPr lang="el-GR" sz="1950" dirty="0" err="1">
                <a:solidFill>
                  <a:prstClr val="black"/>
                </a:solidFill>
                <a:latin typeface="Calibri"/>
              </a:rPr>
              <a:t>Parameter</a:t>
            </a:r>
            <a:r>
              <a:rPr lang="el-GR" sz="1950" dirty="0">
                <a:solidFill>
                  <a:prstClr val="black"/>
                </a:solidFill>
                <a:latin typeface="Calibri"/>
              </a:rPr>
              <a:t> </a:t>
            </a:r>
            <a:r>
              <a:rPr lang="en-US" sz="1950" dirty="0">
                <a:solidFill>
                  <a:prstClr val="black"/>
                </a:solidFill>
                <a:latin typeface="Calibri"/>
              </a:rPr>
              <a:t>list</a:t>
            </a:r>
          </a:p>
          <a:p>
            <a:pPr marL="271463" indent="271463" defTabSz="685800" eaLnBrk="1" fontAlgn="auto" hangingPunct="1">
              <a:lnSpc>
                <a:spcPct val="130000"/>
              </a:lnSpc>
              <a:spcBef>
                <a:spcPct val="20000"/>
              </a:spcBef>
              <a:spcAft>
                <a:spcPts val="0"/>
              </a:spcAft>
              <a:buFont typeface="Wingdings" pitchFamily="2" charset="2"/>
              <a:buChar char="q"/>
              <a:defRPr/>
            </a:pPr>
            <a:r>
              <a:rPr lang="en-US" sz="1950" dirty="0">
                <a:solidFill>
                  <a:prstClr val="black"/>
                </a:solidFill>
                <a:latin typeface="Calibri"/>
              </a:rPr>
              <a:t>Optimization and evaluation</a:t>
            </a:r>
            <a:endParaRPr lang="el-GR" sz="1950" dirty="0">
              <a:solidFill>
                <a:prstClr val="black"/>
              </a:solidFill>
              <a:latin typeface="Calibri"/>
            </a:endParaRPr>
          </a:p>
          <a:p>
            <a:pPr marL="271463" indent="271463" defTabSz="685800" eaLnBrk="1" fontAlgn="auto" hangingPunct="1">
              <a:lnSpc>
                <a:spcPct val="130000"/>
              </a:lnSpc>
              <a:spcBef>
                <a:spcPct val="20000"/>
              </a:spcBef>
              <a:spcAft>
                <a:spcPts val="0"/>
              </a:spcAft>
              <a:buFont typeface="Wingdings" pitchFamily="2" charset="2"/>
              <a:buChar char="q"/>
              <a:defRPr/>
            </a:pPr>
            <a:r>
              <a:rPr lang="el-GR" sz="1950" dirty="0" err="1">
                <a:solidFill>
                  <a:prstClr val="black"/>
                </a:solidFill>
                <a:latin typeface="Calibri"/>
              </a:rPr>
              <a:t>Computational</a:t>
            </a:r>
            <a:r>
              <a:rPr lang="el-GR" sz="1950" dirty="0">
                <a:solidFill>
                  <a:prstClr val="black"/>
                </a:solidFill>
                <a:latin typeface="Calibri"/>
              </a:rPr>
              <a:t> </a:t>
            </a:r>
            <a:r>
              <a:rPr lang="en-US" sz="1950" dirty="0">
                <a:solidFill>
                  <a:prstClr val="black"/>
                </a:solidFill>
                <a:latin typeface="Calibri"/>
              </a:rPr>
              <a:t>r</a:t>
            </a:r>
            <a:r>
              <a:rPr lang="el-GR" sz="1950" dirty="0" err="1">
                <a:solidFill>
                  <a:prstClr val="black"/>
                </a:solidFill>
                <a:latin typeface="Calibri"/>
              </a:rPr>
              <a:t>esources</a:t>
            </a:r>
            <a:endParaRPr lang="en-US" sz="1950" dirty="0">
              <a:solidFill>
                <a:prstClr val="black"/>
              </a:solidFill>
              <a:latin typeface="Calibri"/>
            </a:endParaRPr>
          </a:p>
          <a:p>
            <a:pPr marL="271463" indent="271463" defTabSz="685800" eaLnBrk="1" fontAlgn="auto" hangingPunct="1">
              <a:lnSpc>
                <a:spcPct val="130000"/>
              </a:lnSpc>
              <a:spcBef>
                <a:spcPct val="20000"/>
              </a:spcBef>
              <a:spcAft>
                <a:spcPts val="0"/>
              </a:spcAft>
              <a:buFont typeface="Wingdings" pitchFamily="2" charset="2"/>
              <a:buChar char="q"/>
              <a:defRPr/>
            </a:pPr>
            <a:r>
              <a:rPr lang="en-US" sz="1950" dirty="0">
                <a:solidFill>
                  <a:prstClr val="black"/>
                </a:solidFill>
                <a:latin typeface="Calibri"/>
              </a:rPr>
              <a:t>Conclusions</a:t>
            </a:r>
          </a:p>
          <a:p>
            <a:pPr marL="271463" indent="271463" defTabSz="685800" eaLnBrk="1" fontAlgn="auto" hangingPunct="1">
              <a:lnSpc>
                <a:spcPct val="130000"/>
              </a:lnSpc>
              <a:spcBef>
                <a:spcPct val="20000"/>
              </a:spcBef>
              <a:spcAft>
                <a:spcPts val="0"/>
              </a:spcAft>
              <a:buFont typeface="Wingdings" pitchFamily="2" charset="2"/>
              <a:buChar char="q"/>
              <a:defRPr/>
            </a:pPr>
            <a:endParaRPr lang="el-GR" sz="1950" dirty="0">
              <a:solidFill>
                <a:prstClr val="black"/>
              </a:solidFill>
              <a:latin typeface="Calibri"/>
            </a:endParaRPr>
          </a:p>
        </p:txBody>
      </p:sp>
      <p:sp>
        <p:nvSpPr>
          <p:cNvPr id="14"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l-GR" sz="1050" dirty="0">
                <a:solidFill>
                  <a:prstClr val="black"/>
                </a:solidFill>
                <a:latin typeface="Calibri"/>
              </a:rPr>
              <a:t>0</a:t>
            </a:r>
            <a:r>
              <a:rPr lang="en-US" sz="1050" dirty="0">
                <a:solidFill>
                  <a:prstClr val="black"/>
                </a:solidFill>
                <a:latin typeface="Calibri"/>
              </a:rPr>
              <a:t>2</a:t>
            </a:r>
            <a:endParaRPr lang="el-GR" sz="1050" dirty="0">
              <a:solidFill>
                <a:prstClr val="black"/>
              </a:solidFill>
              <a:latin typeface="Calibri"/>
            </a:endParaRPr>
          </a:p>
        </p:txBody>
      </p:sp>
      <p:sp>
        <p:nvSpPr>
          <p:cNvPr id="16"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Tree>
    <p:extLst>
      <p:ext uri="{BB962C8B-B14F-4D97-AF65-F5344CB8AC3E}">
        <p14:creationId xmlns:p14="http://schemas.microsoft.com/office/powerpoint/2010/main" val="2847418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ackgea"/>
          <p:cNvPicPr preferRelativeResize="0">
            <a:picLocks noChangeArrowheads="1"/>
          </p:cNvPicPr>
          <p:nvPr/>
        </p:nvPicPr>
        <p:blipFill>
          <a:blip r:embed="rId2" cstate="print"/>
          <a:srcRect b="51024"/>
          <a:stretch>
            <a:fillRect/>
          </a:stretch>
        </p:blipFill>
        <p:spPr bwMode="auto">
          <a:xfrm>
            <a:off x="1143000" y="0"/>
            <a:ext cx="6858000" cy="567000"/>
          </a:xfrm>
          <a:prstGeom prst="rect">
            <a:avLst/>
          </a:prstGeom>
          <a:noFill/>
          <a:ln w="9525">
            <a:noFill/>
            <a:miter lim="800000"/>
            <a:headEnd/>
            <a:tailEnd/>
          </a:ln>
        </p:spPr>
      </p:pic>
      <p:pic>
        <p:nvPicPr>
          <p:cNvPr id="10" name="Picture 2" descr="http://www.cosmo-model.org/images/logo2nd.gif"/>
          <p:cNvPicPr>
            <a:picLocks noChangeAspect="1" noChangeArrowheads="1"/>
          </p:cNvPicPr>
          <p:nvPr/>
        </p:nvPicPr>
        <p:blipFill>
          <a:blip r:embed="rId3" cstate="print"/>
          <a:srcRect/>
          <a:stretch>
            <a:fillRect/>
          </a:stretch>
        </p:blipFill>
        <p:spPr bwMode="auto">
          <a:xfrm>
            <a:off x="1142977" y="0"/>
            <a:ext cx="2517749" cy="567000"/>
          </a:xfrm>
          <a:prstGeom prst="rect">
            <a:avLst/>
          </a:prstGeom>
          <a:solidFill>
            <a:schemeClr val="bg1">
              <a:alpha val="36000"/>
            </a:schemeClr>
          </a:solidFill>
        </p:spPr>
      </p:pic>
      <p:pic>
        <p:nvPicPr>
          <p:cNvPr id="11" name="Picture 4" descr="ΕΜΥ, Εθνική Μετεωρολογική Υπηρεσία - Δελτία Καιρού, Προγνώσεις"/>
          <p:cNvPicPr>
            <a:picLocks noChangeAspect="1" noChangeArrowheads="1"/>
          </p:cNvPicPr>
          <p:nvPr/>
        </p:nvPicPr>
        <p:blipFill>
          <a:blip r:embed="rId4" cstate="print"/>
          <a:srcRect/>
          <a:stretch>
            <a:fillRect/>
          </a:stretch>
        </p:blipFill>
        <p:spPr bwMode="auto">
          <a:xfrm>
            <a:off x="6378231" y="-4233"/>
            <a:ext cx="1622794" cy="567000"/>
          </a:xfrm>
          <a:prstGeom prst="rect">
            <a:avLst/>
          </a:prstGeom>
          <a:solidFill>
            <a:schemeClr val="bg1">
              <a:alpha val="36000"/>
            </a:schemeClr>
          </a:solidFill>
        </p:spPr>
      </p:pic>
      <p:sp>
        <p:nvSpPr>
          <p:cNvPr id="12" name="Content Placeholder 20"/>
          <p:cNvSpPr txBox="1">
            <a:spLocks/>
          </p:cNvSpPr>
          <p:nvPr/>
        </p:nvSpPr>
        <p:spPr>
          <a:xfrm>
            <a:off x="1979712" y="627534"/>
            <a:ext cx="5184576" cy="419651"/>
          </a:xfrm>
          <a:prstGeom prst="rect">
            <a:avLst/>
          </a:prstGeom>
          <a:solidFill>
            <a:srgbClr val="F3FAFF">
              <a:alpha val="84000"/>
            </a:srgbClr>
          </a:solidFill>
        </p:spPr>
        <p:txBody>
          <a:bodyPr vert="horz" lIns="68580" tIns="34290" rIns="68580" bIns="34290" rtlCol="0">
            <a:normAutofit fontScale="85000" lnSpcReduction="10000"/>
          </a:bodyPr>
          <a:lstStyle/>
          <a:p>
            <a:pPr indent="348854" algn="ctr" defTabSz="685800" eaLnBrk="1" fontAlgn="auto" hangingPunct="1">
              <a:lnSpc>
                <a:spcPct val="130000"/>
              </a:lnSpc>
              <a:spcBef>
                <a:spcPct val="20000"/>
              </a:spcBef>
              <a:spcAft>
                <a:spcPts val="0"/>
              </a:spcAft>
              <a:buFont typeface="Wingdings" pitchFamily="2" charset="2"/>
              <a:buChar char="q"/>
              <a:defRPr/>
            </a:pPr>
            <a:r>
              <a:rPr lang="el-GR" sz="1950" dirty="0" err="1">
                <a:solidFill>
                  <a:prstClr val="black"/>
                </a:solidFill>
                <a:latin typeface="Calibri"/>
              </a:rPr>
              <a:t>Domain</a:t>
            </a:r>
            <a:r>
              <a:rPr lang="el-GR" sz="1950" dirty="0">
                <a:solidFill>
                  <a:prstClr val="black"/>
                </a:solidFill>
                <a:latin typeface="Calibri"/>
              </a:rPr>
              <a:t> </a:t>
            </a:r>
            <a:r>
              <a:rPr lang="el-GR" sz="1950" dirty="0" err="1">
                <a:solidFill>
                  <a:prstClr val="black"/>
                </a:solidFill>
                <a:latin typeface="Calibri"/>
              </a:rPr>
              <a:t>choice</a:t>
            </a:r>
            <a:r>
              <a:rPr lang="en-US" sz="1950" dirty="0">
                <a:solidFill>
                  <a:prstClr val="black"/>
                </a:solidFill>
                <a:latin typeface="Calibri"/>
              </a:rPr>
              <a:t>: Wider Eastern Mediterranean Area</a:t>
            </a:r>
          </a:p>
        </p:txBody>
      </p:sp>
      <p:sp>
        <p:nvSpPr>
          <p:cNvPr id="13"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l-GR" sz="1050" dirty="0">
                <a:solidFill>
                  <a:prstClr val="black"/>
                </a:solidFill>
                <a:latin typeface="Calibri"/>
              </a:rPr>
              <a:t>0</a:t>
            </a:r>
            <a:r>
              <a:rPr lang="en-US" sz="1050" dirty="0">
                <a:solidFill>
                  <a:prstClr val="black"/>
                </a:solidFill>
                <a:latin typeface="Calibri"/>
              </a:rPr>
              <a:t>3</a:t>
            </a:r>
            <a:endParaRPr lang="el-GR" sz="1050" dirty="0">
              <a:solidFill>
                <a:prstClr val="black"/>
              </a:solidFill>
              <a:latin typeface="Calibri"/>
            </a:endParaRPr>
          </a:p>
        </p:txBody>
      </p:sp>
      <p:pic>
        <p:nvPicPr>
          <p:cNvPr id="15" name="Picture 2"/>
          <p:cNvPicPr preferRelativeResize="0">
            <a:picLocks noGrp="1" noChangeArrowheads="1"/>
          </p:cNvPicPr>
          <p:nvPr>
            <p:ph idx="1"/>
          </p:nvPr>
        </p:nvPicPr>
        <p:blipFill>
          <a:blip r:embed="rId5" cstate="print"/>
          <a:srcRect l="4724" t="6116" r="5197" b="12231"/>
          <a:stretch>
            <a:fillRect/>
          </a:stretch>
        </p:blipFill>
        <p:spPr bwMode="auto">
          <a:xfrm>
            <a:off x="1493658" y="1150200"/>
            <a:ext cx="5913000" cy="3580200"/>
          </a:xfrm>
          <a:prstGeom prst="rect">
            <a:avLst/>
          </a:prstGeom>
          <a:noFill/>
          <a:ln w="76200">
            <a:solidFill>
              <a:schemeClr val="accent1">
                <a:lumMod val="20000"/>
                <a:lumOff val="80000"/>
              </a:schemeClr>
            </a:solidFill>
            <a:miter lim="800000"/>
            <a:headEnd/>
            <a:tailEnd/>
          </a:ln>
          <a:effectLst/>
        </p:spPr>
      </p:pic>
      <p:sp>
        <p:nvSpPr>
          <p:cNvPr id="9"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Tree>
    <p:extLst>
      <p:ext uri="{BB962C8B-B14F-4D97-AF65-F5344CB8AC3E}">
        <p14:creationId xmlns:p14="http://schemas.microsoft.com/office/powerpoint/2010/main" val="4273084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ea"/>
          <p:cNvPicPr preferRelativeResize="0">
            <a:picLocks noChangeArrowheads="1"/>
          </p:cNvPicPr>
          <p:nvPr/>
        </p:nvPicPr>
        <p:blipFill>
          <a:blip r:embed="rId2" cstate="print"/>
          <a:srcRect b="51024"/>
          <a:stretch>
            <a:fillRect/>
          </a:stretch>
        </p:blipFill>
        <p:spPr bwMode="auto">
          <a:xfrm>
            <a:off x="1143000" y="0"/>
            <a:ext cx="6858000" cy="567000"/>
          </a:xfrm>
          <a:prstGeom prst="rect">
            <a:avLst/>
          </a:prstGeom>
          <a:noFill/>
          <a:ln w="9525">
            <a:noFill/>
            <a:miter lim="800000"/>
            <a:headEnd/>
            <a:tailEnd/>
          </a:ln>
        </p:spPr>
      </p:pic>
      <p:pic>
        <p:nvPicPr>
          <p:cNvPr id="11266" name="Picture 2" descr="http://www.cosmo-model.org/images/logo2nd.gif"/>
          <p:cNvPicPr>
            <a:picLocks noChangeAspect="1" noChangeArrowheads="1"/>
          </p:cNvPicPr>
          <p:nvPr/>
        </p:nvPicPr>
        <p:blipFill>
          <a:blip r:embed="rId3" cstate="print"/>
          <a:srcRect/>
          <a:stretch>
            <a:fillRect/>
          </a:stretch>
        </p:blipFill>
        <p:spPr bwMode="auto">
          <a:xfrm>
            <a:off x="1142977" y="0"/>
            <a:ext cx="2517749" cy="567000"/>
          </a:xfrm>
          <a:prstGeom prst="rect">
            <a:avLst/>
          </a:prstGeom>
          <a:solidFill>
            <a:schemeClr val="bg1">
              <a:alpha val="36000"/>
            </a:schemeClr>
          </a:solidFill>
        </p:spPr>
      </p:pic>
      <p:pic>
        <p:nvPicPr>
          <p:cNvPr id="11268" name="Picture 4" descr="ΕΜΥ, Εθνική Μετεωρολογική Υπηρεσία - Δελτία Καιρού, Προγνώσεις"/>
          <p:cNvPicPr>
            <a:picLocks noChangeAspect="1" noChangeArrowheads="1"/>
          </p:cNvPicPr>
          <p:nvPr/>
        </p:nvPicPr>
        <p:blipFill>
          <a:blip r:embed="rId4" cstate="print"/>
          <a:srcRect/>
          <a:stretch>
            <a:fillRect/>
          </a:stretch>
        </p:blipFill>
        <p:spPr bwMode="auto">
          <a:xfrm>
            <a:off x="6378231" y="-4233"/>
            <a:ext cx="1622794" cy="567000"/>
          </a:xfrm>
          <a:prstGeom prst="rect">
            <a:avLst/>
          </a:prstGeom>
          <a:solidFill>
            <a:schemeClr val="bg1">
              <a:alpha val="36000"/>
            </a:schemeClr>
          </a:solidFill>
        </p:spPr>
      </p:pic>
      <p:sp>
        <p:nvSpPr>
          <p:cNvPr id="15364" name="AutoShape 4"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66" name="AutoShape 6"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84" name="AutoShape 24" descr="Αποτέλεσμα εικόνας για ITAF REMET cosmo model"/>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4" name="Content Placeholder 20"/>
          <p:cNvSpPr txBox="1">
            <a:spLocks/>
          </p:cNvSpPr>
          <p:nvPr/>
        </p:nvSpPr>
        <p:spPr>
          <a:xfrm>
            <a:off x="2328543" y="857238"/>
            <a:ext cx="4835745" cy="3643338"/>
          </a:xfrm>
          <a:prstGeom prst="rect">
            <a:avLst/>
          </a:prstGeom>
          <a:solidFill>
            <a:srgbClr val="F3FAFF">
              <a:alpha val="84000"/>
            </a:srgbClr>
          </a:solidFill>
        </p:spPr>
        <p:txBody>
          <a:bodyPr vert="horz" lIns="68580" tIns="34290" rIns="68580" bIns="34290" rtlCol="0">
            <a:noAutofit/>
          </a:bodyPr>
          <a:lstStyle/>
          <a:p>
            <a:pPr indent="348854" defTabSz="685800" eaLnBrk="1" fontAlgn="auto" hangingPunct="1">
              <a:lnSpc>
                <a:spcPct val="130000"/>
              </a:lnSpc>
              <a:spcBef>
                <a:spcPct val="20000"/>
              </a:spcBef>
              <a:spcAft>
                <a:spcPts val="0"/>
              </a:spcAft>
              <a:buFont typeface="Wingdings" pitchFamily="2" charset="2"/>
              <a:buChar char="q"/>
              <a:defRPr/>
            </a:pPr>
            <a:r>
              <a:rPr lang="el-GR" dirty="0" err="1">
                <a:solidFill>
                  <a:prstClr val="black"/>
                </a:solidFill>
                <a:latin typeface="Calibri"/>
              </a:rPr>
              <a:t>Model</a:t>
            </a:r>
            <a:r>
              <a:rPr lang="el-GR" dirty="0">
                <a:solidFill>
                  <a:prstClr val="black"/>
                </a:solidFill>
                <a:latin typeface="Calibri"/>
              </a:rPr>
              <a:t> </a:t>
            </a:r>
            <a:r>
              <a:rPr lang="el-GR" dirty="0" err="1">
                <a:solidFill>
                  <a:prstClr val="black"/>
                </a:solidFill>
                <a:latin typeface="Calibri"/>
              </a:rPr>
              <a:t>version</a:t>
            </a:r>
            <a:r>
              <a:rPr lang="el-GR" dirty="0">
                <a:solidFill>
                  <a:prstClr val="black"/>
                </a:solidFill>
                <a:latin typeface="Calibri"/>
              </a:rPr>
              <a:t> </a:t>
            </a:r>
            <a:r>
              <a:rPr lang="el-GR" dirty="0" err="1">
                <a:solidFill>
                  <a:prstClr val="black"/>
                </a:solidFill>
                <a:latin typeface="Calibri"/>
              </a:rPr>
              <a:t>and</a:t>
            </a:r>
            <a:r>
              <a:rPr lang="el-GR" dirty="0">
                <a:solidFill>
                  <a:prstClr val="black"/>
                </a:solidFill>
                <a:latin typeface="Calibri"/>
              </a:rPr>
              <a:t> </a:t>
            </a:r>
            <a:r>
              <a:rPr lang="el-GR" dirty="0" err="1">
                <a:solidFill>
                  <a:prstClr val="black"/>
                </a:solidFill>
                <a:latin typeface="Calibri"/>
              </a:rPr>
              <a:t>set</a:t>
            </a:r>
            <a:r>
              <a:rPr lang="el-GR" dirty="0">
                <a:solidFill>
                  <a:prstClr val="black"/>
                </a:solidFill>
                <a:latin typeface="Calibri"/>
              </a:rPr>
              <a:t> </a:t>
            </a:r>
            <a:r>
              <a:rPr lang="el-GR" dirty="0" err="1">
                <a:solidFill>
                  <a:prstClr val="black"/>
                </a:solidFill>
                <a:latin typeface="Calibri"/>
              </a:rPr>
              <a:t>up</a:t>
            </a:r>
            <a:endParaRPr lang="en-US" dirty="0">
              <a:solidFill>
                <a:prstClr val="black"/>
              </a:solidFill>
              <a:latin typeface="Calibri"/>
            </a:endParaRPr>
          </a:p>
          <a:p>
            <a:pPr marL="330994" indent="348854" defTabSz="685800" eaLnBrk="1" fontAlgn="auto" hangingPunct="1">
              <a:lnSpc>
                <a:spcPct val="130000"/>
              </a:lnSpc>
              <a:spcBef>
                <a:spcPct val="20000"/>
              </a:spcBef>
              <a:spcAft>
                <a:spcPts val="0"/>
              </a:spcAft>
              <a:buBlip>
                <a:blip r:embed="rId5"/>
              </a:buBlip>
              <a:defRPr/>
            </a:pPr>
            <a:r>
              <a:rPr lang="en-US" sz="1500" dirty="0">
                <a:solidFill>
                  <a:prstClr val="black"/>
                </a:solidFill>
                <a:latin typeface="Arial" pitchFamily="34" charset="0"/>
                <a:cs typeface="Arial" pitchFamily="34" charset="0"/>
              </a:rPr>
              <a:t>cosmo_190418_5.06_1 </a:t>
            </a:r>
          </a:p>
          <a:p>
            <a:pPr marL="330994" indent="348854" defTabSz="685800" eaLnBrk="1" fontAlgn="auto" hangingPunct="1">
              <a:lnSpc>
                <a:spcPct val="130000"/>
              </a:lnSpc>
              <a:spcBef>
                <a:spcPct val="20000"/>
              </a:spcBef>
              <a:spcAft>
                <a:spcPts val="0"/>
              </a:spcAft>
              <a:buBlip>
                <a:blip r:embed="rId5"/>
              </a:buBlip>
              <a:defRPr/>
            </a:pPr>
            <a:r>
              <a:rPr lang="en-US" sz="1500" dirty="0">
                <a:solidFill>
                  <a:prstClr val="black"/>
                </a:solidFill>
                <a:latin typeface="Arial" pitchFamily="34" charset="0"/>
                <a:cs typeface="Arial" pitchFamily="34" charset="0"/>
              </a:rPr>
              <a:t>int2lm_190524_2.06</a:t>
            </a:r>
          </a:p>
          <a:p>
            <a:pPr marL="330994" indent="348854" defTabSz="685800" eaLnBrk="1" fontAlgn="auto" hangingPunct="1">
              <a:lnSpc>
                <a:spcPct val="130000"/>
              </a:lnSpc>
              <a:spcBef>
                <a:spcPct val="20000"/>
              </a:spcBef>
              <a:spcAft>
                <a:spcPts val="0"/>
              </a:spcAft>
              <a:buBlip>
                <a:blip r:embed="rId5"/>
              </a:buBlip>
              <a:defRPr/>
            </a:pPr>
            <a:r>
              <a:rPr lang="en-US" sz="1500" dirty="0">
                <a:solidFill>
                  <a:prstClr val="black"/>
                </a:solidFill>
                <a:latin typeface="Arial" pitchFamily="34" charset="0"/>
                <a:cs typeface="Arial" pitchFamily="34" charset="0"/>
              </a:rPr>
              <a:t>H</a:t>
            </a:r>
            <a:r>
              <a:rPr lang="el-GR" sz="1500" dirty="0" err="1">
                <a:solidFill>
                  <a:prstClr val="black"/>
                </a:solidFill>
                <a:latin typeface="Arial" pitchFamily="34" charset="0"/>
                <a:cs typeface="Arial" pitchFamily="34" charset="0"/>
              </a:rPr>
              <a:t>orizontal</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grid</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size</a:t>
            </a:r>
            <a:r>
              <a:rPr lang="el-GR" sz="1500" dirty="0">
                <a:solidFill>
                  <a:prstClr val="black"/>
                </a:solidFill>
                <a:latin typeface="Arial" pitchFamily="34" charset="0"/>
                <a:cs typeface="Arial" pitchFamily="34" charset="0"/>
              </a:rPr>
              <a:t>: 0.0</a:t>
            </a:r>
            <a:r>
              <a:rPr lang="en-US" sz="1500" dirty="0">
                <a:solidFill>
                  <a:prstClr val="black"/>
                </a:solidFill>
                <a:latin typeface="Arial" pitchFamily="34" charset="0"/>
                <a:cs typeface="Arial" pitchFamily="34" charset="0"/>
              </a:rPr>
              <a:t>3</a:t>
            </a:r>
            <a:r>
              <a:rPr lang="el-GR" sz="1500" baseline="30000" dirty="0">
                <a:solidFill>
                  <a:prstClr val="black"/>
                </a:solidFill>
                <a:latin typeface="Arial" pitchFamily="34" charset="0"/>
                <a:cs typeface="Arial" pitchFamily="34" charset="0"/>
              </a:rPr>
              <a:t>0</a:t>
            </a:r>
            <a:r>
              <a:rPr lang="el-GR" sz="1500" dirty="0">
                <a:solidFill>
                  <a:prstClr val="black"/>
                </a:solidFill>
                <a:latin typeface="Arial" pitchFamily="34" charset="0"/>
                <a:cs typeface="Arial" pitchFamily="34" charset="0"/>
              </a:rPr>
              <a:t> (~</a:t>
            </a:r>
            <a:r>
              <a:rPr lang="en-US" sz="1500" dirty="0">
                <a:solidFill>
                  <a:prstClr val="black"/>
                </a:solidFill>
                <a:latin typeface="Arial" pitchFamily="34" charset="0"/>
                <a:cs typeface="Arial" pitchFamily="34" charset="0"/>
              </a:rPr>
              <a:t>3 </a:t>
            </a:r>
            <a:r>
              <a:rPr lang="el-GR" sz="1500" dirty="0" err="1">
                <a:solidFill>
                  <a:prstClr val="black"/>
                </a:solidFill>
                <a:latin typeface="Arial" pitchFamily="34" charset="0"/>
                <a:cs typeface="Arial" pitchFamily="34" charset="0"/>
              </a:rPr>
              <a:t>km</a:t>
            </a:r>
            <a:r>
              <a:rPr lang="el-GR" sz="1500" dirty="0">
                <a:solidFill>
                  <a:prstClr val="black"/>
                </a:solidFill>
                <a:latin typeface="Arial" pitchFamily="34" charset="0"/>
                <a:cs typeface="Arial" pitchFamily="34" charset="0"/>
              </a:rPr>
              <a:t>)</a:t>
            </a:r>
            <a:endParaRPr lang="en-US" sz="1500" dirty="0">
              <a:solidFill>
                <a:prstClr val="black"/>
              </a:solidFill>
              <a:latin typeface="Arial" pitchFamily="34" charset="0"/>
              <a:cs typeface="Arial" pitchFamily="34" charset="0"/>
            </a:endParaRPr>
          </a:p>
          <a:p>
            <a:pPr marL="330994" indent="348854" defTabSz="685800" eaLnBrk="1" fontAlgn="auto" hangingPunct="1">
              <a:lnSpc>
                <a:spcPct val="130000"/>
              </a:lnSpc>
              <a:spcBef>
                <a:spcPct val="20000"/>
              </a:spcBef>
              <a:spcAft>
                <a:spcPts val="0"/>
              </a:spcAft>
              <a:buBlip>
                <a:blip r:embed="rId5"/>
              </a:buBlip>
              <a:defRPr/>
            </a:pPr>
            <a:r>
              <a:rPr lang="en-US" sz="1500" dirty="0">
                <a:solidFill>
                  <a:prstClr val="black"/>
                </a:solidFill>
                <a:latin typeface="Arial" pitchFamily="34" charset="0"/>
                <a:cs typeface="Arial" pitchFamily="34" charset="0"/>
              </a:rPr>
              <a:t>890</a:t>
            </a:r>
            <a:r>
              <a:rPr lang="el-GR" sz="1500" dirty="0">
                <a:solidFill>
                  <a:prstClr val="black"/>
                </a:solidFill>
                <a:latin typeface="Arial" pitchFamily="34" charset="0"/>
                <a:cs typeface="Arial" pitchFamily="34" charset="0"/>
              </a:rPr>
              <a:t>x</a:t>
            </a:r>
            <a:r>
              <a:rPr lang="en-US" sz="1500" dirty="0">
                <a:solidFill>
                  <a:prstClr val="black"/>
                </a:solidFill>
                <a:latin typeface="Arial" pitchFamily="34" charset="0"/>
                <a:cs typeface="Arial" pitchFamily="34" charset="0"/>
              </a:rPr>
              <a:t>487</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grid</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points</a:t>
            </a:r>
            <a:endParaRPr lang="en-US" sz="1500" dirty="0">
              <a:solidFill>
                <a:prstClr val="black"/>
              </a:solidFill>
              <a:latin typeface="Arial" pitchFamily="34" charset="0"/>
              <a:cs typeface="Arial" pitchFamily="34" charset="0"/>
            </a:endParaRPr>
          </a:p>
          <a:p>
            <a:pPr marL="330994" indent="348854" defTabSz="685800" eaLnBrk="1" fontAlgn="auto" hangingPunct="1">
              <a:lnSpc>
                <a:spcPct val="130000"/>
              </a:lnSpc>
              <a:spcBef>
                <a:spcPct val="20000"/>
              </a:spcBef>
              <a:spcAft>
                <a:spcPts val="0"/>
              </a:spcAft>
              <a:buBlip>
                <a:blip r:embed="rId5"/>
              </a:buBlip>
              <a:defRPr/>
            </a:pPr>
            <a:r>
              <a:rPr lang="en-US" sz="1500" dirty="0">
                <a:solidFill>
                  <a:prstClr val="black"/>
                </a:solidFill>
                <a:latin typeface="Arial" pitchFamily="34" charset="0"/>
                <a:cs typeface="Arial" pitchFamily="34" charset="0"/>
              </a:rPr>
              <a:t>53 vertical</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levels</a:t>
            </a:r>
            <a:r>
              <a:rPr lang="en-US" sz="1500" dirty="0">
                <a:solidFill>
                  <a:prstClr val="black"/>
                </a:solidFill>
                <a:latin typeface="Arial" pitchFamily="34" charset="0"/>
                <a:cs typeface="Arial" pitchFamily="34" charset="0"/>
              </a:rPr>
              <a:t> (</a:t>
            </a:r>
            <a:r>
              <a:rPr lang="en-US" sz="1500" dirty="0" err="1">
                <a:solidFill>
                  <a:prstClr val="black"/>
                </a:solidFill>
                <a:latin typeface="Arial" pitchFamily="34" charset="0"/>
                <a:cs typeface="Arial" pitchFamily="34" charset="0"/>
              </a:rPr>
              <a:t>Tropopause</a:t>
            </a:r>
            <a:r>
              <a:rPr lang="en-US" sz="1500" dirty="0">
                <a:solidFill>
                  <a:prstClr val="black"/>
                </a:solidFill>
                <a:latin typeface="Arial" pitchFamily="34" charset="0"/>
                <a:cs typeface="Arial" pitchFamily="34" charset="0"/>
              </a:rPr>
              <a:t> at 33 km)</a:t>
            </a:r>
          </a:p>
          <a:p>
            <a:pPr marL="330994" indent="348854" defTabSz="685800" eaLnBrk="1" fontAlgn="auto" hangingPunct="1">
              <a:lnSpc>
                <a:spcPct val="130000"/>
              </a:lnSpc>
              <a:spcBef>
                <a:spcPct val="20000"/>
              </a:spcBef>
              <a:spcAft>
                <a:spcPts val="0"/>
              </a:spcAft>
              <a:buBlip>
                <a:blip r:embed="rId5"/>
              </a:buBlip>
              <a:defRPr/>
            </a:pPr>
            <a:r>
              <a:rPr lang="el-GR" sz="1500" dirty="0" err="1">
                <a:solidFill>
                  <a:prstClr val="black"/>
                </a:solidFill>
                <a:latin typeface="Arial" pitchFamily="34" charset="0"/>
                <a:cs typeface="Arial" pitchFamily="34" charset="0"/>
              </a:rPr>
              <a:t>Integration</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time</a:t>
            </a:r>
            <a:r>
              <a:rPr lang="el-GR" sz="1500" dirty="0">
                <a:solidFill>
                  <a:prstClr val="black"/>
                </a:solidFill>
                <a:latin typeface="Arial" pitchFamily="34" charset="0"/>
                <a:cs typeface="Arial" pitchFamily="34" charset="0"/>
              </a:rPr>
              <a:t>-</a:t>
            </a:r>
            <a:r>
              <a:rPr lang="el-GR" sz="1500" dirty="0" err="1">
                <a:solidFill>
                  <a:prstClr val="black"/>
                </a:solidFill>
                <a:latin typeface="Arial" pitchFamily="34" charset="0"/>
                <a:cs typeface="Arial" pitchFamily="34" charset="0"/>
              </a:rPr>
              <a:t>step</a:t>
            </a:r>
            <a:r>
              <a:rPr lang="el-GR" sz="1500" dirty="0">
                <a:solidFill>
                  <a:prstClr val="black"/>
                </a:solidFill>
                <a:latin typeface="Arial" pitchFamily="34" charset="0"/>
                <a:cs typeface="Arial" pitchFamily="34" charset="0"/>
              </a:rPr>
              <a:t>: </a:t>
            </a:r>
            <a:r>
              <a:rPr lang="en-US" sz="1500" dirty="0">
                <a:solidFill>
                  <a:prstClr val="black"/>
                </a:solidFill>
                <a:latin typeface="Arial" pitchFamily="34" charset="0"/>
                <a:cs typeface="Arial" pitchFamily="34" charset="0"/>
              </a:rPr>
              <a:t>15</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secs</a:t>
            </a:r>
            <a:r>
              <a:rPr lang="el-GR" sz="1500" dirty="0">
                <a:solidFill>
                  <a:prstClr val="black"/>
                </a:solidFill>
                <a:latin typeface="Arial" pitchFamily="34" charset="0"/>
                <a:cs typeface="Arial" pitchFamily="34" charset="0"/>
              </a:rPr>
              <a:t>.</a:t>
            </a:r>
          </a:p>
          <a:p>
            <a:pPr marL="330994" indent="348854" defTabSz="685800" eaLnBrk="1" fontAlgn="auto" hangingPunct="1">
              <a:lnSpc>
                <a:spcPct val="130000"/>
              </a:lnSpc>
              <a:spcBef>
                <a:spcPct val="20000"/>
              </a:spcBef>
              <a:spcAft>
                <a:spcPts val="0"/>
              </a:spcAft>
              <a:buBlip>
                <a:blip r:embed="rId5"/>
              </a:buBlip>
              <a:defRPr/>
            </a:pPr>
            <a:r>
              <a:rPr lang="en-US" sz="1500" dirty="0">
                <a:solidFill>
                  <a:prstClr val="black"/>
                </a:solidFill>
                <a:latin typeface="Arial" pitchFamily="34" charset="0"/>
                <a:cs typeface="Arial" pitchFamily="34" charset="0"/>
              </a:rPr>
              <a:t>Time interval of radiation scheme call : 15 </a:t>
            </a:r>
            <a:r>
              <a:rPr lang="en-US" sz="1500" dirty="0" err="1">
                <a:solidFill>
                  <a:prstClr val="black"/>
                </a:solidFill>
                <a:latin typeface="Arial" pitchFamily="34" charset="0"/>
                <a:cs typeface="Arial" pitchFamily="34" charset="0"/>
              </a:rPr>
              <a:t>mins</a:t>
            </a:r>
            <a:endParaRPr lang="en-US" sz="1500" dirty="0">
              <a:solidFill>
                <a:prstClr val="black"/>
              </a:solidFill>
              <a:latin typeface="Arial" pitchFamily="34" charset="0"/>
              <a:cs typeface="Arial" pitchFamily="34" charset="0"/>
            </a:endParaRPr>
          </a:p>
          <a:p>
            <a:pPr marL="330994" indent="348854" defTabSz="685800" eaLnBrk="1" fontAlgn="auto" hangingPunct="1">
              <a:lnSpc>
                <a:spcPct val="130000"/>
              </a:lnSpc>
              <a:spcBef>
                <a:spcPct val="20000"/>
              </a:spcBef>
              <a:spcAft>
                <a:spcPts val="0"/>
              </a:spcAft>
              <a:buBlip>
                <a:blip r:embed="rId5"/>
              </a:buBlip>
              <a:defRPr/>
            </a:pPr>
            <a:r>
              <a:rPr lang="en-US" sz="1500" dirty="0">
                <a:solidFill>
                  <a:prstClr val="black"/>
                </a:solidFill>
                <a:latin typeface="Arial" pitchFamily="34" charset="0"/>
                <a:cs typeface="Arial" pitchFamily="34" charset="0"/>
              </a:rPr>
              <a:t>I</a:t>
            </a:r>
            <a:r>
              <a:rPr lang="el-GR" sz="1500" dirty="0" err="1">
                <a:solidFill>
                  <a:prstClr val="black"/>
                </a:solidFill>
                <a:latin typeface="Arial" pitchFamily="34" charset="0"/>
                <a:cs typeface="Arial" pitchFamily="34" charset="0"/>
              </a:rPr>
              <a:t>ntegration</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period</a:t>
            </a:r>
            <a:r>
              <a:rPr lang="el-GR" sz="1500" dirty="0">
                <a:solidFill>
                  <a:prstClr val="black"/>
                </a:solidFill>
                <a:latin typeface="Arial" pitchFamily="34" charset="0"/>
                <a:cs typeface="Arial" pitchFamily="34" charset="0"/>
              </a:rPr>
              <a:t>: 4</a:t>
            </a:r>
            <a:r>
              <a:rPr lang="en-US" sz="1500" dirty="0">
                <a:solidFill>
                  <a:prstClr val="black"/>
                </a:solidFill>
                <a:latin typeface="Arial" pitchFamily="34" charset="0"/>
                <a:cs typeface="Arial" pitchFamily="34" charset="0"/>
              </a:rPr>
              <a:t>2</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hs</a:t>
            </a:r>
            <a:r>
              <a:rPr lang="el-GR" sz="1500" dirty="0">
                <a:solidFill>
                  <a:prstClr val="black"/>
                </a:solidFill>
                <a:latin typeface="Arial" pitchFamily="34" charset="0"/>
                <a:cs typeface="Arial" pitchFamily="34" charset="0"/>
              </a:rPr>
              <a:t>.</a:t>
            </a:r>
            <a:endParaRPr lang="en-US" sz="1500" dirty="0">
              <a:solidFill>
                <a:prstClr val="black"/>
              </a:solidFill>
              <a:latin typeface="Arial" pitchFamily="34" charset="0"/>
              <a:cs typeface="Arial" pitchFamily="34" charset="0"/>
            </a:endParaRPr>
          </a:p>
          <a:p>
            <a:pPr marL="330994" indent="348854" defTabSz="685800" eaLnBrk="1" fontAlgn="auto" hangingPunct="1">
              <a:lnSpc>
                <a:spcPct val="130000"/>
              </a:lnSpc>
              <a:spcBef>
                <a:spcPct val="20000"/>
              </a:spcBef>
              <a:spcAft>
                <a:spcPts val="0"/>
              </a:spcAft>
              <a:buBlip>
                <a:blip r:embed="rId5"/>
              </a:buBlip>
              <a:defRPr/>
            </a:pPr>
            <a:r>
              <a:rPr lang="el-GR" sz="1500" dirty="0" err="1">
                <a:solidFill>
                  <a:prstClr val="black"/>
                </a:solidFill>
                <a:latin typeface="Arial" pitchFamily="34" charset="0"/>
                <a:cs typeface="Arial" pitchFamily="34" charset="0"/>
              </a:rPr>
              <a:t>Boundary</a:t>
            </a:r>
            <a:r>
              <a:rPr lang="el-GR" sz="1500" dirty="0">
                <a:solidFill>
                  <a:prstClr val="black"/>
                </a:solidFill>
                <a:latin typeface="Arial" pitchFamily="34" charset="0"/>
                <a:cs typeface="Arial" pitchFamily="34" charset="0"/>
              </a:rPr>
              <a:t> </a:t>
            </a:r>
            <a:r>
              <a:rPr lang="el-GR" sz="1500" dirty="0" err="1">
                <a:solidFill>
                  <a:prstClr val="black"/>
                </a:solidFill>
                <a:latin typeface="Arial" pitchFamily="34" charset="0"/>
                <a:cs typeface="Arial" pitchFamily="34" charset="0"/>
              </a:rPr>
              <a:t>conditions</a:t>
            </a:r>
            <a:r>
              <a:rPr lang="el-GR" sz="1500" dirty="0">
                <a:solidFill>
                  <a:prstClr val="black"/>
                </a:solidFill>
                <a:latin typeface="Arial" pitchFamily="34" charset="0"/>
                <a:cs typeface="Arial" pitchFamily="34" charset="0"/>
              </a:rPr>
              <a:t> : 6hr IFS </a:t>
            </a:r>
            <a:r>
              <a:rPr lang="el-GR" sz="1500" dirty="0" err="1">
                <a:solidFill>
                  <a:prstClr val="black"/>
                </a:solidFill>
                <a:latin typeface="Arial" pitchFamily="34" charset="0"/>
                <a:cs typeface="Arial" pitchFamily="34" charset="0"/>
              </a:rPr>
              <a:t>Analysis</a:t>
            </a:r>
            <a:r>
              <a:rPr lang="el-GR" sz="1500" dirty="0">
                <a:solidFill>
                  <a:prstClr val="black"/>
                </a:solidFill>
                <a:latin typeface="Arial" pitchFamily="34" charset="0"/>
                <a:cs typeface="Arial" pitchFamily="34" charset="0"/>
              </a:rPr>
              <a:t>.</a:t>
            </a:r>
          </a:p>
          <a:p>
            <a:pPr marL="330994" indent="348854" defTabSz="685800" eaLnBrk="1" fontAlgn="auto" hangingPunct="1">
              <a:lnSpc>
                <a:spcPct val="130000"/>
              </a:lnSpc>
              <a:spcBef>
                <a:spcPct val="20000"/>
              </a:spcBef>
              <a:spcAft>
                <a:spcPts val="0"/>
              </a:spcAft>
              <a:defRPr/>
            </a:pPr>
            <a:endParaRPr lang="en-US" sz="1500" dirty="0">
              <a:solidFill>
                <a:prstClr val="black"/>
              </a:solidFill>
              <a:latin typeface="Arial" pitchFamily="34" charset="0"/>
              <a:cs typeface="Arial" pitchFamily="34" charset="0"/>
            </a:endParaRPr>
          </a:p>
          <a:p>
            <a:pPr marL="330994" indent="348854" defTabSz="685800" eaLnBrk="1" fontAlgn="auto" hangingPunct="1">
              <a:lnSpc>
                <a:spcPct val="130000"/>
              </a:lnSpc>
              <a:spcBef>
                <a:spcPct val="20000"/>
              </a:spcBef>
              <a:spcAft>
                <a:spcPts val="0"/>
              </a:spcAft>
              <a:buBlip>
                <a:blip r:embed="rId5"/>
              </a:buBlip>
              <a:defRPr/>
            </a:pPr>
            <a:endParaRPr lang="en-US" sz="1500" dirty="0">
              <a:solidFill>
                <a:prstClr val="black"/>
              </a:solidFill>
              <a:latin typeface="Arial" pitchFamily="34" charset="0"/>
              <a:cs typeface="Arial" pitchFamily="34" charset="0"/>
            </a:endParaRPr>
          </a:p>
          <a:p>
            <a:pPr indent="348854" defTabSz="685800" eaLnBrk="1" fontAlgn="auto" hangingPunct="1">
              <a:lnSpc>
                <a:spcPct val="130000"/>
              </a:lnSpc>
              <a:spcBef>
                <a:spcPct val="20000"/>
              </a:spcBef>
              <a:spcAft>
                <a:spcPts val="0"/>
              </a:spcAft>
              <a:defRPr/>
            </a:pPr>
            <a:endParaRPr lang="en-US" sz="1800" dirty="0">
              <a:solidFill>
                <a:prstClr val="black"/>
              </a:solidFill>
              <a:latin typeface="Arial" pitchFamily="34" charset="0"/>
              <a:cs typeface="Arial" pitchFamily="34" charset="0"/>
            </a:endParaRPr>
          </a:p>
          <a:p>
            <a:pPr indent="348854" defTabSz="685800" eaLnBrk="1" fontAlgn="auto" hangingPunct="1">
              <a:lnSpc>
                <a:spcPct val="130000"/>
              </a:lnSpc>
              <a:spcBef>
                <a:spcPct val="20000"/>
              </a:spcBef>
              <a:spcAft>
                <a:spcPts val="0"/>
              </a:spcAft>
              <a:defRPr/>
            </a:pPr>
            <a:endParaRPr lang="en-US" sz="1800" dirty="0">
              <a:solidFill>
                <a:prstClr val="black"/>
              </a:solidFill>
              <a:latin typeface="Arial" pitchFamily="34" charset="0"/>
              <a:cs typeface="Arial" pitchFamily="34" charset="0"/>
            </a:endParaRPr>
          </a:p>
          <a:p>
            <a:pPr indent="348854" defTabSz="685800" eaLnBrk="1" fontAlgn="auto" hangingPunct="1">
              <a:lnSpc>
                <a:spcPct val="130000"/>
              </a:lnSpc>
              <a:spcBef>
                <a:spcPct val="20000"/>
              </a:spcBef>
              <a:spcAft>
                <a:spcPts val="0"/>
              </a:spcAft>
              <a:defRPr/>
            </a:pPr>
            <a:endParaRPr lang="el-GR" sz="1800" dirty="0">
              <a:solidFill>
                <a:prstClr val="black"/>
              </a:solidFill>
              <a:latin typeface="Calibri"/>
            </a:endParaRPr>
          </a:p>
        </p:txBody>
      </p:sp>
      <p:sp>
        <p:nvSpPr>
          <p:cNvPr id="13"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n-US" sz="1050" dirty="0">
                <a:solidFill>
                  <a:prstClr val="black"/>
                </a:solidFill>
                <a:latin typeface="Calibri"/>
              </a:rPr>
              <a:t>04</a:t>
            </a:r>
            <a:endParaRPr lang="el-GR" sz="1050" dirty="0">
              <a:solidFill>
                <a:prstClr val="black"/>
              </a:solidFill>
              <a:latin typeface="Calibri"/>
            </a:endParaRPr>
          </a:p>
        </p:txBody>
      </p:sp>
      <p:sp>
        <p:nvSpPr>
          <p:cNvPr id="11"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Tree>
    <p:extLst>
      <p:ext uri="{BB962C8B-B14F-4D97-AF65-F5344CB8AC3E}">
        <p14:creationId xmlns:p14="http://schemas.microsoft.com/office/powerpoint/2010/main" val="2692620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Πεντάγωνο"/>
          <p:cNvSpPr/>
          <p:nvPr/>
        </p:nvSpPr>
        <p:spPr>
          <a:xfrm>
            <a:off x="1737066" y="3435846"/>
            <a:ext cx="2510898" cy="54006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pic>
        <p:nvPicPr>
          <p:cNvPr id="11" name="Picture 6" descr="backgea"/>
          <p:cNvPicPr preferRelativeResize="0">
            <a:picLocks noChangeArrowheads="1"/>
          </p:cNvPicPr>
          <p:nvPr/>
        </p:nvPicPr>
        <p:blipFill>
          <a:blip r:embed="rId3" cstate="print"/>
          <a:srcRect b="51024"/>
          <a:stretch>
            <a:fillRect/>
          </a:stretch>
        </p:blipFill>
        <p:spPr bwMode="auto">
          <a:xfrm>
            <a:off x="1143000" y="0"/>
            <a:ext cx="6858000" cy="567000"/>
          </a:xfrm>
          <a:prstGeom prst="rect">
            <a:avLst/>
          </a:prstGeom>
          <a:noFill/>
          <a:ln w="9525">
            <a:noFill/>
            <a:miter lim="800000"/>
            <a:headEnd/>
            <a:tailEnd/>
          </a:ln>
        </p:spPr>
      </p:pic>
      <p:pic>
        <p:nvPicPr>
          <p:cNvPr id="12" name="Picture 2" descr="http://www.cosmo-model.org/images/logo2nd.gif"/>
          <p:cNvPicPr>
            <a:picLocks noChangeAspect="1" noChangeArrowheads="1"/>
          </p:cNvPicPr>
          <p:nvPr/>
        </p:nvPicPr>
        <p:blipFill>
          <a:blip r:embed="rId4" cstate="print"/>
          <a:srcRect/>
          <a:stretch>
            <a:fillRect/>
          </a:stretch>
        </p:blipFill>
        <p:spPr bwMode="auto">
          <a:xfrm>
            <a:off x="1142977" y="0"/>
            <a:ext cx="2517749" cy="567000"/>
          </a:xfrm>
          <a:prstGeom prst="rect">
            <a:avLst/>
          </a:prstGeom>
          <a:solidFill>
            <a:schemeClr val="bg1">
              <a:alpha val="36000"/>
            </a:schemeClr>
          </a:solidFill>
        </p:spPr>
      </p:pic>
      <p:pic>
        <p:nvPicPr>
          <p:cNvPr id="13" name="Picture 4" descr="ΕΜΥ, Εθνική Μετεωρολογική Υπηρεσία - Δελτία Καιρού, Προγνώσεις"/>
          <p:cNvPicPr>
            <a:picLocks noChangeAspect="1" noChangeArrowheads="1"/>
          </p:cNvPicPr>
          <p:nvPr/>
        </p:nvPicPr>
        <p:blipFill>
          <a:blip r:embed="rId5" cstate="print"/>
          <a:srcRect/>
          <a:stretch>
            <a:fillRect/>
          </a:stretch>
        </p:blipFill>
        <p:spPr bwMode="auto">
          <a:xfrm>
            <a:off x="6378231" y="-4233"/>
            <a:ext cx="1622794" cy="567000"/>
          </a:xfrm>
          <a:prstGeom prst="rect">
            <a:avLst/>
          </a:prstGeom>
          <a:solidFill>
            <a:schemeClr val="bg1">
              <a:alpha val="36000"/>
            </a:schemeClr>
          </a:solidFill>
        </p:spPr>
      </p:pic>
      <p:graphicFrame>
        <p:nvGraphicFramePr>
          <p:cNvPr id="4" name="3 - Πίνακας"/>
          <p:cNvGraphicFramePr>
            <a:graphicFrameLocks noGrp="1"/>
          </p:cNvGraphicFramePr>
          <p:nvPr/>
        </p:nvGraphicFramePr>
        <p:xfrm>
          <a:off x="1331640" y="1005576"/>
          <a:ext cx="6483000" cy="1769328"/>
        </p:xfrm>
        <a:graphic>
          <a:graphicData uri="http://schemas.openxmlformats.org/drawingml/2006/table">
            <a:tbl>
              <a:tblPr bandRow="1" bandCol="1">
                <a:tableStyleId>{7E9639D4-E3E2-4D34-9284-5A2195B3D0D7}</a:tableStyleId>
              </a:tblPr>
              <a:tblGrid>
                <a:gridCol w="857256">
                  <a:extLst>
                    <a:ext uri="{9D8B030D-6E8A-4147-A177-3AD203B41FA5}">
                      <a16:colId xmlns:a16="http://schemas.microsoft.com/office/drawing/2014/main" val="20000"/>
                    </a:ext>
                  </a:extLst>
                </a:gridCol>
                <a:gridCol w="3268289">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1339463">
                  <a:extLst>
                    <a:ext uri="{9D8B030D-6E8A-4147-A177-3AD203B41FA5}">
                      <a16:colId xmlns:a16="http://schemas.microsoft.com/office/drawing/2014/main" val="20003"/>
                    </a:ext>
                  </a:extLst>
                </a:gridCol>
              </a:tblGrid>
              <a:tr h="342900">
                <a:tc>
                  <a:txBody>
                    <a:bodyPr/>
                    <a:lstStyle/>
                    <a:p>
                      <a:pPr algn="ctr"/>
                      <a:r>
                        <a:rPr lang="en-US" sz="900" b="1" cap="all" baseline="0" dirty="0" smtClean="0">
                          <a:latin typeface="Arial" pitchFamily="34" charset="0"/>
                          <a:cs typeface="Arial" pitchFamily="34" charset="0"/>
                        </a:rPr>
                        <a:t>Parameter</a:t>
                      </a:r>
                      <a:endParaRPr lang="el-GR" sz="900" b="1" cap="all" baseline="0" dirty="0">
                        <a:latin typeface="Arial" pitchFamily="34" charset="0"/>
                        <a:cs typeface="Arial" pitchFamily="34" charset="0"/>
                      </a:endParaRPr>
                    </a:p>
                  </a:txBody>
                  <a:tcPr marL="68580" marR="68580" marT="34290" marB="34290" anchor="ctr" anchorCtr="1">
                    <a:solidFill>
                      <a:srgbClr val="C9E4FF"/>
                    </a:solidFill>
                  </a:tcPr>
                </a:tc>
                <a:tc>
                  <a:txBody>
                    <a:bodyPr/>
                    <a:lstStyle/>
                    <a:p>
                      <a:pPr algn="ctr"/>
                      <a:r>
                        <a:rPr lang="el-GR" sz="900" b="1" cap="all" baseline="0" dirty="0" smtClean="0">
                          <a:latin typeface="Arial" pitchFamily="34" charset="0"/>
                          <a:cs typeface="Arial" pitchFamily="34" charset="0"/>
                        </a:rPr>
                        <a:t>INTERPRETATION</a:t>
                      </a:r>
                      <a:endParaRPr lang="el-GR" sz="900" b="1" cap="all" baseline="0" dirty="0">
                        <a:latin typeface="Arial" pitchFamily="34" charset="0"/>
                        <a:cs typeface="Arial" pitchFamily="34" charset="0"/>
                      </a:endParaRPr>
                    </a:p>
                  </a:txBody>
                  <a:tcPr marL="68580" marR="68580" marT="34290" marB="34290" anchor="ctr" anchorCtr="1">
                    <a:solidFill>
                      <a:srgbClr val="C9E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cap="all" baseline="0" dirty="0" smtClean="0">
                          <a:latin typeface="Arial" pitchFamily="34" charset="0"/>
                          <a:cs typeface="Arial" pitchFamily="34" charset="0"/>
                        </a:rPr>
                        <a:t>range</a:t>
                      </a:r>
                      <a:endParaRPr lang="el-GR" sz="900" b="1" cap="all" baseline="0" dirty="0" smtClean="0">
                        <a:latin typeface="Arial" pitchFamily="34" charset="0"/>
                        <a:cs typeface="Arial" pitchFamily="34" charset="0"/>
                      </a:endParaRPr>
                    </a:p>
                  </a:txBody>
                  <a:tcPr marL="68580" marR="68580" marT="34290" marB="34290" anchor="ctr" anchorCtr="1">
                    <a:solidFill>
                      <a:srgbClr val="C9E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cap="all" baseline="0" dirty="0" smtClean="0">
                          <a:latin typeface="Arial" pitchFamily="34" charset="0"/>
                          <a:cs typeface="Arial" pitchFamily="34" charset="0"/>
                        </a:rPr>
                        <a:t>Test values </a:t>
                      </a:r>
                      <a:r>
                        <a:rPr lang="en-US" sz="900" b="1" dirty="0" smtClean="0">
                          <a:latin typeface="Arial" pitchFamily="34" charset="0"/>
                          <a:cs typeface="Arial" pitchFamily="34" charset="0"/>
                        </a:rPr>
                        <a:t>(</a:t>
                      </a:r>
                      <a:r>
                        <a:rPr lang="en-US" sz="900" b="1" dirty="0" smtClean="0">
                          <a:solidFill>
                            <a:schemeClr val="accent6">
                              <a:lumMod val="75000"/>
                            </a:schemeClr>
                          </a:solidFill>
                          <a:latin typeface="Arial" pitchFamily="34" charset="0"/>
                          <a:cs typeface="Arial" pitchFamily="34" charset="0"/>
                        </a:rPr>
                        <a:t>default</a:t>
                      </a:r>
                      <a:r>
                        <a:rPr lang="en-US" sz="900" b="1" dirty="0" smtClean="0">
                          <a:latin typeface="Arial" pitchFamily="34" charset="0"/>
                          <a:cs typeface="Arial" pitchFamily="34" charset="0"/>
                        </a:rPr>
                        <a:t>)</a:t>
                      </a:r>
                      <a:endParaRPr lang="el-GR" sz="900" b="1" dirty="0">
                        <a:latin typeface="Arial" pitchFamily="34" charset="0"/>
                        <a:cs typeface="Arial" pitchFamily="34" charset="0"/>
                      </a:endParaRPr>
                    </a:p>
                  </a:txBody>
                  <a:tcPr marL="68580" marR="68580" marT="34290" marB="34290" anchor="ctr" anchorCtr="1">
                    <a:solidFill>
                      <a:srgbClr val="C9E4FF"/>
                    </a:solidFill>
                  </a:tcPr>
                </a:tc>
                <a:extLst>
                  <a:ext uri="{0D108BD9-81ED-4DB2-BD59-A6C34878D82A}">
                    <a16:rowId xmlns:a16="http://schemas.microsoft.com/office/drawing/2014/main" val="10000"/>
                  </a:ext>
                </a:extLst>
              </a:tr>
              <a:tr h="246876">
                <a:tc>
                  <a:txBody>
                    <a:bodyPr/>
                    <a:lstStyle/>
                    <a:p>
                      <a:pPr algn="ctr">
                        <a:spcAft>
                          <a:spcPts val="0"/>
                        </a:spcAft>
                      </a:pPr>
                      <a:r>
                        <a:rPr lang="el-GR" sz="900" b="1" dirty="0" smtClean="0">
                          <a:latin typeface="Arial" pitchFamily="34" charset="0"/>
                          <a:ea typeface="Times New Roman"/>
                          <a:cs typeface="Arial" pitchFamily="34" charset="0"/>
                        </a:rPr>
                        <a:t>r</a:t>
                      </a:r>
                      <a:r>
                        <a:rPr lang="en-US" sz="900" b="1" dirty="0" err="1" smtClean="0">
                          <a:latin typeface="Arial" pitchFamily="34" charset="0"/>
                          <a:ea typeface="Times New Roman"/>
                          <a:cs typeface="Arial" pitchFamily="34" charset="0"/>
                        </a:rPr>
                        <a:t>at_sea</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spcAft>
                          <a:spcPts val="0"/>
                        </a:spcAft>
                      </a:pPr>
                      <a:r>
                        <a:rPr lang="el-GR" sz="900" b="1" dirty="0" smtClean="0">
                          <a:latin typeface="Arial" pitchFamily="34" charset="0"/>
                          <a:cs typeface="Arial" pitchFamily="34" charset="0"/>
                        </a:rPr>
                        <a:t>r</a:t>
                      </a:r>
                      <a:r>
                        <a:rPr lang="en-US" sz="900" b="1" dirty="0" err="1" smtClean="0">
                          <a:latin typeface="Arial" pitchFamily="34" charset="0"/>
                          <a:cs typeface="Arial" pitchFamily="34" charset="0"/>
                        </a:rPr>
                        <a:t>atio</a:t>
                      </a:r>
                      <a:r>
                        <a:rPr lang="en-US" sz="900" b="1" dirty="0" smtClean="0">
                          <a:latin typeface="Arial" pitchFamily="34" charset="0"/>
                          <a:cs typeface="Arial" pitchFamily="34" charset="0"/>
                        </a:rPr>
                        <a:t> of laminar scaling factors for heat over sea</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spcAft>
                          <a:spcPts val="0"/>
                        </a:spcAft>
                      </a:pPr>
                      <a:r>
                        <a:rPr lang="en-US" sz="900" b="1" dirty="0" smtClean="0">
                          <a:latin typeface="Arial" pitchFamily="34" charset="0"/>
                          <a:ea typeface="Times New Roman"/>
                          <a:cs typeface="Arial" pitchFamily="34" charset="0"/>
                        </a:rPr>
                        <a:t>1-100</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r>
                        <a:rPr lang="en-US" sz="900" b="1" dirty="0" smtClean="0">
                          <a:latin typeface="Arial" pitchFamily="34" charset="0"/>
                          <a:cs typeface="Arial" pitchFamily="34" charset="0"/>
                        </a:rPr>
                        <a:t>1, </a:t>
                      </a:r>
                      <a:r>
                        <a:rPr lang="en-US" sz="900" b="1" dirty="0" smtClean="0">
                          <a:solidFill>
                            <a:schemeClr val="accent6">
                              <a:lumMod val="75000"/>
                            </a:schemeClr>
                          </a:solidFill>
                          <a:latin typeface="Arial" pitchFamily="34" charset="0"/>
                          <a:cs typeface="Arial" pitchFamily="34" charset="0"/>
                        </a:rPr>
                        <a:t>10</a:t>
                      </a:r>
                      <a:r>
                        <a:rPr lang="en-US" sz="900" b="1" dirty="0" smtClean="0">
                          <a:latin typeface="Arial" pitchFamily="34" charset="0"/>
                          <a:cs typeface="Arial" pitchFamily="34" charset="0"/>
                        </a:rPr>
                        <a:t>, 50</a:t>
                      </a:r>
                      <a:endParaRPr lang="el-GR" sz="900" b="1" dirty="0">
                        <a:latin typeface="Arial" pitchFamily="34" charset="0"/>
                        <a:cs typeface="Arial" pitchFamily="34" charset="0"/>
                      </a:endParaRPr>
                    </a:p>
                  </a:txBody>
                  <a:tcPr marL="68580" marR="68580" marT="34290" marB="34290" anchor="ctr" anchorCtr="1">
                    <a:solidFill>
                      <a:srgbClr val="C9E4FF"/>
                    </a:solidFill>
                  </a:tcPr>
                </a:tc>
                <a:extLst>
                  <a:ext uri="{0D108BD9-81ED-4DB2-BD59-A6C34878D82A}">
                    <a16:rowId xmlns:a16="http://schemas.microsoft.com/office/drawing/2014/main" val="10001"/>
                  </a:ext>
                </a:extLst>
              </a:tr>
              <a:tr h="246876">
                <a:tc>
                  <a:txBody>
                    <a:bodyPr/>
                    <a:lstStyle/>
                    <a:p>
                      <a:pPr algn="ctr">
                        <a:spcAft>
                          <a:spcPts val="0"/>
                        </a:spcAft>
                      </a:pPr>
                      <a:r>
                        <a:rPr lang="en-US" sz="900" b="1" dirty="0" err="1" smtClean="0">
                          <a:latin typeface="Arial" pitchFamily="34" charset="0"/>
                          <a:ea typeface="Times New Roman"/>
                          <a:cs typeface="Arial" pitchFamily="34" charset="0"/>
                        </a:rPr>
                        <a:t>rlam_heat</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spcAft>
                          <a:spcPts val="0"/>
                        </a:spcAft>
                      </a:pPr>
                      <a:r>
                        <a:rPr lang="en-US" sz="900" b="1" dirty="0">
                          <a:latin typeface="Arial" pitchFamily="34" charset="0"/>
                          <a:ea typeface="Times New Roman"/>
                          <a:cs typeface="Arial" pitchFamily="34" charset="0"/>
                        </a:rPr>
                        <a:t>scaling factor of the laminar boundary layer for heat</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spcAft>
                          <a:spcPts val="0"/>
                        </a:spcAft>
                      </a:pPr>
                      <a:r>
                        <a:rPr lang="en-US" sz="900" b="1" dirty="0" smtClean="0">
                          <a:latin typeface="Arial" pitchFamily="34" charset="0"/>
                          <a:ea typeface="Times New Roman"/>
                          <a:cs typeface="Arial" pitchFamily="34" charset="0"/>
                        </a:rPr>
                        <a:t>0.1 </a:t>
                      </a:r>
                      <a:r>
                        <a:rPr lang="en-US" sz="900" b="1" dirty="0">
                          <a:latin typeface="Arial" pitchFamily="34" charset="0"/>
                          <a:ea typeface="Times New Roman"/>
                          <a:cs typeface="Arial" pitchFamily="34" charset="0"/>
                        </a:rPr>
                        <a:t>– </a:t>
                      </a:r>
                      <a:r>
                        <a:rPr lang="en-US" sz="900" b="1" dirty="0" smtClean="0">
                          <a:latin typeface="Arial" pitchFamily="34" charset="0"/>
                          <a:ea typeface="Times New Roman"/>
                          <a:cs typeface="Arial" pitchFamily="34" charset="0"/>
                        </a:rPr>
                        <a:t>10.0</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r>
                        <a:rPr lang="en-US" sz="900" b="1" dirty="0" smtClean="0">
                          <a:latin typeface="Arial" pitchFamily="34" charset="0"/>
                          <a:cs typeface="Arial" pitchFamily="34" charset="0"/>
                        </a:rPr>
                        <a:t>0.1,  </a:t>
                      </a:r>
                      <a:r>
                        <a:rPr lang="en-US" sz="900" b="1" dirty="0" smtClean="0">
                          <a:solidFill>
                            <a:schemeClr val="accent6">
                              <a:lumMod val="75000"/>
                            </a:schemeClr>
                          </a:solidFill>
                          <a:latin typeface="Arial" pitchFamily="34" charset="0"/>
                          <a:cs typeface="Arial" pitchFamily="34" charset="0"/>
                        </a:rPr>
                        <a:t>1.0</a:t>
                      </a:r>
                      <a:r>
                        <a:rPr lang="en-US" sz="900" b="1" dirty="0" smtClean="0">
                          <a:latin typeface="Arial" pitchFamily="34" charset="0"/>
                          <a:cs typeface="Arial" pitchFamily="34" charset="0"/>
                        </a:rPr>
                        <a:t>, 2.0</a:t>
                      </a:r>
                      <a:endParaRPr lang="el-GR" sz="900" b="1" dirty="0">
                        <a:latin typeface="Arial" pitchFamily="34" charset="0"/>
                        <a:cs typeface="Arial" pitchFamily="34" charset="0"/>
                      </a:endParaRPr>
                    </a:p>
                  </a:txBody>
                  <a:tcPr marL="68580" marR="68580" marT="34290" marB="34290" anchor="ctr" anchorCtr="1">
                    <a:solidFill>
                      <a:srgbClr val="C9E4FF"/>
                    </a:solidFill>
                  </a:tcPr>
                </a:tc>
                <a:extLst>
                  <a:ext uri="{0D108BD9-81ED-4DB2-BD59-A6C34878D82A}">
                    <a16:rowId xmlns:a16="http://schemas.microsoft.com/office/drawing/2014/main" val="10002"/>
                  </a:ext>
                </a:extLst>
              </a:tr>
              <a:tr h="274320">
                <a:tc>
                  <a:txBody>
                    <a:bodyPr/>
                    <a:lstStyle/>
                    <a:p>
                      <a:pPr algn="ctr">
                        <a:spcAft>
                          <a:spcPts val="0"/>
                        </a:spcAft>
                      </a:pPr>
                      <a:r>
                        <a:rPr lang="de-CH" sz="900" b="1" dirty="0">
                          <a:solidFill>
                            <a:schemeClr val="tx1"/>
                          </a:solidFill>
                          <a:latin typeface="Arial" pitchFamily="34" charset="0"/>
                          <a:ea typeface="Times New Roman"/>
                          <a:cs typeface="Arial" pitchFamily="34" charset="0"/>
                        </a:rPr>
                        <a:t>tkhmin</a:t>
                      </a:r>
                      <a:br>
                        <a:rPr lang="de-CH" sz="900" b="1" dirty="0">
                          <a:solidFill>
                            <a:schemeClr val="tx1"/>
                          </a:solidFill>
                          <a:latin typeface="Arial" pitchFamily="34" charset="0"/>
                          <a:ea typeface="Times New Roman"/>
                          <a:cs typeface="Arial" pitchFamily="34" charset="0"/>
                        </a:rPr>
                      </a:br>
                      <a:r>
                        <a:rPr lang="de-CH" sz="900" b="1" dirty="0" smtClean="0">
                          <a:solidFill>
                            <a:schemeClr val="tx1"/>
                          </a:solidFill>
                          <a:latin typeface="Arial" pitchFamily="34" charset="0"/>
                          <a:ea typeface="Times New Roman"/>
                          <a:cs typeface="Arial" pitchFamily="34" charset="0"/>
                        </a:rPr>
                        <a:t>tkmmin</a:t>
                      </a:r>
                      <a:endParaRPr lang="el-GR" sz="900" b="1" dirty="0">
                        <a:solidFill>
                          <a:schemeClr val="tx1"/>
                        </a:solidFill>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spcAft>
                          <a:spcPts val="0"/>
                        </a:spcAft>
                      </a:pPr>
                      <a:r>
                        <a:rPr lang="en-GB" sz="900" b="1" dirty="0" smtClean="0">
                          <a:latin typeface="Arial" pitchFamily="34" charset="0"/>
                          <a:ea typeface="Times New Roman"/>
                          <a:cs typeface="Arial" pitchFamily="34" charset="0"/>
                        </a:rPr>
                        <a:t>minimal </a:t>
                      </a:r>
                      <a:r>
                        <a:rPr lang="en-GB" sz="900" b="1" dirty="0">
                          <a:latin typeface="Arial" pitchFamily="34" charset="0"/>
                          <a:ea typeface="Times New Roman"/>
                          <a:cs typeface="Arial" pitchFamily="34" charset="0"/>
                        </a:rPr>
                        <a:t>value of diffusion coefficient for heat </a:t>
                      </a:r>
                      <a:r>
                        <a:rPr lang="en-GB" sz="900" b="1" dirty="0" smtClean="0">
                          <a:latin typeface="Arial" pitchFamily="34" charset="0"/>
                          <a:ea typeface="Times New Roman"/>
                          <a:cs typeface="Arial" pitchFamily="34" charset="0"/>
                        </a:rPr>
                        <a:t> and momentum</a:t>
                      </a:r>
                      <a:r>
                        <a:rPr lang="el-GR" sz="900" b="1" dirty="0" smtClean="0">
                          <a:latin typeface="Arial" pitchFamily="34" charset="0"/>
                          <a:ea typeface="Times New Roman"/>
                          <a:cs typeface="Arial" pitchFamily="34" charset="0"/>
                        </a:rPr>
                        <a:t> (</a:t>
                      </a:r>
                      <a:r>
                        <a:rPr lang="el-GR" sz="900" b="1" dirty="0" err="1" smtClean="0">
                          <a:latin typeface="Arial" pitchFamily="34" charset="0"/>
                          <a:ea typeface="Times New Roman"/>
                          <a:cs typeface="Arial" pitchFamily="34" charset="0"/>
                        </a:rPr>
                        <a:t>kept</a:t>
                      </a:r>
                      <a:r>
                        <a:rPr lang="el-GR" sz="900" b="1" dirty="0" smtClean="0">
                          <a:latin typeface="Arial" pitchFamily="34" charset="0"/>
                          <a:ea typeface="Times New Roman"/>
                          <a:cs typeface="Arial" pitchFamily="34" charset="0"/>
                        </a:rPr>
                        <a:t> </a:t>
                      </a:r>
                      <a:r>
                        <a:rPr lang="el-GR" sz="900" b="1" dirty="0" err="1" smtClean="0">
                          <a:latin typeface="Arial" pitchFamily="34" charset="0"/>
                          <a:ea typeface="Times New Roman"/>
                          <a:cs typeface="Arial" pitchFamily="34" charset="0"/>
                        </a:rPr>
                        <a:t>equal</a:t>
                      </a:r>
                      <a:r>
                        <a:rPr lang="el-GR" sz="900" b="1" dirty="0" smtClean="0">
                          <a:latin typeface="Arial" pitchFamily="34" charset="0"/>
                          <a:ea typeface="Times New Roman"/>
                          <a:cs typeface="Arial" pitchFamily="34" charset="0"/>
                        </a:rPr>
                        <a:t>)</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spcAft>
                          <a:spcPts val="0"/>
                        </a:spcAft>
                      </a:pPr>
                      <a:r>
                        <a:rPr lang="en-US" sz="900" b="1" dirty="0" smtClean="0">
                          <a:latin typeface="Arial" pitchFamily="34" charset="0"/>
                          <a:ea typeface="Times New Roman"/>
                          <a:cs typeface="Arial" pitchFamily="34" charset="0"/>
                        </a:rPr>
                        <a:t>0.0-2.0</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r>
                        <a:rPr lang="en-US" sz="900" b="1" baseline="0" dirty="0" smtClean="0">
                          <a:latin typeface="Arial" pitchFamily="34" charset="0"/>
                          <a:cs typeface="Arial" pitchFamily="34" charset="0"/>
                        </a:rPr>
                        <a:t> </a:t>
                      </a:r>
                      <a:r>
                        <a:rPr lang="en-US" sz="900" b="1" dirty="0" smtClean="0">
                          <a:latin typeface="Arial" pitchFamily="34" charset="0"/>
                          <a:cs typeface="Arial" pitchFamily="34" charset="0"/>
                        </a:rPr>
                        <a:t>0.1, </a:t>
                      </a:r>
                      <a:r>
                        <a:rPr lang="en-US" sz="900" b="1" dirty="0" smtClean="0">
                          <a:solidFill>
                            <a:schemeClr val="accent6">
                              <a:lumMod val="75000"/>
                            </a:schemeClr>
                          </a:solidFill>
                          <a:latin typeface="Arial" pitchFamily="34" charset="0"/>
                          <a:cs typeface="Arial" pitchFamily="34" charset="0"/>
                        </a:rPr>
                        <a:t>0.40</a:t>
                      </a:r>
                      <a:r>
                        <a:rPr lang="en-US" sz="900" b="1" dirty="0" smtClean="0">
                          <a:latin typeface="Arial" pitchFamily="34" charset="0"/>
                          <a:cs typeface="Arial" pitchFamily="34" charset="0"/>
                        </a:rPr>
                        <a:t>, 2.0</a:t>
                      </a:r>
                      <a:endParaRPr lang="el-GR" sz="900" b="1" dirty="0">
                        <a:latin typeface="Arial" pitchFamily="34" charset="0"/>
                        <a:cs typeface="Arial" pitchFamily="34" charset="0"/>
                      </a:endParaRPr>
                    </a:p>
                  </a:txBody>
                  <a:tcPr marL="68580" marR="68580" marT="34290" marB="34290" anchor="ctr" anchorCtr="1">
                    <a:solidFill>
                      <a:srgbClr val="C9E4FF"/>
                    </a:solidFill>
                  </a:tcPr>
                </a:tc>
                <a:extLst>
                  <a:ext uri="{0D108BD9-81ED-4DB2-BD59-A6C34878D82A}">
                    <a16:rowId xmlns:a16="http://schemas.microsoft.com/office/drawing/2014/main" val="10003"/>
                  </a:ext>
                </a:extLst>
              </a:tr>
              <a:tr h="246876">
                <a:tc>
                  <a:txBody>
                    <a:bodyPr/>
                    <a:lstStyle/>
                    <a:p>
                      <a:pPr algn="ctr">
                        <a:spcAft>
                          <a:spcPts val="0"/>
                        </a:spcAft>
                      </a:pPr>
                      <a:r>
                        <a:rPr lang="en-US" sz="900" b="1" dirty="0" err="1">
                          <a:solidFill>
                            <a:schemeClr val="tx1"/>
                          </a:solidFill>
                          <a:latin typeface="Arial" pitchFamily="34" charset="0"/>
                          <a:ea typeface="Times New Roman"/>
                          <a:cs typeface="Arial" pitchFamily="34" charset="0"/>
                        </a:rPr>
                        <a:t>tur_len</a:t>
                      </a:r>
                      <a:endParaRPr lang="el-GR" sz="900" b="1" dirty="0">
                        <a:solidFill>
                          <a:schemeClr val="tx1"/>
                        </a:solidFill>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spcAft>
                          <a:spcPts val="0"/>
                        </a:spcAft>
                      </a:pPr>
                      <a:r>
                        <a:rPr lang="en-US" sz="900" b="1" dirty="0">
                          <a:latin typeface="Arial" pitchFamily="34" charset="0"/>
                          <a:ea typeface="Times New Roman"/>
                          <a:cs typeface="Arial" pitchFamily="34" charset="0"/>
                        </a:rPr>
                        <a:t>asymptotic maximal turbulent length </a:t>
                      </a:r>
                      <a:r>
                        <a:rPr lang="en-US" sz="900" b="1" dirty="0" smtClean="0">
                          <a:latin typeface="Arial" pitchFamily="34" charset="0"/>
                          <a:ea typeface="Times New Roman"/>
                          <a:cs typeface="Arial" pitchFamily="34" charset="0"/>
                        </a:rPr>
                        <a:t>scale</a:t>
                      </a:r>
                      <a:r>
                        <a:rPr lang="el-GR" sz="900" b="1" dirty="0" smtClean="0">
                          <a:latin typeface="Arial" pitchFamily="34" charset="0"/>
                          <a:ea typeface="Times New Roman"/>
                          <a:cs typeface="Arial" pitchFamily="34" charset="0"/>
                        </a:rPr>
                        <a:t> (m)</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spcAft>
                          <a:spcPts val="0"/>
                        </a:spcAft>
                      </a:pPr>
                      <a:r>
                        <a:rPr lang="en-US" sz="900" b="1" dirty="0" smtClean="0">
                          <a:latin typeface="Arial" pitchFamily="34" charset="0"/>
                          <a:ea typeface="Times New Roman"/>
                          <a:cs typeface="Arial" pitchFamily="34" charset="0"/>
                        </a:rPr>
                        <a:t>10 </a:t>
                      </a:r>
                      <a:r>
                        <a:rPr lang="en-US" sz="900" b="1" dirty="0">
                          <a:latin typeface="Arial" pitchFamily="34" charset="0"/>
                          <a:ea typeface="Times New Roman"/>
                          <a:cs typeface="Arial" pitchFamily="34" charset="0"/>
                        </a:rPr>
                        <a:t>– </a:t>
                      </a:r>
                      <a:r>
                        <a:rPr lang="en-US" sz="900" b="1" dirty="0" smtClean="0">
                          <a:latin typeface="Arial" pitchFamily="34" charset="0"/>
                          <a:ea typeface="Times New Roman"/>
                          <a:cs typeface="Arial" pitchFamily="34" charset="0"/>
                        </a:rPr>
                        <a:t>10000</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r>
                        <a:rPr lang="en-US" sz="900" b="1" dirty="0" smtClean="0">
                          <a:latin typeface="Arial" pitchFamily="34" charset="0"/>
                          <a:cs typeface="Arial" pitchFamily="34" charset="0"/>
                        </a:rPr>
                        <a:t>100, </a:t>
                      </a:r>
                      <a:r>
                        <a:rPr lang="en-US" sz="900" b="1" dirty="0" smtClean="0">
                          <a:solidFill>
                            <a:schemeClr val="accent6">
                              <a:lumMod val="75000"/>
                            </a:schemeClr>
                          </a:solidFill>
                          <a:latin typeface="Arial" pitchFamily="34" charset="0"/>
                          <a:cs typeface="Arial" pitchFamily="34" charset="0"/>
                        </a:rPr>
                        <a:t>150</a:t>
                      </a:r>
                      <a:r>
                        <a:rPr lang="en-US" sz="900" b="1" dirty="0" smtClean="0">
                          <a:latin typeface="Arial" pitchFamily="34" charset="0"/>
                          <a:cs typeface="Arial" pitchFamily="34" charset="0"/>
                        </a:rPr>
                        <a:t>, 100</a:t>
                      </a:r>
                      <a:r>
                        <a:rPr lang="el-GR" sz="900" b="1" dirty="0" smtClean="0">
                          <a:latin typeface="Arial" pitchFamily="34" charset="0"/>
                          <a:cs typeface="Arial" pitchFamily="34" charset="0"/>
                        </a:rPr>
                        <a:t>0</a:t>
                      </a:r>
                      <a:endParaRPr lang="el-GR" sz="900" b="1" dirty="0">
                        <a:latin typeface="Arial" pitchFamily="34" charset="0"/>
                        <a:cs typeface="Arial" pitchFamily="34" charset="0"/>
                      </a:endParaRPr>
                    </a:p>
                  </a:txBody>
                  <a:tcPr marL="68580" marR="68580" marT="34290" marB="34290" anchor="ctr" anchorCtr="1">
                    <a:solidFill>
                      <a:srgbClr val="C9E4FF"/>
                    </a:solidFill>
                  </a:tcPr>
                </a:tc>
                <a:extLst>
                  <a:ext uri="{0D108BD9-81ED-4DB2-BD59-A6C34878D82A}">
                    <a16:rowId xmlns:a16="http://schemas.microsoft.com/office/drawing/2014/main" val="10004"/>
                  </a:ext>
                </a:extLst>
              </a:tr>
              <a:tr h="411480">
                <a:tc>
                  <a:txBody>
                    <a:bodyPr/>
                    <a:lstStyle/>
                    <a:p>
                      <a:pPr algn="ctr">
                        <a:spcAft>
                          <a:spcPts val="0"/>
                        </a:spcAft>
                      </a:pPr>
                      <a:r>
                        <a:rPr lang="de-CH" sz="900" b="1" kern="1200" dirty="0" err="1" smtClean="0">
                          <a:solidFill>
                            <a:schemeClr val="tx1"/>
                          </a:solidFill>
                          <a:latin typeface="Arial" pitchFamily="34" charset="0"/>
                          <a:ea typeface="+mn-ea"/>
                          <a:cs typeface="Arial" pitchFamily="34" charset="0"/>
                        </a:rPr>
                        <a:t>c_soil</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Arial" pitchFamily="34" charset="0"/>
                          <a:ea typeface="+mn-ea"/>
                          <a:cs typeface="Arial" pitchFamily="34" charset="0"/>
                        </a:rPr>
                        <a:t>surface area index of evaporative soil surfaces</a:t>
                      </a:r>
                      <a:r>
                        <a:rPr lang="el-GR" sz="900" b="1" kern="1200" dirty="0" smtClean="0">
                          <a:solidFill>
                            <a:schemeClr val="tx1"/>
                          </a:solidFill>
                          <a:latin typeface="Arial" pitchFamily="34" charset="0"/>
                          <a:ea typeface="+mn-ea"/>
                          <a:cs typeface="Arial" pitchFamily="34" charset="0"/>
                        </a:rPr>
                        <a:t> </a:t>
                      </a:r>
                      <a:endParaRPr lang="en-US" sz="900" b="1" kern="1200" dirty="0" smtClean="0">
                        <a:solidFill>
                          <a:schemeClr val="tx1"/>
                        </a:solidFill>
                        <a:latin typeface="Arial" pitchFamily="34" charset="0"/>
                        <a:ea typeface="+mn-ea"/>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900" b="1" kern="1200" dirty="0" smtClean="0">
                          <a:solidFill>
                            <a:schemeClr val="tx1"/>
                          </a:solidFill>
                          <a:latin typeface="Arial" pitchFamily="34" charset="0"/>
                          <a:ea typeface="+mn-ea"/>
                          <a:cs typeface="Arial" pitchFamily="34" charset="0"/>
                        </a:rPr>
                        <a:t>( </a:t>
                      </a:r>
                      <a:r>
                        <a:rPr lang="el-GR" sz="900" b="1" kern="1200" dirty="0" err="1" smtClean="0">
                          <a:solidFill>
                            <a:schemeClr val="tx1"/>
                          </a:solidFill>
                          <a:latin typeface="Arial" pitchFamily="34" charset="0"/>
                          <a:ea typeface="+mn-ea"/>
                          <a:cs typeface="Arial" pitchFamily="34" charset="0"/>
                        </a:rPr>
                        <a:t>dependent</a:t>
                      </a:r>
                      <a:r>
                        <a:rPr lang="el-GR" sz="900" b="1" kern="1200" dirty="0" smtClean="0">
                          <a:solidFill>
                            <a:schemeClr val="tx1"/>
                          </a:solidFill>
                          <a:latin typeface="Arial" pitchFamily="34" charset="0"/>
                          <a:ea typeface="+mn-ea"/>
                          <a:cs typeface="Arial" pitchFamily="34" charset="0"/>
                        </a:rPr>
                        <a:t> </a:t>
                      </a:r>
                      <a:r>
                        <a:rPr lang="el-GR" sz="900" b="1" kern="1200" dirty="0" err="1" smtClean="0">
                          <a:solidFill>
                            <a:schemeClr val="tx1"/>
                          </a:solidFill>
                          <a:latin typeface="Arial" pitchFamily="34" charset="0"/>
                          <a:ea typeface="+mn-ea"/>
                          <a:cs typeface="Arial" pitchFamily="34" charset="0"/>
                        </a:rPr>
                        <a:t>on</a:t>
                      </a:r>
                      <a:r>
                        <a:rPr lang="el-GR" sz="900" b="1" kern="1200" dirty="0" smtClean="0">
                          <a:solidFill>
                            <a:schemeClr val="tx1"/>
                          </a:solidFill>
                          <a:latin typeface="Arial" pitchFamily="34" charset="0"/>
                          <a:ea typeface="+mn-ea"/>
                          <a:cs typeface="Arial" pitchFamily="34" charset="0"/>
                        </a:rPr>
                        <a:t> </a:t>
                      </a:r>
                      <a:r>
                        <a:rPr lang="it-IT" sz="900" b="1" dirty="0" smtClean="0">
                          <a:solidFill>
                            <a:srgbClr val="000000"/>
                          </a:solidFill>
                        </a:rPr>
                        <a:t>surface area density of the roughness </a:t>
                      </a:r>
                      <a:r>
                        <a:rPr lang="it-IT" sz="900" b="1" dirty="0" smtClean="0">
                          <a:solidFill>
                            <a:srgbClr val="000000"/>
                          </a:solidFill>
                          <a:latin typeface="+mn-lt"/>
                        </a:rPr>
                        <a:t>elements over land</a:t>
                      </a:r>
                      <a:r>
                        <a:rPr lang="el-GR" sz="900" b="1" dirty="0" smtClean="0">
                          <a:solidFill>
                            <a:srgbClr val="000000"/>
                          </a:solidFill>
                          <a:latin typeface="+mn-lt"/>
                        </a:rPr>
                        <a:t> , </a:t>
                      </a:r>
                      <a:r>
                        <a:rPr lang="el-GR" sz="900" b="1" dirty="0" err="1" smtClean="0">
                          <a:solidFill>
                            <a:srgbClr val="000000"/>
                          </a:solidFill>
                          <a:latin typeface="+mn-lt"/>
                        </a:rPr>
                        <a:t>c_lnd</a:t>
                      </a:r>
                      <a:r>
                        <a:rPr lang="el-GR" sz="900" b="1" dirty="0" smtClean="0">
                          <a:solidFill>
                            <a:srgbClr val="000000"/>
                          </a:solidFill>
                          <a:latin typeface="+mn-lt"/>
                        </a:rPr>
                        <a:t>)</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spcAft>
                          <a:spcPts val="0"/>
                        </a:spcAft>
                      </a:pPr>
                      <a:r>
                        <a:rPr lang="en-US" sz="900" b="1" kern="1200" dirty="0" smtClean="0">
                          <a:solidFill>
                            <a:schemeClr val="tx1"/>
                          </a:solidFill>
                          <a:latin typeface="Arial" pitchFamily="34" charset="0"/>
                          <a:ea typeface="+mn-ea"/>
                          <a:cs typeface="Arial" pitchFamily="34" charset="0"/>
                        </a:rPr>
                        <a:t>0-</a:t>
                      </a:r>
                      <a:r>
                        <a:rPr lang="el-GR" sz="900" b="1" kern="1200" dirty="0" err="1" smtClean="0">
                          <a:solidFill>
                            <a:schemeClr val="tx1"/>
                          </a:solidFill>
                          <a:latin typeface="Arial" pitchFamily="34" charset="0"/>
                          <a:ea typeface="+mn-ea"/>
                          <a:cs typeface="Arial" pitchFamily="34" charset="0"/>
                        </a:rPr>
                        <a:t>c_lnd</a:t>
                      </a:r>
                      <a:r>
                        <a:rPr lang="el-GR" sz="900" b="1" kern="1200" dirty="0" smtClean="0">
                          <a:solidFill>
                            <a:schemeClr val="tx1"/>
                          </a:solidFill>
                          <a:latin typeface="Arial" pitchFamily="34" charset="0"/>
                          <a:ea typeface="+mn-ea"/>
                          <a:cs typeface="Arial" pitchFamily="34" charset="0"/>
                        </a:rPr>
                        <a:t>(2.0)</a:t>
                      </a:r>
                      <a:endParaRPr lang="el-GR" sz="900" b="1" dirty="0">
                        <a:latin typeface="Arial" pitchFamily="34" charset="0"/>
                        <a:ea typeface="Times New Roman"/>
                        <a:cs typeface="Arial" pitchFamily="34" charset="0"/>
                      </a:endParaRPr>
                    </a:p>
                  </a:txBody>
                  <a:tcPr marL="51435" marR="51435" marT="0" marB="0" anchor="ctr" anchorCtr="1">
                    <a:solidFill>
                      <a:srgbClr val="C9E4FF"/>
                    </a:solidFill>
                  </a:tcPr>
                </a:tc>
                <a:tc>
                  <a:txBody>
                    <a:bodyPr/>
                    <a:lstStyle/>
                    <a:p>
                      <a:pPr algn="ctr"/>
                      <a:r>
                        <a:rPr lang="en-US" sz="900" b="1" dirty="0" smtClean="0">
                          <a:latin typeface="Arial" pitchFamily="34" charset="0"/>
                          <a:cs typeface="Arial" pitchFamily="34" charset="0"/>
                        </a:rPr>
                        <a:t>0, </a:t>
                      </a:r>
                      <a:r>
                        <a:rPr lang="en-US" sz="900" b="1" dirty="0" smtClean="0">
                          <a:solidFill>
                            <a:schemeClr val="accent6">
                              <a:lumMod val="75000"/>
                            </a:schemeClr>
                          </a:solidFill>
                          <a:latin typeface="Arial" pitchFamily="34" charset="0"/>
                          <a:cs typeface="Arial" pitchFamily="34" charset="0"/>
                        </a:rPr>
                        <a:t>1</a:t>
                      </a:r>
                      <a:r>
                        <a:rPr lang="en-US" sz="900" b="1" dirty="0" smtClean="0">
                          <a:latin typeface="Arial" pitchFamily="34" charset="0"/>
                          <a:cs typeface="Arial" pitchFamily="34" charset="0"/>
                        </a:rPr>
                        <a:t>, 2</a:t>
                      </a:r>
                      <a:endParaRPr lang="el-GR" sz="900" b="1" dirty="0">
                        <a:latin typeface="Arial" pitchFamily="34" charset="0"/>
                        <a:cs typeface="Arial" pitchFamily="34" charset="0"/>
                      </a:endParaRPr>
                    </a:p>
                  </a:txBody>
                  <a:tcPr marL="68580" marR="68580" marT="34290" marB="34290" anchor="ctr" anchorCtr="1">
                    <a:solidFill>
                      <a:srgbClr val="C9E4FF"/>
                    </a:solidFill>
                  </a:tcPr>
                </a:tc>
                <a:extLst>
                  <a:ext uri="{0D108BD9-81ED-4DB2-BD59-A6C34878D82A}">
                    <a16:rowId xmlns:a16="http://schemas.microsoft.com/office/drawing/2014/main" val="10005"/>
                  </a:ext>
                </a:extLst>
              </a:tr>
            </a:tbl>
          </a:graphicData>
        </a:graphic>
      </p:graphicFrame>
      <p:pic>
        <p:nvPicPr>
          <p:cNvPr id="1026" name="Picture 2"/>
          <p:cNvPicPr>
            <a:picLocks noChangeAspect="1" noChangeArrowheads="1"/>
          </p:cNvPicPr>
          <p:nvPr/>
        </p:nvPicPr>
        <p:blipFill>
          <a:blip r:embed="rId6" cstate="print"/>
          <a:srcRect t="1650" b="3301"/>
          <a:stretch>
            <a:fillRect/>
          </a:stretch>
        </p:blipFill>
        <p:spPr bwMode="auto">
          <a:xfrm>
            <a:off x="4318644" y="2814897"/>
            <a:ext cx="3169681" cy="2025106"/>
          </a:xfrm>
          <a:prstGeom prst="rect">
            <a:avLst/>
          </a:prstGeom>
          <a:noFill/>
          <a:ln w="9525">
            <a:noFill/>
            <a:miter lim="800000"/>
            <a:headEnd/>
            <a:tailEnd/>
          </a:ln>
          <a:effectLst/>
        </p:spPr>
      </p:pic>
      <p:sp>
        <p:nvSpPr>
          <p:cNvPr id="7" name="Rectangle 6"/>
          <p:cNvSpPr/>
          <p:nvPr/>
        </p:nvSpPr>
        <p:spPr>
          <a:xfrm>
            <a:off x="1860337" y="3543858"/>
            <a:ext cx="2099677" cy="300082"/>
          </a:xfrm>
          <a:prstGeom prst="rect">
            <a:avLst/>
          </a:prstGeom>
        </p:spPr>
        <p:txBody>
          <a:bodyPr wrap="none">
            <a:spAutoFit/>
          </a:bodyPr>
          <a:lstStyle/>
          <a:p>
            <a:pPr defTabSz="685800" eaLnBrk="1" fontAlgn="auto" hangingPunct="1">
              <a:spcBef>
                <a:spcPts val="0"/>
              </a:spcBef>
              <a:spcAft>
                <a:spcPts val="0"/>
              </a:spcAft>
            </a:pPr>
            <a:r>
              <a:rPr lang="en-US" sz="1350" dirty="0">
                <a:solidFill>
                  <a:prstClr val="black"/>
                </a:solidFill>
                <a:latin typeface="Calibri"/>
              </a:rPr>
              <a:t>cosmo_userguide_5.06.pdf</a:t>
            </a:r>
            <a:endParaRPr lang="el-GR" sz="1350" dirty="0">
              <a:solidFill>
                <a:prstClr val="black"/>
              </a:solidFill>
              <a:latin typeface="Calibri"/>
            </a:endParaRPr>
          </a:p>
        </p:txBody>
      </p:sp>
      <p:sp>
        <p:nvSpPr>
          <p:cNvPr id="14" name="Content Placeholder 20"/>
          <p:cNvSpPr txBox="1">
            <a:spLocks/>
          </p:cNvSpPr>
          <p:nvPr/>
        </p:nvSpPr>
        <p:spPr>
          <a:xfrm>
            <a:off x="3020788" y="573528"/>
            <a:ext cx="3333410" cy="419651"/>
          </a:xfrm>
          <a:prstGeom prst="rect">
            <a:avLst/>
          </a:prstGeom>
          <a:solidFill>
            <a:srgbClr val="F3FAFF">
              <a:alpha val="84000"/>
            </a:srgbClr>
          </a:solidFill>
        </p:spPr>
        <p:txBody>
          <a:bodyPr vert="horz" lIns="68580" tIns="34290" rIns="68580" bIns="34290" rtlCol="0">
            <a:normAutofit fontScale="92500" lnSpcReduction="10000"/>
          </a:bodyPr>
          <a:lstStyle/>
          <a:p>
            <a:pPr indent="348854" algn="ctr" defTabSz="685800" eaLnBrk="1" fontAlgn="auto" hangingPunct="1">
              <a:lnSpc>
                <a:spcPct val="130000"/>
              </a:lnSpc>
              <a:spcBef>
                <a:spcPct val="20000"/>
              </a:spcBef>
              <a:spcAft>
                <a:spcPts val="0"/>
              </a:spcAft>
              <a:buFont typeface="Wingdings" pitchFamily="2" charset="2"/>
              <a:buChar char="q"/>
              <a:defRPr/>
            </a:pPr>
            <a:r>
              <a:rPr lang="el-GR" sz="1950" dirty="0" err="1">
                <a:solidFill>
                  <a:prstClr val="black"/>
                </a:solidFill>
                <a:latin typeface="Calibri"/>
              </a:rPr>
              <a:t>Parameter</a:t>
            </a:r>
            <a:r>
              <a:rPr lang="el-GR" sz="1950" dirty="0">
                <a:solidFill>
                  <a:prstClr val="black"/>
                </a:solidFill>
                <a:latin typeface="Calibri"/>
              </a:rPr>
              <a:t> </a:t>
            </a:r>
            <a:r>
              <a:rPr lang="en-US" sz="1950" dirty="0">
                <a:solidFill>
                  <a:prstClr val="black"/>
                </a:solidFill>
                <a:latin typeface="Calibri"/>
              </a:rPr>
              <a:t>list</a:t>
            </a:r>
          </a:p>
        </p:txBody>
      </p:sp>
      <p:sp>
        <p:nvSpPr>
          <p:cNvPr id="16"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n-US" sz="1050" dirty="0">
                <a:solidFill>
                  <a:prstClr val="black"/>
                </a:solidFill>
                <a:latin typeface="Calibri"/>
              </a:rPr>
              <a:t>05</a:t>
            </a:r>
            <a:endParaRPr lang="el-GR" sz="1050" dirty="0">
              <a:solidFill>
                <a:prstClr val="black"/>
              </a:solidFill>
              <a:latin typeface="Calibri"/>
            </a:endParaRPr>
          </a:p>
        </p:txBody>
      </p:sp>
      <p:sp>
        <p:nvSpPr>
          <p:cNvPr id="18" name="17 - Έλλειψη"/>
          <p:cNvSpPr/>
          <p:nvPr/>
        </p:nvSpPr>
        <p:spPr>
          <a:xfrm>
            <a:off x="5643570" y="3000378"/>
            <a:ext cx="750099" cy="321471"/>
          </a:xfrm>
          <a:prstGeom prst="ellipse">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dirty="0">
              <a:solidFill>
                <a:srgbClr val="FFC000"/>
              </a:solidFill>
              <a:latin typeface="Calibri"/>
            </a:endParaRPr>
          </a:p>
        </p:txBody>
      </p:sp>
      <p:sp>
        <p:nvSpPr>
          <p:cNvPr id="19" name="18 - Έλλειψη"/>
          <p:cNvSpPr/>
          <p:nvPr/>
        </p:nvSpPr>
        <p:spPr>
          <a:xfrm>
            <a:off x="4625578" y="3000378"/>
            <a:ext cx="803678" cy="321471"/>
          </a:xfrm>
          <a:prstGeom prst="ellipse">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dirty="0">
              <a:solidFill>
                <a:srgbClr val="FFC000"/>
              </a:solidFill>
              <a:latin typeface="Calibri"/>
            </a:endParaRPr>
          </a:p>
        </p:txBody>
      </p:sp>
      <p:cxnSp>
        <p:nvCxnSpPr>
          <p:cNvPr id="21" name="20 - Ευθεία γραμμή σύνδεσης"/>
          <p:cNvCxnSpPr/>
          <p:nvPr/>
        </p:nvCxnSpPr>
        <p:spPr>
          <a:xfrm>
            <a:off x="4518422" y="3536163"/>
            <a:ext cx="321471" cy="119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a:off x="4518422" y="3749286"/>
            <a:ext cx="321471" cy="119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a:off x="4518422" y="3963600"/>
            <a:ext cx="321471" cy="119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a:off x="4518422" y="4339841"/>
            <a:ext cx="321471" cy="119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a:off x="4518422" y="4767278"/>
            <a:ext cx="321471" cy="119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Tree>
    <p:extLst>
      <p:ext uri="{BB962C8B-B14F-4D97-AF65-F5344CB8AC3E}">
        <p14:creationId xmlns:p14="http://schemas.microsoft.com/office/powerpoint/2010/main" val="554283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66" name="AutoShape 6"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84" name="AutoShape 24" descr="Αποτέλεσμα εικόνας για ITAF REMET cosmo model"/>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3" name="Content Placeholder 20"/>
          <p:cNvSpPr txBox="1">
            <a:spLocks/>
          </p:cNvSpPr>
          <p:nvPr/>
        </p:nvSpPr>
        <p:spPr>
          <a:xfrm>
            <a:off x="1143000" y="519522"/>
            <a:ext cx="6858000" cy="4266475"/>
          </a:xfrm>
          <a:prstGeom prst="rect">
            <a:avLst/>
          </a:prstGeom>
          <a:solidFill>
            <a:srgbClr val="F3FAFF">
              <a:alpha val="84000"/>
            </a:srgbClr>
          </a:solidFill>
        </p:spPr>
        <p:txBody>
          <a:bodyPr vert="horz" lIns="68580" tIns="34290" rIns="68580" bIns="34290" rtlCol="0">
            <a:normAutofit/>
          </a:bodyPr>
          <a:lstStyle/>
          <a:p>
            <a:pPr marL="271463" indent="271463" algn="ctr" defTabSz="685800" eaLnBrk="1" fontAlgn="auto" hangingPunct="1">
              <a:lnSpc>
                <a:spcPct val="130000"/>
              </a:lnSpc>
              <a:spcBef>
                <a:spcPct val="20000"/>
              </a:spcBef>
              <a:spcAft>
                <a:spcPts val="0"/>
              </a:spcAft>
              <a:buFont typeface="Wingdings" pitchFamily="2" charset="2"/>
              <a:buChar char="q"/>
              <a:defRPr/>
            </a:pPr>
            <a:r>
              <a:rPr lang="en-US" sz="1950" dirty="0">
                <a:solidFill>
                  <a:prstClr val="black"/>
                </a:solidFill>
                <a:latin typeface="Calibri"/>
              </a:rPr>
              <a:t>Optimization and evaluation</a:t>
            </a:r>
            <a:endParaRPr lang="el-GR" sz="1950" dirty="0">
              <a:solidFill>
                <a:prstClr val="black"/>
              </a:solidFill>
              <a:latin typeface="Calibri"/>
            </a:endParaRPr>
          </a:p>
        </p:txBody>
      </p:sp>
      <p:sp>
        <p:nvSpPr>
          <p:cNvPr id="14"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l-GR" sz="1050" dirty="0">
                <a:solidFill>
                  <a:prstClr val="black"/>
                </a:solidFill>
                <a:latin typeface="Calibri"/>
              </a:rPr>
              <a:t>0</a:t>
            </a:r>
            <a:r>
              <a:rPr lang="en-US" sz="1050" dirty="0">
                <a:solidFill>
                  <a:prstClr val="black"/>
                </a:solidFill>
                <a:latin typeface="Calibri"/>
              </a:rPr>
              <a:t>6</a:t>
            </a:r>
            <a:endParaRPr lang="el-GR" sz="1050" dirty="0">
              <a:solidFill>
                <a:prstClr val="black"/>
              </a:solidFill>
              <a:latin typeface="Calibri"/>
            </a:endParaRPr>
          </a:p>
        </p:txBody>
      </p:sp>
      <p:sp>
        <p:nvSpPr>
          <p:cNvPr id="12" name="11 - TextBox"/>
          <p:cNvSpPr txBox="1"/>
          <p:nvPr/>
        </p:nvSpPr>
        <p:spPr>
          <a:xfrm>
            <a:off x="2465766" y="944601"/>
            <a:ext cx="4158462" cy="300082"/>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a:rPr>
              <a:t>Selection of cases,  parameters and meteorological fields</a:t>
            </a:r>
            <a:endParaRPr lang="el-GR" sz="1350" dirty="0">
              <a:solidFill>
                <a:prstClr val="black"/>
              </a:solidFill>
              <a:latin typeface="Calibri"/>
            </a:endParaRPr>
          </a:p>
        </p:txBody>
      </p:sp>
      <p:sp>
        <p:nvSpPr>
          <p:cNvPr id="16" name="15 - TextBox"/>
          <p:cNvSpPr txBox="1"/>
          <p:nvPr/>
        </p:nvSpPr>
        <p:spPr>
          <a:xfrm>
            <a:off x="3599892" y="1430655"/>
            <a:ext cx="1728192" cy="300082"/>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a:rPr>
              <a:t>COSMO Model runs </a:t>
            </a:r>
            <a:endParaRPr lang="el-GR" sz="1350" dirty="0">
              <a:solidFill>
                <a:prstClr val="black"/>
              </a:solidFill>
              <a:latin typeface="Calibri"/>
            </a:endParaRPr>
          </a:p>
        </p:txBody>
      </p:sp>
      <p:sp>
        <p:nvSpPr>
          <p:cNvPr id="17" name="16 - TextBox"/>
          <p:cNvSpPr txBox="1"/>
          <p:nvPr/>
        </p:nvSpPr>
        <p:spPr>
          <a:xfrm>
            <a:off x="1493658" y="1539973"/>
            <a:ext cx="1728192" cy="1131079"/>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a:rPr>
              <a:t>Station </a:t>
            </a:r>
            <a:r>
              <a:rPr lang="en-US" sz="1350" dirty="0">
                <a:solidFill>
                  <a:prstClr val="black"/>
                </a:solidFill>
                <a:latin typeface="Calibri"/>
                <a:hlinkClick r:id="rId4" action="ppaction://hlinksldjump"/>
              </a:rPr>
              <a:t>observations</a:t>
            </a:r>
            <a:r>
              <a:rPr lang="en-US" sz="1350" dirty="0">
                <a:solidFill>
                  <a:prstClr val="black"/>
                </a:solidFill>
                <a:latin typeface="Calibri"/>
              </a:rPr>
              <a:t> from Greece and Israel</a:t>
            </a:r>
          </a:p>
          <a:p>
            <a:pPr algn="ctr" defTabSz="685800" eaLnBrk="1" fontAlgn="auto" hangingPunct="1">
              <a:spcBef>
                <a:spcPts val="0"/>
              </a:spcBef>
              <a:spcAft>
                <a:spcPts val="0"/>
              </a:spcAft>
            </a:pPr>
            <a:r>
              <a:rPr lang="en-US" sz="900" dirty="0">
                <a:solidFill>
                  <a:prstClr val="black"/>
                </a:solidFill>
                <a:latin typeface="Calibri"/>
              </a:rPr>
              <a:t>(Daily </a:t>
            </a:r>
            <a:r>
              <a:rPr lang="en-US" sz="900" dirty="0" err="1">
                <a:solidFill>
                  <a:prstClr val="black"/>
                </a:solidFill>
                <a:latin typeface="Calibri"/>
              </a:rPr>
              <a:t>Tdry</a:t>
            </a:r>
            <a:r>
              <a:rPr lang="en-US" sz="900" dirty="0">
                <a:solidFill>
                  <a:prstClr val="black"/>
                </a:solidFill>
                <a:latin typeface="Calibri"/>
              </a:rPr>
              <a:t> max, </a:t>
            </a:r>
            <a:r>
              <a:rPr lang="en-US" sz="900" dirty="0" err="1">
                <a:solidFill>
                  <a:prstClr val="black"/>
                </a:solidFill>
                <a:latin typeface="Calibri"/>
              </a:rPr>
              <a:t>Tdry</a:t>
            </a:r>
            <a:r>
              <a:rPr lang="en-US" sz="900" dirty="0">
                <a:solidFill>
                  <a:prstClr val="black"/>
                </a:solidFill>
                <a:latin typeface="Calibri"/>
              </a:rPr>
              <a:t> min, </a:t>
            </a:r>
            <a:r>
              <a:rPr lang="en-US" sz="900" dirty="0" err="1">
                <a:solidFill>
                  <a:prstClr val="black"/>
                </a:solidFill>
                <a:latin typeface="Calibri"/>
              </a:rPr>
              <a:t>Tdew</a:t>
            </a:r>
            <a:r>
              <a:rPr lang="en-US" sz="900" dirty="0">
                <a:solidFill>
                  <a:prstClr val="black"/>
                </a:solidFill>
                <a:latin typeface="Calibri"/>
              </a:rPr>
              <a:t> max, </a:t>
            </a:r>
            <a:r>
              <a:rPr lang="en-US" sz="900" dirty="0" err="1">
                <a:solidFill>
                  <a:prstClr val="black"/>
                </a:solidFill>
                <a:latin typeface="Calibri"/>
              </a:rPr>
              <a:t>Tdew</a:t>
            </a:r>
            <a:r>
              <a:rPr lang="en-US" sz="900" dirty="0">
                <a:solidFill>
                  <a:prstClr val="black"/>
                </a:solidFill>
                <a:latin typeface="Calibri"/>
              </a:rPr>
              <a:t> min and Precipitation)</a:t>
            </a:r>
            <a:endParaRPr lang="el-GR" sz="1350" dirty="0">
              <a:solidFill>
                <a:prstClr val="black"/>
              </a:solidFill>
              <a:latin typeface="Calibri"/>
            </a:endParaRPr>
          </a:p>
        </p:txBody>
      </p:sp>
      <p:sp>
        <p:nvSpPr>
          <p:cNvPr id="18" name="17 - TextBox"/>
          <p:cNvSpPr txBox="1"/>
          <p:nvPr/>
        </p:nvSpPr>
        <p:spPr>
          <a:xfrm>
            <a:off x="3599892" y="1970715"/>
            <a:ext cx="1728192" cy="507831"/>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pPr>
            <a:r>
              <a:rPr lang="en-US" sz="1350" dirty="0" err="1">
                <a:solidFill>
                  <a:prstClr val="black"/>
                </a:solidFill>
                <a:latin typeface="Calibri"/>
              </a:rPr>
              <a:t>Metamodel</a:t>
            </a:r>
            <a:r>
              <a:rPr lang="en-US" sz="1350" dirty="0">
                <a:solidFill>
                  <a:prstClr val="black"/>
                </a:solidFill>
                <a:latin typeface="Calibri"/>
              </a:rPr>
              <a:t> calibration</a:t>
            </a:r>
            <a:endParaRPr lang="el-GR" sz="1350" dirty="0">
              <a:solidFill>
                <a:prstClr val="black"/>
              </a:solidFill>
              <a:latin typeface="Calibri"/>
            </a:endParaRPr>
          </a:p>
        </p:txBody>
      </p:sp>
      <p:sp>
        <p:nvSpPr>
          <p:cNvPr id="19" name="18 - TextBox"/>
          <p:cNvSpPr txBox="1"/>
          <p:nvPr/>
        </p:nvSpPr>
        <p:spPr>
          <a:xfrm>
            <a:off x="1871700" y="2517744"/>
            <a:ext cx="5454606" cy="300082"/>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a:rPr>
              <a:t>Derivation of optimum parameter values in reference to the default runs</a:t>
            </a:r>
            <a:endParaRPr lang="el-GR" sz="1350" dirty="0">
              <a:solidFill>
                <a:prstClr val="black"/>
              </a:solidFill>
              <a:latin typeface="Calibri"/>
            </a:endParaRPr>
          </a:p>
        </p:txBody>
      </p:sp>
      <p:sp>
        <p:nvSpPr>
          <p:cNvPr id="23" name="22 - Βέλος προς τα κάτω"/>
          <p:cNvSpPr/>
          <p:nvPr/>
        </p:nvSpPr>
        <p:spPr>
          <a:xfrm>
            <a:off x="4409982" y="1248618"/>
            <a:ext cx="108012" cy="13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sp>
        <p:nvSpPr>
          <p:cNvPr id="25" name="24 - Δεξιό βέλος"/>
          <p:cNvSpPr/>
          <p:nvPr/>
        </p:nvSpPr>
        <p:spPr>
          <a:xfrm>
            <a:off x="3275856" y="1830234"/>
            <a:ext cx="270030" cy="93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pic>
        <p:nvPicPr>
          <p:cNvPr id="21" name="Εικόνα 20"/>
          <p:cNvPicPr/>
          <p:nvPr/>
        </p:nvPicPr>
        <p:blipFill>
          <a:blip r:embed="rId5" cstate="print"/>
          <a:srcRect/>
          <a:stretch>
            <a:fillRect/>
          </a:stretch>
        </p:blipFill>
        <p:spPr bwMode="auto">
          <a:xfrm>
            <a:off x="2813923" y="2841780"/>
            <a:ext cx="3516154" cy="1289209"/>
          </a:xfrm>
          <a:prstGeom prst="rect">
            <a:avLst/>
          </a:prstGeom>
          <a:solidFill>
            <a:schemeClr val="bg1"/>
          </a:solidFill>
        </p:spPr>
      </p:pic>
      <p:pic>
        <p:nvPicPr>
          <p:cNvPr id="7" name="Picture 6" descr="backgea"/>
          <p:cNvPicPr preferRelativeResize="0">
            <a:picLocks noChangeArrowheads="1"/>
          </p:cNvPicPr>
          <p:nvPr/>
        </p:nvPicPr>
        <p:blipFill>
          <a:blip r:embed="rId6" cstate="print"/>
          <a:srcRect b="51024"/>
          <a:stretch>
            <a:fillRect/>
          </a:stretch>
        </p:blipFill>
        <p:spPr bwMode="auto">
          <a:xfrm>
            <a:off x="1143000" y="0"/>
            <a:ext cx="6858000" cy="567000"/>
          </a:xfrm>
          <a:prstGeom prst="rect">
            <a:avLst/>
          </a:prstGeom>
          <a:noFill/>
          <a:ln w="9525">
            <a:noFill/>
            <a:miter lim="800000"/>
            <a:headEnd/>
            <a:tailEnd/>
          </a:ln>
        </p:spPr>
      </p:pic>
      <p:pic>
        <p:nvPicPr>
          <p:cNvPr id="11266" name="Picture 2" descr="http://www.cosmo-model.org/images/logo2nd.gif"/>
          <p:cNvPicPr>
            <a:picLocks noChangeAspect="1" noChangeArrowheads="1"/>
          </p:cNvPicPr>
          <p:nvPr/>
        </p:nvPicPr>
        <p:blipFill>
          <a:blip r:embed="rId7" cstate="print"/>
          <a:srcRect/>
          <a:stretch>
            <a:fillRect/>
          </a:stretch>
        </p:blipFill>
        <p:spPr bwMode="auto">
          <a:xfrm>
            <a:off x="1142977" y="0"/>
            <a:ext cx="2517749" cy="567000"/>
          </a:xfrm>
          <a:prstGeom prst="rect">
            <a:avLst/>
          </a:prstGeom>
          <a:solidFill>
            <a:schemeClr val="bg1">
              <a:alpha val="36000"/>
            </a:schemeClr>
          </a:solidFill>
        </p:spPr>
      </p:pic>
      <p:pic>
        <p:nvPicPr>
          <p:cNvPr id="11268" name="Picture 4" descr="ΕΜΥ, Εθνική Μετεωρολογική Υπηρεσία - Δελτία Καιρού, Προγνώσεις"/>
          <p:cNvPicPr>
            <a:picLocks noChangeAspect="1" noChangeArrowheads="1"/>
          </p:cNvPicPr>
          <p:nvPr/>
        </p:nvPicPr>
        <p:blipFill>
          <a:blip r:embed="rId8" cstate="print"/>
          <a:srcRect/>
          <a:stretch>
            <a:fillRect/>
          </a:stretch>
        </p:blipFill>
        <p:spPr bwMode="auto">
          <a:xfrm>
            <a:off x="6378231" y="-4233"/>
            <a:ext cx="1622794" cy="567000"/>
          </a:xfrm>
          <a:prstGeom prst="rect">
            <a:avLst/>
          </a:prstGeom>
          <a:solidFill>
            <a:schemeClr val="bg1">
              <a:alpha val="36000"/>
            </a:schemeClr>
          </a:solidFill>
        </p:spPr>
      </p:pic>
      <p:graphicFrame>
        <p:nvGraphicFramePr>
          <p:cNvPr id="3" name="Αντικείμενο 2"/>
          <p:cNvGraphicFramePr>
            <a:graphicFrameLocks noChangeAspect="1"/>
          </p:cNvGraphicFramePr>
          <p:nvPr/>
        </p:nvGraphicFramePr>
        <p:xfrm>
          <a:off x="1143001" y="342900"/>
          <a:ext cx="135731" cy="171450"/>
        </p:xfrm>
        <a:graphic>
          <a:graphicData uri="http://schemas.openxmlformats.org/presentationml/2006/ole">
            <mc:AlternateContent xmlns:mc="http://schemas.openxmlformats.org/markup-compatibility/2006">
              <mc:Choice xmlns:v="urn:schemas-microsoft-com:vml" Requires="v">
                <p:oleObj spid="_x0000_s1037" name="Εξίσωση" r:id="rId9" imgW="203024" imgH="266469" progId="Equation.3">
                  <p:embed/>
                </p:oleObj>
              </mc:Choice>
              <mc:Fallback>
                <p:oleObj name="Εξίσωση" r:id="rId9" imgW="203024" imgH="266469" progId="Equation.3">
                  <p:embed/>
                  <p:pic>
                    <p:nvPicPr>
                      <p:cNvPr id="3" name="Αντικείμενο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1" y="342900"/>
                        <a:ext cx="135731"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Ορθογώνιο 4"/>
          <p:cNvSpPr/>
          <p:nvPr/>
        </p:nvSpPr>
        <p:spPr>
          <a:xfrm>
            <a:off x="1373982" y="4137925"/>
            <a:ext cx="6435686" cy="646331"/>
          </a:xfrm>
          <a:prstGeom prst="rect">
            <a:avLst/>
          </a:prstGeom>
          <a:solidFill>
            <a:schemeClr val="accent1">
              <a:lumMod val="20000"/>
              <a:lumOff val="80000"/>
            </a:schemeClr>
          </a:solidFill>
        </p:spPr>
        <p:txBody>
          <a:bodyPr wrap="square">
            <a:spAutoFit/>
          </a:bodyPr>
          <a:lstStyle/>
          <a:p>
            <a:pPr defTabSz="685800" eaLnBrk="1" fontAlgn="auto" hangingPunct="1">
              <a:spcBef>
                <a:spcPts val="0"/>
              </a:spcBef>
              <a:spcAft>
                <a:spcPts val="0"/>
              </a:spcAft>
            </a:pPr>
            <a:r>
              <a:rPr lang="en-US" sz="900" dirty="0">
                <a:solidFill>
                  <a:prstClr val="black"/>
                </a:solidFill>
                <a:latin typeface="Calibri"/>
              </a:rPr>
              <a:t>MM performance score distribution difference range from the default performance score over the representative cases  for the first iteration (left) and the corresponding optimum parameter distribution at the end of the iteration process right). The positive (negative) values refer to a better (worse) performance score with respect to the reference simulation with the default parameter values.</a:t>
            </a:r>
            <a:endParaRPr lang="el-GR" sz="900" dirty="0">
              <a:solidFill>
                <a:prstClr val="black"/>
              </a:solidFill>
              <a:latin typeface="Calibri"/>
            </a:endParaRPr>
          </a:p>
        </p:txBody>
      </p:sp>
      <p:sp>
        <p:nvSpPr>
          <p:cNvPr id="29"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
        <p:nvSpPr>
          <p:cNvPr id="30" name="22 - Βέλος προς τα κάτω"/>
          <p:cNvSpPr/>
          <p:nvPr/>
        </p:nvSpPr>
        <p:spPr>
          <a:xfrm>
            <a:off x="4409982" y="1788678"/>
            <a:ext cx="108012" cy="13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sp>
        <p:nvSpPr>
          <p:cNvPr id="31" name="22 - Βέλος προς τα κάτω"/>
          <p:cNvSpPr/>
          <p:nvPr/>
        </p:nvSpPr>
        <p:spPr>
          <a:xfrm>
            <a:off x="4409982" y="2328738"/>
            <a:ext cx="108012" cy="135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spTree>
    <p:extLst>
      <p:ext uri="{BB962C8B-B14F-4D97-AF65-F5344CB8AC3E}">
        <p14:creationId xmlns:p14="http://schemas.microsoft.com/office/powerpoint/2010/main" val="3001879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AB5F3-8E74-2E48-B0E8-B134B92CA248}"/>
              </a:ext>
            </a:extLst>
          </p:cNvPr>
          <p:cNvSpPr>
            <a:spLocks noGrp="1"/>
          </p:cNvSpPr>
          <p:nvPr>
            <p:ph type="title"/>
          </p:nvPr>
        </p:nvSpPr>
        <p:spPr>
          <a:xfrm>
            <a:off x="609040" y="185710"/>
            <a:ext cx="7602393" cy="708082"/>
          </a:xfrm>
        </p:spPr>
        <p:txBody>
          <a:bodyPr/>
          <a:lstStyle/>
          <a:p>
            <a:pPr algn="ctr"/>
            <a:r>
              <a:rPr lang="en-US" spc="600" dirty="0">
                <a:solidFill>
                  <a:srgbClr val="FF0000"/>
                </a:solidFill>
              </a:rPr>
              <a:t>Some new features of v14    </a:t>
            </a:r>
            <a:endParaRPr lang="en-US" sz="1800" spc="600" dirty="0">
              <a:solidFill>
                <a:srgbClr val="FF0000"/>
              </a:solidFill>
            </a:endParaRPr>
          </a:p>
        </p:txBody>
      </p:sp>
      <p:sp>
        <p:nvSpPr>
          <p:cNvPr id="10" name="Content Placeholder 2">
            <a:extLst>
              <a:ext uri="{FF2B5EF4-FFF2-40B4-BE49-F238E27FC236}">
                <a16:creationId xmlns:a16="http://schemas.microsoft.com/office/drawing/2014/main" id="{C7E2BC98-2021-734F-9515-292A243938A5}"/>
              </a:ext>
            </a:extLst>
          </p:cNvPr>
          <p:cNvSpPr txBox="1">
            <a:spLocks/>
          </p:cNvSpPr>
          <p:nvPr/>
        </p:nvSpPr>
        <p:spPr>
          <a:xfrm>
            <a:off x="196397" y="8937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85750" lvl="1">
              <a:spcBef>
                <a:spcPts val="0"/>
              </a:spcBef>
              <a:spcAft>
                <a:spcPts val="300"/>
              </a:spcAft>
              <a:buFont typeface="Courier New" panose="02070309020205020404" pitchFamily="49" charset="0"/>
              <a:buChar char="o"/>
            </a:pPr>
            <a:endParaRPr lang="en-US" sz="1600" kern="0" dirty="0"/>
          </a:p>
        </p:txBody>
      </p:sp>
      <p:pic>
        <p:nvPicPr>
          <p:cNvPr id="4" name="Picture 12" descr="C:\Users\jmb\AppData\Local\Microsoft\Windows\Temporary Internet Files\Content.IE5\2XW2KGIA\9182-a-swiss-army-knife-isolated-on-a-white-background-pv[1].jpg">
            <a:extLst>
              <a:ext uri="{FF2B5EF4-FFF2-40B4-BE49-F238E27FC236}">
                <a16:creationId xmlns:a16="http://schemas.microsoft.com/office/drawing/2014/main" id="{22AE41D8-E858-7B41-99DD-8EC332544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659" y="185709"/>
            <a:ext cx="840060" cy="5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4D60B32-7F33-E544-B4B0-F0BD9F081D9A}"/>
              </a:ext>
            </a:extLst>
          </p:cNvPr>
          <p:cNvSpPr txBox="1">
            <a:spLocks/>
          </p:cNvSpPr>
          <p:nvPr/>
        </p:nvSpPr>
        <p:spPr>
          <a:xfrm>
            <a:off x="348797" y="1046191"/>
            <a:ext cx="8645322" cy="3660305"/>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14313" lvl="1">
              <a:lnSpc>
                <a:spcPct val="150000"/>
              </a:lnSpc>
              <a:spcBef>
                <a:spcPts val="900"/>
              </a:spcBef>
              <a:buClrTx/>
              <a:buFont typeface="Courier New" panose="02070309020205020404" pitchFamily="49" charset="0"/>
              <a:buChar char="o"/>
              <a:defRPr/>
            </a:pPr>
            <a:r>
              <a:rPr lang="en-US" sz="1100" dirty="0"/>
              <a:t>Full support of </a:t>
            </a:r>
            <a:r>
              <a:rPr lang="en-US" sz="1100" b="1" i="1" dirty="0">
                <a:solidFill>
                  <a:srgbClr val="39B1DB"/>
                </a:solidFill>
              </a:rPr>
              <a:t>ICON triangular grid</a:t>
            </a:r>
            <a:r>
              <a:rPr lang="en-US" sz="1100" dirty="0"/>
              <a:t>  </a:t>
            </a:r>
          </a:p>
          <a:p>
            <a:pPr marL="614363" lvl="2">
              <a:lnSpc>
                <a:spcPct val="120000"/>
              </a:lnSpc>
              <a:spcBef>
                <a:spcPts val="900"/>
              </a:spcBef>
              <a:buClrTx/>
              <a:buFont typeface="Arial" panose="020B0604020202020204" pitchFamily="34" charset="0"/>
              <a:buChar char="•"/>
              <a:defRPr/>
            </a:pPr>
            <a:r>
              <a:rPr lang="en-US" sz="1000" dirty="0"/>
              <a:t>Including </a:t>
            </a:r>
            <a:r>
              <a:rPr lang="en-US" sz="1000" b="1" i="1" dirty="0"/>
              <a:t>multiple </a:t>
            </a:r>
            <a:r>
              <a:rPr lang="en-US" sz="1000" b="1" i="1" dirty="0" err="1"/>
              <a:t>subgrids</a:t>
            </a:r>
            <a:r>
              <a:rPr lang="en-US" sz="1000" b="1" i="1" dirty="0"/>
              <a:t> </a:t>
            </a:r>
            <a:r>
              <a:rPr lang="en-US" sz="1000" dirty="0"/>
              <a:t>in same product (cell, edges, vertices)</a:t>
            </a:r>
          </a:p>
          <a:p>
            <a:pPr marL="614363" lvl="2">
              <a:lnSpc>
                <a:spcPct val="120000"/>
              </a:lnSpc>
              <a:spcBef>
                <a:spcPts val="900"/>
              </a:spcBef>
              <a:buClrTx/>
              <a:buFont typeface="Arial" panose="020B0604020202020204" pitchFamily="34" charset="0"/>
              <a:buChar char="•"/>
              <a:defRPr/>
            </a:pPr>
            <a:r>
              <a:rPr lang="en-US" sz="1000" dirty="0"/>
              <a:t>Including </a:t>
            </a:r>
            <a:r>
              <a:rPr lang="en-US" sz="1000" b="1" i="1" dirty="0"/>
              <a:t>grid subset</a:t>
            </a:r>
            <a:r>
              <a:rPr lang="en-US" sz="1000" dirty="0"/>
              <a:t>, like frames</a:t>
            </a:r>
            <a:endParaRPr lang="en-US" sz="1100" dirty="0"/>
          </a:p>
          <a:p>
            <a:pPr marL="214313" lvl="1">
              <a:lnSpc>
                <a:spcPct val="150000"/>
              </a:lnSpc>
              <a:spcBef>
                <a:spcPts val="900"/>
              </a:spcBef>
              <a:buClrTx/>
              <a:buFont typeface="Courier New" panose="02070309020205020404" pitchFamily="49" charset="0"/>
              <a:buChar char="o"/>
              <a:defRPr/>
            </a:pPr>
            <a:r>
              <a:rPr lang="en-US" sz="1100" dirty="0"/>
              <a:t>Many </a:t>
            </a:r>
            <a:r>
              <a:rPr lang="en-US" sz="1100" b="1" i="1" dirty="0">
                <a:solidFill>
                  <a:srgbClr val="39B1DB"/>
                </a:solidFill>
              </a:rPr>
              <a:t>operators</a:t>
            </a:r>
            <a:r>
              <a:rPr lang="en-US" sz="1100" dirty="0"/>
              <a:t> are also </a:t>
            </a:r>
            <a:r>
              <a:rPr lang="en-US" sz="1100" b="1" i="1" dirty="0">
                <a:solidFill>
                  <a:srgbClr val="39B1DB"/>
                </a:solidFill>
              </a:rPr>
              <a:t>natively available </a:t>
            </a:r>
            <a:r>
              <a:rPr lang="en-US" sz="1100" dirty="0"/>
              <a:t>on the triangular grid</a:t>
            </a:r>
          </a:p>
          <a:p>
            <a:pPr marL="614363" lvl="2">
              <a:lnSpc>
                <a:spcPct val="120000"/>
              </a:lnSpc>
              <a:spcBef>
                <a:spcPts val="900"/>
              </a:spcBef>
              <a:buClrTx/>
              <a:buFont typeface="Arial" panose="020B0604020202020204" pitchFamily="34" charset="0"/>
              <a:buChar char="•"/>
              <a:defRPr/>
            </a:pPr>
            <a:r>
              <a:rPr lang="en-US" sz="1000" dirty="0"/>
              <a:t>All </a:t>
            </a:r>
            <a:r>
              <a:rPr lang="en-US" sz="1000" b="1" i="1" dirty="0"/>
              <a:t>interpolations</a:t>
            </a:r>
            <a:r>
              <a:rPr lang="en-US" sz="1000" dirty="0"/>
              <a:t> supported by the ICON tools are accessible through </a:t>
            </a:r>
            <a:r>
              <a:rPr lang="en-US" sz="1000" dirty="0" err="1"/>
              <a:t>fx</a:t>
            </a:r>
            <a:r>
              <a:rPr lang="en-US" sz="1000" dirty="0"/>
              <a:t>  :  ICON &gt; ICON,  ICON &gt; regular,  regular &gt; ICON</a:t>
            </a:r>
            <a:br>
              <a:rPr lang="en-US" sz="1000" dirty="0"/>
            </a:br>
            <a:r>
              <a:rPr lang="en-US" sz="1000" dirty="0"/>
              <a:t>(note that RBF method is also available for  regular &gt; regular  interpolation)</a:t>
            </a:r>
          </a:p>
          <a:p>
            <a:pPr marL="614363" lvl="2">
              <a:lnSpc>
                <a:spcPct val="120000"/>
              </a:lnSpc>
              <a:spcBef>
                <a:spcPts val="900"/>
              </a:spcBef>
              <a:buClrTx/>
              <a:buFont typeface="Arial" panose="020B0604020202020204" pitchFamily="34" charset="0"/>
              <a:buChar char="•"/>
              <a:defRPr/>
            </a:pPr>
            <a:r>
              <a:rPr lang="en-US" sz="1000" b="1" i="1" dirty="0"/>
              <a:t>Association</a:t>
            </a:r>
            <a:r>
              <a:rPr lang="en-US" sz="1000" b="1" dirty="0"/>
              <a:t> </a:t>
            </a:r>
            <a:r>
              <a:rPr lang="en-US" sz="1000" b="1" i="1" dirty="0"/>
              <a:t>of geog. locations with grid points</a:t>
            </a:r>
            <a:r>
              <a:rPr lang="en-US" sz="1000" dirty="0"/>
              <a:t>, based in particular on generalized minimal distance (COSMO algorithm)</a:t>
            </a:r>
          </a:p>
          <a:p>
            <a:pPr marL="614363" lvl="2">
              <a:lnSpc>
                <a:spcPct val="120000"/>
              </a:lnSpc>
              <a:spcBef>
                <a:spcPts val="900"/>
              </a:spcBef>
              <a:buClrTx/>
              <a:buFont typeface="Arial" panose="020B0604020202020204" pitchFamily="34" charset="0"/>
              <a:buChar char="•"/>
              <a:defRPr/>
            </a:pPr>
            <a:r>
              <a:rPr lang="en-US" sz="1000" dirty="0"/>
              <a:t>Field smoothing by </a:t>
            </a:r>
            <a:r>
              <a:rPr lang="en-US" sz="1000" b="1" i="1" dirty="0"/>
              <a:t>convolution operator</a:t>
            </a:r>
          </a:p>
          <a:p>
            <a:pPr marL="614363" lvl="2">
              <a:lnSpc>
                <a:spcPct val="120000"/>
              </a:lnSpc>
              <a:spcBef>
                <a:spcPts val="900"/>
              </a:spcBef>
              <a:buClrTx/>
              <a:buFont typeface="Arial" panose="020B0604020202020204" pitchFamily="34" charset="0"/>
              <a:buChar char="•"/>
              <a:defRPr/>
            </a:pPr>
            <a:r>
              <a:rPr lang="en-US" sz="1000" dirty="0"/>
              <a:t>All </a:t>
            </a:r>
            <a:r>
              <a:rPr lang="en-US" sz="1000" b="1" i="1" dirty="0"/>
              <a:t>point</a:t>
            </a:r>
            <a:r>
              <a:rPr lang="en-US" sz="1000" dirty="0"/>
              <a:t> and </a:t>
            </a:r>
            <a:r>
              <a:rPr lang="en-US" sz="1000" b="1" i="1" dirty="0"/>
              <a:t>vertical</a:t>
            </a:r>
            <a:r>
              <a:rPr lang="en-US" sz="1000" b="1" dirty="0"/>
              <a:t> operators</a:t>
            </a:r>
          </a:p>
          <a:p>
            <a:pPr marL="614363" lvl="2">
              <a:lnSpc>
                <a:spcPct val="120000"/>
              </a:lnSpc>
              <a:spcBef>
                <a:spcPts val="900"/>
              </a:spcBef>
              <a:buClrTx/>
              <a:buFont typeface="Arial" panose="020B0604020202020204" pitchFamily="34" charset="0"/>
              <a:buChar char="•"/>
              <a:defRPr/>
            </a:pPr>
            <a:r>
              <a:rPr lang="en-US" sz="1000" dirty="0"/>
              <a:t>All operators computing </a:t>
            </a:r>
            <a:r>
              <a:rPr lang="en-US" sz="1000" b="1" i="1" dirty="0"/>
              <a:t>new meteorological fields </a:t>
            </a:r>
            <a:r>
              <a:rPr lang="en-US" sz="1000" dirty="0"/>
              <a:t>(e.g. DD &amp; FF, EDP, EPS derived)… as long as </a:t>
            </a:r>
            <a:r>
              <a:rPr lang="en-US" sz="1000" b="1" dirty="0"/>
              <a:t>no</a:t>
            </a:r>
            <a:r>
              <a:rPr lang="en-US" sz="1000" dirty="0"/>
              <a:t> differential operator is required</a:t>
            </a:r>
          </a:p>
        </p:txBody>
      </p:sp>
      <p:sp>
        <p:nvSpPr>
          <p:cNvPr id="6" name="Rechteck 24">
            <a:extLst>
              <a:ext uri="{FF2B5EF4-FFF2-40B4-BE49-F238E27FC236}">
                <a16:creationId xmlns:a16="http://schemas.microsoft.com/office/drawing/2014/main" id="{E39ABBEA-3B50-4345-8EA2-D41BA525AC82}"/>
              </a:ext>
            </a:extLst>
          </p:cNvPr>
          <p:cNvSpPr/>
          <p:nvPr/>
        </p:nvSpPr>
        <p:spPr>
          <a:xfrm>
            <a:off x="223860" y="4766960"/>
            <a:ext cx="8493258" cy="215444"/>
          </a:xfrm>
          <a:prstGeom prst="rect">
            <a:avLst/>
          </a:prstGeom>
        </p:spPr>
        <p:txBody>
          <a:bodyPr wrap="square">
            <a:spAutoFit/>
          </a:bodyPr>
          <a:lstStyle/>
          <a:p>
            <a:pPr algn="l" defTabSz="685800" eaLnBrk="1" fontAlgn="auto" hangingPunct="1">
              <a:spcBef>
                <a:spcPts val="0"/>
              </a:spcBef>
              <a:spcAft>
                <a:spcPts val="0"/>
              </a:spcAft>
            </a:pPr>
            <a:r>
              <a:rPr lang="en-GB" sz="800" i="1" noProof="0" dirty="0" err="1">
                <a:solidFill>
                  <a:schemeClr val="bg1">
                    <a:lumMod val="50000"/>
                  </a:schemeClr>
                </a:solidFill>
                <a:latin typeface="Roboto Light"/>
                <a:cs typeface="Roboto Light"/>
              </a:rPr>
              <a:t>jean-marie.bettems@meteoswiss.ch</a:t>
            </a:r>
            <a:r>
              <a:rPr lang="en-GB" sz="800" i="1" noProof="0" dirty="0">
                <a:solidFill>
                  <a:schemeClr val="bg1">
                    <a:lumMod val="50000"/>
                  </a:schemeClr>
                </a:solidFill>
                <a:latin typeface="Roboto Light"/>
                <a:cs typeface="Roboto Light"/>
              </a:rPr>
              <a:t>,   COSMO GM 2022,  Athens						</a:t>
            </a:r>
            <a:r>
              <a:rPr lang="en-GB" sz="800" noProof="0" dirty="0">
                <a:solidFill>
                  <a:schemeClr val="bg1">
                    <a:lumMod val="50000"/>
                  </a:schemeClr>
                </a:solidFill>
                <a:latin typeface="Roboto Light"/>
                <a:cs typeface="Roboto Light"/>
              </a:rPr>
              <a:t> 	                      </a:t>
            </a:r>
            <a:fld id="{1EE35605-8AB3-442C-A293-9F31FDF185BC}" type="slidenum">
              <a:rPr lang="en-GB" sz="800" noProof="0" smtClean="0">
                <a:solidFill>
                  <a:schemeClr val="bg1">
                    <a:lumMod val="50000"/>
                  </a:schemeClr>
                </a:solidFill>
                <a:latin typeface="Roboto Light"/>
                <a:cs typeface="Roboto Light"/>
              </a:rPr>
              <a:pPr algn="l" defTabSz="685800" eaLnBrk="1" fontAlgn="auto" hangingPunct="1">
                <a:spcBef>
                  <a:spcPts val="0"/>
                </a:spcBef>
                <a:spcAft>
                  <a:spcPts val="0"/>
                </a:spcAft>
              </a:pPr>
              <a:t>3</a:t>
            </a:fld>
            <a:endParaRPr lang="en-GB" sz="800" i="1" noProof="0" dirty="0">
              <a:solidFill>
                <a:schemeClr val="bg1">
                  <a:lumMod val="50000"/>
                </a:schemeClr>
              </a:solidFill>
              <a:latin typeface="Roboto Light"/>
              <a:cs typeface="Roboto Light"/>
            </a:endParaRPr>
          </a:p>
        </p:txBody>
      </p:sp>
    </p:spTree>
    <p:extLst>
      <p:ext uri="{BB962C8B-B14F-4D97-AF65-F5344CB8AC3E}">
        <p14:creationId xmlns:p14="http://schemas.microsoft.com/office/powerpoint/2010/main" val="411736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Hp\Documents\calmo_med_paper\support\stat_pos_greece_calmo_med_world_HHsfc.png"/>
          <p:cNvPicPr preferRelativeResize="0">
            <a:picLocks noChangeAspect="1" noChangeArrowheads="1"/>
          </p:cNvPicPr>
          <p:nvPr/>
        </p:nvPicPr>
        <p:blipFill>
          <a:blip r:embed="rId2" cstate="print"/>
          <a:srcRect l="8504" t="7339" r="12283" b="6116"/>
          <a:stretch>
            <a:fillRect/>
          </a:stretch>
        </p:blipFill>
        <p:spPr bwMode="auto">
          <a:xfrm>
            <a:off x="1491925" y="1437852"/>
            <a:ext cx="2377997" cy="2052000"/>
          </a:xfrm>
          <a:prstGeom prst="rect">
            <a:avLst/>
          </a:prstGeom>
          <a:noFill/>
        </p:spPr>
      </p:pic>
      <p:pic>
        <p:nvPicPr>
          <p:cNvPr id="9" name="Picture 4" descr="C:\Users\Hp\Documents\calmo_med_paper\support\stat_pos_israel_calmo_med_world_HHsfc.png"/>
          <p:cNvPicPr preferRelativeResize="0">
            <a:picLocks noChangeAspect="1" noChangeArrowheads="1"/>
          </p:cNvPicPr>
          <p:nvPr/>
        </p:nvPicPr>
        <p:blipFill>
          <a:blip r:embed="rId3" cstate="print"/>
          <a:srcRect l="35433" t="7950" r="39213" b="6116"/>
          <a:stretch>
            <a:fillRect/>
          </a:stretch>
        </p:blipFill>
        <p:spPr bwMode="auto">
          <a:xfrm>
            <a:off x="6732240" y="1437852"/>
            <a:ext cx="820800" cy="2052000"/>
          </a:xfrm>
          <a:prstGeom prst="rect">
            <a:avLst/>
          </a:prstGeom>
          <a:noFill/>
        </p:spPr>
      </p:pic>
      <p:grpSp>
        <p:nvGrpSpPr>
          <p:cNvPr id="15" name="Ομάδα 14"/>
          <p:cNvGrpSpPr>
            <a:grpSpLocks noChangeAspect="1"/>
          </p:cNvGrpSpPr>
          <p:nvPr/>
        </p:nvGrpSpPr>
        <p:grpSpPr>
          <a:xfrm>
            <a:off x="3923928" y="1437624"/>
            <a:ext cx="2752844" cy="2052000"/>
            <a:chOff x="3683530" y="1341080"/>
            <a:chExt cx="4056822" cy="3024000"/>
          </a:xfrm>
        </p:grpSpPr>
        <p:pic>
          <p:nvPicPr>
            <p:cNvPr id="11" name="Picture 2" descr="C:\Users\Hp\Documents\calmo_med_paper\support\HHsfc_0.03_calmo_med_row.png"/>
            <p:cNvPicPr>
              <a:picLocks noChangeAspect="1" noChangeArrowheads="1"/>
            </p:cNvPicPr>
            <p:nvPr/>
          </p:nvPicPr>
          <p:blipFill rotWithShape="1">
            <a:blip r:embed="rId4" cstate="print"/>
            <a:srcRect l="1890" t="9173" r="4252" b="259"/>
            <a:stretch/>
          </p:blipFill>
          <p:spPr bwMode="auto">
            <a:xfrm>
              <a:off x="3683530" y="1341080"/>
              <a:ext cx="4056822" cy="3024000"/>
            </a:xfrm>
            <a:prstGeom prst="rect">
              <a:avLst/>
            </a:prstGeom>
            <a:noFill/>
          </p:spPr>
        </p:pic>
        <p:sp>
          <p:nvSpPr>
            <p:cNvPr id="12" name="8 - Έλλειψη"/>
            <p:cNvSpPr/>
            <p:nvPr/>
          </p:nvSpPr>
          <p:spPr>
            <a:xfrm>
              <a:off x="5293593" y="1712633"/>
              <a:ext cx="1300435" cy="1362362"/>
            </a:xfrm>
            <a:prstGeom prst="ellipse">
              <a:avLst/>
            </a:prstGeom>
            <a:noFill/>
            <a:ln w="14478">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sp>
          <p:nvSpPr>
            <p:cNvPr id="13" name="9 - Έλλειψη"/>
            <p:cNvSpPr/>
            <p:nvPr/>
          </p:nvSpPr>
          <p:spPr>
            <a:xfrm>
              <a:off x="7151357" y="3136921"/>
              <a:ext cx="343270" cy="681181"/>
            </a:xfrm>
            <a:prstGeom prst="ellipse">
              <a:avLst/>
            </a:prstGeom>
            <a:noFill/>
            <a:ln w="14478">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grpSp>
      <p:cxnSp>
        <p:nvCxnSpPr>
          <p:cNvPr id="18" name="Ευθύγραμμο βέλος σύνδεσης 17"/>
          <p:cNvCxnSpPr>
            <a:stCxn id="12" idx="2"/>
          </p:cNvCxnSpPr>
          <p:nvPr/>
        </p:nvCxnSpPr>
        <p:spPr>
          <a:xfrm flipH="1" flipV="1">
            <a:off x="2789802" y="2151979"/>
            <a:ext cx="2226669" cy="1"/>
          </a:xfrm>
          <a:prstGeom prst="straightConnector1">
            <a:avLst/>
          </a:prstGeom>
          <a:ln w="34925">
            <a:solidFill>
              <a:srgbClr val="FF0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H="1" flipV="1">
            <a:off x="6624228" y="2463738"/>
            <a:ext cx="729000" cy="1"/>
          </a:xfrm>
          <a:prstGeom prst="straightConnector1">
            <a:avLst/>
          </a:prstGeom>
          <a:ln w="34925">
            <a:solidFill>
              <a:srgbClr val="FF0000">
                <a:alpha val="50000"/>
              </a:srgbClr>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sp>
        <p:nvSpPr>
          <p:cNvPr id="20" name="Rectangle 1"/>
          <p:cNvSpPr>
            <a:spLocks noChangeArrowheads="1"/>
          </p:cNvSpPr>
          <p:nvPr/>
        </p:nvSpPr>
        <p:spPr bwMode="auto">
          <a:xfrm>
            <a:off x="1493659" y="3568683"/>
            <a:ext cx="6061115" cy="623248"/>
          </a:xfrm>
          <a:prstGeom prst="rect">
            <a:avLst/>
          </a:prstGeom>
          <a:solidFill>
            <a:schemeClr val="tx2">
              <a:lumMod val="20000"/>
              <a:lumOff val="80000"/>
            </a:schemeClr>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eaLnBrk="1" hangingPunct="1"/>
            <a:r>
              <a:rPr lang="en-US" sz="900" dirty="0">
                <a:solidFill>
                  <a:prstClr val="black"/>
                </a:solidFill>
                <a:latin typeface="Arial" pitchFamily="34" charset="0"/>
                <a:ea typeface="Calibri" pitchFamily="34" charset="0"/>
                <a:cs typeface="Arial" pitchFamily="34" charset="0"/>
              </a:rPr>
              <a:t>The domain topography (m) of model runs over the Central-Eastern Mediterranean area along with the approximate areas of station locations encircled in red. Right: The positions of the 22 Greek meteorological stations under consideration.  Left: The positions of the 65 Israeli meteorological stations taken into consideration. Highlighted in purple </a:t>
            </a:r>
            <a:r>
              <a:rPr lang="en-US" sz="900">
                <a:solidFill>
                  <a:prstClr val="black"/>
                </a:solidFill>
                <a:latin typeface="Arial" pitchFamily="34" charset="0"/>
                <a:ea typeface="Calibri" pitchFamily="34" charset="0"/>
                <a:cs typeface="Arial" pitchFamily="34" charset="0"/>
              </a:rPr>
              <a:t>color, the </a:t>
            </a:r>
            <a:r>
              <a:rPr lang="en-US" sz="900" dirty="0">
                <a:solidFill>
                  <a:prstClr val="black"/>
                </a:solidFill>
                <a:latin typeface="Arial" pitchFamily="34" charset="0"/>
                <a:ea typeface="Calibri" pitchFamily="34" charset="0"/>
                <a:cs typeface="Arial" pitchFamily="34" charset="0"/>
              </a:rPr>
              <a:t>22 stations selected for additional examinations with the Greek ones.</a:t>
            </a:r>
            <a:endParaRPr lang="en-US" sz="1350" dirty="0">
              <a:solidFill>
                <a:prstClr val="black"/>
              </a:solidFill>
              <a:latin typeface="Arial" pitchFamily="34" charset="0"/>
              <a:cs typeface="Arial" pitchFamily="34" charset="0"/>
            </a:endParaRPr>
          </a:p>
        </p:txBody>
      </p:sp>
      <p:pic>
        <p:nvPicPr>
          <p:cNvPr id="14" name="Picture 6" descr="backgea"/>
          <p:cNvPicPr preferRelativeResize="0">
            <a:picLocks noChangeArrowheads="1"/>
          </p:cNvPicPr>
          <p:nvPr/>
        </p:nvPicPr>
        <p:blipFill>
          <a:blip r:embed="rId5" cstate="print"/>
          <a:srcRect b="51024"/>
          <a:stretch>
            <a:fillRect/>
          </a:stretch>
        </p:blipFill>
        <p:spPr bwMode="auto">
          <a:xfrm>
            <a:off x="1143000" y="0"/>
            <a:ext cx="6858000" cy="567000"/>
          </a:xfrm>
          <a:prstGeom prst="rect">
            <a:avLst/>
          </a:prstGeom>
          <a:noFill/>
          <a:ln w="9525">
            <a:noFill/>
            <a:miter lim="800000"/>
            <a:headEnd/>
            <a:tailEnd/>
          </a:ln>
        </p:spPr>
      </p:pic>
      <p:sp>
        <p:nvSpPr>
          <p:cNvPr id="16"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
        <p:nvSpPr>
          <p:cNvPr id="17"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l-GR" sz="1050" dirty="0">
                <a:solidFill>
                  <a:prstClr val="black"/>
                </a:solidFill>
                <a:latin typeface="Calibri"/>
              </a:rPr>
              <a:t>0</a:t>
            </a:r>
            <a:r>
              <a:rPr lang="en-US" sz="1050" dirty="0">
                <a:solidFill>
                  <a:prstClr val="black"/>
                </a:solidFill>
                <a:latin typeface="Calibri"/>
              </a:rPr>
              <a:t>7</a:t>
            </a:r>
            <a:endParaRPr lang="el-GR" sz="1050" dirty="0">
              <a:solidFill>
                <a:prstClr val="black"/>
              </a:solidFill>
              <a:latin typeface="Calibri"/>
            </a:endParaRPr>
          </a:p>
        </p:txBody>
      </p:sp>
      <p:pic>
        <p:nvPicPr>
          <p:cNvPr id="21" name="Picture 2" descr="http://www.cosmo-model.org/images/logo2nd.gif"/>
          <p:cNvPicPr>
            <a:picLocks noChangeAspect="1" noChangeArrowheads="1"/>
          </p:cNvPicPr>
          <p:nvPr/>
        </p:nvPicPr>
        <p:blipFill>
          <a:blip r:embed="rId6" cstate="print"/>
          <a:srcRect/>
          <a:stretch>
            <a:fillRect/>
          </a:stretch>
        </p:blipFill>
        <p:spPr bwMode="auto">
          <a:xfrm>
            <a:off x="1142977" y="0"/>
            <a:ext cx="2517749" cy="567000"/>
          </a:xfrm>
          <a:prstGeom prst="rect">
            <a:avLst/>
          </a:prstGeom>
          <a:solidFill>
            <a:schemeClr val="bg1">
              <a:alpha val="36000"/>
            </a:schemeClr>
          </a:solidFill>
        </p:spPr>
      </p:pic>
      <p:pic>
        <p:nvPicPr>
          <p:cNvPr id="22" name="Picture 4" descr="ΕΜΥ, Εθνική Μετεωρολογική Υπηρεσία - Δελτία Καιρού, Προγνώσεις"/>
          <p:cNvPicPr>
            <a:picLocks noChangeAspect="1" noChangeArrowheads="1"/>
          </p:cNvPicPr>
          <p:nvPr/>
        </p:nvPicPr>
        <p:blipFill>
          <a:blip r:embed="rId7" cstate="print"/>
          <a:srcRect/>
          <a:stretch>
            <a:fillRect/>
          </a:stretch>
        </p:blipFill>
        <p:spPr bwMode="auto">
          <a:xfrm>
            <a:off x="6378231" y="-4233"/>
            <a:ext cx="1622794" cy="567000"/>
          </a:xfrm>
          <a:prstGeom prst="rect">
            <a:avLst/>
          </a:prstGeom>
          <a:solidFill>
            <a:schemeClr val="bg1">
              <a:alpha val="36000"/>
            </a:schemeClr>
          </a:solidFill>
        </p:spPr>
      </p:pic>
      <p:sp>
        <p:nvSpPr>
          <p:cNvPr id="23" name="16 - TextBox"/>
          <p:cNvSpPr txBox="1"/>
          <p:nvPr/>
        </p:nvSpPr>
        <p:spPr>
          <a:xfrm>
            <a:off x="1493658" y="1106619"/>
            <a:ext cx="6061115" cy="300082"/>
          </a:xfrm>
          <a:prstGeom prst="rect">
            <a:avLst/>
          </a:prstGeom>
          <a:solidFill>
            <a:schemeClr val="tx2">
              <a:lumMod val="20000"/>
              <a:lumOff val="80000"/>
            </a:schemeClr>
          </a:solidFill>
          <a:ln>
            <a:solidFill>
              <a:schemeClr val="accent1"/>
            </a:solidFill>
          </a:ln>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a:rPr>
              <a:t>Station observations from Greece and Israel</a:t>
            </a:r>
          </a:p>
        </p:txBody>
      </p:sp>
    </p:spTree>
    <p:extLst>
      <p:ext uri="{BB962C8B-B14F-4D97-AF65-F5344CB8AC3E}">
        <p14:creationId xmlns:p14="http://schemas.microsoft.com/office/powerpoint/2010/main" val="355811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backgea"/>
          <p:cNvPicPr preferRelativeResize="0">
            <a:picLocks noChangeArrowheads="1"/>
          </p:cNvPicPr>
          <p:nvPr/>
        </p:nvPicPr>
        <p:blipFill>
          <a:blip r:embed="rId3" cstate="print"/>
          <a:srcRect b="51024"/>
          <a:stretch>
            <a:fillRect/>
          </a:stretch>
        </p:blipFill>
        <p:spPr bwMode="auto">
          <a:xfrm>
            <a:off x="1143000" y="0"/>
            <a:ext cx="6858000" cy="567000"/>
          </a:xfrm>
          <a:prstGeom prst="rect">
            <a:avLst/>
          </a:prstGeom>
          <a:noFill/>
          <a:ln w="9525">
            <a:noFill/>
            <a:miter lim="800000"/>
            <a:headEnd/>
            <a:tailEnd/>
          </a:ln>
        </p:spPr>
      </p:pic>
      <p:pic>
        <p:nvPicPr>
          <p:cNvPr id="12" name="Picture 2" descr="http://www.cosmo-model.org/images/logo2nd.gif"/>
          <p:cNvPicPr>
            <a:picLocks noChangeAspect="1" noChangeArrowheads="1"/>
          </p:cNvPicPr>
          <p:nvPr/>
        </p:nvPicPr>
        <p:blipFill>
          <a:blip r:embed="rId4" cstate="print"/>
          <a:srcRect/>
          <a:stretch>
            <a:fillRect/>
          </a:stretch>
        </p:blipFill>
        <p:spPr bwMode="auto">
          <a:xfrm>
            <a:off x="1142977" y="0"/>
            <a:ext cx="2517749" cy="567000"/>
          </a:xfrm>
          <a:prstGeom prst="rect">
            <a:avLst/>
          </a:prstGeom>
          <a:solidFill>
            <a:schemeClr val="bg1">
              <a:alpha val="36000"/>
            </a:schemeClr>
          </a:solidFill>
        </p:spPr>
      </p:pic>
      <p:pic>
        <p:nvPicPr>
          <p:cNvPr id="13" name="Picture 4" descr="ΕΜΥ, Εθνική Μετεωρολογική Υπηρεσία - Δελτία Καιρού, Προγνώσεις"/>
          <p:cNvPicPr>
            <a:picLocks noChangeAspect="1" noChangeArrowheads="1"/>
          </p:cNvPicPr>
          <p:nvPr/>
        </p:nvPicPr>
        <p:blipFill>
          <a:blip r:embed="rId5" cstate="print"/>
          <a:srcRect/>
          <a:stretch>
            <a:fillRect/>
          </a:stretch>
        </p:blipFill>
        <p:spPr bwMode="auto">
          <a:xfrm>
            <a:off x="6378231" y="-4233"/>
            <a:ext cx="1622794" cy="567000"/>
          </a:xfrm>
          <a:prstGeom prst="rect">
            <a:avLst/>
          </a:prstGeom>
          <a:solidFill>
            <a:schemeClr val="bg1">
              <a:alpha val="36000"/>
            </a:schemeClr>
          </a:solidFill>
        </p:spPr>
      </p:pic>
      <p:sp>
        <p:nvSpPr>
          <p:cNvPr id="14" name="Content Placeholder 20"/>
          <p:cNvSpPr txBox="1">
            <a:spLocks/>
          </p:cNvSpPr>
          <p:nvPr/>
        </p:nvSpPr>
        <p:spPr>
          <a:xfrm>
            <a:off x="1277634" y="789552"/>
            <a:ext cx="6534726" cy="805815"/>
          </a:xfrm>
          <a:prstGeom prst="rect">
            <a:avLst/>
          </a:prstGeom>
          <a:solidFill>
            <a:srgbClr val="F3FAFF">
              <a:alpha val="84000"/>
            </a:srgbClr>
          </a:solidFill>
        </p:spPr>
        <p:txBody>
          <a:bodyPr vert="horz" lIns="68580" tIns="34290" rIns="68580" bIns="34290" rtlCol="0">
            <a:noAutofit/>
          </a:bodyPr>
          <a:lstStyle/>
          <a:p>
            <a:pPr algn="ctr" defTabSz="685800" eaLnBrk="1" fontAlgn="auto" hangingPunct="1">
              <a:spcBef>
                <a:spcPct val="20000"/>
              </a:spcBef>
              <a:spcAft>
                <a:spcPts val="0"/>
              </a:spcAft>
              <a:defRPr/>
            </a:pPr>
            <a:r>
              <a:rPr lang="en-US" sz="1500" dirty="0">
                <a:solidFill>
                  <a:prstClr val="black"/>
                </a:solidFill>
                <a:latin typeface="Calibri"/>
              </a:rPr>
              <a:t>   </a:t>
            </a:r>
            <a:r>
              <a:rPr lang="en-US" sz="1500" u="sng" dirty="0">
                <a:solidFill>
                  <a:prstClr val="black"/>
                </a:solidFill>
                <a:latin typeface="Calibri"/>
              </a:rPr>
              <a:t>Case choice for optimization and   model runs</a:t>
            </a:r>
          </a:p>
          <a:p>
            <a:pPr indent="348854" defTabSz="685800" eaLnBrk="1" fontAlgn="auto" hangingPunct="1">
              <a:spcBef>
                <a:spcPct val="20000"/>
              </a:spcBef>
              <a:spcAft>
                <a:spcPts val="0"/>
              </a:spcAft>
              <a:defRPr/>
            </a:pPr>
            <a:r>
              <a:rPr lang="en-US" sz="1350" dirty="0">
                <a:solidFill>
                  <a:prstClr val="black"/>
                </a:solidFill>
                <a:latin typeface="Calibri"/>
              </a:rPr>
              <a:t> 60 cases were chosen from the  year 2019, 5cases/month</a:t>
            </a:r>
          </a:p>
          <a:p>
            <a:pPr indent="348854" defTabSz="685800" eaLnBrk="1" fontAlgn="auto" hangingPunct="1">
              <a:spcBef>
                <a:spcPct val="20000"/>
              </a:spcBef>
              <a:spcAft>
                <a:spcPts val="0"/>
              </a:spcAft>
              <a:defRPr/>
            </a:pPr>
            <a:r>
              <a:rPr lang="en-US" sz="1350" dirty="0">
                <a:solidFill>
                  <a:prstClr val="black"/>
                </a:solidFill>
                <a:latin typeface="Calibri"/>
              </a:rPr>
              <a:t>22 runs per case according to parameter </a:t>
            </a:r>
            <a:r>
              <a:rPr lang="en-US" sz="1350" dirty="0">
                <a:solidFill>
                  <a:srgbClr val="7030A0"/>
                </a:solidFill>
                <a:latin typeface="Calibri"/>
              </a:rPr>
              <a:t>default</a:t>
            </a:r>
            <a:r>
              <a:rPr lang="en-US" sz="1350" dirty="0">
                <a:solidFill>
                  <a:prstClr val="black"/>
                </a:solidFill>
                <a:latin typeface="Calibri"/>
              </a:rPr>
              <a:t>, </a:t>
            </a:r>
            <a:r>
              <a:rPr lang="en-US" sz="1350" dirty="0">
                <a:solidFill>
                  <a:srgbClr val="0070C0"/>
                </a:solidFill>
                <a:latin typeface="Calibri"/>
              </a:rPr>
              <a:t>min/max</a:t>
            </a:r>
            <a:r>
              <a:rPr lang="en-US" sz="1350" dirty="0">
                <a:solidFill>
                  <a:prstClr val="black"/>
                </a:solidFill>
                <a:latin typeface="Calibri"/>
              </a:rPr>
              <a:t>, </a:t>
            </a:r>
            <a:r>
              <a:rPr lang="en-US" sz="1350" dirty="0">
                <a:solidFill>
                  <a:srgbClr val="F79646">
                    <a:lumMod val="50000"/>
                  </a:srgbClr>
                </a:solidFill>
                <a:latin typeface="Calibri"/>
              </a:rPr>
              <a:t>cross </a:t>
            </a:r>
            <a:r>
              <a:rPr lang="en-US" sz="1350" dirty="0">
                <a:solidFill>
                  <a:prstClr val="black"/>
                </a:solidFill>
                <a:latin typeface="Calibri"/>
              </a:rPr>
              <a:t>and</a:t>
            </a:r>
            <a:r>
              <a:rPr lang="en-US" sz="1350" dirty="0">
                <a:solidFill>
                  <a:srgbClr val="F79646">
                    <a:lumMod val="50000"/>
                  </a:srgbClr>
                </a:solidFill>
                <a:latin typeface="Calibri"/>
              </a:rPr>
              <a:t> </a:t>
            </a:r>
            <a:r>
              <a:rPr lang="en-US" sz="1350" dirty="0">
                <a:solidFill>
                  <a:srgbClr val="00B050"/>
                </a:solidFill>
                <a:latin typeface="Calibri"/>
              </a:rPr>
              <a:t>optimum</a:t>
            </a:r>
            <a:r>
              <a:rPr lang="en-US" sz="1350" dirty="0">
                <a:solidFill>
                  <a:srgbClr val="F79646">
                    <a:lumMod val="50000"/>
                  </a:srgbClr>
                </a:solidFill>
                <a:latin typeface="Calibri"/>
              </a:rPr>
              <a:t> </a:t>
            </a:r>
            <a:r>
              <a:rPr lang="en-US" sz="1350" dirty="0">
                <a:solidFill>
                  <a:prstClr val="black"/>
                </a:solidFill>
                <a:latin typeface="Calibri"/>
              </a:rPr>
              <a:t>values</a:t>
            </a:r>
          </a:p>
          <a:p>
            <a:pPr indent="348854" defTabSz="685800" eaLnBrk="1" fontAlgn="auto" hangingPunct="1">
              <a:spcBef>
                <a:spcPct val="20000"/>
              </a:spcBef>
              <a:spcAft>
                <a:spcPts val="0"/>
              </a:spcAft>
              <a:defRPr/>
            </a:pPr>
            <a:endParaRPr lang="en-US" sz="1350" dirty="0">
              <a:solidFill>
                <a:prstClr val="black"/>
              </a:solidFill>
              <a:latin typeface="Calibri"/>
            </a:endParaRPr>
          </a:p>
          <a:p>
            <a:pPr indent="348854" defTabSz="685800" eaLnBrk="1" fontAlgn="auto" hangingPunct="1">
              <a:spcBef>
                <a:spcPct val="20000"/>
              </a:spcBef>
              <a:spcAft>
                <a:spcPts val="0"/>
              </a:spcAft>
              <a:defRPr/>
            </a:pPr>
            <a:endParaRPr lang="en-US" sz="1350" dirty="0">
              <a:solidFill>
                <a:prstClr val="black"/>
              </a:solidFill>
              <a:latin typeface="Calibri"/>
            </a:endParaRPr>
          </a:p>
          <a:p>
            <a:pPr indent="348854" defTabSz="685800" eaLnBrk="1" fontAlgn="auto" hangingPunct="1">
              <a:lnSpc>
                <a:spcPct val="130000"/>
              </a:lnSpc>
              <a:spcBef>
                <a:spcPct val="20000"/>
              </a:spcBef>
              <a:spcAft>
                <a:spcPts val="0"/>
              </a:spcAft>
              <a:defRPr/>
            </a:pPr>
            <a:endParaRPr lang="en-US" dirty="0">
              <a:solidFill>
                <a:prstClr val="black"/>
              </a:solidFill>
              <a:latin typeface="Calibri"/>
            </a:endParaRPr>
          </a:p>
          <a:p>
            <a:pPr indent="348854" defTabSz="685800" eaLnBrk="1" fontAlgn="auto" hangingPunct="1">
              <a:lnSpc>
                <a:spcPct val="130000"/>
              </a:lnSpc>
              <a:spcBef>
                <a:spcPct val="20000"/>
              </a:spcBef>
              <a:spcAft>
                <a:spcPts val="0"/>
              </a:spcAft>
              <a:defRPr/>
            </a:pPr>
            <a:endParaRPr lang="en-US" dirty="0">
              <a:solidFill>
                <a:prstClr val="black"/>
              </a:solidFill>
              <a:latin typeface="Calibri"/>
            </a:endParaRPr>
          </a:p>
          <a:p>
            <a:pPr indent="348854" defTabSz="685800" eaLnBrk="1" fontAlgn="auto" hangingPunct="1">
              <a:lnSpc>
                <a:spcPct val="130000"/>
              </a:lnSpc>
              <a:spcBef>
                <a:spcPct val="20000"/>
              </a:spcBef>
              <a:spcAft>
                <a:spcPts val="0"/>
              </a:spcAft>
              <a:defRPr/>
            </a:pPr>
            <a:endParaRPr lang="en-US" dirty="0">
              <a:solidFill>
                <a:prstClr val="black"/>
              </a:solidFill>
              <a:latin typeface="Calibri"/>
            </a:endParaRPr>
          </a:p>
        </p:txBody>
      </p:sp>
      <p:sp>
        <p:nvSpPr>
          <p:cNvPr id="16"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n-US" sz="1050" dirty="0">
                <a:solidFill>
                  <a:prstClr val="black"/>
                </a:solidFill>
                <a:latin typeface="Calibri"/>
              </a:rPr>
              <a:t>07</a:t>
            </a:r>
            <a:endParaRPr lang="el-GR" sz="1050" dirty="0">
              <a:solidFill>
                <a:prstClr val="black"/>
              </a:solidFill>
              <a:latin typeface="Calibri"/>
            </a:endParaRPr>
          </a:p>
        </p:txBody>
      </p:sp>
      <p:sp>
        <p:nvSpPr>
          <p:cNvPr id="10"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
        <p:nvSpPr>
          <p:cNvPr id="18" name="Content Placeholder 20"/>
          <p:cNvSpPr txBox="1">
            <a:spLocks/>
          </p:cNvSpPr>
          <p:nvPr/>
        </p:nvSpPr>
        <p:spPr>
          <a:xfrm>
            <a:off x="1331640" y="3651870"/>
            <a:ext cx="6534726" cy="535785"/>
          </a:xfrm>
          <a:prstGeom prst="rect">
            <a:avLst/>
          </a:prstGeom>
          <a:solidFill>
            <a:srgbClr val="F3FAFF">
              <a:alpha val="84000"/>
            </a:srgbClr>
          </a:solidFill>
        </p:spPr>
        <p:txBody>
          <a:bodyPr vert="horz" lIns="68580" tIns="34290" rIns="68580" bIns="34290" rtlCol="0">
            <a:noAutofit/>
          </a:bodyPr>
          <a:lstStyle/>
          <a:p>
            <a:pPr algn="ctr" defTabSz="685800" eaLnBrk="1" fontAlgn="auto" hangingPunct="1">
              <a:spcBef>
                <a:spcPct val="20000"/>
              </a:spcBef>
              <a:spcAft>
                <a:spcPts val="0"/>
              </a:spcAft>
              <a:defRPr/>
            </a:pPr>
            <a:r>
              <a:rPr lang="en-US" sz="1500" u="sng" dirty="0">
                <a:solidFill>
                  <a:prstClr val="black"/>
                </a:solidFill>
                <a:latin typeface="Calibri"/>
              </a:rPr>
              <a:t>Case choice for evaluation</a:t>
            </a:r>
          </a:p>
          <a:p>
            <a:pPr indent="348854" defTabSz="685800" eaLnBrk="1" fontAlgn="auto" hangingPunct="1">
              <a:spcBef>
                <a:spcPct val="20000"/>
              </a:spcBef>
              <a:spcAft>
                <a:spcPts val="0"/>
              </a:spcAft>
              <a:defRPr/>
            </a:pPr>
            <a:r>
              <a:rPr lang="en-US" sz="1350" dirty="0">
                <a:solidFill>
                  <a:prstClr val="black"/>
                </a:solidFill>
                <a:latin typeface="Calibri"/>
              </a:rPr>
              <a:t>60 different cases were chosen from the  year 2019, 5cases/month</a:t>
            </a:r>
            <a:endParaRPr lang="en-US" dirty="0">
              <a:solidFill>
                <a:prstClr val="black"/>
              </a:solidFill>
              <a:latin typeface="Calibri"/>
            </a:endParaRPr>
          </a:p>
          <a:p>
            <a:pPr indent="348854" defTabSz="685800" eaLnBrk="1" fontAlgn="auto" hangingPunct="1">
              <a:lnSpc>
                <a:spcPct val="130000"/>
              </a:lnSpc>
              <a:spcBef>
                <a:spcPct val="20000"/>
              </a:spcBef>
              <a:spcAft>
                <a:spcPts val="0"/>
              </a:spcAft>
              <a:defRPr/>
            </a:pPr>
            <a:endParaRPr lang="en-US" dirty="0">
              <a:solidFill>
                <a:prstClr val="black"/>
              </a:solidFill>
              <a:latin typeface="Calibri"/>
            </a:endParaRPr>
          </a:p>
        </p:txBody>
      </p:sp>
      <p:graphicFrame>
        <p:nvGraphicFramePr>
          <p:cNvPr id="2" name="Πίνακας 1"/>
          <p:cNvGraphicFramePr>
            <a:graphicFrameLocks noGrp="1"/>
          </p:cNvGraphicFramePr>
          <p:nvPr>
            <p:extLst/>
          </p:nvPr>
        </p:nvGraphicFramePr>
        <p:xfrm>
          <a:off x="2558415" y="1761660"/>
          <a:ext cx="4027171" cy="2127885"/>
        </p:xfrm>
        <a:graphic>
          <a:graphicData uri="http://schemas.openxmlformats.org/drawingml/2006/table">
            <a:tbl>
              <a:tblPr firstRow="1" firstCol="1" bandRow="1">
                <a:tableStyleId>{5C22544A-7EE6-4342-B048-85BDC9FD1C3A}</a:tableStyleId>
              </a:tblPr>
              <a:tblGrid>
                <a:gridCol w="709613">
                  <a:extLst>
                    <a:ext uri="{9D8B030D-6E8A-4147-A177-3AD203B41FA5}">
                      <a16:colId xmlns:a16="http://schemas.microsoft.com/office/drawing/2014/main" val="20000"/>
                    </a:ext>
                  </a:extLst>
                </a:gridCol>
                <a:gridCol w="2070259">
                  <a:extLst>
                    <a:ext uri="{9D8B030D-6E8A-4147-A177-3AD203B41FA5}">
                      <a16:colId xmlns:a16="http://schemas.microsoft.com/office/drawing/2014/main" val="20001"/>
                    </a:ext>
                  </a:extLst>
                </a:gridCol>
                <a:gridCol w="615315">
                  <a:extLst>
                    <a:ext uri="{9D8B030D-6E8A-4147-A177-3AD203B41FA5}">
                      <a16:colId xmlns:a16="http://schemas.microsoft.com/office/drawing/2014/main" val="20002"/>
                    </a:ext>
                  </a:extLst>
                </a:gridCol>
                <a:gridCol w="631984">
                  <a:extLst>
                    <a:ext uri="{9D8B030D-6E8A-4147-A177-3AD203B41FA5}">
                      <a16:colId xmlns:a16="http://schemas.microsoft.com/office/drawing/2014/main" val="20003"/>
                    </a:ext>
                  </a:extLst>
                </a:gridCol>
              </a:tblGrid>
              <a:tr h="434340">
                <a:tc>
                  <a:txBody>
                    <a:bodyPr/>
                    <a:lstStyle/>
                    <a:p>
                      <a:pPr>
                        <a:lnSpc>
                          <a:spcPct val="150000"/>
                        </a:lnSpc>
                        <a:spcBef>
                          <a:spcPts val="600"/>
                        </a:spcBef>
                        <a:spcAft>
                          <a:spcPts val="0"/>
                        </a:spcAft>
                      </a:pPr>
                      <a:r>
                        <a:rPr lang="el-GR" sz="800" dirty="0">
                          <a:effectLst/>
                        </a:rPr>
                        <a:t>PARAMETER</a:t>
                      </a:r>
                      <a:endParaRPr lang="el-GR" sz="800" dirty="0">
                        <a:effectLst/>
                        <a:latin typeface="Calibri"/>
                        <a:ea typeface="Calibri"/>
                        <a:cs typeface="Times New Roman"/>
                      </a:endParaRPr>
                    </a:p>
                  </a:txBody>
                  <a:tcPr marL="68580" marR="68580" marT="0" marB="34290" anchor="ctr"/>
                </a:tc>
                <a:tc>
                  <a:txBody>
                    <a:bodyPr/>
                    <a:lstStyle/>
                    <a:p>
                      <a:pPr algn="ctr">
                        <a:lnSpc>
                          <a:spcPct val="150000"/>
                        </a:lnSpc>
                        <a:spcBef>
                          <a:spcPts val="600"/>
                        </a:spcBef>
                        <a:spcAft>
                          <a:spcPts val="0"/>
                        </a:spcAft>
                      </a:pPr>
                      <a:r>
                        <a:rPr lang="el-GR" sz="800" dirty="0">
                          <a:effectLst/>
                        </a:rPr>
                        <a:t>INTERPRETATION</a:t>
                      </a:r>
                      <a:endParaRPr lang="el-GR" sz="800" dirty="0">
                        <a:effectLst/>
                        <a:latin typeface="Calibri"/>
                        <a:ea typeface="Calibri"/>
                        <a:cs typeface="Times New Roman"/>
                      </a:endParaRPr>
                    </a:p>
                  </a:txBody>
                  <a:tcPr marL="68580" marR="68580" marT="0" marB="34290" anchor="ctr"/>
                </a:tc>
                <a:tc>
                  <a:txBody>
                    <a:bodyPr/>
                    <a:lstStyle/>
                    <a:p>
                      <a:pPr algn="ctr">
                        <a:lnSpc>
                          <a:spcPct val="150000"/>
                        </a:lnSpc>
                        <a:spcBef>
                          <a:spcPts val="600"/>
                        </a:spcBef>
                        <a:spcAft>
                          <a:spcPts val="0"/>
                        </a:spcAft>
                      </a:pPr>
                      <a:r>
                        <a:rPr lang="en-US" sz="800">
                          <a:effectLst/>
                        </a:rPr>
                        <a:t>TEST VALUES </a:t>
                      </a:r>
                      <a:endParaRPr lang="el-GR" sz="800">
                        <a:effectLst/>
                      </a:endParaRPr>
                    </a:p>
                    <a:p>
                      <a:pPr algn="ctr">
                        <a:lnSpc>
                          <a:spcPct val="150000"/>
                        </a:lnSpc>
                        <a:spcBef>
                          <a:spcPts val="600"/>
                        </a:spcBef>
                        <a:spcAft>
                          <a:spcPts val="0"/>
                        </a:spcAft>
                      </a:pPr>
                      <a:r>
                        <a:rPr lang="en-US" sz="800">
                          <a:effectLst/>
                        </a:rPr>
                        <a:t>min,def,max</a:t>
                      </a:r>
                      <a:endParaRPr lang="el-GR" sz="800">
                        <a:effectLst/>
                        <a:latin typeface="Calibri"/>
                        <a:ea typeface="Calibri"/>
                        <a:cs typeface="Times New Roman"/>
                      </a:endParaRPr>
                    </a:p>
                  </a:txBody>
                  <a:tcPr marL="0" marR="0" marT="0" marB="0" anchor="ctr"/>
                </a:tc>
                <a:tc>
                  <a:txBody>
                    <a:bodyPr/>
                    <a:lstStyle/>
                    <a:p>
                      <a:pPr algn="ctr">
                        <a:lnSpc>
                          <a:spcPct val="150000"/>
                        </a:lnSpc>
                        <a:spcBef>
                          <a:spcPts val="600"/>
                        </a:spcBef>
                        <a:spcAft>
                          <a:spcPts val="0"/>
                        </a:spcAft>
                      </a:pPr>
                      <a:r>
                        <a:rPr lang="en-US" sz="800">
                          <a:effectLst/>
                        </a:rPr>
                        <a:t>OPTIMUM VALUES</a:t>
                      </a:r>
                      <a:endParaRPr lang="el-GR" sz="800">
                        <a:effectLst/>
                        <a:latin typeface="Calibri"/>
                        <a:ea typeface="Calibri"/>
                        <a:cs typeface="Times New Roman"/>
                      </a:endParaRPr>
                    </a:p>
                  </a:txBody>
                  <a:tcPr marL="68580" marR="68580" marT="0" marB="34290" anchor="ctr"/>
                </a:tc>
                <a:extLst>
                  <a:ext uri="{0D108BD9-81ED-4DB2-BD59-A6C34878D82A}">
                    <a16:rowId xmlns:a16="http://schemas.microsoft.com/office/drawing/2014/main" val="10000"/>
                  </a:ext>
                </a:extLst>
              </a:tr>
              <a:tr h="222885">
                <a:tc>
                  <a:txBody>
                    <a:bodyPr/>
                    <a:lstStyle/>
                    <a:p>
                      <a:pPr algn="ctr">
                        <a:lnSpc>
                          <a:spcPct val="150000"/>
                        </a:lnSpc>
                        <a:spcBef>
                          <a:spcPts val="600"/>
                        </a:spcBef>
                        <a:spcAft>
                          <a:spcPts val="0"/>
                        </a:spcAft>
                      </a:pPr>
                      <a:r>
                        <a:rPr lang="el-GR" sz="800">
                          <a:effectLst/>
                        </a:rPr>
                        <a:t>c_soil</a:t>
                      </a:r>
                      <a:endParaRPr lang="el-GR" sz="800">
                        <a:effectLst/>
                        <a:latin typeface="Calibri"/>
                        <a:ea typeface="Calibri"/>
                        <a:cs typeface="Times New Roman"/>
                      </a:endParaRPr>
                    </a:p>
                  </a:txBody>
                  <a:tcPr marL="51435" marR="51435" marT="0" marB="0" anchor="ctr"/>
                </a:tc>
                <a:tc>
                  <a:txBody>
                    <a:bodyPr/>
                    <a:lstStyle/>
                    <a:p>
                      <a:pPr algn="ctr">
                        <a:lnSpc>
                          <a:spcPct val="150000"/>
                        </a:lnSpc>
                        <a:spcBef>
                          <a:spcPts val="600"/>
                        </a:spcBef>
                        <a:spcAft>
                          <a:spcPts val="0"/>
                        </a:spcAft>
                      </a:pPr>
                      <a:r>
                        <a:rPr lang="en-US" sz="800">
                          <a:effectLst/>
                        </a:rPr>
                        <a:t>surface area index of evaporative soil</a:t>
                      </a:r>
                      <a:endParaRPr lang="el-GR" sz="800">
                        <a:effectLst/>
                        <a:latin typeface="Calibri"/>
                        <a:ea typeface="Calibri"/>
                        <a:cs typeface="Times New Roman"/>
                      </a:endParaRPr>
                    </a:p>
                  </a:txBody>
                  <a:tcPr marL="51435" marR="51435" marT="0" marB="0" anchor="ctr"/>
                </a:tc>
                <a:tc>
                  <a:txBody>
                    <a:bodyPr/>
                    <a:lstStyle/>
                    <a:p>
                      <a:pPr indent="-30480" algn="ctr">
                        <a:lnSpc>
                          <a:spcPct val="150000"/>
                        </a:lnSpc>
                        <a:spcBef>
                          <a:spcPts val="600"/>
                        </a:spcBef>
                        <a:spcAft>
                          <a:spcPts val="0"/>
                        </a:spcAft>
                      </a:pPr>
                      <a:r>
                        <a:rPr lang="el-GR" sz="800">
                          <a:effectLst/>
                        </a:rPr>
                        <a:t>0, 1, 2</a:t>
                      </a:r>
                      <a:endParaRPr lang="el-GR" sz="800">
                        <a:effectLst/>
                        <a:latin typeface="Calibri"/>
                        <a:ea typeface="Calibri"/>
                        <a:cs typeface="Times New Roman"/>
                      </a:endParaRPr>
                    </a:p>
                  </a:txBody>
                  <a:tcPr marL="0" marR="0" marT="0" marB="0" anchor="ctr"/>
                </a:tc>
                <a:tc>
                  <a:txBody>
                    <a:bodyPr/>
                    <a:lstStyle/>
                    <a:p>
                      <a:pPr indent="-30480" algn="ctr">
                        <a:lnSpc>
                          <a:spcPct val="150000"/>
                        </a:lnSpc>
                        <a:spcBef>
                          <a:spcPts val="600"/>
                        </a:spcBef>
                        <a:spcAft>
                          <a:spcPts val="0"/>
                        </a:spcAft>
                      </a:pPr>
                      <a:r>
                        <a:rPr lang="en-US" sz="800">
                          <a:effectLst/>
                        </a:rPr>
                        <a:t>0.825</a:t>
                      </a:r>
                      <a:endParaRPr lang="el-GR" sz="800">
                        <a:effectLst/>
                        <a:latin typeface="Calibri"/>
                        <a:ea typeface="Calibri"/>
                        <a:cs typeface="Times New Roman"/>
                      </a:endParaRPr>
                    </a:p>
                  </a:txBody>
                  <a:tcPr marL="68580" marR="68580" marT="0" marB="34290" anchor="ctr"/>
                </a:tc>
                <a:extLst>
                  <a:ext uri="{0D108BD9-81ED-4DB2-BD59-A6C34878D82A}">
                    <a16:rowId xmlns:a16="http://schemas.microsoft.com/office/drawing/2014/main" val="10001"/>
                  </a:ext>
                </a:extLst>
              </a:tr>
              <a:tr h="222885">
                <a:tc>
                  <a:txBody>
                    <a:bodyPr/>
                    <a:lstStyle/>
                    <a:p>
                      <a:pPr algn="ctr">
                        <a:lnSpc>
                          <a:spcPct val="150000"/>
                        </a:lnSpc>
                        <a:spcBef>
                          <a:spcPts val="600"/>
                        </a:spcBef>
                        <a:spcAft>
                          <a:spcPts val="0"/>
                        </a:spcAft>
                      </a:pPr>
                      <a:r>
                        <a:rPr lang="el-GR" sz="800">
                          <a:effectLst/>
                        </a:rPr>
                        <a:t>rat_sea</a:t>
                      </a:r>
                      <a:endParaRPr lang="el-GR" sz="800">
                        <a:effectLst/>
                        <a:latin typeface="Calibri"/>
                        <a:ea typeface="Calibri"/>
                        <a:cs typeface="Times New Roman"/>
                      </a:endParaRPr>
                    </a:p>
                  </a:txBody>
                  <a:tcPr marL="51435" marR="51435" marT="0" marB="0" anchor="ctr"/>
                </a:tc>
                <a:tc>
                  <a:txBody>
                    <a:bodyPr/>
                    <a:lstStyle/>
                    <a:p>
                      <a:pPr algn="ctr">
                        <a:lnSpc>
                          <a:spcPct val="150000"/>
                        </a:lnSpc>
                        <a:spcBef>
                          <a:spcPts val="600"/>
                        </a:spcBef>
                        <a:spcAft>
                          <a:spcPts val="0"/>
                        </a:spcAft>
                      </a:pPr>
                      <a:r>
                        <a:rPr lang="en-US" sz="800">
                          <a:effectLst/>
                        </a:rPr>
                        <a:t>ratio of laminar scaling factors for heat over sea</a:t>
                      </a:r>
                      <a:endParaRPr lang="el-GR" sz="800">
                        <a:effectLst/>
                        <a:latin typeface="Calibri"/>
                        <a:ea typeface="Calibri"/>
                        <a:cs typeface="Times New Roman"/>
                      </a:endParaRPr>
                    </a:p>
                  </a:txBody>
                  <a:tcPr marL="51435" marR="51435" marT="0" marB="0" anchor="ctr"/>
                </a:tc>
                <a:tc>
                  <a:txBody>
                    <a:bodyPr/>
                    <a:lstStyle/>
                    <a:p>
                      <a:pPr indent="-30480" algn="ctr">
                        <a:lnSpc>
                          <a:spcPct val="150000"/>
                        </a:lnSpc>
                        <a:spcBef>
                          <a:spcPts val="600"/>
                        </a:spcBef>
                        <a:spcAft>
                          <a:spcPts val="0"/>
                        </a:spcAft>
                      </a:pPr>
                      <a:r>
                        <a:rPr lang="el-GR" sz="800">
                          <a:effectLst/>
                        </a:rPr>
                        <a:t>1, </a:t>
                      </a:r>
                      <a:r>
                        <a:rPr lang="en-US" sz="800">
                          <a:effectLst/>
                        </a:rPr>
                        <a:t>1</a:t>
                      </a:r>
                      <a:r>
                        <a:rPr lang="el-GR" sz="800">
                          <a:effectLst/>
                        </a:rPr>
                        <a:t>0, </a:t>
                      </a:r>
                      <a:r>
                        <a:rPr lang="en-US" sz="800">
                          <a:effectLst/>
                        </a:rPr>
                        <a:t>50</a:t>
                      </a:r>
                      <a:endParaRPr lang="el-GR" sz="800">
                        <a:effectLst/>
                        <a:latin typeface="Calibri"/>
                        <a:ea typeface="Calibri"/>
                        <a:cs typeface="Times New Roman"/>
                      </a:endParaRPr>
                    </a:p>
                  </a:txBody>
                  <a:tcPr marL="0" marR="0" marT="0" marB="0" anchor="ctr"/>
                </a:tc>
                <a:tc>
                  <a:txBody>
                    <a:bodyPr/>
                    <a:lstStyle/>
                    <a:p>
                      <a:pPr indent="-30480" algn="ctr">
                        <a:lnSpc>
                          <a:spcPct val="150000"/>
                        </a:lnSpc>
                        <a:spcBef>
                          <a:spcPts val="600"/>
                        </a:spcBef>
                        <a:spcAft>
                          <a:spcPts val="0"/>
                        </a:spcAft>
                      </a:pPr>
                      <a:r>
                        <a:rPr lang="en-US" sz="800">
                          <a:effectLst/>
                        </a:rPr>
                        <a:t>5.288</a:t>
                      </a:r>
                      <a:endParaRPr lang="el-GR" sz="800">
                        <a:effectLst/>
                        <a:latin typeface="Calibri"/>
                        <a:ea typeface="Calibri"/>
                        <a:cs typeface="Times New Roman"/>
                      </a:endParaRPr>
                    </a:p>
                  </a:txBody>
                  <a:tcPr marL="68580" marR="68580" marT="0" marB="34290" anchor="ctr"/>
                </a:tc>
                <a:extLst>
                  <a:ext uri="{0D108BD9-81ED-4DB2-BD59-A6C34878D82A}">
                    <a16:rowId xmlns:a16="http://schemas.microsoft.com/office/drawing/2014/main" val="10002"/>
                  </a:ext>
                </a:extLst>
              </a:tr>
              <a:tr h="377190">
                <a:tc>
                  <a:txBody>
                    <a:bodyPr/>
                    <a:lstStyle/>
                    <a:p>
                      <a:pPr algn="ctr">
                        <a:lnSpc>
                          <a:spcPct val="150000"/>
                        </a:lnSpc>
                        <a:spcBef>
                          <a:spcPts val="600"/>
                        </a:spcBef>
                        <a:spcAft>
                          <a:spcPts val="0"/>
                        </a:spcAft>
                      </a:pPr>
                      <a:r>
                        <a:rPr lang="el-GR" sz="800">
                          <a:effectLst/>
                        </a:rPr>
                        <a:t>rlam_heat</a:t>
                      </a:r>
                      <a:endParaRPr lang="el-GR" sz="800">
                        <a:effectLst/>
                        <a:latin typeface="Calibri"/>
                        <a:ea typeface="Calibri"/>
                        <a:cs typeface="Times New Roman"/>
                      </a:endParaRPr>
                    </a:p>
                  </a:txBody>
                  <a:tcPr marL="51435" marR="51435" marT="0" marB="0" anchor="ctr"/>
                </a:tc>
                <a:tc>
                  <a:txBody>
                    <a:bodyPr/>
                    <a:lstStyle/>
                    <a:p>
                      <a:pPr algn="ctr">
                        <a:lnSpc>
                          <a:spcPct val="150000"/>
                        </a:lnSpc>
                        <a:spcBef>
                          <a:spcPts val="600"/>
                        </a:spcBef>
                        <a:spcAft>
                          <a:spcPts val="0"/>
                        </a:spcAft>
                      </a:pPr>
                      <a:r>
                        <a:rPr lang="en-US" sz="800">
                          <a:effectLst/>
                        </a:rPr>
                        <a:t>scaling factor of the laminar boundary layer for heat</a:t>
                      </a:r>
                      <a:endParaRPr lang="el-GR" sz="800">
                        <a:effectLst/>
                        <a:latin typeface="Calibri"/>
                        <a:ea typeface="Calibri"/>
                        <a:cs typeface="Times New Roman"/>
                      </a:endParaRPr>
                    </a:p>
                  </a:txBody>
                  <a:tcPr marL="51435" marR="51435" marT="0" marB="0" anchor="ctr"/>
                </a:tc>
                <a:tc>
                  <a:txBody>
                    <a:bodyPr/>
                    <a:lstStyle/>
                    <a:p>
                      <a:pPr indent="-30480" algn="ctr">
                        <a:lnSpc>
                          <a:spcPct val="150000"/>
                        </a:lnSpc>
                        <a:spcBef>
                          <a:spcPts val="600"/>
                        </a:spcBef>
                        <a:spcAft>
                          <a:spcPts val="0"/>
                        </a:spcAft>
                      </a:pPr>
                      <a:r>
                        <a:rPr lang="el-GR" sz="800">
                          <a:effectLst/>
                        </a:rPr>
                        <a:t>0.1,  1.0, 2.0</a:t>
                      </a:r>
                      <a:endParaRPr lang="el-GR" sz="800">
                        <a:effectLst/>
                        <a:latin typeface="Calibri"/>
                        <a:ea typeface="Calibri"/>
                        <a:cs typeface="Times New Roman"/>
                      </a:endParaRPr>
                    </a:p>
                  </a:txBody>
                  <a:tcPr marL="0" marR="0" marT="0" marB="0" anchor="ctr"/>
                </a:tc>
                <a:tc>
                  <a:txBody>
                    <a:bodyPr/>
                    <a:lstStyle/>
                    <a:p>
                      <a:pPr indent="-30480" algn="ctr">
                        <a:lnSpc>
                          <a:spcPct val="150000"/>
                        </a:lnSpc>
                        <a:spcBef>
                          <a:spcPts val="600"/>
                        </a:spcBef>
                        <a:spcAft>
                          <a:spcPts val="0"/>
                        </a:spcAft>
                      </a:pPr>
                      <a:r>
                        <a:rPr lang="en-US" sz="800">
                          <a:effectLst/>
                        </a:rPr>
                        <a:t>1.049</a:t>
                      </a:r>
                      <a:endParaRPr lang="el-GR" sz="800">
                        <a:effectLst/>
                        <a:latin typeface="Calibri"/>
                        <a:ea typeface="Calibri"/>
                        <a:cs typeface="Times New Roman"/>
                      </a:endParaRPr>
                    </a:p>
                  </a:txBody>
                  <a:tcPr marL="68580" marR="68580" marT="0" marB="34290" anchor="ctr"/>
                </a:tc>
                <a:extLst>
                  <a:ext uri="{0D108BD9-81ED-4DB2-BD59-A6C34878D82A}">
                    <a16:rowId xmlns:a16="http://schemas.microsoft.com/office/drawing/2014/main" val="10003"/>
                  </a:ext>
                </a:extLst>
              </a:tr>
              <a:tr h="377190">
                <a:tc>
                  <a:txBody>
                    <a:bodyPr/>
                    <a:lstStyle/>
                    <a:p>
                      <a:pPr indent="22860" algn="ctr">
                        <a:lnSpc>
                          <a:spcPct val="150000"/>
                        </a:lnSpc>
                        <a:spcBef>
                          <a:spcPts val="600"/>
                        </a:spcBef>
                        <a:spcAft>
                          <a:spcPts val="0"/>
                        </a:spcAft>
                      </a:pPr>
                      <a:r>
                        <a:rPr lang="el-GR" sz="800">
                          <a:effectLst/>
                        </a:rPr>
                        <a:t>tkhmin</a:t>
                      </a:r>
                      <a:br>
                        <a:rPr lang="el-GR" sz="800">
                          <a:effectLst/>
                        </a:rPr>
                      </a:br>
                      <a:r>
                        <a:rPr lang="en-US" sz="800">
                          <a:effectLst/>
                        </a:rPr>
                        <a:t>  </a:t>
                      </a:r>
                      <a:r>
                        <a:rPr lang="el-GR" sz="800">
                          <a:effectLst/>
                        </a:rPr>
                        <a:t>tkmmin</a:t>
                      </a:r>
                      <a:endParaRPr lang="el-GR" sz="800">
                        <a:effectLst/>
                        <a:latin typeface="Calibri"/>
                        <a:ea typeface="Calibri"/>
                        <a:cs typeface="Times New Roman"/>
                      </a:endParaRPr>
                    </a:p>
                  </a:txBody>
                  <a:tcPr marL="51435" marR="51435" marT="0" marB="0" anchor="ctr"/>
                </a:tc>
                <a:tc>
                  <a:txBody>
                    <a:bodyPr/>
                    <a:lstStyle/>
                    <a:p>
                      <a:pPr indent="-29845" algn="ctr">
                        <a:lnSpc>
                          <a:spcPct val="150000"/>
                        </a:lnSpc>
                        <a:spcBef>
                          <a:spcPts val="600"/>
                        </a:spcBef>
                        <a:spcAft>
                          <a:spcPts val="0"/>
                        </a:spcAft>
                      </a:pPr>
                      <a:r>
                        <a:rPr lang="en-US" sz="800">
                          <a:effectLst/>
                        </a:rPr>
                        <a:t>minimum value of diffusion coefficients for heat  and momentum (both are kept equal)</a:t>
                      </a:r>
                      <a:endParaRPr lang="el-GR" sz="800">
                        <a:effectLst/>
                        <a:latin typeface="Calibri"/>
                        <a:ea typeface="Calibri"/>
                        <a:cs typeface="Times New Roman"/>
                      </a:endParaRPr>
                    </a:p>
                  </a:txBody>
                  <a:tcPr marL="51435" marR="51435" marT="0" marB="0" anchor="ctr"/>
                </a:tc>
                <a:tc>
                  <a:txBody>
                    <a:bodyPr/>
                    <a:lstStyle/>
                    <a:p>
                      <a:pPr algn="ctr">
                        <a:lnSpc>
                          <a:spcPct val="150000"/>
                        </a:lnSpc>
                        <a:spcBef>
                          <a:spcPts val="600"/>
                        </a:spcBef>
                        <a:spcAft>
                          <a:spcPts val="0"/>
                        </a:spcAft>
                      </a:pPr>
                      <a:r>
                        <a:rPr lang="el-GR" sz="800">
                          <a:effectLst/>
                        </a:rPr>
                        <a:t>0.1, 0.4, </a:t>
                      </a:r>
                      <a:r>
                        <a:rPr lang="en-US" sz="800">
                          <a:effectLst/>
                        </a:rPr>
                        <a:t>2</a:t>
                      </a:r>
                      <a:r>
                        <a:rPr lang="el-GR" sz="800">
                          <a:effectLst/>
                        </a:rPr>
                        <a:t>.0</a:t>
                      </a:r>
                      <a:endParaRPr lang="el-GR" sz="800">
                        <a:effectLst/>
                        <a:latin typeface="Calibri"/>
                        <a:ea typeface="Calibri"/>
                        <a:cs typeface="Times New Roman"/>
                      </a:endParaRPr>
                    </a:p>
                  </a:txBody>
                  <a:tcPr marL="0" marR="0" marT="0" marB="0" anchor="ctr"/>
                </a:tc>
                <a:tc>
                  <a:txBody>
                    <a:bodyPr/>
                    <a:lstStyle/>
                    <a:p>
                      <a:pPr algn="ctr">
                        <a:lnSpc>
                          <a:spcPct val="150000"/>
                        </a:lnSpc>
                        <a:spcBef>
                          <a:spcPts val="600"/>
                        </a:spcBef>
                        <a:spcAft>
                          <a:spcPts val="0"/>
                        </a:spcAft>
                      </a:pPr>
                      <a:r>
                        <a:rPr lang="en-US" sz="800">
                          <a:effectLst/>
                        </a:rPr>
                        <a:t>1.356</a:t>
                      </a:r>
                      <a:endParaRPr lang="el-GR" sz="800">
                        <a:effectLst/>
                        <a:latin typeface="Calibri"/>
                        <a:ea typeface="Calibri"/>
                        <a:cs typeface="Times New Roman"/>
                      </a:endParaRPr>
                    </a:p>
                  </a:txBody>
                  <a:tcPr marL="68580" marR="68580" marT="0" marB="34290" anchor="ctr"/>
                </a:tc>
                <a:extLst>
                  <a:ext uri="{0D108BD9-81ED-4DB2-BD59-A6C34878D82A}">
                    <a16:rowId xmlns:a16="http://schemas.microsoft.com/office/drawing/2014/main" val="10004"/>
                  </a:ext>
                </a:extLst>
              </a:tr>
              <a:tr h="222885">
                <a:tc>
                  <a:txBody>
                    <a:bodyPr/>
                    <a:lstStyle/>
                    <a:p>
                      <a:pPr algn="ctr">
                        <a:lnSpc>
                          <a:spcPct val="150000"/>
                        </a:lnSpc>
                        <a:spcBef>
                          <a:spcPts val="600"/>
                        </a:spcBef>
                        <a:spcAft>
                          <a:spcPts val="0"/>
                        </a:spcAft>
                      </a:pPr>
                      <a:r>
                        <a:rPr lang="el-GR" sz="800">
                          <a:effectLst/>
                        </a:rPr>
                        <a:t>tur_len</a:t>
                      </a:r>
                      <a:endParaRPr lang="el-GR" sz="800">
                        <a:effectLst/>
                        <a:latin typeface="Calibri"/>
                        <a:ea typeface="Calibri"/>
                        <a:cs typeface="Times New Roman"/>
                      </a:endParaRPr>
                    </a:p>
                  </a:txBody>
                  <a:tcPr marL="51435" marR="51435" marT="0" marB="0" anchor="ctr"/>
                </a:tc>
                <a:tc>
                  <a:txBody>
                    <a:bodyPr/>
                    <a:lstStyle/>
                    <a:p>
                      <a:pPr indent="-29845">
                        <a:lnSpc>
                          <a:spcPct val="150000"/>
                        </a:lnSpc>
                        <a:spcBef>
                          <a:spcPts val="600"/>
                        </a:spcBef>
                        <a:spcAft>
                          <a:spcPts val="0"/>
                        </a:spcAft>
                      </a:pPr>
                      <a:r>
                        <a:rPr lang="en-US" sz="800" dirty="0">
                          <a:effectLst/>
                        </a:rPr>
                        <a:t>asymptotic maximum turbulent length scale </a:t>
                      </a:r>
                      <a:r>
                        <a:rPr lang="en-US" sz="700" dirty="0">
                          <a:effectLst/>
                        </a:rPr>
                        <a:t>(m)</a:t>
                      </a:r>
                      <a:endParaRPr lang="el-GR" sz="800" dirty="0">
                        <a:effectLst/>
                        <a:latin typeface="Calibri"/>
                        <a:ea typeface="Calibri"/>
                        <a:cs typeface="Times New Roman"/>
                      </a:endParaRPr>
                    </a:p>
                  </a:txBody>
                  <a:tcPr marL="51435" marR="51435" marT="0" marB="0" anchor="ctr"/>
                </a:tc>
                <a:tc>
                  <a:txBody>
                    <a:bodyPr/>
                    <a:lstStyle/>
                    <a:p>
                      <a:pPr algn="ctr">
                        <a:lnSpc>
                          <a:spcPct val="150000"/>
                        </a:lnSpc>
                        <a:spcBef>
                          <a:spcPts val="600"/>
                        </a:spcBef>
                        <a:spcAft>
                          <a:spcPts val="0"/>
                        </a:spcAft>
                      </a:pPr>
                      <a:r>
                        <a:rPr lang="el-GR" sz="800">
                          <a:effectLst/>
                        </a:rPr>
                        <a:t>100, 150, 1000</a:t>
                      </a:r>
                      <a:endParaRPr lang="el-GR" sz="800">
                        <a:effectLst/>
                        <a:latin typeface="Calibri"/>
                        <a:ea typeface="Calibri"/>
                        <a:cs typeface="Times New Roman"/>
                      </a:endParaRPr>
                    </a:p>
                  </a:txBody>
                  <a:tcPr marL="0" marR="0" marT="0" marB="0" anchor="ctr"/>
                </a:tc>
                <a:tc>
                  <a:txBody>
                    <a:bodyPr/>
                    <a:lstStyle/>
                    <a:p>
                      <a:pPr algn="ctr">
                        <a:lnSpc>
                          <a:spcPct val="150000"/>
                        </a:lnSpc>
                        <a:spcBef>
                          <a:spcPts val="600"/>
                        </a:spcBef>
                        <a:spcAft>
                          <a:spcPts val="0"/>
                        </a:spcAft>
                      </a:pPr>
                      <a:r>
                        <a:rPr lang="en-US" sz="800" dirty="0">
                          <a:effectLst/>
                        </a:rPr>
                        <a:t>524.66</a:t>
                      </a:r>
                      <a:endParaRPr lang="el-GR" sz="800" dirty="0">
                        <a:effectLst/>
                        <a:latin typeface="Calibri"/>
                        <a:ea typeface="Calibri"/>
                        <a:cs typeface="Times New Roman"/>
                      </a:endParaRPr>
                    </a:p>
                  </a:txBody>
                  <a:tcPr marL="68580" marR="68580" marT="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257177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ea"/>
          <p:cNvPicPr preferRelativeResize="0">
            <a:picLocks noChangeArrowheads="1"/>
          </p:cNvPicPr>
          <p:nvPr/>
        </p:nvPicPr>
        <p:blipFill>
          <a:blip r:embed="rId2" cstate="print"/>
          <a:srcRect b="51024"/>
          <a:stretch>
            <a:fillRect/>
          </a:stretch>
        </p:blipFill>
        <p:spPr bwMode="auto">
          <a:xfrm>
            <a:off x="1143000" y="0"/>
            <a:ext cx="6858000" cy="567000"/>
          </a:xfrm>
          <a:prstGeom prst="rect">
            <a:avLst/>
          </a:prstGeom>
          <a:noFill/>
          <a:ln w="9525">
            <a:noFill/>
            <a:miter lim="800000"/>
            <a:headEnd/>
            <a:tailEnd/>
          </a:ln>
        </p:spPr>
      </p:pic>
      <p:pic>
        <p:nvPicPr>
          <p:cNvPr id="11266" name="Picture 2" descr="http://www.cosmo-model.org/images/logo2nd.gif"/>
          <p:cNvPicPr>
            <a:picLocks noChangeAspect="1" noChangeArrowheads="1"/>
          </p:cNvPicPr>
          <p:nvPr/>
        </p:nvPicPr>
        <p:blipFill>
          <a:blip r:embed="rId3" cstate="print"/>
          <a:srcRect/>
          <a:stretch>
            <a:fillRect/>
          </a:stretch>
        </p:blipFill>
        <p:spPr bwMode="auto">
          <a:xfrm>
            <a:off x="1142977" y="0"/>
            <a:ext cx="2517749" cy="567000"/>
          </a:xfrm>
          <a:prstGeom prst="rect">
            <a:avLst/>
          </a:prstGeom>
          <a:solidFill>
            <a:schemeClr val="bg1">
              <a:alpha val="36000"/>
            </a:schemeClr>
          </a:solidFill>
        </p:spPr>
      </p:pic>
      <p:pic>
        <p:nvPicPr>
          <p:cNvPr id="11268" name="Picture 4" descr="ΕΜΥ, Εθνική Μετεωρολογική Υπηρεσία - Δελτία Καιρού, Προγνώσεις"/>
          <p:cNvPicPr>
            <a:picLocks noChangeAspect="1" noChangeArrowheads="1"/>
          </p:cNvPicPr>
          <p:nvPr/>
        </p:nvPicPr>
        <p:blipFill>
          <a:blip r:embed="rId4" cstate="print"/>
          <a:srcRect/>
          <a:stretch>
            <a:fillRect/>
          </a:stretch>
        </p:blipFill>
        <p:spPr bwMode="auto">
          <a:xfrm>
            <a:off x="6378231" y="-4233"/>
            <a:ext cx="1622794" cy="567000"/>
          </a:xfrm>
          <a:prstGeom prst="rect">
            <a:avLst/>
          </a:prstGeom>
          <a:solidFill>
            <a:schemeClr val="bg1">
              <a:alpha val="36000"/>
            </a:schemeClr>
          </a:solidFill>
        </p:spPr>
      </p:pic>
      <p:sp>
        <p:nvSpPr>
          <p:cNvPr id="15364" name="AutoShape 4"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66" name="AutoShape 6"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84" name="AutoShape 24" descr="Αποτέλεσμα εικόνας για ITAF REMET cosmo model"/>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3" name="Content Placeholder 20"/>
          <p:cNvSpPr txBox="1">
            <a:spLocks/>
          </p:cNvSpPr>
          <p:nvPr/>
        </p:nvSpPr>
        <p:spPr>
          <a:xfrm>
            <a:off x="1143000" y="573528"/>
            <a:ext cx="6858000" cy="4266474"/>
          </a:xfrm>
          <a:prstGeom prst="rect">
            <a:avLst/>
          </a:prstGeom>
          <a:solidFill>
            <a:srgbClr val="F3FAFF">
              <a:alpha val="84000"/>
            </a:srgbClr>
          </a:solidFill>
        </p:spPr>
        <p:txBody>
          <a:bodyPr vert="horz" lIns="68580" tIns="34290" rIns="68580" bIns="34290" rtlCol="0">
            <a:normAutofit/>
          </a:bodyPr>
          <a:lstStyle/>
          <a:p>
            <a:pPr marL="271463" indent="271463" algn="ctr" defTabSz="685800" eaLnBrk="1" fontAlgn="auto" hangingPunct="1">
              <a:lnSpc>
                <a:spcPct val="130000"/>
              </a:lnSpc>
              <a:spcBef>
                <a:spcPct val="20000"/>
              </a:spcBef>
              <a:spcAft>
                <a:spcPts val="0"/>
              </a:spcAft>
              <a:buFont typeface="Wingdings" pitchFamily="2" charset="2"/>
              <a:buChar char="q"/>
              <a:defRPr/>
            </a:pPr>
            <a:r>
              <a:rPr lang="en-US" sz="1950" dirty="0">
                <a:solidFill>
                  <a:prstClr val="black"/>
                </a:solidFill>
                <a:latin typeface="Calibri"/>
              </a:rPr>
              <a:t>Optimization and Evaluation</a:t>
            </a:r>
            <a:endParaRPr lang="el-GR" sz="1950" dirty="0">
              <a:solidFill>
                <a:prstClr val="black"/>
              </a:solidFill>
              <a:latin typeface="Calibri"/>
            </a:endParaRPr>
          </a:p>
        </p:txBody>
      </p:sp>
      <p:sp>
        <p:nvSpPr>
          <p:cNvPr id="14"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n-US" sz="1050" dirty="0">
                <a:solidFill>
                  <a:prstClr val="black"/>
                </a:solidFill>
                <a:latin typeface="Calibri"/>
              </a:rPr>
              <a:t>08</a:t>
            </a:r>
            <a:endParaRPr lang="el-GR" sz="1050" dirty="0">
              <a:solidFill>
                <a:prstClr val="black"/>
              </a:solidFill>
              <a:latin typeface="Calibri"/>
            </a:endParaRPr>
          </a:p>
        </p:txBody>
      </p:sp>
      <p:sp>
        <p:nvSpPr>
          <p:cNvPr id="12" name="11 - TextBox"/>
          <p:cNvSpPr txBox="1"/>
          <p:nvPr/>
        </p:nvSpPr>
        <p:spPr>
          <a:xfrm>
            <a:off x="3329862" y="1005576"/>
            <a:ext cx="2268252" cy="507831"/>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a:rPr>
              <a:t>Selection of a new set of cases</a:t>
            </a:r>
            <a:endParaRPr lang="el-GR" sz="1350" dirty="0">
              <a:solidFill>
                <a:prstClr val="black"/>
              </a:solidFill>
              <a:latin typeface="Calibri"/>
            </a:endParaRPr>
          </a:p>
        </p:txBody>
      </p:sp>
      <p:sp>
        <p:nvSpPr>
          <p:cNvPr id="16" name="15 - TextBox"/>
          <p:cNvSpPr txBox="1"/>
          <p:nvPr/>
        </p:nvSpPr>
        <p:spPr>
          <a:xfrm>
            <a:off x="2249742" y="1653648"/>
            <a:ext cx="4455114" cy="300082"/>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a:rPr>
              <a:t>COSMO Model runs (default and optimum parameter values) </a:t>
            </a:r>
            <a:endParaRPr lang="el-GR" sz="1350" dirty="0">
              <a:solidFill>
                <a:prstClr val="black"/>
              </a:solidFill>
              <a:latin typeface="Calibri"/>
            </a:endParaRPr>
          </a:p>
        </p:txBody>
      </p:sp>
      <p:sp>
        <p:nvSpPr>
          <p:cNvPr id="19" name="18 - TextBox"/>
          <p:cNvSpPr txBox="1"/>
          <p:nvPr/>
        </p:nvSpPr>
        <p:spPr>
          <a:xfrm>
            <a:off x="3545886" y="2247715"/>
            <a:ext cx="4050450" cy="507831"/>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a:rPr>
              <a:t>Evaluation of model performance scores for optimum parameter values in reference to the default runs</a:t>
            </a:r>
            <a:endParaRPr lang="el-GR" sz="1350" dirty="0">
              <a:solidFill>
                <a:prstClr val="black"/>
              </a:solidFill>
              <a:latin typeface="Calibri"/>
            </a:endParaRPr>
          </a:p>
        </p:txBody>
      </p:sp>
      <p:sp>
        <p:nvSpPr>
          <p:cNvPr id="23" name="22 - Βέλος προς τα κάτω"/>
          <p:cNvSpPr/>
          <p:nvPr/>
        </p:nvSpPr>
        <p:spPr>
          <a:xfrm>
            <a:off x="4409982" y="1383618"/>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sp>
        <p:nvSpPr>
          <p:cNvPr id="25" name="24 - Δεξιό βέλος"/>
          <p:cNvSpPr/>
          <p:nvPr/>
        </p:nvSpPr>
        <p:spPr>
          <a:xfrm>
            <a:off x="3221850" y="2424300"/>
            <a:ext cx="270030" cy="93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sp>
        <p:nvSpPr>
          <p:cNvPr id="26" name="25 - Βέλος προς τα κάτω"/>
          <p:cNvSpPr/>
          <p:nvPr/>
        </p:nvSpPr>
        <p:spPr>
          <a:xfrm>
            <a:off x="4409982" y="1977684"/>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sp>
        <p:nvSpPr>
          <p:cNvPr id="24" name="23 - TextBox"/>
          <p:cNvSpPr txBox="1"/>
          <p:nvPr/>
        </p:nvSpPr>
        <p:spPr>
          <a:xfrm>
            <a:off x="1439652" y="2134039"/>
            <a:ext cx="1728192" cy="1131079"/>
          </a:xfrm>
          <a:prstGeom prst="rect">
            <a:avLst/>
          </a:prstGeom>
          <a:noFill/>
          <a:ln>
            <a:solidFill>
              <a:schemeClr val="accent1"/>
            </a:solidFill>
          </a:ln>
        </p:spPr>
        <p:txBody>
          <a:bodyPr wrap="square" rtlCol="0">
            <a:spAutoFit/>
          </a:bodyPr>
          <a:lstStyle/>
          <a:p>
            <a:pPr algn="ctr" defTabSz="685800" eaLnBrk="1" fontAlgn="auto" hangingPunct="1">
              <a:spcBef>
                <a:spcPts val="0"/>
              </a:spcBef>
              <a:spcAft>
                <a:spcPts val="0"/>
              </a:spcAft>
            </a:pPr>
            <a:r>
              <a:rPr lang="en-US" sz="1350" dirty="0">
                <a:solidFill>
                  <a:prstClr val="black"/>
                </a:solidFill>
                <a:latin typeface="Calibri"/>
              </a:rPr>
              <a:t>Station observations from Greece and Israel</a:t>
            </a:r>
          </a:p>
          <a:p>
            <a:pPr algn="ctr" defTabSz="685800" eaLnBrk="1" fontAlgn="auto" hangingPunct="1">
              <a:spcBef>
                <a:spcPts val="0"/>
              </a:spcBef>
              <a:spcAft>
                <a:spcPts val="0"/>
              </a:spcAft>
            </a:pPr>
            <a:r>
              <a:rPr lang="en-US" sz="900" dirty="0">
                <a:solidFill>
                  <a:prstClr val="black"/>
                </a:solidFill>
                <a:latin typeface="Calibri"/>
              </a:rPr>
              <a:t>(Daily </a:t>
            </a:r>
            <a:r>
              <a:rPr lang="en-US" sz="900" dirty="0" err="1">
                <a:solidFill>
                  <a:prstClr val="black"/>
                </a:solidFill>
                <a:latin typeface="Calibri"/>
              </a:rPr>
              <a:t>Tdry</a:t>
            </a:r>
            <a:r>
              <a:rPr lang="en-US" sz="900" dirty="0">
                <a:solidFill>
                  <a:prstClr val="black"/>
                </a:solidFill>
                <a:latin typeface="Calibri"/>
              </a:rPr>
              <a:t> max, </a:t>
            </a:r>
            <a:r>
              <a:rPr lang="en-US" sz="900" dirty="0" err="1">
                <a:solidFill>
                  <a:prstClr val="black"/>
                </a:solidFill>
                <a:latin typeface="Calibri"/>
              </a:rPr>
              <a:t>Tdry</a:t>
            </a:r>
            <a:r>
              <a:rPr lang="en-US" sz="900" dirty="0">
                <a:solidFill>
                  <a:prstClr val="black"/>
                </a:solidFill>
                <a:latin typeface="Calibri"/>
              </a:rPr>
              <a:t> min, </a:t>
            </a:r>
            <a:r>
              <a:rPr lang="en-US" sz="900" dirty="0" err="1">
                <a:solidFill>
                  <a:prstClr val="black"/>
                </a:solidFill>
                <a:latin typeface="Calibri"/>
              </a:rPr>
              <a:t>Tdew</a:t>
            </a:r>
            <a:r>
              <a:rPr lang="en-US" sz="900" dirty="0">
                <a:solidFill>
                  <a:prstClr val="black"/>
                </a:solidFill>
                <a:latin typeface="Calibri"/>
              </a:rPr>
              <a:t> max, </a:t>
            </a:r>
            <a:r>
              <a:rPr lang="en-US" sz="900" dirty="0" err="1">
                <a:solidFill>
                  <a:prstClr val="black"/>
                </a:solidFill>
                <a:latin typeface="Calibri"/>
              </a:rPr>
              <a:t>Tdew</a:t>
            </a:r>
            <a:r>
              <a:rPr lang="en-US" sz="900" dirty="0">
                <a:solidFill>
                  <a:prstClr val="black"/>
                </a:solidFill>
                <a:latin typeface="Calibri"/>
              </a:rPr>
              <a:t> min and Precipitation)</a:t>
            </a:r>
            <a:endParaRPr lang="el-GR" sz="1350" dirty="0">
              <a:solidFill>
                <a:prstClr val="black"/>
              </a:solidFill>
              <a:latin typeface="Calibri"/>
            </a:endParaRPr>
          </a:p>
        </p:txBody>
      </p:sp>
      <p:pic>
        <p:nvPicPr>
          <p:cNvPr id="20" name="Εικόνα 19"/>
          <p:cNvPicPr/>
          <p:nvPr/>
        </p:nvPicPr>
        <p:blipFill>
          <a:blip r:embed="rId5" cstate="print"/>
          <a:srcRect/>
          <a:stretch>
            <a:fillRect/>
          </a:stretch>
        </p:blipFill>
        <p:spPr bwMode="auto">
          <a:xfrm>
            <a:off x="4203066" y="2841781"/>
            <a:ext cx="2583180" cy="1545431"/>
          </a:xfrm>
          <a:prstGeom prst="rect">
            <a:avLst/>
          </a:prstGeom>
          <a:solidFill>
            <a:schemeClr val="bg1"/>
          </a:solidFill>
        </p:spPr>
      </p:pic>
      <p:sp>
        <p:nvSpPr>
          <p:cNvPr id="21"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Tree>
    <p:extLst>
      <p:ext uri="{BB962C8B-B14F-4D97-AF65-F5344CB8AC3E}">
        <p14:creationId xmlns:p14="http://schemas.microsoft.com/office/powerpoint/2010/main" val="1363857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Ομάδα 99"/>
          <p:cNvGrpSpPr/>
          <p:nvPr/>
        </p:nvGrpSpPr>
        <p:grpSpPr>
          <a:xfrm>
            <a:off x="1669702" y="573528"/>
            <a:ext cx="6034646" cy="3402378"/>
            <a:chOff x="702269" y="764704"/>
            <a:chExt cx="8046195" cy="4536504"/>
          </a:xfrm>
        </p:grpSpPr>
        <p:sp>
          <p:nvSpPr>
            <p:cNvPr id="98" name="Ορθογώνιο 97"/>
            <p:cNvSpPr>
              <a:spLocks noChangeAspect="1"/>
            </p:cNvSpPr>
            <p:nvPr/>
          </p:nvSpPr>
          <p:spPr>
            <a:xfrm>
              <a:off x="702269" y="764704"/>
              <a:ext cx="8046195" cy="4536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l-GR" sz="1350">
                <a:solidFill>
                  <a:prstClr val="white"/>
                </a:solidFill>
                <a:latin typeface="Calibri"/>
              </a:endParaRPr>
            </a:p>
          </p:txBody>
        </p:sp>
        <p:pic>
          <p:nvPicPr>
            <p:cNvPr id="99" name="Εικόνα 98"/>
            <p:cNvPicPr>
              <a:picLocks noChangeAspect="1"/>
            </p:cNvPicPr>
            <p:nvPr/>
          </p:nvPicPr>
          <p:blipFill rotWithShape="1">
            <a:blip r:embed="rId2" cstate="print"/>
            <a:srcRect l="812" t="4067" r="812" b="107"/>
            <a:stretch/>
          </p:blipFill>
          <p:spPr bwMode="auto">
            <a:xfrm>
              <a:off x="864440" y="871223"/>
              <a:ext cx="7668000" cy="4357977"/>
            </a:xfrm>
            <a:prstGeom prst="rect">
              <a:avLst/>
            </a:prstGeom>
            <a:noFill/>
          </p:spPr>
        </p:pic>
      </p:grpSp>
      <mc:AlternateContent xmlns:mc="http://schemas.openxmlformats.org/markup-compatibility/2006" xmlns:a14="http://schemas.microsoft.com/office/drawing/2010/main">
        <mc:Choice Requires="a14">
          <p:sp>
            <p:nvSpPr>
              <p:cNvPr id="101" name="TextBox 100"/>
              <p:cNvSpPr txBox="1"/>
              <p:nvPr/>
            </p:nvSpPr>
            <p:spPr>
              <a:xfrm>
                <a:off x="1331641" y="4002036"/>
                <a:ext cx="6588731" cy="761747"/>
              </a:xfrm>
              <a:prstGeom prst="rect">
                <a:avLst/>
              </a:prstGeom>
              <a:solidFill>
                <a:schemeClr val="accent1">
                  <a:lumMod val="20000"/>
                  <a:lumOff val="80000"/>
                </a:schemeClr>
              </a:solidFill>
            </p:spPr>
            <p:txBody>
              <a:bodyPr wrap="square" rtlCol="0">
                <a:spAutoFit/>
              </a:bodyPr>
              <a:lstStyle/>
              <a:p>
                <a:pPr defTabSz="685800" eaLnBrk="1" fontAlgn="auto" hangingPunct="1">
                  <a:spcBef>
                    <a:spcPts val="0"/>
                  </a:spcBef>
                  <a:spcAft>
                    <a:spcPts val="0"/>
                  </a:spcAft>
                </a:pPr>
                <a:r>
                  <a:rPr lang="en-US" sz="1050" dirty="0">
                    <a:solidFill>
                      <a:prstClr val="black"/>
                    </a:solidFill>
                    <a:latin typeface="Calibri"/>
                  </a:rPr>
                  <a:t>Contours of the deviation of the COSI skill score from the domain average (</a:t>
                </a:r>
                <a14:m>
                  <m:oMath xmlns:m="http://schemas.openxmlformats.org/officeDocument/2006/math">
                    <m:sSub>
                      <m:sSubPr>
                        <m:ctrlPr>
                          <a:rPr lang="el-GR" sz="1050" i="1">
                            <a:solidFill>
                              <a:prstClr val="black"/>
                            </a:solidFill>
                            <a:latin typeface="Cambria Math" panose="02040503050406030204" pitchFamily="18" charset="0"/>
                          </a:rPr>
                        </m:ctrlPr>
                      </m:sSubPr>
                      <m:e>
                        <m:r>
                          <a:rPr lang="en-US" sz="1050" i="1">
                            <a:solidFill>
                              <a:prstClr val="black"/>
                            </a:solidFill>
                            <a:latin typeface="Cambria Math"/>
                          </a:rPr>
                          <m:t>𝑠</m:t>
                        </m:r>
                      </m:e>
                      <m:sub>
                        <m:r>
                          <a:rPr lang="en-US" sz="1050" i="1">
                            <a:solidFill>
                              <a:prstClr val="black"/>
                            </a:solidFill>
                            <a:latin typeface="Cambria Math"/>
                          </a:rPr>
                          <m:t>𝑃</m:t>
                        </m:r>
                      </m:sub>
                    </m:sSub>
                    <m:r>
                      <a:rPr lang="en-US" sz="1050" i="1">
                        <a:solidFill>
                          <a:prstClr val="black"/>
                        </a:solidFill>
                        <a:latin typeface="Cambria Math"/>
                      </a:rPr>
                      <m:t>− </m:t>
                    </m:r>
                    <m:acc>
                      <m:accPr>
                        <m:chr m:val="̅"/>
                        <m:ctrlPr>
                          <a:rPr lang="el-GR" sz="1050" i="1">
                            <a:solidFill>
                              <a:prstClr val="black"/>
                            </a:solidFill>
                            <a:latin typeface="Cambria Math" panose="02040503050406030204" pitchFamily="18" charset="0"/>
                          </a:rPr>
                        </m:ctrlPr>
                      </m:accPr>
                      <m:e>
                        <m:sSub>
                          <m:sSubPr>
                            <m:ctrlPr>
                              <a:rPr lang="el-GR" sz="1050" i="1">
                                <a:solidFill>
                                  <a:prstClr val="black"/>
                                </a:solidFill>
                                <a:latin typeface="Cambria Math" panose="02040503050406030204" pitchFamily="18" charset="0"/>
                              </a:rPr>
                            </m:ctrlPr>
                          </m:sSubPr>
                          <m:e>
                            <m:r>
                              <a:rPr lang="en-US" sz="1050" i="1">
                                <a:solidFill>
                                  <a:prstClr val="black"/>
                                </a:solidFill>
                                <a:latin typeface="Cambria Math"/>
                              </a:rPr>
                              <m:t>𝑠</m:t>
                            </m:r>
                          </m:e>
                          <m:sub>
                            <m:r>
                              <a:rPr lang="en-US" sz="1050" i="1">
                                <a:solidFill>
                                  <a:prstClr val="black"/>
                                </a:solidFill>
                                <a:latin typeface="Cambria Math"/>
                              </a:rPr>
                              <m:t>𝑃</m:t>
                            </m:r>
                          </m:sub>
                        </m:sSub>
                      </m:e>
                    </m:acc>
                  </m:oMath>
                </a14:m>
                <a:r>
                  <a:rPr lang="en-US" sz="1050" dirty="0">
                    <a:solidFill>
                      <a:prstClr val="black"/>
                    </a:solidFill>
                    <a:latin typeface="Calibri"/>
                  </a:rPr>
                  <a:t>) for the ten parameter pairs. The red areas represent the above-average skill of the parameters pairs and the blue areas represent below-average skill. The green bullets display the optimum parameter values while the orange ones have their corresponding default values. In all the graphs the other parameters keep their default values</a:t>
                </a:r>
                <a:r>
                  <a:rPr lang="en-US" sz="1200" dirty="0">
                    <a:solidFill>
                      <a:prstClr val="black"/>
                    </a:solidFill>
                    <a:latin typeface="Calibri"/>
                  </a:rPr>
                  <a:t>.</a:t>
                </a:r>
                <a:endParaRPr lang="el-GR" sz="1200" dirty="0">
                  <a:solidFill>
                    <a:prstClr val="black"/>
                  </a:solidFill>
                  <a:latin typeface="Calibri"/>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1331641" y="4002036"/>
                <a:ext cx="6588731" cy="761747"/>
              </a:xfrm>
              <a:prstGeom prst="rect">
                <a:avLst/>
              </a:prstGeom>
              <a:blipFill>
                <a:blip r:embed="rId3"/>
                <a:stretch>
                  <a:fillRect b="-6452"/>
                </a:stretch>
              </a:blipFill>
            </p:spPr>
            <p:txBody>
              <a:bodyPr/>
              <a:lstStyle/>
              <a:p>
                <a:r>
                  <a:rPr lang="en-US">
                    <a:noFill/>
                  </a:rPr>
                  <a:t> </a:t>
                </a:r>
              </a:p>
            </p:txBody>
          </p:sp>
        </mc:Fallback>
      </mc:AlternateContent>
      <p:pic>
        <p:nvPicPr>
          <p:cNvPr id="102" name="Picture 6" descr="backgea"/>
          <p:cNvPicPr preferRelativeResize="0">
            <a:picLocks noChangeArrowheads="1"/>
          </p:cNvPicPr>
          <p:nvPr/>
        </p:nvPicPr>
        <p:blipFill>
          <a:blip r:embed="rId4" cstate="print"/>
          <a:srcRect b="51024"/>
          <a:stretch>
            <a:fillRect/>
          </a:stretch>
        </p:blipFill>
        <p:spPr bwMode="auto">
          <a:xfrm>
            <a:off x="1143000" y="0"/>
            <a:ext cx="6858000" cy="567000"/>
          </a:xfrm>
          <a:prstGeom prst="rect">
            <a:avLst/>
          </a:prstGeom>
          <a:noFill/>
          <a:ln w="9525">
            <a:noFill/>
            <a:miter lim="800000"/>
            <a:headEnd/>
            <a:tailEnd/>
          </a:ln>
        </p:spPr>
      </p:pic>
      <p:sp>
        <p:nvSpPr>
          <p:cNvPr id="103"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pic>
        <p:nvPicPr>
          <p:cNvPr id="104" name="Picture 2" descr="http://www.cosmo-model.org/images/logo2nd.gif"/>
          <p:cNvPicPr>
            <a:picLocks noChangeAspect="1" noChangeArrowheads="1"/>
          </p:cNvPicPr>
          <p:nvPr/>
        </p:nvPicPr>
        <p:blipFill>
          <a:blip r:embed="rId5" cstate="print"/>
          <a:srcRect/>
          <a:stretch>
            <a:fillRect/>
          </a:stretch>
        </p:blipFill>
        <p:spPr bwMode="auto">
          <a:xfrm>
            <a:off x="1142977" y="0"/>
            <a:ext cx="2517749" cy="567000"/>
          </a:xfrm>
          <a:prstGeom prst="rect">
            <a:avLst/>
          </a:prstGeom>
          <a:solidFill>
            <a:schemeClr val="bg1">
              <a:alpha val="36000"/>
            </a:schemeClr>
          </a:solidFill>
        </p:spPr>
      </p:pic>
      <p:pic>
        <p:nvPicPr>
          <p:cNvPr id="105" name="Picture 4" descr="ΕΜΥ, Εθνική Μετεωρολογική Υπηρεσία - Δελτία Καιρού, Προγνώσεις"/>
          <p:cNvPicPr>
            <a:picLocks noChangeAspect="1" noChangeArrowheads="1"/>
          </p:cNvPicPr>
          <p:nvPr/>
        </p:nvPicPr>
        <p:blipFill>
          <a:blip r:embed="rId6" cstate="print"/>
          <a:srcRect/>
          <a:stretch>
            <a:fillRect/>
          </a:stretch>
        </p:blipFill>
        <p:spPr bwMode="auto">
          <a:xfrm>
            <a:off x="6378231" y="-4233"/>
            <a:ext cx="1622794" cy="567000"/>
          </a:xfrm>
          <a:prstGeom prst="rect">
            <a:avLst/>
          </a:prstGeom>
          <a:solidFill>
            <a:schemeClr val="bg1">
              <a:alpha val="36000"/>
            </a:schemeClr>
          </a:solidFill>
        </p:spPr>
      </p:pic>
      <p:sp>
        <p:nvSpPr>
          <p:cNvPr id="106"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n-US" sz="1050" dirty="0">
                <a:solidFill>
                  <a:prstClr val="black"/>
                </a:solidFill>
                <a:latin typeface="Calibri"/>
              </a:rPr>
              <a:t>09</a:t>
            </a:r>
            <a:endParaRPr lang="el-GR" sz="1050" dirty="0">
              <a:solidFill>
                <a:prstClr val="black"/>
              </a:solidFill>
              <a:latin typeface="Calibri"/>
            </a:endParaRPr>
          </a:p>
        </p:txBody>
      </p:sp>
    </p:spTree>
    <p:extLst>
      <p:ext uri="{BB962C8B-B14F-4D97-AF65-F5344CB8AC3E}">
        <p14:creationId xmlns:p14="http://schemas.microsoft.com/office/powerpoint/2010/main" val="3227924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2053811" y="1821651"/>
            <a:ext cx="5049000" cy="2963763"/>
          </a:xfrm>
          <a:prstGeom prst="rect">
            <a:avLst/>
          </a:prstGeom>
          <a:noFill/>
          <a:ln w="9525">
            <a:noFill/>
            <a:miter lim="800000"/>
            <a:headEnd/>
            <a:tailEnd/>
          </a:ln>
          <a:effectLst/>
        </p:spPr>
      </p:pic>
      <p:pic>
        <p:nvPicPr>
          <p:cNvPr id="7" name="Picture 6" descr="backgea"/>
          <p:cNvPicPr preferRelativeResize="0">
            <a:picLocks noChangeArrowheads="1"/>
          </p:cNvPicPr>
          <p:nvPr/>
        </p:nvPicPr>
        <p:blipFill>
          <a:blip r:embed="rId3" cstate="print"/>
          <a:srcRect b="51024"/>
          <a:stretch>
            <a:fillRect/>
          </a:stretch>
        </p:blipFill>
        <p:spPr bwMode="auto">
          <a:xfrm>
            <a:off x="1143000" y="0"/>
            <a:ext cx="6858000" cy="567000"/>
          </a:xfrm>
          <a:prstGeom prst="rect">
            <a:avLst/>
          </a:prstGeom>
          <a:noFill/>
          <a:ln w="9525">
            <a:noFill/>
            <a:miter lim="800000"/>
            <a:headEnd/>
            <a:tailEnd/>
          </a:ln>
        </p:spPr>
      </p:pic>
      <p:pic>
        <p:nvPicPr>
          <p:cNvPr id="11266" name="Picture 2" descr="http://www.cosmo-model.org/images/logo2nd.gif"/>
          <p:cNvPicPr>
            <a:picLocks noChangeAspect="1" noChangeArrowheads="1"/>
          </p:cNvPicPr>
          <p:nvPr/>
        </p:nvPicPr>
        <p:blipFill>
          <a:blip r:embed="rId4" cstate="print"/>
          <a:srcRect/>
          <a:stretch>
            <a:fillRect/>
          </a:stretch>
        </p:blipFill>
        <p:spPr bwMode="auto">
          <a:xfrm>
            <a:off x="1142977" y="0"/>
            <a:ext cx="2517749" cy="567000"/>
          </a:xfrm>
          <a:prstGeom prst="rect">
            <a:avLst/>
          </a:prstGeom>
          <a:solidFill>
            <a:schemeClr val="bg1">
              <a:alpha val="36000"/>
            </a:schemeClr>
          </a:solidFill>
        </p:spPr>
      </p:pic>
      <p:pic>
        <p:nvPicPr>
          <p:cNvPr id="11268" name="Picture 4" descr="ΕΜΥ, Εθνική Μετεωρολογική Υπηρεσία - Δελτία Καιρού, Προγνώσεις"/>
          <p:cNvPicPr>
            <a:picLocks noChangeAspect="1" noChangeArrowheads="1"/>
          </p:cNvPicPr>
          <p:nvPr/>
        </p:nvPicPr>
        <p:blipFill>
          <a:blip r:embed="rId5" cstate="print"/>
          <a:srcRect/>
          <a:stretch>
            <a:fillRect/>
          </a:stretch>
        </p:blipFill>
        <p:spPr bwMode="auto">
          <a:xfrm>
            <a:off x="6378231" y="-4233"/>
            <a:ext cx="1622794" cy="567000"/>
          </a:xfrm>
          <a:prstGeom prst="rect">
            <a:avLst/>
          </a:prstGeom>
          <a:solidFill>
            <a:schemeClr val="bg1">
              <a:alpha val="36000"/>
            </a:schemeClr>
          </a:solidFill>
        </p:spPr>
      </p:pic>
      <p:sp>
        <p:nvSpPr>
          <p:cNvPr id="15364" name="AutoShape 4"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66" name="AutoShape 6"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84" name="AutoShape 24" descr="Αποτέλεσμα εικόνας για ITAF REMET cosmo model"/>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3"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n-US" sz="1050" dirty="0">
                <a:solidFill>
                  <a:prstClr val="black"/>
                </a:solidFill>
                <a:latin typeface="Calibri"/>
              </a:rPr>
              <a:t>10</a:t>
            </a:r>
            <a:endParaRPr lang="el-GR" sz="1050" dirty="0">
              <a:solidFill>
                <a:prstClr val="black"/>
              </a:solidFill>
              <a:latin typeface="Calibri"/>
            </a:endParaRPr>
          </a:p>
        </p:txBody>
      </p:sp>
      <p:sp>
        <p:nvSpPr>
          <p:cNvPr id="16" name="Content Placeholder 20"/>
          <p:cNvSpPr txBox="1">
            <a:spLocks/>
          </p:cNvSpPr>
          <p:nvPr/>
        </p:nvSpPr>
        <p:spPr>
          <a:xfrm>
            <a:off x="1250560" y="966960"/>
            <a:ext cx="6615806" cy="2954940"/>
          </a:xfrm>
          <a:prstGeom prst="rect">
            <a:avLst/>
          </a:prstGeom>
          <a:solidFill>
            <a:srgbClr val="F3FAFF">
              <a:alpha val="80000"/>
            </a:srgbClr>
          </a:solidFill>
        </p:spPr>
        <p:txBody>
          <a:bodyPr vert="horz" lIns="68580" tIns="34290" rIns="68580" bIns="34290" rtlCol="0">
            <a:normAutofit/>
          </a:bodyPr>
          <a:lstStyle/>
          <a:p>
            <a:pPr marL="138113" indent="260747" defTabSz="685800" eaLnBrk="1" fontAlgn="auto" hangingPunct="1">
              <a:lnSpc>
                <a:spcPct val="110000"/>
              </a:lnSpc>
              <a:spcBef>
                <a:spcPts val="0"/>
              </a:spcBef>
              <a:spcAft>
                <a:spcPts val="0"/>
              </a:spcAft>
              <a:buFont typeface="Wingdings" pitchFamily="2" charset="2"/>
              <a:buChar char="q"/>
              <a:defRPr/>
            </a:pPr>
            <a:r>
              <a:rPr lang="en-US" sz="1800" dirty="0">
                <a:solidFill>
                  <a:prstClr val="black"/>
                </a:solidFill>
                <a:latin typeface="Arial" pitchFamily="34" charset="0"/>
                <a:cs typeface="Arial" pitchFamily="34" charset="0"/>
              </a:rPr>
              <a:t> </a:t>
            </a:r>
            <a:r>
              <a:rPr lang="el-GR" sz="1800" dirty="0" err="1">
                <a:solidFill>
                  <a:prstClr val="black"/>
                </a:solidFill>
                <a:latin typeface="Arial" pitchFamily="34" charset="0"/>
                <a:cs typeface="Arial" pitchFamily="34" charset="0"/>
              </a:rPr>
              <a:t>Computational</a:t>
            </a:r>
            <a:r>
              <a:rPr lang="el-GR" sz="1800" dirty="0">
                <a:solidFill>
                  <a:prstClr val="black"/>
                </a:solidFill>
                <a:latin typeface="Arial" pitchFamily="34" charset="0"/>
                <a:cs typeface="Arial" pitchFamily="34" charset="0"/>
              </a:rPr>
              <a:t> </a:t>
            </a:r>
            <a:r>
              <a:rPr lang="en-US" sz="1800" dirty="0">
                <a:solidFill>
                  <a:prstClr val="black"/>
                </a:solidFill>
                <a:latin typeface="Arial" pitchFamily="34" charset="0"/>
                <a:cs typeface="Arial" pitchFamily="34" charset="0"/>
              </a:rPr>
              <a:t>r</a:t>
            </a:r>
            <a:r>
              <a:rPr lang="el-GR" sz="1800" dirty="0" err="1">
                <a:solidFill>
                  <a:prstClr val="black"/>
                </a:solidFill>
                <a:latin typeface="Arial" pitchFamily="34" charset="0"/>
                <a:cs typeface="Arial" pitchFamily="34" charset="0"/>
              </a:rPr>
              <a:t>esour</a:t>
            </a:r>
            <a:r>
              <a:rPr lang="en-US" sz="1800" dirty="0" err="1">
                <a:solidFill>
                  <a:prstClr val="black"/>
                </a:solidFill>
                <a:latin typeface="Arial" pitchFamily="34" charset="0"/>
                <a:cs typeface="Arial" pitchFamily="34" charset="0"/>
              </a:rPr>
              <a:t>ces</a:t>
            </a:r>
            <a:endParaRPr lang="en-US" sz="1800" dirty="0">
              <a:solidFill>
                <a:prstClr val="black"/>
              </a:solidFill>
              <a:latin typeface="Arial" pitchFamily="34" charset="0"/>
              <a:cs typeface="Arial" pitchFamily="34" charset="0"/>
            </a:endParaRPr>
          </a:p>
          <a:p>
            <a:pPr marL="271463" defTabSz="685800" eaLnBrk="1" fontAlgn="auto" hangingPunct="1">
              <a:lnSpc>
                <a:spcPct val="110000"/>
              </a:lnSpc>
              <a:spcBef>
                <a:spcPts val="0"/>
              </a:spcBef>
              <a:spcAft>
                <a:spcPts val="0"/>
              </a:spcAft>
              <a:defRPr/>
            </a:pPr>
            <a:endParaRPr lang="el-GR" sz="600" dirty="0">
              <a:solidFill>
                <a:prstClr val="black"/>
              </a:solidFill>
              <a:latin typeface="Arial" pitchFamily="34" charset="0"/>
              <a:cs typeface="Arial" pitchFamily="34" charset="0"/>
            </a:endParaRPr>
          </a:p>
          <a:p>
            <a:pPr marL="471488" indent="-1191" defTabSz="685800" eaLnBrk="1" fontAlgn="auto" hangingPunct="1">
              <a:lnSpc>
                <a:spcPct val="110000"/>
              </a:lnSpc>
              <a:spcBef>
                <a:spcPts val="0"/>
              </a:spcBef>
              <a:spcAft>
                <a:spcPts val="0"/>
              </a:spcAft>
              <a:buBlip>
                <a:blip r:embed="rId6"/>
              </a:buBlip>
              <a:defRPr/>
            </a:pPr>
            <a:r>
              <a:rPr lang="en-US" sz="1350" dirty="0">
                <a:solidFill>
                  <a:prstClr val="black"/>
                </a:solidFill>
                <a:latin typeface="Arial" pitchFamily="34" charset="0"/>
                <a:cs typeface="Arial" pitchFamily="34" charset="0"/>
              </a:rPr>
              <a:t>  </a:t>
            </a:r>
            <a:r>
              <a:rPr lang="el-GR" sz="1350" dirty="0" err="1">
                <a:solidFill>
                  <a:prstClr val="black"/>
                </a:solidFill>
                <a:latin typeface="Arial" pitchFamily="34" charset="0"/>
                <a:cs typeface="Arial" pitchFamily="34" charset="0"/>
              </a:rPr>
              <a:t>Computer</a:t>
            </a:r>
            <a:r>
              <a:rPr lang="el-GR" sz="1350" dirty="0">
                <a:solidFill>
                  <a:prstClr val="black"/>
                </a:solidFill>
                <a:latin typeface="Arial" pitchFamily="34" charset="0"/>
                <a:cs typeface="Arial" pitchFamily="34" charset="0"/>
              </a:rPr>
              <a:t> </a:t>
            </a:r>
            <a:r>
              <a:rPr lang="en-US" sz="1350" dirty="0">
                <a:solidFill>
                  <a:prstClr val="black"/>
                </a:solidFill>
                <a:latin typeface="Arial" pitchFamily="34" charset="0"/>
                <a:cs typeface="Arial" pitchFamily="34" charset="0"/>
              </a:rPr>
              <a:t>s</a:t>
            </a:r>
            <a:r>
              <a:rPr lang="el-GR" sz="1350" dirty="0" err="1">
                <a:solidFill>
                  <a:prstClr val="black"/>
                </a:solidFill>
                <a:latin typeface="Arial" pitchFamily="34" charset="0"/>
                <a:cs typeface="Arial" pitchFamily="34" charset="0"/>
              </a:rPr>
              <a:t>ystem</a:t>
            </a:r>
            <a:r>
              <a:rPr lang="el-GR" sz="1350" dirty="0">
                <a:solidFill>
                  <a:prstClr val="black"/>
                </a:solidFill>
                <a:latin typeface="Arial" pitchFamily="34" charset="0"/>
                <a:cs typeface="Arial" pitchFamily="34" charset="0"/>
              </a:rPr>
              <a:t> </a:t>
            </a:r>
            <a:r>
              <a:rPr lang="en-US" sz="1350" dirty="0">
                <a:solidFill>
                  <a:prstClr val="black"/>
                </a:solidFill>
                <a:latin typeface="Arial" pitchFamily="34" charset="0"/>
                <a:cs typeface="Arial" pitchFamily="34" charset="0"/>
              </a:rPr>
              <a:t>: ECMWF Cray XC40, Xeon E5-2695v4   </a:t>
            </a:r>
          </a:p>
          <a:p>
            <a:pPr marL="471488" indent="-1191" defTabSz="685800" eaLnBrk="1" fontAlgn="auto" hangingPunct="1">
              <a:lnSpc>
                <a:spcPct val="110000"/>
              </a:lnSpc>
              <a:spcBef>
                <a:spcPts val="0"/>
              </a:spcBef>
              <a:spcAft>
                <a:spcPts val="0"/>
              </a:spcAft>
              <a:defRPr/>
            </a:pPr>
            <a:r>
              <a:rPr lang="en-US" sz="1350" dirty="0">
                <a:solidFill>
                  <a:prstClr val="black"/>
                </a:solidFill>
                <a:latin typeface="Arial" pitchFamily="34" charset="0"/>
                <a:cs typeface="Arial" pitchFamily="34" charset="0"/>
              </a:rPr>
              <a:t>     18C 2.1GHz, Aries interconnect, #103 (TOP 500, June 2021).</a:t>
            </a:r>
          </a:p>
          <a:p>
            <a:pPr marL="471488" indent="-1191" defTabSz="685800" eaLnBrk="1" fontAlgn="auto" hangingPunct="1">
              <a:lnSpc>
                <a:spcPct val="130000"/>
              </a:lnSpc>
              <a:spcBef>
                <a:spcPct val="20000"/>
              </a:spcBef>
              <a:spcAft>
                <a:spcPts val="0"/>
              </a:spcAft>
              <a:buBlip>
                <a:blip r:embed="rId6"/>
              </a:buBlip>
              <a:defRPr/>
            </a:pPr>
            <a:r>
              <a:rPr lang="en-US" sz="1350" dirty="0">
                <a:solidFill>
                  <a:prstClr val="black"/>
                </a:solidFill>
                <a:latin typeface="Arial" pitchFamily="34" charset="0"/>
                <a:cs typeface="Arial" pitchFamily="34" charset="0"/>
              </a:rPr>
              <a:t> Computational cost of</a:t>
            </a:r>
            <a:r>
              <a:rPr lang="el-GR" sz="1350" dirty="0">
                <a:solidFill>
                  <a:prstClr val="black"/>
                </a:solidFill>
                <a:latin typeface="Arial" pitchFamily="34" charset="0"/>
                <a:cs typeface="Arial" pitchFamily="34" charset="0"/>
              </a:rPr>
              <a:t> </a:t>
            </a:r>
            <a:r>
              <a:rPr lang="en-US" sz="1350" dirty="0">
                <a:solidFill>
                  <a:prstClr val="black"/>
                </a:solidFill>
                <a:latin typeface="Arial" pitchFamily="34" charset="0"/>
                <a:cs typeface="Arial" pitchFamily="34" charset="0"/>
              </a:rPr>
              <a:t>m</a:t>
            </a:r>
            <a:r>
              <a:rPr lang="el-GR" sz="1350" dirty="0" err="1">
                <a:solidFill>
                  <a:prstClr val="black"/>
                </a:solidFill>
                <a:latin typeface="Arial" pitchFamily="34" charset="0"/>
                <a:cs typeface="Arial" pitchFamily="34" charset="0"/>
              </a:rPr>
              <a:t>odel</a:t>
            </a:r>
            <a:r>
              <a:rPr lang="el-GR" sz="1350" dirty="0">
                <a:solidFill>
                  <a:prstClr val="black"/>
                </a:solidFill>
                <a:latin typeface="Arial" pitchFamily="34" charset="0"/>
                <a:cs typeface="Arial" pitchFamily="34" charset="0"/>
              </a:rPr>
              <a:t> </a:t>
            </a:r>
            <a:r>
              <a:rPr lang="en-US" sz="1350" dirty="0">
                <a:solidFill>
                  <a:prstClr val="black"/>
                </a:solidFill>
                <a:latin typeface="Arial" pitchFamily="34" charset="0"/>
                <a:cs typeface="Arial" pitchFamily="34" charset="0"/>
              </a:rPr>
              <a:t>r</a:t>
            </a:r>
            <a:r>
              <a:rPr lang="el-GR" sz="1350" dirty="0" err="1">
                <a:solidFill>
                  <a:prstClr val="black"/>
                </a:solidFill>
                <a:latin typeface="Arial" pitchFamily="34" charset="0"/>
                <a:cs typeface="Arial" pitchFamily="34" charset="0"/>
              </a:rPr>
              <a:t>uns</a:t>
            </a:r>
            <a:r>
              <a:rPr lang="en-US" sz="1350" dirty="0">
                <a:solidFill>
                  <a:prstClr val="black"/>
                </a:solidFill>
                <a:latin typeface="Arial" pitchFamily="34" charset="0"/>
                <a:cs typeface="Arial" pitchFamily="34" charset="0"/>
              </a:rPr>
              <a:t>:</a:t>
            </a:r>
          </a:p>
          <a:p>
            <a:pPr marL="471488" indent="-1191" defTabSz="685800" eaLnBrk="1" fontAlgn="auto" hangingPunct="1">
              <a:spcBef>
                <a:spcPts val="0"/>
              </a:spcBef>
              <a:spcAft>
                <a:spcPts val="0"/>
              </a:spcAft>
              <a:defRPr/>
            </a:pPr>
            <a:r>
              <a:rPr lang="en-US" sz="1350" dirty="0">
                <a:solidFill>
                  <a:prstClr val="black"/>
                </a:solidFill>
                <a:latin typeface="Arial" pitchFamily="34" charset="0"/>
                <a:cs typeface="Arial" pitchFamily="34" charset="0"/>
              </a:rPr>
              <a:t>In kind p</a:t>
            </a:r>
            <a:r>
              <a:rPr lang="el-GR" sz="1350" dirty="0" err="1">
                <a:solidFill>
                  <a:prstClr val="black"/>
                </a:solidFill>
                <a:latin typeface="Arial" pitchFamily="34" charset="0"/>
                <a:cs typeface="Arial" pitchFamily="34" charset="0"/>
              </a:rPr>
              <a:t>rovision</a:t>
            </a:r>
            <a:r>
              <a:rPr lang="el-GR" sz="1350" dirty="0">
                <a:solidFill>
                  <a:prstClr val="black"/>
                </a:solidFill>
                <a:latin typeface="Arial" pitchFamily="34" charset="0"/>
                <a:cs typeface="Arial" pitchFamily="34" charset="0"/>
              </a:rPr>
              <a:t> </a:t>
            </a:r>
            <a:r>
              <a:rPr lang="el-GR" sz="1350" dirty="0" err="1">
                <a:solidFill>
                  <a:prstClr val="black"/>
                </a:solidFill>
                <a:latin typeface="Arial" pitchFamily="34" charset="0"/>
                <a:cs typeface="Arial" pitchFamily="34" charset="0"/>
              </a:rPr>
              <a:t>of</a:t>
            </a:r>
            <a:r>
              <a:rPr lang="el-GR" sz="1350" dirty="0">
                <a:solidFill>
                  <a:prstClr val="black"/>
                </a:solidFill>
                <a:latin typeface="Arial" pitchFamily="34" charset="0"/>
                <a:cs typeface="Arial" pitchFamily="34" charset="0"/>
              </a:rPr>
              <a:t> </a:t>
            </a:r>
            <a:r>
              <a:rPr lang="el-GR" sz="1350" dirty="0" err="1">
                <a:solidFill>
                  <a:prstClr val="black"/>
                </a:solidFill>
                <a:latin typeface="Arial" pitchFamily="34" charset="0"/>
                <a:cs typeface="Arial" pitchFamily="34" charset="0"/>
              </a:rPr>
              <a:t>billing</a:t>
            </a:r>
            <a:r>
              <a:rPr lang="el-GR" sz="1350" dirty="0">
                <a:solidFill>
                  <a:prstClr val="black"/>
                </a:solidFill>
                <a:latin typeface="Arial" pitchFamily="34" charset="0"/>
                <a:cs typeface="Arial" pitchFamily="34" charset="0"/>
              </a:rPr>
              <a:t> </a:t>
            </a:r>
            <a:r>
              <a:rPr lang="el-GR" sz="1350" dirty="0" err="1">
                <a:solidFill>
                  <a:prstClr val="black"/>
                </a:solidFill>
                <a:latin typeface="Arial" pitchFamily="34" charset="0"/>
                <a:cs typeface="Arial" pitchFamily="34" charset="0"/>
              </a:rPr>
              <a:t>units</a:t>
            </a:r>
            <a:r>
              <a:rPr lang="el-GR" sz="1350" dirty="0">
                <a:solidFill>
                  <a:prstClr val="black"/>
                </a:solidFill>
                <a:latin typeface="Arial" pitchFamily="34" charset="0"/>
                <a:cs typeface="Arial" pitchFamily="34" charset="0"/>
              </a:rPr>
              <a:t> </a:t>
            </a:r>
            <a:r>
              <a:rPr lang="el-GR" sz="1350" dirty="0" err="1">
                <a:solidFill>
                  <a:prstClr val="black"/>
                </a:solidFill>
                <a:latin typeface="Arial" pitchFamily="34" charset="0"/>
                <a:cs typeface="Arial" pitchFamily="34" charset="0"/>
              </a:rPr>
              <a:t>by</a:t>
            </a:r>
            <a:r>
              <a:rPr lang="el-GR" sz="1350" dirty="0">
                <a:solidFill>
                  <a:prstClr val="black"/>
                </a:solidFill>
                <a:latin typeface="Arial" pitchFamily="34" charset="0"/>
                <a:cs typeface="Arial" pitchFamily="34" charset="0"/>
              </a:rPr>
              <a:t> HNMS </a:t>
            </a:r>
            <a:r>
              <a:rPr lang="el-GR" sz="1350" dirty="0" err="1">
                <a:solidFill>
                  <a:prstClr val="black"/>
                </a:solidFill>
                <a:latin typeface="Arial" pitchFamily="34" charset="0"/>
                <a:cs typeface="Arial" pitchFamily="34" charset="0"/>
              </a:rPr>
              <a:t>at</a:t>
            </a:r>
            <a:r>
              <a:rPr lang="el-GR" sz="1350" dirty="0">
                <a:solidFill>
                  <a:prstClr val="black"/>
                </a:solidFill>
                <a:latin typeface="Arial" pitchFamily="34" charset="0"/>
                <a:cs typeface="Arial" pitchFamily="34" charset="0"/>
              </a:rPr>
              <a:t> ECMWF</a:t>
            </a:r>
            <a:r>
              <a:rPr lang="en-US" sz="1350" dirty="0">
                <a:solidFill>
                  <a:prstClr val="black"/>
                </a:solidFill>
                <a:latin typeface="Arial" pitchFamily="34" charset="0"/>
                <a:cs typeface="Arial" pitchFamily="34" charset="0"/>
              </a:rPr>
              <a:t> s</a:t>
            </a:r>
            <a:r>
              <a:rPr lang="el-GR" sz="1350" dirty="0" err="1">
                <a:solidFill>
                  <a:prstClr val="black"/>
                </a:solidFill>
                <a:latin typeface="Arial" pitchFamily="34" charset="0"/>
                <a:cs typeface="Arial" pitchFamily="34" charset="0"/>
              </a:rPr>
              <a:t>upercomputing</a:t>
            </a:r>
            <a:r>
              <a:rPr lang="el-GR" sz="1350" dirty="0">
                <a:solidFill>
                  <a:prstClr val="black"/>
                </a:solidFill>
                <a:latin typeface="Arial" pitchFamily="34" charset="0"/>
                <a:cs typeface="Arial" pitchFamily="34" charset="0"/>
              </a:rPr>
              <a:t> </a:t>
            </a:r>
            <a:r>
              <a:rPr lang="en-US" sz="1350" dirty="0">
                <a:solidFill>
                  <a:prstClr val="black"/>
                </a:solidFill>
                <a:latin typeface="Arial" pitchFamily="34" charset="0"/>
                <a:cs typeface="Arial" pitchFamily="34" charset="0"/>
              </a:rPr>
              <a:t>s</a:t>
            </a:r>
            <a:r>
              <a:rPr lang="el-GR" sz="1350" dirty="0" err="1">
                <a:solidFill>
                  <a:prstClr val="black"/>
                </a:solidFill>
                <a:latin typeface="Arial" pitchFamily="34" charset="0"/>
                <a:cs typeface="Arial" pitchFamily="34" charset="0"/>
              </a:rPr>
              <a:t>ystem</a:t>
            </a:r>
            <a:r>
              <a:rPr lang="el-GR" sz="1350" dirty="0">
                <a:solidFill>
                  <a:prstClr val="black"/>
                </a:solidFill>
                <a:latin typeface="Arial" pitchFamily="34" charset="0"/>
                <a:cs typeface="Arial" pitchFamily="34" charset="0"/>
              </a:rPr>
              <a:t> </a:t>
            </a:r>
            <a:r>
              <a:rPr lang="el-GR" sz="1350" dirty="0" err="1">
                <a:solidFill>
                  <a:prstClr val="black"/>
                </a:solidFill>
                <a:latin typeface="Arial" pitchFamily="34" charset="0"/>
                <a:cs typeface="Arial" pitchFamily="34" charset="0"/>
              </a:rPr>
              <a:t>to</a:t>
            </a:r>
            <a:r>
              <a:rPr lang="el-GR" sz="1350" dirty="0">
                <a:solidFill>
                  <a:prstClr val="black"/>
                </a:solidFill>
                <a:latin typeface="Arial" pitchFamily="34" charset="0"/>
                <a:cs typeface="Arial" pitchFamily="34" charset="0"/>
              </a:rPr>
              <a:t> </a:t>
            </a:r>
            <a:r>
              <a:rPr lang="el-GR" sz="1350" dirty="0" err="1">
                <a:solidFill>
                  <a:prstClr val="black"/>
                </a:solidFill>
                <a:latin typeface="Arial" pitchFamily="34" charset="0"/>
                <a:cs typeface="Arial" pitchFamily="34" charset="0"/>
              </a:rPr>
              <a:t>run</a:t>
            </a:r>
            <a:r>
              <a:rPr lang="el-GR" sz="1350" dirty="0">
                <a:solidFill>
                  <a:prstClr val="black"/>
                </a:solidFill>
                <a:latin typeface="Arial" pitchFamily="34" charset="0"/>
                <a:cs typeface="Arial" pitchFamily="34" charset="0"/>
              </a:rPr>
              <a:t> </a:t>
            </a:r>
            <a:r>
              <a:rPr lang="el-GR" sz="1350" dirty="0" err="1">
                <a:solidFill>
                  <a:prstClr val="black"/>
                </a:solidFill>
                <a:latin typeface="Arial" pitchFamily="34" charset="0"/>
                <a:cs typeface="Arial" pitchFamily="34" charset="0"/>
              </a:rPr>
              <a:t>the</a:t>
            </a:r>
            <a:r>
              <a:rPr lang="el-GR" sz="1350" dirty="0">
                <a:solidFill>
                  <a:prstClr val="black"/>
                </a:solidFill>
                <a:latin typeface="Arial" pitchFamily="34" charset="0"/>
                <a:cs typeface="Arial" pitchFamily="34" charset="0"/>
              </a:rPr>
              <a:t> </a:t>
            </a:r>
            <a:r>
              <a:rPr lang="el-GR" sz="1350" dirty="0" err="1">
                <a:solidFill>
                  <a:prstClr val="black"/>
                </a:solidFill>
                <a:latin typeface="Arial" pitchFamily="34" charset="0"/>
                <a:cs typeface="Arial" pitchFamily="34" charset="0"/>
              </a:rPr>
              <a:t>model</a:t>
            </a:r>
            <a:r>
              <a:rPr lang="en-US" sz="1350" dirty="0">
                <a:solidFill>
                  <a:prstClr val="black"/>
                </a:solidFill>
                <a:latin typeface="Arial" pitchFamily="34" charset="0"/>
                <a:cs typeface="Arial" pitchFamily="34" charset="0"/>
              </a:rPr>
              <a:t>.</a:t>
            </a:r>
            <a:r>
              <a:rPr lang="el-GR" sz="1350" dirty="0">
                <a:solidFill>
                  <a:prstClr val="black"/>
                </a:solidFill>
                <a:latin typeface="Arial" pitchFamily="34" charset="0"/>
                <a:cs typeface="Arial" pitchFamily="34" charset="0"/>
              </a:rPr>
              <a:t> </a:t>
            </a:r>
            <a:endParaRPr lang="en-US" sz="1350" dirty="0">
              <a:solidFill>
                <a:prstClr val="black"/>
              </a:solidFill>
              <a:latin typeface="Arial" pitchFamily="34" charset="0"/>
              <a:cs typeface="Arial" pitchFamily="34" charset="0"/>
            </a:endParaRPr>
          </a:p>
          <a:p>
            <a:pPr marL="471488" indent="-1191" defTabSz="685800" eaLnBrk="1" fontAlgn="auto" hangingPunct="1">
              <a:lnSpc>
                <a:spcPct val="130000"/>
              </a:lnSpc>
              <a:spcBef>
                <a:spcPct val="20000"/>
              </a:spcBef>
              <a:spcAft>
                <a:spcPts val="0"/>
              </a:spcAft>
              <a:buBlip>
                <a:blip r:embed="rId6"/>
              </a:buBlip>
              <a:defRPr/>
            </a:pPr>
            <a:r>
              <a:rPr lang="en-US" sz="1350" dirty="0">
                <a:solidFill>
                  <a:prstClr val="black"/>
                </a:solidFill>
                <a:latin typeface="Arial" pitchFamily="34" charset="0"/>
                <a:cs typeface="Arial" pitchFamily="34" charset="0"/>
              </a:rPr>
              <a:t>Computational cost of a single run:  ~ 18000 b.us., ~3000 </a:t>
            </a:r>
            <a:r>
              <a:rPr lang="en-US" sz="1350" dirty="0" err="1">
                <a:solidFill>
                  <a:prstClr val="black"/>
                </a:solidFill>
                <a:latin typeface="Arial" pitchFamily="34" charset="0"/>
                <a:cs typeface="Arial" pitchFamily="34" charset="0"/>
              </a:rPr>
              <a:t>secs</a:t>
            </a:r>
            <a:r>
              <a:rPr lang="en-US" sz="1350" dirty="0">
                <a:solidFill>
                  <a:prstClr val="black"/>
                </a:solidFill>
                <a:latin typeface="Arial" pitchFamily="34" charset="0"/>
                <a:cs typeface="Arial" pitchFamily="34" charset="0"/>
              </a:rPr>
              <a:t> (2880 </a:t>
            </a:r>
            <a:r>
              <a:rPr lang="en-US" sz="1350" dirty="0" err="1">
                <a:solidFill>
                  <a:prstClr val="black"/>
                </a:solidFill>
                <a:latin typeface="Arial" pitchFamily="34" charset="0"/>
                <a:cs typeface="Arial" pitchFamily="34" charset="0"/>
              </a:rPr>
              <a:t>cpus</a:t>
            </a:r>
            <a:r>
              <a:rPr lang="en-US" sz="1350" dirty="0">
                <a:solidFill>
                  <a:prstClr val="black"/>
                </a:solidFill>
                <a:latin typeface="Arial" pitchFamily="34" charset="0"/>
                <a:cs typeface="Arial" pitchFamily="34" charset="0"/>
              </a:rPr>
              <a:t>).</a:t>
            </a:r>
          </a:p>
          <a:p>
            <a:pPr marL="471488" indent="-1191" defTabSz="685800" eaLnBrk="1" fontAlgn="auto" hangingPunct="1">
              <a:lnSpc>
                <a:spcPct val="130000"/>
              </a:lnSpc>
              <a:spcBef>
                <a:spcPts val="0"/>
              </a:spcBef>
              <a:spcAft>
                <a:spcPts val="0"/>
              </a:spcAft>
              <a:buBlip>
                <a:blip r:embed="rId6"/>
              </a:buBlip>
              <a:defRPr/>
            </a:pPr>
            <a:r>
              <a:rPr lang="en-US" sz="1350" dirty="0">
                <a:solidFill>
                  <a:prstClr val="black"/>
                </a:solidFill>
                <a:latin typeface="Arial" pitchFamily="34" charset="0"/>
                <a:cs typeface="Arial" pitchFamily="34" charset="0"/>
              </a:rPr>
              <a:t> Total use of b.us.: ~ 30 million</a:t>
            </a:r>
          </a:p>
          <a:p>
            <a:pPr marL="471488" indent="-1191" defTabSz="685800" eaLnBrk="1" fontAlgn="auto" hangingPunct="1">
              <a:lnSpc>
                <a:spcPct val="130000"/>
              </a:lnSpc>
              <a:spcBef>
                <a:spcPts val="0"/>
              </a:spcBef>
              <a:spcAft>
                <a:spcPts val="0"/>
              </a:spcAft>
              <a:buBlip>
                <a:blip r:embed="rId6"/>
              </a:buBlip>
              <a:defRPr/>
            </a:pPr>
            <a:r>
              <a:rPr lang="en-US" sz="1350" dirty="0">
                <a:solidFill>
                  <a:prstClr val="black"/>
                </a:solidFill>
                <a:latin typeface="Arial" pitchFamily="34" charset="0"/>
                <a:cs typeface="Arial" pitchFamily="34" charset="0"/>
              </a:rPr>
              <a:t> Volume of o</a:t>
            </a:r>
            <a:r>
              <a:rPr lang="el-GR" sz="1350" dirty="0" err="1">
                <a:solidFill>
                  <a:prstClr val="black"/>
                </a:solidFill>
                <a:latin typeface="Arial" pitchFamily="34" charset="0"/>
                <a:cs typeface="Arial" pitchFamily="34" charset="0"/>
              </a:rPr>
              <a:t>utput</a:t>
            </a:r>
            <a:r>
              <a:rPr lang="el-GR" sz="1350" dirty="0">
                <a:solidFill>
                  <a:prstClr val="black"/>
                </a:solidFill>
                <a:latin typeface="Arial" pitchFamily="34" charset="0"/>
                <a:cs typeface="Arial" pitchFamily="34" charset="0"/>
              </a:rPr>
              <a:t> </a:t>
            </a:r>
            <a:r>
              <a:rPr lang="en-US" sz="1350" dirty="0">
                <a:solidFill>
                  <a:prstClr val="black"/>
                </a:solidFill>
                <a:latin typeface="Arial" pitchFamily="34" charset="0"/>
                <a:cs typeface="Arial" pitchFamily="34" charset="0"/>
              </a:rPr>
              <a:t>s</a:t>
            </a:r>
            <a:r>
              <a:rPr lang="el-GR" sz="1350" dirty="0" err="1">
                <a:solidFill>
                  <a:prstClr val="black"/>
                </a:solidFill>
                <a:latin typeface="Arial" pitchFamily="34" charset="0"/>
                <a:cs typeface="Arial" pitchFamily="34" charset="0"/>
              </a:rPr>
              <a:t>torag</a:t>
            </a:r>
            <a:r>
              <a:rPr lang="en-US" sz="1350" dirty="0">
                <a:solidFill>
                  <a:prstClr val="black"/>
                </a:solidFill>
                <a:latin typeface="Arial" pitchFamily="34" charset="0"/>
                <a:cs typeface="Arial" pitchFamily="34" charset="0"/>
              </a:rPr>
              <a:t>e:  ~ 11.5 GB / run (*.tar.bz2), ~ 17 TB (ECFS)</a:t>
            </a:r>
            <a:r>
              <a:rPr lang="en-US" sz="1800" dirty="0">
                <a:solidFill>
                  <a:prstClr val="black"/>
                </a:solidFill>
                <a:latin typeface="Calibri"/>
              </a:rPr>
              <a:t>.</a:t>
            </a:r>
            <a:endParaRPr lang="el-GR" sz="2400" dirty="0">
              <a:solidFill>
                <a:prstClr val="black"/>
              </a:solidFill>
              <a:latin typeface="Calibri"/>
            </a:endParaRPr>
          </a:p>
          <a:p>
            <a:pPr marL="471488" indent="-1191" defTabSz="685800" eaLnBrk="1" fontAlgn="auto" hangingPunct="1">
              <a:spcBef>
                <a:spcPts val="0"/>
              </a:spcBef>
              <a:spcAft>
                <a:spcPts val="0"/>
              </a:spcAft>
              <a:defRPr/>
            </a:pPr>
            <a:endParaRPr lang="en-US" sz="1350" dirty="0">
              <a:solidFill>
                <a:prstClr val="black"/>
              </a:solidFill>
              <a:latin typeface="Arial" pitchFamily="34" charset="0"/>
              <a:cs typeface="Arial" pitchFamily="34" charset="0"/>
            </a:endParaRPr>
          </a:p>
          <a:p>
            <a:pPr marL="471488" indent="-1191" defTabSz="685800" eaLnBrk="1" fontAlgn="auto" hangingPunct="1">
              <a:lnSpc>
                <a:spcPct val="110000"/>
              </a:lnSpc>
              <a:spcBef>
                <a:spcPts val="0"/>
              </a:spcBef>
              <a:spcAft>
                <a:spcPts val="0"/>
              </a:spcAft>
              <a:defRPr/>
            </a:pPr>
            <a:endParaRPr lang="en-US" sz="1350" dirty="0">
              <a:solidFill>
                <a:prstClr val="black"/>
              </a:solidFill>
              <a:latin typeface="Arial" pitchFamily="34" charset="0"/>
              <a:cs typeface="Arial" pitchFamily="34" charset="0"/>
            </a:endParaRPr>
          </a:p>
          <a:p>
            <a:pPr marL="544116" indent="-1191" defTabSz="685800" eaLnBrk="1" fontAlgn="auto" hangingPunct="1">
              <a:lnSpc>
                <a:spcPct val="110000"/>
              </a:lnSpc>
              <a:spcBef>
                <a:spcPts val="0"/>
              </a:spcBef>
              <a:spcAft>
                <a:spcPts val="0"/>
              </a:spcAft>
              <a:defRPr/>
            </a:pPr>
            <a:endParaRPr lang="en-US" sz="1350" dirty="0">
              <a:solidFill>
                <a:prstClr val="black"/>
              </a:solidFill>
              <a:latin typeface="Arial" pitchFamily="34" charset="0"/>
              <a:cs typeface="Arial" pitchFamily="34" charset="0"/>
            </a:endParaRPr>
          </a:p>
          <a:p>
            <a:pPr marL="544116" indent="-1191" defTabSz="685800" eaLnBrk="1" fontAlgn="auto" hangingPunct="1">
              <a:lnSpc>
                <a:spcPct val="130000"/>
              </a:lnSpc>
              <a:spcBef>
                <a:spcPct val="20000"/>
              </a:spcBef>
              <a:spcAft>
                <a:spcPts val="0"/>
              </a:spcAft>
              <a:defRPr/>
            </a:pPr>
            <a:endParaRPr lang="en-US" sz="1350" dirty="0">
              <a:solidFill>
                <a:prstClr val="black"/>
              </a:solidFill>
              <a:latin typeface="Arial" pitchFamily="34" charset="0"/>
              <a:cs typeface="Arial" pitchFamily="34" charset="0"/>
            </a:endParaRPr>
          </a:p>
        </p:txBody>
      </p:sp>
      <p:sp>
        <p:nvSpPr>
          <p:cNvPr id="14"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
        <p:nvSpPr>
          <p:cNvPr id="18" name="16 - TextBox"/>
          <p:cNvSpPr txBox="1"/>
          <p:nvPr/>
        </p:nvSpPr>
        <p:spPr>
          <a:xfrm>
            <a:off x="2107389" y="4508997"/>
            <a:ext cx="4977260" cy="300082"/>
          </a:xfrm>
          <a:prstGeom prst="rect">
            <a:avLst/>
          </a:prstGeom>
          <a:solidFill>
            <a:schemeClr val="bg2">
              <a:alpha val="50000"/>
            </a:schemeClr>
          </a:solidFill>
        </p:spPr>
        <p:txBody>
          <a:bodyPr wrap="none" rtlCol="0">
            <a:spAutoFit/>
          </a:bodyPr>
          <a:lstStyle/>
          <a:p>
            <a:pPr defTabSz="685800" eaLnBrk="1" fontAlgn="auto" hangingPunct="1">
              <a:spcBef>
                <a:spcPts val="0"/>
              </a:spcBef>
              <a:spcAft>
                <a:spcPts val="0"/>
              </a:spcAft>
            </a:pPr>
            <a:r>
              <a:rPr lang="en-US" sz="1350" dirty="0">
                <a:solidFill>
                  <a:prstClr val="black"/>
                </a:solidFill>
                <a:latin typeface="Calibri"/>
              </a:rPr>
              <a:t>https://www.ecmwf.int/en/computing/our-facilities/supercomputer</a:t>
            </a:r>
            <a:endParaRPr lang="el-GR" sz="1350" dirty="0">
              <a:solidFill>
                <a:prstClr val="black"/>
              </a:solidFill>
              <a:latin typeface="Calibri"/>
            </a:endParaRPr>
          </a:p>
        </p:txBody>
      </p:sp>
    </p:spTree>
    <p:extLst>
      <p:ext uri="{BB962C8B-B14F-4D97-AF65-F5344CB8AC3E}">
        <p14:creationId xmlns:p14="http://schemas.microsoft.com/office/powerpoint/2010/main" val="1999240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ea"/>
          <p:cNvPicPr preferRelativeResize="0">
            <a:picLocks noChangeArrowheads="1"/>
          </p:cNvPicPr>
          <p:nvPr/>
        </p:nvPicPr>
        <p:blipFill>
          <a:blip r:embed="rId2" cstate="print"/>
          <a:srcRect b="51024"/>
          <a:stretch>
            <a:fillRect/>
          </a:stretch>
        </p:blipFill>
        <p:spPr bwMode="auto">
          <a:xfrm>
            <a:off x="1143000" y="0"/>
            <a:ext cx="6858000" cy="567000"/>
          </a:xfrm>
          <a:prstGeom prst="rect">
            <a:avLst/>
          </a:prstGeom>
          <a:noFill/>
          <a:ln w="9525">
            <a:noFill/>
            <a:miter lim="800000"/>
            <a:headEnd/>
            <a:tailEnd/>
          </a:ln>
        </p:spPr>
      </p:pic>
      <p:pic>
        <p:nvPicPr>
          <p:cNvPr id="11266" name="Picture 2" descr="http://www.cosmo-model.org/images/logo2nd.gif"/>
          <p:cNvPicPr>
            <a:picLocks noChangeAspect="1" noChangeArrowheads="1"/>
          </p:cNvPicPr>
          <p:nvPr/>
        </p:nvPicPr>
        <p:blipFill>
          <a:blip r:embed="rId3" cstate="print"/>
          <a:srcRect/>
          <a:stretch>
            <a:fillRect/>
          </a:stretch>
        </p:blipFill>
        <p:spPr bwMode="auto">
          <a:xfrm>
            <a:off x="1142977" y="0"/>
            <a:ext cx="2517749" cy="567000"/>
          </a:xfrm>
          <a:prstGeom prst="rect">
            <a:avLst/>
          </a:prstGeom>
          <a:solidFill>
            <a:schemeClr val="bg1">
              <a:alpha val="36000"/>
            </a:schemeClr>
          </a:solidFill>
        </p:spPr>
      </p:pic>
      <p:pic>
        <p:nvPicPr>
          <p:cNvPr id="11268" name="Picture 4" descr="ΕΜΥ, Εθνική Μετεωρολογική Υπηρεσία - Δελτία Καιρού, Προγνώσεις"/>
          <p:cNvPicPr>
            <a:picLocks noChangeAspect="1" noChangeArrowheads="1"/>
          </p:cNvPicPr>
          <p:nvPr/>
        </p:nvPicPr>
        <p:blipFill>
          <a:blip r:embed="rId4" cstate="print"/>
          <a:srcRect/>
          <a:stretch>
            <a:fillRect/>
          </a:stretch>
        </p:blipFill>
        <p:spPr bwMode="auto">
          <a:xfrm>
            <a:off x="6378231" y="-4233"/>
            <a:ext cx="1622794" cy="567000"/>
          </a:xfrm>
          <a:prstGeom prst="rect">
            <a:avLst/>
          </a:prstGeom>
          <a:solidFill>
            <a:schemeClr val="bg1">
              <a:alpha val="36000"/>
            </a:schemeClr>
          </a:solidFill>
        </p:spPr>
      </p:pic>
      <p:sp>
        <p:nvSpPr>
          <p:cNvPr id="15364" name="AutoShape 4"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66" name="AutoShape 6" descr="The vertical distance of grid points (Source Deutscher Wetterdienst)"/>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5384" name="AutoShape 24" descr="Αποτέλεσμα εικόνας για ITAF REMET cosmo model"/>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l-GR" sz="1350">
              <a:solidFill>
                <a:prstClr val="black"/>
              </a:solidFill>
              <a:latin typeface="Calibri"/>
            </a:endParaRPr>
          </a:p>
        </p:txBody>
      </p:sp>
      <p:sp>
        <p:nvSpPr>
          <p:cNvPr id="13" name="Content Placeholder 20"/>
          <p:cNvSpPr txBox="1">
            <a:spLocks/>
          </p:cNvSpPr>
          <p:nvPr/>
        </p:nvSpPr>
        <p:spPr>
          <a:xfrm>
            <a:off x="1763688" y="1059582"/>
            <a:ext cx="5723966" cy="2646294"/>
          </a:xfrm>
          <a:prstGeom prst="rect">
            <a:avLst/>
          </a:prstGeom>
          <a:solidFill>
            <a:srgbClr val="F3FAFF">
              <a:alpha val="84000"/>
            </a:srgbClr>
          </a:solidFill>
        </p:spPr>
        <p:txBody>
          <a:bodyPr vert="horz" lIns="68580" tIns="34290" rIns="68580" bIns="34290" rtlCol="0">
            <a:normAutofit fontScale="32500" lnSpcReduction="20000"/>
          </a:bodyPr>
          <a:lstStyle/>
          <a:p>
            <a:pPr marL="297000" indent="-257175" algn="ctr" defTabSz="685800" eaLnBrk="1" fontAlgn="auto" hangingPunct="1">
              <a:lnSpc>
                <a:spcPct val="120000"/>
              </a:lnSpc>
              <a:spcBef>
                <a:spcPct val="20000"/>
              </a:spcBef>
              <a:spcAft>
                <a:spcPts val="900"/>
              </a:spcAft>
              <a:defRPr/>
            </a:pPr>
            <a:r>
              <a:rPr lang="en-US" sz="6000" u="sng" dirty="0">
                <a:solidFill>
                  <a:prstClr val="black"/>
                </a:solidFill>
                <a:latin typeface="Arial" pitchFamily="34" charset="0"/>
                <a:cs typeface="Arial" pitchFamily="34" charset="0"/>
              </a:rPr>
              <a:t>CONCLUSIONS</a:t>
            </a:r>
            <a:endParaRPr lang="el-GR" sz="5400" u="sng" dirty="0">
              <a:solidFill>
                <a:prstClr val="black"/>
              </a:solidFill>
              <a:latin typeface="Arial" pitchFamily="34" charset="0"/>
              <a:cs typeface="Arial" pitchFamily="34" charset="0"/>
            </a:endParaRPr>
          </a:p>
          <a:p>
            <a:pPr marL="336947" indent="-195263" defTabSz="685800" eaLnBrk="1" fontAlgn="auto" hangingPunct="1">
              <a:lnSpc>
                <a:spcPts val="1500"/>
              </a:lnSpc>
              <a:spcBef>
                <a:spcPts val="0"/>
              </a:spcBef>
              <a:spcAft>
                <a:spcPts val="0"/>
              </a:spcAft>
              <a:buBlip>
                <a:blip r:embed="rId5"/>
              </a:buBlip>
            </a:pPr>
            <a:r>
              <a:rPr lang="el-GR" sz="3600" dirty="0" err="1">
                <a:solidFill>
                  <a:prstClr val="black"/>
                </a:solidFill>
                <a:latin typeface="Arial" pitchFamily="34" charset="0"/>
                <a:cs typeface="Arial" pitchFamily="34" charset="0"/>
              </a:rPr>
              <a:t>Calibration</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of</a:t>
            </a:r>
            <a:r>
              <a:rPr lang="el-GR" sz="3600" dirty="0">
                <a:solidFill>
                  <a:prstClr val="black"/>
                </a:solidFill>
                <a:latin typeface="Arial" pitchFamily="34" charset="0"/>
                <a:cs typeface="Arial" pitchFamily="34" charset="0"/>
              </a:rPr>
              <a:t> COSMO </a:t>
            </a:r>
            <a:r>
              <a:rPr lang="el-GR" sz="3600" dirty="0" err="1">
                <a:solidFill>
                  <a:prstClr val="black"/>
                </a:solidFill>
                <a:latin typeface="Arial" pitchFamily="34" charset="0"/>
                <a:cs typeface="Arial" pitchFamily="34" charset="0"/>
              </a:rPr>
              <a:t>model</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using</a:t>
            </a:r>
            <a:r>
              <a:rPr lang="el-GR" sz="3600" dirty="0">
                <a:solidFill>
                  <a:prstClr val="black"/>
                </a:solidFill>
                <a:latin typeface="Arial" pitchFamily="34" charset="0"/>
                <a:cs typeface="Arial" pitchFamily="34" charset="0"/>
              </a:rPr>
              <a:t> CALMO </a:t>
            </a:r>
            <a:r>
              <a:rPr lang="el-GR" sz="3600" dirty="0" err="1">
                <a:solidFill>
                  <a:prstClr val="black"/>
                </a:solidFill>
                <a:latin typeface="Arial" pitchFamily="34" charset="0"/>
                <a:cs typeface="Arial" pitchFamily="34" charset="0"/>
              </a:rPr>
              <a:t>technology</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over</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the</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wider</a:t>
            </a:r>
            <a:r>
              <a:rPr lang="en-US" sz="3600" dirty="0">
                <a:solidFill>
                  <a:prstClr val="black"/>
                </a:solidFill>
                <a:latin typeface="Arial" pitchFamily="34" charset="0"/>
                <a:cs typeface="Arial" pitchFamily="34" charset="0"/>
              </a:rPr>
              <a:t>  Eastern </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Mediterranean</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area</a:t>
            </a:r>
            <a:r>
              <a:rPr lang="el-GR" sz="3600" dirty="0">
                <a:solidFill>
                  <a:prstClr val="black"/>
                </a:solidFill>
                <a:latin typeface="Arial" pitchFamily="34" charset="0"/>
                <a:cs typeface="Arial" pitchFamily="34" charset="0"/>
              </a:rPr>
              <a:t> </a:t>
            </a:r>
            <a:r>
              <a:rPr lang="en-US" sz="3600" dirty="0">
                <a:solidFill>
                  <a:prstClr val="black"/>
                </a:solidFill>
                <a:latin typeface="Arial" pitchFamily="34" charset="0"/>
                <a:cs typeface="Arial" pitchFamily="34" charset="0"/>
              </a:rPr>
              <a:t>should be considered</a:t>
            </a:r>
            <a:r>
              <a:rPr lang="el-GR" sz="3600" dirty="0">
                <a:solidFill>
                  <a:prstClr val="black"/>
                </a:solidFill>
                <a:latin typeface="Arial" pitchFamily="34" charset="0"/>
                <a:cs typeface="Arial" pitchFamily="34" charset="0"/>
              </a:rPr>
              <a:t> a </a:t>
            </a:r>
            <a:r>
              <a:rPr lang="en-US" sz="3600" dirty="0" err="1">
                <a:solidFill>
                  <a:prstClr val="black"/>
                </a:solidFill>
                <a:latin typeface="Arial" pitchFamily="34" charset="0"/>
                <a:cs typeface="Arial" pitchFamily="34" charset="0"/>
              </a:rPr>
              <a:t>succesfull</a:t>
            </a:r>
            <a:r>
              <a:rPr lang="en-US"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endeavor</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towards</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the</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benefit</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of</a:t>
            </a:r>
            <a:r>
              <a:rPr lang="el-GR" sz="3600" dirty="0">
                <a:solidFill>
                  <a:prstClr val="black"/>
                </a:solidFill>
                <a:latin typeface="Arial" pitchFamily="34" charset="0"/>
                <a:cs typeface="Arial" pitchFamily="34" charset="0"/>
              </a:rPr>
              <a:t> COSMO</a:t>
            </a:r>
            <a:r>
              <a:rPr lang="en-US" sz="3600" dirty="0">
                <a:solidFill>
                  <a:prstClr val="black"/>
                </a:solidFill>
                <a:latin typeface="Arial" pitchFamily="34" charset="0"/>
                <a:cs typeface="Arial" pitchFamily="34" charset="0"/>
              </a:rPr>
              <a:t>, ICON</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and</a:t>
            </a:r>
            <a:r>
              <a:rPr lang="el-GR" sz="3600" dirty="0">
                <a:solidFill>
                  <a:prstClr val="black"/>
                </a:solidFill>
                <a:latin typeface="Arial" pitchFamily="34" charset="0"/>
                <a:cs typeface="Arial" pitchFamily="34" charset="0"/>
              </a:rPr>
              <a:t> CCLM </a:t>
            </a:r>
            <a:r>
              <a:rPr lang="el-GR" sz="3600" dirty="0" err="1">
                <a:solidFill>
                  <a:prstClr val="black"/>
                </a:solidFill>
                <a:latin typeface="Arial" pitchFamily="34" charset="0"/>
                <a:cs typeface="Arial" pitchFamily="34" charset="0"/>
              </a:rPr>
              <a:t>as</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well</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as</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the</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meteorological</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and</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climatological</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communities</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in</a:t>
            </a:r>
            <a:r>
              <a:rPr lang="el-GR" sz="3600" dirty="0">
                <a:solidFill>
                  <a:prstClr val="black"/>
                </a:solidFill>
                <a:latin typeface="Arial" pitchFamily="34" charset="0"/>
                <a:cs typeface="Arial" pitchFamily="34" charset="0"/>
              </a:rPr>
              <a:t> </a:t>
            </a:r>
            <a:r>
              <a:rPr lang="el-GR" sz="3600" dirty="0" err="1">
                <a:solidFill>
                  <a:prstClr val="black"/>
                </a:solidFill>
                <a:latin typeface="Arial" pitchFamily="34" charset="0"/>
                <a:cs typeface="Arial" pitchFamily="34" charset="0"/>
              </a:rPr>
              <a:t>general</a:t>
            </a:r>
            <a:r>
              <a:rPr lang="el-GR" sz="3600" dirty="0">
                <a:solidFill>
                  <a:prstClr val="black"/>
                </a:solidFill>
                <a:latin typeface="Arial" pitchFamily="34" charset="0"/>
                <a:cs typeface="Arial" pitchFamily="34" charset="0"/>
              </a:rPr>
              <a:t>. </a:t>
            </a:r>
            <a:endParaRPr lang="en-US" sz="3600" dirty="0">
              <a:solidFill>
                <a:prstClr val="black"/>
              </a:solidFill>
              <a:latin typeface="Arial" pitchFamily="34" charset="0"/>
              <a:cs typeface="Arial" pitchFamily="34" charset="0"/>
            </a:endParaRPr>
          </a:p>
          <a:p>
            <a:pPr marL="132160" indent="9525" defTabSz="685800" eaLnBrk="1" fontAlgn="auto" hangingPunct="1">
              <a:lnSpc>
                <a:spcPts val="750"/>
              </a:lnSpc>
              <a:spcBef>
                <a:spcPts val="0"/>
              </a:spcBef>
              <a:spcAft>
                <a:spcPts val="0"/>
              </a:spcAft>
              <a:buBlip>
                <a:blip r:embed="rId5"/>
              </a:buBlip>
            </a:pPr>
            <a:endParaRPr lang="en-US" sz="3600" dirty="0">
              <a:solidFill>
                <a:prstClr val="black"/>
              </a:solidFill>
              <a:latin typeface="Arial" pitchFamily="34" charset="0"/>
              <a:cs typeface="Arial" pitchFamily="34" charset="0"/>
            </a:endParaRPr>
          </a:p>
          <a:p>
            <a:pPr marL="336947" indent="-195263" defTabSz="685800" eaLnBrk="1" fontAlgn="auto" hangingPunct="1">
              <a:lnSpc>
                <a:spcPts val="1500"/>
              </a:lnSpc>
              <a:spcBef>
                <a:spcPts val="0"/>
              </a:spcBef>
              <a:spcAft>
                <a:spcPts val="0"/>
              </a:spcAft>
              <a:buBlip>
                <a:blip r:embed="rId5"/>
              </a:buBlip>
            </a:pPr>
            <a:r>
              <a:rPr lang="en-US" sz="3600" dirty="0">
                <a:solidFill>
                  <a:prstClr val="black"/>
                </a:solidFill>
                <a:latin typeface="Arial" pitchFamily="34" charset="0"/>
                <a:cs typeface="Arial" pitchFamily="34" charset="0"/>
              </a:rPr>
              <a:t>This work nicely completed the CALMO works over  Switzerland and  Northern Italy, especially under the fact that COSMO model was optimized using  rather sparse station observations instead of gridded  data.</a:t>
            </a:r>
          </a:p>
          <a:p>
            <a:pPr marL="132160" indent="9525" defTabSz="685800" eaLnBrk="1" fontAlgn="auto" hangingPunct="1">
              <a:lnSpc>
                <a:spcPts val="750"/>
              </a:lnSpc>
              <a:spcBef>
                <a:spcPts val="0"/>
              </a:spcBef>
              <a:spcAft>
                <a:spcPts val="0"/>
              </a:spcAft>
              <a:buBlip>
                <a:blip r:embed="rId5"/>
              </a:buBlip>
            </a:pPr>
            <a:endParaRPr lang="en-US" sz="3600" dirty="0">
              <a:solidFill>
                <a:prstClr val="black"/>
              </a:solidFill>
              <a:latin typeface="Arial" pitchFamily="34" charset="0"/>
              <a:cs typeface="Arial" pitchFamily="34" charset="0"/>
            </a:endParaRPr>
          </a:p>
          <a:p>
            <a:pPr marL="336947" indent="-195263" defTabSz="685800" eaLnBrk="1" fontAlgn="auto" hangingPunct="1">
              <a:lnSpc>
                <a:spcPts val="1500"/>
              </a:lnSpc>
              <a:spcBef>
                <a:spcPts val="0"/>
              </a:spcBef>
              <a:spcAft>
                <a:spcPts val="0"/>
              </a:spcAft>
              <a:buBlip>
                <a:blip r:embed="rId5"/>
              </a:buBlip>
            </a:pPr>
            <a:r>
              <a:rPr lang="en-US" sz="3600" dirty="0">
                <a:solidFill>
                  <a:prstClr val="black"/>
                </a:solidFill>
                <a:latin typeface="Arial" pitchFamily="34" charset="0"/>
                <a:cs typeface="Arial" pitchFamily="34" charset="0"/>
              </a:rPr>
              <a:t>Although this work was computationally expensive,  it should be considered computationally quite affordable for smaller domains as well as quite adequate regarding local meteorological features.</a:t>
            </a:r>
            <a:endParaRPr lang="el-GR" sz="2400" dirty="0">
              <a:solidFill>
                <a:prstClr val="black"/>
              </a:solidFill>
              <a:latin typeface="Calibri"/>
            </a:endParaRPr>
          </a:p>
        </p:txBody>
      </p:sp>
      <p:sp>
        <p:nvSpPr>
          <p:cNvPr id="14" name="TextBox 11"/>
          <p:cNvSpPr txBox="1"/>
          <p:nvPr/>
        </p:nvSpPr>
        <p:spPr>
          <a:xfrm>
            <a:off x="7671890" y="4859107"/>
            <a:ext cx="322524" cy="2539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solidFill>
              <a:schemeClr val="accent5">
                <a:lumMod val="75000"/>
              </a:schemeClr>
            </a:solidFill>
          </a:ln>
          <a:scene3d>
            <a:camera prst="orthographicFront"/>
            <a:lightRig rig="threePt" dir="t"/>
          </a:scene3d>
          <a:sp3d>
            <a:bevelB/>
          </a:sp3d>
        </p:spPr>
        <p:txBody>
          <a:bodyPr wrap="none" rtlCol="0">
            <a:spAutoFit/>
          </a:bodyPr>
          <a:lstStyle/>
          <a:p>
            <a:pPr defTabSz="685800" eaLnBrk="1" fontAlgn="auto" hangingPunct="1">
              <a:spcBef>
                <a:spcPts val="0"/>
              </a:spcBef>
              <a:spcAft>
                <a:spcPts val="0"/>
              </a:spcAft>
            </a:pPr>
            <a:r>
              <a:rPr lang="en-US" sz="1050" dirty="0">
                <a:solidFill>
                  <a:prstClr val="black"/>
                </a:solidFill>
                <a:latin typeface="Calibri"/>
              </a:rPr>
              <a:t>11</a:t>
            </a:r>
            <a:endParaRPr lang="el-GR" sz="1050" dirty="0">
              <a:solidFill>
                <a:prstClr val="black"/>
              </a:solidFill>
              <a:latin typeface="Calibri"/>
            </a:endParaRPr>
          </a:p>
        </p:txBody>
      </p:sp>
      <p:sp>
        <p:nvSpPr>
          <p:cNvPr id="15" name="Ορθογώνιο 14"/>
          <p:cNvSpPr/>
          <p:nvPr/>
        </p:nvSpPr>
        <p:spPr>
          <a:xfrm>
            <a:off x="1763688" y="3792981"/>
            <a:ext cx="5723966" cy="1015663"/>
          </a:xfrm>
          <a:prstGeom prst="rect">
            <a:avLst/>
          </a:prstGeom>
          <a:solidFill>
            <a:schemeClr val="accent5">
              <a:lumMod val="20000"/>
              <a:lumOff val="80000"/>
            </a:schemeClr>
          </a:solidFill>
        </p:spPr>
        <p:txBody>
          <a:bodyPr wrap="square">
            <a:spAutoFit/>
          </a:bodyPr>
          <a:lstStyle/>
          <a:p>
            <a:pPr algn="ctr" defTabSz="685800" eaLnBrk="1" fontAlgn="auto" hangingPunct="1">
              <a:spcBef>
                <a:spcPts val="0"/>
              </a:spcBef>
              <a:spcAft>
                <a:spcPts val="0"/>
              </a:spcAft>
            </a:pPr>
            <a:r>
              <a:rPr lang="en-US" sz="1200" dirty="0">
                <a:solidFill>
                  <a:prstClr val="black"/>
                </a:solidFill>
                <a:latin typeface="Arial" pitchFamily="34" charset="0"/>
                <a:cs typeface="Arial" pitchFamily="34" charset="0"/>
              </a:rPr>
              <a:t>MAIN REFERENCE:</a:t>
            </a:r>
          </a:p>
          <a:p>
            <a:pPr defTabSz="685800" eaLnBrk="1" fontAlgn="auto" hangingPunct="1">
              <a:spcBef>
                <a:spcPts val="0"/>
              </a:spcBef>
              <a:spcAft>
                <a:spcPts val="0"/>
              </a:spcAft>
            </a:pPr>
            <a:r>
              <a:rPr lang="en-US" sz="1200" dirty="0">
                <a:solidFill>
                  <a:prstClr val="black"/>
                </a:solidFill>
                <a:latin typeface="Arial" pitchFamily="34" charset="0"/>
                <a:cs typeface="Arial" pitchFamily="34" charset="0"/>
              </a:rPr>
              <a:t>E. </a:t>
            </a:r>
            <a:r>
              <a:rPr lang="en-US" sz="1200" dirty="0" err="1">
                <a:solidFill>
                  <a:prstClr val="black"/>
                </a:solidFill>
                <a:latin typeface="Arial" pitchFamily="34" charset="0"/>
                <a:cs typeface="Arial" pitchFamily="34" charset="0"/>
              </a:rPr>
              <a:t>Avgoustoglou</a:t>
            </a:r>
            <a:r>
              <a:rPr lang="en-US" sz="1200" dirty="0">
                <a:solidFill>
                  <a:prstClr val="black"/>
                </a:solidFill>
                <a:latin typeface="Arial" pitchFamily="34" charset="0"/>
                <a:cs typeface="Arial" pitchFamily="34" charset="0"/>
              </a:rPr>
              <a:t> , I. Carmona, A. </a:t>
            </a:r>
            <a:r>
              <a:rPr lang="en-US" sz="1200" dirty="0" err="1">
                <a:solidFill>
                  <a:prstClr val="black"/>
                </a:solidFill>
                <a:latin typeface="Arial" pitchFamily="34" charset="0"/>
                <a:cs typeface="Arial" pitchFamily="34" charset="0"/>
              </a:rPr>
              <a:t>Voudouri</a:t>
            </a:r>
            <a:r>
              <a:rPr lang="en-US" sz="1200" dirty="0">
                <a:solidFill>
                  <a:prstClr val="black"/>
                </a:solidFill>
                <a:latin typeface="Arial" pitchFamily="34" charset="0"/>
                <a:cs typeface="Arial" pitchFamily="34" charset="0"/>
              </a:rPr>
              <a:t>, Y. Levi, A. Will, J.M. </a:t>
            </a:r>
            <a:r>
              <a:rPr lang="en-US" sz="1200" dirty="0" err="1">
                <a:solidFill>
                  <a:prstClr val="black"/>
                </a:solidFill>
                <a:latin typeface="Arial" pitchFamily="34" charset="0"/>
                <a:cs typeface="Arial" pitchFamily="34" charset="0"/>
              </a:rPr>
              <a:t>Bettems</a:t>
            </a:r>
            <a:r>
              <a:rPr lang="en-US" sz="1200" dirty="0">
                <a:solidFill>
                  <a:prstClr val="black"/>
                </a:solidFill>
                <a:latin typeface="Arial" pitchFamily="34" charset="0"/>
                <a:cs typeface="Arial" pitchFamily="34" charset="0"/>
              </a:rPr>
              <a:t>: Calibration of COSMO Model in the Central-Eastern Mediterranean area adjusted over the domains of Greece and Israel, </a:t>
            </a:r>
            <a:r>
              <a:rPr lang="en-US" sz="1200" u="sng" dirty="0">
                <a:solidFill>
                  <a:prstClr val="black"/>
                </a:solidFill>
                <a:latin typeface="Arial" pitchFamily="34" charset="0"/>
                <a:cs typeface="Arial" pitchFamily="34" charset="0"/>
              </a:rPr>
              <a:t>Atmospheric Research</a:t>
            </a:r>
            <a:r>
              <a:rPr lang="en-US" sz="1200" dirty="0">
                <a:solidFill>
                  <a:prstClr val="black"/>
                </a:solidFill>
                <a:latin typeface="Arial" pitchFamily="34" charset="0"/>
                <a:cs typeface="Arial" pitchFamily="34" charset="0"/>
              </a:rPr>
              <a:t>, Volume 279, 1 December 2022, 106362.</a:t>
            </a:r>
            <a:r>
              <a:rPr lang="en-US" sz="1200" b="1" dirty="0">
                <a:solidFill>
                  <a:prstClr val="black"/>
                </a:solidFill>
                <a:latin typeface="Arial" pitchFamily="34" charset="0"/>
                <a:cs typeface="Arial" pitchFamily="34" charset="0"/>
              </a:rPr>
              <a:t> </a:t>
            </a:r>
            <a:endParaRPr lang="el-GR" sz="1200" dirty="0">
              <a:solidFill>
                <a:prstClr val="black"/>
              </a:solidFill>
              <a:latin typeface="Arial" pitchFamily="34" charset="0"/>
              <a:cs typeface="Arial" pitchFamily="34" charset="0"/>
            </a:endParaRPr>
          </a:p>
        </p:txBody>
      </p:sp>
      <p:sp>
        <p:nvSpPr>
          <p:cNvPr id="17" name="TextBox 9"/>
          <p:cNvSpPr txBox="1"/>
          <p:nvPr/>
        </p:nvSpPr>
        <p:spPr>
          <a:xfrm>
            <a:off x="1770123" y="4860000"/>
            <a:ext cx="5686172" cy="253916"/>
          </a:xfrm>
          <a:prstGeom prst="rect">
            <a:avLst/>
          </a:prstGeom>
          <a:gradFill flip="none" rotWithShape="1">
            <a:gsLst>
              <a:gs pos="0">
                <a:schemeClr val="accent1">
                  <a:lumMod val="60000"/>
                  <a:lumOff val="40000"/>
                </a:schemeClr>
              </a:gs>
              <a:gs pos="53000">
                <a:srgbClr val="D4DEFF"/>
              </a:gs>
              <a:gs pos="83000">
                <a:srgbClr val="D4DEFF"/>
              </a:gs>
              <a:gs pos="100000">
                <a:srgbClr val="96AB94"/>
              </a:gs>
            </a:gsLst>
            <a:lin ang="13500000" scaled="1"/>
            <a:tileRect/>
          </a:gradFill>
          <a:effectLst>
            <a:outerShdw blurRad="50800" dist="38100" dir="13500000" algn="br" rotWithShape="0">
              <a:prstClr val="black">
                <a:alpha val="40000"/>
              </a:prstClr>
            </a:outerShdw>
          </a:effectLst>
        </p:spPr>
        <p:txBody>
          <a:bodyPr wrap="none" rtlCol="0">
            <a:spAutoFit/>
          </a:bodyPr>
          <a:lstStyle/>
          <a:p>
            <a:pPr defTabSz="685800" eaLnBrk="1" fontAlgn="auto" hangingPunct="1">
              <a:spcBef>
                <a:spcPts val="0"/>
              </a:spcBef>
              <a:spcAft>
                <a:spcPts val="0"/>
              </a:spcAft>
            </a:pPr>
            <a:r>
              <a:rPr lang="el-GR" sz="1050" b="1" dirty="0">
                <a:solidFill>
                  <a:prstClr val="black"/>
                </a:solidFill>
                <a:latin typeface="Calibri"/>
              </a:rPr>
              <a:t>  </a:t>
            </a:r>
            <a:r>
              <a:rPr lang="el-GR" sz="900" b="1" dirty="0">
                <a:solidFill>
                  <a:prstClr val="black"/>
                </a:solidFill>
                <a:latin typeface="Calibri"/>
              </a:rPr>
              <a:t>Euripides Avgoustoglou</a:t>
            </a:r>
            <a:r>
              <a:rPr lang="en-US" sz="900" b="1" dirty="0">
                <a:solidFill>
                  <a:prstClr val="black"/>
                </a:solidFill>
                <a:latin typeface="Calibri"/>
              </a:rPr>
              <a:t>,</a:t>
            </a:r>
            <a:r>
              <a:rPr lang="el-GR" sz="900" b="1" dirty="0">
                <a:solidFill>
                  <a:prstClr val="black"/>
                </a:solidFill>
                <a:latin typeface="Calibri"/>
              </a:rPr>
              <a:t> Hellenic National Meteotological Service, </a:t>
            </a:r>
            <a:r>
              <a:rPr lang="en-US" sz="900" b="1" dirty="0">
                <a:solidFill>
                  <a:prstClr val="black"/>
                </a:solidFill>
                <a:latin typeface="Calibri"/>
              </a:rPr>
              <a:t> 24</a:t>
            </a:r>
            <a:r>
              <a:rPr lang="en-US" sz="900" b="1" baseline="30000" dirty="0">
                <a:solidFill>
                  <a:prstClr val="black"/>
                </a:solidFill>
                <a:latin typeface="Calibri"/>
              </a:rPr>
              <a:t>th</a:t>
            </a:r>
            <a:r>
              <a:rPr lang="en-US" sz="900" b="1" dirty="0">
                <a:solidFill>
                  <a:prstClr val="black"/>
                </a:solidFill>
                <a:latin typeface="Calibri"/>
              </a:rPr>
              <a:t> COSMO GM , Athens, September 14,</a:t>
            </a:r>
            <a:r>
              <a:rPr lang="el-GR" sz="900" b="1" dirty="0">
                <a:solidFill>
                  <a:prstClr val="black"/>
                </a:solidFill>
                <a:latin typeface="Calibri"/>
              </a:rPr>
              <a:t> 20</a:t>
            </a:r>
            <a:r>
              <a:rPr lang="en-US" sz="900" b="1" dirty="0">
                <a:solidFill>
                  <a:prstClr val="black"/>
                </a:solidFill>
                <a:latin typeface="Calibri"/>
              </a:rPr>
              <a:t>22</a:t>
            </a:r>
            <a:endParaRPr lang="el-GR" sz="900" b="1" dirty="0">
              <a:solidFill>
                <a:prstClr val="black"/>
              </a:solidFill>
              <a:latin typeface="Calibri"/>
            </a:endParaRPr>
          </a:p>
        </p:txBody>
      </p:sp>
    </p:spTree>
    <p:extLst>
      <p:ext uri="{BB962C8B-B14F-4D97-AF65-F5344CB8AC3E}">
        <p14:creationId xmlns:p14="http://schemas.microsoft.com/office/powerpoint/2010/main" val="1491907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AB5F3-8E74-2E48-B0E8-B134B92CA248}"/>
              </a:ext>
            </a:extLst>
          </p:cNvPr>
          <p:cNvSpPr>
            <a:spLocks noGrp="1"/>
          </p:cNvSpPr>
          <p:nvPr>
            <p:ph type="title"/>
          </p:nvPr>
        </p:nvSpPr>
        <p:spPr>
          <a:xfrm>
            <a:off x="609040" y="185710"/>
            <a:ext cx="7602393" cy="708082"/>
          </a:xfrm>
        </p:spPr>
        <p:txBody>
          <a:bodyPr/>
          <a:lstStyle/>
          <a:p>
            <a:pPr algn="ctr"/>
            <a:r>
              <a:rPr lang="en-US" spc="600" dirty="0">
                <a:solidFill>
                  <a:srgbClr val="FF0000"/>
                </a:solidFill>
              </a:rPr>
              <a:t>Some new features of v14    </a:t>
            </a:r>
            <a:endParaRPr lang="en-US" sz="1800" spc="600" dirty="0">
              <a:solidFill>
                <a:srgbClr val="FF0000"/>
              </a:solidFill>
            </a:endParaRPr>
          </a:p>
        </p:txBody>
      </p:sp>
      <p:sp>
        <p:nvSpPr>
          <p:cNvPr id="10" name="Content Placeholder 2">
            <a:extLst>
              <a:ext uri="{FF2B5EF4-FFF2-40B4-BE49-F238E27FC236}">
                <a16:creationId xmlns:a16="http://schemas.microsoft.com/office/drawing/2014/main" id="{C7E2BC98-2021-734F-9515-292A243938A5}"/>
              </a:ext>
            </a:extLst>
          </p:cNvPr>
          <p:cNvSpPr txBox="1">
            <a:spLocks/>
          </p:cNvSpPr>
          <p:nvPr/>
        </p:nvSpPr>
        <p:spPr>
          <a:xfrm>
            <a:off x="196397" y="893792"/>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85750" lvl="1">
              <a:spcBef>
                <a:spcPts val="0"/>
              </a:spcBef>
              <a:spcAft>
                <a:spcPts val="300"/>
              </a:spcAft>
              <a:buFont typeface="Courier New" panose="02070309020205020404" pitchFamily="49" charset="0"/>
              <a:buChar char="o"/>
            </a:pPr>
            <a:endParaRPr lang="en-US" sz="1600" kern="0" dirty="0"/>
          </a:p>
        </p:txBody>
      </p:sp>
      <p:pic>
        <p:nvPicPr>
          <p:cNvPr id="4" name="Picture 12" descr="C:\Users\jmb\AppData\Local\Microsoft\Windows\Temporary Internet Files\Content.IE5\2XW2KGIA\9182-a-swiss-army-knife-isolated-on-a-white-background-pv[1].jpg">
            <a:extLst>
              <a:ext uri="{FF2B5EF4-FFF2-40B4-BE49-F238E27FC236}">
                <a16:creationId xmlns:a16="http://schemas.microsoft.com/office/drawing/2014/main" id="{22AE41D8-E858-7B41-99DD-8EC332544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659" y="185709"/>
            <a:ext cx="840060" cy="5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4D60B32-7F33-E544-B4B0-F0BD9F081D9A}"/>
              </a:ext>
            </a:extLst>
          </p:cNvPr>
          <p:cNvSpPr txBox="1">
            <a:spLocks/>
          </p:cNvSpPr>
          <p:nvPr/>
        </p:nvSpPr>
        <p:spPr>
          <a:xfrm>
            <a:off x="348797" y="10461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14313" lvl="1">
              <a:lnSpc>
                <a:spcPct val="150000"/>
              </a:lnSpc>
              <a:spcBef>
                <a:spcPts val="900"/>
              </a:spcBef>
              <a:buClrTx/>
              <a:buFont typeface="Courier New" panose="02070309020205020404" pitchFamily="49" charset="0"/>
              <a:buChar char="o"/>
              <a:defRPr/>
            </a:pPr>
            <a:r>
              <a:rPr lang="en-US" sz="1100" dirty="0"/>
              <a:t>Improved support of </a:t>
            </a:r>
            <a:r>
              <a:rPr lang="en-US" sz="1100" b="1" i="1" dirty="0" err="1">
                <a:solidFill>
                  <a:srgbClr val="39B1DB"/>
                </a:solidFill>
              </a:rPr>
              <a:t>NetCDF</a:t>
            </a:r>
            <a:r>
              <a:rPr lang="en-US" sz="1100" b="1" i="1" dirty="0">
                <a:solidFill>
                  <a:srgbClr val="39B1DB"/>
                </a:solidFill>
              </a:rPr>
              <a:t> import &amp; export</a:t>
            </a:r>
            <a:r>
              <a:rPr lang="en-US" sz="1100" b="1" dirty="0"/>
              <a:t> </a:t>
            </a:r>
            <a:r>
              <a:rPr lang="en-US" sz="1100" dirty="0"/>
              <a:t>, in particular</a:t>
            </a:r>
          </a:p>
          <a:p>
            <a:pPr marL="614363" lvl="2">
              <a:lnSpc>
                <a:spcPct val="120000"/>
              </a:lnSpc>
              <a:spcBef>
                <a:spcPts val="900"/>
              </a:spcBef>
              <a:buClrTx/>
              <a:buFont typeface="Arial" panose="020B0604020202020204" pitchFamily="34" charset="0"/>
              <a:buChar char="•"/>
              <a:defRPr/>
            </a:pPr>
            <a:r>
              <a:rPr lang="en-US" sz="1000" dirty="0"/>
              <a:t>Production of </a:t>
            </a:r>
            <a:r>
              <a:rPr lang="en-US" sz="1000" b="1" dirty="0"/>
              <a:t>IFS based boundary conditions </a:t>
            </a:r>
            <a:r>
              <a:rPr lang="en-US" sz="1000" dirty="0"/>
              <a:t>for ICON</a:t>
            </a:r>
          </a:p>
          <a:p>
            <a:pPr marL="614363" lvl="2">
              <a:lnSpc>
                <a:spcPct val="120000"/>
              </a:lnSpc>
              <a:spcBef>
                <a:spcPts val="900"/>
              </a:spcBef>
              <a:buClrTx/>
              <a:buFont typeface="Arial" panose="020B0604020202020204" pitchFamily="34" charset="0"/>
              <a:buChar char="•"/>
              <a:defRPr/>
            </a:pPr>
            <a:r>
              <a:rPr lang="en-US" sz="1000" dirty="0"/>
              <a:t>Import of </a:t>
            </a:r>
            <a:r>
              <a:rPr lang="en-US" sz="1000" b="1" i="1" dirty="0"/>
              <a:t>EXTPAR output </a:t>
            </a:r>
            <a:r>
              <a:rPr lang="en-US" sz="1000" dirty="0"/>
              <a:t>(support transformation to GRIB2, incl. fields like FR_LUC &amp; HORIZON)</a:t>
            </a:r>
          </a:p>
          <a:p>
            <a:pPr marL="614363" lvl="2">
              <a:lnSpc>
                <a:spcPct val="120000"/>
              </a:lnSpc>
              <a:spcBef>
                <a:spcPts val="900"/>
              </a:spcBef>
              <a:buClrTx/>
              <a:buFont typeface="Arial" panose="020B0604020202020204" pitchFamily="34" charset="0"/>
              <a:buChar char="•"/>
              <a:defRPr/>
            </a:pPr>
            <a:r>
              <a:rPr lang="en-US" sz="1000" dirty="0"/>
              <a:t>Import of </a:t>
            </a:r>
            <a:r>
              <a:rPr lang="en-US" sz="1000" b="1" i="1" dirty="0"/>
              <a:t>ICON output on native grid </a:t>
            </a:r>
            <a:r>
              <a:rPr lang="en-US" sz="1000" dirty="0"/>
              <a:t>(support product generation in a </a:t>
            </a:r>
            <a:r>
              <a:rPr lang="en-US" sz="1000" dirty="0" err="1"/>
              <a:t>NetCDF</a:t>
            </a:r>
            <a:r>
              <a:rPr lang="en-US" sz="1000" dirty="0"/>
              <a:t> based work flow)</a:t>
            </a:r>
            <a:endParaRPr lang="en-US" sz="1100" dirty="0"/>
          </a:p>
          <a:p>
            <a:pPr marL="214313" lvl="1">
              <a:lnSpc>
                <a:spcPct val="150000"/>
              </a:lnSpc>
              <a:spcBef>
                <a:spcPts val="900"/>
              </a:spcBef>
              <a:buClrTx/>
              <a:buFont typeface="Courier New" panose="02070309020205020404" pitchFamily="49" charset="0"/>
              <a:buChar char="o"/>
              <a:defRPr/>
            </a:pPr>
            <a:endParaRPr lang="en-US" sz="1100" dirty="0"/>
          </a:p>
        </p:txBody>
      </p:sp>
      <p:sp>
        <p:nvSpPr>
          <p:cNvPr id="7" name="Rechteck 24">
            <a:extLst>
              <a:ext uri="{FF2B5EF4-FFF2-40B4-BE49-F238E27FC236}">
                <a16:creationId xmlns:a16="http://schemas.microsoft.com/office/drawing/2014/main" id="{382A2220-F705-6849-B9E2-C84B3BC54704}"/>
              </a:ext>
            </a:extLst>
          </p:cNvPr>
          <p:cNvSpPr/>
          <p:nvPr/>
        </p:nvSpPr>
        <p:spPr>
          <a:xfrm>
            <a:off x="223860" y="4766960"/>
            <a:ext cx="8493258" cy="215444"/>
          </a:xfrm>
          <a:prstGeom prst="rect">
            <a:avLst/>
          </a:prstGeom>
        </p:spPr>
        <p:txBody>
          <a:bodyPr wrap="square">
            <a:spAutoFit/>
          </a:bodyPr>
          <a:lstStyle/>
          <a:p>
            <a:pPr algn="l" defTabSz="685800" eaLnBrk="1" fontAlgn="auto" hangingPunct="1">
              <a:spcBef>
                <a:spcPts val="0"/>
              </a:spcBef>
              <a:spcAft>
                <a:spcPts val="0"/>
              </a:spcAft>
            </a:pPr>
            <a:r>
              <a:rPr lang="en-GB" sz="800" i="1" noProof="0" dirty="0" err="1">
                <a:solidFill>
                  <a:schemeClr val="bg1">
                    <a:lumMod val="50000"/>
                  </a:schemeClr>
                </a:solidFill>
                <a:latin typeface="Roboto Light"/>
                <a:cs typeface="Roboto Light"/>
              </a:rPr>
              <a:t>jean-marie.bettems@meteoswiss.ch</a:t>
            </a:r>
            <a:r>
              <a:rPr lang="en-GB" sz="800" i="1" noProof="0" dirty="0">
                <a:solidFill>
                  <a:schemeClr val="bg1">
                    <a:lumMod val="50000"/>
                  </a:schemeClr>
                </a:solidFill>
                <a:latin typeface="Roboto Light"/>
                <a:cs typeface="Roboto Light"/>
              </a:rPr>
              <a:t>,   COSMO GM 2022,  Athens						</a:t>
            </a:r>
            <a:r>
              <a:rPr lang="en-GB" sz="800" noProof="0" dirty="0">
                <a:solidFill>
                  <a:schemeClr val="bg1">
                    <a:lumMod val="50000"/>
                  </a:schemeClr>
                </a:solidFill>
                <a:latin typeface="Roboto Light"/>
                <a:cs typeface="Roboto Light"/>
              </a:rPr>
              <a:t> 	                      </a:t>
            </a:r>
            <a:fld id="{1EE35605-8AB3-442C-A293-9F31FDF185BC}" type="slidenum">
              <a:rPr lang="en-GB" sz="800" noProof="0" smtClean="0">
                <a:solidFill>
                  <a:schemeClr val="bg1">
                    <a:lumMod val="50000"/>
                  </a:schemeClr>
                </a:solidFill>
                <a:latin typeface="Roboto Light"/>
                <a:cs typeface="Roboto Light"/>
              </a:rPr>
              <a:pPr algn="l" defTabSz="685800" eaLnBrk="1" fontAlgn="auto" hangingPunct="1">
                <a:spcBef>
                  <a:spcPts val="0"/>
                </a:spcBef>
                <a:spcAft>
                  <a:spcPts val="0"/>
                </a:spcAft>
              </a:pPr>
              <a:t>4</a:t>
            </a:fld>
            <a:endParaRPr lang="en-GB" sz="800" i="1" noProof="0" dirty="0">
              <a:solidFill>
                <a:schemeClr val="bg1">
                  <a:lumMod val="50000"/>
                </a:schemeClr>
              </a:solidFill>
              <a:latin typeface="Roboto Light"/>
              <a:cs typeface="Roboto Light"/>
            </a:endParaRPr>
          </a:p>
        </p:txBody>
      </p:sp>
    </p:spTree>
    <p:extLst>
      <p:ext uri="{BB962C8B-B14F-4D97-AF65-F5344CB8AC3E}">
        <p14:creationId xmlns:p14="http://schemas.microsoft.com/office/powerpoint/2010/main" val="316168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AB5F3-8E74-2E48-B0E8-B134B92CA248}"/>
              </a:ext>
            </a:extLst>
          </p:cNvPr>
          <p:cNvSpPr>
            <a:spLocks noGrp="1"/>
          </p:cNvSpPr>
          <p:nvPr>
            <p:ph type="title"/>
          </p:nvPr>
        </p:nvSpPr>
        <p:spPr/>
        <p:txBody>
          <a:bodyPr/>
          <a:lstStyle/>
          <a:p>
            <a:pPr algn="ctr"/>
            <a:r>
              <a:rPr lang="en-US" spc="600" dirty="0">
                <a:solidFill>
                  <a:srgbClr val="FF0000"/>
                </a:solidFill>
              </a:rPr>
              <a:t>Quality control</a:t>
            </a:r>
            <a:endParaRPr lang="en-US" sz="1800" spc="600" dirty="0">
              <a:solidFill>
                <a:srgbClr val="FF0000"/>
              </a:solidFill>
            </a:endParaRPr>
          </a:p>
        </p:txBody>
      </p:sp>
      <p:sp>
        <p:nvSpPr>
          <p:cNvPr id="10" name="Content Placeholder 2">
            <a:extLst>
              <a:ext uri="{FF2B5EF4-FFF2-40B4-BE49-F238E27FC236}">
                <a16:creationId xmlns:a16="http://schemas.microsoft.com/office/drawing/2014/main" id="{C7E2BC98-2021-734F-9515-292A243938A5}"/>
              </a:ext>
            </a:extLst>
          </p:cNvPr>
          <p:cNvSpPr txBox="1">
            <a:spLocks/>
          </p:cNvSpPr>
          <p:nvPr/>
        </p:nvSpPr>
        <p:spPr>
          <a:xfrm>
            <a:off x="196397" y="8937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85750" lvl="1">
              <a:spcBef>
                <a:spcPts val="0"/>
              </a:spcBef>
              <a:spcAft>
                <a:spcPts val="300"/>
              </a:spcAft>
              <a:buFont typeface="Courier New" panose="02070309020205020404" pitchFamily="49" charset="0"/>
              <a:buChar char="o"/>
            </a:pPr>
            <a:endParaRPr lang="en-US" sz="1600" kern="0" dirty="0"/>
          </a:p>
        </p:txBody>
      </p:sp>
      <p:pic>
        <p:nvPicPr>
          <p:cNvPr id="4" name="Picture 12" descr="C:\Users\jmb\AppData\Local\Microsoft\Windows\Temporary Internet Files\Content.IE5\2XW2KGIA\9182-a-swiss-army-knife-isolated-on-a-white-background-pv[1].jpg">
            <a:extLst>
              <a:ext uri="{FF2B5EF4-FFF2-40B4-BE49-F238E27FC236}">
                <a16:creationId xmlns:a16="http://schemas.microsoft.com/office/drawing/2014/main" id="{22AE41D8-E858-7B41-99DD-8EC332544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659" y="185709"/>
            <a:ext cx="840060" cy="5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4D60B32-7F33-E544-B4B0-F0BD9F081D9A}"/>
              </a:ext>
            </a:extLst>
          </p:cNvPr>
          <p:cNvSpPr txBox="1">
            <a:spLocks/>
          </p:cNvSpPr>
          <p:nvPr/>
        </p:nvSpPr>
        <p:spPr>
          <a:xfrm>
            <a:off x="348797" y="10461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14313" lvl="1">
              <a:lnSpc>
                <a:spcPct val="150000"/>
              </a:lnSpc>
              <a:spcBef>
                <a:spcPts val="900"/>
              </a:spcBef>
              <a:buClrTx/>
              <a:buFont typeface="Courier New" panose="02070309020205020404" pitchFamily="49" charset="0"/>
              <a:buChar char="o"/>
              <a:defRPr/>
            </a:pPr>
            <a:r>
              <a:rPr lang="en-US" altLang="de-DE" sz="1200" dirty="0"/>
              <a:t>A extensive </a:t>
            </a:r>
            <a:r>
              <a:rPr lang="en-US" altLang="de-DE" sz="1200" b="1" i="1" dirty="0">
                <a:solidFill>
                  <a:srgbClr val="39B1DB"/>
                </a:solidFill>
              </a:rPr>
              <a:t>regression suite </a:t>
            </a:r>
            <a:r>
              <a:rPr lang="en-US" altLang="de-DE" sz="1200" dirty="0"/>
              <a:t>is used for testing any new developments</a:t>
            </a:r>
          </a:p>
          <a:p>
            <a:pPr marL="614363" lvl="2">
              <a:lnSpc>
                <a:spcPct val="120000"/>
              </a:lnSpc>
              <a:spcBef>
                <a:spcPts val="900"/>
              </a:spcBef>
              <a:buClrTx/>
              <a:buFont typeface="Arial" panose="020B0604020202020204" pitchFamily="34" charset="0"/>
              <a:buChar char="•"/>
              <a:defRPr/>
            </a:pPr>
            <a:r>
              <a:rPr lang="en-US" altLang="de-DE" sz="1000" b="1" i="1" dirty="0"/>
              <a:t>short tests</a:t>
            </a:r>
            <a:r>
              <a:rPr lang="en-US" altLang="de-DE" sz="1000" dirty="0"/>
              <a:t>, also available in deployed installations (cookbook)</a:t>
            </a:r>
          </a:p>
          <a:p>
            <a:pPr marL="614363" lvl="2">
              <a:lnSpc>
                <a:spcPct val="120000"/>
              </a:lnSpc>
              <a:spcBef>
                <a:spcPts val="900"/>
              </a:spcBef>
              <a:buClrTx/>
              <a:buFont typeface="Arial" panose="020B0604020202020204" pitchFamily="34" charset="0"/>
              <a:buChar char="•"/>
              <a:defRPr/>
            </a:pPr>
            <a:r>
              <a:rPr lang="en-US" altLang="de-DE" sz="1000" dirty="0"/>
              <a:t>tests reflecting </a:t>
            </a:r>
            <a:r>
              <a:rPr lang="en-US" altLang="de-DE" sz="1000" b="1" i="1" dirty="0"/>
              <a:t>usage by different Consortium members</a:t>
            </a:r>
            <a:r>
              <a:rPr lang="en-US" altLang="de-DE" sz="1000" b="1" dirty="0"/>
              <a:t> </a:t>
            </a:r>
            <a:r>
              <a:rPr lang="en-US" altLang="de-DE" sz="1000" dirty="0"/>
              <a:t>(MCH, DWD, ITAF)</a:t>
            </a:r>
          </a:p>
          <a:p>
            <a:pPr marL="614363" lvl="2">
              <a:lnSpc>
                <a:spcPct val="120000"/>
              </a:lnSpc>
              <a:spcBef>
                <a:spcPts val="900"/>
              </a:spcBef>
              <a:buClrTx/>
              <a:buFont typeface="Arial" panose="020B0604020202020204" pitchFamily="34" charset="0"/>
              <a:buChar char="•"/>
              <a:defRPr/>
            </a:pPr>
            <a:r>
              <a:rPr lang="en-US" altLang="de-DE" sz="1000" dirty="0"/>
              <a:t>tests using the </a:t>
            </a:r>
            <a:r>
              <a:rPr lang="en-US" altLang="de-DE" sz="1000" b="1" i="1" dirty="0"/>
              <a:t>full MCH production suites</a:t>
            </a:r>
            <a:endParaRPr lang="en-US" altLang="de-DE" sz="1000" b="1" dirty="0"/>
          </a:p>
          <a:p>
            <a:pPr marL="214313" lvl="1">
              <a:lnSpc>
                <a:spcPct val="150000"/>
              </a:lnSpc>
              <a:spcBef>
                <a:spcPts val="900"/>
              </a:spcBef>
              <a:buClrTx/>
              <a:buFont typeface="Courier New" panose="02070309020205020404" pitchFamily="49" charset="0"/>
              <a:buChar char="o"/>
              <a:defRPr/>
            </a:pPr>
            <a:r>
              <a:rPr lang="en-US" altLang="de-DE" sz="1200" dirty="0" err="1"/>
              <a:t>Fieldextra</a:t>
            </a:r>
            <a:r>
              <a:rPr lang="en-US" altLang="de-DE" sz="1200" dirty="0"/>
              <a:t> development is </a:t>
            </a:r>
            <a:r>
              <a:rPr lang="en-US" altLang="de-DE" sz="1200" b="1" i="1" dirty="0">
                <a:solidFill>
                  <a:srgbClr val="39B1DB"/>
                </a:solidFill>
              </a:rPr>
              <a:t>hosted on GitHub</a:t>
            </a:r>
            <a:r>
              <a:rPr lang="en-US" altLang="de-DE" sz="1200" dirty="0"/>
              <a:t>, and organized with the </a:t>
            </a:r>
            <a:r>
              <a:rPr lang="en-US" altLang="de-DE" sz="1200" b="1" i="1" dirty="0">
                <a:solidFill>
                  <a:srgbClr val="39B1DB"/>
                </a:solidFill>
              </a:rPr>
              <a:t>infinite lifetime branches </a:t>
            </a:r>
          </a:p>
          <a:p>
            <a:pPr marL="614363" lvl="2">
              <a:lnSpc>
                <a:spcPct val="120000"/>
              </a:lnSpc>
              <a:spcBef>
                <a:spcPts val="900"/>
              </a:spcBef>
              <a:buClrTx/>
              <a:buFont typeface="Arial" panose="020B0604020202020204" pitchFamily="34" charset="0"/>
              <a:buChar char="•"/>
              <a:defRPr/>
            </a:pPr>
            <a:r>
              <a:rPr lang="en-US" altLang="de-DE" sz="1000" b="1" i="1" dirty="0"/>
              <a:t>develop</a:t>
            </a:r>
            <a:r>
              <a:rPr lang="en-US" altLang="de-DE" sz="1000" dirty="0"/>
              <a:t> : collect recent developments, </a:t>
            </a:r>
            <a:r>
              <a:rPr lang="en-US" altLang="de-DE" sz="1000" b="1" i="1" dirty="0"/>
              <a:t>code review required for external contributions </a:t>
            </a:r>
          </a:p>
          <a:p>
            <a:pPr marL="614363" lvl="2">
              <a:lnSpc>
                <a:spcPct val="120000"/>
              </a:lnSpc>
              <a:spcBef>
                <a:spcPts val="900"/>
              </a:spcBef>
              <a:buClrTx/>
              <a:buFont typeface="Arial" panose="020B0604020202020204" pitchFamily="34" charset="0"/>
              <a:buChar char="•"/>
              <a:defRPr/>
            </a:pPr>
            <a:r>
              <a:rPr lang="en-US" altLang="de-DE" sz="1000" b="1" i="1" dirty="0" err="1"/>
              <a:t>develop_tested</a:t>
            </a:r>
            <a:r>
              <a:rPr lang="en-US" altLang="de-DE" sz="1000" b="1" dirty="0"/>
              <a:t> </a:t>
            </a:r>
            <a:r>
              <a:rPr lang="en-US" altLang="de-DE" sz="1000" dirty="0"/>
              <a:t>: all standard tests have </a:t>
            </a:r>
            <a:r>
              <a:rPr lang="en-US" altLang="de-DE" sz="1000" dirty="0" smtClean="0"/>
              <a:t>passed, </a:t>
            </a:r>
            <a:r>
              <a:rPr lang="en-US" altLang="de-DE" sz="1000" b="1" i="1" dirty="0"/>
              <a:t>updated with weekly Jenkins plan</a:t>
            </a:r>
            <a:r>
              <a:rPr lang="en-US" altLang="de-DE" sz="1000" dirty="0" smtClean="0"/>
              <a:t>  </a:t>
            </a:r>
            <a:r>
              <a:rPr lang="en-US" altLang="de-DE" sz="1000" dirty="0">
                <a:solidFill>
                  <a:srgbClr val="39B1DB"/>
                </a:solidFill>
                <a:sym typeface="Wingdings" pitchFamily="2" charset="2"/>
              </a:rPr>
              <a:t> </a:t>
            </a:r>
            <a:r>
              <a:rPr lang="en-US" altLang="de-DE" sz="1000" b="1" i="1" dirty="0" smtClean="0">
                <a:solidFill>
                  <a:srgbClr val="39B1DB"/>
                </a:solidFill>
                <a:sym typeface="Wingdings" pitchFamily="2" charset="2"/>
              </a:rPr>
              <a:t>access to new features, </a:t>
            </a:r>
            <a:r>
              <a:rPr lang="en-US" altLang="de-DE" sz="1000" b="1" i="1" dirty="0" smtClean="0">
                <a:solidFill>
                  <a:srgbClr val="39B1DB"/>
                </a:solidFill>
              </a:rPr>
              <a:t>stable</a:t>
            </a:r>
            <a:endParaRPr lang="en-US" altLang="de-DE" sz="1000" b="1" i="1" dirty="0">
              <a:solidFill>
                <a:srgbClr val="39B1DB"/>
              </a:solidFill>
            </a:endParaRPr>
          </a:p>
          <a:p>
            <a:pPr marL="614363" lvl="2">
              <a:lnSpc>
                <a:spcPct val="120000"/>
              </a:lnSpc>
              <a:spcBef>
                <a:spcPts val="900"/>
              </a:spcBef>
              <a:buClrTx/>
              <a:buFont typeface="Arial" panose="020B0604020202020204" pitchFamily="34" charset="0"/>
              <a:buChar char="•"/>
              <a:defRPr/>
            </a:pPr>
            <a:r>
              <a:rPr lang="en-US" altLang="de-DE" sz="1000" b="1" i="1" dirty="0"/>
              <a:t>master</a:t>
            </a:r>
            <a:r>
              <a:rPr lang="en-US" altLang="de-DE" sz="1000" i="1" dirty="0"/>
              <a:t> : </a:t>
            </a:r>
            <a:r>
              <a:rPr lang="en-US" altLang="de-DE" sz="1000" dirty="0"/>
              <a:t>all tests have passed (including full MCH </a:t>
            </a:r>
            <a:r>
              <a:rPr lang="en-US" altLang="de-DE" sz="1000" dirty="0" err="1"/>
              <a:t>opr</a:t>
            </a:r>
            <a:r>
              <a:rPr lang="en-US" altLang="de-DE" sz="1000" dirty="0"/>
              <a:t> suite)  </a:t>
            </a:r>
            <a:r>
              <a:rPr lang="en-US" altLang="de-DE" sz="1000" dirty="0">
                <a:solidFill>
                  <a:srgbClr val="39B1DB"/>
                </a:solidFill>
                <a:sym typeface="Wingdings" pitchFamily="2" charset="2"/>
              </a:rPr>
              <a:t></a:t>
            </a:r>
            <a:r>
              <a:rPr lang="en-US" altLang="de-DE" sz="1000" dirty="0">
                <a:solidFill>
                  <a:srgbClr val="39B1DB"/>
                </a:solidFill>
              </a:rPr>
              <a:t> </a:t>
            </a:r>
            <a:r>
              <a:rPr lang="en-US" altLang="de-DE" sz="1000" b="1" i="1" dirty="0">
                <a:solidFill>
                  <a:srgbClr val="39B1DB"/>
                </a:solidFill>
              </a:rPr>
              <a:t>official releases</a:t>
            </a:r>
          </a:p>
          <a:p>
            <a:pPr marL="0" lvl="1" indent="0">
              <a:lnSpc>
                <a:spcPct val="150000"/>
              </a:lnSpc>
              <a:spcBef>
                <a:spcPts val="900"/>
              </a:spcBef>
              <a:buClrTx/>
              <a:buNone/>
              <a:defRPr/>
            </a:pPr>
            <a:endParaRPr lang="en-US" altLang="de-DE" sz="1200" b="1" dirty="0">
              <a:solidFill>
                <a:srgbClr val="39B1DB"/>
              </a:solidFill>
            </a:endParaRPr>
          </a:p>
          <a:p>
            <a:pPr marL="0" lvl="1" indent="0">
              <a:lnSpc>
                <a:spcPct val="150000"/>
              </a:lnSpc>
              <a:spcBef>
                <a:spcPts val="900"/>
              </a:spcBef>
              <a:buClrTx/>
              <a:buNone/>
              <a:defRPr/>
            </a:pPr>
            <a:endParaRPr lang="en-US" altLang="de-DE" sz="1200" dirty="0"/>
          </a:p>
        </p:txBody>
      </p:sp>
      <p:sp>
        <p:nvSpPr>
          <p:cNvPr id="7" name="Rechteck 24">
            <a:extLst>
              <a:ext uri="{FF2B5EF4-FFF2-40B4-BE49-F238E27FC236}">
                <a16:creationId xmlns:a16="http://schemas.microsoft.com/office/drawing/2014/main" id="{1F26E271-E77B-614D-B71C-8AB336282879}"/>
              </a:ext>
            </a:extLst>
          </p:cNvPr>
          <p:cNvSpPr/>
          <p:nvPr/>
        </p:nvSpPr>
        <p:spPr>
          <a:xfrm>
            <a:off x="223860" y="4766960"/>
            <a:ext cx="8493258" cy="215444"/>
          </a:xfrm>
          <a:prstGeom prst="rect">
            <a:avLst/>
          </a:prstGeom>
        </p:spPr>
        <p:txBody>
          <a:bodyPr wrap="square">
            <a:spAutoFit/>
          </a:bodyPr>
          <a:lstStyle/>
          <a:p>
            <a:pPr algn="l" defTabSz="685800" eaLnBrk="1" fontAlgn="auto" hangingPunct="1">
              <a:spcBef>
                <a:spcPts val="0"/>
              </a:spcBef>
              <a:spcAft>
                <a:spcPts val="0"/>
              </a:spcAft>
            </a:pPr>
            <a:r>
              <a:rPr lang="en-GB" sz="800" i="1" noProof="0" dirty="0" err="1">
                <a:solidFill>
                  <a:schemeClr val="bg1">
                    <a:lumMod val="50000"/>
                  </a:schemeClr>
                </a:solidFill>
                <a:latin typeface="Roboto Light"/>
                <a:cs typeface="Roboto Light"/>
              </a:rPr>
              <a:t>jean-marie.bettems@meteoswiss.ch</a:t>
            </a:r>
            <a:r>
              <a:rPr lang="en-GB" sz="800" i="1" noProof="0" dirty="0">
                <a:solidFill>
                  <a:schemeClr val="bg1">
                    <a:lumMod val="50000"/>
                  </a:schemeClr>
                </a:solidFill>
                <a:latin typeface="Roboto Light"/>
                <a:cs typeface="Roboto Light"/>
              </a:rPr>
              <a:t>,   COSMO GM 2022,  Athens						</a:t>
            </a:r>
            <a:r>
              <a:rPr lang="en-GB" sz="800" noProof="0" dirty="0">
                <a:solidFill>
                  <a:schemeClr val="bg1">
                    <a:lumMod val="50000"/>
                  </a:schemeClr>
                </a:solidFill>
                <a:latin typeface="Roboto Light"/>
                <a:cs typeface="Roboto Light"/>
              </a:rPr>
              <a:t> 	                      </a:t>
            </a:r>
            <a:fld id="{1EE35605-8AB3-442C-A293-9F31FDF185BC}" type="slidenum">
              <a:rPr lang="en-GB" sz="800" noProof="0" smtClean="0">
                <a:solidFill>
                  <a:schemeClr val="bg1">
                    <a:lumMod val="50000"/>
                  </a:schemeClr>
                </a:solidFill>
                <a:latin typeface="Roboto Light"/>
                <a:cs typeface="Roboto Light"/>
              </a:rPr>
              <a:pPr algn="l" defTabSz="685800" eaLnBrk="1" fontAlgn="auto" hangingPunct="1">
                <a:spcBef>
                  <a:spcPts val="0"/>
                </a:spcBef>
                <a:spcAft>
                  <a:spcPts val="0"/>
                </a:spcAft>
              </a:pPr>
              <a:t>5</a:t>
            </a:fld>
            <a:endParaRPr lang="en-GB" sz="800" i="1" noProof="0" dirty="0">
              <a:solidFill>
                <a:schemeClr val="bg1">
                  <a:lumMod val="50000"/>
                </a:schemeClr>
              </a:solidFill>
              <a:latin typeface="Roboto Light"/>
              <a:cs typeface="Roboto Light"/>
            </a:endParaRPr>
          </a:p>
        </p:txBody>
      </p:sp>
    </p:spTree>
    <p:extLst>
      <p:ext uri="{BB962C8B-B14F-4D97-AF65-F5344CB8AC3E}">
        <p14:creationId xmlns:p14="http://schemas.microsoft.com/office/powerpoint/2010/main" val="224283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AB5F3-8E74-2E48-B0E8-B134B92CA248}"/>
              </a:ext>
            </a:extLst>
          </p:cNvPr>
          <p:cNvSpPr>
            <a:spLocks noGrp="1"/>
          </p:cNvSpPr>
          <p:nvPr>
            <p:ph type="title"/>
          </p:nvPr>
        </p:nvSpPr>
        <p:spPr/>
        <p:txBody>
          <a:bodyPr/>
          <a:lstStyle/>
          <a:p>
            <a:pPr algn="ctr"/>
            <a:r>
              <a:rPr lang="en-US" spc="600" dirty="0">
                <a:solidFill>
                  <a:srgbClr val="FF0000"/>
                </a:solidFill>
              </a:rPr>
              <a:t>Access</a:t>
            </a:r>
            <a:endParaRPr lang="en-US" sz="1800" spc="600" dirty="0">
              <a:solidFill>
                <a:srgbClr val="FF0000"/>
              </a:solidFill>
            </a:endParaRPr>
          </a:p>
        </p:txBody>
      </p:sp>
      <p:sp>
        <p:nvSpPr>
          <p:cNvPr id="10" name="Content Placeholder 2">
            <a:extLst>
              <a:ext uri="{FF2B5EF4-FFF2-40B4-BE49-F238E27FC236}">
                <a16:creationId xmlns:a16="http://schemas.microsoft.com/office/drawing/2014/main" id="{C7E2BC98-2021-734F-9515-292A243938A5}"/>
              </a:ext>
            </a:extLst>
          </p:cNvPr>
          <p:cNvSpPr txBox="1">
            <a:spLocks/>
          </p:cNvSpPr>
          <p:nvPr/>
        </p:nvSpPr>
        <p:spPr>
          <a:xfrm>
            <a:off x="196397" y="893791"/>
            <a:ext cx="8645322" cy="402814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85750" lvl="1">
              <a:spcBef>
                <a:spcPts val="0"/>
              </a:spcBef>
              <a:spcAft>
                <a:spcPts val="300"/>
              </a:spcAft>
              <a:buFont typeface="Courier New" panose="02070309020205020404" pitchFamily="49" charset="0"/>
              <a:buChar char="o"/>
            </a:pPr>
            <a:endParaRPr lang="en-US" sz="1600" kern="0" dirty="0"/>
          </a:p>
        </p:txBody>
      </p:sp>
      <p:pic>
        <p:nvPicPr>
          <p:cNvPr id="4" name="Picture 12" descr="C:\Users\jmb\AppData\Local\Microsoft\Windows\Temporary Internet Files\Content.IE5\2XW2KGIA\9182-a-swiss-army-knife-isolated-on-a-white-background-pv[1].jpg">
            <a:extLst>
              <a:ext uri="{FF2B5EF4-FFF2-40B4-BE49-F238E27FC236}">
                <a16:creationId xmlns:a16="http://schemas.microsoft.com/office/drawing/2014/main" id="{22AE41D8-E858-7B41-99DD-8EC3325443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659" y="185709"/>
            <a:ext cx="840060" cy="5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A4D60B32-7F33-E544-B4B0-F0BD9F081D9A}"/>
              </a:ext>
            </a:extLst>
          </p:cNvPr>
          <p:cNvSpPr txBox="1">
            <a:spLocks/>
          </p:cNvSpPr>
          <p:nvPr/>
        </p:nvSpPr>
        <p:spPr>
          <a:xfrm>
            <a:off x="348797" y="1046191"/>
            <a:ext cx="8645322" cy="3720769"/>
          </a:xfrm>
          <a:prstGeom prst="rect">
            <a:avLst/>
          </a:prstGeom>
        </p:spPr>
        <p:txBody>
          <a:bodyPr>
            <a:noAutofit/>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214313" lvl="1">
              <a:lnSpc>
                <a:spcPct val="150000"/>
              </a:lnSpc>
              <a:spcBef>
                <a:spcPts val="900"/>
              </a:spcBef>
              <a:buClrTx/>
              <a:buFont typeface="Courier New" panose="02070309020205020404" pitchFamily="49" charset="0"/>
              <a:buChar char="o"/>
              <a:defRPr/>
            </a:pPr>
            <a:r>
              <a:rPr lang="en-US" altLang="de-DE" sz="1200" b="1" i="1" dirty="0">
                <a:solidFill>
                  <a:srgbClr val="39B1DB"/>
                </a:solidFill>
              </a:rPr>
              <a:t>Main releases </a:t>
            </a:r>
            <a:r>
              <a:rPr lang="en-US" altLang="de-DE" sz="1200" b="1" i="1" dirty="0"/>
              <a:t>deployed at</a:t>
            </a:r>
          </a:p>
          <a:p>
            <a:pPr marL="614363" lvl="2">
              <a:lnSpc>
                <a:spcPct val="120000"/>
              </a:lnSpc>
              <a:spcBef>
                <a:spcPts val="900"/>
              </a:spcBef>
              <a:buClrTx/>
              <a:buFont typeface="Arial" panose="020B0604020202020204" pitchFamily="34" charset="0"/>
              <a:buChar char="•"/>
              <a:defRPr/>
            </a:pPr>
            <a:r>
              <a:rPr lang="en-US" altLang="de-DE" sz="1000" b="1" i="1" dirty="0" smtClean="0"/>
              <a:t>ECMWF </a:t>
            </a:r>
            <a:r>
              <a:rPr lang="en-US" altLang="de-DE" sz="1000" b="1" i="1" dirty="0"/>
              <a:t>(new)</a:t>
            </a:r>
            <a:r>
              <a:rPr lang="en-US" altLang="de-DE" sz="1000" dirty="0"/>
              <a:t> : </a:t>
            </a:r>
            <a:r>
              <a:rPr lang="en-US" sz="1000" dirty="0" err="1"/>
              <a:t>chcosmo@atos</a:t>
            </a:r>
            <a:r>
              <a:rPr lang="en-US" sz="1000" dirty="0"/>
              <a:t>:/perm/</a:t>
            </a:r>
            <a:r>
              <a:rPr lang="en-US" sz="1000" dirty="0" err="1"/>
              <a:t>chcosmo</a:t>
            </a:r>
            <a:r>
              <a:rPr lang="en-US" sz="1000" dirty="0"/>
              <a:t>/projects/</a:t>
            </a:r>
            <a:r>
              <a:rPr lang="en-US" sz="1000" dirty="0" err="1"/>
              <a:t>fieldextra</a:t>
            </a:r>
            <a:r>
              <a:rPr lang="en-US" sz="1000" dirty="0"/>
              <a:t>/</a:t>
            </a:r>
            <a:r>
              <a:rPr lang="en-US" sz="1000" dirty="0" err="1"/>
              <a:t>vXX_X_X</a:t>
            </a:r>
            <a:r>
              <a:rPr lang="en-US" sz="1000" dirty="0"/>
              <a:t>   (group </a:t>
            </a:r>
            <a:r>
              <a:rPr lang="en-US" sz="1000" dirty="0" err="1"/>
              <a:t>cfxtra</a:t>
            </a:r>
            <a:r>
              <a:rPr lang="en-US" sz="1000" dirty="0"/>
              <a:t>)</a:t>
            </a:r>
          </a:p>
          <a:p>
            <a:pPr marL="214313" lvl="1">
              <a:lnSpc>
                <a:spcPct val="150000"/>
              </a:lnSpc>
              <a:spcBef>
                <a:spcPts val="900"/>
              </a:spcBef>
              <a:buClrTx/>
              <a:buFont typeface="Courier New" panose="02070309020205020404" pitchFamily="49" charset="0"/>
              <a:buChar char="o"/>
              <a:defRPr/>
            </a:pPr>
            <a:r>
              <a:rPr lang="en-US" altLang="de-DE" sz="1200" b="1" i="1" dirty="0">
                <a:solidFill>
                  <a:srgbClr val="39B1DB"/>
                </a:solidFill>
              </a:rPr>
              <a:t>Stable head of develop branch </a:t>
            </a:r>
            <a:r>
              <a:rPr lang="en-US" altLang="de-DE" sz="1200" dirty="0"/>
              <a:t>(</a:t>
            </a:r>
            <a:r>
              <a:rPr lang="en-US" altLang="de-DE" sz="1200" dirty="0" err="1"/>
              <a:t>develop_tested</a:t>
            </a:r>
            <a:r>
              <a:rPr lang="en-US" altLang="de-DE" sz="1200" dirty="0"/>
              <a:t>) </a:t>
            </a:r>
            <a:r>
              <a:rPr lang="en-US" altLang="de-DE" sz="1200" b="1" i="1" dirty="0"/>
              <a:t>deployed at</a:t>
            </a:r>
          </a:p>
          <a:p>
            <a:pPr marL="614363" lvl="2">
              <a:lnSpc>
                <a:spcPct val="120000"/>
              </a:lnSpc>
              <a:spcBef>
                <a:spcPts val="900"/>
              </a:spcBef>
              <a:buClrTx/>
              <a:buFont typeface="Arial" panose="020B0604020202020204" pitchFamily="34" charset="0"/>
              <a:buChar char="•"/>
              <a:defRPr/>
            </a:pPr>
            <a:r>
              <a:rPr lang="en-US" altLang="de-DE" sz="1000" b="1" i="1" dirty="0"/>
              <a:t>CSCS : </a:t>
            </a:r>
            <a:r>
              <a:rPr lang="en-US" altLang="de-DE" sz="1000" dirty="0"/>
              <a:t>/project/s83c/</a:t>
            </a:r>
            <a:r>
              <a:rPr lang="en-US" altLang="de-DE" sz="1000" dirty="0" err="1"/>
              <a:t>fieldextra</a:t>
            </a:r>
            <a:r>
              <a:rPr lang="en-US" altLang="de-DE" sz="1000" dirty="0"/>
              <a:t> , both for </a:t>
            </a:r>
            <a:r>
              <a:rPr lang="en-US" altLang="de-DE" sz="1000" dirty="0" err="1"/>
              <a:t>tsa</a:t>
            </a:r>
            <a:r>
              <a:rPr lang="en-US" altLang="de-DE" sz="1000" dirty="0"/>
              <a:t> and </a:t>
            </a:r>
            <a:r>
              <a:rPr lang="en-US" altLang="de-DE" sz="1000" dirty="0" err="1"/>
              <a:t>daint</a:t>
            </a:r>
            <a:r>
              <a:rPr lang="en-US" altLang="de-DE" sz="1000" dirty="0"/>
              <a:t> platforms                                     </a:t>
            </a:r>
            <a:r>
              <a:rPr lang="en-US" altLang="de-DE" sz="1000" dirty="0" smtClean="0"/>
              <a:t>              </a:t>
            </a:r>
            <a:r>
              <a:rPr lang="en-US" altLang="de-DE" sz="1000" dirty="0"/>
              <a:t>… weekly automatic deployment</a:t>
            </a:r>
          </a:p>
          <a:p>
            <a:pPr marL="614363" lvl="2">
              <a:lnSpc>
                <a:spcPct val="120000"/>
              </a:lnSpc>
              <a:spcBef>
                <a:spcPts val="900"/>
              </a:spcBef>
              <a:buClrTx/>
              <a:buFont typeface="Arial" panose="020B0604020202020204" pitchFamily="34" charset="0"/>
              <a:buChar char="•"/>
              <a:defRPr/>
            </a:pPr>
            <a:r>
              <a:rPr lang="en-US" altLang="de-DE" sz="1000" b="1" i="1" dirty="0" smtClean="0"/>
              <a:t>ECMWF </a:t>
            </a:r>
            <a:r>
              <a:rPr lang="en-US" altLang="de-DE" sz="1000" b="1" i="1" dirty="0"/>
              <a:t>(new)</a:t>
            </a:r>
            <a:r>
              <a:rPr lang="en-US" altLang="de-DE" sz="1000" dirty="0"/>
              <a:t> : </a:t>
            </a:r>
            <a:r>
              <a:rPr lang="en-US" sz="1000" dirty="0" err="1"/>
              <a:t>chcosmo@atos</a:t>
            </a:r>
            <a:r>
              <a:rPr lang="en-US" sz="1000" dirty="0"/>
              <a:t>:/perm/</a:t>
            </a:r>
            <a:r>
              <a:rPr lang="en-US" sz="1000" dirty="0" err="1"/>
              <a:t>chcosmo</a:t>
            </a:r>
            <a:r>
              <a:rPr lang="en-US" sz="1000" dirty="0"/>
              <a:t>/projects/</a:t>
            </a:r>
            <a:r>
              <a:rPr lang="en-US" sz="1000" dirty="0" err="1"/>
              <a:t>fieldextra</a:t>
            </a:r>
            <a:r>
              <a:rPr lang="en-US" sz="1000" dirty="0"/>
              <a:t>/develop   (group </a:t>
            </a:r>
            <a:r>
              <a:rPr lang="en-US" sz="1000" dirty="0" err="1"/>
              <a:t>cfxtra</a:t>
            </a:r>
            <a:r>
              <a:rPr lang="en-US" sz="1000" dirty="0"/>
              <a:t>)</a:t>
            </a:r>
            <a:r>
              <a:rPr lang="en-US" altLang="de-DE" sz="1000" dirty="0"/>
              <a:t>         … irregular on-demand deployment </a:t>
            </a:r>
          </a:p>
          <a:p>
            <a:pPr marL="214313" lvl="1">
              <a:lnSpc>
                <a:spcPct val="150000"/>
              </a:lnSpc>
              <a:spcBef>
                <a:spcPts val="900"/>
              </a:spcBef>
              <a:buClrTx/>
              <a:buFont typeface="Courier New" panose="02070309020205020404" pitchFamily="49" charset="0"/>
              <a:buChar char="o"/>
              <a:defRPr/>
            </a:pPr>
            <a:r>
              <a:rPr lang="en-US" sz="1200" b="1" i="1" dirty="0">
                <a:solidFill>
                  <a:srgbClr val="39B1DB"/>
                </a:solidFill>
              </a:rPr>
              <a:t>GitHub</a:t>
            </a:r>
            <a:r>
              <a:rPr lang="en-US" sz="1200" dirty="0"/>
              <a:t> </a:t>
            </a:r>
            <a:r>
              <a:rPr lang="en-US" sz="1200" b="1" i="1" dirty="0">
                <a:solidFill>
                  <a:srgbClr val="39B1DB"/>
                </a:solidFill>
              </a:rPr>
              <a:t>repository</a:t>
            </a:r>
            <a:r>
              <a:rPr lang="en-US" sz="1200" dirty="0"/>
              <a:t> </a:t>
            </a:r>
            <a:r>
              <a:rPr lang="en-US" sz="1200" b="1" i="1" dirty="0"/>
              <a:t>for latest stable features</a:t>
            </a:r>
            <a:endParaRPr lang="en-US" sz="1200" dirty="0"/>
          </a:p>
          <a:p>
            <a:pPr marL="614363" lvl="2">
              <a:lnSpc>
                <a:spcPct val="150000"/>
              </a:lnSpc>
              <a:spcBef>
                <a:spcPts val="900"/>
              </a:spcBef>
              <a:buClrTx/>
              <a:buFont typeface="Arial" panose="020B0604020202020204" pitchFamily="34" charset="0"/>
              <a:buChar char="•"/>
              <a:defRPr/>
            </a:pPr>
            <a:r>
              <a:rPr lang="en-US" sz="1000" dirty="0">
                <a:hlinkClick r:id="rId5"/>
              </a:rPr>
              <a:t>https://github.com/COSMO-ORG/fieldextra</a:t>
            </a:r>
            <a:r>
              <a:rPr lang="en-US" sz="1000" dirty="0"/>
              <a:t>      (clone </a:t>
            </a:r>
            <a:r>
              <a:rPr lang="en-US" sz="1000" dirty="0" err="1"/>
              <a:t>develop_tested</a:t>
            </a:r>
            <a:r>
              <a:rPr lang="en-US" sz="1000" dirty="0"/>
              <a:t>, requires independent access to external libraries)</a:t>
            </a:r>
            <a:endParaRPr lang="en-US" altLang="de-DE" sz="1200" b="1" i="1" dirty="0">
              <a:solidFill>
                <a:srgbClr val="39B1DB"/>
              </a:solidFill>
            </a:endParaRPr>
          </a:p>
          <a:p>
            <a:pPr marL="214313" lvl="1">
              <a:lnSpc>
                <a:spcPct val="150000"/>
              </a:lnSpc>
              <a:spcBef>
                <a:spcPts val="900"/>
              </a:spcBef>
              <a:buClrTx/>
              <a:buFont typeface="Courier New" panose="02070309020205020404" pitchFamily="49" charset="0"/>
              <a:buChar char="o"/>
              <a:defRPr/>
            </a:pPr>
            <a:r>
              <a:rPr lang="en-US" altLang="de-DE" sz="1200" b="1" i="1" dirty="0">
                <a:solidFill>
                  <a:srgbClr val="39B1DB"/>
                </a:solidFill>
              </a:rPr>
              <a:t>Self-contained package</a:t>
            </a:r>
            <a:r>
              <a:rPr lang="en-US" altLang="de-DE" sz="1200" i="1" dirty="0"/>
              <a:t>, </a:t>
            </a:r>
            <a:r>
              <a:rPr lang="en-US" altLang="de-DE" sz="1200" b="1" i="1" dirty="0"/>
              <a:t>main releases only</a:t>
            </a:r>
            <a:r>
              <a:rPr lang="en-US" altLang="de-DE" sz="1200" i="1" dirty="0"/>
              <a:t>, </a:t>
            </a:r>
            <a:r>
              <a:rPr lang="en-US" altLang="de-DE" sz="1200" dirty="0"/>
              <a:t>on COSMO web site as tar file</a:t>
            </a:r>
          </a:p>
          <a:p>
            <a:pPr marL="614363" lvl="2">
              <a:lnSpc>
                <a:spcPct val="120000"/>
              </a:lnSpc>
              <a:spcBef>
                <a:spcPts val="900"/>
              </a:spcBef>
              <a:buClrTx/>
              <a:buFont typeface="Arial" panose="020B0604020202020204" pitchFamily="34" charset="0"/>
              <a:buChar char="•"/>
              <a:defRPr/>
            </a:pPr>
            <a:r>
              <a:rPr lang="en-US" altLang="de-DE" sz="1000" dirty="0">
                <a:hlinkClick r:id="rId6"/>
              </a:rPr>
              <a:t>https://www.cosmo-model.org/content/support/software/default.htm</a:t>
            </a:r>
            <a:r>
              <a:rPr lang="en-US" altLang="de-DE" sz="1000" dirty="0"/>
              <a:t>     (includes all libraries &amp; short regression suite)</a:t>
            </a:r>
            <a:endParaRPr lang="en-US" altLang="de-DE" sz="1200" dirty="0"/>
          </a:p>
          <a:p>
            <a:pPr marL="214313" lvl="1">
              <a:lnSpc>
                <a:spcPct val="120000"/>
              </a:lnSpc>
              <a:spcBef>
                <a:spcPts val="900"/>
              </a:spcBef>
              <a:buClrTx/>
              <a:buFont typeface="Arial" panose="020B0604020202020204" pitchFamily="34" charset="0"/>
              <a:buChar char="•"/>
              <a:defRPr/>
            </a:pPr>
            <a:endParaRPr lang="en-US" sz="1000" dirty="0"/>
          </a:p>
        </p:txBody>
      </p:sp>
      <p:sp>
        <p:nvSpPr>
          <p:cNvPr id="6" name="Rechteck 24">
            <a:extLst>
              <a:ext uri="{FF2B5EF4-FFF2-40B4-BE49-F238E27FC236}">
                <a16:creationId xmlns:a16="http://schemas.microsoft.com/office/drawing/2014/main" id="{4A5AB336-F784-BE4E-83A9-9E8EBE291EC8}"/>
              </a:ext>
            </a:extLst>
          </p:cNvPr>
          <p:cNvSpPr/>
          <p:nvPr/>
        </p:nvSpPr>
        <p:spPr>
          <a:xfrm>
            <a:off x="223860" y="4766960"/>
            <a:ext cx="8493258" cy="215444"/>
          </a:xfrm>
          <a:prstGeom prst="rect">
            <a:avLst/>
          </a:prstGeom>
        </p:spPr>
        <p:txBody>
          <a:bodyPr wrap="square">
            <a:spAutoFit/>
          </a:bodyPr>
          <a:lstStyle/>
          <a:p>
            <a:pPr algn="l" defTabSz="685800" eaLnBrk="1" fontAlgn="auto" hangingPunct="1">
              <a:spcBef>
                <a:spcPts val="0"/>
              </a:spcBef>
              <a:spcAft>
                <a:spcPts val="0"/>
              </a:spcAft>
            </a:pPr>
            <a:r>
              <a:rPr lang="en-GB" sz="800" i="1" noProof="0" dirty="0" err="1">
                <a:solidFill>
                  <a:schemeClr val="bg1">
                    <a:lumMod val="50000"/>
                  </a:schemeClr>
                </a:solidFill>
                <a:latin typeface="Roboto Light"/>
                <a:cs typeface="Roboto Light"/>
              </a:rPr>
              <a:t>jean-marie.bettems@meteoswiss.ch</a:t>
            </a:r>
            <a:r>
              <a:rPr lang="en-GB" sz="800" i="1" noProof="0" dirty="0">
                <a:solidFill>
                  <a:schemeClr val="bg1">
                    <a:lumMod val="50000"/>
                  </a:schemeClr>
                </a:solidFill>
                <a:latin typeface="Roboto Light"/>
                <a:cs typeface="Roboto Light"/>
              </a:rPr>
              <a:t>,   COSMO GM 2022,  Athens						</a:t>
            </a:r>
            <a:r>
              <a:rPr lang="en-GB" sz="800" noProof="0" dirty="0">
                <a:solidFill>
                  <a:schemeClr val="bg1">
                    <a:lumMod val="50000"/>
                  </a:schemeClr>
                </a:solidFill>
                <a:latin typeface="Roboto Light"/>
                <a:cs typeface="Roboto Light"/>
              </a:rPr>
              <a:t> 	                      </a:t>
            </a:r>
            <a:fld id="{1EE35605-8AB3-442C-A293-9F31FDF185BC}" type="slidenum">
              <a:rPr lang="en-GB" sz="800" noProof="0" smtClean="0">
                <a:solidFill>
                  <a:schemeClr val="bg1">
                    <a:lumMod val="50000"/>
                  </a:schemeClr>
                </a:solidFill>
                <a:latin typeface="Roboto Light"/>
                <a:cs typeface="Roboto Light"/>
              </a:rPr>
              <a:pPr algn="l" defTabSz="685800" eaLnBrk="1" fontAlgn="auto" hangingPunct="1">
                <a:spcBef>
                  <a:spcPts val="0"/>
                </a:spcBef>
                <a:spcAft>
                  <a:spcPts val="0"/>
                </a:spcAft>
              </a:pPr>
              <a:t>6</a:t>
            </a:fld>
            <a:endParaRPr lang="en-GB" sz="800" i="1" noProof="0" dirty="0">
              <a:solidFill>
                <a:schemeClr val="bg1">
                  <a:lumMod val="50000"/>
                </a:schemeClr>
              </a:solidFill>
              <a:latin typeface="Roboto Light"/>
              <a:cs typeface="Roboto Light"/>
            </a:endParaRPr>
          </a:p>
        </p:txBody>
      </p:sp>
    </p:spTree>
    <p:extLst>
      <p:ext uri="{BB962C8B-B14F-4D97-AF65-F5344CB8AC3E}">
        <p14:creationId xmlns:p14="http://schemas.microsoft.com/office/powerpoint/2010/main" val="403020524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548910" y="195210"/>
            <a:ext cx="8045730" cy="6744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defTabSz="685800" eaLnBrk="1" fontAlgn="auto" hangingPunct="1">
              <a:lnSpc>
                <a:spcPct val="90000"/>
              </a:lnSpc>
              <a:spcBef>
                <a:spcPts val="0"/>
              </a:spcBef>
              <a:spcAft>
                <a:spcPts val="0"/>
              </a:spcAft>
            </a:pPr>
            <a:r>
              <a:rPr lang="de-DE" sz="2700" spc="-1" dirty="0">
                <a:solidFill>
                  <a:srgbClr val="007A96"/>
                </a:solidFill>
                <a:latin typeface="DIN Next W1G Medium"/>
                <a:ea typeface="DejaVu Sans"/>
                <a:cs typeface="DejaVu Sans"/>
              </a:rPr>
              <a:t> </a:t>
            </a:r>
            <a:endParaRPr lang="de-DE" sz="2700" spc="-1" dirty="0">
              <a:solidFill>
                <a:prstClr val="black"/>
              </a:solidFill>
              <a:latin typeface="Arial"/>
              <a:ea typeface="DejaVu Sans"/>
              <a:cs typeface="DejaVu Sans"/>
            </a:endParaRPr>
          </a:p>
        </p:txBody>
      </p:sp>
      <p:sp>
        <p:nvSpPr>
          <p:cNvPr id="89" name="CustomShape 2"/>
          <p:cNvSpPr/>
          <p:nvPr/>
        </p:nvSpPr>
        <p:spPr>
          <a:xfrm>
            <a:off x="1628910" y="4891860"/>
            <a:ext cx="4049460" cy="1614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defTabSz="685800" eaLnBrk="1" fontAlgn="auto" hangingPunct="1">
              <a:spcBef>
                <a:spcPts val="0"/>
              </a:spcBef>
              <a:spcAft>
                <a:spcPts val="0"/>
              </a:spcAft>
            </a:pPr>
            <a:r>
              <a:rPr lang="de-DE" sz="600" spc="-1">
                <a:solidFill>
                  <a:srgbClr val="000000"/>
                </a:solidFill>
                <a:latin typeface="Arial"/>
                <a:ea typeface="DejaVu Sans"/>
                <a:cs typeface="DejaVu Sans"/>
              </a:rPr>
              <a:t>Center for Climate Systems Modeling C2SM</a:t>
            </a:r>
            <a:endParaRPr lang="de-DE" sz="600" spc="-1">
              <a:solidFill>
                <a:prstClr val="black"/>
              </a:solidFill>
              <a:latin typeface="Arial"/>
              <a:ea typeface="DejaVu Sans"/>
              <a:cs typeface="DejaVu Sans"/>
            </a:endParaRPr>
          </a:p>
        </p:txBody>
      </p:sp>
      <p:sp>
        <p:nvSpPr>
          <p:cNvPr id="90" name="CustomShape 3"/>
          <p:cNvSpPr/>
          <p:nvPr/>
        </p:nvSpPr>
        <p:spPr>
          <a:xfrm>
            <a:off x="7855380" y="4891860"/>
            <a:ext cx="458460" cy="1614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defTabSz="685800" eaLnBrk="1" fontAlgn="auto" hangingPunct="1">
              <a:spcBef>
                <a:spcPts val="0"/>
              </a:spcBef>
              <a:spcAft>
                <a:spcPts val="0"/>
              </a:spcAft>
            </a:pPr>
            <a:r>
              <a:rPr lang="de-DE" sz="600" spc="-1" dirty="0">
                <a:solidFill>
                  <a:srgbClr val="000000"/>
                </a:solidFill>
                <a:latin typeface="DIN Next W1G Light"/>
                <a:ea typeface="DejaVu Sans"/>
                <a:cs typeface="DejaVu Sans"/>
              </a:rPr>
              <a:t>05/09/2022</a:t>
            </a:r>
            <a:endParaRPr lang="de-DE" sz="600" spc="-1" dirty="0">
              <a:solidFill>
                <a:prstClr val="black"/>
              </a:solidFill>
              <a:latin typeface="Arial"/>
              <a:ea typeface="DejaVu Sans"/>
              <a:cs typeface="DejaVu Sans"/>
            </a:endParaRPr>
          </a:p>
        </p:txBody>
      </p:sp>
      <p:sp>
        <p:nvSpPr>
          <p:cNvPr id="91" name="CustomShape 4"/>
          <p:cNvSpPr/>
          <p:nvPr/>
        </p:nvSpPr>
        <p:spPr>
          <a:xfrm>
            <a:off x="8353260" y="4891860"/>
            <a:ext cx="241380" cy="1614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defTabSz="685800" eaLnBrk="1" fontAlgn="auto" hangingPunct="1">
              <a:spcBef>
                <a:spcPts val="0"/>
              </a:spcBef>
              <a:spcAft>
                <a:spcPts val="0"/>
              </a:spcAft>
            </a:pPr>
            <a:fld id="{0229B387-3233-45A7-A0E0-EABF4D083C96}" type="slidenum">
              <a:rPr lang="de-DE" sz="600" spc="-1">
                <a:solidFill>
                  <a:srgbClr val="000000"/>
                </a:solidFill>
                <a:latin typeface="DIN Next W1G Light"/>
                <a:ea typeface="DejaVu Sans"/>
                <a:cs typeface="DejaVu Sans"/>
              </a:rPr>
              <a:pPr algn="r" defTabSz="685800" eaLnBrk="1" fontAlgn="auto" hangingPunct="1">
                <a:spcBef>
                  <a:spcPts val="0"/>
                </a:spcBef>
                <a:spcAft>
                  <a:spcPts val="0"/>
                </a:spcAft>
              </a:pPr>
              <a:t>7</a:t>
            </a:fld>
            <a:endParaRPr lang="de-DE" sz="600" spc="-1">
              <a:solidFill>
                <a:prstClr val="black"/>
              </a:solidFill>
              <a:latin typeface="Arial"/>
              <a:ea typeface="DejaVu Sans"/>
              <a:cs typeface="DejaVu Sans"/>
            </a:endParaRPr>
          </a:p>
        </p:txBody>
      </p:sp>
      <p:pic>
        <p:nvPicPr>
          <p:cNvPr id="92" name="Picture 6"/>
          <p:cNvPicPr/>
          <p:nvPr/>
        </p:nvPicPr>
        <p:blipFill>
          <a:blip r:embed="rId3"/>
          <a:stretch/>
        </p:blipFill>
        <p:spPr>
          <a:xfrm>
            <a:off x="8070570" y="191430"/>
            <a:ext cx="901260" cy="583740"/>
          </a:xfrm>
          <a:prstGeom prst="rect">
            <a:avLst/>
          </a:prstGeom>
          <a:ln>
            <a:noFill/>
          </a:ln>
        </p:spPr>
      </p:pic>
      <p:sp>
        <p:nvSpPr>
          <p:cNvPr id="13" name="CustomShape 1">
            <a:extLst>
              <a:ext uri="{FF2B5EF4-FFF2-40B4-BE49-F238E27FC236}">
                <a16:creationId xmlns:a16="http://schemas.microsoft.com/office/drawing/2014/main" id="{DEF04242-D1CC-8842-BE18-65E8F55C5836}"/>
              </a:ext>
            </a:extLst>
          </p:cNvPr>
          <p:cNvSpPr/>
          <p:nvPr/>
        </p:nvSpPr>
        <p:spPr>
          <a:xfrm>
            <a:off x="707531" y="869670"/>
            <a:ext cx="7521660" cy="3469090"/>
          </a:xfrm>
          <a:prstGeom prst="rect">
            <a:avLst/>
          </a:prstGeom>
          <a:no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algn="ctr" defTabSz="685800" eaLnBrk="1" fontAlgn="auto" hangingPunct="1">
              <a:spcBef>
                <a:spcPts val="0"/>
              </a:spcBef>
              <a:spcAft>
                <a:spcPts val="0"/>
              </a:spcAft>
            </a:pPr>
            <a:r>
              <a:rPr lang="de-DE" sz="4800" spc="300" dirty="0" err="1">
                <a:solidFill>
                  <a:srgbClr val="FF0000"/>
                </a:solidFill>
                <a:latin typeface="+mj-lt"/>
                <a:ea typeface="DejaVu Sans"/>
                <a:cs typeface="DejaVu Sans"/>
              </a:rPr>
              <a:t>Extpar</a:t>
            </a:r>
            <a:endParaRPr lang="de-DE" sz="5400" spc="300" dirty="0">
              <a:solidFill>
                <a:srgbClr val="FF0000"/>
              </a:solidFill>
              <a:latin typeface="+mj-lt"/>
              <a:ea typeface="DejaVu Sans"/>
              <a:cs typeface="DejaVu Sans"/>
            </a:endParaRPr>
          </a:p>
          <a:p>
            <a:pPr algn="ctr" defTabSz="685800" eaLnBrk="1" fontAlgn="auto" hangingPunct="1">
              <a:spcBef>
                <a:spcPts val="0"/>
              </a:spcBef>
              <a:spcAft>
                <a:spcPts val="0"/>
              </a:spcAft>
            </a:pPr>
            <a:endParaRPr lang="de-DE" spc="-1" dirty="0">
              <a:solidFill>
                <a:srgbClr val="007A96"/>
              </a:solidFill>
              <a:latin typeface="DIN Next W1G"/>
              <a:ea typeface="DejaVu Sans"/>
              <a:cs typeface="DejaVu Sans"/>
            </a:endParaRPr>
          </a:p>
          <a:p>
            <a:pPr algn="ctr" defTabSz="685800" eaLnBrk="1" fontAlgn="auto" hangingPunct="1">
              <a:spcBef>
                <a:spcPts val="0"/>
              </a:spcBef>
              <a:spcAft>
                <a:spcPts val="0"/>
              </a:spcAft>
            </a:pPr>
            <a:r>
              <a:rPr lang="de-DE" sz="2000" b="1" i="1" spc="-1" dirty="0" err="1" smtClean="0">
                <a:latin typeface="+mj-lt"/>
                <a:ea typeface="DejaVu Sans"/>
                <a:cs typeface="DejaVu Sans"/>
              </a:rPr>
              <a:t>Production</a:t>
            </a:r>
            <a:r>
              <a:rPr lang="de-DE" sz="2000" b="1" i="1" spc="-1" dirty="0" smtClean="0">
                <a:latin typeface="+mj-lt"/>
                <a:ea typeface="DejaVu Sans"/>
                <a:cs typeface="DejaVu Sans"/>
              </a:rPr>
              <a:t> </a:t>
            </a:r>
            <a:r>
              <a:rPr lang="de-DE" sz="2000" b="1" i="1" spc="-1" dirty="0" err="1" smtClean="0">
                <a:latin typeface="+mj-lt"/>
                <a:ea typeface="DejaVu Sans"/>
                <a:cs typeface="DejaVu Sans"/>
              </a:rPr>
              <a:t>of</a:t>
            </a:r>
            <a:r>
              <a:rPr lang="de-DE" sz="2000" b="1" i="1" spc="-1" dirty="0" smtClean="0">
                <a:latin typeface="+mj-lt"/>
                <a:ea typeface="DejaVu Sans"/>
                <a:cs typeface="DejaVu Sans"/>
              </a:rPr>
              <a:t> </a:t>
            </a:r>
            <a:r>
              <a:rPr lang="de-DE" sz="2000" b="1" i="1" spc="-1" dirty="0" err="1" smtClean="0">
                <a:latin typeface="+mj-lt"/>
                <a:ea typeface="DejaVu Sans"/>
                <a:cs typeface="DejaVu Sans"/>
              </a:rPr>
              <a:t>external</a:t>
            </a:r>
            <a:r>
              <a:rPr lang="de-DE" sz="2000" b="1" i="1" spc="-1" dirty="0" smtClean="0">
                <a:latin typeface="+mj-lt"/>
                <a:ea typeface="DejaVu Sans"/>
                <a:cs typeface="DejaVu Sans"/>
              </a:rPr>
              <a:t> </a:t>
            </a:r>
            <a:r>
              <a:rPr lang="de-DE" sz="2000" b="1" i="1" spc="-1" dirty="0" err="1" smtClean="0">
                <a:latin typeface="+mj-lt"/>
                <a:ea typeface="DejaVu Sans"/>
                <a:cs typeface="DejaVu Sans"/>
              </a:rPr>
              <a:t>parameters</a:t>
            </a:r>
            <a:r>
              <a:rPr lang="de-DE" sz="2000" b="1" i="1" spc="-1" dirty="0">
                <a:latin typeface="+mj-lt"/>
                <a:ea typeface="DejaVu Sans"/>
                <a:cs typeface="DejaVu Sans"/>
              </a:rPr>
              <a:t> </a:t>
            </a:r>
            <a:r>
              <a:rPr lang="de-DE" sz="2000" b="1" i="1" spc="-1" dirty="0" smtClean="0">
                <a:latin typeface="+mj-lt"/>
                <a:ea typeface="DejaVu Sans"/>
                <a:cs typeface="DejaVu Sans"/>
              </a:rPr>
              <a:t>(backend) </a:t>
            </a:r>
            <a:r>
              <a:rPr lang="de-DE" sz="2000" b="1" i="1" spc="-1" dirty="0" smtClean="0">
                <a:latin typeface="+mj-lt"/>
                <a:ea typeface="DejaVu Sans"/>
                <a:cs typeface="DejaVu Sans"/>
              </a:rPr>
              <a:t> </a:t>
            </a:r>
            <a:endParaRPr lang="de-DE" sz="2000" b="1" i="1" spc="-1" dirty="0">
              <a:latin typeface="+mj-lt"/>
              <a:ea typeface="DejaVu Sans"/>
              <a:cs typeface="DejaVu Sans"/>
            </a:endParaRPr>
          </a:p>
          <a:p>
            <a:pPr algn="ctr" defTabSz="685800" eaLnBrk="1" fontAlgn="auto" hangingPunct="1">
              <a:spcBef>
                <a:spcPts val="0"/>
              </a:spcBef>
              <a:spcAft>
                <a:spcPts val="0"/>
              </a:spcAft>
            </a:pPr>
            <a:endParaRPr lang="de-DE" spc="-1" dirty="0" smtClean="0">
              <a:solidFill>
                <a:srgbClr val="007A96"/>
              </a:solidFill>
              <a:latin typeface="DIN Next W1G"/>
              <a:ea typeface="DejaVu Sans"/>
              <a:cs typeface="DejaVu Sans"/>
            </a:endParaRPr>
          </a:p>
          <a:p>
            <a:pPr algn="ctr" defTabSz="685800" eaLnBrk="1" fontAlgn="auto" hangingPunct="1">
              <a:spcBef>
                <a:spcPts val="0"/>
              </a:spcBef>
              <a:spcAft>
                <a:spcPts val="0"/>
              </a:spcAft>
            </a:pPr>
            <a:endParaRPr lang="de-DE" spc="-1" dirty="0">
              <a:solidFill>
                <a:srgbClr val="007A96"/>
              </a:solidFill>
              <a:latin typeface="DIN Next W1G"/>
              <a:ea typeface="DejaVu Sans"/>
              <a:cs typeface="DejaVu Sans"/>
            </a:endParaRPr>
          </a:p>
          <a:p>
            <a:pPr marL="6350" algn="ctr" defTabSz="685800" eaLnBrk="1" hangingPunct="1">
              <a:lnSpc>
                <a:spcPct val="150000"/>
              </a:lnSpc>
            </a:pPr>
            <a:r>
              <a:rPr lang="de-DE" sz="2000" dirty="0"/>
              <a:t>SCA </a:t>
            </a:r>
            <a:r>
              <a:rPr lang="de-DE" sz="2000" dirty="0" err="1"/>
              <a:t>is</a:t>
            </a:r>
            <a:r>
              <a:rPr lang="de-DE" sz="2000" dirty="0"/>
              <a:t> Jonas </a:t>
            </a:r>
            <a:r>
              <a:rPr lang="de-DE" sz="2000" dirty="0" smtClean="0"/>
              <a:t>Jucker / C2SM </a:t>
            </a:r>
            <a:endParaRPr lang="de-DE" sz="2000" dirty="0"/>
          </a:p>
          <a:p>
            <a:pPr marL="6350" algn="ctr" defTabSz="685800" eaLnBrk="1" hangingPunct="1">
              <a:lnSpc>
                <a:spcPct val="150000"/>
              </a:lnSpc>
            </a:pPr>
            <a:r>
              <a:rPr lang="en-GB" sz="2000" b="1" dirty="0" smtClean="0">
                <a:solidFill>
                  <a:srgbClr val="39B1DB"/>
                </a:solidFill>
              </a:rPr>
              <a:t>Latest </a:t>
            </a:r>
            <a:r>
              <a:rPr lang="en-GB" sz="2000" b="1" dirty="0">
                <a:solidFill>
                  <a:srgbClr val="39B1DB"/>
                </a:solidFill>
              </a:rPr>
              <a:t>major release  </a:t>
            </a:r>
            <a:r>
              <a:rPr lang="en-GB" sz="2000" b="1" dirty="0" smtClean="0">
                <a:solidFill>
                  <a:srgbClr val="39B1DB"/>
                </a:solidFill>
              </a:rPr>
              <a:t>v</a:t>
            </a:r>
            <a:r>
              <a:rPr lang="en-GB" sz="2000" b="1" dirty="0" smtClean="0">
                <a:solidFill>
                  <a:srgbClr val="39B1DB"/>
                </a:solidFill>
                <a:latin typeface="Arial" charset="0"/>
              </a:rPr>
              <a:t>5.10 (08.2022</a:t>
            </a:r>
            <a:r>
              <a:rPr lang="en-GB" sz="2000" b="1" dirty="0" smtClean="0">
                <a:solidFill>
                  <a:srgbClr val="39B1DB"/>
                </a:solidFill>
              </a:rPr>
              <a:t>)</a:t>
            </a:r>
            <a:endParaRPr lang="de-DE" sz="2000" dirty="0" smtClean="0">
              <a:solidFill>
                <a:schemeClr val="bg1">
                  <a:lumMod val="65000"/>
                </a:schemeClr>
              </a:solidFill>
              <a:latin typeface="Arial"/>
              <a:ea typeface="+mj-ea"/>
              <a:cs typeface="+mj-cs"/>
            </a:endParaRPr>
          </a:p>
          <a:p>
            <a:pPr marL="6350" algn="ctr" defTabSz="685800" eaLnBrk="1" hangingPunct="1">
              <a:lnSpc>
                <a:spcPct val="150000"/>
              </a:lnSpc>
            </a:pPr>
            <a:r>
              <a:rPr lang="de-DE" sz="2000" dirty="0" smtClean="0">
                <a:solidFill>
                  <a:srgbClr val="000000"/>
                </a:solidFill>
                <a:latin typeface="Arial"/>
                <a:ea typeface="+mj-ea"/>
                <a:cs typeface="+mj-cs"/>
              </a:rPr>
              <a:t>https</a:t>
            </a:r>
            <a:r>
              <a:rPr lang="de-DE" sz="2000" dirty="0">
                <a:solidFill>
                  <a:srgbClr val="000000"/>
                </a:solidFill>
                <a:latin typeface="Arial"/>
                <a:ea typeface="+mj-ea"/>
                <a:cs typeface="+mj-cs"/>
              </a:rPr>
              <a:t>://github.com/C2SM-RCM/extpar/</a:t>
            </a:r>
          </a:p>
        </p:txBody>
      </p:sp>
    </p:spTree>
    <p:extLst>
      <p:ext uri="{BB962C8B-B14F-4D97-AF65-F5344CB8AC3E}">
        <p14:creationId xmlns:p14="http://schemas.microsoft.com/office/powerpoint/2010/main" val="19259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548910" y="195210"/>
            <a:ext cx="8045730" cy="6744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defTabSz="685800" eaLnBrk="1" fontAlgn="auto" hangingPunct="1">
              <a:lnSpc>
                <a:spcPct val="90000"/>
              </a:lnSpc>
              <a:spcBef>
                <a:spcPts val="0"/>
              </a:spcBef>
              <a:spcAft>
                <a:spcPts val="0"/>
              </a:spcAft>
            </a:pPr>
            <a:r>
              <a:rPr lang="de-DE" sz="2700" spc="-1" dirty="0">
                <a:solidFill>
                  <a:srgbClr val="007A96"/>
                </a:solidFill>
                <a:latin typeface="DIN Next W1G Medium"/>
                <a:ea typeface="DejaVu Sans"/>
                <a:cs typeface="DejaVu Sans"/>
              </a:rPr>
              <a:t> </a:t>
            </a:r>
            <a:endParaRPr lang="de-DE" sz="2700" spc="-1" dirty="0">
              <a:solidFill>
                <a:prstClr val="black"/>
              </a:solidFill>
              <a:latin typeface="Arial"/>
              <a:ea typeface="DejaVu Sans"/>
              <a:cs typeface="DejaVu Sans"/>
            </a:endParaRPr>
          </a:p>
        </p:txBody>
      </p:sp>
      <p:sp>
        <p:nvSpPr>
          <p:cNvPr id="89" name="CustomShape 2"/>
          <p:cNvSpPr/>
          <p:nvPr/>
        </p:nvSpPr>
        <p:spPr>
          <a:xfrm>
            <a:off x="1628910" y="4891860"/>
            <a:ext cx="4049460" cy="1614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defTabSz="685800" eaLnBrk="1" fontAlgn="auto" hangingPunct="1">
              <a:spcBef>
                <a:spcPts val="0"/>
              </a:spcBef>
              <a:spcAft>
                <a:spcPts val="0"/>
              </a:spcAft>
            </a:pPr>
            <a:r>
              <a:rPr lang="de-DE" sz="600" spc="-1">
                <a:solidFill>
                  <a:srgbClr val="000000"/>
                </a:solidFill>
                <a:latin typeface="Arial"/>
                <a:ea typeface="DejaVu Sans"/>
                <a:cs typeface="DejaVu Sans"/>
              </a:rPr>
              <a:t>Center for Climate Systems Modeling C2SM</a:t>
            </a:r>
            <a:endParaRPr lang="de-DE" sz="600" spc="-1">
              <a:solidFill>
                <a:prstClr val="black"/>
              </a:solidFill>
              <a:latin typeface="Arial"/>
              <a:ea typeface="DejaVu Sans"/>
              <a:cs typeface="DejaVu Sans"/>
            </a:endParaRPr>
          </a:p>
        </p:txBody>
      </p:sp>
      <p:sp>
        <p:nvSpPr>
          <p:cNvPr id="90" name="CustomShape 3"/>
          <p:cNvSpPr/>
          <p:nvPr/>
        </p:nvSpPr>
        <p:spPr>
          <a:xfrm>
            <a:off x="7855380" y="4891860"/>
            <a:ext cx="458460" cy="1614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defTabSz="685800" eaLnBrk="1" fontAlgn="auto" hangingPunct="1">
              <a:spcBef>
                <a:spcPts val="0"/>
              </a:spcBef>
              <a:spcAft>
                <a:spcPts val="0"/>
              </a:spcAft>
            </a:pPr>
            <a:r>
              <a:rPr lang="de-DE" sz="600" spc="-1" dirty="0">
                <a:solidFill>
                  <a:srgbClr val="000000"/>
                </a:solidFill>
                <a:latin typeface="DIN Next W1G Light"/>
                <a:ea typeface="DejaVu Sans"/>
                <a:cs typeface="DejaVu Sans"/>
              </a:rPr>
              <a:t>05/09/2022</a:t>
            </a:r>
            <a:endParaRPr lang="de-DE" sz="600" spc="-1" dirty="0">
              <a:solidFill>
                <a:prstClr val="black"/>
              </a:solidFill>
              <a:latin typeface="Arial"/>
              <a:ea typeface="DejaVu Sans"/>
              <a:cs typeface="DejaVu Sans"/>
            </a:endParaRPr>
          </a:p>
        </p:txBody>
      </p:sp>
      <p:sp>
        <p:nvSpPr>
          <p:cNvPr id="91" name="CustomShape 4"/>
          <p:cNvSpPr/>
          <p:nvPr/>
        </p:nvSpPr>
        <p:spPr>
          <a:xfrm>
            <a:off x="8353260" y="4891860"/>
            <a:ext cx="241380" cy="1614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defTabSz="685800" eaLnBrk="1" fontAlgn="auto" hangingPunct="1">
              <a:spcBef>
                <a:spcPts val="0"/>
              </a:spcBef>
              <a:spcAft>
                <a:spcPts val="0"/>
              </a:spcAft>
            </a:pPr>
            <a:fld id="{0229B387-3233-45A7-A0E0-EABF4D083C96}" type="slidenum">
              <a:rPr lang="de-DE" sz="600" spc="-1">
                <a:solidFill>
                  <a:srgbClr val="000000"/>
                </a:solidFill>
                <a:latin typeface="DIN Next W1G Light"/>
                <a:ea typeface="DejaVu Sans"/>
                <a:cs typeface="DejaVu Sans"/>
              </a:rPr>
              <a:pPr algn="r" defTabSz="685800" eaLnBrk="1" fontAlgn="auto" hangingPunct="1">
                <a:spcBef>
                  <a:spcPts val="0"/>
                </a:spcBef>
                <a:spcAft>
                  <a:spcPts val="0"/>
                </a:spcAft>
              </a:pPr>
              <a:t>8</a:t>
            </a:fld>
            <a:endParaRPr lang="de-DE" sz="600" spc="-1">
              <a:solidFill>
                <a:prstClr val="black"/>
              </a:solidFill>
              <a:latin typeface="Arial"/>
              <a:ea typeface="DejaVu Sans"/>
              <a:cs typeface="DejaVu Sans"/>
            </a:endParaRPr>
          </a:p>
        </p:txBody>
      </p:sp>
      <p:pic>
        <p:nvPicPr>
          <p:cNvPr id="92" name="Picture 6"/>
          <p:cNvPicPr/>
          <p:nvPr/>
        </p:nvPicPr>
        <p:blipFill>
          <a:blip r:embed="rId3"/>
          <a:stretch/>
        </p:blipFill>
        <p:spPr>
          <a:xfrm>
            <a:off x="8070570" y="191430"/>
            <a:ext cx="901260" cy="583740"/>
          </a:xfrm>
          <a:prstGeom prst="rect">
            <a:avLst/>
          </a:prstGeom>
          <a:ln>
            <a:noFill/>
          </a:ln>
        </p:spPr>
      </p:pic>
      <p:sp>
        <p:nvSpPr>
          <p:cNvPr id="11" name="CustomShape 1">
            <a:extLst>
              <a:ext uri="{FF2B5EF4-FFF2-40B4-BE49-F238E27FC236}">
                <a16:creationId xmlns:a16="http://schemas.microsoft.com/office/drawing/2014/main" id="{CA4AA058-8FE0-7B4C-BB83-C00061CFD8A2}"/>
              </a:ext>
            </a:extLst>
          </p:cNvPr>
          <p:cNvSpPr/>
          <p:nvPr/>
        </p:nvSpPr>
        <p:spPr>
          <a:xfrm>
            <a:off x="392738" y="2160333"/>
            <a:ext cx="7521660" cy="1345432"/>
          </a:xfrm>
          <a:prstGeom prst="rect">
            <a:avLst/>
          </a:prstGeom>
          <a:solidFill>
            <a:srgbClr val="729FCF">
              <a:alpha val="15000"/>
            </a:srgbClr>
          </a:solid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defTabSz="685800" eaLnBrk="1" fontAlgn="auto" hangingPunct="1">
              <a:spcBef>
                <a:spcPts val="0"/>
              </a:spcBef>
              <a:spcAft>
                <a:spcPts val="0"/>
              </a:spcAft>
            </a:pPr>
            <a:r>
              <a:rPr lang="de-DE" sz="1500" spc="-1" dirty="0">
                <a:solidFill>
                  <a:srgbClr val="007A96"/>
                </a:solidFill>
                <a:latin typeface="DIN Next W1G"/>
                <a:ea typeface="DejaVu Sans"/>
                <a:cs typeface="DejaVu Sans"/>
              </a:rPr>
              <a:t>Technical </a:t>
            </a:r>
            <a:r>
              <a:rPr lang="de-DE" sz="1500" spc="-1" dirty="0" err="1">
                <a:solidFill>
                  <a:srgbClr val="007A96"/>
                </a:solidFill>
                <a:latin typeface="DIN Next W1G"/>
                <a:ea typeface="DejaVu Sans"/>
                <a:cs typeface="DejaVu Sans"/>
              </a:rPr>
              <a:t>updates</a:t>
            </a:r>
            <a:endParaRPr lang="de-DE" sz="1500" spc="-1" dirty="0">
              <a:solidFill>
                <a:prstClr val="black"/>
              </a:solidFill>
              <a:latin typeface="Arial"/>
              <a:ea typeface="DejaVu Sans"/>
              <a:cs typeface="DejaVu Sans"/>
            </a:endParaRPr>
          </a:p>
          <a:p>
            <a:pPr marL="214313" indent="-214313" defTabSz="685800" eaLnBrk="1" fontAlgn="auto" hangingPunct="1">
              <a:spcBef>
                <a:spcPts val="649"/>
              </a:spcBef>
              <a:spcAft>
                <a:spcPts val="0"/>
              </a:spcAft>
              <a:buFont typeface="Arial" panose="020B0604020202020204" pitchFamily="34" charset="0"/>
              <a:buChar char="•"/>
            </a:pPr>
            <a:r>
              <a:rPr lang="de-DE" sz="1200" spc="-1" dirty="0">
                <a:solidFill>
                  <a:srgbClr val="4B4B4B"/>
                </a:solidFill>
                <a:latin typeface="DIN Next W1G Light"/>
                <a:ea typeface="DejaVu Sans"/>
                <a:cs typeface="DejaVu Sans"/>
              </a:rPr>
              <a:t>Intel and NAG </a:t>
            </a:r>
            <a:r>
              <a:rPr lang="de-DE" sz="1200" spc="-1" dirty="0" err="1">
                <a:solidFill>
                  <a:srgbClr val="4B4B4B"/>
                </a:solidFill>
                <a:latin typeface="DIN Next W1G Light"/>
                <a:ea typeface="DejaVu Sans"/>
                <a:cs typeface="DejaVu Sans"/>
              </a:rPr>
              <a:t>compilers</a:t>
            </a:r>
            <a:r>
              <a:rPr lang="de-DE" sz="1200" spc="-1" dirty="0">
                <a:solidFill>
                  <a:srgbClr val="4B4B4B"/>
                </a:solidFill>
                <a:latin typeface="DIN Next W1G Light"/>
                <a:ea typeface="DejaVu Sans"/>
                <a:cs typeface="DejaVu Sans"/>
              </a:rPr>
              <a:t> not </a:t>
            </a:r>
            <a:r>
              <a:rPr lang="de-DE" sz="1200" spc="-1" dirty="0" err="1">
                <a:solidFill>
                  <a:srgbClr val="4B4B4B"/>
                </a:solidFill>
                <a:latin typeface="DIN Next W1G Light"/>
                <a:ea typeface="DejaVu Sans"/>
                <a:cs typeface="DejaVu Sans"/>
              </a:rPr>
              <a:t>supported</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anymore</a:t>
            </a:r>
            <a:endParaRPr lang="de-DE" sz="1200" spc="-1" dirty="0">
              <a:solidFill>
                <a:srgbClr val="4B4B4B"/>
              </a:solidFill>
              <a:latin typeface="DIN Next W1G Light"/>
              <a:ea typeface="DejaVu Sans"/>
              <a:cs typeface="DejaVu Sans"/>
            </a:endParaRPr>
          </a:p>
          <a:p>
            <a:pPr marL="214313" indent="-214313" defTabSz="685800" eaLnBrk="1" fontAlgn="auto" hangingPunct="1">
              <a:spcBef>
                <a:spcPts val="649"/>
              </a:spcBef>
              <a:spcAft>
                <a:spcPts val="0"/>
              </a:spcAft>
              <a:buFont typeface="Arial" panose="020B0604020202020204" pitchFamily="34" charset="0"/>
              <a:buChar char="•"/>
            </a:pPr>
            <a:r>
              <a:rPr lang="de-DE" sz="1200" spc="-1" dirty="0">
                <a:solidFill>
                  <a:srgbClr val="4B4B4B"/>
                </a:solidFill>
                <a:latin typeface="DIN Next W1G Light"/>
                <a:ea typeface="DejaVu Sans"/>
                <a:cs typeface="DejaVu Sans"/>
              </a:rPr>
              <a:t>Small </a:t>
            </a:r>
            <a:r>
              <a:rPr lang="de-DE" sz="1200" spc="-1" dirty="0" err="1">
                <a:solidFill>
                  <a:srgbClr val="4B4B4B"/>
                </a:solidFill>
                <a:latin typeface="DIN Next W1G Light"/>
                <a:ea typeface="DejaVu Sans"/>
                <a:cs typeface="DejaVu Sans"/>
              </a:rPr>
              <a:t>OpenMP</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optimizations</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for</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domains</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crossing</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the</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dateline</a:t>
            </a:r>
            <a:endParaRPr lang="de-DE" sz="1200" spc="-1" dirty="0">
              <a:solidFill>
                <a:srgbClr val="4B4B4B"/>
              </a:solidFill>
              <a:latin typeface="DIN Next W1G Light"/>
              <a:ea typeface="DejaVu Sans"/>
              <a:cs typeface="DejaVu Sans"/>
            </a:endParaRPr>
          </a:p>
          <a:p>
            <a:pPr marL="214313" indent="-214313" defTabSz="685800" eaLnBrk="1" fontAlgn="auto" hangingPunct="1">
              <a:spcBef>
                <a:spcPts val="649"/>
              </a:spcBef>
              <a:spcAft>
                <a:spcPts val="0"/>
              </a:spcAft>
              <a:buFont typeface="Arial" panose="020B0604020202020204" pitchFamily="34" charset="0"/>
              <a:buChar char="•"/>
            </a:pPr>
            <a:r>
              <a:rPr lang="de-DE" sz="1200" spc="-1" dirty="0" err="1">
                <a:solidFill>
                  <a:srgbClr val="4B4B4B"/>
                </a:solidFill>
                <a:latin typeface="DIN Next W1G Light"/>
                <a:ea typeface="DejaVu Sans"/>
                <a:cs typeface="DejaVu Sans"/>
              </a:rPr>
              <a:t>Replace</a:t>
            </a:r>
            <a:r>
              <a:rPr lang="de-DE" sz="1200" spc="-1" dirty="0">
                <a:solidFill>
                  <a:srgbClr val="4B4B4B"/>
                </a:solidFill>
                <a:latin typeface="DIN Next W1G Light"/>
                <a:ea typeface="DejaVu Sans"/>
                <a:cs typeface="DejaVu Sans"/>
              </a:rPr>
              <a:t> Mistral </a:t>
            </a:r>
            <a:r>
              <a:rPr lang="de-DE" sz="1200" spc="-1" dirty="0" err="1">
                <a:solidFill>
                  <a:srgbClr val="4B4B4B"/>
                </a:solidFill>
                <a:latin typeface="DIN Next W1G Light"/>
                <a:ea typeface="DejaVu Sans"/>
                <a:cs typeface="DejaVu Sans"/>
              </a:rPr>
              <a:t>with</a:t>
            </a:r>
            <a:r>
              <a:rPr lang="de-DE" sz="1200" spc="-1" dirty="0">
                <a:solidFill>
                  <a:srgbClr val="4B4B4B"/>
                </a:solidFill>
                <a:latin typeface="DIN Next W1G Light"/>
                <a:ea typeface="DejaVu Sans"/>
                <a:cs typeface="DejaVu Sans"/>
              </a:rPr>
              <a:t> Levante at DKRZ</a:t>
            </a:r>
          </a:p>
          <a:p>
            <a:pPr marL="214313" indent="-214313" defTabSz="685800" eaLnBrk="1" fontAlgn="auto" hangingPunct="1">
              <a:spcBef>
                <a:spcPts val="649"/>
              </a:spcBef>
              <a:spcAft>
                <a:spcPts val="0"/>
              </a:spcAft>
              <a:buFont typeface="Arial" panose="020B0604020202020204" pitchFamily="34" charset="0"/>
              <a:buChar char="•"/>
            </a:pPr>
            <a:r>
              <a:rPr lang="de-DE" sz="1200" b="1" spc="-1" dirty="0">
                <a:solidFill>
                  <a:srgbClr val="4B4B4B"/>
                </a:solidFill>
                <a:latin typeface="DIN Next W1G Light"/>
                <a:ea typeface="DejaVu Sans"/>
                <a:cs typeface="DejaVu Sans"/>
              </a:rPr>
              <a:t>Python/CDO </a:t>
            </a:r>
            <a:r>
              <a:rPr lang="de-DE" sz="1200" b="1" spc="-1" dirty="0" err="1">
                <a:solidFill>
                  <a:srgbClr val="4B4B4B"/>
                </a:solidFill>
                <a:latin typeface="DIN Next W1G Light"/>
                <a:ea typeface="DejaVu Sans"/>
                <a:cs typeface="DejaVu Sans"/>
              </a:rPr>
              <a:t>rewrite</a:t>
            </a:r>
            <a:r>
              <a:rPr lang="de-DE" sz="1200" b="1" spc="-1" dirty="0">
                <a:solidFill>
                  <a:srgbClr val="4B4B4B"/>
                </a:solidFill>
                <a:latin typeface="DIN Next W1G Light"/>
                <a:ea typeface="DejaVu Sans"/>
                <a:cs typeface="DejaVu Sans"/>
              </a:rPr>
              <a:t> </a:t>
            </a:r>
            <a:r>
              <a:rPr lang="de-DE" sz="1200" b="1" spc="-1" dirty="0" err="1" smtClean="0">
                <a:solidFill>
                  <a:srgbClr val="4B4B4B"/>
                </a:solidFill>
                <a:latin typeface="DIN Next W1G Light"/>
                <a:ea typeface="DejaVu Sans"/>
                <a:cs typeface="DejaVu Sans"/>
              </a:rPr>
              <a:t>completed</a:t>
            </a:r>
            <a:r>
              <a:rPr lang="de-DE" sz="1200" b="1" spc="-1" dirty="0" smtClean="0">
                <a:solidFill>
                  <a:srgbClr val="4B4B4B"/>
                </a:solidFill>
                <a:latin typeface="DIN Next W1G Light"/>
                <a:ea typeface="DejaVu Sans"/>
                <a:cs typeface="DejaVu Sans"/>
              </a:rPr>
              <a:t> </a:t>
            </a:r>
            <a:r>
              <a:rPr lang="de-DE" sz="1200" i="1" spc="-1" dirty="0" smtClean="0">
                <a:solidFill>
                  <a:srgbClr val="4B4B4B"/>
                </a:solidFill>
                <a:latin typeface="DIN Next W1G Light"/>
                <a:ea typeface="DejaVu Sans"/>
                <a:cs typeface="DejaVu Sans"/>
              </a:rPr>
              <a:t>(</a:t>
            </a:r>
            <a:r>
              <a:rPr lang="de-DE" sz="1200" i="1" spc="-1" dirty="0" err="1" smtClean="0">
                <a:solidFill>
                  <a:srgbClr val="4B4B4B"/>
                </a:solidFill>
                <a:latin typeface="DIN Next W1G Light"/>
                <a:ea typeface="DejaVu Sans"/>
                <a:cs typeface="DejaVu Sans"/>
              </a:rPr>
              <a:t>reduce</a:t>
            </a:r>
            <a:r>
              <a:rPr lang="de-DE" sz="1200" i="1" spc="-1" dirty="0" smtClean="0">
                <a:solidFill>
                  <a:srgbClr val="4B4B4B"/>
                </a:solidFill>
                <a:latin typeface="DIN Next W1G Light"/>
                <a:ea typeface="DejaVu Sans"/>
                <a:cs typeface="DejaVu Sans"/>
              </a:rPr>
              <a:t> </a:t>
            </a:r>
            <a:r>
              <a:rPr lang="de-DE" sz="1200" i="1" spc="-1" dirty="0" err="1" smtClean="0">
                <a:solidFill>
                  <a:srgbClr val="4B4B4B"/>
                </a:solidFill>
                <a:latin typeface="DIN Next W1G Light"/>
                <a:ea typeface="DejaVu Sans"/>
                <a:cs typeface="DejaVu Sans"/>
              </a:rPr>
              <a:t>amount</a:t>
            </a:r>
            <a:r>
              <a:rPr lang="de-DE" sz="1200" i="1" spc="-1" dirty="0" smtClean="0">
                <a:solidFill>
                  <a:srgbClr val="4B4B4B"/>
                </a:solidFill>
                <a:latin typeface="DIN Next W1G Light"/>
                <a:ea typeface="DejaVu Sans"/>
                <a:cs typeface="DejaVu Sans"/>
              </a:rPr>
              <a:t> </a:t>
            </a:r>
            <a:r>
              <a:rPr lang="de-DE" sz="1200" i="1" spc="-1" dirty="0" err="1" smtClean="0">
                <a:solidFill>
                  <a:srgbClr val="4B4B4B"/>
                </a:solidFill>
                <a:latin typeface="DIN Next W1G Light"/>
                <a:ea typeface="DejaVu Sans"/>
                <a:cs typeface="DejaVu Sans"/>
              </a:rPr>
              <a:t>of</a:t>
            </a:r>
            <a:r>
              <a:rPr lang="de-DE" sz="1200" i="1" spc="-1" dirty="0" smtClean="0">
                <a:solidFill>
                  <a:srgbClr val="4B4B4B"/>
                </a:solidFill>
                <a:latin typeface="DIN Next W1G Light"/>
                <a:ea typeface="DejaVu Sans"/>
                <a:cs typeface="DejaVu Sans"/>
              </a:rPr>
              <a:t> </a:t>
            </a:r>
            <a:r>
              <a:rPr lang="de-DE" sz="1200" i="1" spc="-1" dirty="0" err="1" smtClean="0">
                <a:solidFill>
                  <a:srgbClr val="4B4B4B"/>
                </a:solidFill>
                <a:latin typeface="DIN Next W1G Light"/>
                <a:ea typeface="DejaVu Sans"/>
                <a:cs typeface="DejaVu Sans"/>
              </a:rPr>
              <a:t>code</a:t>
            </a:r>
            <a:r>
              <a:rPr lang="de-DE" sz="1200" i="1" spc="-1" dirty="0" smtClean="0">
                <a:solidFill>
                  <a:srgbClr val="4B4B4B"/>
                </a:solidFill>
                <a:latin typeface="DIN Next W1G Light"/>
                <a:ea typeface="DejaVu Sans"/>
                <a:cs typeface="DejaVu Sans"/>
              </a:rPr>
              <a:t> </a:t>
            </a:r>
            <a:r>
              <a:rPr lang="de-DE" sz="1200" i="1" spc="-1" dirty="0" err="1" smtClean="0">
                <a:solidFill>
                  <a:srgbClr val="4B4B4B"/>
                </a:solidFill>
                <a:latin typeface="DIN Next W1G Light"/>
                <a:ea typeface="DejaVu Sans"/>
                <a:cs typeface="DejaVu Sans"/>
              </a:rPr>
              <a:t>to</a:t>
            </a:r>
            <a:r>
              <a:rPr lang="de-DE" sz="1200" i="1" spc="-1" dirty="0" smtClean="0">
                <a:solidFill>
                  <a:srgbClr val="4B4B4B"/>
                </a:solidFill>
                <a:latin typeface="DIN Next W1G Light"/>
                <a:ea typeface="DejaVu Sans"/>
                <a:cs typeface="DejaVu Sans"/>
              </a:rPr>
              <a:t> </a:t>
            </a:r>
            <a:r>
              <a:rPr lang="de-DE" sz="1200" i="1" spc="-1" dirty="0" err="1" smtClean="0">
                <a:solidFill>
                  <a:srgbClr val="4B4B4B"/>
                </a:solidFill>
                <a:latin typeface="DIN Next W1G Light"/>
                <a:ea typeface="DejaVu Sans"/>
                <a:cs typeface="DejaVu Sans"/>
              </a:rPr>
              <a:t>maintain</a:t>
            </a:r>
            <a:r>
              <a:rPr lang="de-DE" sz="1200" i="1" spc="-1" dirty="0" smtClean="0">
                <a:solidFill>
                  <a:srgbClr val="4B4B4B"/>
                </a:solidFill>
                <a:latin typeface="DIN Next W1G Light"/>
                <a:ea typeface="DejaVu Sans"/>
                <a:cs typeface="DejaVu Sans"/>
              </a:rPr>
              <a:t>)</a:t>
            </a:r>
            <a:endParaRPr lang="de-DE" sz="1200" b="1" i="1" spc="-1" dirty="0">
              <a:solidFill>
                <a:srgbClr val="4B4B4B"/>
              </a:solidFill>
              <a:latin typeface="DIN Next W1G Light"/>
              <a:ea typeface="DejaVu Sans"/>
              <a:cs typeface="DejaVu Sans"/>
            </a:endParaRPr>
          </a:p>
        </p:txBody>
      </p:sp>
      <p:sp>
        <p:nvSpPr>
          <p:cNvPr id="13" name="CustomShape 1">
            <a:extLst>
              <a:ext uri="{FF2B5EF4-FFF2-40B4-BE49-F238E27FC236}">
                <a16:creationId xmlns:a16="http://schemas.microsoft.com/office/drawing/2014/main" id="{DEF04242-D1CC-8842-BE18-65E8F55C5836}"/>
              </a:ext>
            </a:extLst>
          </p:cNvPr>
          <p:cNvSpPr/>
          <p:nvPr/>
        </p:nvSpPr>
        <p:spPr>
          <a:xfrm>
            <a:off x="392738" y="308291"/>
            <a:ext cx="7521660" cy="391325"/>
          </a:xfrm>
          <a:prstGeom prst="rect">
            <a:avLst/>
          </a:prstGeom>
          <a:no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defTabSz="685800" eaLnBrk="1" fontAlgn="auto" hangingPunct="1">
              <a:spcBef>
                <a:spcPts val="0"/>
              </a:spcBef>
              <a:spcAft>
                <a:spcPts val="0"/>
              </a:spcAft>
            </a:pPr>
            <a:r>
              <a:rPr lang="de-DE" b="1" spc="300" dirty="0">
                <a:solidFill>
                  <a:srgbClr val="007A96"/>
                </a:solidFill>
                <a:latin typeface="DIN Next W1G"/>
                <a:ea typeface="DejaVu Sans"/>
                <a:cs typeface="DejaVu Sans"/>
              </a:rPr>
              <a:t>Status </a:t>
            </a:r>
            <a:r>
              <a:rPr lang="de-DE" b="1" spc="300" dirty="0" err="1">
                <a:solidFill>
                  <a:srgbClr val="007A96"/>
                </a:solidFill>
                <a:latin typeface="DIN Next W1G"/>
                <a:ea typeface="DejaVu Sans"/>
                <a:cs typeface="DejaVu Sans"/>
              </a:rPr>
              <a:t>Extpar</a:t>
            </a:r>
            <a:r>
              <a:rPr lang="de-DE" b="1" spc="300" dirty="0">
                <a:solidFill>
                  <a:srgbClr val="007A96"/>
                </a:solidFill>
                <a:latin typeface="DIN Next W1G"/>
                <a:ea typeface="DejaVu Sans"/>
                <a:cs typeface="DejaVu Sans"/>
              </a:rPr>
              <a:t> v5.10 (August 2022)</a:t>
            </a:r>
            <a:endParaRPr lang="de-DE" b="1" spc="300" dirty="0">
              <a:solidFill>
                <a:prstClr val="black"/>
              </a:solidFill>
              <a:latin typeface="Arial"/>
              <a:ea typeface="DejaVu Sans"/>
              <a:cs typeface="DejaVu Sans"/>
            </a:endParaRPr>
          </a:p>
        </p:txBody>
      </p:sp>
      <p:sp>
        <p:nvSpPr>
          <p:cNvPr id="15" name="CustomShape 1">
            <a:extLst>
              <a:ext uri="{FF2B5EF4-FFF2-40B4-BE49-F238E27FC236}">
                <a16:creationId xmlns:a16="http://schemas.microsoft.com/office/drawing/2014/main" id="{48A5B9D6-4D56-534A-94CA-2832101CDB97}"/>
              </a:ext>
            </a:extLst>
          </p:cNvPr>
          <p:cNvSpPr/>
          <p:nvPr/>
        </p:nvSpPr>
        <p:spPr>
          <a:xfrm>
            <a:off x="392738" y="990323"/>
            <a:ext cx="7521660" cy="822212"/>
          </a:xfrm>
          <a:prstGeom prst="rect">
            <a:avLst/>
          </a:prstGeom>
          <a:solidFill>
            <a:srgbClr val="729FCF">
              <a:alpha val="15000"/>
            </a:srgbClr>
          </a:solid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defTabSz="685800" eaLnBrk="1" fontAlgn="auto" hangingPunct="1">
              <a:spcBef>
                <a:spcPts val="0"/>
              </a:spcBef>
              <a:spcAft>
                <a:spcPts val="0"/>
              </a:spcAft>
            </a:pPr>
            <a:r>
              <a:rPr lang="de-DE" sz="1500" spc="-1" dirty="0">
                <a:solidFill>
                  <a:srgbClr val="007A96"/>
                </a:solidFill>
                <a:latin typeface="DIN Next W1G"/>
                <a:ea typeface="DejaVu Sans"/>
                <a:cs typeface="DejaVu Sans"/>
              </a:rPr>
              <a:t>Scientific </a:t>
            </a:r>
            <a:r>
              <a:rPr lang="de-DE" sz="1500" spc="-1" dirty="0" err="1">
                <a:solidFill>
                  <a:srgbClr val="007A96"/>
                </a:solidFill>
                <a:latin typeface="DIN Next W1G"/>
                <a:ea typeface="DejaVu Sans"/>
                <a:cs typeface="DejaVu Sans"/>
              </a:rPr>
              <a:t>updates</a:t>
            </a:r>
            <a:endParaRPr lang="de-DE" sz="1500" spc="-1" dirty="0">
              <a:solidFill>
                <a:prstClr val="black"/>
              </a:solidFill>
              <a:latin typeface="Arial"/>
              <a:ea typeface="DejaVu Sans"/>
              <a:cs typeface="DejaVu Sans"/>
            </a:endParaRPr>
          </a:p>
          <a:p>
            <a:pPr marL="257175" indent="-257175" defTabSz="685800" eaLnBrk="1" fontAlgn="auto" hangingPunct="1">
              <a:spcBef>
                <a:spcPts val="649"/>
              </a:spcBef>
              <a:spcAft>
                <a:spcPts val="0"/>
              </a:spcAft>
              <a:buFont typeface="Arial" panose="020B0604020202020204" pitchFamily="34" charset="0"/>
              <a:buChar char="•"/>
            </a:pPr>
            <a:r>
              <a:rPr lang="de-DE" sz="1200" b="1" spc="-1" dirty="0">
                <a:solidFill>
                  <a:srgbClr val="4B4B4B"/>
                </a:solidFill>
                <a:latin typeface="DIN Next W1G Light"/>
                <a:ea typeface="DejaVu Sans"/>
                <a:cs typeface="DejaVu Sans"/>
              </a:rPr>
              <a:t>MERIT </a:t>
            </a:r>
            <a:r>
              <a:rPr lang="de-DE" sz="1200" b="1" spc="-1" dirty="0" err="1">
                <a:solidFill>
                  <a:srgbClr val="4B4B4B"/>
                </a:solidFill>
                <a:latin typeface="DIN Next W1G Light"/>
                <a:ea typeface="DejaVu Sans"/>
                <a:cs typeface="DejaVu Sans"/>
              </a:rPr>
              <a:t>topography</a:t>
            </a:r>
            <a:r>
              <a:rPr lang="de-DE" sz="1200" b="1" spc="-1" dirty="0">
                <a:solidFill>
                  <a:srgbClr val="4B4B4B"/>
                </a:solidFill>
                <a:latin typeface="DIN Next W1G Light"/>
                <a:ea typeface="DejaVu Sans"/>
                <a:cs typeface="DejaVu Sans"/>
              </a:rPr>
              <a:t> </a:t>
            </a:r>
            <a:r>
              <a:rPr lang="de-DE" sz="1200" b="1" spc="-1" dirty="0" err="1" smtClean="0">
                <a:solidFill>
                  <a:srgbClr val="4B4B4B"/>
                </a:solidFill>
                <a:latin typeface="DIN Next W1G Light"/>
                <a:ea typeface="DejaVu Sans"/>
                <a:cs typeface="DejaVu Sans"/>
              </a:rPr>
              <a:t>available</a:t>
            </a:r>
            <a:endParaRPr lang="de-DE" sz="1200" b="1" spc="-1" dirty="0">
              <a:solidFill>
                <a:srgbClr val="4B4B4B"/>
              </a:solidFill>
              <a:latin typeface="DIN Next W1G Light"/>
              <a:ea typeface="DejaVu Sans"/>
              <a:cs typeface="DejaVu Sans"/>
            </a:endParaRPr>
          </a:p>
          <a:p>
            <a:pPr marL="257175" indent="-257175" defTabSz="685800" eaLnBrk="1" fontAlgn="auto" hangingPunct="1">
              <a:spcBef>
                <a:spcPts val="649"/>
              </a:spcBef>
              <a:spcAft>
                <a:spcPts val="0"/>
              </a:spcAft>
              <a:buFont typeface="Arial" panose="020B0604020202020204" pitchFamily="34" charset="0"/>
              <a:buChar char="•"/>
            </a:pPr>
            <a:r>
              <a:rPr lang="de-DE" sz="1200" b="1" spc="-1" dirty="0" err="1">
                <a:solidFill>
                  <a:srgbClr val="4B4B4B"/>
                </a:solidFill>
                <a:latin typeface="DIN Next W1G Light"/>
                <a:ea typeface="DejaVu Sans"/>
                <a:cs typeface="DejaVu Sans"/>
              </a:rPr>
              <a:t>Revised</a:t>
            </a:r>
            <a:r>
              <a:rPr lang="de-DE" sz="1200" b="1" spc="-1" dirty="0">
                <a:solidFill>
                  <a:srgbClr val="4B4B4B"/>
                </a:solidFill>
                <a:latin typeface="DIN Next W1G Light"/>
                <a:ea typeface="DejaVu Sans"/>
                <a:cs typeface="DejaVu Sans"/>
              </a:rPr>
              <a:t> </a:t>
            </a:r>
            <a:r>
              <a:rPr lang="de-DE" sz="1200" b="1" spc="-1" dirty="0" err="1">
                <a:solidFill>
                  <a:srgbClr val="4B4B4B"/>
                </a:solidFill>
                <a:latin typeface="DIN Next W1G Light"/>
                <a:ea typeface="DejaVu Sans"/>
                <a:cs typeface="DejaVu Sans"/>
              </a:rPr>
              <a:t>algorithm</a:t>
            </a:r>
            <a:r>
              <a:rPr lang="de-DE" sz="1200" b="1" spc="-1" dirty="0">
                <a:solidFill>
                  <a:srgbClr val="4B4B4B"/>
                </a:solidFill>
                <a:latin typeface="DIN Next W1G Light"/>
                <a:ea typeface="DejaVu Sans"/>
                <a:cs typeface="DejaVu Sans"/>
              </a:rPr>
              <a:t> </a:t>
            </a:r>
            <a:r>
              <a:rPr lang="de-DE" sz="1200" b="1" spc="-1" dirty="0" err="1">
                <a:solidFill>
                  <a:srgbClr val="4B4B4B"/>
                </a:solidFill>
                <a:latin typeface="DIN Next W1G Light"/>
                <a:ea typeface="DejaVu Sans"/>
                <a:cs typeface="DejaVu Sans"/>
              </a:rPr>
              <a:t>for</a:t>
            </a:r>
            <a:r>
              <a:rPr lang="de-DE" sz="1200" b="1" spc="-1" dirty="0">
                <a:solidFill>
                  <a:srgbClr val="4B4B4B"/>
                </a:solidFill>
                <a:latin typeface="DIN Next W1G Light"/>
                <a:ea typeface="DejaVu Sans"/>
                <a:cs typeface="DejaVu Sans"/>
              </a:rPr>
              <a:t> SGSL </a:t>
            </a:r>
            <a:r>
              <a:rPr lang="de-DE" sz="1200" b="1" spc="-1" dirty="0" err="1">
                <a:solidFill>
                  <a:srgbClr val="4B4B4B"/>
                </a:solidFill>
                <a:latin typeface="DIN Next W1G Light"/>
                <a:ea typeface="DejaVu Sans"/>
                <a:cs typeface="DejaVu Sans"/>
              </a:rPr>
              <a:t>processing</a:t>
            </a:r>
            <a:r>
              <a:rPr lang="de-DE" sz="1200" b="1" spc="-1" dirty="0">
                <a:solidFill>
                  <a:srgbClr val="4B4B4B"/>
                </a:solidFill>
                <a:latin typeface="DIN Next W1G Light"/>
                <a:ea typeface="DejaVu Sans"/>
                <a:cs typeface="DejaVu Sans"/>
              </a:rPr>
              <a:t> (</a:t>
            </a:r>
            <a:r>
              <a:rPr lang="de-DE" sz="1200" b="1" spc="-1" dirty="0" err="1">
                <a:solidFill>
                  <a:srgbClr val="4B4B4B"/>
                </a:solidFill>
                <a:latin typeface="DIN Next W1G Light"/>
                <a:ea typeface="DejaVu Sans"/>
                <a:cs typeface="DejaVu Sans"/>
              </a:rPr>
              <a:t>subgrid-scale</a:t>
            </a:r>
            <a:r>
              <a:rPr lang="de-DE" sz="1200" b="1" spc="-1" dirty="0">
                <a:solidFill>
                  <a:srgbClr val="4B4B4B"/>
                </a:solidFill>
                <a:latin typeface="DIN Next W1G Light"/>
                <a:ea typeface="DejaVu Sans"/>
                <a:cs typeface="DejaVu Sans"/>
              </a:rPr>
              <a:t> </a:t>
            </a:r>
            <a:r>
              <a:rPr lang="de-DE" sz="1200" b="1" spc="-1" dirty="0" err="1">
                <a:solidFill>
                  <a:srgbClr val="4B4B4B"/>
                </a:solidFill>
                <a:latin typeface="DIN Next W1G Light"/>
                <a:ea typeface="DejaVu Sans"/>
                <a:cs typeface="DejaVu Sans"/>
              </a:rPr>
              <a:t>slope</a:t>
            </a:r>
            <a:r>
              <a:rPr lang="de-DE" sz="1200" b="1" spc="-1" dirty="0">
                <a:solidFill>
                  <a:srgbClr val="4B4B4B"/>
                </a:solidFill>
                <a:latin typeface="DIN Next W1G Light"/>
                <a:ea typeface="DejaVu Sans"/>
                <a:cs typeface="DejaVu Sans"/>
              </a:rPr>
              <a:t> </a:t>
            </a:r>
            <a:r>
              <a:rPr lang="de-DE" sz="1200" b="1" spc="-1" dirty="0" err="1">
                <a:solidFill>
                  <a:srgbClr val="4B4B4B"/>
                </a:solidFill>
                <a:latin typeface="DIN Next W1G Light"/>
                <a:ea typeface="DejaVu Sans"/>
                <a:cs typeface="DejaVu Sans"/>
              </a:rPr>
              <a:t>used</a:t>
            </a:r>
            <a:r>
              <a:rPr lang="de-DE" sz="1200" b="1" spc="-1" dirty="0">
                <a:solidFill>
                  <a:srgbClr val="4B4B4B"/>
                </a:solidFill>
                <a:latin typeface="DIN Next W1G Light"/>
                <a:ea typeface="DejaVu Sans"/>
                <a:cs typeface="DejaVu Sans"/>
              </a:rPr>
              <a:t> </a:t>
            </a:r>
            <a:r>
              <a:rPr lang="de-DE" sz="1200" b="1" spc="-1" dirty="0" err="1">
                <a:solidFill>
                  <a:srgbClr val="4B4B4B"/>
                </a:solidFill>
                <a:latin typeface="DIN Next W1G Light"/>
                <a:ea typeface="DejaVu Sans"/>
                <a:cs typeface="DejaVu Sans"/>
              </a:rPr>
              <a:t>by</a:t>
            </a:r>
            <a:r>
              <a:rPr lang="de-DE" sz="1200" b="1" spc="-1" dirty="0">
                <a:solidFill>
                  <a:srgbClr val="4B4B4B"/>
                </a:solidFill>
                <a:latin typeface="DIN Next W1G Light"/>
                <a:ea typeface="DejaVu Sans"/>
                <a:cs typeface="DejaVu Sans"/>
              </a:rPr>
              <a:t> </a:t>
            </a:r>
            <a:r>
              <a:rPr lang="de-DE" sz="1200" b="1" spc="-1" dirty="0" err="1">
                <a:solidFill>
                  <a:srgbClr val="4B4B4B"/>
                </a:solidFill>
                <a:latin typeface="DIN Next W1G Light"/>
                <a:ea typeface="DejaVu Sans"/>
                <a:cs typeface="DejaVu Sans"/>
              </a:rPr>
              <a:t>hydrology</a:t>
            </a:r>
            <a:r>
              <a:rPr lang="de-DE" sz="1200" b="1" spc="-1" dirty="0">
                <a:solidFill>
                  <a:srgbClr val="4B4B4B"/>
                </a:solidFill>
                <a:latin typeface="DIN Next W1G Light"/>
                <a:ea typeface="DejaVu Sans"/>
                <a:cs typeface="DejaVu Sans"/>
              </a:rPr>
              <a:t> </a:t>
            </a:r>
            <a:r>
              <a:rPr lang="de-DE" sz="1200" b="1" spc="-1" dirty="0" err="1">
                <a:solidFill>
                  <a:srgbClr val="4B4B4B"/>
                </a:solidFill>
                <a:latin typeface="DIN Next W1G Light"/>
                <a:ea typeface="DejaVu Sans"/>
                <a:cs typeface="DejaVu Sans"/>
              </a:rPr>
              <a:t>model</a:t>
            </a:r>
            <a:r>
              <a:rPr lang="de-DE" sz="1200" b="1" spc="-1" dirty="0">
                <a:solidFill>
                  <a:srgbClr val="4B4B4B"/>
                </a:solidFill>
                <a:latin typeface="DIN Next W1G Light"/>
                <a:ea typeface="DejaVu Sans"/>
                <a:cs typeface="DejaVu Sans"/>
              </a:rPr>
              <a:t>)</a:t>
            </a:r>
          </a:p>
        </p:txBody>
      </p:sp>
    </p:spTree>
    <p:extLst>
      <p:ext uri="{BB962C8B-B14F-4D97-AF65-F5344CB8AC3E}">
        <p14:creationId xmlns:p14="http://schemas.microsoft.com/office/powerpoint/2010/main" val="192267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548910" y="195210"/>
            <a:ext cx="8045730" cy="6744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defTabSz="685800" eaLnBrk="1" fontAlgn="auto" hangingPunct="1">
              <a:lnSpc>
                <a:spcPct val="90000"/>
              </a:lnSpc>
              <a:spcBef>
                <a:spcPts val="0"/>
              </a:spcBef>
              <a:spcAft>
                <a:spcPts val="0"/>
              </a:spcAft>
            </a:pPr>
            <a:r>
              <a:rPr lang="de-DE" sz="2700" spc="-1" dirty="0">
                <a:solidFill>
                  <a:srgbClr val="007A96"/>
                </a:solidFill>
                <a:latin typeface="DIN Next W1G Medium"/>
                <a:ea typeface="DejaVu Sans"/>
                <a:cs typeface="DejaVu Sans"/>
              </a:rPr>
              <a:t> </a:t>
            </a:r>
            <a:endParaRPr lang="de-DE" sz="2700" spc="-1" dirty="0">
              <a:solidFill>
                <a:prstClr val="black"/>
              </a:solidFill>
              <a:latin typeface="Arial"/>
              <a:ea typeface="DejaVu Sans"/>
              <a:cs typeface="DejaVu Sans"/>
            </a:endParaRPr>
          </a:p>
        </p:txBody>
      </p:sp>
      <p:sp>
        <p:nvSpPr>
          <p:cNvPr id="89" name="CustomShape 2"/>
          <p:cNvSpPr/>
          <p:nvPr/>
        </p:nvSpPr>
        <p:spPr>
          <a:xfrm>
            <a:off x="1628910" y="4891860"/>
            <a:ext cx="4049460" cy="1614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defTabSz="685800" eaLnBrk="1" fontAlgn="auto" hangingPunct="1">
              <a:spcBef>
                <a:spcPts val="0"/>
              </a:spcBef>
              <a:spcAft>
                <a:spcPts val="0"/>
              </a:spcAft>
            </a:pPr>
            <a:r>
              <a:rPr lang="de-DE" sz="600" spc="-1">
                <a:solidFill>
                  <a:srgbClr val="000000"/>
                </a:solidFill>
                <a:latin typeface="Arial"/>
                <a:ea typeface="DejaVu Sans"/>
                <a:cs typeface="DejaVu Sans"/>
              </a:rPr>
              <a:t>Center for Climate Systems Modeling C2SM</a:t>
            </a:r>
            <a:endParaRPr lang="de-DE" sz="600" spc="-1">
              <a:solidFill>
                <a:prstClr val="black"/>
              </a:solidFill>
              <a:latin typeface="Arial"/>
              <a:ea typeface="DejaVu Sans"/>
              <a:cs typeface="DejaVu Sans"/>
            </a:endParaRPr>
          </a:p>
        </p:txBody>
      </p:sp>
      <p:sp>
        <p:nvSpPr>
          <p:cNvPr id="91" name="CustomShape 4"/>
          <p:cNvSpPr/>
          <p:nvPr/>
        </p:nvSpPr>
        <p:spPr>
          <a:xfrm>
            <a:off x="8353260" y="4891860"/>
            <a:ext cx="241380" cy="1614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defTabSz="685800" eaLnBrk="1" fontAlgn="auto" hangingPunct="1">
              <a:spcBef>
                <a:spcPts val="0"/>
              </a:spcBef>
              <a:spcAft>
                <a:spcPts val="0"/>
              </a:spcAft>
            </a:pPr>
            <a:fld id="{0229B387-3233-45A7-A0E0-EABF4D083C96}" type="slidenum">
              <a:rPr lang="de-DE" sz="600" spc="-1">
                <a:solidFill>
                  <a:srgbClr val="000000"/>
                </a:solidFill>
                <a:latin typeface="DIN Next W1G Light"/>
                <a:ea typeface="DejaVu Sans"/>
                <a:cs typeface="DejaVu Sans"/>
              </a:rPr>
              <a:pPr algn="r" defTabSz="685800" eaLnBrk="1" fontAlgn="auto" hangingPunct="1">
                <a:spcBef>
                  <a:spcPts val="0"/>
                </a:spcBef>
                <a:spcAft>
                  <a:spcPts val="0"/>
                </a:spcAft>
              </a:pPr>
              <a:t>9</a:t>
            </a:fld>
            <a:endParaRPr lang="de-DE" sz="600" spc="-1">
              <a:solidFill>
                <a:prstClr val="black"/>
              </a:solidFill>
              <a:latin typeface="Arial"/>
              <a:ea typeface="DejaVu Sans"/>
              <a:cs typeface="DejaVu Sans"/>
            </a:endParaRPr>
          </a:p>
        </p:txBody>
      </p:sp>
      <p:pic>
        <p:nvPicPr>
          <p:cNvPr id="92" name="Picture 6"/>
          <p:cNvPicPr/>
          <p:nvPr/>
        </p:nvPicPr>
        <p:blipFill>
          <a:blip r:embed="rId3"/>
          <a:stretch/>
        </p:blipFill>
        <p:spPr>
          <a:xfrm>
            <a:off x="8070570" y="191430"/>
            <a:ext cx="901260" cy="583740"/>
          </a:xfrm>
          <a:prstGeom prst="rect">
            <a:avLst/>
          </a:prstGeom>
          <a:ln>
            <a:noFill/>
          </a:ln>
        </p:spPr>
      </p:pic>
      <p:sp>
        <p:nvSpPr>
          <p:cNvPr id="10" name="CustomShape 1">
            <a:extLst>
              <a:ext uri="{FF2B5EF4-FFF2-40B4-BE49-F238E27FC236}">
                <a16:creationId xmlns:a16="http://schemas.microsoft.com/office/drawing/2014/main" id="{7452962A-2FC3-C147-8804-8909B3E69BA1}"/>
              </a:ext>
            </a:extLst>
          </p:cNvPr>
          <p:cNvSpPr/>
          <p:nvPr/>
        </p:nvSpPr>
        <p:spPr>
          <a:xfrm>
            <a:off x="392738" y="982752"/>
            <a:ext cx="7521660" cy="822212"/>
          </a:xfrm>
          <a:prstGeom prst="rect">
            <a:avLst/>
          </a:prstGeom>
          <a:solidFill>
            <a:srgbClr val="729FCF">
              <a:alpha val="15000"/>
            </a:srgbClr>
          </a:solid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defTabSz="685800" eaLnBrk="1" fontAlgn="auto" hangingPunct="1">
              <a:spcBef>
                <a:spcPts val="0"/>
              </a:spcBef>
              <a:spcAft>
                <a:spcPts val="0"/>
              </a:spcAft>
            </a:pPr>
            <a:r>
              <a:rPr lang="de-DE" sz="1500" spc="-1" dirty="0">
                <a:solidFill>
                  <a:srgbClr val="007A96"/>
                </a:solidFill>
                <a:latin typeface="DIN Next W1G"/>
                <a:ea typeface="DejaVu Sans"/>
                <a:cs typeface="DejaVu Sans"/>
              </a:rPr>
              <a:t>New </a:t>
            </a:r>
            <a:r>
              <a:rPr lang="de-DE" sz="1500" spc="-1" dirty="0" err="1">
                <a:solidFill>
                  <a:srgbClr val="007A96"/>
                </a:solidFill>
                <a:latin typeface="DIN Next W1G"/>
                <a:ea typeface="DejaVu Sans"/>
                <a:cs typeface="DejaVu Sans"/>
              </a:rPr>
              <a:t>datasets</a:t>
            </a:r>
            <a:endParaRPr lang="de-DE" sz="1500" spc="-1" dirty="0">
              <a:solidFill>
                <a:prstClr val="black"/>
              </a:solidFill>
              <a:latin typeface="Arial"/>
              <a:ea typeface="DejaVu Sans"/>
              <a:cs typeface="DejaVu Sans"/>
            </a:endParaRPr>
          </a:p>
          <a:p>
            <a:pPr marL="257175" indent="-257175" defTabSz="685800" eaLnBrk="1" fontAlgn="auto" hangingPunct="1">
              <a:spcBef>
                <a:spcPts val="649"/>
              </a:spcBef>
              <a:spcAft>
                <a:spcPts val="0"/>
              </a:spcAft>
              <a:buFont typeface="Arial" panose="020B0604020202020204" pitchFamily="34" charset="0"/>
              <a:buChar char="•"/>
            </a:pPr>
            <a:r>
              <a:rPr lang="de-DE" sz="1200" b="1" spc="-1" dirty="0" smtClean="0">
                <a:solidFill>
                  <a:srgbClr val="4B4B4B"/>
                </a:solidFill>
                <a:latin typeface="DIN Next W1G Light"/>
                <a:ea typeface="DejaVu Sans"/>
                <a:cs typeface="DejaVu Sans"/>
              </a:rPr>
              <a:t>Urban </a:t>
            </a:r>
            <a:r>
              <a:rPr lang="de-DE" sz="1200" b="1" spc="-1" dirty="0" err="1" smtClean="0">
                <a:solidFill>
                  <a:srgbClr val="4B4B4B"/>
                </a:solidFill>
                <a:latin typeface="DIN Next W1G Light"/>
                <a:ea typeface="DejaVu Sans"/>
                <a:cs typeface="DejaVu Sans"/>
              </a:rPr>
              <a:t>parameters</a:t>
            </a:r>
            <a:r>
              <a:rPr lang="de-DE" sz="1200" b="1" spc="-1" dirty="0" smtClean="0">
                <a:solidFill>
                  <a:srgbClr val="4B4B4B"/>
                </a:solidFill>
                <a:latin typeface="DIN Next W1G Light"/>
                <a:ea typeface="DejaVu Sans"/>
                <a:cs typeface="DejaVu Sans"/>
              </a:rPr>
              <a:t> </a:t>
            </a:r>
            <a:r>
              <a:rPr lang="de-DE" sz="1200" b="1" spc="-1" dirty="0" err="1" smtClean="0">
                <a:solidFill>
                  <a:srgbClr val="4B4B4B"/>
                </a:solidFill>
                <a:latin typeface="DIN Next W1G Light"/>
                <a:ea typeface="DejaVu Sans"/>
                <a:cs typeface="DejaVu Sans"/>
              </a:rPr>
              <a:t>for</a:t>
            </a:r>
            <a:r>
              <a:rPr lang="de-DE" sz="1200" b="1" spc="-1" dirty="0" smtClean="0">
                <a:solidFill>
                  <a:srgbClr val="4B4B4B"/>
                </a:solidFill>
                <a:latin typeface="DIN Next W1G Light"/>
                <a:ea typeface="DejaVu Sans"/>
                <a:cs typeface="DejaVu Sans"/>
              </a:rPr>
              <a:t> PP CITTA‘  (ECOCLIMAP SG)</a:t>
            </a:r>
            <a:endParaRPr lang="de-DE" sz="1200" b="1" spc="-1" dirty="0">
              <a:solidFill>
                <a:srgbClr val="4B4B4B"/>
              </a:solidFill>
              <a:latin typeface="DIN Next W1G Light"/>
              <a:ea typeface="DejaVu Sans"/>
              <a:cs typeface="DejaVu Sans"/>
            </a:endParaRPr>
          </a:p>
          <a:p>
            <a:pPr marL="257175" indent="-257175" defTabSz="685800" eaLnBrk="1" fontAlgn="auto" hangingPunct="1">
              <a:spcBef>
                <a:spcPts val="649"/>
              </a:spcBef>
              <a:spcAft>
                <a:spcPts val="0"/>
              </a:spcAft>
              <a:buFont typeface="Arial" panose="020B0604020202020204" pitchFamily="34" charset="0"/>
              <a:buChar char="•"/>
            </a:pPr>
            <a:r>
              <a:rPr lang="de-DE" sz="1200" b="1" spc="-1" dirty="0" smtClean="0">
                <a:solidFill>
                  <a:srgbClr val="4B4B4B"/>
                </a:solidFill>
                <a:latin typeface="DIN Next W1G Light"/>
                <a:ea typeface="DejaVu Sans"/>
                <a:cs typeface="DejaVu Sans"/>
              </a:rPr>
              <a:t>As </a:t>
            </a:r>
            <a:r>
              <a:rPr lang="de-DE" sz="1200" b="1" spc="-1" dirty="0" err="1" smtClean="0">
                <a:solidFill>
                  <a:srgbClr val="4B4B4B"/>
                </a:solidFill>
                <a:latin typeface="DIN Next W1G Light"/>
                <a:ea typeface="DejaVu Sans"/>
                <a:cs typeface="DejaVu Sans"/>
              </a:rPr>
              <a:t>required</a:t>
            </a:r>
            <a:r>
              <a:rPr lang="de-DE" sz="1200" b="1" spc="-1" dirty="0" smtClean="0">
                <a:solidFill>
                  <a:srgbClr val="4B4B4B"/>
                </a:solidFill>
                <a:latin typeface="DIN Next W1G Light"/>
                <a:ea typeface="DejaVu Sans"/>
                <a:cs typeface="DejaVu Sans"/>
              </a:rPr>
              <a:t> </a:t>
            </a:r>
            <a:r>
              <a:rPr lang="de-DE" sz="1200" b="1" spc="-1" dirty="0" err="1" smtClean="0">
                <a:solidFill>
                  <a:srgbClr val="4B4B4B"/>
                </a:solidFill>
                <a:latin typeface="DIN Next W1G Light"/>
                <a:ea typeface="DejaVu Sans"/>
                <a:cs typeface="DejaVu Sans"/>
              </a:rPr>
              <a:t>by</a:t>
            </a:r>
            <a:r>
              <a:rPr lang="de-DE" sz="1200" b="1" spc="-1" dirty="0" smtClean="0">
                <a:solidFill>
                  <a:srgbClr val="4B4B4B"/>
                </a:solidFill>
                <a:latin typeface="DIN Next W1G Light"/>
                <a:ea typeface="DejaVu Sans"/>
                <a:cs typeface="DejaVu Sans"/>
              </a:rPr>
              <a:t> JSBACH 4</a:t>
            </a:r>
            <a:endParaRPr lang="de-DE" sz="1200" b="1" spc="-1" dirty="0">
              <a:solidFill>
                <a:srgbClr val="4B4B4B"/>
              </a:solidFill>
              <a:latin typeface="DIN Next W1G Light"/>
              <a:ea typeface="DejaVu Sans"/>
              <a:cs typeface="DejaVu Sans"/>
            </a:endParaRPr>
          </a:p>
        </p:txBody>
      </p:sp>
      <p:sp>
        <p:nvSpPr>
          <p:cNvPr id="12" name="CustomShape 1">
            <a:extLst>
              <a:ext uri="{FF2B5EF4-FFF2-40B4-BE49-F238E27FC236}">
                <a16:creationId xmlns:a16="http://schemas.microsoft.com/office/drawing/2014/main" id="{A568CECC-F888-1545-97B0-1A40CD737CE4}"/>
              </a:ext>
            </a:extLst>
          </p:cNvPr>
          <p:cNvSpPr/>
          <p:nvPr/>
        </p:nvSpPr>
        <p:spPr>
          <a:xfrm>
            <a:off x="392738" y="2056748"/>
            <a:ext cx="7521660" cy="822212"/>
          </a:xfrm>
          <a:prstGeom prst="rect">
            <a:avLst/>
          </a:prstGeom>
          <a:solidFill>
            <a:srgbClr val="729FCF">
              <a:alpha val="15000"/>
            </a:srgbClr>
          </a:solid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defTabSz="685800" eaLnBrk="1" fontAlgn="auto" hangingPunct="1">
              <a:spcBef>
                <a:spcPts val="0"/>
              </a:spcBef>
              <a:spcAft>
                <a:spcPts val="0"/>
              </a:spcAft>
            </a:pPr>
            <a:r>
              <a:rPr lang="de-DE" sz="1500" spc="-1" dirty="0">
                <a:solidFill>
                  <a:srgbClr val="007A96"/>
                </a:solidFill>
                <a:latin typeface="DIN Next W1G"/>
                <a:ea typeface="DejaVu Sans"/>
                <a:cs typeface="DejaVu Sans"/>
              </a:rPr>
              <a:t>Testsuite</a:t>
            </a:r>
            <a:endParaRPr lang="de-DE" sz="1500" spc="-1" dirty="0">
              <a:solidFill>
                <a:prstClr val="black"/>
              </a:solidFill>
              <a:latin typeface="Arial"/>
              <a:ea typeface="DejaVu Sans"/>
              <a:cs typeface="DejaVu Sans"/>
            </a:endParaRPr>
          </a:p>
          <a:p>
            <a:pPr marL="257175" indent="-257175" defTabSz="685800" eaLnBrk="1" fontAlgn="auto" hangingPunct="1">
              <a:spcBef>
                <a:spcPts val="649"/>
              </a:spcBef>
              <a:spcAft>
                <a:spcPts val="0"/>
              </a:spcAft>
              <a:buFont typeface="Arial" panose="020B0604020202020204" pitchFamily="34" charset="0"/>
              <a:buChar char="•"/>
            </a:pPr>
            <a:r>
              <a:rPr lang="de-DE" sz="1200" spc="-1" dirty="0" err="1">
                <a:solidFill>
                  <a:srgbClr val="4B4B4B"/>
                </a:solidFill>
                <a:latin typeface="DIN Next W1G Light"/>
                <a:ea typeface="DejaVu Sans"/>
                <a:cs typeface="DejaVu Sans"/>
              </a:rPr>
              <a:t>Replace</a:t>
            </a:r>
            <a:r>
              <a:rPr lang="de-DE" sz="1200" spc="-1" dirty="0">
                <a:solidFill>
                  <a:srgbClr val="4B4B4B"/>
                </a:solidFill>
                <a:latin typeface="DIN Next W1G Light"/>
                <a:ea typeface="DejaVu Sans"/>
                <a:cs typeface="DejaVu Sans"/>
              </a:rPr>
              <a:t> redundant </a:t>
            </a:r>
            <a:r>
              <a:rPr lang="de-DE" sz="1200" spc="-1" dirty="0" err="1">
                <a:solidFill>
                  <a:srgbClr val="4B4B4B"/>
                </a:solidFill>
                <a:latin typeface="DIN Next W1G Light"/>
                <a:ea typeface="DejaVu Sans"/>
                <a:cs typeface="DejaVu Sans"/>
              </a:rPr>
              <a:t>namelist</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settings</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currently</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about</a:t>
            </a:r>
            <a:r>
              <a:rPr lang="de-DE" sz="1200" spc="-1" dirty="0">
                <a:solidFill>
                  <a:srgbClr val="4B4B4B"/>
                </a:solidFill>
                <a:latin typeface="DIN Next W1G Light"/>
                <a:ea typeface="DejaVu Sans"/>
                <a:cs typeface="DejaVu Sans"/>
              </a:rPr>
              <a:t> 80% </a:t>
            </a:r>
            <a:r>
              <a:rPr lang="de-DE" sz="1200" spc="-1" dirty="0" err="1">
                <a:solidFill>
                  <a:srgbClr val="4B4B4B"/>
                </a:solidFill>
                <a:latin typeface="DIN Next W1G Light"/>
                <a:ea typeface="DejaVu Sans"/>
                <a:cs typeface="DejaVu Sans"/>
              </a:rPr>
              <a:t>of</a:t>
            </a:r>
            <a:r>
              <a:rPr lang="de-DE" sz="1200" spc="-1" dirty="0">
                <a:solidFill>
                  <a:srgbClr val="4B4B4B"/>
                </a:solidFill>
                <a:latin typeface="DIN Next W1G Light"/>
                <a:ea typeface="DejaVu Sans"/>
                <a:cs typeface="DejaVu Sans"/>
              </a:rPr>
              <a:t> all </a:t>
            </a:r>
            <a:r>
              <a:rPr lang="de-DE" sz="1200" spc="-1" dirty="0" err="1">
                <a:solidFill>
                  <a:srgbClr val="4B4B4B"/>
                </a:solidFill>
                <a:latin typeface="DIN Next W1G Light"/>
                <a:ea typeface="DejaVu Sans"/>
                <a:cs typeface="DejaVu Sans"/>
              </a:rPr>
              <a:t>settings</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identical</a:t>
            </a:r>
            <a:endParaRPr lang="de-DE" sz="1200" spc="-1" dirty="0">
              <a:solidFill>
                <a:srgbClr val="4B4B4B"/>
              </a:solidFill>
              <a:latin typeface="DIN Next W1G Light"/>
              <a:ea typeface="DejaVu Sans"/>
              <a:cs typeface="DejaVu Sans"/>
            </a:endParaRPr>
          </a:p>
          <a:p>
            <a:pPr marL="257175" indent="-257175" defTabSz="685800" eaLnBrk="1" fontAlgn="auto" hangingPunct="1">
              <a:spcBef>
                <a:spcPts val="649"/>
              </a:spcBef>
              <a:spcAft>
                <a:spcPts val="0"/>
              </a:spcAft>
              <a:buFont typeface="Arial" panose="020B0604020202020204" pitchFamily="34" charset="0"/>
              <a:buChar char="•"/>
            </a:pPr>
            <a:r>
              <a:rPr lang="de-DE" sz="1200" spc="-1" dirty="0">
                <a:solidFill>
                  <a:srgbClr val="4B4B4B"/>
                </a:solidFill>
                <a:latin typeface="DIN Next W1G Light"/>
                <a:ea typeface="DejaVu Sans"/>
                <a:cs typeface="DejaVu Sans"/>
              </a:rPr>
              <a:t>Use same CDO </a:t>
            </a:r>
            <a:r>
              <a:rPr lang="de-DE" sz="1200" spc="-1" dirty="0" err="1">
                <a:solidFill>
                  <a:srgbClr val="4B4B4B"/>
                </a:solidFill>
                <a:latin typeface="DIN Next W1G Light"/>
                <a:ea typeface="DejaVu Sans"/>
                <a:cs typeface="DejaVu Sans"/>
              </a:rPr>
              <a:t>version</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across</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machines</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to</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minimize</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tolerance</a:t>
            </a:r>
            <a:r>
              <a:rPr lang="de-DE" sz="1200" spc="-1" dirty="0">
                <a:solidFill>
                  <a:srgbClr val="4B4B4B"/>
                </a:solidFill>
                <a:latin typeface="DIN Next W1G Light"/>
                <a:ea typeface="DejaVu Sans"/>
                <a:cs typeface="DejaVu Sans"/>
              </a:rPr>
              <a:t> </a:t>
            </a:r>
            <a:r>
              <a:rPr lang="de-DE" sz="1200" spc="-1" dirty="0" err="1">
                <a:solidFill>
                  <a:srgbClr val="4B4B4B"/>
                </a:solidFill>
                <a:latin typeface="DIN Next W1G Light"/>
                <a:ea typeface="DejaVu Sans"/>
                <a:cs typeface="DejaVu Sans"/>
              </a:rPr>
              <a:t>thresholds</a:t>
            </a:r>
            <a:r>
              <a:rPr lang="de-DE" sz="1200" spc="-1" dirty="0">
                <a:solidFill>
                  <a:srgbClr val="4B4B4B"/>
                </a:solidFill>
                <a:latin typeface="DIN Next W1G Light"/>
                <a:ea typeface="DejaVu Sans"/>
                <a:cs typeface="DejaVu Sans"/>
              </a:rPr>
              <a:t> in </a:t>
            </a:r>
            <a:r>
              <a:rPr lang="de-DE" sz="1200" spc="-1" dirty="0" err="1">
                <a:solidFill>
                  <a:srgbClr val="4B4B4B"/>
                </a:solidFill>
                <a:latin typeface="DIN Next W1G Light"/>
                <a:ea typeface="DejaVu Sans"/>
                <a:cs typeface="DejaVu Sans"/>
              </a:rPr>
              <a:t>testsuite</a:t>
            </a:r>
            <a:endParaRPr lang="de-DE" sz="1200" spc="-1" dirty="0">
              <a:solidFill>
                <a:srgbClr val="4B4B4B"/>
              </a:solidFill>
              <a:latin typeface="DIN Next W1G Light"/>
              <a:ea typeface="DejaVu Sans"/>
              <a:cs typeface="DejaVu Sans"/>
            </a:endParaRPr>
          </a:p>
        </p:txBody>
      </p:sp>
      <p:sp>
        <p:nvSpPr>
          <p:cNvPr id="13" name="CustomShape 1">
            <a:extLst>
              <a:ext uri="{FF2B5EF4-FFF2-40B4-BE49-F238E27FC236}">
                <a16:creationId xmlns:a16="http://schemas.microsoft.com/office/drawing/2014/main" id="{DEF04242-D1CC-8842-BE18-65E8F55C5836}"/>
              </a:ext>
            </a:extLst>
          </p:cNvPr>
          <p:cNvSpPr/>
          <p:nvPr/>
        </p:nvSpPr>
        <p:spPr>
          <a:xfrm>
            <a:off x="392738" y="308291"/>
            <a:ext cx="7521660" cy="391325"/>
          </a:xfrm>
          <a:prstGeom prst="rect">
            <a:avLst/>
          </a:prstGeom>
          <a:no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defTabSz="685800" eaLnBrk="1" fontAlgn="auto" hangingPunct="1">
              <a:spcBef>
                <a:spcPts val="0"/>
              </a:spcBef>
              <a:spcAft>
                <a:spcPts val="0"/>
              </a:spcAft>
            </a:pPr>
            <a:r>
              <a:rPr lang="de-DE" b="1" spc="300" dirty="0">
                <a:solidFill>
                  <a:srgbClr val="007A96"/>
                </a:solidFill>
                <a:latin typeface="DIN Next W1G"/>
                <a:ea typeface="DejaVu Sans"/>
                <a:cs typeface="DejaVu Sans"/>
              </a:rPr>
              <a:t>Future </a:t>
            </a:r>
            <a:r>
              <a:rPr lang="de-DE" b="1" spc="300" dirty="0" err="1">
                <a:solidFill>
                  <a:srgbClr val="007A96"/>
                </a:solidFill>
                <a:latin typeface="DIN Next W1G"/>
                <a:ea typeface="DejaVu Sans"/>
                <a:cs typeface="DejaVu Sans"/>
              </a:rPr>
              <a:t>developments</a:t>
            </a:r>
            <a:endParaRPr lang="de-DE" b="1" spc="300" dirty="0">
              <a:solidFill>
                <a:prstClr val="black"/>
              </a:solidFill>
              <a:latin typeface="Arial"/>
              <a:ea typeface="DejaVu Sans"/>
              <a:cs typeface="DejaVu Sans"/>
            </a:endParaRPr>
          </a:p>
        </p:txBody>
      </p:sp>
      <p:sp>
        <p:nvSpPr>
          <p:cNvPr id="14" name="CustomShape 3">
            <a:extLst>
              <a:ext uri="{FF2B5EF4-FFF2-40B4-BE49-F238E27FC236}">
                <a16:creationId xmlns:a16="http://schemas.microsoft.com/office/drawing/2014/main" id="{26057BA8-160C-8541-BEAB-1FDE6C28F45B}"/>
              </a:ext>
            </a:extLst>
          </p:cNvPr>
          <p:cNvSpPr/>
          <p:nvPr/>
        </p:nvSpPr>
        <p:spPr>
          <a:xfrm>
            <a:off x="7855380" y="4891860"/>
            <a:ext cx="458460" cy="1614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defTabSz="685800" eaLnBrk="1" fontAlgn="auto" hangingPunct="1">
              <a:spcBef>
                <a:spcPts val="0"/>
              </a:spcBef>
              <a:spcAft>
                <a:spcPts val="0"/>
              </a:spcAft>
            </a:pPr>
            <a:r>
              <a:rPr lang="de-DE" sz="600" spc="-1" dirty="0">
                <a:solidFill>
                  <a:srgbClr val="000000"/>
                </a:solidFill>
                <a:latin typeface="DIN Next W1G Light"/>
                <a:ea typeface="DejaVu Sans"/>
                <a:cs typeface="DejaVu Sans"/>
              </a:rPr>
              <a:t>05/09/2022</a:t>
            </a:r>
            <a:endParaRPr lang="de-DE" sz="600" spc="-1" dirty="0">
              <a:solidFill>
                <a:prstClr val="black"/>
              </a:solidFill>
              <a:latin typeface="Arial"/>
              <a:ea typeface="DejaVu Sans"/>
              <a:cs typeface="DejaVu Sans"/>
            </a:endParaRPr>
          </a:p>
        </p:txBody>
      </p:sp>
      <p:sp>
        <p:nvSpPr>
          <p:cNvPr id="15" name="CustomShape 1">
            <a:extLst>
              <a:ext uri="{FF2B5EF4-FFF2-40B4-BE49-F238E27FC236}">
                <a16:creationId xmlns:a16="http://schemas.microsoft.com/office/drawing/2014/main" id="{AAA27453-7CB2-0A41-9599-FCB917E9354F}"/>
              </a:ext>
            </a:extLst>
          </p:cNvPr>
          <p:cNvSpPr/>
          <p:nvPr/>
        </p:nvSpPr>
        <p:spPr>
          <a:xfrm>
            <a:off x="392738" y="3130744"/>
            <a:ext cx="7521660" cy="1083822"/>
          </a:xfrm>
          <a:prstGeom prst="rect">
            <a:avLst/>
          </a:prstGeom>
          <a:solidFill>
            <a:srgbClr val="729FCF">
              <a:alpha val="15000"/>
            </a:srgbClr>
          </a:solid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defTabSz="685800" eaLnBrk="1" fontAlgn="auto" hangingPunct="1">
              <a:spcBef>
                <a:spcPts val="0"/>
              </a:spcBef>
              <a:spcAft>
                <a:spcPts val="0"/>
              </a:spcAft>
            </a:pPr>
            <a:r>
              <a:rPr lang="de-DE" sz="1500" spc="-1" dirty="0" smtClean="0">
                <a:solidFill>
                  <a:srgbClr val="007A96"/>
                </a:solidFill>
                <a:latin typeface="DIN Next W1G"/>
                <a:ea typeface="DejaVu Sans"/>
                <a:cs typeface="DejaVu Sans"/>
              </a:rPr>
              <a:t>User </a:t>
            </a:r>
            <a:r>
              <a:rPr lang="de-DE" sz="1500" spc="-1" dirty="0" err="1" smtClean="0">
                <a:solidFill>
                  <a:srgbClr val="007A96"/>
                </a:solidFill>
                <a:latin typeface="DIN Next W1G"/>
                <a:ea typeface="DejaVu Sans"/>
                <a:cs typeface="DejaVu Sans"/>
              </a:rPr>
              <a:t>interface</a:t>
            </a:r>
            <a:r>
              <a:rPr lang="de-DE" sz="1500" spc="-1" dirty="0" smtClean="0">
                <a:solidFill>
                  <a:srgbClr val="007A96"/>
                </a:solidFill>
                <a:latin typeface="DIN Next W1G"/>
                <a:ea typeface="DejaVu Sans"/>
                <a:cs typeface="DejaVu Sans"/>
              </a:rPr>
              <a:t>, Webinterface</a:t>
            </a:r>
            <a:endParaRPr lang="de-DE" sz="1500" spc="-1" dirty="0">
              <a:solidFill>
                <a:prstClr val="black"/>
              </a:solidFill>
              <a:latin typeface="Arial"/>
              <a:ea typeface="DejaVu Sans"/>
              <a:cs typeface="DejaVu Sans"/>
            </a:endParaRPr>
          </a:p>
          <a:p>
            <a:pPr marL="257175" indent="-257175" defTabSz="685800" eaLnBrk="1" fontAlgn="auto" hangingPunct="1">
              <a:spcBef>
                <a:spcPts val="649"/>
              </a:spcBef>
              <a:spcAft>
                <a:spcPts val="0"/>
              </a:spcAft>
              <a:buFont typeface="Arial" panose="020B0604020202020204" pitchFamily="34" charset="0"/>
              <a:buChar char="•"/>
            </a:pPr>
            <a:r>
              <a:rPr lang="de-DE" sz="1200" b="1" spc="-1" dirty="0" smtClean="0">
                <a:solidFill>
                  <a:srgbClr val="4B4B4B"/>
                </a:solidFill>
                <a:latin typeface="DIN Next W1G Light"/>
              </a:rPr>
              <a:t>Wrapper </a:t>
            </a:r>
            <a:r>
              <a:rPr lang="de-DE" sz="1200" b="1" spc="-1" dirty="0" err="1" smtClean="0">
                <a:solidFill>
                  <a:srgbClr val="4B4B4B"/>
                </a:solidFill>
                <a:latin typeface="DIN Next W1G Light"/>
              </a:rPr>
              <a:t>script</a:t>
            </a:r>
            <a:r>
              <a:rPr lang="de-DE" sz="1200" b="1" spc="-1" dirty="0" smtClean="0">
                <a:solidFill>
                  <a:srgbClr val="4B4B4B"/>
                </a:solidFill>
                <a:latin typeface="DIN Next W1G Light"/>
              </a:rPr>
              <a:t> </a:t>
            </a:r>
            <a:r>
              <a:rPr lang="de-DE" sz="1200" b="1" spc="-1" dirty="0" err="1">
                <a:solidFill>
                  <a:srgbClr val="4B4B4B"/>
                </a:solidFill>
                <a:latin typeface="DIN Next W1G Light"/>
              </a:rPr>
              <a:t>to</a:t>
            </a:r>
            <a:r>
              <a:rPr lang="de-DE" sz="1200" b="1" spc="-1" dirty="0">
                <a:solidFill>
                  <a:srgbClr val="4B4B4B"/>
                </a:solidFill>
                <a:latin typeface="DIN Next W1G Light"/>
              </a:rPr>
              <a:t> </a:t>
            </a:r>
            <a:r>
              <a:rPr lang="de-DE" sz="1200" b="1" spc="-1" dirty="0" err="1">
                <a:solidFill>
                  <a:srgbClr val="4B4B4B"/>
                </a:solidFill>
                <a:latin typeface="DIN Next W1G Light"/>
              </a:rPr>
              <a:t>setup</a:t>
            </a:r>
            <a:r>
              <a:rPr lang="de-DE" sz="1200" b="1" spc="-1" dirty="0">
                <a:solidFill>
                  <a:srgbClr val="4B4B4B"/>
                </a:solidFill>
                <a:latin typeface="DIN Next W1G Light"/>
              </a:rPr>
              <a:t> </a:t>
            </a:r>
            <a:r>
              <a:rPr lang="de-DE" sz="1200" b="1" spc="-1" dirty="0" err="1">
                <a:solidFill>
                  <a:srgbClr val="4B4B4B"/>
                </a:solidFill>
                <a:latin typeface="DIN Next W1G Light"/>
              </a:rPr>
              <a:t>sandbox</a:t>
            </a:r>
            <a:r>
              <a:rPr lang="de-DE" sz="1200" b="1" spc="-1" dirty="0">
                <a:solidFill>
                  <a:srgbClr val="4B4B4B"/>
                </a:solidFill>
                <a:latin typeface="DIN Next W1G Light"/>
              </a:rPr>
              <a:t>, </a:t>
            </a:r>
            <a:r>
              <a:rPr lang="de-DE" sz="1200" b="1" spc="-1" dirty="0" err="1">
                <a:solidFill>
                  <a:srgbClr val="4B4B4B"/>
                </a:solidFill>
                <a:latin typeface="DIN Next W1G Light"/>
              </a:rPr>
              <a:t>namelists</a:t>
            </a:r>
            <a:r>
              <a:rPr lang="de-DE" sz="1200" b="1" spc="-1" dirty="0">
                <a:solidFill>
                  <a:srgbClr val="4B4B4B"/>
                </a:solidFill>
                <a:latin typeface="DIN Next W1G Light"/>
              </a:rPr>
              <a:t> </a:t>
            </a:r>
            <a:r>
              <a:rPr lang="de-DE" sz="1200" b="1" spc="-1" dirty="0" err="1">
                <a:solidFill>
                  <a:srgbClr val="4B4B4B"/>
                </a:solidFill>
                <a:latin typeface="DIN Next W1G Light"/>
              </a:rPr>
              <a:t>and</a:t>
            </a:r>
            <a:r>
              <a:rPr lang="de-DE" sz="1200" b="1" spc="-1" dirty="0">
                <a:solidFill>
                  <a:srgbClr val="4B4B4B"/>
                </a:solidFill>
                <a:latin typeface="DIN Next W1G Light"/>
              </a:rPr>
              <a:t> </a:t>
            </a:r>
            <a:r>
              <a:rPr lang="de-DE" sz="1200" b="1" spc="-1" dirty="0" err="1" smtClean="0">
                <a:solidFill>
                  <a:srgbClr val="4B4B4B"/>
                </a:solidFill>
                <a:latin typeface="DIN Next W1G Light"/>
              </a:rPr>
              <a:t>runscript</a:t>
            </a:r>
            <a:endParaRPr lang="de-DE" sz="1200" b="1" spc="-1" dirty="0">
              <a:solidFill>
                <a:srgbClr val="4B4B4B"/>
              </a:solidFill>
              <a:latin typeface="DIN Next W1G Light"/>
            </a:endParaRPr>
          </a:p>
          <a:p>
            <a:pPr marL="257175" indent="-257175" defTabSz="685800" eaLnBrk="1" fontAlgn="auto" hangingPunct="1">
              <a:spcBef>
                <a:spcPts val="649"/>
              </a:spcBef>
              <a:spcAft>
                <a:spcPts val="0"/>
              </a:spcAft>
              <a:buFont typeface="Arial" panose="020B0604020202020204" pitchFamily="34" charset="0"/>
              <a:buChar char="•"/>
            </a:pPr>
            <a:r>
              <a:rPr lang="de-DE" sz="1200" b="1" spc="-1" dirty="0">
                <a:solidFill>
                  <a:srgbClr val="4B4B4B"/>
                </a:solidFill>
                <a:latin typeface="DIN Next W1G Light"/>
              </a:rPr>
              <a:t>Pass an </a:t>
            </a:r>
            <a:r>
              <a:rPr lang="de-DE" sz="1200" b="1" spc="-1" dirty="0" err="1">
                <a:solidFill>
                  <a:srgbClr val="4B4B4B"/>
                </a:solidFill>
                <a:latin typeface="DIN Next W1G Light"/>
              </a:rPr>
              <a:t>icon-grid</a:t>
            </a:r>
            <a:r>
              <a:rPr lang="de-DE" sz="1200" b="1" spc="-1" dirty="0">
                <a:solidFill>
                  <a:srgbClr val="4B4B4B"/>
                </a:solidFill>
                <a:latin typeface="DIN Next W1G Light"/>
              </a:rPr>
              <a:t> </a:t>
            </a:r>
            <a:r>
              <a:rPr lang="de-DE" sz="1200" b="1" spc="-1" dirty="0" smtClean="0">
                <a:solidFill>
                  <a:srgbClr val="4B4B4B"/>
                </a:solidFill>
                <a:latin typeface="DIN Next W1G Light"/>
              </a:rPr>
              <a:t>(</a:t>
            </a:r>
            <a:r>
              <a:rPr lang="de-DE" sz="1200" b="1" spc="-1" dirty="0" err="1" smtClean="0">
                <a:solidFill>
                  <a:srgbClr val="4B4B4B"/>
                </a:solidFill>
                <a:latin typeface="DIN Next W1G Light"/>
              </a:rPr>
              <a:t>or</a:t>
            </a:r>
            <a:r>
              <a:rPr lang="de-DE" sz="1200" b="1" spc="-1" dirty="0" smtClean="0">
                <a:solidFill>
                  <a:srgbClr val="4B4B4B"/>
                </a:solidFill>
                <a:latin typeface="DIN Next W1G Light"/>
              </a:rPr>
              <a:t> </a:t>
            </a:r>
            <a:r>
              <a:rPr lang="de-DE" sz="1200" b="1" spc="-1" dirty="0">
                <a:solidFill>
                  <a:srgbClr val="4B4B4B"/>
                </a:solidFill>
                <a:latin typeface="DIN Next W1G Light"/>
              </a:rPr>
              <a:t>COSMO </a:t>
            </a:r>
            <a:r>
              <a:rPr lang="de-DE" sz="1200" b="1" spc="-1" dirty="0" err="1" smtClean="0">
                <a:solidFill>
                  <a:srgbClr val="4B4B4B"/>
                </a:solidFill>
                <a:latin typeface="DIN Next W1G Light"/>
              </a:rPr>
              <a:t>namelists</a:t>
            </a:r>
            <a:r>
              <a:rPr lang="de-DE" sz="1200" b="1" spc="-1" dirty="0" smtClean="0">
                <a:solidFill>
                  <a:srgbClr val="4B4B4B"/>
                </a:solidFill>
                <a:latin typeface="DIN Next W1G Light"/>
              </a:rPr>
              <a:t>) </a:t>
            </a:r>
            <a:r>
              <a:rPr lang="de-DE" sz="1200" b="1" spc="-1" dirty="0" err="1">
                <a:solidFill>
                  <a:srgbClr val="4B4B4B"/>
                </a:solidFill>
                <a:latin typeface="DIN Next W1G Light"/>
              </a:rPr>
              <a:t>for</a:t>
            </a:r>
            <a:r>
              <a:rPr lang="de-DE" sz="1200" b="1" spc="-1" dirty="0">
                <a:solidFill>
                  <a:srgbClr val="4B4B4B"/>
                </a:solidFill>
                <a:latin typeface="DIN Next W1G Light"/>
              </a:rPr>
              <a:t> </a:t>
            </a:r>
            <a:r>
              <a:rPr lang="de-DE" sz="1200" b="1" spc="-1" dirty="0" err="1">
                <a:solidFill>
                  <a:srgbClr val="4B4B4B"/>
                </a:solidFill>
                <a:latin typeface="DIN Next W1G Light"/>
              </a:rPr>
              <a:t>domain</a:t>
            </a:r>
            <a:r>
              <a:rPr lang="de-DE" sz="1200" b="1" spc="-1" dirty="0">
                <a:solidFill>
                  <a:srgbClr val="4B4B4B"/>
                </a:solidFill>
                <a:latin typeface="DIN Next W1G Light"/>
              </a:rPr>
              <a:t> </a:t>
            </a:r>
            <a:r>
              <a:rPr lang="de-DE" sz="1200" b="1" spc="-1" dirty="0" err="1" smtClean="0">
                <a:solidFill>
                  <a:srgbClr val="4B4B4B"/>
                </a:solidFill>
                <a:latin typeface="DIN Next W1G Light"/>
              </a:rPr>
              <a:t>specification</a:t>
            </a:r>
            <a:endParaRPr lang="de-DE" sz="1200" b="1" spc="-1" dirty="0" smtClean="0">
              <a:solidFill>
                <a:srgbClr val="4B4B4B"/>
              </a:solidFill>
              <a:latin typeface="DIN Next W1G Light"/>
            </a:endParaRPr>
          </a:p>
          <a:p>
            <a:pPr marL="257175" indent="-257175" defTabSz="685800" eaLnBrk="1" fontAlgn="auto" hangingPunct="1">
              <a:spcBef>
                <a:spcPts val="649"/>
              </a:spcBef>
              <a:spcAft>
                <a:spcPts val="0"/>
              </a:spcAft>
              <a:buFont typeface="Arial" panose="020B0604020202020204" pitchFamily="34" charset="0"/>
              <a:buChar char="•"/>
            </a:pPr>
            <a:r>
              <a:rPr lang="de-DE" sz="1200" spc="-1" dirty="0" smtClean="0">
                <a:solidFill>
                  <a:srgbClr val="4B4B4B"/>
                </a:solidFill>
                <a:latin typeface="DIN Next W1G Light"/>
                <a:ea typeface="DejaVu Sans"/>
                <a:cs typeface="DejaVu Sans"/>
              </a:rPr>
              <a:t>Work </a:t>
            </a:r>
            <a:r>
              <a:rPr lang="de-DE" sz="1200" spc="-1" dirty="0" err="1" smtClean="0">
                <a:solidFill>
                  <a:srgbClr val="4B4B4B"/>
                </a:solidFill>
                <a:latin typeface="DIN Next W1G Light"/>
                <a:ea typeface="DejaVu Sans"/>
                <a:cs typeface="DejaVu Sans"/>
              </a:rPr>
              <a:t>together</a:t>
            </a:r>
            <a:r>
              <a:rPr lang="de-DE" sz="1200" spc="-1" dirty="0" smtClean="0">
                <a:solidFill>
                  <a:srgbClr val="4B4B4B"/>
                </a:solidFill>
                <a:latin typeface="DIN Next W1G Light"/>
                <a:ea typeface="DejaVu Sans"/>
                <a:cs typeface="DejaVu Sans"/>
              </a:rPr>
              <a:t> </a:t>
            </a:r>
            <a:r>
              <a:rPr lang="de-DE" sz="1200" spc="-1" dirty="0" err="1" smtClean="0">
                <a:solidFill>
                  <a:srgbClr val="4B4B4B"/>
                </a:solidFill>
                <a:latin typeface="DIN Next W1G Light"/>
                <a:ea typeface="DejaVu Sans"/>
                <a:cs typeface="DejaVu Sans"/>
              </a:rPr>
              <a:t>with</a:t>
            </a:r>
            <a:r>
              <a:rPr lang="de-DE" sz="1200" spc="-1" dirty="0" smtClean="0">
                <a:solidFill>
                  <a:srgbClr val="4B4B4B"/>
                </a:solidFill>
                <a:latin typeface="DIN Next W1G Light"/>
                <a:ea typeface="DejaVu Sans"/>
                <a:cs typeface="DejaVu Sans"/>
              </a:rPr>
              <a:t> P. Sommer </a:t>
            </a:r>
            <a:r>
              <a:rPr lang="de-DE" sz="1200" spc="-1" dirty="0" err="1" smtClean="0">
                <a:solidFill>
                  <a:srgbClr val="4B4B4B"/>
                </a:solidFill>
                <a:latin typeface="DIN Next W1G Light"/>
                <a:ea typeface="DejaVu Sans"/>
                <a:cs typeface="DejaVu Sans"/>
              </a:rPr>
              <a:t>to</a:t>
            </a:r>
            <a:r>
              <a:rPr lang="de-DE" sz="1200" spc="-1" dirty="0" smtClean="0">
                <a:solidFill>
                  <a:srgbClr val="4B4B4B"/>
                </a:solidFill>
                <a:latin typeface="DIN Next W1G Light"/>
                <a:ea typeface="DejaVu Sans"/>
                <a:cs typeface="DejaVu Sans"/>
              </a:rPr>
              <a:t> </a:t>
            </a:r>
            <a:r>
              <a:rPr lang="de-DE" sz="1200" spc="-1" dirty="0" err="1" smtClean="0">
                <a:solidFill>
                  <a:srgbClr val="4B4B4B"/>
                </a:solidFill>
                <a:latin typeface="DIN Next W1G Light"/>
                <a:ea typeface="DejaVu Sans"/>
                <a:cs typeface="DejaVu Sans"/>
              </a:rPr>
              <a:t>setup</a:t>
            </a:r>
            <a:r>
              <a:rPr lang="de-DE" sz="1200" spc="-1" dirty="0" smtClean="0">
                <a:solidFill>
                  <a:srgbClr val="4B4B4B"/>
                </a:solidFill>
                <a:latin typeface="DIN Next W1G Light"/>
                <a:ea typeface="DejaVu Sans"/>
                <a:cs typeface="DejaVu Sans"/>
              </a:rPr>
              <a:t> </a:t>
            </a:r>
            <a:r>
              <a:rPr lang="de-DE" sz="1200" spc="-1" dirty="0" err="1" smtClean="0">
                <a:solidFill>
                  <a:srgbClr val="4B4B4B"/>
                </a:solidFill>
                <a:latin typeface="DIN Next W1G Light"/>
                <a:ea typeface="DejaVu Sans"/>
                <a:cs typeface="DejaVu Sans"/>
              </a:rPr>
              <a:t>new</a:t>
            </a:r>
            <a:r>
              <a:rPr lang="de-DE" sz="1200" spc="-1" dirty="0" smtClean="0">
                <a:solidFill>
                  <a:srgbClr val="4B4B4B"/>
                </a:solidFill>
                <a:latin typeface="DIN Next W1G Light"/>
                <a:ea typeface="DejaVu Sans"/>
                <a:cs typeface="DejaVu Sans"/>
              </a:rPr>
              <a:t> web-interface </a:t>
            </a:r>
            <a:r>
              <a:rPr lang="de-DE" sz="1200" spc="-1" dirty="0" err="1" smtClean="0">
                <a:solidFill>
                  <a:srgbClr val="4B4B4B"/>
                </a:solidFill>
                <a:latin typeface="DIN Next W1G Light"/>
                <a:ea typeface="DejaVu Sans"/>
                <a:cs typeface="DejaVu Sans"/>
              </a:rPr>
              <a:t>for</a:t>
            </a:r>
            <a:r>
              <a:rPr lang="de-DE" sz="1200" spc="-1" dirty="0" smtClean="0">
                <a:solidFill>
                  <a:srgbClr val="4B4B4B"/>
                </a:solidFill>
                <a:latin typeface="DIN Next W1G Light"/>
                <a:ea typeface="DejaVu Sans"/>
                <a:cs typeface="DejaVu Sans"/>
              </a:rPr>
              <a:t> </a:t>
            </a:r>
            <a:r>
              <a:rPr lang="de-DE" sz="1200" spc="-1" dirty="0" err="1" smtClean="0">
                <a:solidFill>
                  <a:srgbClr val="4B4B4B"/>
                </a:solidFill>
                <a:latin typeface="DIN Next W1G Light"/>
                <a:ea typeface="DejaVu Sans"/>
                <a:cs typeface="DejaVu Sans"/>
              </a:rPr>
              <a:t>WebPep</a:t>
            </a:r>
            <a:r>
              <a:rPr lang="de-DE" sz="1200" spc="-1" dirty="0" smtClean="0">
                <a:solidFill>
                  <a:srgbClr val="4B4B4B"/>
                </a:solidFill>
                <a:latin typeface="DIN Next W1G Light"/>
                <a:ea typeface="DejaVu Sans"/>
                <a:cs typeface="DejaVu Sans"/>
              </a:rPr>
              <a:t> </a:t>
            </a:r>
            <a:r>
              <a:rPr lang="de-DE" sz="1200" spc="-1" dirty="0" err="1" smtClean="0">
                <a:solidFill>
                  <a:srgbClr val="4B4B4B"/>
                </a:solidFill>
                <a:latin typeface="DIN Next W1G Light"/>
                <a:ea typeface="DejaVu Sans"/>
                <a:cs typeface="DejaVu Sans"/>
              </a:rPr>
              <a:t>service</a:t>
            </a:r>
            <a:endParaRPr lang="de-DE" sz="1200" spc="-1" dirty="0" smtClean="0">
              <a:solidFill>
                <a:srgbClr val="4B4B4B"/>
              </a:solidFill>
              <a:latin typeface="DIN Next W1G Light"/>
              <a:ea typeface="DejaVu Sans"/>
              <a:cs typeface="DejaVu Sans"/>
            </a:endParaRPr>
          </a:p>
        </p:txBody>
      </p:sp>
    </p:spTree>
    <p:extLst>
      <p:ext uri="{BB962C8B-B14F-4D97-AF65-F5344CB8AC3E}">
        <p14:creationId xmlns:p14="http://schemas.microsoft.com/office/powerpoint/2010/main" val="3415599456"/>
      </p:ext>
    </p:extLst>
  </p:cSld>
  <p:clrMapOvr>
    <a:masterClrMapping/>
  </p:clrMapOvr>
</p:sld>
</file>

<file path=ppt/theme/theme1.xml><?xml version="1.0" encoding="utf-8"?>
<a:theme xmlns:a="http://schemas.openxmlformats.org/drawingml/2006/main" name="1_Kreuzraster komplett">
  <a:themeElements>
    <a:clrScheme name="Benutzerdefiniert 1">
      <a:dk1>
        <a:srgbClr val="000000"/>
      </a:dk1>
      <a:lt1>
        <a:srgbClr val="FFFFFF"/>
      </a:lt1>
      <a:dk2>
        <a:srgbClr val="000000"/>
      </a:dk2>
      <a:lt2>
        <a:srgbClr val="7D6E5F"/>
      </a:lt2>
      <a:accent1>
        <a:srgbClr val="FF0000"/>
      </a:accent1>
      <a:accent2>
        <a:srgbClr val="7D6E5F"/>
      </a:accent2>
      <a:accent3>
        <a:srgbClr val="5A735F"/>
      </a:accent3>
      <a:accent4>
        <a:srgbClr val="000000"/>
      </a:accent4>
      <a:accent5>
        <a:srgbClr val="DAEDEF"/>
      </a:accent5>
      <a:accent6>
        <a:srgbClr val="FAB45F"/>
      </a:accent6>
      <a:hlink>
        <a:srgbClr val="000000"/>
      </a:hlink>
      <a:folHlink>
        <a:srgbClr val="000000"/>
      </a:folHlink>
    </a:clrScheme>
    <a:fontScheme name="GSED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GSED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ED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ED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ED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ED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ED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ED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ED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ED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ED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ED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ED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WD - Master Aufzählung Punkte">
  <a:themeElements>
    <a:clrScheme name="Benutzerdefiniert 3">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2E41CC"/>
      </a:hlink>
      <a:folHlink>
        <a:srgbClr val="E10019"/>
      </a:folHlink>
    </a:clrScheme>
    <a:fontScheme name="1_DWD - Master Aufzählung Punk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DWD - Master Aufzählung Punk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WD - Master Aufzählung Punk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WD - Master Aufzählung Punk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WD - Master Aufzählung Punk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WD - Master Aufzählung Punk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WD - Master Aufzählung Punk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WD - Master Aufzählung Punk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WD - Master Aufzählung Punk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WD - Master Aufzählung Punk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WD - Master Aufzählung Punk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WD - Master Aufzählung Punk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WD - Master Aufzählung Punk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WD - Master Aufzählung Punkte 13">
        <a:dk1>
          <a:srgbClr val="000000"/>
        </a:dk1>
        <a:lt1>
          <a:srgbClr val="FFFFFF"/>
        </a:lt1>
        <a:dk2>
          <a:srgbClr val="000000"/>
        </a:dk2>
        <a:lt2>
          <a:srgbClr val="808080"/>
        </a:lt2>
        <a:accent1>
          <a:srgbClr val="1017A8"/>
        </a:accent1>
        <a:accent2>
          <a:srgbClr val="333399"/>
        </a:accent2>
        <a:accent3>
          <a:srgbClr val="FFFFFF"/>
        </a:accent3>
        <a:accent4>
          <a:srgbClr val="000000"/>
        </a:accent4>
        <a:accent5>
          <a:srgbClr val="AAAB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WD - Master Aufzählung Punkte 14">
        <a:dk1>
          <a:srgbClr val="000000"/>
        </a:dk1>
        <a:lt1>
          <a:srgbClr val="FFFFFF"/>
        </a:lt1>
        <a:dk2>
          <a:srgbClr val="000000"/>
        </a:dk2>
        <a:lt2>
          <a:srgbClr val="808080"/>
        </a:lt2>
        <a:accent1>
          <a:srgbClr val="1017A8"/>
        </a:accent1>
        <a:accent2>
          <a:srgbClr val="575DC2"/>
        </a:accent2>
        <a:accent3>
          <a:srgbClr val="FFFFFF"/>
        </a:accent3>
        <a:accent4>
          <a:srgbClr val="000000"/>
        </a:accent4>
        <a:accent5>
          <a:srgbClr val="AAABD1"/>
        </a:accent5>
        <a:accent6>
          <a:srgbClr val="4E53B0"/>
        </a:accent6>
        <a:hlink>
          <a:srgbClr val="9FA3DC"/>
        </a:hlink>
        <a:folHlink>
          <a:srgbClr val="DBDDF2"/>
        </a:folHlink>
      </a:clrScheme>
      <a:clrMap bg1="lt1" tx1="dk1" bg2="lt2" tx2="dk2" accent1="accent1" accent2="accent2" accent3="accent3" accent4="accent4" accent5="accent5" accent6="accent6" hlink="hlink" folHlink="folHlink"/>
    </a:extraClrScheme>
    <a:extraClrScheme>
      <a:clrScheme name="1_DWD - Master Aufzählung Punkte 15">
        <a:dk1>
          <a:srgbClr val="000000"/>
        </a:dk1>
        <a:lt1>
          <a:srgbClr val="FFFFFF"/>
        </a:lt1>
        <a:dk2>
          <a:srgbClr val="000000"/>
        </a:dk2>
        <a:lt2>
          <a:srgbClr val="808080"/>
        </a:lt2>
        <a:accent1>
          <a:srgbClr val="2D4B9B"/>
        </a:accent1>
        <a:accent2>
          <a:srgbClr val="6278B4"/>
        </a:accent2>
        <a:accent3>
          <a:srgbClr val="FFFFFF"/>
        </a:accent3>
        <a:accent4>
          <a:srgbClr val="000000"/>
        </a:accent4>
        <a:accent5>
          <a:srgbClr val="ADB1CB"/>
        </a:accent5>
        <a:accent6>
          <a:srgbClr val="586CA3"/>
        </a:accent6>
        <a:hlink>
          <a:srgbClr val="96A5CD"/>
        </a:hlink>
        <a:folHlink>
          <a:srgbClr val="CBD3E6"/>
        </a:folHlink>
      </a:clrScheme>
      <a:clrMap bg1="lt1" tx1="dk1" bg2="lt2" tx2="dk2" accent1="accent1" accent2="accent2" accent3="accent3" accent4="accent4" accent5="accent5" accent6="accent6" hlink="hlink" folHlink="folHlink"/>
    </a:extraClrScheme>
    <a:extraClrScheme>
      <a:clrScheme name="1_DWD - Master Aufzählung Punkte 16">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D2E1F5"/>
        </a:hlink>
        <a:folHlink>
          <a:srgbClr val="E10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WD - Master Aufzählung Punkte">
  <a:themeElements>
    <a:clrScheme name="Benutzerdefiniert 3">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2E41CC"/>
      </a:hlink>
      <a:folHlink>
        <a:srgbClr val="E10019"/>
      </a:folHlink>
    </a:clrScheme>
    <a:fontScheme name="1_DWD - Master Aufzählung Punk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DWD - Master Aufzählung Punk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WD - Master Aufzählung Punk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WD - Master Aufzählung Punk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WD - Master Aufzählung Punk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WD - Master Aufzählung Punk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WD - Master Aufzählung Punk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WD - Master Aufzählung Punk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WD - Master Aufzählung Punk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WD - Master Aufzählung Punk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WD - Master Aufzählung Punk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WD - Master Aufzählung Punk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WD - Master Aufzählung Punk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WD - Master Aufzählung Punkte 13">
        <a:dk1>
          <a:srgbClr val="000000"/>
        </a:dk1>
        <a:lt1>
          <a:srgbClr val="FFFFFF"/>
        </a:lt1>
        <a:dk2>
          <a:srgbClr val="000000"/>
        </a:dk2>
        <a:lt2>
          <a:srgbClr val="808080"/>
        </a:lt2>
        <a:accent1>
          <a:srgbClr val="1017A8"/>
        </a:accent1>
        <a:accent2>
          <a:srgbClr val="333399"/>
        </a:accent2>
        <a:accent3>
          <a:srgbClr val="FFFFFF"/>
        </a:accent3>
        <a:accent4>
          <a:srgbClr val="000000"/>
        </a:accent4>
        <a:accent5>
          <a:srgbClr val="AAAB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WD - Master Aufzählung Punkte 14">
        <a:dk1>
          <a:srgbClr val="000000"/>
        </a:dk1>
        <a:lt1>
          <a:srgbClr val="FFFFFF"/>
        </a:lt1>
        <a:dk2>
          <a:srgbClr val="000000"/>
        </a:dk2>
        <a:lt2>
          <a:srgbClr val="808080"/>
        </a:lt2>
        <a:accent1>
          <a:srgbClr val="1017A8"/>
        </a:accent1>
        <a:accent2>
          <a:srgbClr val="575DC2"/>
        </a:accent2>
        <a:accent3>
          <a:srgbClr val="FFFFFF"/>
        </a:accent3>
        <a:accent4>
          <a:srgbClr val="000000"/>
        </a:accent4>
        <a:accent5>
          <a:srgbClr val="AAABD1"/>
        </a:accent5>
        <a:accent6>
          <a:srgbClr val="4E53B0"/>
        </a:accent6>
        <a:hlink>
          <a:srgbClr val="9FA3DC"/>
        </a:hlink>
        <a:folHlink>
          <a:srgbClr val="DBDDF2"/>
        </a:folHlink>
      </a:clrScheme>
      <a:clrMap bg1="lt1" tx1="dk1" bg2="lt2" tx2="dk2" accent1="accent1" accent2="accent2" accent3="accent3" accent4="accent4" accent5="accent5" accent6="accent6" hlink="hlink" folHlink="folHlink"/>
    </a:extraClrScheme>
    <a:extraClrScheme>
      <a:clrScheme name="1_DWD - Master Aufzählung Punkte 15">
        <a:dk1>
          <a:srgbClr val="000000"/>
        </a:dk1>
        <a:lt1>
          <a:srgbClr val="FFFFFF"/>
        </a:lt1>
        <a:dk2>
          <a:srgbClr val="000000"/>
        </a:dk2>
        <a:lt2>
          <a:srgbClr val="808080"/>
        </a:lt2>
        <a:accent1>
          <a:srgbClr val="2D4B9B"/>
        </a:accent1>
        <a:accent2>
          <a:srgbClr val="6278B4"/>
        </a:accent2>
        <a:accent3>
          <a:srgbClr val="FFFFFF"/>
        </a:accent3>
        <a:accent4>
          <a:srgbClr val="000000"/>
        </a:accent4>
        <a:accent5>
          <a:srgbClr val="ADB1CB"/>
        </a:accent5>
        <a:accent6>
          <a:srgbClr val="586CA3"/>
        </a:accent6>
        <a:hlink>
          <a:srgbClr val="96A5CD"/>
        </a:hlink>
        <a:folHlink>
          <a:srgbClr val="CBD3E6"/>
        </a:folHlink>
      </a:clrScheme>
      <a:clrMap bg1="lt1" tx1="dk1" bg2="lt2" tx2="dk2" accent1="accent1" accent2="accent2" accent3="accent3" accent4="accent4" accent5="accent5" accent6="accent6" hlink="hlink" folHlink="folHlink"/>
    </a:extraClrScheme>
    <a:extraClrScheme>
      <a:clrScheme name="1_DWD - Master Aufzählung Punkte 16">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D2E1F5"/>
        </a:hlink>
        <a:folHlink>
          <a:srgbClr val="E1001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Kreuzraster komplett">
  <a:themeElements>
    <a:clrScheme name="Benutzerdefiniert 1">
      <a:dk1>
        <a:srgbClr val="000000"/>
      </a:dk1>
      <a:lt1>
        <a:srgbClr val="FFFFFF"/>
      </a:lt1>
      <a:dk2>
        <a:srgbClr val="000000"/>
      </a:dk2>
      <a:lt2>
        <a:srgbClr val="7D6E5F"/>
      </a:lt2>
      <a:accent1>
        <a:srgbClr val="FF0000"/>
      </a:accent1>
      <a:accent2>
        <a:srgbClr val="7D6E5F"/>
      </a:accent2>
      <a:accent3>
        <a:srgbClr val="5A735F"/>
      </a:accent3>
      <a:accent4>
        <a:srgbClr val="000000"/>
      </a:accent4>
      <a:accent5>
        <a:srgbClr val="DAEDEF"/>
      </a:accent5>
      <a:accent6>
        <a:srgbClr val="FAB45F"/>
      </a:accent6>
      <a:hlink>
        <a:srgbClr val="000000"/>
      </a:hlink>
      <a:folHlink>
        <a:srgbClr val="000000"/>
      </a:folHlink>
    </a:clrScheme>
    <a:fontScheme name="GSEDI">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GSED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ED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ED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ED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ED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ED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ED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ED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ED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ED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ED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ED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_Format_16-9.pptx" id="{14B80262-283B-4455-926B-736EE80994B7}" vid="{03C32CFB-F977-44A6-8C51-B08D66399866}"/>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WD-PowerPoint">
  <a:themeElements>
    <a:clrScheme name="DWD-Farben PowerPoint">
      <a:dk1>
        <a:srgbClr val="2D4B9B"/>
      </a:dk1>
      <a:lt1>
        <a:sysClr val="window" lastClr="FFFFFF"/>
      </a:lt1>
      <a:dk2>
        <a:srgbClr val="96B9DC"/>
      </a:dk2>
      <a:lt2>
        <a:srgbClr val="D2E1F5"/>
      </a:lt2>
      <a:accent1>
        <a:srgbClr val="2D4B9B"/>
      </a:accent1>
      <a:accent2>
        <a:srgbClr val="9E3D00"/>
      </a:accent2>
      <a:accent3>
        <a:srgbClr val="945100"/>
      </a:accent3>
      <a:accent4>
        <a:srgbClr val="DE8004"/>
      </a:accent4>
      <a:accent5>
        <a:srgbClr val="608E00"/>
      </a:accent5>
      <a:accent6>
        <a:srgbClr val="2F6100"/>
      </a:accent6>
      <a:hlink>
        <a:srgbClr val="2D4B9B"/>
      </a:hlink>
      <a:folHlink>
        <a:srgbClr val="2D4B9B"/>
      </a:folHlink>
    </a:clrScheme>
    <a:fontScheme name="DWD-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1">
    <a:dk1>
      <a:srgbClr val="000000"/>
    </a:dk1>
    <a:lt1>
      <a:srgbClr val="FFFFFF"/>
    </a:lt1>
    <a:dk2>
      <a:srgbClr val="000000"/>
    </a:dk2>
    <a:lt2>
      <a:srgbClr val="7D6E5F"/>
    </a:lt2>
    <a:accent1>
      <a:srgbClr val="FF0000"/>
    </a:accent1>
    <a:accent2>
      <a:srgbClr val="7D6E5F"/>
    </a:accent2>
    <a:accent3>
      <a:srgbClr val="5A735F"/>
    </a:accent3>
    <a:accent4>
      <a:srgbClr val="000000"/>
    </a:accent4>
    <a:accent5>
      <a:srgbClr val="DAEDEF"/>
    </a:accent5>
    <a:accent6>
      <a:srgbClr val="FAB45F"/>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711EB1397DA214C991D0114E1C6705F" ma:contentTypeVersion="1" ma:contentTypeDescription="Ein neues Dokument erstellen." ma:contentTypeScope="" ma:versionID="4f497952251489acb7320a0ddcdc69ee">
  <xsd:schema xmlns:xsd="http://www.w3.org/2001/XMLSchema" xmlns:p="http://schemas.microsoft.com/office/2006/metadata/properties" xmlns:ns1="http://schemas.microsoft.com/sharepoint/v3" targetNamespace="http://schemas.microsoft.com/office/2006/metadata/properties" ma:root="true" ma:fieldsID="5e9f62132f8a72b8ccdf838efe357e2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Geplantes Startdatum" ma:description="" ma:hidden="true" ma:internalName="PublishingStartDate">
      <xsd:simpleType>
        <xsd:restriction base="dms:Unknown"/>
      </xsd:simpleType>
    </xsd:element>
    <xsd:element name="PublishingExpirationDate" ma:index="9" nillable="true" ma:displayName="Geplantes Enddatum"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70CE0D-FADF-4C0F-90CA-E3B937E9A86B}">
  <ds:schemaRef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38F031FF-B88D-427D-A541-B3BADEC17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EE9CD66-01A1-48D3-A44D-6CE4965594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en_Format_16-9</Template>
  <TotalTime>0</TotalTime>
  <Words>3101</Words>
  <Application>Microsoft Office PowerPoint</Application>
  <PresentationFormat>On-screen Show (16:9)</PresentationFormat>
  <Paragraphs>389</Paragraphs>
  <Slides>35</Slides>
  <Notes>17</Notes>
  <HiddenSlides>0</HiddenSlides>
  <MMClips>0</MMClips>
  <ScaleCrop>false</ScaleCrop>
  <HeadingPairs>
    <vt:vector size="8" baseType="variant">
      <vt:variant>
        <vt:lpstr>Fonts Used</vt:lpstr>
      </vt:variant>
      <vt:variant>
        <vt:i4>15</vt:i4>
      </vt:variant>
      <vt:variant>
        <vt:lpstr>Theme</vt:lpstr>
      </vt:variant>
      <vt:variant>
        <vt:i4>9</vt:i4>
      </vt:variant>
      <vt:variant>
        <vt:lpstr>Embedded OLE Servers</vt:lpstr>
      </vt:variant>
      <vt:variant>
        <vt:i4>1</vt:i4>
      </vt:variant>
      <vt:variant>
        <vt:lpstr>Slide Titles</vt:lpstr>
      </vt:variant>
      <vt:variant>
        <vt:i4>35</vt:i4>
      </vt:variant>
    </vt:vector>
  </HeadingPairs>
  <TitlesOfParts>
    <vt:vector size="60" baseType="lpstr">
      <vt:lpstr>Arial</vt:lpstr>
      <vt:lpstr>Calibri</vt:lpstr>
      <vt:lpstr>Calibri Light</vt:lpstr>
      <vt:lpstr>Cambria Math</vt:lpstr>
      <vt:lpstr>Courier New</vt:lpstr>
      <vt:lpstr>DejaVu Sans</vt:lpstr>
      <vt:lpstr>DIN Next W1G</vt:lpstr>
      <vt:lpstr>DIN Next W1G Light</vt:lpstr>
      <vt:lpstr>DIN Next W1G Medium</vt:lpstr>
      <vt:lpstr>Roboto Light</vt:lpstr>
      <vt:lpstr>SnowSymbolsIACS</vt:lpstr>
      <vt:lpstr>Symbol</vt:lpstr>
      <vt:lpstr>Times</vt:lpstr>
      <vt:lpstr>Times New Roman</vt:lpstr>
      <vt:lpstr>Wingdings</vt:lpstr>
      <vt:lpstr>1_Kreuzraster komplett</vt:lpstr>
      <vt:lpstr>1_DWD - Master Aufzählung Punkte</vt:lpstr>
      <vt:lpstr>2_DWD - Master Aufzählung Punkte</vt:lpstr>
      <vt:lpstr>Office Theme</vt:lpstr>
      <vt:lpstr>Office</vt:lpstr>
      <vt:lpstr>1_Office Theme</vt:lpstr>
      <vt:lpstr>2_Kreuzraster komplett</vt:lpstr>
      <vt:lpstr>2_Office Theme</vt:lpstr>
      <vt:lpstr>DWD-PowerPoint</vt:lpstr>
      <vt:lpstr>Εξίσωση</vt:lpstr>
      <vt:lpstr>PowerPoint Presentation</vt:lpstr>
      <vt:lpstr>PowerPoint Presentation</vt:lpstr>
      <vt:lpstr>Some new features of v14    </vt:lpstr>
      <vt:lpstr>Some new features of v14    </vt:lpstr>
      <vt:lpstr>Quality control</vt:lpstr>
      <vt:lpstr>Access</vt:lpstr>
      <vt:lpstr>PowerPoint Presentation</vt:lpstr>
      <vt:lpstr>PowerPoint Presentation</vt:lpstr>
      <vt:lpstr>PowerPoint Presentation</vt:lpstr>
      <vt:lpstr>Snow model</vt:lpstr>
      <vt:lpstr>SNOWPOLINO  The SNOWPACK version for NWP and climate</vt:lpstr>
      <vt:lpstr>Snow model</vt:lpstr>
      <vt:lpstr>Snow model</vt:lpstr>
      <vt:lpstr>PowerPoint Presentation</vt:lpstr>
      <vt:lpstr>PT VAINT</vt:lpstr>
      <vt:lpstr>PowerPoint Presentation</vt:lpstr>
      <vt:lpstr>PowerPoint Presentation</vt:lpstr>
      <vt:lpstr>PowerPoint Presentation</vt:lpstr>
      <vt:lpstr>PT VAINT</vt:lpstr>
      <vt:lpstr>PowerPoint Presentation</vt:lpstr>
      <vt:lpstr>Ongoing &amp; future activities at DWD</vt:lpstr>
      <vt:lpstr>PowerPoint Presentation</vt:lpstr>
      <vt:lpstr>PowerPoint Presentation</vt:lpstr>
      <vt:lpstr>Calibration of COSMO Model over the Wider Eastern Mediterranean Area under the CALMO-MAX Priority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MeteoSwiss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 SAINT –  Status &amp; Future plans</dc:title>
  <dc:creator>Bellaire Sascha</dc:creator>
  <cp:lastModifiedBy>Bettems Jean-Marie</cp:lastModifiedBy>
  <cp:revision>365</cp:revision>
  <cp:lastPrinted>2016-02-16T15:38:09Z</cp:lastPrinted>
  <dcterms:created xsi:type="dcterms:W3CDTF">2020-01-16T08:19:36Z</dcterms:created>
  <dcterms:modified xsi:type="dcterms:W3CDTF">2022-09-13T19:50:22Z</dcterms:modified>
</cp:coreProperties>
</file>