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70" r:id="rId2"/>
    <p:sldId id="381" r:id="rId3"/>
    <p:sldId id="375" r:id="rId4"/>
    <p:sldId id="377" r:id="rId5"/>
    <p:sldId id="502" r:id="rId6"/>
    <p:sldId id="497" r:id="rId7"/>
    <p:sldId id="490" r:id="rId8"/>
    <p:sldId id="407" r:id="rId9"/>
    <p:sldId id="485" r:id="rId10"/>
    <p:sldId id="499" r:id="rId11"/>
    <p:sldId id="487" r:id="rId12"/>
    <p:sldId id="482" r:id="rId13"/>
    <p:sldId id="503" r:id="rId14"/>
    <p:sldId id="338" r:id="rId15"/>
    <p:sldId id="500" r:id="rId16"/>
    <p:sldId id="504" r:id="rId17"/>
    <p:sldId id="257" r:id="rId18"/>
    <p:sldId id="488" r:id="rId19"/>
    <p:sldId id="495" r:id="rId20"/>
    <p:sldId id="496" r:id="rId21"/>
    <p:sldId id="380" r:id="rId22"/>
    <p:sldId id="376" r:id="rId23"/>
    <p:sldId id="491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EF3037F-0E62-45F9-88AC-8FAFB39FD4F5}">
          <p14:sldIdLst>
            <p14:sldId id="370"/>
            <p14:sldId id="381"/>
            <p14:sldId id="375"/>
            <p14:sldId id="377"/>
            <p14:sldId id="502"/>
            <p14:sldId id="497"/>
            <p14:sldId id="490"/>
            <p14:sldId id="407"/>
            <p14:sldId id="485"/>
            <p14:sldId id="499"/>
            <p14:sldId id="487"/>
            <p14:sldId id="482"/>
            <p14:sldId id="503"/>
            <p14:sldId id="338"/>
            <p14:sldId id="500"/>
            <p14:sldId id="504"/>
            <p14:sldId id="257"/>
            <p14:sldId id="488"/>
            <p14:sldId id="495"/>
            <p14:sldId id="496"/>
            <p14:sldId id="380"/>
            <p14:sldId id="376"/>
            <p14:sldId id="491"/>
          </p14:sldIdLst>
        </p14:section>
        <p14:section name="Abschnitt ohne Titel" id="{72B5E624-9E04-4018-9E9A-D6E00FAF177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land Potthast" initials="RP" lastIdx="1" clrIdx="0">
    <p:extLst>
      <p:ext uri="{19B8F6BF-5375-455C-9EA6-DF929625EA0E}">
        <p15:presenceInfo xmlns:p15="http://schemas.microsoft.com/office/powerpoint/2012/main" userId="Roland Potthast" providerId="None"/>
      </p:ext>
    </p:extLst>
  </p:cmAuthor>
  <p:cmAuthor id="2" name="Potthast Roland" initials="PR" lastIdx="1" clrIdx="1">
    <p:extLst>
      <p:ext uri="{19B8F6BF-5375-455C-9EA6-DF929625EA0E}">
        <p15:presenceInfo xmlns:p15="http://schemas.microsoft.com/office/powerpoint/2012/main" userId="Potthast Rol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99CCFF"/>
    <a:srgbClr val="66CCFF"/>
    <a:srgbClr val="FF9933"/>
    <a:srgbClr val="FFCCCC"/>
    <a:srgbClr val="CCFFCC"/>
    <a:srgbClr val="FFFF99"/>
    <a:srgbClr val="FFCC99"/>
    <a:srgbClr val="CCE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443" autoAdjust="0"/>
    <p:restoredTop sz="96086" autoAdjust="0"/>
  </p:normalViewPr>
  <p:slideViewPr>
    <p:cSldViewPr snapToGrid="0">
      <p:cViewPr>
        <p:scale>
          <a:sx n="66" d="100"/>
          <a:sy n="66" d="100"/>
        </p:scale>
        <p:origin x="1100" y="3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268"/>
    </p:cViewPr>
  </p:sorterViewPr>
  <p:notesViewPr>
    <p:cSldViewPr snapToGrid="0" showGuides="1">
      <p:cViewPr varScale="1">
        <p:scale>
          <a:sx n="88" d="100"/>
          <a:sy n="88" d="100"/>
        </p:scale>
        <p:origin x="25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5043-3B71-4002-8820-29B2432228FC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23BF-C61A-4456-8B00-930A1CEBE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1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B6F-B89E-4E8F-810A-499CA5C79A27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611-F4DE-43EB-A1C1-C04B2C990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87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21f4814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21f4814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from operational applications of ICON-ART at DWD.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Left: Dust forecast; right: pollen forecast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6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Roland Potthast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43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4176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6782584" y="3317714"/>
            <a:ext cx="198517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de-DE" b="1" dirty="0">
                <a:solidFill>
                  <a:srgbClr val="D1051B"/>
                </a:solidFill>
              </a:rPr>
              <a:t>FAKTEN</a:t>
            </a:r>
            <a:endParaRPr lang="de-DE" dirty="0"/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4686685" y="3618523"/>
            <a:ext cx="4062027" cy="89791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96" y="3363913"/>
            <a:ext cx="136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5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30273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3422613" y="1251799"/>
            <a:ext cx="5344206" cy="33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3549391" y="1445740"/>
            <a:ext cx="1022610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de-DE" sz="2600" b="0" dirty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3568847" y="1965324"/>
            <a:ext cx="5106841" cy="2551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95286" y="864000"/>
            <a:ext cx="5040000" cy="360099"/>
          </a:xfrm>
        </p:spPr>
        <p:txBody>
          <a:bodyPr/>
          <a:lstStyle/>
          <a:p>
            <a:r>
              <a:rPr lang="de-DE" sz="2600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43050"/>
            <a:ext cx="5040000" cy="29733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318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7" y="915988"/>
            <a:ext cx="277671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809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272823" y="186364"/>
            <a:ext cx="8353425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823" y="1069273"/>
            <a:ext cx="83534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27.10.2021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27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80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97788"/>
            <a:ext cx="7527926" cy="221696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de-CH" noProof="0" dirty="0"/>
              <a:t>Grundschrift mit Aufzählung, Arial normal, 16 Punkt</a:t>
            </a:r>
          </a:p>
          <a:p>
            <a:pPr lvl="0"/>
            <a:r>
              <a:rPr lang="de-CH" noProof="0" dirty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noProof="0" dirty="0"/>
              <a:t>Grundschrift mit Aufzählung, Arial normal, 16 Punkt</a:t>
            </a:r>
          </a:p>
        </p:txBody>
      </p:sp>
      <p:sp>
        <p:nvSpPr>
          <p:cNvPr id="11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450750"/>
            <a:ext cx="7516008" cy="53106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/>
              <a:t>Titel, Arial, normal, 32 Punkt</a:t>
            </a:r>
          </a:p>
        </p:txBody>
      </p:sp>
    </p:spTree>
    <p:extLst>
      <p:ext uri="{BB962C8B-B14F-4D97-AF65-F5344CB8AC3E}">
        <p14:creationId xmlns:p14="http://schemas.microsoft.com/office/powerpoint/2010/main" val="3169199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082" y="704089"/>
            <a:ext cx="8586787" cy="382496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65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3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230187" y="203600"/>
            <a:ext cx="8353425" cy="360099"/>
          </a:xfrm>
        </p:spPr>
        <p:txBody>
          <a:bodyPr/>
          <a:lstStyle>
            <a:lvl1pPr marL="0" indent="0">
              <a:buFont typeface="+mj-lt"/>
              <a:buNone/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Chiara Marsigli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6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268287" y="165500"/>
            <a:ext cx="8353425" cy="360099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8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2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387610" y="144000"/>
            <a:ext cx="1612390" cy="432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2022</a:t>
            </a:r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Chiara Marsigli</a:t>
            </a:r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8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71" r:id="rId4"/>
    <p:sldLayoutId id="2147483678" r:id="rId5"/>
    <p:sldLayoutId id="2147483675" r:id="rId6"/>
    <p:sldLayoutId id="2147483664" r:id="rId7"/>
    <p:sldLayoutId id="2147483677" r:id="rId8"/>
    <p:sldLayoutId id="2147483669" r:id="rId9"/>
    <p:sldLayoutId id="2147483673" r:id="rId10"/>
    <p:sldLayoutId id="2147483672" r:id="rId11"/>
    <p:sldLayoutId id="2147483676" r:id="rId12"/>
    <p:sldLayoutId id="2147483674" r:id="rId13"/>
    <p:sldLayoutId id="2147483679" r:id="rId14"/>
    <p:sldLayoutId id="2147483681" r:id="rId15"/>
    <p:sldLayoutId id="2147483682" r:id="rId16"/>
    <p:sldLayoutId id="2147483683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5.png"/><Relationship Id="rId5" Type="http://schemas.openxmlformats.org/officeDocument/2006/relationships/image" Target="../media/image14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wmf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0" Type="http://schemas.openxmlformats.org/officeDocument/2006/relationships/image" Target="../media/image15.emf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6.jpeg"/><Relationship Id="rId4" Type="http://schemas.openxmlformats.org/officeDocument/2006/relationships/image" Target="../media/image25.jpeg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DBD89A7-CF6F-47B4-868C-4904F571D6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5860" r="21142" b="5309"/>
          <a:stretch/>
        </p:blipFill>
        <p:spPr>
          <a:xfrm>
            <a:off x="104521" y="781190"/>
            <a:ext cx="2172283" cy="2137527"/>
          </a:xfrm>
          <a:prstGeom prst="rect">
            <a:avLst/>
          </a:prstGeom>
        </p:spPr>
      </p:pic>
      <p:sp>
        <p:nvSpPr>
          <p:cNvPr id="10" name="Titel 2"/>
          <p:cNvSpPr txBox="1">
            <a:spLocks/>
          </p:cNvSpPr>
          <p:nvPr/>
        </p:nvSpPr>
        <p:spPr bwMode="auto">
          <a:xfrm>
            <a:off x="2061147" y="1677568"/>
            <a:ext cx="5029198" cy="105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</a:rPr>
              <a:t>The Global-to-Regional ICON Digital Twin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8314" y="2867535"/>
            <a:ext cx="82073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Chiara Marsigli and Roland Potthast</a:t>
            </a:r>
          </a:p>
          <a:p>
            <a:pPr algn="ctr"/>
            <a:endParaRPr lang="en-GB" sz="1000" b="1" dirty="0"/>
          </a:p>
          <a:p>
            <a:pPr algn="ctr"/>
            <a:r>
              <a:rPr lang="en-GB" sz="1400" dirty="0"/>
              <a:t>Pier Paolo Alberoni, Harald Anlauf, Christoph Appenzeller, Hartwig </a:t>
            </a:r>
            <a:r>
              <a:rPr lang="en-GB" sz="1400" dirty="0" err="1"/>
              <a:t>Anzt</a:t>
            </a:r>
            <a:r>
              <a:rPr lang="en-GB" sz="1400" dirty="0"/>
              <a:t>, Marco </a:t>
            </a:r>
            <a:r>
              <a:rPr lang="en-GB" sz="1400" dirty="0" err="1"/>
              <a:t>Arpagaus</a:t>
            </a:r>
            <a:r>
              <a:rPr lang="en-GB" sz="1400" dirty="0"/>
              <a:t>, Carlo Cacciamani, Terry </a:t>
            </a:r>
            <a:r>
              <a:rPr lang="en-GB" sz="1400" dirty="0" err="1"/>
              <a:t>Cojean</a:t>
            </a:r>
            <a:r>
              <a:rPr lang="en-GB" sz="1400" dirty="0"/>
              <a:t>, Bas </a:t>
            </a:r>
            <a:r>
              <a:rPr lang="en-GB" sz="1400" dirty="0" err="1"/>
              <a:t>Crezee</a:t>
            </a:r>
            <a:r>
              <a:rPr lang="en-GB" sz="1400" dirty="0"/>
              <a:t>, Oliver Fuhrer, Vanessa Fundel, Christoph Gebhardt, Stefanie Hollborn, Thomas </a:t>
            </a:r>
            <a:r>
              <a:rPr lang="en-GB" sz="1400" dirty="0" err="1"/>
              <a:t>Hüther</a:t>
            </a:r>
            <a:r>
              <a:rPr lang="en-GB" sz="1400" dirty="0"/>
              <a:t>, Thomas Gastaldo, Gholamali Hoshyaripour, Marek Jacob, Jan Keller, Julia Keller, Stefan Kollet, Xavier </a:t>
            </a:r>
            <a:r>
              <a:rPr lang="en-GB" sz="1400" dirty="0" err="1"/>
              <a:t>Lapillonne</a:t>
            </a:r>
            <a:r>
              <a:rPr lang="en-GB" sz="1400" dirty="0"/>
              <a:t>, Paola Mercogliano, Claire </a:t>
            </a:r>
            <a:r>
              <a:rPr lang="en-GB" sz="1400" dirty="0" err="1"/>
              <a:t>Merker</a:t>
            </a:r>
            <a:r>
              <a:rPr lang="en-GB" sz="1400" dirty="0"/>
              <a:t>, Carlos Osuna, Virginia Poli, Adriano </a:t>
            </a:r>
            <a:r>
              <a:rPr lang="en-GB" sz="1400" dirty="0" err="1"/>
              <a:t>Raspanti</a:t>
            </a:r>
            <a:r>
              <a:rPr lang="en-GB" sz="1400" dirty="0"/>
              <a:t>, Daniel </a:t>
            </a:r>
            <a:r>
              <a:rPr lang="en-GB" sz="1400" dirty="0" err="1"/>
              <a:t>Regenass</a:t>
            </a:r>
            <a:r>
              <a:rPr lang="en-GB" sz="1400" dirty="0"/>
              <a:t>, Linda Schlemmer, Christoph Schraff, Jan-Peter Schulz, Thorsten Steinert, Antonio </a:t>
            </a:r>
            <a:r>
              <a:rPr lang="en-GB" sz="1400" dirty="0" err="1"/>
              <a:t>Vocino</a:t>
            </a:r>
            <a:r>
              <a:rPr lang="en-GB" sz="1400" dirty="0"/>
              <a:t>, Bernhard Vogel, Claudia Volosciuk, Günther Zängl</a:t>
            </a:r>
            <a:endParaRPr lang="en-GB" sz="1400" b="1" dirty="0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B8049C91-39A0-4F89-999A-3B88A15C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8706460E-161F-46ED-B224-06555415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</a:t>
            </a:r>
            <a:endParaRPr lang="de-DE" dirty="0"/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3F9BFB4D-B152-4F3D-8448-3B25C5FA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9" name="Google Shape;212;p21">
            <a:extLst>
              <a:ext uri="{FF2B5EF4-FFF2-40B4-BE49-F238E27FC236}">
                <a16:creationId xmlns:a16="http://schemas.microsoft.com/office/drawing/2014/main" id="{81E4492F-A942-4ACF-BB32-9B1219D33F0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4560" t="34234" r="17216" b="25669"/>
          <a:stretch/>
        </p:blipFill>
        <p:spPr>
          <a:xfrm>
            <a:off x="6925925" y="838972"/>
            <a:ext cx="1749763" cy="1180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4" descr="Alps - Wikipedia">
            <a:extLst>
              <a:ext uri="{FF2B5EF4-FFF2-40B4-BE49-F238E27FC236}">
                <a16:creationId xmlns:a16="http://schemas.microsoft.com/office/drawing/2014/main" id="{F5E5F9E5-24CE-4B2B-BC27-0974096E9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50" y="1611554"/>
            <a:ext cx="1713259" cy="1284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591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8179593-1BD5-4FC8-B92E-5B79BACF7173}"/>
              </a:ext>
            </a:extLst>
          </p:cNvPr>
          <p:cNvGrpSpPr>
            <a:grpSpLocks noChangeAspect="1"/>
          </p:cNvGrpSpPr>
          <p:nvPr/>
        </p:nvGrpSpPr>
        <p:grpSpPr>
          <a:xfrm>
            <a:off x="2422521" y="982431"/>
            <a:ext cx="4296132" cy="3296004"/>
            <a:chOff x="2684849" y="1510697"/>
            <a:chExt cx="2972425" cy="2280453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168005D2-F982-49BE-9D40-1BE6F3DA5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 t="5860" r="21142" b="5309"/>
            <a:stretch/>
          </p:blipFill>
          <p:spPr>
            <a:xfrm>
              <a:off x="2684849" y="1510697"/>
              <a:ext cx="1591339" cy="1648002"/>
            </a:xfrm>
            <a:prstGeom prst="rect">
              <a:avLst/>
            </a:prstGeom>
          </p:spPr>
        </p:pic>
        <p:sp>
          <p:nvSpPr>
            <p:cNvPr id="30" name="Gleichschenkliges Dreieck 29">
              <a:extLst>
                <a:ext uri="{FF2B5EF4-FFF2-40B4-BE49-F238E27FC236}">
                  <a16:creationId xmlns:a16="http://schemas.microsoft.com/office/drawing/2014/main" id="{0421950B-AABA-48B1-9AB7-E39F9A6370D9}"/>
                </a:ext>
              </a:extLst>
            </p:cNvPr>
            <p:cNvSpPr/>
            <p:nvPr/>
          </p:nvSpPr>
          <p:spPr>
            <a:xfrm>
              <a:off x="3800007" y="1941500"/>
              <a:ext cx="820444" cy="1132949"/>
            </a:xfrm>
            <a:prstGeom prst="triangle">
              <a:avLst>
                <a:gd name="adj" fmla="val 19222"/>
              </a:avLst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A94AB1C0-D290-4184-84EB-9A02690A0021}"/>
                </a:ext>
              </a:extLst>
            </p:cNvPr>
            <p:cNvSpPr/>
            <p:nvPr/>
          </p:nvSpPr>
          <p:spPr>
            <a:xfrm rot="17991127">
              <a:off x="3969450" y="1589544"/>
              <a:ext cx="846068" cy="1015275"/>
            </a:xfrm>
            <a:prstGeom prst="triangle">
              <a:avLst>
                <a:gd name="adj" fmla="val 49001"/>
              </a:avLst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pic>
          <p:nvPicPr>
            <p:cNvPr id="32" name="Picture 4" descr="Alps - Wikipedia">
              <a:extLst>
                <a:ext uri="{FF2B5EF4-FFF2-40B4-BE49-F238E27FC236}">
                  <a16:creationId xmlns:a16="http://schemas.microsoft.com/office/drawing/2014/main" id="{04900EEE-2528-4A04-B80B-C4E9C128D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210" y="1986471"/>
              <a:ext cx="1029064" cy="803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" name="Google Shape;212;p21">
              <a:extLst>
                <a:ext uri="{FF2B5EF4-FFF2-40B4-BE49-F238E27FC236}">
                  <a16:creationId xmlns:a16="http://schemas.microsoft.com/office/drawing/2014/main" id="{76A34ABE-7C66-4720-B108-60BF16CB810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lum bright="70000" contrast="-70000"/>
            </a:blip>
            <a:srcRect l="24560" t="34234" r="17216" b="25669"/>
            <a:stretch/>
          </p:blipFill>
          <p:spPr>
            <a:xfrm>
              <a:off x="3684726" y="3053013"/>
              <a:ext cx="1050990" cy="7381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723867" y="2467485"/>
            <a:ext cx="5696265" cy="664797"/>
          </a:xfrm>
        </p:spPr>
        <p:txBody>
          <a:bodyPr vert="horz" wrap="square" lIns="72000" tIns="0" rIns="72000" bIns="0" rtlCol="0" anchor="t" anchorCtr="0">
            <a:spAutoFit/>
          </a:bodyPr>
          <a:lstStyle/>
          <a:p>
            <a:pPr algn="ctr">
              <a:buFont typeface="+mj-lt"/>
            </a:pPr>
            <a:r>
              <a:rPr lang="en-GB" sz="2400" b="1" dirty="0">
                <a:solidFill>
                  <a:srgbClr val="C00000"/>
                </a:solidFill>
              </a:rPr>
              <a:t>Data assimilation and </a:t>
            </a:r>
            <a:br>
              <a:rPr lang="en-GB" sz="2400" b="1" dirty="0">
                <a:solidFill>
                  <a:srgbClr val="C00000"/>
                </a:solidFill>
              </a:rPr>
            </a:br>
            <a:r>
              <a:rPr lang="en-GB" sz="2400" b="1" dirty="0">
                <a:solidFill>
                  <a:srgbClr val="C00000"/>
                </a:solidFill>
              </a:rPr>
              <a:t>model physics at high-resolution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1DA46BC8-2F89-41B1-AE65-10644D53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</a:t>
            </a:r>
            <a:endParaRPr lang="de-DE" dirty="0"/>
          </a:p>
        </p:txBody>
      </p:sp>
      <p:sp>
        <p:nvSpPr>
          <p:cNvPr id="22" name="Foliennummernplatzhalter 4">
            <a:extLst>
              <a:ext uri="{FF2B5EF4-FFF2-40B4-BE49-F238E27FC236}">
                <a16:creationId xmlns:a16="http://schemas.microsoft.com/office/drawing/2014/main" id="{B6E51D41-76FA-4785-BAF3-DF284BE5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64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498244" y="328315"/>
            <a:ext cx="2807087" cy="373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400" b="1" dirty="0">
                <a:latin typeface="+mj-lt"/>
                <a:ea typeface="+mj-ea"/>
                <a:cs typeface="+mj-cs"/>
              </a:rPr>
              <a:t>Data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assimilation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95B5ACB3-DC62-468B-93E7-38A6F1C48978}"/>
              </a:ext>
            </a:extLst>
          </p:cNvPr>
          <p:cNvSpPr txBox="1">
            <a:spLocks/>
          </p:cNvSpPr>
          <p:nvPr/>
        </p:nvSpPr>
        <p:spPr>
          <a:xfrm>
            <a:off x="481258" y="903562"/>
            <a:ext cx="5207511" cy="3647801"/>
          </a:xfrm>
          <a:prstGeom prst="rect">
            <a:avLst/>
          </a:prstGeom>
        </p:spPr>
        <p:txBody>
          <a:bodyPr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Global: </a:t>
            </a:r>
            <a:r>
              <a:rPr lang="en-GB" dirty="0" err="1">
                <a:solidFill>
                  <a:srgbClr val="1C1C1C"/>
                </a:solidFill>
              </a:rPr>
              <a:t>EnVAR+LETKF</a:t>
            </a:r>
            <a:r>
              <a:rPr lang="en-GB" dirty="0">
                <a:solidFill>
                  <a:srgbClr val="1C1C1C"/>
                </a:solidFill>
              </a:rPr>
              <a:t> data assimilation system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Regional: LETKF (KENDA)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rgbClr val="1C1C1C"/>
                </a:solidFill>
              </a:rPr>
              <a:t>enhanced DA for high-resolution:</a:t>
            </a:r>
            <a:endParaRPr lang="de-DE" sz="1500" dirty="0">
              <a:solidFill>
                <a:srgbClr val="1C1C1C"/>
              </a:solidFill>
            </a:endParaRP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rgbClr val="1C1C1C"/>
                </a:solidFill>
              </a:rPr>
              <a:t>wind lidars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rgbClr val="1C1C1C"/>
                </a:solidFill>
              </a:rPr>
              <a:t>microwave radiometers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1C1C1C"/>
                </a:solidFill>
              </a:rPr>
              <a:t>Raman lidar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rgbClr val="1C1C1C"/>
                </a:solidFill>
              </a:rPr>
              <a:t>OPERA surface precipitation rates for LHN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500" b="1" dirty="0">
                <a:solidFill>
                  <a:srgbClr val="1C1C1C"/>
                </a:solidFill>
              </a:rPr>
              <a:t>radial winds and 3D radar </a:t>
            </a:r>
            <a:r>
              <a:rPr lang="en-GB" sz="1500" b="1" dirty="0" err="1">
                <a:solidFill>
                  <a:srgbClr val="1C1C1C"/>
                </a:solidFill>
              </a:rPr>
              <a:t>reflectivities</a:t>
            </a:r>
            <a:r>
              <a:rPr lang="en-GB" sz="1500" b="1" dirty="0">
                <a:solidFill>
                  <a:srgbClr val="1C1C1C"/>
                </a:solidFill>
              </a:rPr>
              <a:t> data from D, CH, I and near countries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rgbClr val="1C1C1C"/>
                </a:solidFill>
              </a:rPr>
              <a:t>wind profiler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rgbClr val="1C1C1C"/>
                </a:solidFill>
              </a:rPr>
              <a:t>near-surface station data, also crowd-sourced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rgbClr val="1C1C1C"/>
                </a:solidFill>
              </a:rPr>
              <a:t>soil-moisture and wind from satellite</a:t>
            </a:r>
            <a:endParaRPr lang="de-DE" sz="1500" dirty="0">
              <a:solidFill>
                <a:srgbClr val="1C1C1C"/>
              </a:solidFill>
            </a:endParaRPr>
          </a:p>
        </p:txBody>
      </p:sp>
      <p:pic>
        <p:nvPicPr>
          <p:cNvPr id="4098" name="Picture 2" descr="https://lh3.googleusercontent.com/BXP0_E3skYUNiWvgSqiEj_tECIUxbSa4sYK-7MX8klacMuxmkzuGwwqNlW5N7HQRQfJCyG8gp4RZAebxibCfM9FiXn-_6w_5HmSS0nFM-XyjsqhoNtEKLADsGg8sdPKmLLcPCqbrQTk">
            <a:extLst>
              <a:ext uri="{FF2B5EF4-FFF2-40B4-BE49-F238E27FC236}">
                <a16:creationId xmlns:a16="http://schemas.microsoft.com/office/drawing/2014/main" id="{42CAFCA4-D056-48D9-B8C3-AAF51129C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8"/>
          <a:stretch/>
        </p:blipFill>
        <p:spPr bwMode="auto">
          <a:xfrm>
            <a:off x="7052560" y="2961728"/>
            <a:ext cx="1776648" cy="181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: Radar Network of Deutscher Wetterdienst (Source Deutscher Wetterdienst)">
            <a:extLst>
              <a:ext uri="{FF2B5EF4-FFF2-40B4-BE49-F238E27FC236}">
                <a16:creationId xmlns:a16="http://schemas.microsoft.com/office/drawing/2014/main" id="{B977439A-CD7E-498F-8CAA-0BF943569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52" y="1631548"/>
            <a:ext cx="1676764" cy="237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meteoswiss.admin.ch/content/meteoswiss/en/home/mess-und-prognosesysteme/atmosphaere/radarnetz/_jcr_content/content/slideshow/images/weissfluhgipfel_weat.mchimg.width_TWO_COLUMNS.jpg/1521550469460.jpg">
            <a:extLst>
              <a:ext uri="{FF2B5EF4-FFF2-40B4-BE49-F238E27FC236}">
                <a16:creationId xmlns:a16="http://schemas.microsoft.com/office/drawing/2014/main" id="{BF1A9FE4-A418-4294-B0BB-D678F82FD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26" y="758370"/>
            <a:ext cx="2053531" cy="15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B6C32C9A-6F48-4A5F-AEA2-539D599AD6AD}"/>
              </a:ext>
            </a:extLst>
          </p:cNvPr>
          <p:cNvSpPr txBox="1">
            <a:spLocks/>
          </p:cNvSpPr>
          <p:nvPr/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2022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F5407F2D-1D56-4FF9-814F-2ABAA2ABCB4B}"/>
              </a:ext>
            </a:extLst>
          </p:cNvPr>
          <p:cNvSpPr txBox="1">
            <a:spLocks/>
          </p:cNvSpPr>
          <p:nvPr/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8FC84-22FA-4F5E-86B7-A7761BE44B02}" type="slidenum">
              <a:rPr lang="de-DE" sz="1000">
                <a:solidFill>
                  <a:schemeClr val="tx1">
                    <a:tint val="75000"/>
                  </a:schemeClr>
                </a:solidFill>
              </a:rPr>
              <a:pPr/>
              <a:t>11</a:t>
            </a:fld>
            <a:endParaRPr lang="de-DE" sz="1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FDA57D66-FC92-4E89-90EB-03E05B49E489}"/>
              </a:ext>
            </a:extLst>
          </p:cNvPr>
          <p:cNvSpPr txBox="1">
            <a:spLocks/>
          </p:cNvSpPr>
          <p:nvPr/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Chiara Marsigli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20135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7BD3E634-DA67-40B5-A1B9-D25899DD2695}"/>
              </a:ext>
            </a:extLst>
          </p:cNvPr>
          <p:cNvSpPr txBox="1">
            <a:spLocks/>
          </p:cNvSpPr>
          <p:nvPr/>
        </p:nvSpPr>
        <p:spPr>
          <a:xfrm>
            <a:off x="468312" y="919607"/>
            <a:ext cx="8207375" cy="3048911"/>
          </a:xfrm>
          <a:prstGeom prst="rect">
            <a:avLst/>
          </a:prstGeom>
        </p:spPr>
        <p:txBody>
          <a:bodyPr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1C1C1C"/>
                </a:solidFill>
              </a:rPr>
              <a:t>physical parameterization </a:t>
            </a:r>
            <a:r>
              <a:rPr lang="en-US" dirty="0">
                <a:solidFill>
                  <a:srgbClr val="1C1C1C"/>
                </a:solidFill>
              </a:rPr>
              <a:t>development: 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</a:rPr>
              <a:t>next slide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perturbation methods for improving the description of the precipitation uncertainty in the </a:t>
            </a:r>
            <a:r>
              <a:rPr lang="en-US" b="1" dirty="0">
                <a:solidFill>
                  <a:srgbClr val="1C1C1C"/>
                </a:solidFill>
              </a:rPr>
              <a:t>ensemble</a:t>
            </a:r>
            <a:r>
              <a:rPr lang="en-US" dirty="0">
                <a:solidFill>
                  <a:srgbClr val="1C1C1C"/>
                </a:solidFill>
              </a:rPr>
              <a:t> formulation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physics-based parameterization of surface and subsurface flow including groundwater and coupling to the land surface (</a:t>
            </a:r>
            <a:r>
              <a:rPr lang="en-GB" b="1" dirty="0" err="1">
                <a:solidFill>
                  <a:srgbClr val="1C1C1C"/>
                </a:solidFill>
              </a:rPr>
              <a:t>ParFlow</a:t>
            </a:r>
            <a:r>
              <a:rPr lang="en-GB" dirty="0">
                <a:solidFill>
                  <a:srgbClr val="1C1C1C"/>
                </a:solidFill>
              </a:rPr>
              <a:t>)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better representation of the surface energy and water balances in the model, including the urban parameterization (</a:t>
            </a:r>
            <a:r>
              <a:rPr lang="en-US" b="1" dirty="0">
                <a:solidFill>
                  <a:srgbClr val="1C1C1C"/>
                </a:solidFill>
              </a:rPr>
              <a:t>TERRA_URB</a:t>
            </a:r>
            <a:r>
              <a:rPr lang="en-US" dirty="0">
                <a:solidFill>
                  <a:srgbClr val="1C1C1C"/>
                </a:solidFill>
              </a:rPr>
              <a:t>)</a:t>
            </a:r>
          </a:p>
        </p:txBody>
      </p:sp>
      <p:sp>
        <p:nvSpPr>
          <p:cNvPr id="52" name="CustomShape 1"/>
          <p:cNvSpPr/>
          <p:nvPr/>
        </p:nvSpPr>
        <p:spPr>
          <a:xfrm>
            <a:off x="475757" y="320820"/>
            <a:ext cx="6029975" cy="373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400" b="1" dirty="0">
                <a:latin typeface="+mj-lt"/>
                <a:ea typeface="+mj-ea"/>
                <a:cs typeface="+mj-cs"/>
              </a:rPr>
              <a:t>Model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development</a:t>
            </a:r>
            <a:r>
              <a:rPr lang="de-DE" sz="2400" b="1" dirty="0"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for</a:t>
            </a:r>
            <a:r>
              <a:rPr lang="de-DE" sz="2400" b="1" dirty="0"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higher</a:t>
            </a:r>
            <a:r>
              <a:rPr lang="de-DE" sz="2400" b="1" dirty="0"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resolution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33D0E7C-728A-4124-A48B-33910853ED09}"/>
              </a:ext>
            </a:extLst>
          </p:cNvPr>
          <p:cNvSpPr txBox="1">
            <a:spLocks/>
          </p:cNvSpPr>
          <p:nvPr/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2022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A3CBA1B6-644F-455D-9464-235E589631B3}"/>
              </a:ext>
            </a:extLst>
          </p:cNvPr>
          <p:cNvSpPr txBox="1">
            <a:spLocks/>
          </p:cNvSpPr>
          <p:nvPr/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8FC84-22FA-4F5E-86B7-A7761BE44B02}" type="slidenum">
              <a:rPr lang="de-DE" sz="1000">
                <a:solidFill>
                  <a:schemeClr val="tx1">
                    <a:tint val="75000"/>
                  </a:schemeClr>
                </a:solidFill>
              </a:rPr>
              <a:pPr/>
              <a:t>12</a:t>
            </a:fld>
            <a:endParaRPr lang="de-DE" sz="1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0E63CB82-A3E7-4402-B591-17AC8759AF33}"/>
              </a:ext>
            </a:extLst>
          </p:cNvPr>
          <p:cNvSpPr txBox="1">
            <a:spLocks/>
          </p:cNvSpPr>
          <p:nvPr/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Chiara Marsigli</a:t>
            </a:r>
            <a:endParaRPr lang="de-DE" dirty="0"/>
          </a:p>
        </p:txBody>
      </p:sp>
      <p:pic>
        <p:nvPicPr>
          <p:cNvPr id="9" name="Picture 2" descr="Schematic of TSMP">
            <a:extLst>
              <a:ext uri="{FF2B5EF4-FFF2-40B4-BE49-F238E27FC236}">
                <a16:creationId xmlns:a16="http://schemas.microsoft.com/office/drawing/2014/main" id="{59B7DBCD-DF71-4B8D-9F5F-F4F5C352C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4548" r="28524" b="7540"/>
          <a:stretch/>
        </p:blipFill>
        <p:spPr bwMode="auto">
          <a:xfrm>
            <a:off x="5395746" y="2953995"/>
            <a:ext cx="3463114" cy="19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AEDCD5F-4091-4395-B428-7D2B6B72C2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b="37049"/>
          <a:stretch/>
        </p:blipFill>
        <p:spPr>
          <a:xfrm>
            <a:off x="4029675" y="3458812"/>
            <a:ext cx="4026525" cy="15837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520728" y="260860"/>
            <a:ext cx="6029975" cy="373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 defTabSz="457189"/>
            <a:r>
              <a:rPr lang="de-DE" sz="2400" b="1" dirty="0">
                <a:solidFill>
                  <a:srgbClr val="2D4B9B"/>
                </a:solidFill>
                <a:latin typeface="Arial"/>
              </a:rPr>
              <a:t>Model </a:t>
            </a:r>
            <a:r>
              <a:rPr lang="de-DE" sz="2400" b="1" dirty="0" err="1">
                <a:solidFill>
                  <a:srgbClr val="2D4B9B"/>
                </a:solidFill>
                <a:latin typeface="Arial"/>
              </a:rPr>
              <a:t>development</a:t>
            </a:r>
            <a:r>
              <a:rPr lang="de-DE" sz="2400" b="1" dirty="0">
                <a:solidFill>
                  <a:srgbClr val="2D4B9B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2D4B9B"/>
                </a:solidFill>
                <a:latin typeface="Arial"/>
              </a:rPr>
              <a:t>for</a:t>
            </a:r>
            <a:r>
              <a:rPr lang="de-DE" sz="2400" b="1" dirty="0">
                <a:solidFill>
                  <a:srgbClr val="2D4B9B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2D4B9B"/>
                </a:solidFill>
                <a:latin typeface="Arial"/>
              </a:rPr>
              <a:t>higher</a:t>
            </a:r>
            <a:r>
              <a:rPr lang="de-DE" sz="2400" b="1" dirty="0">
                <a:solidFill>
                  <a:srgbClr val="2D4B9B"/>
                </a:solidFill>
                <a:latin typeface="Arial"/>
              </a:rPr>
              <a:t> </a:t>
            </a:r>
            <a:r>
              <a:rPr lang="de-DE" sz="2400" b="1" dirty="0" err="1">
                <a:solidFill>
                  <a:srgbClr val="2D4B9B"/>
                </a:solidFill>
                <a:latin typeface="Arial"/>
              </a:rPr>
              <a:t>resolution</a:t>
            </a:r>
            <a:endParaRPr lang="en-US" sz="2400" b="1" dirty="0">
              <a:solidFill>
                <a:srgbClr val="2D4B9B"/>
              </a:solidFill>
              <a:latin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87A1DE3-B307-4E04-997E-984F30FA79DA}"/>
              </a:ext>
            </a:extLst>
          </p:cNvPr>
          <p:cNvSpPr txBox="1"/>
          <p:nvPr/>
        </p:nvSpPr>
        <p:spPr>
          <a:xfrm>
            <a:off x="7498734" y="4272197"/>
            <a:ext cx="1245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de-DE" sz="1200" b="1" dirty="0">
                <a:solidFill>
                  <a:srgbClr val="2D4B9B"/>
                </a:solidFill>
                <a:latin typeface="Arial"/>
              </a:rPr>
              <a:t>Günther Zängl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7BD3E634-DA67-40B5-A1B9-D25899DD2695}"/>
              </a:ext>
            </a:extLst>
          </p:cNvPr>
          <p:cNvSpPr txBox="1">
            <a:spLocks/>
          </p:cNvSpPr>
          <p:nvPr/>
        </p:nvSpPr>
        <p:spPr>
          <a:xfrm>
            <a:off x="468313" y="826049"/>
            <a:ext cx="8207375" cy="2156995"/>
          </a:xfrm>
          <a:prstGeom prst="rect">
            <a:avLst/>
          </a:prstGeom>
        </p:spPr>
        <p:txBody>
          <a:bodyPr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16" indent="-352416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  <a:latin typeface="Arial"/>
              </a:rPr>
              <a:t>Global convection-permitting modelling -&gt; not sufficient to focus on technical aspects, tacitly assuming that existing models will deliver higher forecast quality just by operating them at convection-permitting resolution and turning off the deep-convection scheme</a:t>
            </a:r>
          </a:p>
          <a:p>
            <a:pPr marL="352416" indent="-352416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  <a:latin typeface="Arial"/>
              </a:rPr>
              <a:t>In order to benefit from convection-permitting models in terms of forecast quality, substantial efforts in parameterization development are necessary: turbulence and convection parametrization, treatment of orographic gravity waves, representation of orographic shading effects on radiative fluxes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33D0E7C-728A-4124-A48B-33910853ED09}"/>
              </a:ext>
            </a:extLst>
          </p:cNvPr>
          <p:cNvSpPr txBox="1">
            <a:spLocks/>
          </p:cNvSpPr>
          <p:nvPr/>
        </p:nvSpPr>
        <p:spPr>
          <a:xfrm>
            <a:off x="542166" y="4739303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de-DE" dirty="0">
                <a:solidFill>
                  <a:srgbClr val="2D4B9B">
                    <a:tint val="75000"/>
                  </a:srgbClr>
                </a:solidFill>
                <a:latin typeface="Arial"/>
              </a:rPr>
              <a:t>2022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A3CBA1B6-644F-455D-9464-235E589631B3}"/>
              </a:ext>
            </a:extLst>
          </p:cNvPr>
          <p:cNvSpPr txBox="1">
            <a:spLocks/>
          </p:cNvSpPr>
          <p:nvPr/>
        </p:nvSpPr>
        <p:spPr>
          <a:xfrm>
            <a:off x="8225363" y="4739303"/>
            <a:ext cx="52335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fld id="{6558FC84-22FA-4F5E-86B7-A7761BE44B02}" type="slidenum">
              <a:rPr lang="de-DE" sz="1000">
                <a:solidFill>
                  <a:srgbClr val="2D4B9B">
                    <a:tint val="75000"/>
                  </a:srgbClr>
                </a:solidFill>
                <a:latin typeface="Arial"/>
              </a:rPr>
              <a:pPr defTabSz="457189"/>
              <a:t>13</a:t>
            </a:fld>
            <a:endParaRPr lang="de-DE" sz="1000" dirty="0">
              <a:solidFill>
                <a:srgbClr val="2D4B9B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0E63CB82-A3E7-4402-B591-17AC8759AF33}"/>
              </a:ext>
            </a:extLst>
          </p:cNvPr>
          <p:cNvSpPr txBox="1">
            <a:spLocks/>
          </p:cNvSpPr>
          <p:nvPr/>
        </p:nvSpPr>
        <p:spPr>
          <a:xfrm>
            <a:off x="2686051" y="4739303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en-GB" dirty="0">
                <a:solidFill>
                  <a:srgbClr val="2D4B9B">
                    <a:tint val="75000"/>
                  </a:srgbClr>
                </a:solidFill>
                <a:latin typeface="Arial"/>
              </a:rPr>
              <a:t>Chiara Marsigli</a:t>
            </a:r>
            <a:endParaRPr lang="de-DE" dirty="0">
              <a:solidFill>
                <a:srgbClr val="2D4B9B">
                  <a:tint val="75000"/>
                </a:srgbClr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ematic of TSMP">
            <a:extLst>
              <a:ext uri="{FF2B5EF4-FFF2-40B4-BE49-F238E27FC236}">
                <a16:creationId xmlns:a16="http://schemas.microsoft.com/office/drawing/2014/main" id="{99A308B4-521F-4D00-B083-BE6ECF09D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" r="28524" b="5349"/>
          <a:stretch/>
        </p:blipFill>
        <p:spPr bwMode="auto">
          <a:xfrm>
            <a:off x="4061239" y="2038662"/>
            <a:ext cx="4906754" cy="25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4" y="316862"/>
            <a:ext cx="4216113" cy="332399"/>
          </a:xfrm>
        </p:spPr>
        <p:txBody>
          <a:bodyPr/>
          <a:lstStyle/>
          <a:p>
            <a:r>
              <a:rPr lang="en-GB" sz="2400" b="1" dirty="0"/>
              <a:t>Land-atmosphere feedback</a:t>
            </a:r>
            <a:endParaRPr lang="en-US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1501" y="978469"/>
            <a:ext cx="8386613" cy="3429381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Increasing spatial resolution lead to an improved representation of land surface and subsurface processes and uncertainties, which requires physics-based parameterization of surface and subsurface flow including groundwater and coupling to the land surface (</a:t>
            </a:r>
            <a:r>
              <a:rPr lang="en-GB" b="1" dirty="0" err="1">
                <a:solidFill>
                  <a:srgbClr val="1C1C1C"/>
                </a:solidFill>
              </a:rPr>
              <a:t>ParFlow</a:t>
            </a:r>
            <a:r>
              <a:rPr lang="en-GB" dirty="0">
                <a:solidFill>
                  <a:srgbClr val="1C1C1C"/>
                </a:solidFill>
              </a:rPr>
              <a:t>).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Assess the impact of land surface-atmosphere </a:t>
            </a:r>
            <a:br>
              <a:rPr lang="en-US" dirty="0">
                <a:solidFill>
                  <a:srgbClr val="1C1C1C"/>
                </a:solidFill>
              </a:rPr>
            </a:br>
            <a:r>
              <a:rPr lang="en-US" dirty="0">
                <a:solidFill>
                  <a:srgbClr val="1C1C1C"/>
                </a:solidFill>
              </a:rPr>
              <a:t>interaction on precipitation</a:t>
            </a:r>
            <a:endParaRPr lang="de-DE" dirty="0">
              <a:solidFill>
                <a:srgbClr val="1C1C1C"/>
              </a:solidFill>
            </a:endParaRP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Test and develop perturbation methods </a:t>
            </a:r>
            <a:br>
              <a:rPr lang="en-US" dirty="0">
                <a:solidFill>
                  <a:srgbClr val="1C1C1C"/>
                </a:solidFill>
              </a:rPr>
            </a:br>
            <a:r>
              <a:rPr lang="en-US" dirty="0">
                <a:solidFill>
                  <a:srgbClr val="1C1C1C"/>
                </a:solidFill>
              </a:rPr>
              <a:t>for improving the description of the precipitation</a:t>
            </a:r>
            <a:br>
              <a:rPr lang="en-US" dirty="0">
                <a:solidFill>
                  <a:srgbClr val="1C1C1C"/>
                </a:solidFill>
              </a:rPr>
            </a:br>
            <a:r>
              <a:rPr lang="en-US" dirty="0">
                <a:solidFill>
                  <a:srgbClr val="1C1C1C"/>
                </a:solidFill>
              </a:rPr>
              <a:t>uncertainty in the ensemble formulation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Test the improved ensemble precipitation </a:t>
            </a:r>
            <a:br>
              <a:rPr lang="en-US" dirty="0">
                <a:solidFill>
                  <a:srgbClr val="1C1C1C"/>
                </a:solidFill>
              </a:rPr>
            </a:br>
            <a:r>
              <a:rPr lang="en-US" dirty="0">
                <a:solidFill>
                  <a:srgbClr val="1C1C1C"/>
                </a:solidFill>
              </a:rPr>
              <a:t>forecast in combination with the </a:t>
            </a:r>
            <a:r>
              <a:rPr lang="en-US" dirty="0" err="1">
                <a:solidFill>
                  <a:srgbClr val="1C1C1C"/>
                </a:solidFill>
              </a:rPr>
              <a:t>ParFlow</a:t>
            </a:r>
            <a:r>
              <a:rPr lang="en-US" dirty="0">
                <a:solidFill>
                  <a:srgbClr val="1C1C1C"/>
                </a:solidFill>
              </a:rPr>
              <a:t> </a:t>
            </a:r>
            <a:br>
              <a:rPr lang="en-US" dirty="0">
                <a:solidFill>
                  <a:srgbClr val="1C1C1C"/>
                </a:solidFill>
              </a:rPr>
            </a:br>
            <a:r>
              <a:rPr lang="en-US" dirty="0">
                <a:solidFill>
                  <a:srgbClr val="1C1C1C"/>
                </a:solidFill>
              </a:rPr>
              <a:t>hydrology modelling framework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1D9A92B-3695-4C3C-97B6-67490D74F645}"/>
              </a:ext>
            </a:extLst>
          </p:cNvPr>
          <p:cNvSpPr txBox="1"/>
          <p:nvPr/>
        </p:nvSpPr>
        <p:spPr>
          <a:xfrm>
            <a:off x="468314" y="4350323"/>
            <a:ext cx="1174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de-DE" sz="1200" b="1" dirty="0">
                <a:solidFill>
                  <a:srgbClr val="1C1C1C"/>
                </a:solidFill>
                <a:latin typeface="Arial"/>
              </a:rPr>
              <a:t>Stefan Kollet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7915F5C-9E9A-4FA3-B324-8B517FD2A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18" y="123644"/>
            <a:ext cx="1881980" cy="5488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CD93D920-B380-4011-A50B-AEB4614FC9DA}"/>
              </a:ext>
            </a:extLst>
          </p:cNvPr>
          <p:cNvSpPr txBox="1">
            <a:spLocks/>
          </p:cNvSpPr>
          <p:nvPr/>
        </p:nvSpPr>
        <p:spPr>
          <a:xfrm>
            <a:off x="542166" y="4739303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de-DE" dirty="0">
                <a:solidFill>
                  <a:srgbClr val="2D4B9B">
                    <a:tint val="75000"/>
                  </a:srgbClr>
                </a:solidFill>
                <a:latin typeface="Arial"/>
              </a:rPr>
              <a:t>2022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C95F17A-CCEF-4C6B-BF5E-C235D37C75F5}"/>
              </a:ext>
            </a:extLst>
          </p:cNvPr>
          <p:cNvSpPr txBox="1">
            <a:spLocks/>
          </p:cNvSpPr>
          <p:nvPr/>
        </p:nvSpPr>
        <p:spPr>
          <a:xfrm>
            <a:off x="8225363" y="4739303"/>
            <a:ext cx="52335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fld id="{6558FC84-22FA-4F5E-86B7-A7761BE44B02}" type="slidenum">
              <a:rPr lang="de-DE" sz="1000">
                <a:solidFill>
                  <a:srgbClr val="2D4B9B">
                    <a:tint val="75000"/>
                  </a:srgbClr>
                </a:solidFill>
                <a:latin typeface="Arial"/>
              </a:rPr>
              <a:pPr defTabSz="457189"/>
              <a:t>14</a:t>
            </a:fld>
            <a:endParaRPr lang="de-DE" sz="1000" dirty="0">
              <a:solidFill>
                <a:srgbClr val="2D4B9B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788BB0EC-483B-4170-A49F-F7E9B9EA263E}"/>
              </a:ext>
            </a:extLst>
          </p:cNvPr>
          <p:cNvSpPr txBox="1">
            <a:spLocks/>
          </p:cNvSpPr>
          <p:nvPr/>
        </p:nvSpPr>
        <p:spPr>
          <a:xfrm>
            <a:off x="2686051" y="4739303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en-GB" dirty="0">
                <a:solidFill>
                  <a:srgbClr val="2D4B9B">
                    <a:tint val="75000"/>
                  </a:srgbClr>
                </a:solidFill>
                <a:latin typeface="Arial"/>
              </a:rPr>
              <a:t>Chiara Marsigli</a:t>
            </a:r>
            <a:endParaRPr lang="de-DE" dirty="0">
              <a:solidFill>
                <a:srgbClr val="2D4B9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144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8179593-1BD5-4FC8-B92E-5B79BACF7173}"/>
              </a:ext>
            </a:extLst>
          </p:cNvPr>
          <p:cNvGrpSpPr>
            <a:grpSpLocks noChangeAspect="1"/>
          </p:cNvGrpSpPr>
          <p:nvPr/>
        </p:nvGrpSpPr>
        <p:grpSpPr>
          <a:xfrm>
            <a:off x="2422521" y="982431"/>
            <a:ext cx="4296132" cy="3296004"/>
            <a:chOff x="2684849" y="1510697"/>
            <a:chExt cx="2972425" cy="2280453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168005D2-F982-49BE-9D40-1BE6F3DA5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 t="5860" r="21142" b="5309"/>
            <a:stretch/>
          </p:blipFill>
          <p:spPr>
            <a:xfrm>
              <a:off x="2684849" y="1510697"/>
              <a:ext cx="1591339" cy="1648002"/>
            </a:xfrm>
            <a:prstGeom prst="rect">
              <a:avLst/>
            </a:prstGeom>
          </p:spPr>
        </p:pic>
        <p:sp>
          <p:nvSpPr>
            <p:cNvPr id="30" name="Gleichschenkliges Dreieck 29">
              <a:extLst>
                <a:ext uri="{FF2B5EF4-FFF2-40B4-BE49-F238E27FC236}">
                  <a16:creationId xmlns:a16="http://schemas.microsoft.com/office/drawing/2014/main" id="{0421950B-AABA-48B1-9AB7-E39F9A6370D9}"/>
                </a:ext>
              </a:extLst>
            </p:cNvPr>
            <p:cNvSpPr/>
            <p:nvPr/>
          </p:nvSpPr>
          <p:spPr>
            <a:xfrm>
              <a:off x="3800007" y="1941500"/>
              <a:ext cx="820444" cy="1132949"/>
            </a:xfrm>
            <a:prstGeom prst="triangle">
              <a:avLst>
                <a:gd name="adj" fmla="val 19222"/>
              </a:avLst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A94AB1C0-D290-4184-84EB-9A02690A0021}"/>
                </a:ext>
              </a:extLst>
            </p:cNvPr>
            <p:cNvSpPr/>
            <p:nvPr/>
          </p:nvSpPr>
          <p:spPr>
            <a:xfrm rot="17991127">
              <a:off x="3969450" y="1589544"/>
              <a:ext cx="846068" cy="1015275"/>
            </a:xfrm>
            <a:prstGeom prst="triangle">
              <a:avLst>
                <a:gd name="adj" fmla="val 49001"/>
              </a:avLst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pic>
          <p:nvPicPr>
            <p:cNvPr id="32" name="Picture 4" descr="Alps - Wikipedia">
              <a:extLst>
                <a:ext uri="{FF2B5EF4-FFF2-40B4-BE49-F238E27FC236}">
                  <a16:creationId xmlns:a16="http://schemas.microsoft.com/office/drawing/2014/main" id="{04900EEE-2528-4A04-B80B-C4E9C128D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210" y="1986471"/>
              <a:ext cx="1029064" cy="803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" name="Google Shape;212;p21">
              <a:extLst>
                <a:ext uri="{FF2B5EF4-FFF2-40B4-BE49-F238E27FC236}">
                  <a16:creationId xmlns:a16="http://schemas.microsoft.com/office/drawing/2014/main" id="{76A34ABE-7C66-4720-B108-60BF16CB810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lum bright="70000" contrast="-70000"/>
            </a:blip>
            <a:srcRect l="24560" t="34234" r="17216" b="25669"/>
            <a:stretch/>
          </p:blipFill>
          <p:spPr>
            <a:xfrm>
              <a:off x="3684726" y="3053013"/>
              <a:ext cx="1050990" cy="7381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723867" y="2467485"/>
            <a:ext cx="5696265" cy="332399"/>
          </a:xfrm>
        </p:spPr>
        <p:txBody>
          <a:bodyPr vert="horz" wrap="square" lIns="72000" tIns="0" rIns="72000" bIns="0" rtlCol="0" anchor="t" anchorCtr="0">
            <a:spAutoFit/>
          </a:bodyPr>
          <a:lstStyle/>
          <a:p>
            <a:pPr algn="ctr">
              <a:buFont typeface="+mj-lt"/>
            </a:pPr>
            <a:r>
              <a:rPr lang="en-GB" sz="2400" b="1" dirty="0">
                <a:solidFill>
                  <a:srgbClr val="C00000"/>
                </a:solidFill>
              </a:rPr>
              <a:t>Validation and impacts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1DA46BC8-2F89-41B1-AE65-10644D53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</a:t>
            </a:r>
            <a:endParaRPr lang="de-DE" dirty="0"/>
          </a:p>
        </p:txBody>
      </p:sp>
      <p:sp>
        <p:nvSpPr>
          <p:cNvPr id="22" name="Foliennummernplatzhalter 4">
            <a:extLst>
              <a:ext uri="{FF2B5EF4-FFF2-40B4-BE49-F238E27FC236}">
                <a16:creationId xmlns:a16="http://schemas.microsoft.com/office/drawing/2014/main" id="{B6E51D41-76FA-4785-BAF3-DF284BE5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75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349280" y="260860"/>
            <a:ext cx="1506855" cy="373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 defTabSz="457189"/>
            <a:r>
              <a:rPr lang="de-DE" sz="2400" b="1" dirty="0">
                <a:solidFill>
                  <a:srgbClr val="2D4B9B"/>
                </a:solidFill>
                <a:latin typeface="Arial"/>
              </a:rPr>
              <a:t>Impacts</a:t>
            </a:r>
            <a:endParaRPr lang="en-US" sz="2400" b="1" dirty="0">
              <a:solidFill>
                <a:srgbClr val="2D4B9B"/>
              </a:solidFill>
              <a:latin typeface="Arial"/>
            </a:endParaRPr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7BD3E634-DA67-40B5-A1B9-D25899DD2695}"/>
              </a:ext>
            </a:extLst>
          </p:cNvPr>
          <p:cNvSpPr txBox="1">
            <a:spLocks/>
          </p:cNvSpPr>
          <p:nvPr/>
        </p:nvSpPr>
        <p:spPr>
          <a:xfrm>
            <a:off x="468313" y="921039"/>
            <a:ext cx="8207375" cy="2888498"/>
          </a:xfrm>
          <a:prstGeom prst="rect">
            <a:avLst/>
          </a:prstGeom>
        </p:spPr>
        <p:txBody>
          <a:bodyPr>
            <a:no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16" indent="-352416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  <a:latin typeface="Arial"/>
              </a:rPr>
              <a:t>Verification of the forecasts, for the different components</a:t>
            </a:r>
          </a:p>
          <a:p>
            <a:pPr marL="692141" lvl="1" indent="-352416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  <a:latin typeface="Arial"/>
              </a:rPr>
              <a:t>Based on the current operational verification</a:t>
            </a:r>
          </a:p>
          <a:p>
            <a:pPr marL="692141" lvl="1" indent="-352416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1C1C1C"/>
              </a:solidFill>
              <a:latin typeface="Arial"/>
            </a:endParaRPr>
          </a:p>
          <a:p>
            <a:pPr marL="352416" indent="-352416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  <a:latin typeface="Arial"/>
              </a:rPr>
              <a:t>Applications: pollen and energy (ART)</a:t>
            </a:r>
          </a:p>
          <a:p>
            <a:pPr marL="352416" indent="-352416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  <a:latin typeface="Arial"/>
              </a:rPr>
              <a:t>Connection with flood forecasting: user-oriented verification</a:t>
            </a:r>
          </a:p>
          <a:p>
            <a:pPr marL="352416" indent="-352416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1C1C1C"/>
              </a:solidFill>
              <a:latin typeface="Arial"/>
            </a:endParaRPr>
          </a:p>
          <a:p>
            <a:pPr marL="352416" indent="-352416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  <a:latin typeface="Arial"/>
              </a:rPr>
              <a:t>Connecting with the users</a:t>
            </a:r>
          </a:p>
          <a:p>
            <a:pPr marL="352416" indent="-352416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  <a:latin typeface="Arial"/>
              </a:rPr>
              <a:t>Communication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33D0E7C-728A-4124-A48B-33910853ED09}"/>
              </a:ext>
            </a:extLst>
          </p:cNvPr>
          <p:cNvSpPr txBox="1">
            <a:spLocks/>
          </p:cNvSpPr>
          <p:nvPr/>
        </p:nvSpPr>
        <p:spPr>
          <a:xfrm>
            <a:off x="542166" y="4739303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de-DE" dirty="0">
                <a:solidFill>
                  <a:srgbClr val="2D4B9B">
                    <a:tint val="75000"/>
                  </a:srgbClr>
                </a:solidFill>
                <a:latin typeface="Arial"/>
              </a:rPr>
              <a:t>2022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A3CBA1B6-644F-455D-9464-235E589631B3}"/>
              </a:ext>
            </a:extLst>
          </p:cNvPr>
          <p:cNvSpPr txBox="1">
            <a:spLocks/>
          </p:cNvSpPr>
          <p:nvPr/>
        </p:nvSpPr>
        <p:spPr>
          <a:xfrm>
            <a:off x="8225363" y="4739303"/>
            <a:ext cx="52335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fld id="{6558FC84-22FA-4F5E-86B7-A7761BE44B02}" type="slidenum">
              <a:rPr lang="de-DE" sz="1000">
                <a:solidFill>
                  <a:srgbClr val="2D4B9B">
                    <a:tint val="75000"/>
                  </a:srgbClr>
                </a:solidFill>
                <a:latin typeface="Arial"/>
              </a:rPr>
              <a:pPr defTabSz="457189"/>
              <a:t>16</a:t>
            </a:fld>
            <a:endParaRPr lang="de-DE" sz="1000" dirty="0">
              <a:solidFill>
                <a:srgbClr val="2D4B9B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0E63CB82-A3E7-4402-B591-17AC8759AF33}"/>
              </a:ext>
            </a:extLst>
          </p:cNvPr>
          <p:cNvSpPr txBox="1">
            <a:spLocks/>
          </p:cNvSpPr>
          <p:nvPr/>
        </p:nvSpPr>
        <p:spPr>
          <a:xfrm>
            <a:off x="2686051" y="4739303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en-GB" dirty="0">
                <a:solidFill>
                  <a:srgbClr val="2D4B9B">
                    <a:tint val="75000"/>
                  </a:srgbClr>
                </a:solidFill>
                <a:latin typeface="Arial"/>
              </a:rPr>
              <a:t>Chiara Marsigli</a:t>
            </a:r>
            <a:endParaRPr lang="de-DE" dirty="0">
              <a:solidFill>
                <a:srgbClr val="2D4B9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47502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455038" y="256065"/>
            <a:ext cx="6927616" cy="360099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Dust and pollen forecast for energy and health</a:t>
            </a:r>
            <a:endParaRPr sz="2400" dirty="0"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 r="25810" b="10538"/>
          <a:stretch/>
        </p:blipFill>
        <p:spPr>
          <a:xfrm>
            <a:off x="6951714" y="1417601"/>
            <a:ext cx="1652925" cy="249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93762443-BD7A-41FA-916D-A7E9B6E3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254BDC48-CC02-4103-BBAF-4B0C511C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6136CA7F-609D-4CFD-B8BE-B1161DA64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</a:t>
            </a:r>
            <a:endParaRPr lang="de-DE" dirty="0"/>
          </a:p>
        </p:txBody>
      </p:sp>
      <p:pic>
        <p:nvPicPr>
          <p:cNvPr id="16" name="Google Shape;9;p1">
            <a:extLst>
              <a:ext uri="{FF2B5EF4-FFF2-40B4-BE49-F238E27FC236}">
                <a16:creationId xmlns:a16="http://schemas.microsoft.com/office/drawing/2014/main" id="{AA22066E-9296-4BEA-9FAF-70A437D7FF5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8247" y="4060382"/>
            <a:ext cx="1079668" cy="500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3;p15">
            <a:extLst>
              <a:ext uri="{FF2B5EF4-FFF2-40B4-BE49-F238E27FC236}">
                <a16:creationId xmlns:a16="http://schemas.microsoft.com/office/drawing/2014/main" id="{E4A887A6-8FF9-4CE8-8CA7-0EDA0D7418A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361" y="1474681"/>
            <a:ext cx="2377440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29;p16">
            <a:extLst>
              <a:ext uri="{FF2B5EF4-FFF2-40B4-BE49-F238E27FC236}">
                <a16:creationId xmlns:a16="http://schemas.microsoft.com/office/drawing/2014/main" id="{25EC1208-F3D7-4F3B-A398-14AD206D9BF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7669" b="8879"/>
          <a:stretch/>
        </p:blipFill>
        <p:spPr>
          <a:xfrm>
            <a:off x="5177322" y="2202318"/>
            <a:ext cx="1573401" cy="28416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16"/>
          <p:cNvGrpSpPr/>
          <p:nvPr/>
        </p:nvGrpSpPr>
        <p:grpSpPr>
          <a:xfrm>
            <a:off x="3704745" y="890071"/>
            <a:ext cx="2781102" cy="1985311"/>
            <a:chOff x="396000" y="1023875"/>
            <a:chExt cx="2991076" cy="2119700"/>
          </a:xfrm>
        </p:grpSpPr>
        <p:pic>
          <p:nvPicPr>
            <p:cNvPr id="127" name="Google Shape;127;p16"/>
            <p:cNvPicPr preferRelativeResize="0"/>
            <p:nvPr/>
          </p:nvPicPr>
          <p:blipFill rotWithShape="1">
            <a:blip r:embed="rId8">
              <a:alphaModFix/>
            </a:blip>
            <a:srcRect b="14733"/>
            <a:stretch/>
          </p:blipFill>
          <p:spPr>
            <a:xfrm>
              <a:off x="396000" y="1023875"/>
              <a:ext cx="2991076" cy="2119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6"/>
            <p:cNvPicPr preferRelativeResize="0"/>
            <p:nvPr/>
          </p:nvPicPr>
          <p:blipFill rotWithShape="1">
            <a:blip r:embed="rId9">
              <a:alphaModFix/>
            </a:blip>
            <a:srcRect l="83722"/>
            <a:stretch/>
          </p:blipFill>
          <p:spPr>
            <a:xfrm>
              <a:off x="680874" y="2637200"/>
              <a:ext cx="166575" cy="272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92;p15">
            <a:extLst>
              <a:ext uri="{FF2B5EF4-FFF2-40B4-BE49-F238E27FC236}">
                <a16:creationId xmlns:a16="http://schemas.microsoft.com/office/drawing/2014/main" id="{D79DD707-6A1F-4298-A814-E5762BE6FA93}"/>
              </a:ext>
            </a:extLst>
          </p:cNvPr>
          <p:cNvSpPr txBox="1">
            <a:spLocks/>
          </p:cNvSpPr>
          <p:nvPr/>
        </p:nvSpPr>
        <p:spPr>
          <a:xfrm>
            <a:off x="949712" y="1005570"/>
            <a:ext cx="1568632" cy="3600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 sz="2400"/>
              <a:t>ICON-ART</a:t>
            </a:r>
            <a:endParaRPr lang="en-US" sz="2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34B28AE-9536-4885-917D-3F06332FA855}"/>
              </a:ext>
            </a:extLst>
          </p:cNvPr>
          <p:cNvSpPr txBox="1"/>
          <p:nvPr/>
        </p:nvSpPr>
        <p:spPr>
          <a:xfrm>
            <a:off x="7262738" y="4309671"/>
            <a:ext cx="148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1C1C1C"/>
                </a:solidFill>
              </a:rPr>
              <a:t>Ali Hoshyaripour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 1">
            <a:extLst>
              <a:ext uri="{FF2B5EF4-FFF2-40B4-BE49-F238E27FC236}">
                <a16:creationId xmlns:a16="http://schemas.microsoft.com/office/drawing/2014/main" id="{55876B2C-F1F6-4651-998D-4221F7E4A8AA}"/>
              </a:ext>
            </a:extLst>
          </p:cNvPr>
          <p:cNvSpPr txBox="1">
            <a:spLocks/>
          </p:cNvSpPr>
          <p:nvPr/>
        </p:nvSpPr>
        <p:spPr>
          <a:xfrm>
            <a:off x="372592" y="301035"/>
            <a:ext cx="5503551" cy="3323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Floods: user-oriented evaluation</a:t>
            </a:r>
            <a:endParaRPr lang="de-DE" sz="2400" b="1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CDC764D-9185-432B-A11B-E97265C79564}"/>
              </a:ext>
            </a:extLst>
          </p:cNvPr>
          <p:cNvSpPr txBox="1"/>
          <p:nvPr/>
        </p:nvSpPr>
        <p:spPr>
          <a:xfrm>
            <a:off x="421554" y="4327837"/>
            <a:ext cx="1354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1C1C1C"/>
                </a:solidFill>
              </a:rPr>
              <a:t>Vanessa Fundel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FBD4BF-16A1-4D92-B959-28DDEB974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28" y="713346"/>
            <a:ext cx="8547333" cy="3956647"/>
          </a:xfrm>
          <a:prstGeom prst="rect">
            <a:avLst/>
          </a:prstGeom>
        </p:spPr>
      </p:pic>
      <p:sp>
        <p:nvSpPr>
          <p:cNvPr id="69" name="Datumsplatzhalter 2">
            <a:extLst>
              <a:ext uri="{FF2B5EF4-FFF2-40B4-BE49-F238E27FC236}">
                <a16:creationId xmlns:a16="http://schemas.microsoft.com/office/drawing/2014/main" id="{1CF56017-D6CF-472F-B5A9-ADC1B11A10FB}"/>
              </a:ext>
            </a:extLst>
          </p:cNvPr>
          <p:cNvSpPr txBox="1">
            <a:spLocks/>
          </p:cNvSpPr>
          <p:nvPr/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2022</a:t>
            </a:r>
          </a:p>
        </p:txBody>
      </p:sp>
      <p:sp>
        <p:nvSpPr>
          <p:cNvPr id="70" name="Foliennummernplatzhalter 4">
            <a:extLst>
              <a:ext uri="{FF2B5EF4-FFF2-40B4-BE49-F238E27FC236}">
                <a16:creationId xmlns:a16="http://schemas.microsoft.com/office/drawing/2014/main" id="{BE6BBEAD-34CC-433B-A9F2-93285A82E3D3}"/>
              </a:ext>
            </a:extLst>
          </p:cNvPr>
          <p:cNvSpPr txBox="1">
            <a:spLocks/>
          </p:cNvSpPr>
          <p:nvPr/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8FC84-22FA-4F5E-86B7-A7761BE44B02}" type="slidenum">
              <a:rPr lang="de-DE" sz="1000">
                <a:solidFill>
                  <a:schemeClr val="tx1">
                    <a:tint val="75000"/>
                  </a:schemeClr>
                </a:solidFill>
              </a:rPr>
              <a:pPr/>
              <a:t>18</a:t>
            </a:fld>
            <a:endParaRPr lang="de-DE" sz="1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1" name="Fußzeilenplatzhalter 3">
            <a:extLst>
              <a:ext uri="{FF2B5EF4-FFF2-40B4-BE49-F238E27FC236}">
                <a16:creationId xmlns:a16="http://schemas.microsoft.com/office/drawing/2014/main" id="{396B012D-AD45-4468-A186-1535057C0EE9}"/>
              </a:ext>
            </a:extLst>
          </p:cNvPr>
          <p:cNvSpPr txBox="1">
            <a:spLocks/>
          </p:cNvSpPr>
          <p:nvPr/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Chiara Marsigli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5976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520728" y="260860"/>
            <a:ext cx="3519122" cy="373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 defTabSz="457189"/>
            <a:r>
              <a:rPr lang="de-DE" sz="2400" b="1" dirty="0">
                <a:solidFill>
                  <a:srgbClr val="2D4B9B"/>
                </a:solidFill>
                <a:latin typeface="Arial"/>
              </a:rPr>
              <a:t>GLORI </a:t>
            </a:r>
            <a:r>
              <a:rPr lang="de-DE" sz="2400" b="1" dirty="0" err="1">
                <a:solidFill>
                  <a:srgbClr val="2D4B9B"/>
                </a:solidFill>
                <a:latin typeface="Arial"/>
              </a:rPr>
              <a:t>Coordination</a:t>
            </a:r>
            <a:r>
              <a:rPr lang="de-DE" sz="2400" b="1" dirty="0">
                <a:solidFill>
                  <a:srgbClr val="2D4B9B"/>
                </a:solidFill>
                <a:latin typeface="Arial"/>
              </a:rPr>
              <a:t> (I)</a:t>
            </a:r>
            <a:endParaRPr lang="en-US" sz="2400" b="1" dirty="0">
              <a:solidFill>
                <a:srgbClr val="2D4B9B"/>
              </a:solidFill>
              <a:latin typeface="Arial"/>
            </a:endParaRPr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7BD3E634-DA67-40B5-A1B9-D25899DD2695}"/>
              </a:ext>
            </a:extLst>
          </p:cNvPr>
          <p:cNvSpPr txBox="1">
            <a:spLocks/>
          </p:cNvSpPr>
          <p:nvPr/>
        </p:nvSpPr>
        <p:spPr>
          <a:xfrm>
            <a:off x="468313" y="697044"/>
            <a:ext cx="8207375" cy="3997288"/>
          </a:xfrm>
          <a:prstGeom prst="rect">
            <a:avLst/>
          </a:prstGeom>
        </p:spPr>
        <p:txBody>
          <a:bodyPr>
            <a:no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16" indent="-352416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  <a:latin typeface="Arial"/>
              </a:rPr>
              <a:t>Coordination Group:</a:t>
            </a:r>
          </a:p>
          <a:p>
            <a:pPr marL="692133" lvl="1" indent="-260344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1C1C1C"/>
                </a:solidFill>
                <a:latin typeface="Arial"/>
              </a:rPr>
              <a:t>Chiara Marsigli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 (DWD)</a:t>
            </a:r>
          </a:p>
          <a:p>
            <a:pPr marL="692133" lvl="1" indent="-260344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  <a:latin typeface="Arial"/>
              </a:rPr>
              <a:t>Marco </a:t>
            </a:r>
            <a:r>
              <a:rPr lang="en-US" sz="1400" dirty="0" err="1">
                <a:solidFill>
                  <a:srgbClr val="1C1C1C"/>
                </a:solidFill>
                <a:latin typeface="Arial"/>
              </a:rPr>
              <a:t>Arpagaus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 (MCH)</a:t>
            </a:r>
          </a:p>
          <a:p>
            <a:pPr marL="692133" lvl="1" indent="-260344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  <a:latin typeface="Arial"/>
              </a:rPr>
              <a:t>Pier Paolo Alberoni (</a:t>
            </a:r>
            <a:r>
              <a:rPr lang="en-US" sz="1400" dirty="0" err="1">
                <a:solidFill>
                  <a:srgbClr val="1C1C1C"/>
                </a:solidFill>
                <a:latin typeface="Arial"/>
              </a:rPr>
              <a:t>ItaliaMeteo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/</a:t>
            </a:r>
            <a:r>
              <a:rPr lang="en-US" sz="1400" dirty="0" err="1">
                <a:solidFill>
                  <a:srgbClr val="1C1C1C"/>
                </a:solidFill>
                <a:latin typeface="Arial"/>
              </a:rPr>
              <a:t>Arpae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)</a:t>
            </a:r>
          </a:p>
          <a:p>
            <a:pPr marL="692133" lvl="1" indent="-260344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  <a:latin typeface="Arial"/>
              </a:rPr>
              <a:t>Paola Mercogliano (CMCC)</a:t>
            </a:r>
          </a:p>
          <a:p>
            <a:pPr marL="692133" lvl="1" indent="-260344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  <a:latin typeface="Arial"/>
              </a:rPr>
              <a:t>Antonio </a:t>
            </a:r>
            <a:r>
              <a:rPr lang="en-US" sz="1400" dirty="0" err="1">
                <a:solidFill>
                  <a:srgbClr val="1C1C1C"/>
                </a:solidFill>
                <a:latin typeface="Arial"/>
              </a:rPr>
              <a:t>Vocino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 (</a:t>
            </a:r>
            <a:r>
              <a:rPr lang="en-US" sz="1400" dirty="0" err="1">
                <a:solidFill>
                  <a:srgbClr val="1C1C1C"/>
                </a:solidFill>
                <a:latin typeface="Arial"/>
              </a:rPr>
              <a:t>MeteoAM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)</a:t>
            </a:r>
          </a:p>
          <a:p>
            <a:pPr marL="692133" lvl="1" indent="-260344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  <a:latin typeface="Arial"/>
              </a:rPr>
              <a:t>Ali Hoshyaripour (KIT)</a:t>
            </a:r>
          </a:p>
          <a:p>
            <a:pPr marL="692133" lvl="1" indent="-260344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  <a:latin typeface="Arial"/>
              </a:rPr>
              <a:t>Stefan Kollet (FZJ)</a:t>
            </a:r>
          </a:p>
          <a:p>
            <a:pPr marL="692133" lvl="1" indent="-260344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  <a:latin typeface="Arial"/>
              </a:rPr>
              <a:t>Claudia Volosciuk (IDEA-S4S coordinator, DWD, German side)</a:t>
            </a:r>
          </a:p>
          <a:p>
            <a:pPr marL="692133" lvl="1" indent="-260344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  <a:latin typeface="Arial"/>
              </a:rPr>
              <a:t>IDEA Italian coordinator</a:t>
            </a:r>
          </a:p>
          <a:p>
            <a:pPr marL="352416" indent="-352416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  <a:latin typeface="Arial"/>
              </a:rPr>
              <a:t>Task: Project coordination (check progresses and milestones, check the usage and need of resources, relation with other projects and institutions)</a:t>
            </a:r>
          </a:p>
          <a:p>
            <a:pPr marL="352416" indent="-352416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  <a:latin typeface="Arial"/>
              </a:rPr>
              <a:t>Meet regularly (twice per year; on-demand when needed)</a:t>
            </a:r>
          </a:p>
          <a:p>
            <a:pPr marL="352416" indent="-352416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  <a:latin typeface="Arial"/>
              </a:rPr>
              <a:t>For political decisions -&gt; go to trilateral meeting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33D0E7C-728A-4124-A48B-33910853ED09}"/>
              </a:ext>
            </a:extLst>
          </p:cNvPr>
          <p:cNvSpPr txBox="1">
            <a:spLocks/>
          </p:cNvSpPr>
          <p:nvPr/>
        </p:nvSpPr>
        <p:spPr>
          <a:xfrm>
            <a:off x="542166" y="4739303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de-DE" dirty="0">
                <a:solidFill>
                  <a:srgbClr val="2D4B9B">
                    <a:tint val="75000"/>
                  </a:srgbClr>
                </a:solidFill>
                <a:latin typeface="Arial"/>
              </a:rPr>
              <a:t>2022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A3CBA1B6-644F-455D-9464-235E589631B3}"/>
              </a:ext>
            </a:extLst>
          </p:cNvPr>
          <p:cNvSpPr txBox="1">
            <a:spLocks/>
          </p:cNvSpPr>
          <p:nvPr/>
        </p:nvSpPr>
        <p:spPr>
          <a:xfrm>
            <a:off x="8225363" y="4739303"/>
            <a:ext cx="52335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fld id="{6558FC84-22FA-4F5E-86B7-A7761BE44B02}" type="slidenum">
              <a:rPr lang="de-DE" sz="1000">
                <a:solidFill>
                  <a:srgbClr val="2D4B9B">
                    <a:tint val="75000"/>
                  </a:srgbClr>
                </a:solidFill>
                <a:latin typeface="Arial"/>
              </a:rPr>
              <a:pPr defTabSz="457189"/>
              <a:t>19</a:t>
            </a:fld>
            <a:endParaRPr lang="de-DE" sz="1000" dirty="0">
              <a:solidFill>
                <a:srgbClr val="2D4B9B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0E63CB82-A3E7-4402-B591-17AC8759AF33}"/>
              </a:ext>
            </a:extLst>
          </p:cNvPr>
          <p:cNvSpPr txBox="1">
            <a:spLocks/>
          </p:cNvSpPr>
          <p:nvPr/>
        </p:nvSpPr>
        <p:spPr>
          <a:xfrm>
            <a:off x="2686051" y="4739303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en-GB" dirty="0">
                <a:solidFill>
                  <a:srgbClr val="2D4B9B">
                    <a:tint val="75000"/>
                  </a:srgbClr>
                </a:solidFill>
                <a:latin typeface="Arial"/>
              </a:rPr>
              <a:t>Chiara Marsigli</a:t>
            </a:r>
            <a:endParaRPr lang="de-DE" dirty="0">
              <a:solidFill>
                <a:srgbClr val="2D4B9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0932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DA8E23-2F26-4DFF-8D16-F08A4B87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457AE8-8A99-4C98-927C-9A769D21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Chiara Marsigli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6C4AEA-6A35-4ECA-9E6E-36B41DB0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35E4404-BD30-4C0E-83C8-03C439586A76}"/>
              </a:ext>
            </a:extLst>
          </p:cNvPr>
          <p:cNvSpPr txBox="1">
            <a:spLocks/>
          </p:cNvSpPr>
          <p:nvPr/>
        </p:nvSpPr>
        <p:spPr>
          <a:xfrm>
            <a:off x="322627" y="356000"/>
            <a:ext cx="8353425" cy="3323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Global-to-Regional-ICON Digital Twin (GLORI)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F99559-8EA7-44C7-922F-55F9DF034F9D}"/>
              </a:ext>
            </a:extLst>
          </p:cNvPr>
          <p:cNvSpPr txBox="1"/>
          <p:nvPr/>
        </p:nvSpPr>
        <p:spPr>
          <a:xfrm>
            <a:off x="5893232" y="1100030"/>
            <a:ext cx="295846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global-to-regional short-range high resolution Digital Twin 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  <a:highlight>
                  <a:srgbClr val="D1051B"/>
                </a:highlight>
              </a:rPr>
              <a:t>configurable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  <a:highlight>
                  <a:srgbClr val="D1051B"/>
                </a:highlight>
              </a:rPr>
              <a:t>on-demand</a:t>
            </a:r>
          </a:p>
          <a:p>
            <a:pPr>
              <a:spcAft>
                <a:spcPts val="600"/>
              </a:spcAft>
            </a:pPr>
            <a:r>
              <a:rPr lang="en-GB" dirty="0"/>
              <a:t>based on the prediction capability of the </a:t>
            </a:r>
            <a:r>
              <a:rPr lang="en-GB" dirty="0">
                <a:solidFill>
                  <a:schemeClr val="bg1"/>
                </a:solidFill>
                <a:highlight>
                  <a:srgbClr val="D1051B"/>
                </a:highlight>
              </a:rPr>
              <a:t>ICON</a:t>
            </a:r>
            <a:r>
              <a:rPr lang="en-GB" dirty="0"/>
              <a:t> earth system model and the Data Assimilation Coding Environment </a:t>
            </a:r>
            <a:r>
              <a:rPr lang="en-GB" dirty="0">
                <a:solidFill>
                  <a:schemeClr val="bg1"/>
                </a:solidFill>
                <a:highlight>
                  <a:srgbClr val="D1051B"/>
                </a:highlight>
              </a:rPr>
              <a:t>DACE</a:t>
            </a:r>
            <a:endParaRPr lang="en-GB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E0A4DD-DB2E-47DB-A3E9-98BF2DDEE99C}"/>
              </a:ext>
            </a:extLst>
          </p:cNvPr>
          <p:cNvSpPr txBox="1"/>
          <p:nvPr/>
        </p:nvSpPr>
        <p:spPr>
          <a:xfrm>
            <a:off x="3173300" y="887209"/>
            <a:ext cx="2470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Tri-lateral Cooperation</a:t>
            </a:r>
            <a:br>
              <a:rPr lang="en-GB" sz="1400" dirty="0"/>
            </a:br>
            <a:r>
              <a:rPr lang="en-GB" sz="1400" dirty="0"/>
              <a:t>Germany, Italy, Switzerland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64B0034-028B-4D0C-83EC-EC9C0F7BC21B}"/>
              </a:ext>
            </a:extLst>
          </p:cNvPr>
          <p:cNvGrpSpPr/>
          <p:nvPr/>
        </p:nvGrpSpPr>
        <p:grpSpPr>
          <a:xfrm>
            <a:off x="395289" y="978551"/>
            <a:ext cx="4948704" cy="3645915"/>
            <a:chOff x="2684849" y="1510697"/>
            <a:chExt cx="2972425" cy="2280453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E96A7A24-C5F8-4755-90C1-9FE34389C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 t="5860" r="21142" b="5309"/>
            <a:stretch/>
          </p:blipFill>
          <p:spPr>
            <a:xfrm>
              <a:off x="2684849" y="1510697"/>
              <a:ext cx="1591339" cy="1648002"/>
            </a:xfrm>
            <a:prstGeom prst="rect">
              <a:avLst/>
            </a:prstGeom>
          </p:spPr>
        </p:pic>
        <p:sp>
          <p:nvSpPr>
            <p:cNvPr id="17" name="Gleichschenkliges Dreieck 16">
              <a:extLst>
                <a:ext uri="{FF2B5EF4-FFF2-40B4-BE49-F238E27FC236}">
                  <a16:creationId xmlns:a16="http://schemas.microsoft.com/office/drawing/2014/main" id="{36EECD52-8EDF-4C6A-B3CE-2CF1B0CA5EBC}"/>
                </a:ext>
              </a:extLst>
            </p:cNvPr>
            <p:cNvSpPr/>
            <p:nvPr/>
          </p:nvSpPr>
          <p:spPr>
            <a:xfrm>
              <a:off x="3800007" y="1941500"/>
              <a:ext cx="820444" cy="1132949"/>
            </a:xfrm>
            <a:prstGeom prst="triangle">
              <a:avLst>
                <a:gd name="adj" fmla="val 19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4754FA13-4B4A-4C21-91CB-D88EF3B905DF}"/>
                </a:ext>
              </a:extLst>
            </p:cNvPr>
            <p:cNvSpPr/>
            <p:nvPr/>
          </p:nvSpPr>
          <p:spPr>
            <a:xfrm rot="17991127">
              <a:off x="3969450" y="1589544"/>
              <a:ext cx="846068" cy="1015275"/>
            </a:xfrm>
            <a:prstGeom prst="triangle">
              <a:avLst>
                <a:gd name="adj" fmla="val 4900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9" name="Picture 4" descr="Alps - Wikipedia">
              <a:extLst>
                <a:ext uri="{FF2B5EF4-FFF2-40B4-BE49-F238E27FC236}">
                  <a16:creationId xmlns:a16="http://schemas.microsoft.com/office/drawing/2014/main" id="{1B8994C5-38EF-4A5A-9544-13BB655B9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210" y="1986471"/>
              <a:ext cx="1029064" cy="803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Google Shape;212;p21">
              <a:extLst>
                <a:ext uri="{FF2B5EF4-FFF2-40B4-BE49-F238E27FC236}">
                  <a16:creationId xmlns:a16="http://schemas.microsoft.com/office/drawing/2014/main" id="{F9AC28D2-A3D1-486E-B4AF-0BD6F57FB82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4560" t="34234" r="17216" b="25669"/>
            <a:stretch/>
          </p:blipFill>
          <p:spPr>
            <a:xfrm>
              <a:off x="3684726" y="3053013"/>
              <a:ext cx="1050990" cy="7381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90082887-0715-4BA3-99B6-5F4F9A6B59BC}"/>
              </a:ext>
            </a:extLst>
          </p:cNvPr>
          <p:cNvSpPr txBox="1"/>
          <p:nvPr/>
        </p:nvSpPr>
        <p:spPr>
          <a:xfrm rot="296394">
            <a:off x="129439" y="3789581"/>
            <a:ext cx="2597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highlight>
                  <a:srgbClr val="D1051B"/>
                </a:highlight>
              </a:rPr>
              <a:t>Work on the </a:t>
            </a:r>
            <a:r>
              <a:rPr lang="en-GB" sz="1800" dirty="0" err="1">
                <a:solidFill>
                  <a:schemeClr val="bg1"/>
                </a:solidFill>
                <a:highlight>
                  <a:srgbClr val="D1051B"/>
                </a:highlight>
              </a:rPr>
              <a:t>Glori</a:t>
            </a:r>
            <a:r>
              <a:rPr lang="en-GB" sz="1800" dirty="0">
                <a:solidFill>
                  <a:schemeClr val="bg1"/>
                </a:solidFill>
                <a:highlight>
                  <a:srgbClr val="D1051B"/>
                </a:highlight>
              </a:rPr>
              <a:t> </a:t>
            </a:r>
            <a:r>
              <a:rPr lang="en-GB" dirty="0">
                <a:solidFill>
                  <a:schemeClr val="bg1"/>
                </a:solidFill>
                <a:highlight>
                  <a:srgbClr val="D1051B"/>
                </a:highlight>
              </a:rPr>
              <a:t>Twin has started</a:t>
            </a:r>
            <a:endParaRPr lang="de-DE" dirty="0">
              <a:solidFill>
                <a:schemeClr val="bg1"/>
              </a:solidFill>
              <a:highlight>
                <a:srgbClr val="D1051B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9372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520728" y="260860"/>
            <a:ext cx="3466657" cy="373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 defTabSz="457189"/>
            <a:r>
              <a:rPr lang="de-DE" sz="2400" b="1" dirty="0">
                <a:solidFill>
                  <a:srgbClr val="2D4B9B"/>
                </a:solidFill>
                <a:latin typeface="Arial"/>
              </a:rPr>
              <a:t>GLORI </a:t>
            </a:r>
            <a:r>
              <a:rPr lang="de-DE" sz="2400" b="1" dirty="0" err="1">
                <a:solidFill>
                  <a:srgbClr val="2D4B9B"/>
                </a:solidFill>
                <a:latin typeface="Arial"/>
              </a:rPr>
              <a:t>Coordination</a:t>
            </a:r>
            <a:r>
              <a:rPr lang="de-DE" sz="2400" b="1" dirty="0">
                <a:solidFill>
                  <a:srgbClr val="2D4B9B"/>
                </a:solidFill>
                <a:latin typeface="Arial"/>
              </a:rPr>
              <a:t> (II)</a:t>
            </a:r>
            <a:endParaRPr lang="en-US" sz="2400" b="1" dirty="0">
              <a:solidFill>
                <a:srgbClr val="2D4B9B"/>
              </a:solidFill>
              <a:latin typeface="Arial"/>
            </a:endParaRPr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7BD3E634-DA67-40B5-A1B9-D25899DD2695}"/>
              </a:ext>
            </a:extLst>
          </p:cNvPr>
          <p:cNvSpPr txBox="1">
            <a:spLocks/>
          </p:cNvSpPr>
          <p:nvPr/>
        </p:nvSpPr>
        <p:spPr>
          <a:xfrm>
            <a:off x="468313" y="697044"/>
            <a:ext cx="8207375" cy="3997288"/>
          </a:xfrm>
          <a:prstGeom prst="rect">
            <a:avLst/>
          </a:prstGeom>
        </p:spPr>
        <p:txBody>
          <a:bodyPr>
            <a:no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16" indent="-352416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1C1C1C"/>
                </a:solidFill>
                <a:latin typeface="Arial"/>
              </a:rPr>
              <a:t>Working Groups (with proposed WG chair):</a:t>
            </a:r>
          </a:p>
          <a:p>
            <a:pPr marL="692133" lvl="1" indent="-260344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C00000"/>
                </a:solidFill>
                <a:latin typeface="Arial"/>
              </a:rPr>
              <a:t>WG IG2R Configuration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: </a:t>
            </a:r>
          </a:p>
          <a:p>
            <a:pPr marL="431789" lvl="1" indent="0" defTabSz="914378"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1400" b="1" dirty="0">
                <a:solidFill>
                  <a:srgbClr val="1C1C1C"/>
                </a:solidFill>
                <a:latin typeface="Arial"/>
              </a:rPr>
              <a:t>      T. Steinert, 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H. Anlauf, T. Gastaldo, M. </a:t>
            </a:r>
            <a:r>
              <a:rPr lang="en-US" sz="1400" dirty="0" err="1">
                <a:solidFill>
                  <a:srgbClr val="1C1C1C"/>
                </a:solidFill>
                <a:latin typeface="Arial"/>
              </a:rPr>
              <a:t>Arpagaus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, A. </a:t>
            </a:r>
            <a:r>
              <a:rPr lang="en-US" sz="1400" dirty="0" err="1">
                <a:solidFill>
                  <a:srgbClr val="1C1C1C"/>
                </a:solidFill>
                <a:latin typeface="Arial"/>
              </a:rPr>
              <a:t>Vocino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, A. </a:t>
            </a:r>
            <a:r>
              <a:rPr lang="en-US" sz="1400" dirty="0" err="1">
                <a:solidFill>
                  <a:srgbClr val="1C1C1C"/>
                </a:solidFill>
                <a:latin typeface="Arial"/>
              </a:rPr>
              <a:t>Campanale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, A. Hoshyaripour</a:t>
            </a:r>
          </a:p>
          <a:p>
            <a:pPr marL="692133" lvl="1" indent="-260344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C00000"/>
                </a:solidFill>
              </a:rPr>
              <a:t>WG Data Assimilation:</a:t>
            </a:r>
          </a:p>
          <a:p>
            <a:pPr marL="431789" lvl="1" indent="0" defTabSz="914378"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1400" b="1" dirty="0">
                <a:solidFill>
                  <a:srgbClr val="1C1C1C"/>
                </a:solidFill>
              </a:rPr>
              <a:t>       H. Anlauf</a:t>
            </a:r>
            <a:r>
              <a:rPr lang="en-US" sz="1400" dirty="0">
                <a:solidFill>
                  <a:srgbClr val="1C1C1C"/>
                </a:solidFill>
              </a:rPr>
              <a:t>, C. Schraff, K. Stephan, T. Gastaldo, V. Poli, C. </a:t>
            </a:r>
            <a:r>
              <a:rPr lang="en-US" sz="1400" dirty="0" err="1">
                <a:solidFill>
                  <a:srgbClr val="1C1C1C"/>
                </a:solidFill>
              </a:rPr>
              <a:t>Merker</a:t>
            </a:r>
            <a:r>
              <a:rPr lang="en-US" sz="1400" dirty="0">
                <a:solidFill>
                  <a:srgbClr val="1C1C1C"/>
                </a:solidFill>
              </a:rPr>
              <a:t>, M. </a:t>
            </a:r>
            <a:r>
              <a:rPr lang="en-US" sz="1400" dirty="0" err="1">
                <a:solidFill>
                  <a:srgbClr val="1C1C1C"/>
                </a:solidFill>
              </a:rPr>
              <a:t>Arpagaus</a:t>
            </a:r>
            <a:r>
              <a:rPr lang="en-US" sz="1400" dirty="0">
                <a:solidFill>
                  <a:srgbClr val="1C1C1C"/>
                </a:solidFill>
              </a:rPr>
              <a:t>, A. </a:t>
            </a:r>
            <a:r>
              <a:rPr lang="en-US" sz="1400" dirty="0" err="1">
                <a:solidFill>
                  <a:srgbClr val="1C1C1C"/>
                </a:solidFill>
              </a:rPr>
              <a:t>Vocino</a:t>
            </a:r>
            <a:r>
              <a:rPr lang="en-US" sz="1400" dirty="0">
                <a:solidFill>
                  <a:srgbClr val="1C1C1C"/>
                </a:solidFill>
              </a:rPr>
              <a:t>, M. Raffa, A. Hoshyaripour</a:t>
            </a:r>
          </a:p>
          <a:p>
            <a:pPr marL="692133" lvl="1" indent="-260344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C00000"/>
                </a:solidFill>
                <a:latin typeface="Arial"/>
              </a:rPr>
              <a:t>WG Infrastructure (also: link with ECMWF and </a:t>
            </a:r>
            <a:r>
              <a:rPr lang="en-US" sz="1400" b="1" dirty="0" err="1">
                <a:solidFill>
                  <a:srgbClr val="C00000"/>
                </a:solidFill>
                <a:latin typeface="Arial"/>
              </a:rPr>
              <a:t>DestinE</a:t>
            </a:r>
            <a:r>
              <a:rPr lang="en-US" sz="1400" b="1" dirty="0">
                <a:solidFill>
                  <a:srgbClr val="C00000"/>
                </a:solidFill>
                <a:latin typeface="Arial"/>
              </a:rPr>
              <a:t>):</a:t>
            </a:r>
          </a:p>
          <a:p>
            <a:pPr marL="431789" lvl="1" indent="0" defTabSz="914378"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1400" b="1" dirty="0">
                <a:solidFill>
                  <a:srgbClr val="1C1C1C"/>
                </a:solidFill>
              </a:rPr>
              <a:t>      </a:t>
            </a:r>
            <a:r>
              <a:rPr lang="en-US" sz="1400" dirty="0">
                <a:solidFill>
                  <a:srgbClr val="1C1C1C"/>
                </a:solidFill>
              </a:rPr>
              <a:t>R. Potthast, X. </a:t>
            </a:r>
            <a:r>
              <a:rPr lang="en-US" sz="1400" dirty="0" err="1">
                <a:solidFill>
                  <a:srgbClr val="1C1C1C"/>
                </a:solidFill>
              </a:rPr>
              <a:t>Lapillonne</a:t>
            </a:r>
            <a:r>
              <a:rPr lang="en-US" sz="1400" dirty="0">
                <a:solidFill>
                  <a:srgbClr val="1C1C1C"/>
                </a:solidFill>
              </a:rPr>
              <a:t>,, A. </a:t>
            </a:r>
            <a:r>
              <a:rPr lang="en-US" sz="1400" dirty="0" err="1">
                <a:solidFill>
                  <a:srgbClr val="1C1C1C"/>
                </a:solidFill>
              </a:rPr>
              <a:t>Vocino</a:t>
            </a:r>
            <a:r>
              <a:rPr lang="en-US" sz="1400" dirty="0">
                <a:solidFill>
                  <a:srgbClr val="1C1C1C"/>
                </a:solidFill>
              </a:rPr>
              <a:t>, </a:t>
            </a:r>
            <a:r>
              <a:rPr lang="it-IT" sz="1400" dirty="0">
                <a:solidFill>
                  <a:srgbClr val="1C1C1C"/>
                </a:solidFill>
              </a:rPr>
              <a:t>D. Cesari, A. Hoshyaripour, G. Scipione, G. F. Marras</a:t>
            </a:r>
            <a:endParaRPr lang="en-US" sz="1400" dirty="0">
              <a:solidFill>
                <a:srgbClr val="1C1C1C"/>
              </a:solidFill>
              <a:latin typeface="Arial"/>
            </a:endParaRPr>
          </a:p>
          <a:p>
            <a:pPr marL="692133" lvl="1" indent="-260344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C00000"/>
                </a:solidFill>
                <a:latin typeface="Arial"/>
              </a:rPr>
              <a:t>WG GPU Porting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: </a:t>
            </a:r>
          </a:p>
          <a:p>
            <a:pPr marL="431789" lvl="1" indent="0" defTabSz="914378"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1400" b="1" dirty="0">
                <a:solidFill>
                  <a:srgbClr val="1C1C1C"/>
                </a:solidFill>
                <a:latin typeface="Arial"/>
              </a:rPr>
              <a:t>      X. </a:t>
            </a:r>
            <a:r>
              <a:rPr lang="en-US" sz="1400" b="1" dirty="0" err="1">
                <a:solidFill>
                  <a:srgbClr val="1C1C1C"/>
                </a:solidFill>
                <a:latin typeface="Arial"/>
              </a:rPr>
              <a:t>Lapillonne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, H. Anlauf, M. Jacob, T. </a:t>
            </a:r>
            <a:r>
              <a:rPr lang="en-US" sz="1400" dirty="0" err="1">
                <a:solidFill>
                  <a:srgbClr val="1C1C1C"/>
                </a:solidFill>
                <a:latin typeface="Arial"/>
              </a:rPr>
              <a:t>Hüter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, A. Hoshyaripour, A. </a:t>
            </a:r>
            <a:r>
              <a:rPr lang="en-US" sz="1400" dirty="0" err="1">
                <a:solidFill>
                  <a:srgbClr val="1C1C1C"/>
                </a:solidFill>
                <a:latin typeface="Arial"/>
              </a:rPr>
              <a:t>Vocino</a:t>
            </a:r>
            <a:endParaRPr lang="en-US" sz="1400" dirty="0">
              <a:solidFill>
                <a:srgbClr val="1C1C1C"/>
              </a:solidFill>
              <a:latin typeface="Arial"/>
            </a:endParaRPr>
          </a:p>
          <a:p>
            <a:pPr marL="692133" lvl="1" indent="-260344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C00000"/>
                </a:solidFill>
                <a:latin typeface="Arial"/>
              </a:rPr>
              <a:t>WG Model Improvement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: </a:t>
            </a:r>
          </a:p>
          <a:p>
            <a:pPr marL="431789" lvl="1" indent="0" defTabSz="914378"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1400" b="1" dirty="0">
                <a:solidFill>
                  <a:srgbClr val="1C1C1C"/>
                </a:solidFill>
                <a:latin typeface="Arial"/>
              </a:rPr>
              <a:t>      P. Mercogliano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, L. Schlemmer, G. Zängl, S. Kollet, C. Marsigli, J.-P. Schulz</a:t>
            </a:r>
          </a:p>
          <a:p>
            <a:pPr marL="692133" lvl="1" indent="-260344" defTabSz="914378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C00000"/>
                </a:solidFill>
                <a:latin typeface="Arial"/>
              </a:rPr>
              <a:t>WG4 Validation and Impacts + connection with users</a:t>
            </a:r>
          </a:p>
          <a:p>
            <a:pPr marL="431789" lvl="1" indent="0" defTabSz="914378"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1400" b="1" dirty="0">
                <a:solidFill>
                  <a:srgbClr val="1C1C1C"/>
                </a:solidFill>
                <a:latin typeface="Arial"/>
              </a:rPr>
              <a:t>      C. Cacciamani, 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A. Hoshyaripour, V. Fundel, C. Volosciuk, M. </a:t>
            </a:r>
            <a:r>
              <a:rPr lang="en-US" sz="1400" dirty="0" err="1">
                <a:solidFill>
                  <a:srgbClr val="1C1C1C"/>
                </a:solidFill>
                <a:latin typeface="Arial"/>
              </a:rPr>
              <a:t>Adinolfi</a:t>
            </a:r>
            <a:r>
              <a:rPr lang="en-US" sz="1400" dirty="0">
                <a:solidFill>
                  <a:srgbClr val="1C1C1C"/>
                </a:solidFill>
                <a:latin typeface="Arial"/>
              </a:rPr>
              <a:t>, A. </a:t>
            </a:r>
            <a:r>
              <a:rPr lang="en-US" sz="1400" dirty="0" err="1">
                <a:solidFill>
                  <a:srgbClr val="1C1C1C"/>
                </a:solidFill>
                <a:latin typeface="Arial"/>
              </a:rPr>
              <a:t>Vocino</a:t>
            </a:r>
            <a:endParaRPr lang="en-US" sz="1400" dirty="0">
              <a:solidFill>
                <a:srgbClr val="1C1C1C"/>
              </a:solidFill>
              <a:latin typeface="Arial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33D0E7C-728A-4124-A48B-33910853ED09}"/>
              </a:ext>
            </a:extLst>
          </p:cNvPr>
          <p:cNvSpPr txBox="1">
            <a:spLocks/>
          </p:cNvSpPr>
          <p:nvPr/>
        </p:nvSpPr>
        <p:spPr>
          <a:xfrm>
            <a:off x="542166" y="4739303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de-DE" dirty="0">
                <a:solidFill>
                  <a:srgbClr val="2D4B9B">
                    <a:tint val="75000"/>
                  </a:srgbClr>
                </a:solidFill>
                <a:latin typeface="Arial"/>
              </a:rPr>
              <a:t>2022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A3CBA1B6-644F-455D-9464-235E589631B3}"/>
              </a:ext>
            </a:extLst>
          </p:cNvPr>
          <p:cNvSpPr txBox="1">
            <a:spLocks/>
          </p:cNvSpPr>
          <p:nvPr/>
        </p:nvSpPr>
        <p:spPr>
          <a:xfrm>
            <a:off x="8225363" y="4739303"/>
            <a:ext cx="52335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fld id="{6558FC84-22FA-4F5E-86B7-A7761BE44B02}" type="slidenum">
              <a:rPr lang="de-DE" sz="1000">
                <a:solidFill>
                  <a:srgbClr val="2D4B9B">
                    <a:tint val="75000"/>
                  </a:srgbClr>
                </a:solidFill>
                <a:latin typeface="Arial"/>
              </a:rPr>
              <a:pPr defTabSz="457189"/>
              <a:t>20</a:t>
            </a:fld>
            <a:endParaRPr lang="de-DE" sz="1000" dirty="0">
              <a:solidFill>
                <a:srgbClr val="2D4B9B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0E63CB82-A3E7-4402-B591-17AC8759AF33}"/>
              </a:ext>
            </a:extLst>
          </p:cNvPr>
          <p:cNvSpPr txBox="1">
            <a:spLocks/>
          </p:cNvSpPr>
          <p:nvPr/>
        </p:nvSpPr>
        <p:spPr>
          <a:xfrm>
            <a:off x="2686051" y="4739303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en-GB" dirty="0">
                <a:solidFill>
                  <a:srgbClr val="2D4B9B">
                    <a:tint val="75000"/>
                  </a:srgbClr>
                </a:solidFill>
                <a:latin typeface="Arial"/>
              </a:rPr>
              <a:t>Chiara Marsigli</a:t>
            </a:r>
            <a:endParaRPr lang="de-DE" dirty="0">
              <a:solidFill>
                <a:srgbClr val="2D4B9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668063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8179593-1BD5-4FC8-B92E-5B79BACF7173}"/>
              </a:ext>
            </a:extLst>
          </p:cNvPr>
          <p:cNvGrpSpPr>
            <a:grpSpLocks noChangeAspect="1"/>
          </p:cNvGrpSpPr>
          <p:nvPr/>
        </p:nvGrpSpPr>
        <p:grpSpPr>
          <a:xfrm>
            <a:off x="2422521" y="982431"/>
            <a:ext cx="4296132" cy="3296004"/>
            <a:chOff x="2684849" y="1510697"/>
            <a:chExt cx="2972425" cy="2280453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168005D2-F982-49BE-9D40-1BE6F3DA5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 t="5860" r="21142" b="5309"/>
            <a:stretch/>
          </p:blipFill>
          <p:spPr>
            <a:xfrm>
              <a:off x="2684849" y="1510697"/>
              <a:ext cx="1591339" cy="1648002"/>
            </a:xfrm>
            <a:prstGeom prst="rect">
              <a:avLst/>
            </a:prstGeom>
          </p:spPr>
        </p:pic>
        <p:sp>
          <p:nvSpPr>
            <p:cNvPr id="30" name="Gleichschenkliges Dreieck 29">
              <a:extLst>
                <a:ext uri="{FF2B5EF4-FFF2-40B4-BE49-F238E27FC236}">
                  <a16:creationId xmlns:a16="http://schemas.microsoft.com/office/drawing/2014/main" id="{0421950B-AABA-48B1-9AB7-E39F9A6370D9}"/>
                </a:ext>
              </a:extLst>
            </p:cNvPr>
            <p:cNvSpPr/>
            <p:nvPr/>
          </p:nvSpPr>
          <p:spPr>
            <a:xfrm>
              <a:off x="3800007" y="1941500"/>
              <a:ext cx="820444" cy="1132949"/>
            </a:xfrm>
            <a:prstGeom prst="triangle">
              <a:avLst>
                <a:gd name="adj" fmla="val 19222"/>
              </a:avLst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A94AB1C0-D290-4184-84EB-9A02690A0021}"/>
                </a:ext>
              </a:extLst>
            </p:cNvPr>
            <p:cNvSpPr/>
            <p:nvPr/>
          </p:nvSpPr>
          <p:spPr>
            <a:xfrm rot="17991127">
              <a:off x="3969450" y="1589544"/>
              <a:ext cx="846068" cy="1015275"/>
            </a:xfrm>
            <a:prstGeom prst="triangle">
              <a:avLst>
                <a:gd name="adj" fmla="val 49001"/>
              </a:avLst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pic>
          <p:nvPicPr>
            <p:cNvPr id="32" name="Picture 4" descr="Alps - Wikipedia">
              <a:extLst>
                <a:ext uri="{FF2B5EF4-FFF2-40B4-BE49-F238E27FC236}">
                  <a16:creationId xmlns:a16="http://schemas.microsoft.com/office/drawing/2014/main" id="{04900EEE-2528-4A04-B80B-C4E9C128D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210" y="1986471"/>
              <a:ext cx="1029064" cy="803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" name="Google Shape;212;p21">
              <a:extLst>
                <a:ext uri="{FF2B5EF4-FFF2-40B4-BE49-F238E27FC236}">
                  <a16:creationId xmlns:a16="http://schemas.microsoft.com/office/drawing/2014/main" id="{76A34ABE-7C66-4720-B108-60BF16CB810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lum bright="70000" contrast="-70000"/>
            </a:blip>
            <a:srcRect l="24560" t="34234" r="17216" b="25669"/>
            <a:stretch/>
          </p:blipFill>
          <p:spPr>
            <a:xfrm>
              <a:off x="3684726" y="3053013"/>
              <a:ext cx="1050990" cy="7381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72823" y="328769"/>
            <a:ext cx="3851614" cy="332399"/>
          </a:xfrm>
        </p:spPr>
        <p:txBody>
          <a:bodyPr vert="horz" wrap="square" lIns="72000" tIns="0" rIns="72000" bIns="0" rtlCol="0" anchor="t" anchorCtr="0">
            <a:spAutoFit/>
          </a:bodyPr>
          <a:lstStyle/>
          <a:p>
            <a:pPr>
              <a:buFont typeface="+mj-lt"/>
            </a:pPr>
            <a:r>
              <a:rPr lang="en-GB" sz="2400" b="1" dirty="0"/>
              <a:t>GLORI Alps - Milestones</a:t>
            </a:r>
            <a:endParaRPr lang="de-DE" sz="24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B4B035-EADC-4330-ADBD-E7D69203DA99}"/>
              </a:ext>
            </a:extLst>
          </p:cNvPr>
          <p:cNvSpPr txBox="1"/>
          <p:nvPr/>
        </p:nvSpPr>
        <p:spPr>
          <a:xfrm>
            <a:off x="899410" y="1394081"/>
            <a:ext cx="777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Milestone 1: </a:t>
            </a:r>
            <a:r>
              <a:rPr lang="en-US" sz="1400" b="1" dirty="0"/>
              <a:t>GLORI-Alps Basic-Version technically working </a:t>
            </a:r>
            <a:r>
              <a:rPr lang="en-US" sz="1400" dirty="0"/>
              <a:t>(13-6.5-1 km resolution), 40 members DA-Cycle as baseline, </a:t>
            </a:r>
            <a:r>
              <a:rPr lang="en-US" sz="1400" b="1" dirty="0"/>
              <a:t>initial higher resolution technically working</a:t>
            </a:r>
            <a:endParaRPr lang="de-DE" sz="1400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51D477C-170C-4C0C-9133-CC7F6E3E79CA}"/>
              </a:ext>
            </a:extLst>
          </p:cNvPr>
          <p:cNvSpPr txBox="1"/>
          <p:nvPr/>
        </p:nvSpPr>
        <p:spPr>
          <a:xfrm>
            <a:off x="896910" y="2191055"/>
            <a:ext cx="7781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Milestone 2: </a:t>
            </a:r>
            <a:r>
              <a:rPr lang="en-US" sz="1400" b="1" dirty="0"/>
              <a:t>Higher-resolution and On-Demand </a:t>
            </a:r>
            <a:r>
              <a:rPr lang="en-US" sz="1400" dirty="0"/>
              <a:t>GLORI-Alps and GLORI-Med </a:t>
            </a:r>
            <a:r>
              <a:rPr lang="en-US" sz="1400" b="1" dirty="0"/>
              <a:t>working technically</a:t>
            </a:r>
            <a:r>
              <a:rPr lang="en-US" sz="1400" dirty="0"/>
              <a:t>, </a:t>
            </a:r>
            <a:r>
              <a:rPr lang="en-US" sz="1400" b="1" dirty="0"/>
              <a:t>selected cases </a:t>
            </a:r>
            <a:r>
              <a:rPr lang="en-US" sz="1400" dirty="0"/>
              <a:t>of improved quality for selected scores and quantities</a:t>
            </a:r>
            <a:endParaRPr lang="de-DE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920FBDB-ABB8-4EC9-B7CD-EC14E3784C6C}"/>
              </a:ext>
            </a:extLst>
          </p:cNvPr>
          <p:cNvSpPr txBox="1"/>
          <p:nvPr/>
        </p:nvSpPr>
        <p:spPr>
          <a:xfrm>
            <a:off x="896911" y="2920571"/>
            <a:ext cx="779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Milestone 3: </a:t>
            </a:r>
            <a:r>
              <a:rPr lang="en-US" sz="1400" b="1" dirty="0"/>
              <a:t>Higher-resolution cases </a:t>
            </a:r>
            <a:r>
              <a:rPr lang="en-US" sz="1400" dirty="0"/>
              <a:t>working in case studies with </a:t>
            </a:r>
            <a:r>
              <a:rPr lang="en-US" sz="1400" b="1" dirty="0"/>
              <a:t>improved quality </a:t>
            </a:r>
            <a:r>
              <a:rPr lang="en-US" sz="1400" dirty="0"/>
              <a:t>on selected scores and quantities</a:t>
            </a:r>
            <a:endParaRPr lang="de-DE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BA56903-203D-450E-9BAB-704170966AB2}"/>
              </a:ext>
            </a:extLst>
          </p:cNvPr>
          <p:cNvSpPr txBox="1"/>
          <p:nvPr/>
        </p:nvSpPr>
        <p:spPr>
          <a:xfrm>
            <a:off x="896910" y="3597625"/>
            <a:ext cx="7851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Milestone 4: </a:t>
            </a:r>
            <a:r>
              <a:rPr lang="en-US" sz="1400" b="1" dirty="0"/>
              <a:t>Well-documented On-Demand Global-to-regional Digital Twin </a:t>
            </a:r>
            <a:r>
              <a:rPr lang="en-US" sz="1400" dirty="0"/>
              <a:t>with high-resolution global (&lt;= 3.25 km det) and regional (500 m) usable with clearly improved quality vs the baseline</a:t>
            </a:r>
            <a:endParaRPr lang="de-DE" sz="1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5E3A3CB-B7C2-4C32-9C8D-B53B7D5BF736}"/>
              </a:ext>
            </a:extLst>
          </p:cNvPr>
          <p:cNvSpPr txBox="1"/>
          <p:nvPr/>
        </p:nvSpPr>
        <p:spPr>
          <a:xfrm>
            <a:off x="292314" y="1154235"/>
            <a:ext cx="71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2023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A1B190-C5B6-4072-8655-5363B0119119}"/>
              </a:ext>
            </a:extLst>
          </p:cNvPr>
          <p:cNvSpPr txBox="1"/>
          <p:nvPr/>
        </p:nvSpPr>
        <p:spPr>
          <a:xfrm>
            <a:off x="302309" y="1876256"/>
            <a:ext cx="71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2024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143DF4F-98F2-471F-87A4-BE6E8D52A7CD}"/>
              </a:ext>
            </a:extLst>
          </p:cNvPr>
          <p:cNvSpPr txBox="1"/>
          <p:nvPr/>
        </p:nvSpPr>
        <p:spPr>
          <a:xfrm>
            <a:off x="304809" y="2635755"/>
            <a:ext cx="71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2025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39E7A3C-68BA-4414-9B93-E609BC8F2061}"/>
              </a:ext>
            </a:extLst>
          </p:cNvPr>
          <p:cNvSpPr txBox="1"/>
          <p:nvPr/>
        </p:nvSpPr>
        <p:spPr>
          <a:xfrm>
            <a:off x="299814" y="3320300"/>
            <a:ext cx="71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2026</a:t>
            </a: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1DA46BC8-2F89-41B1-AE65-10644D53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</a:t>
            </a:r>
            <a:endParaRPr lang="de-DE" dirty="0"/>
          </a:p>
        </p:txBody>
      </p:sp>
      <p:sp>
        <p:nvSpPr>
          <p:cNvPr id="34" name="Foliennummernplatzhalter 4">
            <a:extLst>
              <a:ext uri="{FF2B5EF4-FFF2-40B4-BE49-F238E27FC236}">
                <a16:creationId xmlns:a16="http://schemas.microsoft.com/office/drawing/2014/main" id="{F2E098E2-0174-48AF-9E4C-DC3C46DB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468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GLORI Alps - Gantt</a:t>
            </a:r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0ED5AC2E-3342-43C3-A7D2-398A035E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4739303"/>
            <a:ext cx="5539313" cy="274637"/>
          </a:xfrm>
        </p:spPr>
        <p:txBody>
          <a:bodyPr/>
          <a:lstStyle/>
          <a:p>
            <a:pPr defTabSz="457189"/>
            <a:r>
              <a:rPr lang="en-GB" dirty="0">
                <a:solidFill>
                  <a:srgbClr val="2D4B9B">
                    <a:tint val="75000"/>
                  </a:srgbClr>
                </a:solidFill>
                <a:latin typeface="Arial"/>
              </a:rPr>
              <a:t>Chiara Marsigli</a:t>
            </a:r>
            <a:endParaRPr lang="de-DE" dirty="0">
              <a:solidFill>
                <a:srgbClr val="2D4B9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37C7AE-2349-4555-A782-36FE872C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3"/>
            <a:ext cx="523350" cy="274637"/>
          </a:xfrm>
        </p:spPr>
        <p:txBody>
          <a:bodyPr/>
          <a:lstStyle/>
          <a:p>
            <a:pPr defTabSz="457189"/>
            <a:fld id="{6558FC84-22FA-4F5E-86B7-A7761BE44B02}" type="slidenum">
              <a:rPr lang="de-DE">
                <a:solidFill>
                  <a:srgbClr val="2D4B9B">
                    <a:tint val="75000"/>
                  </a:srgbClr>
                </a:solidFill>
                <a:latin typeface="Arial"/>
              </a:rPr>
              <a:pPr defTabSz="457189"/>
              <a:t>22</a:t>
            </a:fld>
            <a:endParaRPr lang="de-DE" dirty="0">
              <a:solidFill>
                <a:srgbClr val="2D4B9B">
                  <a:tint val="75000"/>
                </a:srgbClr>
              </a:solidFill>
              <a:latin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4F33873-667B-4929-B2A7-2C37C0221E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9" y="779490"/>
            <a:ext cx="7689953" cy="3822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113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8179593-1BD5-4FC8-B92E-5B79BACF7173}"/>
              </a:ext>
            </a:extLst>
          </p:cNvPr>
          <p:cNvGrpSpPr>
            <a:grpSpLocks noChangeAspect="1"/>
          </p:cNvGrpSpPr>
          <p:nvPr/>
        </p:nvGrpSpPr>
        <p:grpSpPr>
          <a:xfrm>
            <a:off x="2422521" y="982431"/>
            <a:ext cx="4296132" cy="3296004"/>
            <a:chOff x="2684849" y="1510697"/>
            <a:chExt cx="2972425" cy="2280453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168005D2-F982-49BE-9D40-1BE6F3DA5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 t="5860" r="21142" b="5309"/>
            <a:stretch/>
          </p:blipFill>
          <p:spPr>
            <a:xfrm>
              <a:off x="2684849" y="1510697"/>
              <a:ext cx="1591339" cy="1648002"/>
            </a:xfrm>
            <a:prstGeom prst="rect">
              <a:avLst/>
            </a:prstGeom>
          </p:spPr>
        </p:pic>
        <p:sp>
          <p:nvSpPr>
            <p:cNvPr id="30" name="Gleichschenkliges Dreieck 29">
              <a:extLst>
                <a:ext uri="{FF2B5EF4-FFF2-40B4-BE49-F238E27FC236}">
                  <a16:creationId xmlns:a16="http://schemas.microsoft.com/office/drawing/2014/main" id="{0421950B-AABA-48B1-9AB7-E39F9A6370D9}"/>
                </a:ext>
              </a:extLst>
            </p:cNvPr>
            <p:cNvSpPr/>
            <p:nvPr/>
          </p:nvSpPr>
          <p:spPr>
            <a:xfrm>
              <a:off x="3800007" y="1941500"/>
              <a:ext cx="820444" cy="1132949"/>
            </a:xfrm>
            <a:prstGeom prst="triangle">
              <a:avLst>
                <a:gd name="adj" fmla="val 19222"/>
              </a:avLst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A94AB1C0-D290-4184-84EB-9A02690A0021}"/>
                </a:ext>
              </a:extLst>
            </p:cNvPr>
            <p:cNvSpPr/>
            <p:nvPr/>
          </p:nvSpPr>
          <p:spPr>
            <a:xfrm rot="17991127">
              <a:off x="3969450" y="1589544"/>
              <a:ext cx="846068" cy="1015275"/>
            </a:xfrm>
            <a:prstGeom prst="triangle">
              <a:avLst>
                <a:gd name="adj" fmla="val 49001"/>
              </a:avLst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pic>
          <p:nvPicPr>
            <p:cNvPr id="32" name="Picture 4" descr="Alps - Wikipedia">
              <a:extLst>
                <a:ext uri="{FF2B5EF4-FFF2-40B4-BE49-F238E27FC236}">
                  <a16:creationId xmlns:a16="http://schemas.microsoft.com/office/drawing/2014/main" id="{04900EEE-2528-4A04-B80B-C4E9C128D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210" y="1986471"/>
              <a:ext cx="1029064" cy="803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" name="Google Shape;212;p21">
              <a:extLst>
                <a:ext uri="{FF2B5EF4-FFF2-40B4-BE49-F238E27FC236}">
                  <a16:creationId xmlns:a16="http://schemas.microsoft.com/office/drawing/2014/main" id="{76A34ABE-7C66-4720-B108-60BF16CB810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lum bright="70000" contrast="-70000"/>
            </a:blip>
            <a:srcRect l="24560" t="34234" r="17216" b="25669"/>
            <a:stretch/>
          </p:blipFill>
          <p:spPr>
            <a:xfrm>
              <a:off x="3684726" y="3053013"/>
              <a:ext cx="1050990" cy="7381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300989" y="2467485"/>
            <a:ext cx="4567564" cy="332399"/>
          </a:xfrm>
        </p:spPr>
        <p:txBody>
          <a:bodyPr vert="horz" wrap="square" lIns="72000" tIns="0" rIns="72000" bIns="0" rtlCol="0" anchor="t" anchorCtr="0">
            <a:spAutoFit/>
          </a:bodyPr>
          <a:lstStyle/>
          <a:p>
            <a:pPr>
              <a:buFont typeface="+mj-lt"/>
            </a:pPr>
            <a:r>
              <a:rPr lang="en-GB" sz="2400" b="1" dirty="0">
                <a:solidFill>
                  <a:srgbClr val="C00000"/>
                </a:solidFill>
              </a:rPr>
              <a:t>Thank you for your attention!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1DA46BC8-2F89-41B1-AE65-10644D53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</a:t>
            </a:r>
            <a:endParaRPr lang="de-DE" dirty="0"/>
          </a:p>
        </p:txBody>
      </p:sp>
      <p:sp>
        <p:nvSpPr>
          <p:cNvPr id="22" name="Foliennummernplatzhalter 4">
            <a:extLst>
              <a:ext uri="{FF2B5EF4-FFF2-40B4-BE49-F238E27FC236}">
                <a16:creationId xmlns:a16="http://schemas.microsoft.com/office/drawing/2014/main" id="{B6E51D41-76FA-4785-BAF3-DF284BE5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81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2" y="346005"/>
            <a:ext cx="3674751" cy="360099"/>
          </a:xfrm>
        </p:spPr>
        <p:txBody>
          <a:bodyPr/>
          <a:lstStyle/>
          <a:p>
            <a:r>
              <a:rPr lang="en-GB" dirty="0"/>
              <a:t>GLORI Characteristics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52306E17-3597-4BF6-BD00-14DE38A93784}"/>
              </a:ext>
            </a:extLst>
          </p:cNvPr>
          <p:cNvSpPr txBox="1">
            <a:spLocks/>
          </p:cNvSpPr>
          <p:nvPr/>
        </p:nvSpPr>
        <p:spPr>
          <a:xfrm>
            <a:off x="512186" y="971017"/>
            <a:ext cx="8133521" cy="3301007"/>
          </a:xfrm>
          <a:prstGeom prst="rect">
            <a:avLst/>
          </a:prstGeom>
        </p:spPr>
        <p:txBody>
          <a:bodyPr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/>
              <a:t>Global </a:t>
            </a:r>
            <a:r>
              <a:rPr lang="en-GB" dirty="0">
                <a:solidFill>
                  <a:srgbClr val="C00000"/>
                </a:solidFill>
              </a:rPr>
              <a:t>storm-resolving</a:t>
            </a:r>
            <a:r>
              <a:rPr lang="en-GB" dirty="0"/>
              <a:t> (~3km) and regional </a:t>
            </a:r>
            <a:r>
              <a:rPr lang="en-GB" dirty="0">
                <a:solidFill>
                  <a:srgbClr val="C00000"/>
                </a:solidFill>
              </a:rPr>
              <a:t>km-scale </a:t>
            </a:r>
            <a:r>
              <a:rPr lang="en-GB" dirty="0"/>
              <a:t>(down to 500 m)</a:t>
            </a:r>
            <a:endParaRPr lang="en-GB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Frequent innovation uptake </a:t>
            </a:r>
            <a:r>
              <a:rPr lang="en-GB" dirty="0"/>
              <a:t>though data assimilation (global and km-scale):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/>
              <a:t>Global-Nest Ensemble Data Assimilation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/>
              <a:t>KENDA at high resolution, assimilation of radar reflectivity volumes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Uncertainty estimation </a:t>
            </a:r>
            <a:r>
              <a:rPr lang="en-GB" dirty="0"/>
              <a:t>(global and regional ensembles), also in the data assimilation 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/>
              <a:t>Run on </a:t>
            </a:r>
            <a:r>
              <a:rPr lang="en-GB" dirty="0">
                <a:solidFill>
                  <a:srgbClr val="C00000"/>
                </a:solidFill>
              </a:rPr>
              <a:t>heterogeneous GPU-CPU </a:t>
            </a:r>
            <a:r>
              <a:rPr lang="en-GB" dirty="0"/>
              <a:t>architecture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/>
              <a:t>Configurable and on-demand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ART Mineral Dust </a:t>
            </a:r>
            <a:r>
              <a:rPr lang="en-GB" dirty="0"/>
              <a:t>ENERGY 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ART Pollen </a:t>
            </a:r>
            <a:r>
              <a:rPr lang="en-GB" dirty="0"/>
              <a:t>HEALTH Application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Flood forecasting </a:t>
            </a:r>
            <a:r>
              <a:rPr lang="en-GB" dirty="0"/>
              <a:t>as user-oriented system evaluation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B257D7B8-8E9B-484C-84EB-5301FA58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79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028" y="368490"/>
            <a:ext cx="2453054" cy="332399"/>
          </a:xfrm>
        </p:spPr>
        <p:txBody>
          <a:bodyPr/>
          <a:lstStyle/>
          <a:p>
            <a:r>
              <a:rPr lang="en-GB" sz="2400" dirty="0"/>
              <a:t>GLORI Partners</a:t>
            </a: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6" name="Fußzeilenplatzhalter 3">
            <a:extLst>
              <a:ext uri="{FF2B5EF4-FFF2-40B4-BE49-F238E27FC236}">
                <a16:creationId xmlns:a16="http://schemas.microsoft.com/office/drawing/2014/main" id="{60B39DFA-96CE-406E-99F9-2928DCC5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</a:t>
            </a:r>
            <a:endParaRPr lang="de-DE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2C8C8CD-CC1D-4BCF-9CDB-EAD5AAE77A15}"/>
              </a:ext>
            </a:extLst>
          </p:cNvPr>
          <p:cNvGrpSpPr/>
          <p:nvPr/>
        </p:nvGrpSpPr>
        <p:grpSpPr>
          <a:xfrm>
            <a:off x="3016542" y="1757336"/>
            <a:ext cx="3132865" cy="2280453"/>
            <a:chOff x="2684849" y="1510697"/>
            <a:chExt cx="2972425" cy="2280453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9F47C9F5-17C4-4072-B939-6A4C57794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 t="5860" r="21142" b="5309"/>
            <a:stretch/>
          </p:blipFill>
          <p:spPr>
            <a:xfrm>
              <a:off x="2684849" y="1510697"/>
              <a:ext cx="1591339" cy="1648002"/>
            </a:xfrm>
            <a:prstGeom prst="rect">
              <a:avLst/>
            </a:prstGeom>
          </p:spPr>
        </p:pic>
        <p:sp>
          <p:nvSpPr>
            <p:cNvPr id="30" name="Gleichschenkliges Dreieck 29">
              <a:extLst>
                <a:ext uri="{FF2B5EF4-FFF2-40B4-BE49-F238E27FC236}">
                  <a16:creationId xmlns:a16="http://schemas.microsoft.com/office/drawing/2014/main" id="{B6D307BF-144A-4ECF-AA1E-2EBD0DD30CBF}"/>
                </a:ext>
              </a:extLst>
            </p:cNvPr>
            <p:cNvSpPr/>
            <p:nvPr/>
          </p:nvSpPr>
          <p:spPr>
            <a:xfrm>
              <a:off x="3800007" y="1941500"/>
              <a:ext cx="820444" cy="1132949"/>
            </a:xfrm>
            <a:prstGeom prst="triangle">
              <a:avLst>
                <a:gd name="adj" fmla="val 192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254BD4C2-D9F7-4DDF-82FA-9673243C76C9}"/>
                </a:ext>
              </a:extLst>
            </p:cNvPr>
            <p:cNvSpPr/>
            <p:nvPr/>
          </p:nvSpPr>
          <p:spPr>
            <a:xfrm rot="17991127">
              <a:off x="3969450" y="1589544"/>
              <a:ext cx="846068" cy="1015275"/>
            </a:xfrm>
            <a:prstGeom prst="triangle">
              <a:avLst>
                <a:gd name="adj" fmla="val 4900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Picture 4" descr="Alps - Wikipedia">
              <a:extLst>
                <a:ext uri="{FF2B5EF4-FFF2-40B4-BE49-F238E27FC236}">
                  <a16:creationId xmlns:a16="http://schemas.microsoft.com/office/drawing/2014/main" id="{0D125AFC-B305-4F03-B1CA-ACA2BB6CA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210" y="1986471"/>
              <a:ext cx="1029064" cy="803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" name="Google Shape;212;p21">
              <a:extLst>
                <a:ext uri="{FF2B5EF4-FFF2-40B4-BE49-F238E27FC236}">
                  <a16:creationId xmlns:a16="http://schemas.microsoft.com/office/drawing/2014/main" id="{326DFA5B-0118-4B03-A859-0531DA6A24E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4560" t="34234" r="17216" b="25669"/>
            <a:stretch/>
          </p:blipFill>
          <p:spPr>
            <a:xfrm>
              <a:off x="3684726" y="3053013"/>
              <a:ext cx="1050990" cy="7381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FF298DC-B869-40A9-B676-B2A2F797A64A}"/>
              </a:ext>
            </a:extLst>
          </p:cNvPr>
          <p:cNvGrpSpPr/>
          <p:nvPr/>
        </p:nvGrpSpPr>
        <p:grpSpPr>
          <a:xfrm>
            <a:off x="2740890" y="960554"/>
            <a:ext cx="2243408" cy="645607"/>
            <a:chOff x="911188" y="362579"/>
            <a:chExt cx="2011958" cy="523875"/>
          </a:xfrm>
        </p:grpSpPr>
        <p:pic>
          <p:nvPicPr>
            <p:cNvPr id="35" name="Picture 37" descr="Logo_CMYK_pos">
              <a:extLst>
                <a:ext uri="{FF2B5EF4-FFF2-40B4-BE49-F238E27FC236}">
                  <a16:creationId xmlns:a16="http://schemas.microsoft.com/office/drawing/2014/main" id="{90F885C2-6418-47C5-9B5A-1D402B0EEDF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4" descr="Wappen">
              <a:extLst>
                <a:ext uri="{FF2B5EF4-FFF2-40B4-BE49-F238E27FC236}">
                  <a16:creationId xmlns:a16="http://schemas.microsoft.com/office/drawing/2014/main" id="{CFECD228-D280-4418-AA8D-B7AD83FCB5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237166A2-31B1-4786-B3A2-1DBAEDEFD0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74" y="1121856"/>
            <a:ext cx="1602114" cy="645608"/>
          </a:xfrm>
          <a:prstGeom prst="rect">
            <a:avLst/>
          </a:prstGeom>
        </p:spPr>
      </p:pic>
      <p:pic>
        <p:nvPicPr>
          <p:cNvPr id="37" name="DWD-Logo" descr="Wort-Bild-Marke des Deutschen Wetterdienst. Wetter und Klima aus einer Hand." title="DWD-Logo">
            <a:extLst>
              <a:ext uri="{FF2B5EF4-FFF2-40B4-BE49-F238E27FC236}">
                <a16:creationId xmlns:a16="http://schemas.microsoft.com/office/drawing/2014/main" id="{6BB89B88-C851-49D9-B067-F73286D5D9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158" y="1625725"/>
            <a:ext cx="2598548" cy="696217"/>
          </a:xfrm>
          <a:prstGeom prst="rect">
            <a:avLst/>
          </a:prstGeom>
        </p:spPr>
      </p:pic>
      <p:pic>
        <p:nvPicPr>
          <p:cNvPr id="38" name="Google Shape;9;p1">
            <a:extLst>
              <a:ext uri="{FF2B5EF4-FFF2-40B4-BE49-F238E27FC236}">
                <a16:creationId xmlns:a16="http://schemas.microsoft.com/office/drawing/2014/main" id="{D0F77F9F-F263-4C8A-8311-DA3A9CCA122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74274" y="2726936"/>
            <a:ext cx="1079668" cy="500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00B9B4D9-B2EF-4509-BE5B-9C14A38512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23" y="3526504"/>
            <a:ext cx="1881980" cy="5488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Immagine 5">
            <a:extLst>
              <a:ext uri="{FF2B5EF4-FFF2-40B4-BE49-F238E27FC236}">
                <a16:creationId xmlns:a16="http://schemas.microsoft.com/office/drawing/2014/main" id="{3936E2E9-A55E-439A-8A3A-1240455CBA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52" y="3929253"/>
            <a:ext cx="1769503" cy="47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Google Shape;62;p14">
            <a:extLst>
              <a:ext uri="{FF2B5EF4-FFF2-40B4-BE49-F238E27FC236}">
                <a16:creationId xmlns:a16="http://schemas.microsoft.com/office/drawing/2014/main" id="{951823A9-9179-418C-9954-800E7C632474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30400" y="3102332"/>
            <a:ext cx="965905" cy="5899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B636D7C-102A-48E8-BE55-DAE559138C32}"/>
              </a:ext>
            </a:extLst>
          </p:cNvPr>
          <p:cNvGrpSpPr/>
          <p:nvPr/>
        </p:nvGrpSpPr>
        <p:grpSpPr>
          <a:xfrm>
            <a:off x="6398887" y="1001595"/>
            <a:ext cx="1667736" cy="1421078"/>
            <a:chOff x="6627711" y="1606161"/>
            <a:chExt cx="1667736" cy="1421078"/>
          </a:xfrm>
        </p:grpSpPr>
        <p:pic>
          <p:nvPicPr>
            <p:cNvPr id="42" name="Google Shape;61;p14">
              <a:extLst>
                <a:ext uri="{FF2B5EF4-FFF2-40B4-BE49-F238E27FC236}">
                  <a16:creationId xmlns:a16="http://schemas.microsoft.com/office/drawing/2014/main" id="{8BD8250B-B09C-41D2-8D57-C00C3FF2798D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 t="38808" r="64558"/>
            <a:stretch/>
          </p:blipFill>
          <p:spPr>
            <a:xfrm>
              <a:off x="6627711" y="1708879"/>
              <a:ext cx="1445912" cy="1318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436B78BD-8A03-4A06-A0A7-672A5E5CF6A9}"/>
                </a:ext>
              </a:extLst>
            </p:cNvPr>
            <p:cNvSpPr/>
            <p:nvPr/>
          </p:nvSpPr>
          <p:spPr>
            <a:xfrm>
              <a:off x="7345180" y="1606161"/>
              <a:ext cx="950267" cy="645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83BA72F0-3E6D-42FE-B858-22FF90CBD652}"/>
              </a:ext>
            </a:extLst>
          </p:cNvPr>
          <p:cNvSpPr txBox="1"/>
          <p:nvPr/>
        </p:nvSpPr>
        <p:spPr>
          <a:xfrm>
            <a:off x="6460374" y="2434337"/>
            <a:ext cx="231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Agenzia</a:t>
            </a:r>
            <a:r>
              <a:rPr lang="de-DE" b="1" dirty="0"/>
              <a:t> </a:t>
            </a:r>
            <a:r>
              <a:rPr lang="de-DE" b="1" dirty="0" err="1"/>
              <a:t>ItaliaMeteo</a:t>
            </a:r>
            <a:endParaRPr lang="de-DE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1B0741F-DD8D-4E4A-8E3A-27A9FABC4A90}"/>
              </a:ext>
            </a:extLst>
          </p:cNvPr>
          <p:cNvSpPr txBox="1"/>
          <p:nvPr/>
        </p:nvSpPr>
        <p:spPr>
          <a:xfrm rot="296394">
            <a:off x="2870500" y="4316814"/>
            <a:ext cx="1818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highlight>
                  <a:srgbClr val="D1051B"/>
                </a:highlight>
              </a:rPr>
              <a:t>IDEA-S4S</a:t>
            </a:r>
            <a:endParaRPr lang="de-DE" sz="2800" dirty="0">
              <a:solidFill>
                <a:schemeClr val="bg1"/>
              </a:solidFill>
              <a:highlight>
                <a:srgbClr val="D1051B"/>
              </a:highlight>
            </a:endParaRPr>
          </a:p>
        </p:txBody>
      </p:sp>
      <p:pic>
        <p:nvPicPr>
          <p:cNvPr id="27" name="Picture 883" descr="logo_highres">
            <a:extLst>
              <a:ext uri="{FF2B5EF4-FFF2-40B4-BE49-F238E27FC236}">
                <a16:creationId xmlns:a16="http://schemas.microsoft.com/office/drawing/2014/main" id="{899427E3-6F1B-43E6-9504-ED7CE5CD1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89017" y="772341"/>
            <a:ext cx="1706561" cy="3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8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llipse 69">
            <a:extLst>
              <a:ext uri="{FF2B5EF4-FFF2-40B4-BE49-F238E27FC236}">
                <a16:creationId xmlns:a16="http://schemas.microsoft.com/office/drawing/2014/main" id="{B698E1E2-98D9-44B5-ADDF-B56F174A755E}"/>
              </a:ext>
            </a:extLst>
          </p:cNvPr>
          <p:cNvSpPr/>
          <p:nvPr/>
        </p:nvSpPr>
        <p:spPr>
          <a:xfrm>
            <a:off x="3204980" y="4092315"/>
            <a:ext cx="5725546" cy="740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lake</a:t>
            </a:r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47C3E9D-890C-477A-AD26-A9ADEE0D13F9}"/>
              </a:ext>
            </a:extLst>
          </p:cNvPr>
          <p:cNvGrpSpPr/>
          <p:nvPr/>
        </p:nvGrpSpPr>
        <p:grpSpPr>
          <a:xfrm>
            <a:off x="6635646" y="2841705"/>
            <a:ext cx="1414071" cy="1401471"/>
            <a:chOff x="6635646" y="2841705"/>
            <a:chExt cx="1414071" cy="1401471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DE858EF3-58FB-45A9-A7D3-29FBE60ED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40" t="46654" r="24613" b="16976"/>
            <a:stretch/>
          </p:blipFill>
          <p:spPr>
            <a:xfrm>
              <a:off x="6650450" y="2841705"/>
              <a:ext cx="1399267" cy="1401471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C500D38E-90A0-4EEC-BA80-084AD1D28988}"/>
                </a:ext>
              </a:extLst>
            </p:cNvPr>
            <p:cNvSpPr txBox="1"/>
            <p:nvPr/>
          </p:nvSpPr>
          <p:spPr>
            <a:xfrm>
              <a:off x="6635646" y="2880606"/>
              <a:ext cx="120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>
                  <a:solidFill>
                    <a:srgbClr val="1C1C1C"/>
                  </a:solidFill>
                </a:rPr>
                <a:t>catchment</a:t>
              </a:r>
              <a:r>
                <a:rPr lang="de-DE" sz="1600" dirty="0">
                  <a:solidFill>
                    <a:srgbClr val="1C1C1C"/>
                  </a:solidFill>
                </a:rPr>
                <a:t> </a:t>
              </a:r>
              <a:r>
                <a:rPr lang="de-DE" sz="1600" dirty="0" err="1">
                  <a:solidFill>
                    <a:srgbClr val="1C1C1C"/>
                  </a:solidFill>
                </a:rPr>
                <a:t>verification</a:t>
              </a:r>
              <a:endParaRPr lang="de-DE" sz="1600" dirty="0">
                <a:solidFill>
                  <a:srgbClr val="1C1C1C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336" y="362792"/>
            <a:ext cx="2619339" cy="332399"/>
          </a:xfrm>
        </p:spPr>
        <p:txBody>
          <a:bodyPr/>
          <a:lstStyle/>
          <a:p>
            <a:r>
              <a:rPr lang="en-GB" sz="2400" dirty="0"/>
              <a:t>GLORI Concept</a:t>
            </a: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4" name="Sechseck 53">
            <a:extLst>
              <a:ext uri="{FF2B5EF4-FFF2-40B4-BE49-F238E27FC236}">
                <a16:creationId xmlns:a16="http://schemas.microsoft.com/office/drawing/2014/main" id="{2283D748-130A-4207-ACFE-A510343D5B6D}"/>
              </a:ext>
            </a:extLst>
          </p:cNvPr>
          <p:cNvSpPr/>
          <p:nvPr/>
        </p:nvSpPr>
        <p:spPr>
          <a:xfrm>
            <a:off x="403594" y="1821850"/>
            <a:ext cx="1797463" cy="647391"/>
          </a:xfrm>
          <a:prstGeom prst="hexagon">
            <a:avLst/>
          </a:prstGeom>
          <a:solidFill>
            <a:srgbClr val="FFCC9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1C1C1C"/>
                </a:solidFill>
              </a:rPr>
              <a:t>physics</a:t>
            </a:r>
            <a:r>
              <a:rPr lang="de-DE" sz="1600" dirty="0">
                <a:solidFill>
                  <a:srgbClr val="1C1C1C"/>
                </a:solidFill>
              </a:rPr>
              <a:t> at high-</a:t>
            </a:r>
            <a:r>
              <a:rPr lang="de-DE" sz="1600" dirty="0" err="1">
                <a:solidFill>
                  <a:srgbClr val="1C1C1C"/>
                </a:solidFill>
              </a:rPr>
              <a:t>res</a:t>
            </a:r>
            <a:endParaRPr lang="de-DE" sz="1600" dirty="0">
              <a:solidFill>
                <a:srgbClr val="1C1C1C"/>
              </a:solidFill>
            </a:endParaRPr>
          </a:p>
        </p:txBody>
      </p:sp>
      <p:sp>
        <p:nvSpPr>
          <p:cNvPr id="57" name="Sechseck 56">
            <a:extLst>
              <a:ext uri="{FF2B5EF4-FFF2-40B4-BE49-F238E27FC236}">
                <a16:creationId xmlns:a16="http://schemas.microsoft.com/office/drawing/2014/main" id="{99BC03CF-03CA-4DEF-8CBA-8549CC2F1517}"/>
              </a:ext>
            </a:extLst>
          </p:cNvPr>
          <p:cNvSpPr/>
          <p:nvPr/>
        </p:nvSpPr>
        <p:spPr>
          <a:xfrm>
            <a:off x="885332" y="3246835"/>
            <a:ext cx="1889470" cy="647392"/>
          </a:xfrm>
          <a:prstGeom prst="hexagon">
            <a:avLst/>
          </a:prstGeom>
          <a:solidFill>
            <a:srgbClr val="FFFF9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1C1C1C"/>
                </a:solidFill>
              </a:rPr>
              <a:t>ensemble</a:t>
            </a:r>
            <a:r>
              <a:rPr lang="de-DE" sz="1600" dirty="0">
                <a:solidFill>
                  <a:srgbClr val="1C1C1C"/>
                </a:solidFill>
              </a:rPr>
              <a:t> </a:t>
            </a:r>
            <a:r>
              <a:rPr lang="de-DE" sz="1600" dirty="0" err="1">
                <a:solidFill>
                  <a:srgbClr val="1C1C1C"/>
                </a:solidFill>
              </a:rPr>
              <a:t>land</a:t>
            </a:r>
            <a:r>
              <a:rPr lang="de-DE" sz="1600" dirty="0">
                <a:solidFill>
                  <a:srgbClr val="1C1C1C"/>
                </a:solidFill>
              </a:rPr>
              <a:t> interface</a:t>
            </a:r>
          </a:p>
        </p:txBody>
      </p:sp>
      <p:sp>
        <p:nvSpPr>
          <p:cNvPr id="58" name="Sechseck 57">
            <a:extLst>
              <a:ext uri="{FF2B5EF4-FFF2-40B4-BE49-F238E27FC236}">
                <a16:creationId xmlns:a16="http://schemas.microsoft.com/office/drawing/2014/main" id="{1FC2A8CB-8504-4797-8318-3D580EC956B2}"/>
              </a:ext>
            </a:extLst>
          </p:cNvPr>
          <p:cNvSpPr/>
          <p:nvPr/>
        </p:nvSpPr>
        <p:spPr>
          <a:xfrm>
            <a:off x="1192614" y="3964277"/>
            <a:ext cx="1889470" cy="616028"/>
          </a:xfrm>
          <a:prstGeom prst="hexagon">
            <a:avLst/>
          </a:prstGeom>
          <a:solidFill>
            <a:srgbClr val="CCFF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rgbClr val="1C1C1C"/>
                </a:solidFill>
              </a:rPr>
              <a:t>land</a:t>
            </a:r>
            <a:r>
              <a:rPr lang="de-DE" sz="1600" dirty="0">
                <a:solidFill>
                  <a:srgbClr val="1C1C1C"/>
                </a:solidFill>
              </a:rPr>
              <a:t> </a:t>
            </a:r>
            <a:r>
              <a:rPr lang="de-DE" sz="1600" dirty="0" err="1">
                <a:solidFill>
                  <a:srgbClr val="1C1C1C"/>
                </a:solidFill>
              </a:rPr>
              <a:t>surface</a:t>
            </a:r>
            <a:endParaRPr lang="de-DE" sz="1600" dirty="0">
              <a:solidFill>
                <a:srgbClr val="1C1C1C"/>
              </a:solidFill>
            </a:endParaRPr>
          </a:p>
          <a:p>
            <a:pPr algn="ctr"/>
            <a:r>
              <a:rPr lang="de-DE" sz="1600" dirty="0">
                <a:solidFill>
                  <a:srgbClr val="1C1C1C"/>
                </a:solidFill>
              </a:rPr>
              <a:t>urban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2590E71A-96A3-4C82-AE35-9CB0A03B887A}"/>
              </a:ext>
            </a:extLst>
          </p:cNvPr>
          <p:cNvSpPr txBox="1"/>
          <p:nvPr/>
        </p:nvSpPr>
        <p:spPr>
          <a:xfrm>
            <a:off x="3362375" y="757907"/>
            <a:ext cx="1772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1C1C1C"/>
                </a:solidFill>
              </a:rPr>
              <a:t>global2regional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E82F8FC7-B036-4E3B-B751-6F9515506D74}"/>
              </a:ext>
            </a:extLst>
          </p:cNvPr>
          <p:cNvSpPr txBox="1"/>
          <p:nvPr/>
        </p:nvSpPr>
        <p:spPr>
          <a:xfrm>
            <a:off x="295640" y="753791"/>
            <a:ext cx="1547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1C1C1C"/>
                </a:solidFill>
              </a:rPr>
              <a:t>development</a:t>
            </a:r>
            <a:endParaRPr lang="de-DE" sz="1600" b="1" dirty="0">
              <a:solidFill>
                <a:srgbClr val="1C1C1C"/>
              </a:solidFill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D1C8DF7E-FD70-49C7-B8DA-17C42639D688}"/>
              </a:ext>
            </a:extLst>
          </p:cNvPr>
          <p:cNvSpPr txBox="1"/>
          <p:nvPr/>
        </p:nvSpPr>
        <p:spPr>
          <a:xfrm>
            <a:off x="6756613" y="744897"/>
            <a:ext cx="141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1C1C1C"/>
                </a:solidFill>
              </a:rPr>
              <a:t>applications</a:t>
            </a:r>
            <a:endParaRPr lang="de-DE" sz="1600" b="1" dirty="0">
              <a:solidFill>
                <a:srgbClr val="1C1C1C"/>
              </a:solidFill>
            </a:endParaRPr>
          </a:p>
        </p:txBody>
      </p:sp>
      <p:sp>
        <p:nvSpPr>
          <p:cNvPr id="69" name="Sechseck 68">
            <a:extLst>
              <a:ext uri="{FF2B5EF4-FFF2-40B4-BE49-F238E27FC236}">
                <a16:creationId xmlns:a16="http://schemas.microsoft.com/office/drawing/2014/main" id="{74A232A0-EB91-40A2-93CF-35FA074E42F8}"/>
              </a:ext>
            </a:extLst>
          </p:cNvPr>
          <p:cNvSpPr/>
          <p:nvPr/>
        </p:nvSpPr>
        <p:spPr>
          <a:xfrm>
            <a:off x="173749" y="1112319"/>
            <a:ext cx="1797463" cy="647391"/>
          </a:xfrm>
          <a:prstGeom prst="hexagon">
            <a:avLst/>
          </a:prstGeom>
          <a:solidFill>
            <a:srgbClr val="FFCC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1C1C1C"/>
                </a:solidFill>
              </a:rPr>
              <a:t>high-</a:t>
            </a:r>
            <a:r>
              <a:rPr lang="de-DE" sz="1600" dirty="0" err="1">
                <a:solidFill>
                  <a:srgbClr val="1C1C1C"/>
                </a:solidFill>
              </a:rPr>
              <a:t>res</a:t>
            </a:r>
            <a:r>
              <a:rPr lang="de-DE" sz="1600" dirty="0">
                <a:solidFill>
                  <a:srgbClr val="1C1C1C"/>
                </a:solidFill>
              </a:rPr>
              <a:t> DA</a:t>
            </a:r>
          </a:p>
        </p:txBody>
      </p:sp>
      <p:sp>
        <p:nvSpPr>
          <p:cNvPr id="23" name="Fußzeilenplatzhalter 3">
            <a:extLst>
              <a:ext uri="{FF2B5EF4-FFF2-40B4-BE49-F238E27FC236}">
                <a16:creationId xmlns:a16="http://schemas.microsoft.com/office/drawing/2014/main" id="{63972B64-D17B-4651-A8E9-743D5D54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6EAC418-C641-4A32-A25D-32F64C7FCC91}"/>
              </a:ext>
            </a:extLst>
          </p:cNvPr>
          <p:cNvGrpSpPr/>
          <p:nvPr/>
        </p:nvGrpSpPr>
        <p:grpSpPr>
          <a:xfrm>
            <a:off x="1210482" y="1141712"/>
            <a:ext cx="4984226" cy="3260228"/>
            <a:chOff x="1210482" y="1141712"/>
            <a:chExt cx="4984226" cy="3260228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AEF27127-E105-4E83-9806-3975A551CB96}"/>
                </a:ext>
              </a:extLst>
            </p:cNvPr>
            <p:cNvGrpSpPr/>
            <p:nvPr/>
          </p:nvGrpSpPr>
          <p:grpSpPr>
            <a:xfrm>
              <a:off x="2864729" y="1510697"/>
              <a:ext cx="2972425" cy="2280453"/>
              <a:chOff x="2684849" y="1510697"/>
              <a:chExt cx="2972425" cy="2280453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260F20E-D6DD-428E-BD63-E945D2E1E8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45" t="5860" r="21142" b="5309"/>
              <a:stretch/>
            </p:blipFill>
            <p:spPr>
              <a:xfrm>
                <a:off x="2684849" y="1510697"/>
                <a:ext cx="1591339" cy="1648002"/>
              </a:xfrm>
              <a:prstGeom prst="rect">
                <a:avLst/>
              </a:prstGeom>
            </p:spPr>
          </p:pic>
          <p:sp>
            <p:nvSpPr>
              <p:cNvPr id="18" name="Gleichschenkliges Dreieck 17">
                <a:extLst>
                  <a:ext uri="{FF2B5EF4-FFF2-40B4-BE49-F238E27FC236}">
                    <a16:creationId xmlns:a16="http://schemas.microsoft.com/office/drawing/2014/main" id="{7FF94D87-75BD-4B50-B047-98B45046AE49}"/>
                  </a:ext>
                </a:extLst>
              </p:cNvPr>
              <p:cNvSpPr/>
              <p:nvPr/>
            </p:nvSpPr>
            <p:spPr>
              <a:xfrm>
                <a:off x="3800007" y="1941500"/>
                <a:ext cx="820444" cy="1132949"/>
              </a:xfrm>
              <a:prstGeom prst="triangle">
                <a:avLst>
                  <a:gd name="adj" fmla="val 1922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Gleichschenkliges Dreieck 19">
                <a:extLst>
                  <a:ext uri="{FF2B5EF4-FFF2-40B4-BE49-F238E27FC236}">
                    <a16:creationId xmlns:a16="http://schemas.microsoft.com/office/drawing/2014/main" id="{3CCFED4B-74CC-404E-BF4E-D3B887DCFC0F}"/>
                  </a:ext>
                </a:extLst>
              </p:cNvPr>
              <p:cNvSpPr/>
              <p:nvPr/>
            </p:nvSpPr>
            <p:spPr>
              <a:xfrm rot="17991127">
                <a:off x="3969450" y="1589544"/>
                <a:ext cx="846068" cy="1015275"/>
              </a:xfrm>
              <a:prstGeom prst="triangle">
                <a:avLst>
                  <a:gd name="adj" fmla="val 4900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8" name="Picture 4" descr="Alps - Wikipedia">
                <a:extLst>
                  <a:ext uri="{FF2B5EF4-FFF2-40B4-BE49-F238E27FC236}">
                    <a16:creationId xmlns:a16="http://schemas.microsoft.com/office/drawing/2014/main" id="{D0ADC241-D047-4063-9063-23414B47DC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210" y="1986471"/>
                <a:ext cx="1029064" cy="8036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7" name="Google Shape;212;p21">
                <a:extLst>
                  <a:ext uri="{FF2B5EF4-FFF2-40B4-BE49-F238E27FC236}">
                    <a16:creationId xmlns:a16="http://schemas.microsoft.com/office/drawing/2014/main" id="{B9AC1E21-D16A-4301-9A51-9541F39193D7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24560" t="34234" r="17216" b="25669"/>
              <a:stretch/>
            </p:blipFill>
            <p:spPr>
              <a:xfrm>
                <a:off x="3684726" y="3053013"/>
                <a:ext cx="1050990" cy="73813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64" name="Sehne 63">
              <a:extLst>
                <a:ext uri="{FF2B5EF4-FFF2-40B4-BE49-F238E27FC236}">
                  <a16:creationId xmlns:a16="http://schemas.microsoft.com/office/drawing/2014/main" id="{AB651783-2C9A-4FD6-AAE2-1F8F1956B943}"/>
                </a:ext>
              </a:extLst>
            </p:cNvPr>
            <p:cNvSpPr/>
            <p:nvPr/>
          </p:nvSpPr>
          <p:spPr>
            <a:xfrm rot="10800000">
              <a:off x="1210482" y="1141712"/>
              <a:ext cx="4984226" cy="3260228"/>
            </a:xfrm>
            <a:prstGeom prst="chord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9" name="Sechseck 38">
            <a:extLst>
              <a:ext uri="{FF2B5EF4-FFF2-40B4-BE49-F238E27FC236}">
                <a16:creationId xmlns:a16="http://schemas.microsoft.com/office/drawing/2014/main" id="{D679C679-65E1-4C70-AA3E-8534A17C86D9}"/>
              </a:ext>
            </a:extLst>
          </p:cNvPr>
          <p:cNvSpPr/>
          <p:nvPr/>
        </p:nvSpPr>
        <p:spPr>
          <a:xfrm>
            <a:off x="668419" y="2528880"/>
            <a:ext cx="1797463" cy="647391"/>
          </a:xfrm>
          <a:prstGeom prst="hexagon">
            <a:avLst/>
          </a:prstGeom>
          <a:solidFill>
            <a:srgbClr val="99CC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1C1C1C"/>
                </a:solidFill>
              </a:rPr>
              <a:t>GPU </a:t>
            </a:r>
            <a:r>
              <a:rPr lang="de-DE" sz="1600" dirty="0" err="1">
                <a:solidFill>
                  <a:srgbClr val="1C1C1C"/>
                </a:solidFill>
              </a:rPr>
              <a:t>porting</a:t>
            </a:r>
            <a:endParaRPr lang="de-DE" sz="1600" dirty="0">
              <a:solidFill>
                <a:srgbClr val="1C1C1C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7FE4F73-39F1-4E59-A0A1-3032118FF353}"/>
              </a:ext>
            </a:extLst>
          </p:cNvPr>
          <p:cNvGrpSpPr/>
          <p:nvPr/>
        </p:nvGrpSpPr>
        <p:grpSpPr>
          <a:xfrm>
            <a:off x="7210267" y="1935450"/>
            <a:ext cx="1614449" cy="957810"/>
            <a:chOff x="7210267" y="1935450"/>
            <a:chExt cx="1614449" cy="957810"/>
          </a:xfrm>
        </p:grpSpPr>
        <p:pic>
          <p:nvPicPr>
            <p:cNvPr id="28" name="Google Shape;131;p16">
              <a:extLst>
                <a:ext uri="{FF2B5EF4-FFF2-40B4-BE49-F238E27FC236}">
                  <a16:creationId xmlns:a16="http://schemas.microsoft.com/office/drawing/2014/main" id="{BB993B6A-7F87-4280-AE80-DB69DEA1C67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0087" t="52771" r="70075" b="25130"/>
            <a:stretch/>
          </p:blipFill>
          <p:spPr>
            <a:xfrm>
              <a:off x="7251316" y="1935450"/>
              <a:ext cx="1573400" cy="950214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62F2CD2-6509-456A-828E-F8E9C2E4D250}"/>
                </a:ext>
              </a:extLst>
            </p:cNvPr>
            <p:cNvSpPr txBox="1"/>
            <p:nvPr/>
          </p:nvSpPr>
          <p:spPr>
            <a:xfrm>
              <a:off x="7210267" y="2308485"/>
              <a:ext cx="923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/>
                  </a:solidFill>
                </a:rPr>
                <a:t>ART </a:t>
              </a:r>
              <a:r>
                <a:rPr lang="de-DE" sz="1600" dirty="0" err="1">
                  <a:solidFill>
                    <a:schemeClr val="bg1"/>
                  </a:solidFill>
                </a:rPr>
                <a:t>health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489E40B-F918-4741-BB62-0279EF71FF71}"/>
              </a:ext>
            </a:extLst>
          </p:cNvPr>
          <p:cNvGrpSpPr/>
          <p:nvPr/>
        </p:nvGrpSpPr>
        <p:grpSpPr>
          <a:xfrm>
            <a:off x="6620662" y="1171733"/>
            <a:ext cx="1603190" cy="813719"/>
            <a:chOff x="6620662" y="1171733"/>
            <a:chExt cx="1603190" cy="813719"/>
          </a:xfrm>
        </p:grpSpPr>
        <p:pic>
          <p:nvPicPr>
            <p:cNvPr id="24" name="Google Shape;129;p16">
              <a:extLst>
                <a:ext uri="{FF2B5EF4-FFF2-40B4-BE49-F238E27FC236}">
                  <a16:creationId xmlns:a16="http://schemas.microsoft.com/office/drawing/2014/main" id="{59A0129B-C37D-47D0-8968-FC603B24CBCC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53730" b="22575"/>
            <a:stretch/>
          </p:blipFill>
          <p:spPr>
            <a:xfrm>
              <a:off x="6650451" y="1178623"/>
              <a:ext cx="1573401" cy="806829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806714F0-E1E0-4C6A-8A74-85D409D2FC27}"/>
                </a:ext>
              </a:extLst>
            </p:cNvPr>
            <p:cNvSpPr txBox="1"/>
            <p:nvPr/>
          </p:nvSpPr>
          <p:spPr>
            <a:xfrm>
              <a:off x="6620662" y="1171733"/>
              <a:ext cx="923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/>
                  </a:solidFill>
                </a:rPr>
                <a:t>ART </a:t>
              </a:r>
              <a:r>
                <a:rPr lang="de-DE" sz="1600" dirty="0" err="1">
                  <a:solidFill>
                    <a:schemeClr val="bg1"/>
                  </a:solidFill>
                </a:rPr>
                <a:t>energy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1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4" grpId="0" animBg="1"/>
      <p:bldP spid="57" grpId="0" animBg="1"/>
      <p:bldP spid="58" grpId="0" animBg="1"/>
      <p:bldP spid="67" grpId="0"/>
      <p:bldP spid="68" grpId="0"/>
      <p:bldP spid="69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8179593-1BD5-4FC8-B92E-5B79BACF7173}"/>
              </a:ext>
            </a:extLst>
          </p:cNvPr>
          <p:cNvGrpSpPr>
            <a:grpSpLocks noChangeAspect="1"/>
          </p:cNvGrpSpPr>
          <p:nvPr/>
        </p:nvGrpSpPr>
        <p:grpSpPr>
          <a:xfrm>
            <a:off x="2422521" y="982431"/>
            <a:ext cx="4296132" cy="3296004"/>
            <a:chOff x="2684849" y="1510697"/>
            <a:chExt cx="2972425" cy="2280453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168005D2-F982-49BE-9D40-1BE6F3DA5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 t="5860" r="21142" b="5309"/>
            <a:stretch/>
          </p:blipFill>
          <p:spPr>
            <a:xfrm>
              <a:off x="2684849" y="1510697"/>
              <a:ext cx="1591339" cy="1648002"/>
            </a:xfrm>
            <a:prstGeom prst="rect">
              <a:avLst/>
            </a:prstGeom>
          </p:spPr>
        </p:pic>
        <p:sp>
          <p:nvSpPr>
            <p:cNvPr id="30" name="Gleichschenkliges Dreieck 29">
              <a:extLst>
                <a:ext uri="{FF2B5EF4-FFF2-40B4-BE49-F238E27FC236}">
                  <a16:creationId xmlns:a16="http://schemas.microsoft.com/office/drawing/2014/main" id="{0421950B-AABA-48B1-9AB7-E39F9A6370D9}"/>
                </a:ext>
              </a:extLst>
            </p:cNvPr>
            <p:cNvSpPr/>
            <p:nvPr/>
          </p:nvSpPr>
          <p:spPr>
            <a:xfrm>
              <a:off x="3800007" y="1941500"/>
              <a:ext cx="820444" cy="1132949"/>
            </a:xfrm>
            <a:prstGeom prst="triangle">
              <a:avLst>
                <a:gd name="adj" fmla="val 19222"/>
              </a:avLst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A94AB1C0-D290-4184-84EB-9A02690A0021}"/>
                </a:ext>
              </a:extLst>
            </p:cNvPr>
            <p:cNvSpPr/>
            <p:nvPr/>
          </p:nvSpPr>
          <p:spPr>
            <a:xfrm rot="17991127">
              <a:off x="3969450" y="1589544"/>
              <a:ext cx="846068" cy="1015275"/>
            </a:xfrm>
            <a:prstGeom prst="triangle">
              <a:avLst>
                <a:gd name="adj" fmla="val 49001"/>
              </a:avLst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pic>
          <p:nvPicPr>
            <p:cNvPr id="32" name="Picture 4" descr="Alps - Wikipedia">
              <a:extLst>
                <a:ext uri="{FF2B5EF4-FFF2-40B4-BE49-F238E27FC236}">
                  <a16:creationId xmlns:a16="http://schemas.microsoft.com/office/drawing/2014/main" id="{04900EEE-2528-4A04-B80B-C4E9C128D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210" y="1986471"/>
              <a:ext cx="1029064" cy="803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" name="Google Shape;212;p21">
              <a:extLst>
                <a:ext uri="{FF2B5EF4-FFF2-40B4-BE49-F238E27FC236}">
                  <a16:creationId xmlns:a16="http://schemas.microsoft.com/office/drawing/2014/main" id="{76A34ABE-7C66-4720-B108-60BF16CB810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lum bright="70000" contrast="-70000"/>
            </a:blip>
            <a:srcRect l="24560" t="34234" r="17216" b="25669"/>
            <a:stretch/>
          </p:blipFill>
          <p:spPr>
            <a:xfrm>
              <a:off x="3684726" y="3053013"/>
              <a:ext cx="1050990" cy="7381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723867" y="2467485"/>
            <a:ext cx="5696265" cy="332399"/>
          </a:xfrm>
        </p:spPr>
        <p:txBody>
          <a:bodyPr vert="horz" wrap="square" lIns="72000" tIns="0" rIns="72000" bIns="0" rtlCol="0" anchor="t" anchorCtr="0">
            <a:spAutoFit/>
          </a:bodyPr>
          <a:lstStyle/>
          <a:p>
            <a:pPr algn="ctr">
              <a:buFont typeface="+mj-lt"/>
            </a:pPr>
            <a:r>
              <a:rPr lang="en-GB" sz="2400" b="1" dirty="0">
                <a:solidFill>
                  <a:srgbClr val="C00000"/>
                </a:solidFill>
              </a:rPr>
              <a:t>ICON Global-2-Regional Configuration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1DA46BC8-2F89-41B1-AE65-10644D53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en-GB" dirty="0"/>
              <a:t>Chiara Marsigli</a:t>
            </a:r>
            <a:endParaRPr lang="de-DE" dirty="0"/>
          </a:p>
        </p:txBody>
      </p:sp>
      <p:sp>
        <p:nvSpPr>
          <p:cNvPr id="22" name="Foliennummernplatzhalter 4">
            <a:extLst>
              <a:ext uri="{FF2B5EF4-FFF2-40B4-BE49-F238E27FC236}">
                <a16:creationId xmlns:a16="http://schemas.microsoft.com/office/drawing/2014/main" id="{B6E51D41-76FA-4785-BAF3-DF284BE5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74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475759" y="328315"/>
            <a:ext cx="4523461" cy="373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400" b="1" dirty="0">
                <a:latin typeface="+mj-lt"/>
                <a:ea typeface="+mj-ea"/>
                <a:cs typeface="+mj-cs"/>
              </a:rPr>
              <a:t>Hybrid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architecture</a:t>
            </a:r>
            <a:r>
              <a:rPr lang="de-DE" sz="2400" b="1" dirty="0">
                <a:latin typeface="+mj-lt"/>
                <a:ea typeface="+mj-ea"/>
                <a:cs typeface="+mj-cs"/>
              </a:rPr>
              <a:t> CPU-GPU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382794-E883-44FC-B6C5-79C3EB72FA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35" y="1506511"/>
            <a:ext cx="3254953" cy="216997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BCEFBB2-FDDC-401C-AC59-6CF61D06E7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4" t="10861" r="18934" b="5660"/>
          <a:stretch/>
        </p:blipFill>
        <p:spPr>
          <a:xfrm>
            <a:off x="5373973" y="3050299"/>
            <a:ext cx="3361675" cy="1499746"/>
          </a:xfrm>
          <a:prstGeom prst="rect">
            <a:avLst/>
          </a:prstGeom>
        </p:spPr>
      </p:pic>
      <p:pic>
        <p:nvPicPr>
          <p:cNvPr id="2050" name="Picture 2" descr="So techt Deutschland: &quot;Unser Weltrekord hat Google interessiert&quot; - n-tv.de">
            <a:extLst>
              <a:ext uri="{FF2B5EF4-FFF2-40B4-BE49-F238E27FC236}">
                <a16:creationId xmlns:a16="http://schemas.microsoft.com/office/drawing/2014/main" id="{EE48B11A-7448-428C-9D44-5144D94B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61" y="915988"/>
            <a:ext cx="2214927" cy="16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5">
            <a:extLst>
              <a:ext uri="{FF2B5EF4-FFF2-40B4-BE49-F238E27FC236}">
                <a16:creationId xmlns:a16="http://schemas.microsoft.com/office/drawing/2014/main" id="{0D7BC511-27D0-49F3-8743-AA8D7F05AB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68" y="3969866"/>
            <a:ext cx="1769503" cy="47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AE1CE9D-F5A8-4A51-BD29-29A2C8303F0D}"/>
              </a:ext>
            </a:extLst>
          </p:cNvPr>
          <p:cNvSpPr txBox="1"/>
          <p:nvPr/>
        </p:nvSpPr>
        <p:spPr>
          <a:xfrm>
            <a:off x="3687248" y="2967607"/>
            <a:ext cx="176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chemeClr val="bg1"/>
                </a:solidFill>
              </a:rPr>
              <a:t>Horeka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11" name="Google Shape;9;p1">
            <a:extLst>
              <a:ext uri="{FF2B5EF4-FFF2-40B4-BE49-F238E27FC236}">
                <a16:creationId xmlns:a16="http://schemas.microsoft.com/office/drawing/2014/main" id="{F09E5425-4256-4E04-887B-FEC257ADBED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53725" y="3337225"/>
            <a:ext cx="636550" cy="2535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2F6CAC3-C194-4FCC-B5F6-C189921D8DF5}"/>
              </a:ext>
            </a:extLst>
          </p:cNvPr>
          <p:cNvGrpSpPr/>
          <p:nvPr/>
        </p:nvGrpSpPr>
        <p:grpSpPr>
          <a:xfrm>
            <a:off x="947614" y="1046735"/>
            <a:ext cx="1915507" cy="1661196"/>
            <a:chOff x="6627711" y="1606161"/>
            <a:chExt cx="1667736" cy="1421078"/>
          </a:xfrm>
        </p:grpSpPr>
        <p:pic>
          <p:nvPicPr>
            <p:cNvPr id="13" name="Google Shape;61;p14">
              <a:extLst>
                <a:ext uri="{FF2B5EF4-FFF2-40B4-BE49-F238E27FC236}">
                  <a16:creationId xmlns:a16="http://schemas.microsoft.com/office/drawing/2014/main" id="{2521E92A-2C83-48B5-B60D-33E0C034247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38808" r="64558"/>
            <a:stretch/>
          </p:blipFill>
          <p:spPr>
            <a:xfrm>
              <a:off x="6627711" y="1708879"/>
              <a:ext cx="1445912" cy="1318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66CAE4E-4708-4EB8-9E04-355A6840A2D9}"/>
                </a:ext>
              </a:extLst>
            </p:cNvPr>
            <p:cNvSpPr/>
            <p:nvPr/>
          </p:nvSpPr>
          <p:spPr>
            <a:xfrm>
              <a:off x="7345180" y="1606161"/>
              <a:ext cx="950267" cy="645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0FE44D7F-35E4-4AC4-95D3-F6B715990BE7}"/>
              </a:ext>
            </a:extLst>
          </p:cNvPr>
          <p:cNvSpPr txBox="1">
            <a:spLocks/>
          </p:cNvSpPr>
          <p:nvPr/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2022</a:t>
            </a:r>
          </a:p>
        </p:txBody>
      </p: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0CDDDEBD-95D7-41E8-8E6F-366D2FC212DF}"/>
              </a:ext>
            </a:extLst>
          </p:cNvPr>
          <p:cNvSpPr txBox="1">
            <a:spLocks/>
          </p:cNvSpPr>
          <p:nvPr/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8FC84-22FA-4F5E-86B7-A7761BE44B02}" type="slidenum">
              <a:rPr lang="de-DE" sz="1000">
                <a:solidFill>
                  <a:schemeClr val="tx1">
                    <a:tint val="75000"/>
                  </a:schemeClr>
                </a:solidFill>
              </a:rPr>
              <a:pPr/>
              <a:t>7</a:t>
            </a:fld>
            <a:endParaRPr lang="de-DE" sz="1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A09E46EB-D31B-4F48-8237-02EDC0942D55}"/>
              </a:ext>
            </a:extLst>
          </p:cNvPr>
          <p:cNvSpPr txBox="1">
            <a:spLocks/>
          </p:cNvSpPr>
          <p:nvPr/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Chiara Marsigli</a:t>
            </a:r>
            <a:endParaRPr lang="de-DE" dirty="0"/>
          </a:p>
        </p:txBody>
      </p:sp>
      <p:pic>
        <p:nvPicPr>
          <p:cNvPr id="1026" name="Picture 2" descr="Leonardo Model">
            <a:extLst>
              <a:ext uri="{FF2B5EF4-FFF2-40B4-BE49-F238E27FC236}">
                <a16:creationId xmlns:a16="http://schemas.microsoft.com/office/drawing/2014/main" id="{F9E04F89-DE23-473A-A948-C5BBECF58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t="27978" r="22951" b="18664"/>
          <a:stretch/>
        </p:blipFill>
        <p:spPr bwMode="auto">
          <a:xfrm>
            <a:off x="395288" y="3230940"/>
            <a:ext cx="2990176" cy="132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75479B4-AC0D-4B4A-91FE-F96D798E86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92" y="2321359"/>
            <a:ext cx="766643" cy="2235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1E352134-2391-4629-B015-2A76146600D0}"/>
              </a:ext>
            </a:extLst>
          </p:cNvPr>
          <p:cNvSpPr txBox="1"/>
          <p:nvPr/>
        </p:nvSpPr>
        <p:spPr>
          <a:xfrm rot="20682293">
            <a:off x="3108281" y="1696705"/>
            <a:ext cx="2597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highlight>
                  <a:srgbClr val="D1051B"/>
                </a:highlight>
              </a:rPr>
              <a:t>Implementation on </a:t>
            </a:r>
            <a:r>
              <a:rPr lang="en-GB" sz="1800" dirty="0" err="1">
                <a:solidFill>
                  <a:schemeClr val="bg1"/>
                </a:solidFill>
                <a:highlight>
                  <a:srgbClr val="D1051B"/>
                </a:highlight>
              </a:rPr>
              <a:t>Horeka</a:t>
            </a:r>
            <a:r>
              <a:rPr lang="en-GB" sz="1800" dirty="0">
                <a:solidFill>
                  <a:schemeClr val="bg1"/>
                </a:solidFill>
                <a:highlight>
                  <a:srgbClr val="D1051B"/>
                </a:highlight>
              </a:rPr>
              <a:t> has started</a:t>
            </a:r>
            <a:endParaRPr lang="de-DE" dirty="0">
              <a:solidFill>
                <a:schemeClr val="bg1"/>
              </a:solidFill>
              <a:highlight>
                <a:srgbClr val="D1051B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5098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803026" y="915988"/>
            <a:ext cx="7527926" cy="306471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The GLORI project is an opportunity to adapt workflow and data exchange between different components of the NWP production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Explore adaptation of part of the NWP workflow to cloud technologies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Coordination of technology with </a:t>
            </a:r>
            <a:r>
              <a:rPr lang="en-US" dirty="0" err="1">
                <a:solidFill>
                  <a:srgbClr val="1C1C1C"/>
                </a:solidFill>
              </a:rPr>
              <a:t>DestinE</a:t>
            </a:r>
            <a:r>
              <a:rPr lang="en-US" dirty="0">
                <a:solidFill>
                  <a:srgbClr val="1C1C1C"/>
                </a:solidFill>
              </a:rPr>
              <a:t> to be compatible with data lake and data stream solution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Joint working group </a:t>
            </a:r>
            <a:r>
              <a:rPr lang="en-US" dirty="0" err="1">
                <a:solidFill>
                  <a:srgbClr val="1C1C1C"/>
                </a:solidFill>
              </a:rPr>
              <a:t>Glori</a:t>
            </a:r>
            <a:r>
              <a:rPr lang="en-US" dirty="0">
                <a:solidFill>
                  <a:srgbClr val="1C1C1C"/>
                </a:solidFill>
              </a:rPr>
              <a:t> / </a:t>
            </a:r>
            <a:r>
              <a:rPr lang="en-US" dirty="0" err="1">
                <a:solidFill>
                  <a:srgbClr val="1C1C1C"/>
                </a:solidFill>
              </a:rPr>
              <a:t>DestinE</a:t>
            </a:r>
            <a:r>
              <a:rPr lang="en-US" dirty="0">
                <a:solidFill>
                  <a:srgbClr val="1C1C1C"/>
                </a:solidFill>
              </a:rPr>
              <a:t> to establish the relation between the two projects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C1C1C"/>
                </a:solidFill>
              </a:rPr>
              <a:t>Possibility to use CINECA as common infrastructure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6844" y="368309"/>
            <a:ext cx="6870903" cy="332399"/>
          </a:xfrm>
        </p:spPr>
        <p:txBody>
          <a:bodyPr/>
          <a:lstStyle/>
          <a:p>
            <a:r>
              <a:rPr lang="en-US" sz="2400" b="1" dirty="0"/>
              <a:t>Data lake, data stream and cloud technologies</a:t>
            </a:r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B62663C7-038C-4A84-90F9-9EFD45089BCB}"/>
              </a:ext>
            </a:extLst>
          </p:cNvPr>
          <p:cNvSpPr txBox="1">
            <a:spLocks/>
          </p:cNvSpPr>
          <p:nvPr/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2022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798E5214-C4FE-459C-BF4C-AF123EC33E5F}"/>
              </a:ext>
            </a:extLst>
          </p:cNvPr>
          <p:cNvSpPr txBox="1">
            <a:spLocks/>
          </p:cNvSpPr>
          <p:nvPr/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8FC84-22FA-4F5E-86B7-A7761BE44B02}" type="slidenum">
              <a:rPr lang="de-DE" sz="1000">
                <a:solidFill>
                  <a:schemeClr val="tx1">
                    <a:tint val="75000"/>
                  </a:schemeClr>
                </a:solidFill>
              </a:rPr>
              <a:pPr/>
              <a:t>8</a:t>
            </a:fld>
            <a:endParaRPr lang="de-DE" sz="1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6A9CDEFF-4FDE-42E6-9DF0-2CDD1FAA204F}"/>
              </a:ext>
            </a:extLst>
          </p:cNvPr>
          <p:cNvSpPr txBox="1">
            <a:spLocks/>
          </p:cNvSpPr>
          <p:nvPr/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Chiara Marsigli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915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678" y="304676"/>
            <a:ext cx="3126109" cy="369332"/>
          </a:xfrm>
        </p:spPr>
        <p:txBody>
          <a:bodyPr/>
          <a:lstStyle/>
          <a:p>
            <a:pPr algn="ctr" defTabSz="457189">
              <a:lnSpc>
                <a:spcPct val="100000"/>
              </a:lnSpc>
            </a:pPr>
            <a:r>
              <a:rPr lang="en-US" sz="2400" b="1" dirty="0"/>
              <a:t>ICON port to GPU</a:t>
            </a:r>
          </a:p>
        </p:txBody>
      </p:sp>
      <p:sp>
        <p:nvSpPr>
          <p:cNvPr id="6" name="Google Shape;470;p46"/>
          <p:cNvSpPr txBox="1"/>
          <p:nvPr/>
        </p:nvSpPr>
        <p:spPr>
          <a:xfrm>
            <a:off x="473562" y="837390"/>
            <a:ext cx="8202127" cy="386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6997" defTabSz="457189">
              <a:lnSpc>
                <a:spcPct val="115000"/>
              </a:lnSpc>
              <a:buClr>
                <a:srgbClr val="2D4B9B"/>
              </a:buClr>
              <a:buSzPts val="1600"/>
            </a:pPr>
            <a:r>
              <a:rPr lang="fr" sz="1600" b="1" dirty="0">
                <a:solidFill>
                  <a:srgbClr val="2D4B9B"/>
                </a:solidFill>
                <a:latin typeface="Arial"/>
              </a:rPr>
              <a:t>OpenACC directives port</a:t>
            </a:r>
          </a:p>
          <a:p>
            <a:pPr marL="457189" indent="-330192" defTabSz="457189">
              <a:lnSpc>
                <a:spcPct val="115000"/>
              </a:lnSpc>
              <a:buClr>
                <a:srgbClr val="C00000"/>
              </a:buClr>
              <a:buSzPts val="1600"/>
              <a:buFont typeface="Wingdings" panose="05000000000000000000" pitchFamily="2" charset="2"/>
              <a:buChar char="§"/>
            </a:pPr>
            <a:r>
              <a:rPr lang="fr" sz="1600" dirty="0">
                <a:solidFill>
                  <a:srgbClr val="1C1C1C"/>
                </a:solidFill>
                <a:latin typeface="Arial"/>
              </a:rPr>
              <a:t>Components needed for the LAM operational NWP at MeteoSwiss have been ported</a:t>
            </a:r>
          </a:p>
          <a:p>
            <a:pPr marL="457189" indent="-330192" defTabSz="457189">
              <a:lnSpc>
                <a:spcPct val="115000"/>
              </a:lnSpc>
              <a:buClr>
                <a:srgbClr val="C00000"/>
              </a:buClr>
              <a:buSzPts val="1600"/>
              <a:buFont typeface="Wingdings" panose="05000000000000000000" pitchFamily="2" charset="2"/>
              <a:buChar char="§"/>
            </a:pPr>
            <a:r>
              <a:rPr lang="fr" sz="1600" dirty="0">
                <a:solidFill>
                  <a:srgbClr val="1C1C1C"/>
                </a:solidFill>
                <a:latin typeface="Arial"/>
              </a:rPr>
              <a:t>Overall performance on GPU is lower than expected, investigation and optimization will be done in the coming months</a:t>
            </a:r>
          </a:p>
          <a:p>
            <a:pPr marL="457189" indent="-330192" defTabSz="457189">
              <a:lnSpc>
                <a:spcPct val="115000"/>
              </a:lnSpc>
              <a:buClr>
                <a:srgbClr val="C00000"/>
              </a:buClr>
              <a:buSzPts val="1600"/>
              <a:buFont typeface="Wingdings" panose="05000000000000000000" pitchFamily="2" charset="2"/>
              <a:buChar char="§"/>
            </a:pPr>
            <a:r>
              <a:rPr lang="fr" sz="1600" dirty="0">
                <a:solidFill>
                  <a:srgbClr val="1C1C1C"/>
                </a:solidFill>
                <a:latin typeface="Arial"/>
              </a:rPr>
              <a:t>Additional components needed for global NWP, as well as regional GLORI application, e.g. 2-mom microphysics, radar forward operator, sea ice … will be ported until Q4 2023</a:t>
            </a:r>
          </a:p>
          <a:p>
            <a:pPr marL="126997" defTabSz="457189">
              <a:lnSpc>
                <a:spcPct val="115000"/>
              </a:lnSpc>
              <a:buClr>
                <a:srgbClr val="2D4B9B"/>
              </a:buClr>
              <a:buSzPts val="1600"/>
            </a:pPr>
            <a:endParaRPr lang="fr" sz="1600" dirty="0">
              <a:solidFill>
                <a:srgbClr val="2D4B9B"/>
              </a:solidFill>
              <a:latin typeface="Arial"/>
            </a:endParaRPr>
          </a:p>
          <a:p>
            <a:pPr marL="126997" defTabSz="457189">
              <a:lnSpc>
                <a:spcPct val="115000"/>
              </a:lnSpc>
              <a:buClr>
                <a:srgbClr val="2D4B9B"/>
              </a:buClr>
              <a:buSzPts val="1600"/>
            </a:pPr>
            <a:r>
              <a:rPr lang="en-US" sz="1600" b="1" dirty="0">
                <a:solidFill>
                  <a:srgbClr val="2D4B9B"/>
                </a:solidFill>
                <a:latin typeface="Arial"/>
              </a:rPr>
              <a:t>G</a:t>
            </a:r>
            <a:r>
              <a:rPr lang="fr" sz="1600" b="1" dirty="0">
                <a:solidFill>
                  <a:srgbClr val="2D4B9B"/>
                </a:solidFill>
                <a:latin typeface="Arial"/>
              </a:rPr>
              <a:t>t4py DSL implementation</a:t>
            </a:r>
          </a:p>
          <a:p>
            <a:pPr marL="457189" indent="-330192" defTabSz="457189">
              <a:lnSpc>
                <a:spcPct val="115000"/>
              </a:lnSpc>
              <a:buClr>
                <a:srgbClr val="C00000"/>
              </a:buClr>
              <a:buSzPts val="1600"/>
              <a:buFont typeface="Wingdings" panose="05000000000000000000" pitchFamily="2" charset="2"/>
              <a:buChar char="§"/>
            </a:pPr>
            <a:r>
              <a:rPr lang="fr" sz="1600" dirty="0">
                <a:solidFill>
                  <a:srgbClr val="1C1C1C"/>
                </a:solidFill>
                <a:latin typeface="Arial"/>
              </a:rPr>
              <a:t>Some components are being ported to gt4py dsl, currently dycore and microphysics. These will be used for some of the GLORI application</a:t>
            </a:r>
            <a:r>
              <a:rPr lang="de-DE" sz="1600" dirty="0">
                <a:solidFill>
                  <a:srgbClr val="1C1C1C"/>
                </a:solidFill>
                <a:latin typeface="Arial"/>
              </a:rPr>
              <a:t>s</a:t>
            </a:r>
            <a:r>
              <a:rPr lang="fr" sz="1600" dirty="0">
                <a:solidFill>
                  <a:srgbClr val="1C1C1C"/>
                </a:solidFill>
                <a:latin typeface="Arial"/>
              </a:rPr>
              <a:t> where appropriate</a:t>
            </a:r>
            <a:endParaRPr lang="fr" sz="1600" b="1" dirty="0">
              <a:solidFill>
                <a:srgbClr val="1C1C1C"/>
              </a:solidFill>
              <a:latin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11C4133-9BAC-4CA7-BD37-AF0933FDFEC6}"/>
              </a:ext>
            </a:extLst>
          </p:cNvPr>
          <p:cNvSpPr txBox="1"/>
          <p:nvPr/>
        </p:nvSpPr>
        <p:spPr>
          <a:xfrm>
            <a:off x="7255239" y="4354642"/>
            <a:ext cx="148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de-DE" sz="1200" b="1" dirty="0">
                <a:solidFill>
                  <a:srgbClr val="2D4B9B"/>
                </a:solidFill>
                <a:latin typeface="Arial"/>
              </a:rPr>
              <a:t>Xavier </a:t>
            </a:r>
            <a:r>
              <a:rPr lang="de-DE" sz="1200" b="1" dirty="0" err="1">
                <a:solidFill>
                  <a:srgbClr val="2D4B9B"/>
                </a:solidFill>
                <a:latin typeface="Arial"/>
              </a:rPr>
              <a:t>Lapillonne</a:t>
            </a:r>
            <a:endParaRPr lang="de-DE" sz="1200" b="1" dirty="0">
              <a:solidFill>
                <a:srgbClr val="2D4B9B"/>
              </a:solidFill>
              <a:latin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3489E0-DF7F-4B78-8161-9B014DBC7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55" y="226477"/>
            <a:ext cx="1062062" cy="427982"/>
          </a:xfrm>
          <a:prstGeom prst="rect">
            <a:avLst/>
          </a:prstGeom>
        </p:spPr>
      </p:pic>
      <p:pic>
        <p:nvPicPr>
          <p:cNvPr id="7" name="Picture 44" descr="Wappen">
            <a:extLst>
              <a:ext uri="{FF2B5EF4-FFF2-40B4-BE49-F238E27FC236}">
                <a16:creationId xmlns:a16="http://schemas.microsoft.com/office/drawing/2014/main" id="{04995F06-C5DF-477F-8124-2DBA14DA5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22" y="277023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F247804-676D-44C7-8111-C68126486AFC}"/>
              </a:ext>
            </a:extLst>
          </p:cNvPr>
          <p:cNvSpPr txBox="1">
            <a:spLocks/>
          </p:cNvSpPr>
          <p:nvPr/>
        </p:nvSpPr>
        <p:spPr>
          <a:xfrm>
            <a:off x="542166" y="4739303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de-DE" dirty="0">
                <a:solidFill>
                  <a:srgbClr val="2D4B9B">
                    <a:tint val="75000"/>
                  </a:srgbClr>
                </a:solidFill>
                <a:latin typeface="Arial"/>
              </a:rPr>
              <a:t>2022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C8586219-5232-49E2-9AF4-D4F754FC74DA}"/>
              </a:ext>
            </a:extLst>
          </p:cNvPr>
          <p:cNvSpPr txBox="1">
            <a:spLocks/>
          </p:cNvSpPr>
          <p:nvPr/>
        </p:nvSpPr>
        <p:spPr>
          <a:xfrm>
            <a:off x="8225363" y="4739303"/>
            <a:ext cx="52335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fld id="{6558FC84-22FA-4F5E-86B7-A7761BE44B02}" type="slidenum">
              <a:rPr lang="de-DE" sz="1000">
                <a:solidFill>
                  <a:srgbClr val="2D4B9B">
                    <a:tint val="75000"/>
                  </a:srgbClr>
                </a:solidFill>
                <a:latin typeface="Arial"/>
              </a:rPr>
              <a:pPr defTabSz="457189"/>
              <a:t>9</a:t>
            </a:fld>
            <a:endParaRPr lang="de-DE" sz="1000" dirty="0">
              <a:solidFill>
                <a:srgbClr val="2D4B9B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303901FB-9EE0-4587-9BBA-5C2D1C73E0DE}"/>
              </a:ext>
            </a:extLst>
          </p:cNvPr>
          <p:cNvSpPr txBox="1">
            <a:spLocks/>
          </p:cNvSpPr>
          <p:nvPr/>
        </p:nvSpPr>
        <p:spPr>
          <a:xfrm>
            <a:off x="2686051" y="4739303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en-GB" dirty="0">
                <a:solidFill>
                  <a:srgbClr val="2D4B9B">
                    <a:tint val="75000"/>
                  </a:srgbClr>
                </a:solidFill>
                <a:latin typeface="Arial"/>
              </a:rPr>
              <a:t>Chiara Marsigli</a:t>
            </a:r>
            <a:endParaRPr lang="de-DE" dirty="0">
              <a:solidFill>
                <a:srgbClr val="2D4B9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376087"/>
      </p:ext>
    </p:extLst>
  </p:cSld>
  <p:clrMapOvr>
    <a:masterClrMapping/>
  </p:clrMapOvr>
</p:sld>
</file>

<file path=ppt/theme/theme1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WD-Farben PowerPoint">
    <a:dk1>
      <a:srgbClr val="2D4B9B"/>
    </a:dk1>
    <a:lt1>
      <a:sysClr val="window" lastClr="FFFFFF"/>
    </a:lt1>
    <a:dk2>
      <a:srgbClr val="96B9DC"/>
    </a:dk2>
    <a:lt2>
      <a:srgbClr val="D2E1F5"/>
    </a:lt2>
    <a:accent1>
      <a:srgbClr val="2D4B9B"/>
    </a:accent1>
    <a:accent2>
      <a:srgbClr val="9E3D00"/>
    </a:accent2>
    <a:accent3>
      <a:srgbClr val="945100"/>
    </a:accent3>
    <a:accent4>
      <a:srgbClr val="DE8004"/>
    </a:accent4>
    <a:accent5>
      <a:srgbClr val="608E00"/>
    </a:accent5>
    <a:accent6>
      <a:srgbClr val="2F6100"/>
    </a:accent6>
    <a:hlink>
      <a:srgbClr val="2D4B9B"/>
    </a:hlink>
    <a:folHlink>
      <a:srgbClr val="2D4B9B"/>
    </a:folHlink>
  </a:clrScheme>
</a:themeOverride>
</file>

<file path=ppt/theme/themeOverride2.xml><?xml version="1.0" encoding="utf-8"?>
<a:themeOverride xmlns:a="http://schemas.openxmlformats.org/drawingml/2006/main">
  <a:clrScheme name="DWD-Farben PowerPoint">
    <a:dk1>
      <a:srgbClr val="2D4B9B"/>
    </a:dk1>
    <a:lt1>
      <a:sysClr val="window" lastClr="FFFFFF"/>
    </a:lt1>
    <a:dk2>
      <a:srgbClr val="96B9DC"/>
    </a:dk2>
    <a:lt2>
      <a:srgbClr val="D2E1F5"/>
    </a:lt2>
    <a:accent1>
      <a:srgbClr val="2D4B9B"/>
    </a:accent1>
    <a:accent2>
      <a:srgbClr val="9E3D00"/>
    </a:accent2>
    <a:accent3>
      <a:srgbClr val="945100"/>
    </a:accent3>
    <a:accent4>
      <a:srgbClr val="DE8004"/>
    </a:accent4>
    <a:accent5>
      <a:srgbClr val="608E00"/>
    </a:accent5>
    <a:accent6>
      <a:srgbClr val="2F6100"/>
    </a:accent6>
    <a:hlink>
      <a:srgbClr val="2D4B9B"/>
    </a:hlink>
    <a:folHlink>
      <a:srgbClr val="2D4B9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1355</Words>
  <Application>Microsoft Office PowerPoint</Application>
  <PresentationFormat>Bildschirmpräsentation (16:9)</PresentationFormat>
  <Paragraphs>208</Paragraphs>
  <Slides>23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DWD-PowerPoint</vt:lpstr>
      <vt:lpstr>PowerPoint-Präsentation</vt:lpstr>
      <vt:lpstr>PowerPoint-Präsentation</vt:lpstr>
      <vt:lpstr>GLORI Characteristics</vt:lpstr>
      <vt:lpstr>GLORI Partners</vt:lpstr>
      <vt:lpstr>GLORI Concept</vt:lpstr>
      <vt:lpstr>ICON Global-2-Regional Configuration</vt:lpstr>
      <vt:lpstr>PowerPoint-Präsentation</vt:lpstr>
      <vt:lpstr>Data lake, data stream and cloud technologies</vt:lpstr>
      <vt:lpstr>ICON port to GPU</vt:lpstr>
      <vt:lpstr>Data assimilation and  model physics at high-resolution</vt:lpstr>
      <vt:lpstr>PowerPoint-Präsentation</vt:lpstr>
      <vt:lpstr>PowerPoint-Präsentation</vt:lpstr>
      <vt:lpstr>PowerPoint-Präsentation</vt:lpstr>
      <vt:lpstr>Land-atmosphere feedback</vt:lpstr>
      <vt:lpstr>Validation and impacts</vt:lpstr>
      <vt:lpstr>PowerPoint-Präsentation</vt:lpstr>
      <vt:lpstr>Dust and pollen forecast for energy and health</vt:lpstr>
      <vt:lpstr>PowerPoint-Präsentation</vt:lpstr>
      <vt:lpstr>PowerPoint-Präsentation</vt:lpstr>
      <vt:lpstr>PowerPoint-Präsentation</vt:lpstr>
      <vt:lpstr>GLORI Alps - Milestones</vt:lpstr>
      <vt:lpstr>GLORI Alps - Gantt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cmarsigl@exch.dwd.de</dc:creator>
  <cp:lastModifiedBy>Marsigli Chiara</cp:lastModifiedBy>
  <cp:revision>507</cp:revision>
  <dcterms:created xsi:type="dcterms:W3CDTF">2020-11-08T19:12:37Z</dcterms:created>
  <dcterms:modified xsi:type="dcterms:W3CDTF">2022-09-14T21:08:25Z</dcterms:modified>
</cp:coreProperties>
</file>