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3651" r:id="rId3"/>
  </p:sldMasterIdLst>
  <p:notesMasterIdLst>
    <p:notesMasterId r:id="rId29"/>
  </p:notesMasterIdLst>
  <p:handoutMasterIdLst>
    <p:handoutMasterId r:id="rId30"/>
  </p:handoutMasterIdLst>
  <p:sldIdLst>
    <p:sldId id="368" r:id="rId4"/>
    <p:sldId id="388" r:id="rId5"/>
    <p:sldId id="402" r:id="rId6"/>
    <p:sldId id="476" r:id="rId7"/>
    <p:sldId id="501" r:id="rId8"/>
    <p:sldId id="502" r:id="rId9"/>
    <p:sldId id="442" r:id="rId10"/>
    <p:sldId id="496" r:id="rId11"/>
    <p:sldId id="497" r:id="rId12"/>
    <p:sldId id="498" r:id="rId13"/>
    <p:sldId id="522" r:id="rId14"/>
    <p:sldId id="481" r:id="rId15"/>
    <p:sldId id="521" r:id="rId16"/>
    <p:sldId id="517" r:id="rId17"/>
    <p:sldId id="523" r:id="rId18"/>
    <p:sldId id="485" r:id="rId19"/>
    <p:sldId id="520" r:id="rId20"/>
    <p:sldId id="505" r:id="rId21"/>
    <p:sldId id="509" r:id="rId22"/>
    <p:sldId id="506" r:id="rId23"/>
    <p:sldId id="507" r:id="rId24"/>
    <p:sldId id="508" r:id="rId25"/>
    <p:sldId id="511" r:id="rId26"/>
    <p:sldId id="513" r:id="rId27"/>
    <p:sldId id="363" r:id="rId28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6">
          <p15:clr>
            <a:srgbClr val="A4A3A4"/>
          </p15:clr>
        </p15:guide>
        <p15:guide id="2" orient="horz" pos="1344">
          <p15:clr>
            <a:srgbClr val="A4A3A4"/>
          </p15:clr>
        </p15:guide>
        <p15:guide id="3" orient="horz" pos="890">
          <p15:clr>
            <a:srgbClr val="A4A3A4"/>
          </p15:clr>
        </p15:guide>
        <p15:guide id="4" orient="horz" pos="3929">
          <p15:clr>
            <a:srgbClr val="A4A3A4"/>
          </p15:clr>
        </p15:guide>
        <p15:guide id="5" orient="horz" pos="4294">
          <p15:clr>
            <a:srgbClr val="A4A3A4"/>
          </p15:clr>
        </p15:guide>
        <p15:guide id="6" orient="horz" pos="959">
          <p15:clr>
            <a:srgbClr val="A4A3A4"/>
          </p15:clr>
        </p15:guide>
        <p15:guide id="7" orient="horz" pos="3347">
          <p15:clr>
            <a:srgbClr val="A4A3A4"/>
          </p15:clr>
        </p15:guide>
        <p15:guide id="8" orient="horz" pos="4087">
          <p15:clr>
            <a:srgbClr val="A4A3A4"/>
          </p15:clr>
        </p15:guide>
        <p15:guide id="9" pos="2880">
          <p15:clr>
            <a:srgbClr val="A4A3A4"/>
          </p15:clr>
        </p15:guide>
        <p15:guide id="10" pos="295">
          <p15:clr>
            <a:srgbClr val="A4A3A4"/>
          </p15:clr>
        </p15:guide>
        <p15:guide id="11" pos="5486">
          <p15:clr>
            <a:srgbClr val="A4A3A4"/>
          </p15:clr>
        </p15:guide>
        <p15:guide id="12" pos="5264">
          <p15:clr>
            <a:srgbClr val="A4A3A4"/>
          </p15:clr>
        </p15:guide>
        <p15:guide id="13" pos="5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99FF33"/>
    <a:srgbClr val="FD6D59"/>
    <a:srgbClr val="FAB4B4"/>
    <a:srgbClr val="F8783E"/>
    <a:srgbClr val="F6BC9C"/>
    <a:srgbClr val="C34D05"/>
    <a:srgbClr val="FF0066"/>
    <a:srgbClr val="996600"/>
    <a:srgbClr val="2F9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561" autoAdjust="0"/>
  </p:normalViewPr>
  <p:slideViewPr>
    <p:cSldViewPr>
      <p:cViewPr varScale="1">
        <p:scale>
          <a:sx n="78" d="100"/>
          <a:sy n="78" d="100"/>
        </p:scale>
        <p:origin x="1080" y="90"/>
      </p:cViewPr>
      <p:guideLst>
        <p:guide orient="horz" pos="686"/>
        <p:guide orient="horz" pos="1344"/>
        <p:guide orient="horz" pos="890"/>
        <p:guide orient="horz" pos="3929"/>
        <p:guide orient="horz" pos="4294"/>
        <p:guide orient="horz" pos="959"/>
        <p:guide orient="horz" pos="3347"/>
        <p:guide orient="horz" pos="4087"/>
        <p:guide pos="2880"/>
        <p:guide pos="295"/>
        <p:guide pos="5486"/>
        <p:guide pos="5264"/>
        <p:guide pos="5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-294"/>
    </p:cViewPr>
  </p:sorterViewPr>
  <p:notesViewPr>
    <p:cSldViewPr>
      <p:cViewPr varScale="1">
        <p:scale>
          <a:sx n="68" d="100"/>
          <a:sy n="68" d="100"/>
        </p:scale>
        <p:origin x="-2136" y="-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7963" y="0"/>
            <a:ext cx="307975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975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7963" y="9723438"/>
            <a:ext cx="307975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pPr>
              <a:defRPr/>
            </a:pPr>
            <a:fld id="{574F6B74-1D32-4C66-A569-828EC73DF4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303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550" y="0"/>
            <a:ext cx="30797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9813" y="803275"/>
            <a:ext cx="5022850" cy="37671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894263"/>
            <a:ext cx="5200650" cy="456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04388"/>
            <a:ext cx="30797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550" y="9704388"/>
            <a:ext cx="30797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94AD8BD-547B-44B0-95F4-3FDAF593FD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759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A5321F-F3E0-4F24-9A10-AF41344EC5D5}" type="slidenum">
              <a:rPr lang="de-DE" altLang="de-D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4894263"/>
            <a:ext cx="5200650" cy="4568825"/>
          </a:xfrm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4AD8BD-547B-44B0-95F4-3FDAF593FD4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7173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0" y="339725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3000">
                <a:solidFill>
                  <a:schemeClr val="bg1"/>
                </a:solidFill>
                <a:latin typeface="Arial Black" pitchFamily="34" charset="0"/>
              </a:rPr>
              <a:t>Deutscher Wetterdienst</a:t>
            </a:r>
          </a:p>
        </p:txBody>
      </p:sp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23" descr="cosmoLogo_veryfi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7338"/>
            <a:ext cx="20177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8" descr="Wortbildmarke-und-Claim-positiv-transparen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42875"/>
            <a:ext cx="23637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3850" y="2492375"/>
            <a:ext cx="8207375" cy="1871663"/>
          </a:xfrm>
        </p:spPr>
        <p:txBody>
          <a:bodyPr anchor="t"/>
          <a:lstStyle>
            <a:lvl1pPr algn="ctr">
              <a:defRPr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de-DE" noProof="0"/>
              <a:t>Titelmasterformat bearbeiten</a:t>
            </a:r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797425"/>
            <a:ext cx="8207375" cy="519113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25944660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63D58-888E-4161-BDFE-77C5F7703053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23853-3FDE-4CAF-AC89-E8CF3A07512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60340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125538"/>
            <a:ext cx="2058987" cy="48958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125538"/>
            <a:ext cx="6029325" cy="489585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8992F-29A5-4A6C-A4F8-3EA22665A43D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E8B46-52BF-42BA-BC4C-3466E9408A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21786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6F38B-3D10-4825-946B-36BFA208E4CC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98234885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96C5F-4024-4073-BAF1-C5266EC4E03E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376779925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78D37-ADD4-46A1-A188-7CA321EF8B87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66926992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F97F2-C912-4213-BAD3-5BD831250DA2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1082333408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64486-878B-4E92-B80E-F0D04124AB7D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62944268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04F29-253D-4F18-9A34-74282B50CFA9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1016643259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D633E-85AB-4B47-82D2-A5310725A326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36650723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FB487-32FC-4790-8503-12B35CCFA7BA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4345445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1042988" y="6516000"/>
            <a:ext cx="1511300" cy="2079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4FAB7-6C56-4148-AE42-290E5B7BB101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516000"/>
            <a:ext cx="3960812" cy="217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4686-4644-471E-9375-12B57D8E2B2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391820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B3983-61BD-4D15-A3A9-B02C901174AC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674363930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100F-210A-4E5B-BEC2-4B4637C23D11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0742535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12875"/>
            <a:ext cx="2058987" cy="49688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412875"/>
            <a:ext cx="6029325" cy="49688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94DDF-A91D-4667-A16E-735B991C92E6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402759357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9E509-80FE-4C9B-8547-D94EE6EEA7AC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4079405341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9EE97-C8B4-4CD3-8FF8-AEDEFBC83AB2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1966190440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93D93-52B7-4614-8BF4-04D9FE86DE84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41969562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09FC5-E92C-4C90-9D9A-E5B605000AB0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182400559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31930-158F-40BA-BD0C-691DD5908BF2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581135510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35065899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48141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924944"/>
            <a:ext cx="7772400" cy="1362075"/>
          </a:xfrm>
        </p:spPr>
        <p:txBody>
          <a:bodyPr anchor="t"/>
          <a:lstStyle>
            <a:lvl1pPr algn="ctr">
              <a:defRPr sz="4000" b="1" cap="none" baseline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1042988" y="6516000"/>
            <a:ext cx="1511300" cy="2079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65DB9-56A2-491D-BC2A-CC4127F07D83}" type="datetime1">
              <a:rPr lang="de-DE" smtClean="0"/>
              <a:t>13.09.2022</a:t>
            </a:fld>
            <a:endParaRPr lang="de-DE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8000" y="6516000"/>
            <a:ext cx="3960000" cy="216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4B63A-957D-45FF-9F4F-33D8948D54D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858449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89030-06C0-4936-9425-F83E60432BA7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35359242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5E9F9-CAF6-4963-9754-C5792E46ADB9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191988874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9E6C9-32AF-4205-BA45-FF89937960C1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921145807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12875"/>
            <a:ext cx="2058987" cy="49688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412875"/>
            <a:ext cx="6029325" cy="49688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B22C-D759-4D38-A171-2E272A4E1D33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24478853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24815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24815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1042988" y="6516000"/>
            <a:ext cx="1511300" cy="2079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0AEC7-9ABD-4DF9-BFA3-E1489425941C}" type="datetime1">
              <a:rPr lang="de-DE" smtClean="0"/>
              <a:t>13.09.2022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8000" y="6516000"/>
            <a:ext cx="3960000" cy="216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07A09-F0C8-410D-9C9F-DB93FB5DC1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82189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A5C62-6117-498C-AE0D-849BEE17ACF2}" type="datetime1">
              <a:rPr lang="de-DE" smtClean="0"/>
              <a:t>13.09.2022</a:t>
            </a:fld>
            <a:endParaRPr lang="de-DE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DE847-6A60-4B14-8561-F9D53AAC39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548063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892A4-FAFD-41C4-9776-082A671AC325}" type="datetime1">
              <a:rPr lang="de-DE" smtClean="0"/>
              <a:t>13.09.2022</a:t>
            </a:fld>
            <a:endParaRPr lang="de-DE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7F1F0-2724-4E6D-8265-2079DCBA46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85491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818B0-A8DC-4AF0-8A35-2BEACE7DEA9F}" type="datetime1">
              <a:rPr lang="de-DE" smtClean="0"/>
              <a:t>13.09.2022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4D59D-AEE2-4368-A402-C5EC47BC6A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32325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87049-C975-4B82-9E17-A4C0D3DCCC5C}" type="datetime1">
              <a:rPr lang="de-DE" smtClean="0"/>
              <a:t>13.09.2022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746E1-8E2B-4FB0-9F0A-F9E7948F60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50329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152144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7" name="Line 23"/>
          <p:cNvSpPr>
            <a:spLocks noChangeShapeType="1"/>
          </p:cNvSpPr>
          <p:nvPr userDrawn="1"/>
        </p:nvSpPr>
        <p:spPr bwMode="auto">
          <a:xfrm>
            <a:off x="0" y="6453188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2988" y="6513513"/>
            <a:ext cx="15113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2466CE47-F99D-4961-9BA6-91C9F59FCCDA}" type="datetime1">
              <a:rPr lang="de-DE" smtClean="0"/>
              <a:t>13.09.2022</a:t>
            </a:fld>
            <a:endParaRPr lang="de-DE"/>
          </a:p>
        </p:txBody>
      </p:sp>
      <p:sp>
        <p:nvSpPr>
          <p:cNvPr id="1029" name="Rectangle 36"/>
          <p:cNvSpPr>
            <a:spLocks noChangeArrowheads="1"/>
          </p:cNvSpPr>
          <p:nvPr/>
        </p:nvSpPr>
        <p:spPr bwMode="auto">
          <a:xfrm>
            <a:off x="4859338" y="6650038"/>
            <a:ext cx="15113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62" name="Rectangle 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8000" y="6516000"/>
            <a:ext cx="3960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513513"/>
            <a:ext cx="457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1E819A5-0AE1-4A61-B068-D2F97FEB58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32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125538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34" name="Text Box 42"/>
          <p:cNvSpPr txBox="1">
            <a:spLocks noChangeArrowheads="1"/>
          </p:cNvSpPr>
          <p:nvPr userDrawn="1"/>
        </p:nvSpPr>
        <p:spPr bwMode="auto">
          <a:xfrm>
            <a:off x="0" y="339725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3000">
                <a:solidFill>
                  <a:schemeClr val="bg1"/>
                </a:solidFill>
                <a:latin typeface="Arial Black" pitchFamily="34" charset="0"/>
              </a:rPr>
              <a:t>Deutscher Wetterdienst</a:t>
            </a:r>
          </a:p>
        </p:txBody>
      </p:sp>
      <p:sp>
        <p:nvSpPr>
          <p:cNvPr id="1035" name="Line 43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6" name="Picture 44" descr="cosmoLogo_veryfin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7338"/>
            <a:ext cx="20177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38" descr="Wortbildmarke-und-Claim-positiv-transparent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42875"/>
            <a:ext cx="23637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46" descr="Bundesadler_klein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477000"/>
            <a:ext cx="3492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35" r:id="rId1"/>
    <p:sldLayoutId id="2147484636" r:id="rId2"/>
    <p:sldLayoutId id="2147484613" r:id="rId3"/>
    <p:sldLayoutId id="2147484614" r:id="rId4"/>
    <p:sldLayoutId id="2147484616" r:id="rId5"/>
    <p:sldLayoutId id="2147484617" r:id="rId6"/>
    <p:sldLayoutId id="2147484618" r:id="rId7"/>
    <p:sldLayoutId id="2147484619" r:id="rId8"/>
    <p:sldLayoutId id="2147484637" r:id="rId9"/>
    <p:sldLayoutId id="2147484620" r:id="rId10"/>
    <p:sldLayoutId id="2147484621" r:id="rId11"/>
  </p:sldLayoutIdLst>
  <p:transition>
    <p:fade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412875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81775"/>
            <a:ext cx="18161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A83E3744-4228-4D27-A09E-5850FBE742DF}" type="datetime1">
              <a:rPr lang="de-DE" smtClean="0"/>
              <a:t>13.09.2022</a:t>
            </a:fld>
            <a:r>
              <a:rPr lang="de-DE"/>
              <a:t>PBPV  –  03/2010</a:t>
            </a:r>
          </a:p>
        </p:txBody>
      </p:sp>
      <p:sp>
        <p:nvSpPr>
          <p:cNvPr id="2054" name="Line 6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 userDrawn="1"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6" name="Picture 8" descr="DWD-BiWoCl-22-rgb_klein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Bundesadler_klein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6459538"/>
            <a:ext cx="3492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Rectangle 10"/>
          <p:cNvSpPr>
            <a:spLocks noChangeArrowheads="1"/>
          </p:cNvSpPr>
          <p:nvPr userDrawn="1"/>
        </p:nvSpPr>
        <p:spPr bwMode="auto">
          <a:xfrm>
            <a:off x="5580063" y="549275"/>
            <a:ext cx="2376487" cy="431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2" r:id="rId1"/>
    <p:sldLayoutId id="2147484623" r:id="rId2"/>
    <p:sldLayoutId id="2147484624" r:id="rId3"/>
    <p:sldLayoutId id="2147484625" r:id="rId4"/>
    <p:sldLayoutId id="2147484626" r:id="rId5"/>
    <p:sldLayoutId id="2147484627" r:id="rId6"/>
    <p:sldLayoutId id="2147484628" r:id="rId7"/>
    <p:sldLayoutId id="2147484629" r:id="rId8"/>
    <p:sldLayoutId id="2147484630" r:id="rId9"/>
    <p:sldLayoutId id="2147484631" r:id="rId10"/>
    <p:sldLayoutId id="2147484632" r:id="rId11"/>
  </p:sldLayoutIdLst>
  <p:transition>
    <p:fade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412875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077" name="Line 6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8" name="Picture 8" descr="DWD-BiWoCl-22-rgb_klein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8" r:id="rId1"/>
    <p:sldLayoutId id="2147484639" r:id="rId2"/>
    <p:sldLayoutId id="2147484640" r:id="rId3"/>
    <p:sldLayoutId id="2147484641" r:id="rId4"/>
    <p:sldLayoutId id="2147484642" r:id="rId5"/>
    <p:sldLayoutId id="2147484633" r:id="rId6"/>
    <p:sldLayoutId id="2147484634" r:id="rId7"/>
    <p:sldLayoutId id="2147484643" r:id="rId8"/>
    <p:sldLayoutId id="2147484644" r:id="rId9"/>
    <p:sldLayoutId id="2147484645" r:id="rId10"/>
    <p:sldLayoutId id="2147484646" r:id="rId11"/>
  </p:sldLayoutIdLst>
  <p:transition>
    <p:fade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dkrz.de/icon/wiki/-/wikis/Protocol-of-Release-Commit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wd.de/EN/ourservices/reports_on_icon/reports_on_icon.html" TargetMode="External"/><Relationship Id="rId2" Type="http://schemas.openxmlformats.org/officeDocument/2006/relationships/hyperlink" Target="http://cosmo-model.org/content/support/icon/default.htm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dkrz.de/icon/wiki/-/wikis/How-to-use-the-new-buildbo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916113"/>
            <a:ext cx="8281988" cy="2376487"/>
          </a:xfrm>
          <a:noFill/>
        </p:spPr>
        <p:txBody>
          <a:bodyPr/>
          <a:lstStyle/>
          <a:p>
            <a:pPr eaLnBrk="1" hangingPunct="1"/>
            <a:r>
              <a:rPr lang="de-DE" altLang="de-DE" dirty="0"/>
              <a:t>SCA Report </a:t>
            </a:r>
            <a:r>
              <a:rPr lang="de-DE" altLang="de-DE" dirty="0" err="1"/>
              <a:t>for</a:t>
            </a:r>
            <a:r>
              <a:rPr lang="de-DE" altLang="de-DE" dirty="0"/>
              <a:t> ICON-NWP</a:t>
            </a:r>
            <a:br>
              <a:rPr lang="de-DE" altLang="de-DE" dirty="0"/>
            </a:br>
            <a:br>
              <a:rPr lang="de-DE" altLang="de-DE" dirty="0"/>
            </a:br>
            <a:r>
              <a:rPr lang="de-DE" altLang="de-DE" sz="2000" dirty="0"/>
              <a:t>and still: COSMO-Model and INT2LM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652963"/>
            <a:ext cx="8207375" cy="1223962"/>
          </a:xfrm>
          <a:noFill/>
        </p:spPr>
        <p:txBody>
          <a:bodyPr/>
          <a:lstStyle/>
          <a:p>
            <a:pPr eaLnBrk="1" hangingPunct="1"/>
            <a:r>
              <a:rPr lang="de-DE" altLang="de-DE" dirty="0"/>
              <a:t>Ulrich </a:t>
            </a:r>
            <a:r>
              <a:rPr lang="de-DE" altLang="de-DE" dirty="0" err="1"/>
              <a:t>Schättler</a:t>
            </a:r>
            <a:r>
              <a:rPr lang="de-DE" altLang="de-DE" dirty="0"/>
              <a:t>, Daniel Rieger</a:t>
            </a:r>
          </a:p>
          <a:p>
            <a:pPr eaLnBrk="1" hangingPunct="1"/>
            <a:r>
              <a:rPr lang="de-DE" altLang="de-DE" dirty="0"/>
              <a:t>Source Code Administrators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ICON 2.6.5 (29.07.22); </a:t>
            </a:r>
            <a:r>
              <a:rPr lang="de-DE" dirty="0" err="1"/>
              <a:t>cont</a:t>
            </a:r>
            <a:r>
              <a:rPr lang="de-DE" dirty="0"/>
              <a:t>.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773238"/>
            <a:ext cx="8532813" cy="3311946"/>
          </a:xfrm>
        </p:spPr>
        <p:txBody>
          <a:bodyPr/>
          <a:lstStyle/>
          <a:p>
            <a:r>
              <a:rPr lang="en-US" sz="1600" dirty="0"/>
              <a:t>CSCS: introduction of more and optimized </a:t>
            </a:r>
            <a:r>
              <a:rPr lang="en-US" sz="1600" dirty="0" err="1"/>
              <a:t>OpenACC</a:t>
            </a:r>
            <a:r>
              <a:rPr lang="en-US" sz="1600" dirty="0"/>
              <a:t> code parts and introducing work to allow for more modularization later to improve and consolidate the ICON code                  =&gt; ICON-C</a:t>
            </a:r>
          </a:p>
          <a:p>
            <a:r>
              <a:rPr lang="en-US" sz="1600" dirty="0"/>
              <a:t>MCH: providing more model components of NWP physics for use on GPUs.</a:t>
            </a:r>
          </a:p>
          <a:p>
            <a:r>
              <a:rPr lang="en-US" sz="1600" dirty="0"/>
              <a:t>First Steps for ICON-SEAMLESS</a:t>
            </a:r>
          </a:p>
          <a:p>
            <a:pPr lvl="1"/>
            <a:r>
              <a:rPr lang="en-US" sz="1600" dirty="0"/>
              <a:t>allow coupled ocean/atmosphere simulations using ICON-NWP atmosphere, ICON-O ocean, TERRA land and sea-ice dynamics. Coupling is done with YAC2</a:t>
            </a:r>
          </a:p>
          <a:p>
            <a:pPr lvl="1"/>
            <a:r>
              <a:rPr lang="en-US" sz="1600" dirty="0"/>
              <a:t>JSBACH/VDIFF: provide </a:t>
            </a:r>
            <a:r>
              <a:rPr lang="en-US" sz="1600" dirty="0" err="1"/>
              <a:t>downwelling</a:t>
            </a:r>
            <a:r>
              <a:rPr lang="en-US" sz="1600" dirty="0"/>
              <a:t> shortwave fluxes as well as their diffuse fractions as additional fields in NWP diagnostics needed as input for JSBACH.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9BDF60-C275-4E3C-9EC0-026E005EBA9E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557183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B0675A-F665-CAE8-1647-68C4C1C79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Some</a:t>
            </a:r>
            <a:r>
              <a:rPr lang="de-DE" dirty="0"/>
              <a:t> Comments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D6DFB-896C-87D3-79D5-68C3E0529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363272" cy="4248150"/>
          </a:xfrm>
        </p:spPr>
        <p:txBody>
          <a:bodyPr/>
          <a:lstStyle/>
          <a:p>
            <a:r>
              <a:rPr lang="de-DE" dirty="0"/>
              <a:t>Release Notes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 on</a:t>
            </a:r>
          </a:p>
          <a:p>
            <a:pPr lvl="1"/>
            <a:r>
              <a:rPr lang="en-US" dirty="0">
                <a:hlinkClick r:id="rId2"/>
              </a:rPr>
              <a:t>https://gitlab.dkrz.de/icon/wiki/-/wikis/Protocol-of-Release-Commits</a:t>
            </a:r>
            <a:endParaRPr lang="en-US" dirty="0"/>
          </a:p>
          <a:p>
            <a:pPr lvl="1"/>
            <a:r>
              <a:rPr lang="en-US" dirty="0"/>
              <a:t>But you need </a:t>
            </a:r>
            <a:r>
              <a:rPr lang="en-US" dirty="0" err="1"/>
              <a:t>gitlab</a:t>
            </a:r>
            <a:r>
              <a:rPr lang="en-US" dirty="0"/>
              <a:t> access to be able to read them (see following slides)</a:t>
            </a:r>
          </a:p>
          <a:p>
            <a:pPr lvl="1"/>
            <a:endParaRPr lang="en-US" dirty="0"/>
          </a:p>
          <a:p>
            <a:r>
              <a:rPr lang="en-US" dirty="0"/>
              <a:t>For me it is still hard to filter out the most important </a:t>
            </a:r>
            <a:r>
              <a:rPr lang="en-US" dirty="0" err="1"/>
              <a:t>informations</a:t>
            </a:r>
            <a:r>
              <a:rPr lang="en-US" dirty="0"/>
              <a:t> for NWP (generally: look for DWD commits).</a:t>
            </a:r>
          </a:p>
          <a:p>
            <a:r>
              <a:rPr lang="en-US" dirty="0"/>
              <a:t>Often a note in the Release Commits points to the commit in icon-</a:t>
            </a:r>
            <a:r>
              <a:rPr lang="en-US" dirty="0" err="1"/>
              <a:t>nwp</a:t>
            </a:r>
            <a:r>
              <a:rPr lang="en-US" dirty="0"/>
              <a:t>/master.</a:t>
            </a:r>
          </a:p>
          <a:p>
            <a:endParaRPr lang="en-US" dirty="0"/>
          </a:p>
          <a:p>
            <a:r>
              <a:rPr lang="en-US" dirty="0"/>
              <a:t>Plan: Make NWP relevant Release Notes publicly available for all users outside the </a:t>
            </a:r>
            <a:r>
              <a:rPr lang="en-US" dirty="0" err="1"/>
              <a:t>gitlab</a:t>
            </a:r>
            <a:r>
              <a:rPr lang="en-US" dirty="0"/>
              <a:t>.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F8010F-4976-7212-3F02-9344CC756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4FAB7-6C56-4148-AE42-290E5B7BB101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0FF61D-E863-DD6D-1C77-E24EB5EC5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CD7C43-45A9-A726-4D8D-8C0A2D5FE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17838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Working </a:t>
            </a:r>
            <a:r>
              <a:rPr lang="de-DE" dirty="0" err="1"/>
              <a:t>with</a:t>
            </a:r>
            <a:r>
              <a:rPr lang="de-DE" dirty="0">
                <a:sym typeface="Wingdings"/>
              </a:rPr>
              <a:t> ICON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0BEDA6-1B3B-451F-96C0-87424B4404C8}" type="datetime1">
              <a:rPr lang="de-DE" smtClean="0"/>
              <a:t>13.09.2022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4B63A-957D-45FF-9F4F-33D8948D54DB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141975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CC0D27-7648-50AD-584C-9FB342510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Available</a:t>
            </a:r>
            <a:r>
              <a:rPr lang="de-DE" dirty="0"/>
              <a:t> Information on ICON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7BD00B-AD1D-9B26-5DF8-C1C91C9B2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A0AEC7-9ABD-4DF9-BFA3-E1489425941C}" type="datetime1">
              <a:rPr lang="de-DE" smtClean="0"/>
              <a:t>13.09.2022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92A91C-4E58-32E4-C2CE-C065A90C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8BDEEA-6DD7-D3A4-705E-0A7F0C7BF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707A09-F0C8-410D-9C9F-DB93FB5DC113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0150049D-393B-4C55-ED17-6BAAA876A9A2}"/>
              </a:ext>
            </a:extLst>
          </p:cNvPr>
          <p:cNvSpPr txBox="1">
            <a:spLocks/>
          </p:cNvSpPr>
          <p:nvPr/>
        </p:nvSpPr>
        <p:spPr bwMode="auto">
          <a:xfrm>
            <a:off x="457200" y="1773237"/>
            <a:ext cx="8229600" cy="4536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 sz="1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de-DE" kern="0" dirty="0"/>
              <a:t>ICON Transition: </a:t>
            </a:r>
            <a:r>
              <a:rPr lang="de-DE" kern="0" dirty="0">
                <a:hlinkClick r:id="rId2"/>
              </a:rPr>
              <a:t>http://cosmo-model.org/content/support/icon/default.htm</a:t>
            </a:r>
            <a:endParaRPr lang="de-DE" kern="0" dirty="0"/>
          </a:p>
          <a:p>
            <a:r>
              <a:rPr lang="de-DE" dirty="0"/>
              <a:t>ICON Tutorial (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users</a:t>
            </a:r>
            <a:r>
              <a:rPr lang="de-DE" dirty="0"/>
              <a:t> and </a:t>
            </a:r>
            <a:r>
              <a:rPr lang="de-DE" dirty="0" err="1"/>
              <a:t>developers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Comprehensive</a:t>
            </a:r>
            <a:r>
              <a:rPr lang="de-DE" dirty="0"/>
              <a:t> </a:t>
            </a:r>
            <a:r>
              <a:rPr lang="de-DE" dirty="0" err="1"/>
              <a:t>manual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getting</a:t>
            </a:r>
            <a:r>
              <a:rPr lang="de-DE" dirty="0"/>
              <a:t> </a:t>
            </a:r>
            <a:r>
              <a:rPr lang="de-DE" dirty="0" err="1"/>
              <a:t>started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ICON.</a:t>
            </a:r>
          </a:p>
          <a:p>
            <a:pPr lvl="1"/>
            <a:endParaRPr lang="de-DE" sz="800" dirty="0"/>
          </a:p>
          <a:p>
            <a:r>
              <a:rPr lang="de-DE" dirty="0"/>
              <a:t>ICON </a:t>
            </a:r>
            <a:r>
              <a:rPr lang="de-DE" dirty="0" err="1"/>
              <a:t>for</a:t>
            </a:r>
            <a:r>
              <a:rPr lang="de-DE" dirty="0"/>
              <a:t> Developers (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developers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Short </a:t>
            </a:r>
            <a:r>
              <a:rPr lang="de-DE" dirty="0" err="1"/>
              <a:t>description</a:t>
            </a:r>
            <a:r>
              <a:rPr lang="de-DE" dirty="0"/>
              <a:t> on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ICON </a:t>
            </a:r>
            <a:r>
              <a:rPr lang="de-DE" dirty="0" err="1"/>
              <a:t>gitlab</a:t>
            </a:r>
            <a:r>
              <a:rPr lang="de-DE" dirty="0"/>
              <a:t> and </a:t>
            </a:r>
            <a:r>
              <a:rPr lang="de-DE" dirty="0" err="1"/>
              <a:t>install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.</a:t>
            </a:r>
            <a:endParaRPr lang="de-DE" sz="800" dirty="0"/>
          </a:p>
          <a:p>
            <a:pPr marL="0" indent="0">
              <a:buNone/>
            </a:pPr>
            <a:r>
              <a:rPr lang="de-DE" dirty="0"/>
              <a:t>Reports on ICON (</a:t>
            </a:r>
            <a:r>
              <a:rPr lang="de-DE" dirty="0" err="1"/>
              <a:t>for</a:t>
            </a:r>
            <a:r>
              <a:rPr lang="de-DE" dirty="0"/>
              <a:t> all)</a:t>
            </a:r>
          </a:p>
          <a:p>
            <a:pPr lvl="1"/>
            <a:r>
              <a:rPr lang="en-US" dirty="0"/>
              <a:t>S</a:t>
            </a:r>
            <a:r>
              <a:rPr lang="en-US" sz="1800" dirty="0"/>
              <a:t>eries of non-peer-reviewed articles dedicated to the numerical weather prediction and climate model ICON.</a:t>
            </a:r>
          </a:p>
          <a:p>
            <a:pPr lvl="1"/>
            <a:r>
              <a:rPr lang="en-US" sz="1800" u="sng" dirty="0">
                <a:hlinkClick r:id="rId3"/>
              </a:rPr>
              <a:t>https://www.dwd.de/EN/ourservices/reports_on_icon/reports_on_icon.html</a:t>
            </a:r>
            <a:endParaRPr lang="en-US" sz="800" dirty="0"/>
          </a:p>
          <a:p>
            <a:pPr marL="0" indent="0">
              <a:buNone/>
            </a:pPr>
            <a:r>
              <a:rPr lang="en-US" dirty="0"/>
              <a:t>Further Reading (for all)</a:t>
            </a:r>
          </a:p>
          <a:p>
            <a:pPr lvl="1"/>
            <a:r>
              <a:rPr lang="en-US" dirty="0"/>
              <a:t>https://code.mpimet.mpg.de/projects/iconpublic</a:t>
            </a:r>
            <a:endParaRPr lang="de-DE" dirty="0"/>
          </a:p>
          <a:p>
            <a:pPr marL="0" indent="0">
              <a:buFont typeface="Wingdings" pitchFamily="2" charset="2"/>
              <a:buNone/>
            </a:pPr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148302053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Changes</a:t>
            </a:r>
            <a:r>
              <a:rPr lang="de-DE" dirty="0"/>
              <a:t> in ICON Operational Suite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464074"/>
          </a:xfrm>
        </p:spPr>
        <p:txBody>
          <a:bodyPr/>
          <a:lstStyle/>
          <a:p>
            <a:pPr marL="0" indent="0">
              <a:buNone/>
            </a:pPr>
            <a:r>
              <a:rPr lang="de-DE" dirty="0" err="1"/>
              <a:t>Enhancement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vertical</a:t>
            </a:r>
            <a:r>
              <a:rPr lang="de-DE" dirty="0"/>
              <a:t> </a:t>
            </a:r>
            <a:r>
              <a:rPr lang="de-DE" dirty="0" err="1"/>
              <a:t>resolution</a:t>
            </a:r>
            <a:r>
              <a:rPr lang="de-DE" dirty="0"/>
              <a:t>:</a:t>
            </a:r>
          </a:p>
          <a:p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vertical</a:t>
            </a:r>
            <a:r>
              <a:rPr lang="de-DE" dirty="0"/>
              <a:t> </a:t>
            </a:r>
            <a:r>
              <a:rPr lang="de-DE" dirty="0" err="1"/>
              <a:t>levels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enhanced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90 </a:t>
            </a:r>
            <a:r>
              <a:rPr lang="de-DE" dirty="0" err="1"/>
              <a:t>to</a:t>
            </a:r>
            <a:r>
              <a:rPr lang="de-DE" dirty="0"/>
              <a:t> 120 </a:t>
            </a:r>
            <a:r>
              <a:rPr lang="de-DE" dirty="0" err="1"/>
              <a:t>levels</a:t>
            </a:r>
            <a:r>
              <a:rPr lang="de-DE" dirty="0"/>
              <a:t>. </a:t>
            </a:r>
          </a:p>
          <a:p>
            <a:r>
              <a:rPr lang="de-DE" dirty="0"/>
              <a:t>More </a:t>
            </a:r>
            <a:r>
              <a:rPr lang="de-DE" dirty="0" err="1"/>
              <a:t>levels</a:t>
            </a:r>
            <a:r>
              <a:rPr lang="de-DE" dirty="0"/>
              <a:t> </a:t>
            </a:r>
            <a:r>
              <a:rPr lang="de-DE" dirty="0" err="1"/>
              <a:t>added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stratosphere</a:t>
            </a:r>
            <a:r>
              <a:rPr lang="de-DE" dirty="0"/>
              <a:t>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reduces</a:t>
            </a:r>
            <a:r>
              <a:rPr lang="de-DE" dirty="0"/>
              <a:t> wind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temperature</a:t>
            </a:r>
            <a:r>
              <a:rPr lang="de-DE" dirty="0"/>
              <a:t> </a:t>
            </a:r>
            <a:r>
              <a:rPr lang="de-DE" dirty="0" err="1"/>
              <a:t>forecast</a:t>
            </a:r>
            <a:r>
              <a:rPr lang="de-DE" dirty="0"/>
              <a:t> </a:t>
            </a:r>
            <a:r>
              <a:rPr lang="de-DE" dirty="0" err="1"/>
              <a:t>errors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stratosphere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5 %.</a:t>
            </a:r>
          </a:p>
          <a:p>
            <a:r>
              <a:rPr lang="de-DE" dirty="0" err="1"/>
              <a:t>Requires</a:t>
            </a:r>
            <a:r>
              <a:rPr lang="de-DE" dirty="0"/>
              <a:t> </a:t>
            </a:r>
            <a:r>
              <a:rPr lang="de-DE" dirty="0" err="1"/>
              <a:t>modifications</a:t>
            </a:r>
            <a:r>
              <a:rPr lang="de-DE" dirty="0"/>
              <a:t> in INT2LM </a:t>
            </a:r>
            <a:r>
              <a:rPr lang="de-DE" dirty="0" err="1"/>
              <a:t>namelist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/GRID_IN/:</a:t>
            </a:r>
          </a:p>
          <a:p>
            <a:pPr marL="514350" lvl="1" indent="0">
              <a:buNone/>
            </a:pPr>
            <a:r>
              <a:rPr lang="de-DE" dirty="0" err="1"/>
              <a:t>ke_in_tot</a:t>
            </a:r>
            <a:r>
              <a:rPr lang="de-DE" dirty="0"/>
              <a:t> = 120			was 90 </a:t>
            </a:r>
            <a:r>
              <a:rPr lang="de-DE" dirty="0" err="1"/>
              <a:t>before</a:t>
            </a:r>
            <a:endParaRPr lang="de-DE" dirty="0"/>
          </a:p>
          <a:p>
            <a:pPr marL="514350" lvl="1" indent="0">
              <a:buNone/>
            </a:pPr>
            <a:r>
              <a:rPr lang="de-DE" dirty="0" err="1"/>
              <a:t>nlevskip</a:t>
            </a:r>
            <a:r>
              <a:rPr lang="de-DE" dirty="0"/>
              <a:t> = 31			was 20 </a:t>
            </a:r>
            <a:r>
              <a:rPr lang="de-DE" dirty="0" err="1"/>
              <a:t>before</a:t>
            </a:r>
            <a:endParaRPr lang="de-DE" dirty="0"/>
          </a:p>
          <a:p>
            <a:pPr marL="514350" lvl="1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Introduction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orography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global ICON:</a:t>
            </a:r>
          </a:p>
          <a:p>
            <a:pPr marL="355600" indent="-355600">
              <a:buNone/>
            </a:pPr>
            <a:r>
              <a:rPr lang="de-DE" dirty="0" err="1"/>
              <a:t>Necessary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COSMO </a:t>
            </a:r>
            <a:r>
              <a:rPr lang="de-DE" dirty="0" err="1"/>
              <a:t>applications</a:t>
            </a:r>
            <a:r>
              <a:rPr lang="de-DE" dirty="0"/>
              <a:t>:</a:t>
            </a:r>
          </a:p>
          <a:p>
            <a:pPr marL="355600" indent="-355600"/>
            <a:r>
              <a:rPr lang="de-DE" dirty="0">
                <a:solidFill>
                  <a:srgbClr val="FF0000"/>
                </a:solidFill>
              </a:rPr>
              <a:t>Do not </a:t>
            </a:r>
            <a:r>
              <a:rPr lang="de-DE" dirty="0" err="1">
                <a:solidFill>
                  <a:srgbClr val="FF0000"/>
                </a:solidFill>
              </a:rPr>
              <a:t>use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old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icon_hhl</a:t>
            </a:r>
            <a:r>
              <a:rPr lang="de-DE" dirty="0">
                <a:solidFill>
                  <a:srgbClr val="FF0000"/>
                </a:solidFill>
              </a:rPr>
              <a:t>-files </a:t>
            </a:r>
            <a:r>
              <a:rPr lang="de-DE" dirty="0" err="1">
                <a:solidFill>
                  <a:srgbClr val="FF0000"/>
                </a:solidFill>
              </a:rPr>
              <a:t>any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more</a:t>
            </a:r>
            <a:r>
              <a:rPr lang="de-DE" dirty="0">
                <a:solidFill>
                  <a:srgbClr val="FF0000"/>
                </a:solidFill>
              </a:rPr>
              <a:t>. </a:t>
            </a:r>
            <a:r>
              <a:rPr lang="de-DE" dirty="0"/>
              <a:t>HHL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distributed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every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igfff00000000 and </a:t>
            </a:r>
            <a:r>
              <a:rPr lang="de-DE" dirty="0" err="1"/>
              <a:t>icon_hhl</a:t>
            </a:r>
            <a:r>
              <a:rPr lang="de-DE" dirty="0"/>
              <a:t> </a:t>
            </a:r>
            <a:r>
              <a:rPr lang="de-DE" dirty="0" err="1"/>
              <a:t>files</a:t>
            </a:r>
            <a:r>
              <a:rPr lang="de-DE" dirty="0"/>
              <a:t> </a:t>
            </a:r>
            <a:r>
              <a:rPr lang="de-DE" dirty="0" err="1"/>
              <a:t>must</a:t>
            </a:r>
            <a:r>
              <a:rPr lang="de-DE" dirty="0"/>
              <a:t>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!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4FAB7-6C56-4148-AE42-290E5B7BB101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466840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ICON on ECMWF Computers: Cray (</a:t>
            </a:r>
            <a:r>
              <a:rPr lang="de-DE" dirty="0" err="1"/>
              <a:t>cca</a:t>
            </a:r>
            <a:r>
              <a:rPr lang="de-DE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608090"/>
          </a:xfrm>
        </p:spPr>
        <p:txBody>
          <a:bodyPr/>
          <a:lstStyle/>
          <a:p>
            <a:r>
              <a:rPr lang="de-DE" dirty="0"/>
              <a:t>Running </a:t>
            </a:r>
            <a:r>
              <a:rPr lang="de-DE" dirty="0" err="1"/>
              <a:t>newer</a:t>
            </a:r>
            <a:r>
              <a:rPr lang="de-DE" dirty="0"/>
              <a:t> ICON </a:t>
            </a:r>
            <a:r>
              <a:rPr lang="de-DE" dirty="0" err="1"/>
              <a:t>versions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2.6.3 on </a:t>
            </a:r>
            <a:r>
              <a:rPr lang="de-DE" dirty="0" err="1"/>
              <a:t>cca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possible due </a:t>
            </a:r>
            <a:r>
              <a:rPr lang="de-DE" dirty="0" err="1"/>
              <a:t>to</a:t>
            </a:r>
            <a:r>
              <a:rPr lang="de-DE" dirty="0"/>
              <a:t> Cray </a:t>
            </a:r>
            <a:r>
              <a:rPr lang="de-DE" dirty="0" err="1"/>
              <a:t>compiler</a:t>
            </a:r>
            <a:r>
              <a:rPr lang="de-DE" dirty="0"/>
              <a:t> </a:t>
            </a:r>
            <a:r>
              <a:rPr lang="de-DE" dirty="0" err="1"/>
              <a:t>problems</a:t>
            </a:r>
            <a:r>
              <a:rPr lang="de-DE" dirty="0"/>
              <a:t> (</a:t>
            </a:r>
            <a:r>
              <a:rPr lang="de-DE" dirty="0" err="1"/>
              <a:t>cce</a:t>
            </a:r>
            <a:r>
              <a:rPr lang="de-DE" dirty="0"/>
              <a:t> 8.7.7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last </a:t>
            </a:r>
            <a:r>
              <a:rPr lang="de-DE" dirty="0" err="1"/>
              <a:t>compiler</a:t>
            </a:r>
            <a:r>
              <a:rPr lang="de-DE" dirty="0"/>
              <a:t> </a:t>
            </a:r>
            <a:r>
              <a:rPr lang="de-DE" dirty="0" err="1"/>
              <a:t>version</a:t>
            </a:r>
            <a:r>
              <a:rPr lang="de-DE" dirty="0"/>
              <a:t> </a:t>
            </a:r>
            <a:r>
              <a:rPr lang="de-DE" dirty="0" err="1"/>
              <a:t>installed</a:t>
            </a:r>
            <a:r>
              <a:rPr lang="de-DE" dirty="0"/>
              <a:t>.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newer</a:t>
            </a:r>
            <a:r>
              <a:rPr lang="de-DE" dirty="0"/>
              <a:t> </a:t>
            </a:r>
            <a:r>
              <a:rPr lang="de-DE" dirty="0" err="1"/>
              <a:t>compiler</a:t>
            </a:r>
            <a:r>
              <a:rPr lang="de-DE" dirty="0"/>
              <a:t> </a:t>
            </a:r>
            <a:r>
              <a:rPr lang="de-DE" dirty="0" err="1"/>
              <a:t>version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installed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).</a:t>
            </a:r>
          </a:p>
          <a:p>
            <a:r>
              <a:rPr lang="de-DE" dirty="0"/>
              <a:t>This </a:t>
            </a:r>
            <a:r>
              <a:rPr lang="de-DE" dirty="0" err="1"/>
              <a:t>system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decommissioned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months</a:t>
            </a:r>
            <a:r>
              <a:rPr lang="de-DE" dirty="0"/>
              <a:t>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66BA39-DBBB-42BB-BCF7-A4E215E4A528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29129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ICON on ECMWF Computers: New </a:t>
            </a:r>
            <a:r>
              <a:rPr lang="de-DE" dirty="0" err="1"/>
              <a:t>hpc</a:t>
            </a:r>
            <a:r>
              <a:rPr lang="de-DE" dirty="0"/>
              <a:t> (ATOS)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773238"/>
            <a:ext cx="8532813" cy="4608090"/>
          </a:xfrm>
        </p:spPr>
        <p:txBody>
          <a:bodyPr/>
          <a:lstStyle/>
          <a:p>
            <a:pPr marL="0" indent="0">
              <a:buNone/>
            </a:pP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config-scripts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provided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machine</a:t>
            </a:r>
            <a:r>
              <a:rPr lang="de-DE" dirty="0"/>
              <a:t> in Bologna:</a:t>
            </a:r>
          </a:p>
          <a:p>
            <a:r>
              <a:rPr lang="de-DE" dirty="0"/>
              <a:t>atos2020.gcc-11.2.0: </a:t>
            </a:r>
            <a:r>
              <a:rPr lang="de-DE" dirty="0" err="1"/>
              <a:t>for</a:t>
            </a:r>
            <a:r>
              <a:rPr lang="de-DE" dirty="0"/>
              <a:t> GNU </a:t>
            </a:r>
            <a:r>
              <a:rPr lang="de-DE" dirty="0" err="1"/>
              <a:t>compiler</a:t>
            </a:r>
            <a:r>
              <a:rPr lang="de-DE" dirty="0"/>
              <a:t> </a:t>
            </a:r>
            <a:r>
              <a:rPr lang="de-DE" dirty="0" err="1"/>
              <a:t>suite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OpenMPI</a:t>
            </a:r>
            <a:r>
              <a:rPr lang="de-DE" dirty="0"/>
              <a:t>: </a:t>
            </a:r>
          </a:p>
          <a:p>
            <a:pPr lvl="1"/>
            <a:r>
              <a:rPr lang="de-DE" dirty="0" err="1"/>
              <a:t>significantly</a:t>
            </a:r>
            <a:r>
              <a:rPr lang="de-DE" dirty="0"/>
              <a:t> </a:t>
            </a:r>
            <a:r>
              <a:rPr lang="de-DE" dirty="0" err="1"/>
              <a:t>slower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Intel </a:t>
            </a:r>
            <a:r>
              <a:rPr lang="de-DE" dirty="0" err="1"/>
              <a:t>version</a:t>
            </a:r>
            <a:endParaRPr lang="de-DE" dirty="0"/>
          </a:p>
          <a:p>
            <a:r>
              <a:rPr lang="de-DE" dirty="0"/>
              <a:t>atos2020.intel-2021.4: </a:t>
            </a:r>
            <a:r>
              <a:rPr lang="de-DE" dirty="0" err="1"/>
              <a:t>for</a:t>
            </a:r>
            <a:r>
              <a:rPr lang="de-DE" dirty="0"/>
              <a:t> Intel </a:t>
            </a:r>
            <a:r>
              <a:rPr lang="de-DE" dirty="0" err="1"/>
              <a:t>compiler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special</a:t>
            </a:r>
            <a:r>
              <a:rPr lang="de-DE" dirty="0"/>
              <a:t> </a:t>
            </a:r>
            <a:r>
              <a:rPr lang="de-DE" dirty="0" err="1"/>
              <a:t>Mellanox</a:t>
            </a:r>
            <a:r>
              <a:rPr lang="de-DE" dirty="0"/>
              <a:t> </a:t>
            </a:r>
            <a:r>
              <a:rPr lang="de-DE" dirty="0" err="1"/>
              <a:t>OpenMPI</a:t>
            </a:r>
            <a:r>
              <a:rPr lang="de-DE" dirty="0"/>
              <a:t> </a:t>
            </a:r>
            <a:r>
              <a:rPr lang="de-DE" dirty="0" err="1"/>
              <a:t>version</a:t>
            </a:r>
            <a:r>
              <a:rPr lang="de-DE" dirty="0"/>
              <a:t> (</a:t>
            </a:r>
            <a:r>
              <a:rPr lang="de-DE" dirty="0" err="1"/>
              <a:t>hpcx-openmpi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OpenMP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ecrad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: </a:t>
            </a:r>
            <a:r>
              <a:rPr lang="de-DE" dirty="0" err="1"/>
              <a:t>export</a:t>
            </a:r>
            <a:r>
              <a:rPr lang="de-DE" dirty="0"/>
              <a:t> OMP_PLACES=</a:t>
            </a:r>
            <a:r>
              <a:rPr lang="de-DE" dirty="0" err="1"/>
              <a:t>threads</a:t>
            </a:r>
            <a:endParaRPr lang="de-DE" dirty="0"/>
          </a:p>
          <a:p>
            <a:pPr lvl="1"/>
            <a:r>
              <a:rPr lang="de-DE" dirty="0"/>
              <a:t>Also </a:t>
            </a:r>
            <a:r>
              <a:rPr lang="de-DE" dirty="0" err="1"/>
              <a:t>problems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OpenMP</a:t>
            </a:r>
            <a:r>
              <a:rPr lang="de-DE" dirty="0"/>
              <a:t> and </a:t>
            </a:r>
            <a:r>
              <a:rPr lang="de-DE" dirty="0" err="1"/>
              <a:t>ecrad</a:t>
            </a:r>
            <a:r>
              <a:rPr lang="de-DE" dirty="0"/>
              <a:t> </a:t>
            </a:r>
            <a:r>
              <a:rPr lang="de-DE" dirty="0" err="1"/>
              <a:t>seem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solved</a:t>
            </a:r>
            <a:r>
              <a:rPr lang="de-DE" dirty="0"/>
              <a:t> (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verified</a:t>
            </a:r>
            <a:r>
              <a:rPr lang="de-DE" dirty="0"/>
              <a:t>).</a:t>
            </a:r>
          </a:p>
          <a:p>
            <a:pPr lvl="1"/>
            <a:endParaRPr lang="de-DE" sz="1000" dirty="0"/>
          </a:p>
          <a:p>
            <a:pPr marL="57150" indent="0">
              <a:buNone/>
            </a:pPr>
            <a:r>
              <a:rPr lang="de-DE" dirty="0"/>
              <a:t>NOTE:</a:t>
            </a:r>
          </a:p>
          <a:p>
            <a:pPr indent="-285750"/>
            <a:r>
              <a:rPr lang="de-DE" dirty="0"/>
              <a:t>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ATOS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will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cores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run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application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same time </a:t>
            </a:r>
            <a:r>
              <a:rPr lang="de-DE" dirty="0" err="1"/>
              <a:t>as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Cray </a:t>
            </a:r>
            <a:r>
              <a:rPr lang="de-DE" dirty="0" err="1"/>
              <a:t>system</a:t>
            </a:r>
            <a:r>
              <a:rPr lang="de-DE" dirty="0"/>
              <a:t>.</a:t>
            </a:r>
          </a:p>
          <a:p>
            <a:pPr indent="-285750"/>
            <a:r>
              <a:rPr lang="de-DE" dirty="0"/>
              <a:t>This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probably</a:t>
            </a:r>
            <a:r>
              <a:rPr lang="de-DE" dirty="0"/>
              <a:t>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memory</a:t>
            </a:r>
            <a:r>
              <a:rPr lang="de-DE" dirty="0"/>
              <a:t> </a:t>
            </a:r>
            <a:r>
              <a:rPr lang="de-DE" dirty="0" err="1"/>
              <a:t>bandwidth</a:t>
            </a:r>
            <a:r>
              <a:rPr lang="de-DE" dirty="0"/>
              <a:t>.</a:t>
            </a:r>
          </a:p>
          <a:p>
            <a:pPr indent="-285750"/>
            <a:r>
              <a:rPr lang="de-DE" dirty="0"/>
              <a:t>ATOS </a:t>
            </a:r>
            <a:r>
              <a:rPr lang="de-DE" dirty="0" err="1"/>
              <a:t>has</a:t>
            </a:r>
            <a:r>
              <a:rPr lang="de-DE" dirty="0"/>
              <a:t> 4x </a:t>
            </a:r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cores</a:t>
            </a:r>
            <a:r>
              <a:rPr lang="de-DE" dirty="0"/>
              <a:t>, but </a:t>
            </a:r>
            <a:r>
              <a:rPr lang="de-DE" dirty="0" err="1"/>
              <a:t>only</a:t>
            </a:r>
            <a:r>
              <a:rPr lang="de-DE" dirty="0"/>
              <a:t> 2x </a:t>
            </a:r>
            <a:r>
              <a:rPr lang="de-DE" dirty="0" err="1"/>
              <a:t>memory</a:t>
            </a:r>
            <a:r>
              <a:rPr lang="de-DE" dirty="0"/>
              <a:t> per </a:t>
            </a:r>
            <a:r>
              <a:rPr lang="de-DE" dirty="0" err="1"/>
              <a:t>node</a:t>
            </a:r>
            <a:r>
              <a:rPr lang="de-DE" dirty="0"/>
              <a:t> </a:t>
            </a:r>
            <a:r>
              <a:rPr lang="de-DE" dirty="0" err="1"/>
              <a:t>compared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cca</a:t>
            </a:r>
            <a:r>
              <a:rPr lang="de-DE" dirty="0"/>
              <a:t>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66BA39-DBBB-42BB-BCF7-A4E215E4A528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12965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ICON on ECMWF Computers (</a:t>
            </a:r>
            <a:r>
              <a:rPr lang="de-DE" dirty="0" err="1"/>
              <a:t>cont</a:t>
            </a:r>
            <a:r>
              <a:rPr lang="de-DE" dirty="0"/>
              <a:t>.)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Things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discuss</a:t>
            </a:r>
            <a:r>
              <a:rPr lang="de-DE" dirty="0"/>
              <a:t>:</a:t>
            </a:r>
          </a:p>
          <a:p>
            <a:r>
              <a:rPr lang="de-DE" dirty="0"/>
              <a:t>COSMO-LEPS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ported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decommission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old</a:t>
            </a:r>
            <a:r>
              <a:rPr lang="de-DE" dirty="0"/>
              <a:t> Cray </a:t>
            </a:r>
            <a:r>
              <a:rPr lang="de-DE" dirty="0" err="1"/>
              <a:t>system</a:t>
            </a:r>
            <a:r>
              <a:rPr lang="de-DE" dirty="0"/>
              <a:t> (</a:t>
            </a:r>
            <a:r>
              <a:rPr lang="de-DE" dirty="0" err="1"/>
              <a:t>with</a:t>
            </a:r>
            <a:r>
              <a:rPr lang="de-DE" dirty="0"/>
              <a:t> COSMO 6.0, INT2LM 3.0, GRIB 2).</a:t>
            </a:r>
          </a:p>
          <a:p>
            <a:r>
              <a:rPr lang="de-DE" dirty="0"/>
              <a:t>ICON-LEPS: </a:t>
            </a:r>
            <a:r>
              <a:rPr lang="de-DE" dirty="0" err="1"/>
              <a:t>Discussions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ongoing</a:t>
            </a:r>
            <a:r>
              <a:rPr lang="de-DE" dirty="0"/>
              <a:t>,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upgrade (</a:t>
            </a:r>
            <a:r>
              <a:rPr lang="de-DE" dirty="0" err="1"/>
              <a:t>higher</a:t>
            </a:r>
            <a:r>
              <a:rPr lang="de-DE" dirty="0"/>
              <a:t> </a:t>
            </a:r>
            <a:r>
              <a:rPr lang="de-DE" dirty="0" err="1"/>
              <a:t>resolutions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Billing Units (BU).</a:t>
            </a:r>
          </a:p>
          <a:p>
            <a:r>
              <a:rPr lang="de-DE" dirty="0"/>
              <a:t>NWP Testsuite</a:t>
            </a:r>
          </a:p>
          <a:p>
            <a:r>
              <a:rPr lang="de-DE" dirty="0" err="1"/>
              <a:t>Buildbot</a:t>
            </a:r>
            <a:r>
              <a:rPr lang="de-DE" dirty="0"/>
              <a:t> </a:t>
            </a:r>
            <a:r>
              <a:rPr lang="de-DE" dirty="0" err="1"/>
              <a:t>tests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ICON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possible:</a:t>
            </a:r>
          </a:p>
          <a:p>
            <a:pPr lvl="1"/>
            <a:r>
              <a:rPr lang="de-DE" dirty="0" err="1"/>
              <a:t>Contacted</a:t>
            </a:r>
            <a:r>
              <a:rPr lang="de-DE" dirty="0"/>
              <a:t> User Support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summer</a:t>
            </a:r>
            <a:r>
              <a:rPr lang="de-DE" dirty="0"/>
              <a:t> </a:t>
            </a:r>
            <a:r>
              <a:rPr lang="de-DE" dirty="0" err="1"/>
              <a:t>holidays</a:t>
            </a:r>
            <a:r>
              <a:rPr lang="de-DE" dirty="0"/>
              <a:t>.</a:t>
            </a:r>
          </a:p>
          <a:p>
            <a:pPr lvl="1"/>
            <a:r>
              <a:rPr lang="de-DE" dirty="0" err="1"/>
              <a:t>Discussions</a:t>
            </a:r>
            <a:r>
              <a:rPr lang="de-DE" dirty="0"/>
              <a:t> will </a:t>
            </a:r>
            <a:r>
              <a:rPr lang="de-DE" dirty="0" err="1"/>
              <a:t>go</a:t>
            </a:r>
            <a:r>
              <a:rPr lang="de-DE" dirty="0"/>
              <a:t> on, </a:t>
            </a:r>
            <a:r>
              <a:rPr lang="de-DE" dirty="0" err="1"/>
              <a:t>once</a:t>
            </a:r>
            <a:r>
              <a:rPr lang="de-DE" dirty="0"/>
              <a:t> Bologna Computing Center „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settled</a:t>
            </a:r>
            <a:r>
              <a:rPr lang="de-DE" dirty="0"/>
              <a:t>“.</a:t>
            </a:r>
          </a:p>
          <a:p>
            <a:pPr lvl="1"/>
            <a:r>
              <a:rPr lang="de-DE" dirty="0"/>
              <a:t>But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additional Billing Units! (Not </a:t>
            </a:r>
            <a:r>
              <a:rPr lang="de-DE" dirty="0" err="1"/>
              <a:t>clear</a:t>
            </a:r>
            <a:r>
              <a:rPr lang="de-DE" dirty="0"/>
              <a:t>,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).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66BA39-DBBB-42BB-BCF7-A4E215E4A528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1093847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License and Support </a:t>
            </a:r>
            <a:r>
              <a:rPr lang="de-DE" dirty="0" err="1"/>
              <a:t>Issues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0BEDA6-1B3B-451F-96C0-87424B4404C8}" type="datetime1">
              <a:rPr lang="de-DE" smtClean="0"/>
              <a:t>13.09.2022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4B63A-957D-45FF-9F4F-33D8948D54DB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07713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8B4682-6A86-576F-D0BF-BF5016EF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Still </a:t>
            </a:r>
            <a:r>
              <a:rPr lang="de-DE" dirty="0" err="1"/>
              <a:t>under</a:t>
            </a:r>
            <a:r>
              <a:rPr lang="de-DE" dirty="0"/>
              <a:t> Construction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2FF8C2-EBE4-A23A-EE92-0B76ABE93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36082"/>
          </a:xfrm>
        </p:spPr>
        <p:txBody>
          <a:bodyPr/>
          <a:lstStyle/>
          <a:p>
            <a:r>
              <a:rPr lang="de-DE" dirty="0" err="1"/>
              <a:t>Usage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ICON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free</a:t>
            </a:r>
            <a:r>
              <a:rPr lang="de-DE" dirty="0"/>
              <a:t>. Even an Open Source License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discussion</a:t>
            </a:r>
            <a:r>
              <a:rPr lang="de-DE" dirty="0"/>
              <a:t>.</a:t>
            </a:r>
          </a:p>
          <a:p>
            <a:r>
              <a:rPr lang="de-DE" dirty="0"/>
              <a:t>COSMO / DWD will </a:t>
            </a:r>
            <a:r>
              <a:rPr lang="de-DE" dirty="0" err="1"/>
              <a:t>provide</a:t>
            </a:r>
            <a:r>
              <a:rPr lang="de-DE" dirty="0"/>
              <a:t> a </a:t>
            </a:r>
            <a:r>
              <a:rPr lang="de-DE" dirty="0" err="1"/>
              <a:t>commercial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„</a:t>
            </a:r>
            <a:r>
              <a:rPr lang="de-DE" dirty="0" err="1"/>
              <a:t>Delivery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Software and </a:t>
            </a:r>
            <a:r>
              <a:rPr lang="de-DE" dirty="0" err="1"/>
              <a:t>Meteorological</a:t>
            </a:r>
            <a:r>
              <a:rPr lang="de-DE" dirty="0"/>
              <a:t> and </a:t>
            </a:r>
            <a:r>
              <a:rPr lang="de-DE" dirty="0" err="1"/>
              <a:t>Climatological</a:t>
            </a:r>
            <a:r>
              <a:rPr lang="de-DE" dirty="0"/>
              <a:t> Support Services </a:t>
            </a:r>
            <a:r>
              <a:rPr lang="de-DE" dirty="0" err="1"/>
              <a:t>for</a:t>
            </a:r>
            <a:r>
              <a:rPr lang="de-DE" dirty="0"/>
              <a:t> Official Duty and Scientific </a:t>
            </a:r>
            <a:r>
              <a:rPr lang="de-DE" dirty="0" err="1"/>
              <a:t>Purposes</a:t>
            </a:r>
            <a:r>
              <a:rPr lang="de-DE" dirty="0"/>
              <a:t>“: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discussed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STC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week</a:t>
            </a:r>
            <a:r>
              <a:rPr lang="de-DE" dirty="0"/>
              <a:t>.</a:t>
            </a:r>
          </a:p>
          <a:p>
            <a:r>
              <a:rPr lang="de-DE" dirty="0"/>
              <a:t>This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comprises</a:t>
            </a:r>
            <a:endParaRPr lang="de-DE" dirty="0"/>
          </a:p>
          <a:p>
            <a:pPr lvl="1"/>
            <a:r>
              <a:rPr lang="de-DE" dirty="0"/>
              <a:t>Use </a:t>
            </a:r>
            <a:r>
              <a:rPr lang="de-DE" dirty="0" err="1"/>
              <a:t>of</a:t>
            </a:r>
            <a:r>
              <a:rPr lang="de-DE" dirty="0"/>
              <a:t> COSMO Software:</a:t>
            </a:r>
          </a:p>
          <a:p>
            <a:pPr lvl="2"/>
            <a:r>
              <a:rPr lang="de-DE" dirty="0"/>
              <a:t>MEC, DACE, </a:t>
            </a:r>
            <a:r>
              <a:rPr lang="de-DE" dirty="0" err="1"/>
              <a:t>Rfdbk</a:t>
            </a:r>
            <a:endParaRPr lang="de-DE" dirty="0"/>
          </a:p>
          <a:p>
            <a:pPr lvl="1"/>
            <a:r>
              <a:rPr lang="de-DE" dirty="0"/>
              <a:t>Services:</a:t>
            </a:r>
          </a:p>
          <a:p>
            <a:pPr lvl="2"/>
            <a:r>
              <a:rPr lang="de-DE" dirty="0"/>
              <a:t>Provision </a:t>
            </a:r>
            <a:r>
              <a:rPr lang="de-DE" dirty="0" err="1"/>
              <a:t>of</a:t>
            </a:r>
            <a:r>
              <a:rPr lang="de-DE" dirty="0"/>
              <a:t> initial and lateral </a:t>
            </a:r>
            <a:r>
              <a:rPr lang="de-DE" dirty="0" err="1"/>
              <a:t>boundary</a:t>
            </a:r>
            <a:r>
              <a:rPr lang="de-DE" dirty="0"/>
              <a:t> </a:t>
            </a:r>
            <a:r>
              <a:rPr lang="de-DE" dirty="0" err="1"/>
              <a:t>data</a:t>
            </a:r>
            <a:endParaRPr lang="de-DE" dirty="0"/>
          </a:p>
          <a:p>
            <a:pPr lvl="2"/>
            <a:r>
              <a:rPr lang="de-DE" dirty="0"/>
              <a:t>Support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ICON and COSMO-Software </a:t>
            </a:r>
            <a:r>
              <a:rPr lang="de-DE" dirty="0" err="1"/>
              <a:t>provided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COSMO</a:t>
            </a:r>
          </a:p>
          <a:p>
            <a:pPr marL="1371600" lvl="3" indent="0">
              <a:buNone/>
            </a:pPr>
            <a:r>
              <a:rPr lang="de-DE" dirty="0" err="1"/>
              <a:t>Proposal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new</a:t>
            </a:r>
            <a:r>
              <a:rPr lang="de-DE" dirty="0"/>
              <a:t> COSMO-PP: C2I4LC</a:t>
            </a:r>
          </a:p>
          <a:p>
            <a:pPr marL="1371600" lvl="3" indent="0">
              <a:buNone/>
            </a:pPr>
            <a:r>
              <a:rPr lang="de-DE" dirty="0"/>
              <a:t>Main </a:t>
            </a:r>
            <a:r>
              <a:rPr lang="de-DE" dirty="0" err="1"/>
              <a:t>task</a:t>
            </a:r>
            <a:r>
              <a:rPr lang="de-DE" dirty="0"/>
              <a:t>: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a support </a:t>
            </a:r>
            <a:r>
              <a:rPr lang="de-DE" dirty="0" err="1"/>
              <a:t>infrastructure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29D6E-53BD-54D1-6A3C-95CE6D3B8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4FAB7-6C56-4148-AE42-290E5B7BB101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59D589-88AF-C59C-01CA-AE9767D6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A9227D-9B43-454E-58AA-E2F615142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878505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Contents</a:t>
            </a:r>
          </a:p>
        </p:txBody>
      </p:sp>
      <p:sp>
        <p:nvSpPr>
          <p:cNvPr id="1741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altLang="de-DE" dirty="0"/>
          </a:p>
          <a:p>
            <a:r>
              <a:rPr lang="de-DE" altLang="de-DE" dirty="0"/>
              <a:t>COSMO 6.0 and INT2LM 3.0</a:t>
            </a:r>
          </a:p>
          <a:p>
            <a:endParaRPr lang="de-DE" altLang="de-DE" dirty="0"/>
          </a:p>
          <a:p>
            <a:r>
              <a:rPr lang="de-DE" altLang="de-DE" dirty="0" err="1"/>
              <a:t>Latest</a:t>
            </a:r>
            <a:r>
              <a:rPr lang="de-DE" altLang="de-DE" dirty="0"/>
              <a:t> ICON Releases</a:t>
            </a:r>
          </a:p>
          <a:p>
            <a:endParaRPr lang="de-DE" altLang="de-DE" dirty="0"/>
          </a:p>
          <a:p>
            <a:r>
              <a:rPr lang="de-DE" altLang="de-DE" dirty="0"/>
              <a:t>Working </a:t>
            </a:r>
            <a:r>
              <a:rPr lang="de-DE" altLang="de-DE" dirty="0" err="1"/>
              <a:t>with</a:t>
            </a:r>
            <a:r>
              <a:rPr lang="de-DE" altLang="de-DE" dirty="0"/>
              <a:t> ICON</a:t>
            </a:r>
          </a:p>
          <a:p>
            <a:endParaRPr lang="de-DE" altLang="de-DE" dirty="0"/>
          </a:p>
          <a:p>
            <a:r>
              <a:rPr lang="de-DE" altLang="de-DE" dirty="0"/>
              <a:t>License and Support </a:t>
            </a:r>
            <a:r>
              <a:rPr lang="de-DE" altLang="de-DE" dirty="0" err="1"/>
              <a:t>Issues</a:t>
            </a:r>
            <a:endParaRPr lang="de-DE" altLang="de-DE" dirty="0"/>
          </a:p>
          <a:p>
            <a:endParaRPr lang="de-DE" altLang="de-DE" dirty="0"/>
          </a:p>
          <a:p>
            <a:r>
              <a:rPr lang="de-DE" altLang="de-DE" dirty="0"/>
              <a:t>ICON Projects</a:t>
            </a:r>
          </a:p>
          <a:p>
            <a:pPr marL="0" indent="0">
              <a:buNone/>
            </a:pPr>
            <a:endParaRPr lang="de-DE" altLang="de-DE" dirty="0"/>
          </a:p>
        </p:txBody>
      </p:sp>
      <p:sp>
        <p:nvSpPr>
          <p:cNvPr id="17412" name="Datumsplatzhalt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53CC3E1-F3B4-45D0-863C-6511E3C79237}" type="datetime1">
              <a:rPr lang="de-DE" altLang="de-DE" smtClean="0"/>
              <a:t>13.09.2022</a:t>
            </a:fld>
            <a:endParaRPr lang="de-DE" altLang="de-DE"/>
          </a:p>
        </p:txBody>
      </p:sp>
      <p:sp>
        <p:nvSpPr>
          <p:cNvPr id="17413" name="Fußzeilenplatzhalt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COSMO General Meeting 2022, Athens</a:t>
            </a:r>
            <a:endParaRPr lang="de-DE" altLang="de-DE"/>
          </a:p>
        </p:txBody>
      </p:sp>
      <p:sp>
        <p:nvSpPr>
          <p:cNvPr id="17414" name="Foliennummernplatzhalt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29EDE29-5F63-4348-BB4A-67AF6B8960F8}" type="slidenum">
              <a:rPr lang="de-DE" altLang="de-DE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ICON Projects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0BEDA6-1B3B-451F-96C0-87424B4404C8}" type="datetime1">
              <a:rPr lang="de-DE" smtClean="0"/>
              <a:t>13.09.2022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4B63A-957D-45FF-9F4F-33D8948D54DB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611511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B15EF8-12ED-562D-11B0-88435FA7E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ICON </a:t>
            </a:r>
            <a:r>
              <a:rPr lang="de-DE" dirty="0" err="1"/>
              <a:t>Seamless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158A4C-8CA2-6AE2-A0A2-56539D714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773238"/>
            <a:ext cx="8532813" cy="4248150"/>
          </a:xfrm>
        </p:spPr>
        <p:txBody>
          <a:bodyPr/>
          <a:lstStyle/>
          <a:p>
            <a:r>
              <a:rPr lang="de-DE" dirty="0"/>
              <a:t>NWP plus </a:t>
            </a:r>
            <a:r>
              <a:rPr lang="de-DE" dirty="0" err="1"/>
              <a:t>climate</a:t>
            </a:r>
            <a:r>
              <a:rPr lang="de-DE" dirty="0"/>
              <a:t> </a:t>
            </a:r>
            <a:r>
              <a:rPr lang="de-DE" dirty="0" err="1"/>
              <a:t>forecasting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ICON-A-O-L and Data Assimilation.</a:t>
            </a:r>
          </a:p>
          <a:p>
            <a:r>
              <a:rPr lang="de-DE" dirty="0" err="1"/>
              <a:t>Initiated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directors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DWD, MPI-M, KIT and DKRZ in </a:t>
            </a:r>
            <a:r>
              <a:rPr lang="de-DE" dirty="0" err="1"/>
              <a:t>October</a:t>
            </a:r>
            <a:r>
              <a:rPr lang="de-DE" dirty="0"/>
              <a:t> 2020.</a:t>
            </a:r>
          </a:p>
          <a:p>
            <a:r>
              <a:rPr lang="en-GB" dirty="0"/>
              <a:t>Expert Groups (Atmosphere, Ocean, Land, Data Assimilation) started work in 12/2020.</a:t>
            </a:r>
          </a:p>
          <a:p>
            <a:r>
              <a:rPr lang="en-GB" dirty="0"/>
              <a:t>First prototype available in icon-</a:t>
            </a:r>
            <a:r>
              <a:rPr lang="en-GB" dirty="0" err="1"/>
              <a:t>nwp</a:t>
            </a:r>
            <a:r>
              <a:rPr lang="en-GB" dirty="0"/>
              <a:t> master:</a:t>
            </a:r>
          </a:p>
          <a:p>
            <a:pPr lvl="1"/>
            <a:r>
              <a:rPr lang="en-US" dirty="0"/>
              <a:t>A</a:t>
            </a:r>
            <a:r>
              <a:rPr lang="en-US" sz="1800" dirty="0"/>
              <a:t>llows coupled ocean/atmosphere simulations using ICON-NWP atmosphere, ICON-O ocean, TERRA land and sea-ice dynamics; thermodynamics components from FESOM2. Coupling is done with YAC2.</a:t>
            </a:r>
          </a:p>
          <a:p>
            <a:pPr lvl="1"/>
            <a:r>
              <a:rPr lang="en-US" sz="1800" dirty="0"/>
              <a:t>JSBACH/VDIFF: provide downwelling shortwave fluxes as well as their diffuse fractions as additional fields in NWP diagnostics needed as input for JSBACH.</a:t>
            </a:r>
          </a:p>
          <a:p>
            <a:pPr marL="0" indent="0">
              <a:buNone/>
            </a:pPr>
            <a:endParaRPr lang="en-GB" dirty="0"/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6E7DBE-437D-A1DD-9A81-02FE59292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4FAB7-6C56-4148-AE42-290E5B7BB101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122B37-BB82-A5FB-F9E1-5BCFC7DF3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082AEC-0C0C-C14F-F962-C842BF5C3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556022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21DE5-FE2F-C1BD-EC41-F785ACB5A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ICON-C (</a:t>
            </a:r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err="1"/>
              <a:t>name</a:t>
            </a:r>
            <a:r>
              <a:rPr lang="de-DE" dirty="0"/>
              <a:t>: ICON-Consolidated)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584A55-4697-FE7C-2ECC-CCDDC641B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ICON-C </a:t>
            </a:r>
            <a:r>
              <a:rPr lang="de-DE" dirty="0" err="1"/>
              <a:t>is</a:t>
            </a:r>
            <a:r>
              <a:rPr lang="de-DE" dirty="0"/>
              <a:t> an </a:t>
            </a:r>
            <a:r>
              <a:rPr lang="de-DE" dirty="0" err="1"/>
              <a:t>infrastructure</a:t>
            </a:r>
            <a:r>
              <a:rPr lang="de-DE" dirty="0"/>
              <a:t>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objectives</a:t>
            </a:r>
            <a:r>
              <a:rPr lang="de-DE" dirty="0"/>
              <a:t>: </a:t>
            </a:r>
          </a:p>
          <a:p>
            <a:r>
              <a:rPr lang="de-DE" dirty="0" err="1"/>
              <a:t>Make</a:t>
            </a:r>
            <a:r>
              <a:rPr lang="de-DE" dirty="0"/>
              <a:t> ICON </a:t>
            </a:r>
            <a:r>
              <a:rPr lang="de-DE" dirty="0" err="1"/>
              <a:t>more</a:t>
            </a:r>
            <a:r>
              <a:rPr lang="de-DE" dirty="0"/>
              <a:t> modular: </a:t>
            </a:r>
            <a:r>
              <a:rPr lang="de-DE" dirty="0" err="1"/>
              <a:t>encapsulate</a:t>
            </a:r>
            <a:r>
              <a:rPr lang="de-DE" dirty="0"/>
              <a:t> </a:t>
            </a:r>
            <a:r>
              <a:rPr lang="de-DE" dirty="0" err="1"/>
              <a:t>components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clear</a:t>
            </a:r>
            <a:r>
              <a:rPr lang="de-DE" dirty="0"/>
              <a:t> </a:t>
            </a:r>
            <a:r>
              <a:rPr lang="de-DE" dirty="0" err="1"/>
              <a:t>interfaces</a:t>
            </a:r>
            <a:r>
              <a:rPr lang="de-DE" dirty="0"/>
              <a:t>.</a:t>
            </a:r>
          </a:p>
          <a:p>
            <a:r>
              <a:rPr lang="de-DE" dirty="0" err="1"/>
              <a:t>Allow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scalable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workflow</a:t>
            </a:r>
            <a:r>
              <a:rPr lang="de-DE" dirty="0"/>
              <a:t>: </a:t>
            </a:r>
            <a:r>
              <a:rPr lang="de-DE" dirty="0" err="1"/>
              <a:t>especially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an </a:t>
            </a:r>
            <a:r>
              <a:rPr lang="de-DE" dirty="0" err="1"/>
              <a:t>improved</a:t>
            </a:r>
            <a:r>
              <a:rPr lang="de-DE" dirty="0"/>
              <a:t> </a:t>
            </a:r>
            <a:r>
              <a:rPr lang="de-DE" dirty="0" err="1"/>
              <a:t>testing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individual </a:t>
            </a:r>
            <a:r>
              <a:rPr lang="de-DE" dirty="0" err="1"/>
              <a:t>components</a:t>
            </a:r>
            <a:r>
              <a:rPr lang="de-DE" dirty="0"/>
              <a:t>.</a:t>
            </a:r>
          </a:p>
          <a:p>
            <a:r>
              <a:rPr lang="de-DE" dirty="0" err="1"/>
              <a:t>Define</a:t>
            </a:r>
            <a:r>
              <a:rPr lang="de-DE" dirty="0"/>
              <a:t> a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: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implement</a:t>
            </a:r>
            <a:r>
              <a:rPr lang="de-DE" dirty="0"/>
              <a:t> </a:t>
            </a:r>
            <a:r>
              <a:rPr lang="de-DE" dirty="0" err="1"/>
              <a:t>major</a:t>
            </a:r>
            <a:r>
              <a:rPr lang="de-DE" dirty="0"/>
              <a:t> / minor </a:t>
            </a:r>
            <a:r>
              <a:rPr lang="de-DE" dirty="0" err="1"/>
              <a:t>changes</a:t>
            </a:r>
            <a:r>
              <a:rPr lang="de-DE" dirty="0"/>
              <a:t> and </a:t>
            </a:r>
            <a:r>
              <a:rPr lang="de-DE" dirty="0" err="1"/>
              <a:t>bug</a:t>
            </a:r>
            <a:r>
              <a:rPr lang="de-DE" dirty="0"/>
              <a:t> fixes.</a:t>
            </a:r>
          </a:p>
          <a:p>
            <a:r>
              <a:rPr lang="de-DE" dirty="0"/>
              <a:t>The </a:t>
            </a:r>
            <a:r>
              <a:rPr lang="de-DE" dirty="0" err="1"/>
              <a:t>new</a:t>
            </a:r>
            <a:r>
              <a:rPr lang="de-DE" dirty="0"/>
              <a:t> code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allow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all </a:t>
            </a:r>
            <a:r>
              <a:rPr lang="de-DE" dirty="0" err="1"/>
              <a:t>needed</a:t>
            </a:r>
            <a:r>
              <a:rPr lang="de-DE" dirty="0"/>
              <a:t> </a:t>
            </a:r>
            <a:r>
              <a:rPr lang="de-DE" dirty="0" err="1"/>
              <a:t>climate</a:t>
            </a:r>
            <a:r>
              <a:rPr lang="de-DE" dirty="0"/>
              <a:t> and NWP operational </a:t>
            </a:r>
            <a:r>
              <a:rPr lang="de-DE" dirty="0" err="1"/>
              <a:t>applications</a:t>
            </a:r>
            <a:r>
              <a:rPr lang="de-DE" dirty="0"/>
              <a:t>.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Most </a:t>
            </a:r>
            <a:r>
              <a:rPr lang="de-DE" dirty="0" err="1"/>
              <a:t>work</a:t>
            </a:r>
            <a:r>
              <a:rPr lang="de-DE" dirty="0"/>
              <a:t> will happen in </a:t>
            </a:r>
            <a:r>
              <a:rPr lang="de-DE" dirty="0" err="1"/>
              <a:t>the</a:t>
            </a:r>
            <a:r>
              <a:rPr lang="de-DE" dirty="0"/>
              <a:t> Fortran code, but a </a:t>
            </a:r>
            <a:r>
              <a:rPr lang="de-DE" dirty="0" err="1"/>
              <a:t>rewrite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components</a:t>
            </a:r>
            <a:r>
              <a:rPr lang="de-DE" dirty="0"/>
              <a:t> in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languages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ICON-C. But ICON-C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allow</a:t>
            </a:r>
            <a:r>
              <a:rPr lang="de-DE" dirty="0"/>
              <a:t> </a:t>
            </a:r>
            <a:r>
              <a:rPr lang="de-DE" dirty="0" err="1"/>
              <a:t>easier</a:t>
            </a:r>
            <a:r>
              <a:rPr lang="de-DE" dirty="0"/>
              <a:t> </a:t>
            </a:r>
            <a:r>
              <a:rPr lang="de-DE" dirty="0" err="1"/>
              <a:t>interfacing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languages</a:t>
            </a:r>
            <a:r>
              <a:rPr lang="de-DE" dirty="0"/>
              <a:t>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164EF9-E2F0-A9E3-E5D6-9A522E765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4FAB7-6C56-4148-AE42-290E5B7BB101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4AD352-BA7D-C5F6-E794-B31E9BCA9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71EFFC-4E7A-2866-14BE-019A4452E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6115275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38FCFA-8A28-E17A-14FD-D18ED8E89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ICON-C </a:t>
            </a:r>
            <a:r>
              <a:rPr lang="de-DE" dirty="0" err="1"/>
              <a:t>Explained</a:t>
            </a:r>
            <a:r>
              <a:rPr lang="de-DE" dirty="0"/>
              <a:t>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better</a:t>
            </a:r>
            <a:r>
              <a:rPr lang="de-DE" dirty="0"/>
              <a:t>: </a:t>
            </a:r>
            <a:r>
              <a:rPr lang="de-DE" dirty="0" err="1"/>
              <a:t>as</a:t>
            </a:r>
            <a:r>
              <a:rPr lang="de-DE" dirty="0"/>
              <a:t> I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4215CF-E2E9-96EB-3D54-E42831724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36082"/>
          </a:xfrm>
        </p:spPr>
        <p:txBody>
          <a:bodyPr/>
          <a:lstStyle/>
          <a:p>
            <a:pPr marL="0" indent="0">
              <a:buNone/>
            </a:pPr>
            <a:r>
              <a:rPr lang="de-DE" dirty="0" err="1"/>
              <a:t>Encapsulate</a:t>
            </a:r>
            <a:r>
              <a:rPr lang="de-DE" dirty="0"/>
              <a:t> </a:t>
            </a:r>
            <a:r>
              <a:rPr lang="de-DE" dirty="0" err="1"/>
              <a:t>components</a:t>
            </a:r>
            <a:r>
              <a:rPr lang="de-DE" dirty="0"/>
              <a:t>:</a:t>
            </a:r>
          </a:p>
          <a:p>
            <a:r>
              <a:rPr lang="de-DE" dirty="0"/>
              <a:t>Try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build</a:t>
            </a:r>
            <a:r>
              <a:rPr lang="de-DE" dirty="0"/>
              <a:t> a „TERRA </a:t>
            </a:r>
            <a:r>
              <a:rPr lang="de-DE" dirty="0" err="1"/>
              <a:t>standalone</a:t>
            </a:r>
            <a:r>
              <a:rPr lang="de-DE" dirty="0"/>
              <a:t>“ </a:t>
            </a:r>
            <a:r>
              <a:rPr lang="de-DE" dirty="0" err="1"/>
              <a:t>or</a:t>
            </a:r>
            <a:r>
              <a:rPr lang="de-DE" dirty="0"/>
              <a:t> a „</a:t>
            </a:r>
            <a:r>
              <a:rPr lang="de-DE" dirty="0" err="1"/>
              <a:t>Microphysics</a:t>
            </a:r>
            <a:r>
              <a:rPr lang="de-DE" dirty="0"/>
              <a:t> </a:t>
            </a:r>
            <a:r>
              <a:rPr lang="de-DE" dirty="0" err="1"/>
              <a:t>standalone</a:t>
            </a:r>
            <a:r>
              <a:rPr lang="de-DE" dirty="0"/>
              <a:t>“:</a:t>
            </a:r>
          </a:p>
          <a:p>
            <a:pPr lvl="1"/>
            <a:r>
              <a:rPr lang="de-DE" dirty="0" err="1"/>
              <a:t>That</a:t>
            </a:r>
            <a:r>
              <a:rPr lang="de-DE" dirty="0"/>
              <a:t> was </a:t>
            </a:r>
            <a:r>
              <a:rPr lang="de-DE" dirty="0" err="1"/>
              <a:t>hard</a:t>
            </a:r>
            <a:r>
              <a:rPr lang="de-DE" dirty="0"/>
              <a:t> in COSMO</a:t>
            </a:r>
          </a:p>
          <a:p>
            <a:pPr lvl="1"/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nightmare</a:t>
            </a:r>
            <a:r>
              <a:rPr lang="de-DE" dirty="0"/>
              <a:t> in ICON,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really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inter-</a:t>
            </a:r>
            <a:r>
              <a:rPr lang="de-DE" dirty="0" err="1"/>
              <a:t>dependencies</a:t>
            </a:r>
            <a:r>
              <a:rPr lang="de-DE" dirty="0"/>
              <a:t>.</a:t>
            </a:r>
          </a:p>
          <a:p>
            <a:r>
              <a:rPr lang="de-DE" dirty="0"/>
              <a:t>ICON-C </a:t>
            </a:r>
            <a:r>
              <a:rPr lang="de-DE" dirty="0" err="1"/>
              <a:t>tries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find a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encapsulate</a:t>
            </a:r>
            <a:r>
              <a:rPr lang="de-DE" dirty="0"/>
              <a:t> such </a:t>
            </a:r>
            <a:r>
              <a:rPr lang="de-DE" dirty="0" err="1"/>
              <a:t>components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finding</a:t>
            </a:r>
            <a:r>
              <a:rPr lang="de-DE" dirty="0"/>
              <a:t> „alternative </a:t>
            </a:r>
            <a:r>
              <a:rPr lang="de-DE" dirty="0" err="1"/>
              <a:t>ways</a:t>
            </a:r>
            <a:r>
              <a:rPr lang="de-DE" dirty="0"/>
              <a:t>“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provide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necessary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special</a:t>
            </a:r>
            <a:r>
              <a:rPr lang="de-DE" dirty="0"/>
              <a:t> </a:t>
            </a:r>
            <a:r>
              <a:rPr lang="de-DE" dirty="0" err="1"/>
              <a:t>component</a:t>
            </a:r>
            <a:r>
              <a:rPr lang="de-DE" dirty="0"/>
              <a:t>. </a:t>
            </a:r>
          </a:p>
          <a:p>
            <a:pPr lvl="1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allocate</a:t>
            </a:r>
            <a:r>
              <a:rPr lang="de-DE" dirty="0"/>
              <a:t> </a:t>
            </a:r>
            <a:r>
              <a:rPr lang="de-DE" dirty="0" err="1"/>
              <a:t>memory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fields</a:t>
            </a:r>
            <a:r>
              <a:rPr lang="de-DE" dirty="0"/>
              <a:t>? </a:t>
            </a:r>
          </a:p>
          <a:p>
            <a:pPr lvl="1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fields</a:t>
            </a:r>
            <a:r>
              <a:rPr lang="de-DE" dirty="0"/>
              <a:t> (inter-</a:t>
            </a:r>
            <a:r>
              <a:rPr lang="de-DE" dirty="0" err="1"/>
              <a:t>language</a:t>
            </a:r>
            <a:r>
              <a:rPr lang="de-DE" dirty="0"/>
              <a:t> operable)?</a:t>
            </a:r>
          </a:p>
          <a:p>
            <a:pPr lvl="1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provide</a:t>
            </a:r>
            <a:r>
              <a:rPr lang="de-DE" dirty="0"/>
              <a:t> </a:t>
            </a:r>
            <a:r>
              <a:rPr lang="de-DE" dirty="0" err="1"/>
              <a:t>fields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scalar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component</a:t>
            </a:r>
            <a:r>
              <a:rPr lang="de-DE" dirty="0"/>
              <a:t>?</a:t>
            </a:r>
          </a:p>
          <a:p>
            <a:r>
              <a:rPr lang="de-DE" dirty="0"/>
              <a:t>This will </a:t>
            </a:r>
            <a:r>
              <a:rPr lang="de-DE" dirty="0" err="1"/>
              <a:t>need</a:t>
            </a:r>
            <a:r>
              <a:rPr lang="de-DE" dirty="0"/>
              <a:t> a </a:t>
            </a:r>
            <a:r>
              <a:rPr lang="de-DE" dirty="0" err="1"/>
              <a:t>more</a:t>
            </a:r>
            <a:r>
              <a:rPr lang="de-DE" dirty="0"/>
              <a:t> modern </a:t>
            </a:r>
            <a:r>
              <a:rPr lang="de-DE" dirty="0" err="1"/>
              <a:t>programming</a:t>
            </a:r>
            <a:r>
              <a:rPr lang="de-DE" dirty="0"/>
              <a:t> style (not </a:t>
            </a:r>
            <a:r>
              <a:rPr lang="de-DE" dirty="0" err="1"/>
              <a:t>with</a:t>
            </a:r>
            <a:r>
              <a:rPr lang="de-DE" dirty="0"/>
              <a:t> USE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standard</a:t>
            </a:r>
            <a:r>
              <a:rPr lang="de-DE" dirty="0"/>
              <a:t> </a:t>
            </a:r>
            <a:r>
              <a:rPr lang="de-DE" dirty="0" err="1"/>
              <a:t>interfaces</a:t>
            </a:r>
            <a:r>
              <a:rPr lang="de-DE" dirty="0"/>
              <a:t>).</a:t>
            </a:r>
          </a:p>
          <a:p>
            <a:r>
              <a:rPr lang="de-DE" dirty="0"/>
              <a:t>Hope: Such a </a:t>
            </a:r>
            <a:r>
              <a:rPr lang="de-DE" dirty="0" err="1"/>
              <a:t>component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put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different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easily</a:t>
            </a:r>
            <a:r>
              <a:rPr lang="de-DE" dirty="0"/>
              <a:t>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1796F3-2C8B-F749-754D-F62BEBF8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4FAB7-6C56-4148-AE42-290E5B7BB101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B679DD-DEF0-2C32-F33F-4D8B77749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881BA4-9931-C723-B86A-41CC5DA2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072994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54DC1-3744-448A-C58A-5161304FB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Prototype Works / </a:t>
            </a:r>
            <a:r>
              <a:rPr lang="de-DE" dirty="0" err="1"/>
              <a:t>Concepts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211A86-D170-7377-1EFE-F54550575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1655762"/>
          </a:xfrm>
        </p:spPr>
        <p:txBody>
          <a:bodyPr/>
          <a:lstStyle/>
          <a:p>
            <a:r>
              <a:rPr lang="de-DE" dirty="0" err="1"/>
              <a:t>Modularization</a:t>
            </a:r>
            <a:r>
              <a:rPr lang="de-DE" dirty="0"/>
              <a:t> </a:t>
            </a:r>
            <a:r>
              <a:rPr lang="de-DE" dirty="0" err="1"/>
              <a:t>interfaces</a:t>
            </a:r>
            <a:r>
              <a:rPr lang="de-DE" dirty="0"/>
              <a:t> design </a:t>
            </a:r>
            <a:r>
              <a:rPr lang="de-DE" dirty="0" err="1"/>
              <a:t>for</a:t>
            </a:r>
            <a:r>
              <a:rPr lang="de-DE" dirty="0"/>
              <a:t> ICON-C</a:t>
            </a:r>
          </a:p>
          <a:p>
            <a:r>
              <a:rPr lang="de-DE" dirty="0"/>
              <a:t>The Memory Interface</a:t>
            </a:r>
          </a:p>
          <a:p>
            <a:r>
              <a:rPr lang="de-DE" dirty="0"/>
              <a:t>The Community Interface</a:t>
            </a:r>
          </a:p>
          <a:p>
            <a:r>
              <a:rPr lang="de-DE" dirty="0" err="1"/>
              <a:t>Refactoring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initial </a:t>
            </a:r>
            <a:r>
              <a:rPr lang="de-DE" dirty="0" err="1"/>
              <a:t>conditions</a:t>
            </a:r>
            <a:r>
              <a:rPr lang="de-DE" dirty="0"/>
              <a:t> </a:t>
            </a:r>
            <a:r>
              <a:rPr lang="de-DE" dirty="0" err="1"/>
              <a:t>component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AEA72C-570C-76AB-4055-8710C76FB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4FAB7-6C56-4148-AE42-290E5B7BB101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CD1EDD-2E0B-F044-EF48-79F23CDF8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87D71F-7475-FE93-2CF4-E49C954BC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FCAD8F36-5F80-7139-BCFB-0776F668A6D4}"/>
              </a:ext>
            </a:extLst>
          </p:cNvPr>
          <p:cNvSpPr txBox="1">
            <a:spLocks/>
          </p:cNvSpPr>
          <p:nvPr/>
        </p:nvSpPr>
        <p:spPr bwMode="auto">
          <a:xfrm>
            <a:off x="457200" y="3789040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de-DE" kern="0" dirty="0"/>
              <a:t>BUT: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B5570E4E-2455-2ED7-7AC5-9C8EC250C302}"/>
              </a:ext>
            </a:extLst>
          </p:cNvPr>
          <p:cNvSpPr txBox="1">
            <a:spLocks/>
          </p:cNvSpPr>
          <p:nvPr/>
        </p:nvSpPr>
        <p:spPr bwMode="auto">
          <a:xfrm>
            <a:off x="473443" y="4437534"/>
            <a:ext cx="8229600" cy="1176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 dirty="0" err="1"/>
              <a:t>For</a:t>
            </a:r>
            <a:r>
              <a:rPr lang="de-DE" kern="0" dirty="0"/>
              <a:t> </a:t>
            </a:r>
            <a:r>
              <a:rPr lang="de-DE" kern="0" dirty="0" err="1"/>
              <a:t>the</a:t>
            </a:r>
            <a:r>
              <a:rPr lang="de-DE" kern="0" dirty="0"/>
              <a:t> </a:t>
            </a:r>
            <a:r>
              <a:rPr lang="de-DE" kern="0" dirty="0" err="1"/>
              <a:t>next</a:t>
            </a:r>
            <a:r>
              <a:rPr lang="de-DE" kern="0" dirty="0"/>
              <a:t> 2 </a:t>
            </a:r>
            <a:r>
              <a:rPr lang="de-DE" kern="0" dirty="0" err="1"/>
              <a:t>years</a:t>
            </a:r>
            <a:r>
              <a:rPr lang="de-DE" kern="0" dirty="0"/>
              <a:t> (at least) </a:t>
            </a:r>
            <a:r>
              <a:rPr lang="de-DE" kern="0" dirty="0" err="1"/>
              <a:t>we</a:t>
            </a:r>
            <a:r>
              <a:rPr lang="de-DE" kern="0" dirty="0"/>
              <a:t> will still </a:t>
            </a:r>
            <a:r>
              <a:rPr lang="de-DE" kern="0" dirty="0" err="1"/>
              <a:t>work</a:t>
            </a:r>
            <a:r>
              <a:rPr lang="de-DE" kern="0" dirty="0"/>
              <a:t> </a:t>
            </a:r>
            <a:r>
              <a:rPr lang="de-DE" kern="0" dirty="0" err="1"/>
              <a:t>with</a:t>
            </a:r>
            <a:r>
              <a:rPr lang="de-DE" kern="0" dirty="0"/>
              <a:t> </a:t>
            </a:r>
            <a:r>
              <a:rPr lang="de-DE" kern="0" dirty="0" err="1"/>
              <a:t>the</a:t>
            </a:r>
            <a:r>
              <a:rPr lang="de-DE" kern="0" dirty="0"/>
              <a:t> </a:t>
            </a:r>
            <a:r>
              <a:rPr lang="de-DE" kern="0" dirty="0" err="1"/>
              <a:t>icon-nwp</a:t>
            </a:r>
            <a:r>
              <a:rPr lang="de-DE" kern="0" dirty="0"/>
              <a:t>/</a:t>
            </a:r>
            <a:r>
              <a:rPr lang="de-DE" kern="0" dirty="0" err="1"/>
              <a:t>master</a:t>
            </a:r>
            <a:r>
              <a:rPr lang="de-DE" kern="0" dirty="0"/>
              <a:t>, </a:t>
            </a:r>
            <a:r>
              <a:rPr lang="de-DE" kern="0" dirty="0" err="1"/>
              <a:t>as</a:t>
            </a:r>
            <a:r>
              <a:rPr lang="de-DE" kern="0" dirty="0"/>
              <a:t> </a:t>
            </a:r>
            <a:r>
              <a:rPr lang="de-DE" kern="0" dirty="0" err="1"/>
              <a:t>it</a:t>
            </a:r>
            <a:r>
              <a:rPr lang="de-DE" kern="0" dirty="0"/>
              <a:t> </a:t>
            </a:r>
            <a:r>
              <a:rPr lang="de-DE" kern="0" dirty="0" err="1"/>
              <a:t>is</a:t>
            </a:r>
            <a:r>
              <a:rPr lang="de-DE" kern="0" dirty="0"/>
              <a:t> </a:t>
            </a:r>
            <a:r>
              <a:rPr lang="de-DE" kern="0" dirty="0" err="1"/>
              <a:t>right</a:t>
            </a:r>
            <a:r>
              <a:rPr lang="de-DE" kern="0" dirty="0"/>
              <a:t> </a:t>
            </a:r>
            <a:r>
              <a:rPr lang="de-DE" kern="0" dirty="0" err="1"/>
              <a:t>now</a:t>
            </a:r>
            <a:r>
              <a:rPr lang="de-DE" kern="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71139477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Wetterhüt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70987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6372200" y="1484784"/>
            <a:ext cx="2204605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2800" dirty="0" err="1"/>
              <a:t>Thank</a:t>
            </a:r>
            <a:r>
              <a:rPr lang="de-DE" altLang="de-DE" sz="2800" dirty="0"/>
              <a:t> </a:t>
            </a:r>
            <a:r>
              <a:rPr lang="de-DE" altLang="de-DE" sz="2800" dirty="0" err="1"/>
              <a:t>you</a:t>
            </a:r>
            <a:r>
              <a:rPr lang="de-DE" altLang="de-DE" sz="2800" dirty="0"/>
              <a:t> </a:t>
            </a:r>
            <a:r>
              <a:rPr lang="de-DE" altLang="de-DE" sz="2800" dirty="0" err="1"/>
              <a:t>very</a:t>
            </a:r>
            <a:r>
              <a:rPr lang="de-DE" altLang="de-DE" sz="2800" dirty="0"/>
              <a:t> </a:t>
            </a:r>
            <a:r>
              <a:rPr lang="de-DE" altLang="de-DE" sz="2800" dirty="0" err="1"/>
              <a:t>much</a:t>
            </a:r>
            <a:r>
              <a:rPr lang="de-DE" altLang="de-DE" sz="2800" dirty="0"/>
              <a:t> </a:t>
            </a:r>
            <a:r>
              <a:rPr lang="de-DE" altLang="de-DE" sz="2800" dirty="0" err="1"/>
              <a:t>for</a:t>
            </a:r>
            <a:r>
              <a:rPr lang="de-DE" altLang="de-DE" sz="2800" dirty="0"/>
              <a:t> </a:t>
            </a:r>
            <a:r>
              <a:rPr lang="de-DE" altLang="de-DE" sz="2800" dirty="0" err="1"/>
              <a:t>your</a:t>
            </a:r>
            <a:r>
              <a:rPr lang="de-DE" altLang="de-DE" sz="2800" dirty="0"/>
              <a:t> </a:t>
            </a:r>
            <a:r>
              <a:rPr lang="de-DE" altLang="de-DE" sz="2800" dirty="0" err="1"/>
              <a:t>attention</a:t>
            </a:r>
            <a:r>
              <a:rPr lang="de-DE" altLang="de-DE" sz="2800" dirty="0"/>
              <a:t>!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/>
              <a:t>COSMO 6.0 </a:t>
            </a:r>
            <a:r>
              <a:rPr lang="de-DE" altLang="en-US" dirty="0" err="1"/>
              <a:t>and</a:t>
            </a:r>
            <a:r>
              <a:rPr lang="de-DE" altLang="en-US" dirty="0"/>
              <a:t> INT2LM 3.0</a:t>
            </a:r>
            <a:endParaRPr lang="en-US" altLang="en-US" dirty="0"/>
          </a:p>
        </p:txBody>
      </p:sp>
      <p:sp>
        <p:nvSpPr>
          <p:cNvPr id="18435" name="Datumsplatzhalt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8AFED1-E3C0-4FCD-989F-7BC89565FBBC}" type="datetime1">
              <a:rPr lang="de-DE" altLang="en-US" smtClean="0"/>
              <a:t>13.09.2022</a:t>
            </a:fld>
            <a:endParaRPr lang="de-DE" altLang="en-US"/>
          </a:p>
        </p:txBody>
      </p:sp>
      <p:sp>
        <p:nvSpPr>
          <p:cNvPr id="18436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COSMO General Meeting 2022, Athens</a:t>
            </a:r>
            <a:endParaRPr lang="de-DE" altLang="en-US"/>
          </a:p>
        </p:txBody>
      </p:sp>
      <p:sp>
        <p:nvSpPr>
          <p:cNvPr id="18437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CB2853-D08A-4A64-8647-71380ADD6EA6}" type="slidenum">
              <a:rPr lang="de-DE" altLang="en-US" smtClean="0"/>
              <a:pPr eaLnBrk="1" hangingPunct="1"/>
              <a:t>3</a:t>
            </a:fld>
            <a:endParaRPr lang="de-DE" altLang="en-US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Final Steps</a:t>
            </a:r>
          </a:p>
        </p:txBody>
      </p:sp>
      <p:sp>
        <p:nvSpPr>
          <p:cNvPr id="19476" name="Datumsplatzhalt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E61BDBF-AD2A-4BD6-A2BA-B76107E199B0}" type="datetime1">
              <a:rPr lang="de-DE" altLang="de-DE" smtClean="0"/>
              <a:t>13.09.2022</a:t>
            </a:fld>
            <a:endParaRPr lang="de-DE" altLang="de-DE"/>
          </a:p>
        </p:txBody>
      </p:sp>
      <p:sp>
        <p:nvSpPr>
          <p:cNvPr id="1947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COSMO General Meeting 2022, Athens</a:t>
            </a:r>
            <a:endParaRPr lang="de-DE" altLang="de-DE"/>
          </a:p>
        </p:txBody>
      </p:sp>
      <p:sp>
        <p:nvSpPr>
          <p:cNvPr id="1947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116D197-51C8-4121-9B41-D3AD2388C4D2}" type="slidenum">
              <a:rPr lang="de-DE" altLang="de-DE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de-DE" alt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48B9909-9E18-D77A-74F5-EDF33F254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363272" cy="4536082"/>
          </a:xfrm>
        </p:spPr>
        <p:txBody>
          <a:bodyPr/>
          <a:lstStyle/>
          <a:p>
            <a:r>
              <a:rPr lang="de-DE" dirty="0"/>
              <a:t>On </a:t>
            </a:r>
            <a:r>
              <a:rPr lang="de-DE" dirty="0" err="1"/>
              <a:t>December</a:t>
            </a:r>
            <a:r>
              <a:rPr lang="de-DE" dirty="0"/>
              <a:t> 14th, 2021, </a:t>
            </a:r>
            <a:r>
              <a:rPr lang="de-DE" dirty="0" err="1"/>
              <a:t>the</a:t>
            </a:r>
            <a:r>
              <a:rPr lang="de-DE" dirty="0"/>
              <a:t> final </a:t>
            </a:r>
            <a:r>
              <a:rPr lang="en-US" dirty="0"/>
              <a:t>versions</a:t>
            </a:r>
            <a:r>
              <a:rPr lang="de-DE" dirty="0"/>
              <a:t> </a:t>
            </a:r>
            <a:r>
              <a:rPr lang="en-US" dirty="0"/>
              <a:t>of</a:t>
            </a:r>
            <a:r>
              <a:rPr lang="de-DE" dirty="0"/>
              <a:t> COSMO and INT2LM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published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5.13 (09.11.21): </a:t>
            </a:r>
            <a:r>
              <a:rPr lang="de-DE" dirty="0" err="1"/>
              <a:t>Adaptations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latest</a:t>
            </a:r>
            <a:r>
              <a:rPr lang="de-DE" dirty="0"/>
              <a:t> COSMO-ART </a:t>
            </a:r>
            <a:r>
              <a:rPr lang="de-DE" dirty="0" err="1"/>
              <a:t>version</a:t>
            </a:r>
            <a:endParaRPr lang="de-DE" dirty="0"/>
          </a:p>
          <a:p>
            <a:pPr lvl="1"/>
            <a:r>
              <a:rPr lang="de-DE" dirty="0"/>
              <a:t>5.14 (07.12.21): Update </a:t>
            </a:r>
            <a:r>
              <a:rPr lang="de-DE" dirty="0" err="1"/>
              <a:t>of</a:t>
            </a:r>
            <a:r>
              <a:rPr lang="de-DE" dirty="0"/>
              <a:t> SNOWPOLINO;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assimilation</a:t>
            </a:r>
            <a:r>
              <a:rPr lang="de-DE" dirty="0"/>
              <a:t> fixes</a:t>
            </a:r>
          </a:p>
          <a:p>
            <a:r>
              <a:rPr lang="de-DE" dirty="0"/>
              <a:t>All </a:t>
            </a:r>
            <a:r>
              <a:rPr lang="de-DE" dirty="0" err="1"/>
              <a:t>parts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documentation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updated</a:t>
            </a:r>
            <a:r>
              <a:rPr lang="de-DE" dirty="0"/>
              <a:t> and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DOIs.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Since</a:t>
            </a:r>
            <a:r>
              <a:rPr lang="de-DE" dirty="0"/>
              <a:t> </a:t>
            </a: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in </a:t>
            </a:r>
            <a:r>
              <a:rPr lang="de-DE" dirty="0" err="1"/>
              <a:t>maintenance</a:t>
            </a:r>
            <a:r>
              <a:rPr lang="de-DE" dirty="0"/>
              <a:t> </a:t>
            </a:r>
            <a:r>
              <a:rPr lang="de-DE" dirty="0" err="1"/>
              <a:t>mode</a:t>
            </a:r>
            <a:r>
              <a:rPr lang="de-DE" dirty="0"/>
              <a:t>.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6" name="Grafik 5" descr="Ein Bild, das Outdoorobjekt enthält.&#10;&#10;Automatisch generierte Beschreibung">
            <a:extLst>
              <a:ext uri="{FF2B5EF4-FFF2-40B4-BE49-F238E27FC236}">
                <a16:creationId xmlns:a16="http://schemas.microsoft.com/office/drawing/2014/main" id="{B3E6A195-2911-7121-9ACB-0AD938225D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679" y="3717032"/>
            <a:ext cx="4176935" cy="188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4075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695D5BE7-14C0-D8EB-C327-8D4DAC468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181241"/>
              </p:ext>
            </p:extLst>
          </p:nvPr>
        </p:nvGraphicFramePr>
        <p:xfrm>
          <a:off x="539552" y="2109832"/>
          <a:ext cx="8147247" cy="2931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355464734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917040911"/>
                    </a:ext>
                  </a:extLst>
                </a:gridCol>
                <a:gridCol w="6419055">
                  <a:extLst>
                    <a:ext uri="{9D8B030D-6E8A-4147-A177-3AD203B41FA5}">
                      <a16:colId xmlns:a16="http://schemas.microsoft.com/office/drawing/2014/main" val="34475017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10.12.21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MCH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/>
                        <a:t>No</a:t>
                      </a:r>
                      <a:r>
                        <a:rPr lang="de-DE" sz="1600" dirty="0"/>
                        <a:t> proper </a:t>
                      </a:r>
                      <a:r>
                        <a:rPr lang="de-DE" sz="1600" dirty="0" err="1"/>
                        <a:t>domain</a:t>
                      </a:r>
                      <a:r>
                        <a:rPr lang="de-DE" sz="1600" dirty="0"/>
                        <a:t> check in LHN.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967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04.01.22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/>
                        <a:t>Averaged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fields</a:t>
                      </a:r>
                      <a:r>
                        <a:rPr lang="de-DE" sz="1600" dirty="0"/>
                        <a:t> in </a:t>
                      </a:r>
                      <a:r>
                        <a:rPr lang="de-DE" sz="1600" dirty="0" err="1"/>
                        <a:t>first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output</a:t>
                      </a:r>
                      <a:r>
                        <a:rPr lang="de-DE" sz="1600" dirty="0"/>
                        <a:t> after a </a:t>
                      </a:r>
                      <a:r>
                        <a:rPr lang="de-DE" sz="1600" dirty="0" err="1"/>
                        <a:t>restart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are</a:t>
                      </a:r>
                      <a:r>
                        <a:rPr lang="de-DE" sz="1600" dirty="0"/>
                        <a:t> not </a:t>
                      </a:r>
                      <a:r>
                        <a:rPr lang="de-DE" sz="1600" dirty="0" err="1"/>
                        <a:t>correct</a:t>
                      </a:r>
                      <a:r>
                        <a:rPr lang="de-DE" sz="1600" dirty="0"/>
                        <a:t>.</a:t>
                      </a:r>
                    </a:p>
                    <a:p>
                      <a:r>
                        <a:rPr lang="de-DE" sz="1600" dirty="0" err="1"/>
                        <a:t>Only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occurs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for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settings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as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>
                          <a:solidFill>
                            <a:srgbClr val="FF0000"/>
                          </a:solidFill>
                        </a:rPr>
                        <a:t>hcomb</a:t>
                      </a:r>
                      <a:r>
                        <a:rPr lang="de-DE" sz="1600" dirty="0">
                          <a:solidFill>
                            <a:srgbClr val="FF0000"/>
                          </a:solidFill>
                        </a:rPr>
                        <a:t>=24,48,1</a:t>
                      </a:r>
                      <a:r>
                        <a:rPr lang="de-DE" sz="1600" dirty="0"/>
                        <a:t>. Ok </a:t>
                      </a:r>
                      <a:r>
                        <a:rPr lang="de-DE" sz="1600" dirty="0" err="1"/>
                        <a:t>for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>
                          <a:solidFill>
                            <a:srgbClr val="00CC00"/>
                          </a:solidFill>
                        </a:rPr>
                        <a:t>hcomb</a:t>
                      </a:r>
                      <a:r>
                        <a:rPr lang="de-DE" sz="1600" dirty="0">
                          <a:solidFill>
                            <a:srgbClr val="00CC00"/>
                          </a:solidFill>
                        </a:rPr>
                        <a:t>=0,48,1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 also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600" dirty="0" err="1">
                          <a:solidFill>
                            <a:srgbClr val="00CC00"/>
                          </a:solidFill>
                        </a:rPr>
                        <a:t>hcomb</a:t>
                      </a:r>
                      <a:r>
                        <a:rPr lang="de-DE" sz="1600" dirty="0">
                          <a:solidFill>
                            <a:srgbClr val="00CC00"/>
                          </a:solidFill>
                        </a:rPr>
                        <a:t>=23,48,1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159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04.03.22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GPU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/>
                        <a:t>Removed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vector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index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lists</a:t>
                      </a:r>
                      <a:r>
                        <a:rPr lang="de-DE" sz="1600" dirty="0"/>
                        <a:t> in Tiedtke-Bechtold </a:t>
                      </a:r>
                      <a:r>
                        <a:rPr lang="de-DE" sz="1600" dirty="0" err="1"/>
                        <a:t>convection</a:t>
                      </a:r>
                      <a:r>
                        <a:rPr lang="de-DE" sz="1600" dirty="0"/>
                        <a:t> (conv_cuascn.f90) due </a:t>
                      </a:r>
                      <a:r>
                        <a:rPr lang="de-DE" sz="1600" dirty="0" err="1"/>
                        <a:t>to</a:t>
                      </a:r>
                      <a:r>
                        <a:rPr lang="de-DE" sz="1600" dirty="0"/>
                        <a:t> a </a:t>
                      </a:r>
                      <a:r>
                        <a:rPr lang="de-DE" sz="1600" dirty="0" err="1"/>
                        <a:t>compiler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problem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with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new</a:t>
                      </a:r>
                      <a:r>
                        <a:rPr lang="de-DE" sz="1600" dirty="0"/>
                        <a:t> PGI </a:t>
                      </a:r>
                      <a:r>
                        <a:rPr lang="de-DE" sz="1600" dirty="0" err="1"/>
                        <a:t>compiler</a:t>
                      </a:r>
                      <a:r>
                        <a:rPr lang="de-DE" sz="1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184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30.05.22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URB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Variable </a:t>
                      </a:r>
                      <a:r>
                        <a:rPr lang="de-DE" sz="1600" dirty="0" err="1"/>
                        <a:t>tcm</a:t>
                      </a:r>
                      <a:r>
                        <a:rPr lang="de-DE" sz="1600" dirty="0"/>
                        <a:t> in turb_transfer.f90 </a:t>
                      </a:r>
                      <a:r>
                        <a:rPr lang="de-DE" sz="1600" dirty="0" err="1"/>
                        <a:t>has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to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be</a:t>
                      </a:r>
                      <a:r>
                        <a:rPr lang="de-DE" sz="1600" dirty="0"/>
                        <a:t> INTENT(INOUT) </a:t>
                      </a:r>
                      <a:r>
                        <a:rPr lang="de-DE" sz="1600" dirty="0" err="1"/>
                        <a:t>instead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of</a:t>
                      </a:r>
                      <a:r>
                        <a:rPr lang="de-DE" sz="1600" dirty="0"/>
                        <a:t> INTENT(OUT). </a:t>
                      </a:r>
                      <a:r>
                        <a:rPr lang="de-DE" sz="1600" dirty="0" err="1"/>
                        <a:t>Important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for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itype_kbmo_uf</a:t>
                      </a:r>
                      <a:r>
                        <a:rPr lang="de-DE" sz="1600" dirty="0"/>
                        <a:t> &gt; 0 </a:t>
                      </a:r>
                      <a:r>
                        <a:rPr lang="de-DE" sz="1600" dirty="0" err="1"/>
                        <a:t>or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lurbfab</a:t>
                      </a:r>
                      <a:r>
                        <a:rPr lang="de-DE" sz="1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4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31.08.22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LEPS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Reading GRIB 2 </a:t>
                      </a:r>
                      <a:r>
                        <a:rPr lang="de-DE" sz="1600" dirty="0" err="1"/>
                        <a:t>meta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data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for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special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local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section</a:t>
                      </a:r>
                      <a:r>
                        <a:rPr lang="de-DE" sz="1600" dirty="0"/>
                        <a:t> 28: global </a:t>
                      </a:r>
                      <a:r>
                        <a:rPr lang="de-DE" sz="1600" dirty="0" err="1"/>
                        <a:t>communication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problem</a:t>
                      </a:r>
                      <a:r>
                        <a:rPr lang="de-DE" sz="1600" dirty="0"/>
                        <a:t> in src_input.f90.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580808"/>
                  </a:ext>
                </a:extLst>
              </a:tr>
            </a:tbl>
          </a:graphicData>
        </a:graphic>
      </p:graphicFrame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2A0CC5-551B-D872-2748-9D6D8E102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36082"/>
          </a:xfrm>
        </p:spPr>
        <p:txBody>
          <a:bodyPr/>
          <a:lstStyle/>
          <a:p>
            <a:pPr marL="0" indent="0">
              <a:buNone/>
            </a:pPr>
            <a:r>
              <a:rPr lang="de-DE" dirty="0" err="1"/>
              <a:t>For</a:t>
            </a:r>
            <a:r>
              <a:rPr lang="de-DE" dirty="0"/>
              <a:t> COSMO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200" dirty="0"/>
          </a:p>
          <a:p>
            <a:pPr marL="0" indent="0">
              <a:buNone/>
            </a:pPr>
            <a:r>
              <a:rPr lang="de-DE" dirty="0" err="1"/>
              <a:t>For</a:t>
            </a:r>
            <a:r>
              <a:rPr lang="de-DE" dirty="0"/>
              <a:t> INT2LM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672491A-10D4-EDA5-7FFA-6DE8344B1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Problems </a:t>
            </a:r>
            <a:r>
              <a:rPr lang="de-DE" dirty="0" err="1"/>
              <a:t>Already</a:t>
            </a:r>
            <a:r>
              <a:rPr lang="de-DE" dirty="0"/>
              <a:t> </a:t>
            </a:r>
            <a:r>
              <a:rPr lang="de-DE" dirty="0" err="1"/>
              <a:t>Reported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8836A9-99A1-B9DD-1F62-6D3BC00EB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FE400B-9801-48E0-A3F9-8C1D02BF8428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D687C0-B4D7-4063-642D-BF3D14563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099206-9D1C-3BCA-D698-67C8BDA2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3F0AD100-E0BE-BADC-16FB-E36A22D17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721005"/>
              </p:ext>
            </p:extLst>
          </p:nvPr>
        </p:nvGraphicFramePr>
        <p:xfrm>
          <a:off x="528441" y="5486360"/>
          <a:ext cx="8147247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3554647346"/>
                    </a:ext>
                  </a:extLst>
                </a:gridCol>
                <a:gridCol w="731191">
                  <a:extLst>
                    <a:ext uri="{9D8B030D-6E8A-4147-A177-3AD203B41FA5}">
                      <a16:colId xmlns:a16="http://schemas.microsoft.com/office/drawing/2014/main" val="2917040911"/>
                    </a:ext>
                  </a:extLst>
                </a:gridCol>
                <a:gridCol w="6407944">
                  <a:extLst>
                    <a:ext uri="{9D8B030D-6E8A-4147-A177-3AD203B41FA5}">
                      <a16:colId xmlns:a16="http://schemas.microsoft.com/office/drawing/2014/main" val="34475017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08.03.22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Value, </a:t>
                      </a:r>
                      <a:r>
                        <a:rPr lang="de-DE" sz="1600" dirty="0" err="1"/>
                        <a:t>which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is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read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for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vcflat_in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from</a:t>
                      </a:r>
                      <a:r>
                        <a:rPr lang="de-DE" sz="1600" dirty="0"/>
                        <a:t> a </a:t>
                      </a:r>
                      <a:r>
                        <a:rPr lang="de-DE" sz="1600" dirty="0" err="1"/>
                        <a:t>NetCDF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file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is</a:t>
                      </a:r>
                      <a:r>
                        <a:rPr lang="de-DE" sz="1600" dirty="0"/>
                        <a:t> not </a:t>
                      </a:r>
                      <a:r>
                        <a:rPr lang="de-DE" sz="1600" dirty="0" err="1"/>
                        <a:t>set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to</a:t>
                      </a:r>
                      <a:r>
                        <a:rPr lang="de-DE" sz="1600" dirty="0"/>
                        <a:t> global </a:t>
                      </a:r>
                      <a:r>
                        <a:rPr lang="de-DE" sz="1600" dirty="0" err="1"/>
                        <a:t>value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vcoord_in%vcflat</a:t>
                      </a:r>
                      <a:r>
                        <a:rPr lang="de-DE" sz="1600" dirty="0"/>
                        <a:t> (</a:t>
                      </a:r>
                      <a:r>
                        <a:rPr lang="de-DE" sz="1600" dirty="0" err="1"/>
                        <a:t>only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problematic</a:t>
                      </a:r>
                      <a:r>
                        <a:rPr lang="de-DE" sz="1600" dirty="0"/>
                        <a:t>, </a:t>
                      </a:r>
                      <a:r>
                        <a:rPr lang="de-DE" sz="1600" dirty="0" err="1"/>
                        <a:t>if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vcflat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for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driving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model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is</a:t>
                      </a:r>
                      <a:r>
                        <a:rPr lang="de-DE" sz="1600" dirty="0"/>
                        <a:t> not </a:t>
                      </a:r>
                      <a:r>
                        <a:rPr lang="de-DE" sz="1600" dirty="0" err="1"/>
                        <a:t>the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default</a:t>
                      </a:r>
                      <a:r>
                        <a:rPr lang="de-DE" sz="1600" dirty="0"/>
                        <a:t>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96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77903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E51B2C-4BC3-6237-2E59-88446C6C5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Actions Taken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B5A9D3-1886-E621-69C2-9826A14D2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Problems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rather</a:t>
            </a:r>
            <a:r>
              <a:rPr lang="de-DE" dirty="0"/>
              <a:t> „</a:t>
            </a:r>
            <a:r>
              <a:rPr lang="de-DE" dirty="0" err="1"/>
              <a:t>isolated</a:t>
            </a:r>
            <a:r>
              <a:rPr lang="de-DE" dirty="0"/>
              <a:t>“, so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official</a:t>
            </a:r>
            <a:r>
              <a:rPr lang="de-DE" dirty="0"/>
              <a:t> </a:t>
            </a:r>
            <a:r>
              <a:rPr lang="de-DE" dirty="0" err="1"/>
              <a:t>updates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provided</a:t>
            </a:r>
            <a:r>
              <a:rPr lang="de-DE" dirty="0"/>
              <a:t>. </a:t>
            </a:r>
          </a:p>
          <a:p>
            <a:r>
              <a:rPr lang="de-DE" dirty="0"/>
              <a:t>Fix </a:t>
            </a:r>
            <a:r>
              <a:rPr lang="de-DE" dirty="0" err="1"/>
              <a:t>for</a:t>
            </a:r>
            <a:r>
              <a:rPr lang="de-DE" dirty="0"/>
              <a:t> Tiedtke-Bechtold </a:t>
            </a:r>
            <a:r>
              <a:rPr lang="de-DE" dirty="0" err="1"/>
              <a:t>convection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implemented</a:t>
            </a:r>
            <a:r>
              <a:rPr lang="de-DE" dirty="0"/>
              <a:t> in </a:t>
            </a:r>
            <a:r>
              <a:rPr lang="de-DE" dirty="0" err="1"/>
              <a:t>github</a:t>
            </a:r>
            <a:r>
              <a:rPr lang="de-DE" dirty="0"/>
              <a:t>-master (</a:t>
            </a:r>
            <a:r>
              <a:rPr lang="de-DE" dirty="0" err="1"/>
              <a:t>for</a:t>
            </a:r>
            <a:r>
              <a:rPr lang="de-DE" dirty="0"/>
              <a:t> ETH Zürich).</a:t>
            </a:r>
          </a:p>
          <a:p>
            <a:r>
              <a:rPr lang="de-DE" dirty="0"/>
              <a:t>Fixes </a:t>
            </a:r>
            <a:r>
              <a:rPr lang="de-DE" dirty="0" err="1"/>
              <a:t>for</a:t>
            </a:r>
            <a:r>
              <a:rPr lang="de-DE" dirty="0"/>
              <a:t> LEPS, Tiedtke-Bechtold </a:t>
            </a:r>
            <a:r>
              <a:rPr lang="de-DE" dirty="0" err="1"/>
              <a:t>convection</a:t>
            </a:r>
            <a:r>
              <a:rPr lang="de-DE" dirty="0"/>
              <a:t> and </a:t>
            </a:r>
            <a:r>
              <a:rPr lang="de-DE" dirty="0" err="1"/>
              <a:t>Turbulence</a:t>
            </a:r>
            <a:r>
              <a:rPr lang="de-DE" dirty="0"/>
              <a:t> (GPU)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implemented</a:t>
            </a:r>
            <a:r>
              <a:rPr lang="de-DE" dirty="0"/>
              <a:t> in ECMWF </a:t>
            </a:r>
            <a:r>
              <a:rPr lang="de-DE" dirty="0" err="1"/>
              <a:t>version</a:t>
            </a:r>
            <a:r>
              <a:rPr lang="de-DE" dirty="0"/>
              <a:t> cosmo_211214_6.00 (</a:t>
            </a:r>
            <a:r>
              <a:rPr lang="de-DE" dirty="0" err="1"/>
              <a:t>cca</a:t>
            </a:r>
            <a:r>
              <a:rPr lang="de-DE" dirty="0"/>
              <a:t> and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hpc</a:t>
            </a:r>
            <a:r>
              <a:rPr lang="de-DE" dirty="0"/>
              <a:t>)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interested</a:t>
            </a:r>
            <a:r>
              <a:rPr lang="de-DE" dirty="0"/>
              <a:t> </a:t>
            </a:r>
            <a:r>
              <a:rPr lang="de-DE" dirty="0" err="1"/>
              <a:t>users</a:t>
            </a:r>
            <a:r>
              <a:rPr lang="de-DE" dirty="0"/>
              <a:t> (on August 31</a:t>
            </a:r>
            <a:r>
              <a:rPr lang="de-DE" baseline="30000" dirty="0"/>
              <a:t>st</a:t>
            </a:r>
            <a:r>
              <a:rPr lang="de-DE" dirty="0"/>
              <a:t>)</a:t>
            </a:r>
          </a:p>
          <a:p>
            <a:endParaRPr lang="de-DE" dirty="0"/>
          </a:p>
          <a:p>
            <a:r>
              <a:rPr lang="de-DE" dirty="0"/>
              <a:t>CLM </a:t>
            </a:r>
            <a:r>
              <a:rPr lang="de-DE" dirty="0" err="1"/>
              <a:t>community</a:t>
            </a:r>
            <a:r>
              <a:rPr lang="de-DE" dirty="0"/>
              <a:t> </a:t>
            </a:r>
            <a:r>
              <a:rPr lang="de-DE" dirty="0" err="1"/>
              <a:t>offers</a:t>
            </a:r>
            <a:r>
              <a:rPr lang="de-DE" dirty="0"/>
              <a:t> fixes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restart</a:t>
            </a:r>
            <a:r>
              <a:rPr lang="de-DE" dirty="0"/>
              <a:t> </a:t>
            </a:r>
            <a:r>
              <a:rPr lang="de-DE" dirty="0" err="1"/>
              <a:t>problem</a:t>
            </a:r>
            <a:r>
              <a:rPr lang="de-DE" dirty="0"/>
              <a:t> and INT2LM.</a:t>
            </a:r>
          </a:p>
          <a:p>
            <a:endParaRPr lang="de-DE" dirty="0"/>
          </a:p>
          <a:p>
            <a:r>
              <a:rPr lang="de-DE" dirty="0"/>
              <a:t>MCH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on </a:t>
            </a:r>
            <a:r>
              <a:rPr lang="de-DE" dirty="0" err="1"/>
              <a:t>consolidation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SNOWPOLINO. </a:t>
            </a:r>
            <a:r>
              <a:rPr lang="de-DE" dirty="0" err="1"/>
              <a:t>Together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update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officially</a:t>
            </a:r>
            <a:r>
              <a:rPr lang="de-DE" dirty="0"/>
              <a:t> </a:t>
            </a:r>
            <a:r>
              <a:rPr lang="de-DE" dirty="0" err="1"/>
              <a:t>implement</a:t>
            </a:r>
            <a:r>
              <a:rPr lang="de-DE" dirty="0"/>
              <a:t> </a:t>
            </a:r>
            <a:r>
              <a:rPr lang="de-DE" dirty="0" err="1"/>
              <a:t>above</a:t>
            </a:r>
            <a:r>
              <a:rPr lang="de-DE" dirty="0"/>
              <a:t> fixes.</a:t>
            </a:r>
          </a:p>
          <a:p>
            <a:r>
              <a:rPr lang="de-DE" dirty="0" err="1"/>
              <a:t>How</a:t>
            </a:r>
            <a:r>
              <a:rPr lang="de-DE" dirty="0"/>
              <a:t> / </a:t>
            </a:r>
            <a:r>
              <a:rPr lang="de-DE" dirty="0" err="1"/>
              <a:t>Whether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integrate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PT VAINT (CLM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vegetation</a:t>
            </a:r>
            <a:r>
              <a:rPr lang="de-DE" dirty="0"/>
              <a:t>).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02CA93-E7B0-CCAB-742D-9BDA9C83E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4FAB7-6C56-4148-AE42-290E5B7BB101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1EEE52-7881-7814-581E-0933BAF1D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D2BC50-3F83-3F4D-3B80-AF63F86B2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79113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924944"/>
            <a:ext cx="7772400" cy="2016224"/>
          </a:xfrm>
        </p:spPr>
        <p:txBody>
          <a:bodyPr/>
          <a:lstStyle/>
          <a:p>
            <a:r>
              <a:rPr lang="de-DE" dirty="0" err="1"/>
              <a:t>Latest</a:t>
            </a:r>
            <a:r>
              <a:rPr lang="de-DE" dirty="0"/>
              <a:t> ICON Releases</a:t>
            </a:r>
            <a:br>
              <a:rPr lang="de-DE" dirty="0"/>
            </a:br>
            <a:br>
              <a:rPr lang="de-DE" dirty="0"/>
            </a:br>
            <a:r>
              <a:rPr lang="de-DE" sz="2800" dirty="0" err="1"/>
              <a:t>from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Protocol </a:t>
            </a:r>
            <a:r>
              <a:rPr lang="de-DE" sz="2800" dirty="0" err="1"/>
              <a:t>of</a:t>
            </a:r>
            <a:r>
              <a:rPr lang="de-DE" sz="2800" dirty="0"/>
              <a:t> Release </a:t>
            </a:r>
            <a:r>
              <a:rPr lang="de-DE" sz="2800" dirty="0" err="1"/>
              <a:t>Commits</a:t>
            </a:r>
            <a:br>
              <a:rPr lang="de-DE" dirty="0"/>
            </a:br>
            <a:br>
              <a:rPr lang="de-DE" dirty="0"/>
            </a:b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A7DAAD-4396-4BDA-9285-84E0B0CBA3A4}" type="datetime1">
              <a:rPr lang="de-DE" smtClean="0"/>
              <a:t>13.09.2022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4B63A-957D-45FF-9F4F-33D8948D54DB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40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ICON 2.6.4 (28.09.21)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772816"/>
            <a:ext cx="8532813" cy="4248150"/>
          </a:xfrm>
        </p:spPr>
        <p:txBody>
          <a:bodyPr/>
          <a:lstStyle/>
          <a:p>
            <a:r>
              <a:rPr lang="en-US" sz="1600" dirty="0"/>
              <a:t>Large refactoring of infrastructure modules by DKRZ</a:t>
            </a:r>
          </a:p>
          <a:p>
            <a:r>
              <a:rPr lang="en-US" sz="1600" dirty="0"/>
              <a:t>Cleanup: Removal of Hydrostatic Core, PSRAD and RG radiation, #ifdef COSMO</a:t>
            </a:r>
          </a:p>
          <a:p>
            <a:r>
              <a:rPr lang="en-US" sz="1600" dirty="0"/>
              <a:t>Synchronize effective radius calculation between radiation and microphysics</a:t>
            </a:r>
          </a:p>
          <a:p>
            <a:r>
              <a:rPr lang="en-US" sz="1600" dirty="0"/>
              <a:t>Improved description of gravity waves emission in SSO scheme</a:t>
            </a:r>
          </a:p>
          <a:p>
            <a:r>
              <a:rPr lang="en-US" sz="1600" dirty="0"/>
              <a:t>Revised upper boundary condition for vertically nested grids: reduces spurious reflection</a:t>
            </a:r>
          </a:p>
          <a:p>
            <a:r>
              <a:rPr lang="en-US" sz="1600" dirty="0"/>
              <a:t>Optional diagnostics of lightning potential index (LPI, see </a:t>
            </a:r>
            <a:r>
              <a:rPr lang="en-US" sz="1600" b="1" dirty="0"/>
              <a:t>Reports on ICON - Issue 010</a:t>
            </a:r>
            <a:r>
              <a:rPr lang="en-US" sz="1600" dirty="0"/>
              <a:t>)</a:t>
            </a:r>
          </a:p>
          <a:p>
            <a:r>
              <a:rPr lang="en-US" sz="1600" dirty="0"/>
              <a:t>New option for adaptive pressure bias correction at lateral boundaries (LAM only)</a:t>
            </a:r>
          </a:p>
          <a:p>
            <a:r>
              <a:rPr lang="en-US" sz="1600" dirty="0"/>
              <a:t>Reintroduce an optimized reading of </a:t>
            </a:r>
            <a:r>
              <a:rPr lang="en-US" sz="1600" dirty="0" err="1"/>
              <a:t>Kinne</a:t>
            </a:r>
            <a:r>
              <a:rPr lang="en-US" sz="1600" dirty="0"/>
              <a:t> aerosols (read only the required months)</a:t>
            </a:r>
          </a:p>
          <a:p>
            <a:r>
              <a:rPr lang="en-US" sz="1600" dirty="0"/>
              <a:t>Fix for the soil water budget with snow tiles</a:t>
            </a:r>
          </a:p>
          <a:p>
            <a:r>
              <a:rPr lang="de-DE" sz="1600" dirty="0" err="1"/>
              <a:t>OpenACC</a:t>
            </a:r>
            <a:r>
              <a:rPr lang="de-DE" sz="1600" dirty="0"/>
              <a:t> </a:t>
            </a:r>
            <a:r>
              <a:rPr lang="de-DE" sz="1600" dirty="0" err="1"/>
              <a:t>port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LHN </a:t>
            </a:r>
            <a:r>
              <a:rPr lang="de-DE" sz="1600" dirty="0" err="1"/>
              <a:t>code</a:t>
            </a:r>
            <a:endParaRPr lang="de-DE" sz="1600" dirty="0"/>
          </a:p>
          <a:p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DD7032-052C-4823-A461-9010138E2331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90337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ICON 2.6.5 (29.07.22)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773238"/>
            <a:ext cx="8532813" cy="4392066"/>
          </a:xfrm>
        </p:spPr>
        <p:txBody>
          <a:bodyPr/>
          <a:lstStyle/>
          <a:p>
            <a:r>
              <a:rPr lang="en-US" sz="1600" dirty="0"/>
              <a:t>Direct usage of </a:t>
            </a:r>
            <a:r>
              <a:rPr lang="en-US" sz="1600" dirty="0" err="1"/>
              <a:t>netcdf</a:t>
            </a:r>
            <a:r>
              <a:rPr lang="en-US" sz="1600" dirty="0"/>
              <a:t> instead of CDI for restart I/O (old restart files with new version works, but not vice versa)</a:t>
            </a:r>
          </a:p>
          <a:p>
            <a:r>
              <a:rPr lang="en-US" sz="1600" dirty="0"/>
              <a:t>Cleanup: Removal of Ritter-</a:t>
            </a:r>
            <a:r>
              <a:rPr lang="en-US" sz="1600" dirty="0" err="1"/>
              <a:t>Geleyn</a:t>
            </a:r>
            <a:r>
              <a:rPr lang="en-US" sz="1600" dirty="0"/>
              <a:t> radiation scheme, synchronous lateral boundary condition read</a:t>
            </a:r>
          </a:p>
          <a:p>
            <a:r>
              <a:rPr lang="en-US" sz="1600" dirty="0"/>
              <a:t>Optional diagnostics: sunshine duration, accumulated snow melt</a:t>
            </a:r>
          </a:p>
          <a:p>
            <a:r>
              <a:rPr lang="en-US" sz="1600" dirty="0"/>
              <a:t>Extension for upscaling additional (optional) input fields to the reduced radiation grid</a:t>
            </a:r>
          </a:p>
          <a:p>
            <a:r>
              <a:rPr lang="en-US" sz="1600" dirty="0"/>
              <a:t>Introduction of the ICON Single Column Model</a:t>
            </a:r>
          </a:p>
          <a:p>
            <a:r>
              <a:rPr lang="en-US" sz="1600" dirty="0" err="1"/>
              <a:t>Kinne</a:t>
            </a:r>
            <a:r>
              <a:rPr lang="en-US" sz="1600" dirty="0"/>
              <a:t> aerosol climatology for </a:t>
            </a:r>
            <a:r>
              <a:rPr lang="en-US" sz="1600" dirty="0" err="1"/>
              <a:t>ecRad</a:t>
            </a:r>
            <a:endParaRPr lang="en-US" sz="1600" dirty="0"/>
          </a:p>
          <a:p>
            <a:r>
              <a:rPr lang="en-US" sz="1600" dirty="0"/>
              <a:t>New </a:t>
            </a:r>
            <a:r>
              <a:rPr lang="en-US" sz="1600" dirty="0" err="1"/>
              <a:t>Namelist</a:t>
            </a:r>
            <a:r>
              <a:rPr lang="en-US" sz="1600" dirty="0"/>
              <a:t> variable </a:t>
            </a:r>
            <a:r>
              <a:rPr lang="en-US" sz="1600" dirty="0" err="1"/>
              <a:t>czbot_w_so</a:t>
            </a:r>
            <a:r>
              <a:rPr lang="en-US" sz="1600" dirty="0"/>
              <a:t>: user defined thickness of the hydrological active soil layer for TERRA</a:t>
            </a:r>
          </a:p>
          <a:p>
            <a:r>
              <a:rPr lang="en-US" sz="1600" dirty="0" err="1"/>
              <a:t>Bugfix</a:t>
            </a:r>
            <a:r>
              <a:rPr lang="en-US" sz="1600" dirty="0"/>
              <a:t> for accumulated runoff</a:t>
            </a:r>
          </a:p>
          <a:p>
            <a:r>
              <a:rPr lang="de-DE" sz="1600" dirty="0" err="1"/>
              <a:t>Buildbot</a:t>
            </a:r>
            <a:r>
              <a:rPr lang="de-DE" sz="1600" dirty="0"/>
              <a:t> update &amp; </a:t>
            </a:r>
            <a:r>
              <a:rPr lang="de-DE" sz="1600" dirty="0" err="1"/>
              <a:t>integration</a:t>
            </a:r>
            <a:r>
              <a:rPr lang="de-DE" sz="1600" dirty="0"/>
              <a:t> in </a:t>
            </a:r>
            <a:r>
              <a:rPr lang="de-DE" sz="1600" dirty="0" err="1"/>
              <a:t>Gitlab</a:t>
            </a:r>
            <a:r>
              <a:rPr lang="de-DE" sz="1600" dirty="0"/>
              <a:t> (</a:t>
            </a:r>
            <a:r>
              <a:rPr lang="de-DE" sz="1600" dirty="0">
                <a:hlinkClick r:id="rId2"/>
              </a:rPr>
              <a:t>https://gitlab.dkrz.de/icon/wiki/-/wikis/How-to-use-the-new-buildbot</a:t>
            </a:r>
            <a:r>
              <a:rPr lang="de-DE" sz="1600" dirty="0"/>
              <a:t>)</a:t>
            </a:r>
          </a:p>
          <a:p>
            <a:r>
              <a:rPr lang="en-US" sz="1600" dirty="0"/>
              <a:t>Optional Transient solar radiation for ICON-NWP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5AFF1C-1877-451C-AD6A-105698E82E44}" type="datetime1">
              <a:rPr lang="de-DE" smtClean="0"/>
              <a:t>13.09.2022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COSMO General Meeting 2022, Athens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69956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tandarddesign">
  <a:themeElements>
    <a:clrScheme name="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1_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andarddesign">
  <a:themeElements>
    <a:clrScheme name="2_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2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2087</Words>
  <Application>Microsoft Office PowerPoint</Application>
  <PresentationFormat>Bildschirmpräsentation (4:3)</PresentationFormat>
  <Paragraphs>271</Paragraphs>
  <Slides>25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25</vt:i4>
      </vt:variant>
    </vt:vector>
  </HeadingPairs>
  <TitlesOfParts>
    <vt:vector size="32" baseType="lpstr">
      <vt:lpstr>Arial</vt:lpstr>
      <vt:lpstr>Arial Black</vt:lpstr>
      <vt:lpstr>Times New Roman</vt:lpstr>
      <vt:lpstr>Wingdings</vt:lpstr>
      <vt:lpstr>Standarddesign</vt:lpstr>
      <vt:lpstr>1_Standarddesign</vt:lpstr>
      <vt:lpstr>2_Standarddesign</vt:lpstr>
      <vt:lpstr>SCA Report for ICON-NWP  and still: COSMO-Model and INT2LM</vt:lpstr>
      <vt:lpstr>Contents</vt:lpstr>
      <vt:lpstr>COSMO 6.0 and INT2LM 3.0</vt:lpstr>
      <vt:lpstr>The Final Steps</vt:lpstr>
      <vt:lpstr>Problems Already Reported</vt:lpstr>
      <vt:lpstr>Actions Taken</vt:lpstr>
      <vt:lpstr>Latest ICON Releases  from the Protocol of Release Commits  </vt:lpstr>
      <vt:lpstr>ICON 2.6.4 (28.09.21)</vt:lpstr>
      <vt:lpstr>ICON 2.6.5 (29.07.22)</vt:lpstr>
      <vt:lpstr>ICON 2.6.5 (29.07.22); cont.</vt:lpstr>
      <vt:lpstr>Some Comments</vt:lpstr>
      <vt:lpstr>Working with ICON</vt:lpstr>
      <vt:lpstr>Available Information on ICON</vt:lpstr>
      <vt:lpstr>Important Changes in ICON Operational Suite</vt:lpstr>
      <vt:lpstr>ICON on ECMWF Computers: Cray (cca)</vt:lpstr>
      <vt:lpstr>ICON on ECMWF Computers: New hpc (ATOS)</vt:lpstr>
      <vt:lpstr>ICON on ECMWF Computers (cont.)</vt:lpstr>
      <vt:lpstr>License and Support Issues</vt:lpstr>
      <vt:lpstr>Still under Construction</vt:lpstr>
      <vt:lpstr>ICON Projects</vt:lpstr>
      <vt:lpstr>ICON Seamless</vt:lpstr>
      <vt:lpstr>ICON-C (full name: ICON-Consolidated)</vt:lpstr>
      <vt:lpstr>ICON-C Explained (or better: as I see it)</vt:lpstr>
      <vt:lpstr>Prototype Works / Concepts</vt:lpstr>
      <vt:lpstr>PowerPoint-Präsentation</vt:lpstr>
    </vt:vector>
  </TitlesOfParts>
  <Company>mpm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Ulrich Schättler</dc:creator>
  <cp:lastModifiedBy>Ulrich Schättler</cp:lastModifiedBy>
  <cp:revision>527</cp:revision>
  <cp:lastPrinted>2006-12-13T10:14:45Z</cp:lastPrinted>
  <dcterms:created xsi:type="dcterms:W3CDTF">2006-12-01T09:57:45Z</dcterms:created>
  <dcterms:modified xsi:type="dcterms:W3CDTF">2022-09-13T14:35:14Z</dcterms:modified>
</cp:coreProperties>
</file>