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58" r:id="rId2"/>
    <p:sldMasterId id="2147483770" r:id="rId3"/>
  </p:sldMasterIdLst>
  <p:notesMasterIdLst>
    <p:notesMasterId r:id="rId37"/>
  </p:notesMasterIdLst>
  <p:handoutMasterIdLst>
    <p:handoutMasterId r:id="rId38"/>
  </p:handoutMasterIdLst>
  <p:sldIdLst>
    <p:sldId id="774" r:id="rId4"/>
    <p:sldId id="1013" r:id="rId5"/>
    <p:sldId id="1095" r:id="rId6"/>
    <p:sldId id="1076" r:id="rId7"/>
    <p:sldId id="1077" r:id="rId8"/>
    <p:sldId id="1064" r:id="rId9"/>
    <p:sldId id="1065" r:id="rId10"/>
    <p:sldId id="1051" r:id="rId11"/>
    <p:sldId id="1058" r:id="rId12"/>
    <p:sldId id="1099" r:id="rId13"/>
    <p:sldId id="1068" r:id="rId14"/>
    <p:sldId id="1071" r:id="rId15"/>
    <p:sldId id="986" r:id="rId16"/>
    <p:sldId id="1087" r:id="rId17"/>
    <p:sldId id="1094" r:id="rId18"/>
    <p:sldId id="1097" r:id="rId19"/>
    <p:sldId id="1096" r:id="rId20"/>
    <p:sldId id="1023" r:id="rId21"/>
    <p:sldId id="1039" r:id="rId22"/>
    <p:sldId id="1033" r:id="rId23"/>
    <p:sldId id="1030" r:id="rId24"/>
    <p:sldId id="1042" r:id="rId25"/>
    <p:sldId id="1089" r:id="rId26"/>
    <p:sldId id="1090" r:id="rId27"/>
    <p:sldId id="1092" r:id="rId28"/>
    <p:sldId id="1040" r:id="rId29"/>
    <p:sldId id="1100" r:id="rId30"/>
    <p:sldId id="1080" r:id="rId31"/>
    <p:sldId id="1074" r:id="rId32"/>
    <p:sldId id="1018" r:id="rId33"/>
    <p:sldId id="1098" r:id="rId34"/>
    <p:sldId id="1101" r:id="rId35"/>
    <p:sldId id="1084" r:id="rId3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b="1" i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EB"/>
    <a:srgbClr val="008000"/>
    <a:srgbClr val="669900"/>
    <a:srgbClr val="0000FF"/>
    <a:srgbClr val="EBFFEB"/>
    <a:srgbClr val="F60000"/>
    <a:srgbClr val="FFEBEB"/>
    <a:srgbClr val="FF4747"/>
    <a:srgbClr val="FF5B5B"/>
    <a:srgbClr val="07E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35" autoAdjust="0"/>
    <p:restoredTop sz="93546" autoAdjust="0"/>
  </p:normalViewPr>
  <p:slideViewPr>
    <p:cSldViewPr>
      <p:cViewPr varScale="1">
        <p:scale>
          <a:sx n="59" d="100"/>
          <a:sy n="59" d="100"/>
        </p:scale>
        <p:origin x="1061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9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9" tIns="46354" rIns="92709" bIns="46354" numCol="1" anchor="t" anchorCtr="0" compatLnSpc="1">
            <a:prstTxWarp prst="textNoShape">
              <a:avLst/>
            </a:prstTxWarp>
          </a:bodyPr>
          <a:lstStyle>
            <a:lvl1pPr defTabSz="930179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1"/>
            <a:ext cx="29797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9" tIns="46354" rIns="92709" bIns="46354" numCol="1" anchor="t" anchorCtr="0" compatLnSpc="1">
            <a:prstTxWarp prst="textNoShape">
              <a:avLst/>
            </a:prstTxWarp>
          </a:bodyPr>
          <a:lstStyle>
            <a:lvl1pPr algn="r" defTabSz="930179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45A35298-1B8E-4ED6-9DC1-57A3F465D330}" type="datetime1">
              <a:rPr lang="de-DE" altLang="de-DE"/>
              <a:pPr>
                <a:defRPr/>
              </a:pPr>
              <a:t>13.09.2022</a:t>
            </a:fld>
            <a:endParaRPr lang="de-DE" altLang="de-D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3089"/>
            <a:ext cx="29797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9" tIns="46354" rIns="92709" bIns="46354" numCol="1" anchor="b" anchorCtr="0" compatLnSpc="1">
            <a:prstTxWarp prst="textNoShape">
              <a:avLst/>
            </a:prstTxWarp>
          </a:bodyPr>
          <a:lstStyle>
            <a:lvl1pPr defTabSz="930179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63089"/>
            <a:ext cx="29797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709" tIns="46354" rIns="92709" bIns="46354" numCol="1" anchor="b" anchorCtr="0" compatLnSpc="1">
            <a:prstTxWarp prst="textNoShape">
              <a:avLst/>
            </a:prstTxWarp>
          </a:bodyPr>
          <a:lstStyle>
            <a:lvl1pPr algn="r" defTabSz="930179">
              <a:defRPr kumimoji="0" sz="1200" b="0" i="0" smtClean="0"/>
            </a:lvl1pPr>
          </a:lstStyle>
          <a:p>
            <a:pPr>
              <a:defRPr/>
            </a:pPr>
            <a:fld id="{3F769133-0334-4187-9D0F-04156A285C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fld id="{7D5FD386-C3C8-4F42-971C-0C5C248F03D4}" type="datetime1">
              <a:rPr lang="de-DE" altLang="de-DE"/>
              <a:pPr>
                <a:defRPr/>
              </a:pPr>
              <a:t>13.09.2022</a:t>
            </a:fld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0888"/>
            <a:ext cx="4913312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1" y="4733925"/>
            <a:ext cx="499268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12" tIns="45756" rIns="91512" bIns="45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54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>
              <a:defRPr kumimoji="0" sz="1200" b="0" i="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96413"/>
            <a:ext cx="295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12" tIns="45756" rIns="91512" bIns="45756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 i="0" smtClean="0"/>
            </a:lvl1pPr>
          </a:lstStyle>
          <a:p>
            <a:pPr>
              <a:defRPr/>
            </a:pPr>
            <a:fld id="{5288D831-336A-43AB-9661-AD1310B80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215-10C2-4A8F-9D52-EDA7373A567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3598786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68D3-DF53-4159-AB0F-20486804FC7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3030299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1236663"/>
            <a:ext cx="1887537" cy="4884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36663"/>
            <a:ext cx="5510213" cy="48847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6F93-DE23-4334-92E5-9EA6D5BD8BF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94181991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C215-10C2-4A8F-9D52-EDA7373A567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3108739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D9DF-427E-4AA7-AEE1-3FE309F110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40083352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9B15-B14C-4334-BBCD-1A2A04E3185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28446797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7575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291A-F94B-485D-859F-BF2BCBFC43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93342558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B9B-D68A-4173-A1AC-D4054FC0965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05287317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287E-D4F8-4D42-9EB5-7984E86E15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3635552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2ADE-4844-4B0F-ABE9-871E0CC6EB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67727270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73B-5BCE-4FC6-91FB-9E9CA3FE7A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754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D9DF-427E-4AA7-AEE1-3FE309F110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9836793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42C4-4A06-4D63-9480-3F21065F57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2595455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068D3-DF53-4159-AB0F-20486804FC7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240933926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1236663"/>
            <a:ext cx="1887537" cy="488473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76300" y="1236663"/>
            <a:ext cx="5510213" cy="48847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6F93-DE23-4334-92E5-9EA6D5BD8BF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29404876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2" y="2485179"/>
            <a:ext cx="9011477" cy="4316023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4805749"/>
            <a:ext cx="6858000" cy="864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2458564"/>
            <a:ext cx="7617600" cy="2184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505073"/>
            <a:ext cx="35814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483439"/>
            <a:ext cx="2004962" cy="1032628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6531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8547"/>
            <a:ext cx="9162000" cy="6876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4" y="2410885"/>
            <a:ext cx="6081933" cy="284516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1283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859280"/>
            <a:ext cx="7527926" cy="331216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/>
              <a:t>Grundschrift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Aufzählung</a:t>
            </a:r>
            <a:r>
              <a:rPr lang="en-GB" noProof="0" dirty="0"/>
              <a:t>, Arial normal,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1"/>
            <a:r>
              <a:rPr lang="en-GB" noProof="0" dirty="0" err="1"/>
              <a:t>Ebene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, 16 </a:t>
            </a:r>
            <a:r>
              <a:rPr lang="en-GB" noProof="0" dirty="0" err="1"/>
              <a:t>Punkt</a:t>
            </a:r>
            <a:endParaRPr lang="en-GB" noProof="0" dirty="0"/>
          </a:p>
          <a:p>
            <a:pPr lvl="2"/>
            <a:endParaRPr lang="en-GB" noProof="0" dirty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247614"/>
            <a:ext cx="7516008" cy="944109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6" y="5424631"/>
            <a:ext cx="9037853" cy="1364661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499276"/>
            <a:ext cx="292100" cy="44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6151606"/>
            <a:ext cx="1320488" cy="371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1" y="6037190"/>
            <a:ext cx="1265367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173587"/>
            <a:ext cx="1041960" cy="2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44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6" y="5424631"/>
            <a:ext cx="9037853" cy="1364661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8" y="4002147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4002147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4002147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932645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505073"/>
            <a:ext cx="3581400" cy="2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483439"/>
            <a:ext cx="2004962" cy="1032628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6151606"/>
            <a:ext cx="1320488" cy="371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1" y="6037190"/>
            <a:ext cx="1265367" cy="1197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6173587"/>
            <a:ext cx="1041960" cy="23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2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39B15-B14C-4334-BBCD-1A2A04E31859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1246052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76300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7575" y="1692275"/>
            <a:ext cx="3698875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291A-F94B-485D-859F-BF2BCBFC43A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1241389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D5B9B-D68A-4173-A1AC-D4054FC0965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14998719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D287E-D4F8-4D42-9EB5-7984E86E15F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5852510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E2ADE-4844-4B0F-ABE9-871E0CC6EB7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12965959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73B-5BCE-4FC6-91FB-9E9CA3FE7A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3783258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42C4-4A06-4D63-9480-3F21065F57C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322454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0950" y="6588125"/>
            <a:ext cx="2813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186" tIns="43093" rIns="86186" bIns="43093" numCol="1" anchor="ctr" anchorCtr="0" compatLnSpc="1">
            <a:prstTxWarp prst="textNoShape">
              <a:avLst/>
            </a:prstTxWarp>
          </a:bodyPr>
          <a:lstStyle>
            <a:lvl1pPr algn="r" defTabSz="712788">
              <a:defRPr sz="1300" b="0" i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1027" name="Rectangle 48"/>
          <p:cNvSpPr>
            <a:spLocks noChangeArrowheads="1"/>
          </p:cNvSpPr>
          <p:nvPr userDrawn="1"/>
        </p:nvSpPr>
        <p:spPr bwMode="auto">
          <a:xfrm>
            <a:off x="1547813" y="6524625"/>
            <a:ext cx="6696075" cy="3333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7"/>
          <p:cNvSpPr>
            <a:spLocks noChangeArrowheads="1"/>
          </p:cNvSpPr>
          <p:nvPr userDrawn="1"/>
        </p:nvSpPr>
        <p:spPr bwMode="auto">
          <a:xfrm flipH="1">
            <a:off x="7956550" y="6524625"/>
            <a:ext cx="503238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92275"/>
            <a:ext cx="75501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auto">
          <a:xfrm>
            <a:off x="1403350" y="6524625"/>
            <a:ext cx="647700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36663"/>
            <a:ext cx="75326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8088" y="6524625"/>
            <a:ext cx="685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3200" rIns="91440" bIns="43200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solidFill>
                  <a:srgbClr val="2D4B9B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88B24A5C-6F82-46D7-A384-E69DC42817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5903913" y="6524625"/>
            <a:ext cx="1908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86" tIns="43093" rIns="86186" bIns="43093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None/>
              <a:defRPr/>
            </a:pPr>
            <a:r>
              <a:rPr kumimoji="0" lang="en-GB" altLang="de-DE" sz="1000">
                <a:solidFill>
                  <a:srgbClr val="2D4B9B"/>
                </a:solidFill>
                <a:ea typeface="Lucida Sans Unicode" pitchFamily="34" charset="0"/>
                <a:cs typeface="Lucida Sans Unicode" pitchFamily="34" charset="0"/>
              </a:rPr>
              <a:t>christoph.schraff@dwd.de</a:t>
            </a: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3713" y="6524625"/>
            <a:ext cx="37449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40" tIns="43200" rIns="86040" bIns="432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Overview on </a:t>
            </a:r>
            <a:r>
              <a:rPr kumimoji="0" lang="en-GB" altLang="de-DE" sz="1000" b="0" i="0" dirty="0" err="1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KENDAscope</a:t>
            </a: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developments</a:t>
            </a:r>
          </a:p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COSMO GM, Athens, 12 – 15 Sept. 2022</a:t>
            </a:r>
          </a:p>
        </p:txBody>
      </p:sp>
      <p:pic>
        <p:nvPicPr>
          <p:cNvPr id="1035" name="Picture 4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1223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Line 45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44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1"/>
          <p:cNvSpPr>
            <a:spLocks noChangeArrowheads="1"/>
          </p:cNvSpPr>
          <p:nvPr userDrawn="1"/>
        </p:nvSpPr>
        <p:spPr bwMode="auto">
          <a:xfrm>
            <a:off x="0" y="0"/>
            <a:ext cx="4572000" cy="9810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9" name="Rectangle 42"/>
          <p:cNvSpPr>
            <a:spLocks noChangeArrowheads="1"/>
          </p:cNvSpPr>
          <p:nvPr userDrawn="1"/>
        </p:nvSpPr>
        <p:spPr bwMode="auto">
          <a:xfrm>
            <a:off x="4572000" y="0"/>
            <a:ext cx="1223963" cy="981075"/>
          </a:xfrm>
          <a:prstGeom prst="rect">
            <a:avLst/>
          </a:prstGeom>
          <a:gradFill rotWithShape="1">
            <a:gsLst>
              <a:gs pos="0">
                <a:srgbClr val="E0E5F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40" name="Line 33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1" name="Picture 50" descr="NeuLogo_Wortbildmarke_png_rgb_45-75-15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15888"/>
            <a:ext cx="2936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5000"/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30950" y="6588125"/>
            <a:ext cx="28130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6186" tIns="43093" rIns="86186" bIns="43093" numCol="1" anchor="ctr" anchorCtr="0" compatLnSpc="1">
            <a:prstTxWarp prst="textNoShape">
              <a:avLst/>
            </a:prstTxWarp>
          </a:bodyPr>
          <a:lstStyle>
            <a:lvl1pPr algn="r" defTabSz="712788">
              <a:defRPr sz="1300" b="0" i="0">
                <a:latin typeface="Arial" charset="0"/>
              </a:defRPr>
            </a:lvl1pPr>
          </a:lstStyle>
          <a:p>
            <a:pPr>
              <a:defRPr/>
            </a:pPr>
            <a:r>
              <a:rPr lang="de-DE" altLang="de-DE"/>
              <a:t>   </a:t>
            </a:r>
          </a:p>
        </p:txBody>
      </p:sp>
      <p:sp>
        <p:nvSpPr>
          <p:cNvPr id="1027" name="Rectangle 48"/>
          <p:cNvSpPr>
            <a:spLocks noChangeArrowheads="1"/>
          </p:cNvSpPr>
          <p:nvPr userDrawn="1"/>
        </p:nvSpPr>
        <p:spPr bwMode="auto">
          <a:xfrm>
            <a:off x="1547813" y="6524625"/>
            <a:ext cx="6696075" cy="3333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47"/>
          <p:cNvSpPr>
            <a:spLocks noChangeArrowheads="1"/>
          </p:cNvSpPr>
          <p:nvPr userDrawn="1"/>
        </p:nvSpPr>
        <p:spPr bwMode="auto">
          <a:xfrm flipH="1">
            <a:off x="7956550" y="6524625"/>
            <a:ext cx="503238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6300" y="1692275"/>
            <a:ext cx="755015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030" name="Rectangle 37"/>
          <p:cNvSpPr>
            <a:spLocks noChangeArrowheads="1"/>
          </p:cNvSpPr>
          <p:nvPr userDrawn="1"/>
        </p:nvSpPr>
        <p:spPr bwMode="auto">
          <a:xfrm>
            <a:off x="1403350" y="6524625"/>
            <a:ext cx="647700" cy="333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0E5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76300" y="1236663"/>
            <a:ext cx="75326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8088" y="6524625"/>
            <a:ext cx="685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3200" rIns="91440" bIns="43200" numCol="1" anchor="ctr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solidFill>
                  <a:srgbClr val="2D4B9B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88B24A5C-6F82-46D7-A384-E69DC42817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  <p:sp>
        <p:nvSpPr>
          <p:cNvPr id="2" name="Rectangle 24"/>
          <p:cNvSpPr>
            <a:spLocks noChangeArrowheads="1"/>
          </p:cNvSpPr>
          <p:nvPr userDrawn="1"/>
        </p:nvSpPr>
        <p:spPr bwMode="auto">
          <a:xfrm>
            <a:off x="5903913" y="6524625"/>
            <a:ext cx="19081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186" tIns="43093" rIns="86186" bIns="43093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Clr>
                <a:srgbClr val="FFFFFF"/>
              </a:buClr>
              <a:buFont typeface="Arial" charset="0"/>
              <a:buNone/>
              <a:defRPr/>
            </a:pPr>
            <a:r>
              <a:rPr kumimoji="0" lang="en-GB" altLang="de-DE" sz="1000">
                <a:solidFill>
                  <a:srgbClr val="2D4B9B"/>
                </a:solidFill>
                <a:ea typeface="Lucida Sans Unicode" pitchFamily="34" charset="0"/>
                <a:cs typeface="Lucida Sans Unicode" pitchFamily="34" charset="0"/>
              </a:rPr>
              <a:t>christoph.schraff@dwd.de</a:t>
            </a:r>
          </a:p>
        </p:txBody>
      </p:sp>
      <p:sp>
        <p:nvSpPr>
          <p:cNvPr id="1063" name="Rectangle 39"/>
          <p:cNvSpPr>
            <a:spLocks noChangeArrowheads="1"/>
          </p:cNvSpPr>
          <p:nvPr userDrawn="1"/>
        </p:nvSpPr>
        <p:spPr bwMode="auto">
          <a:xfrm>
            <a:off x="1763713" y="6524625"/>
            <a:ext cx="37449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40" tIns="43200" rIns="86040" bIns="432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baseline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WG1 &amp; PP </a:t>
            </a:r>
            <a:r>
              <a:rPr kumimoji="0" lang="en-GB" altLang="de-DE" sz="1000" b="0" i="0" baseline="0" dirty="0" err="1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KENDAscopes</a:t>
            </a:r>
            <a:endParaRPr kumimoji="0" lang="en-GB" altLang="de-DE" sz="1000" b="0" i="0" dirty="0">
              <a:solidFill>
                <a:srgbClr val="2D4B9B"/>
              </a:solidFill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algn="ctr">
              <a:lnSpc>
                <a:spcPct val="90000"/>
              </a:lnSpc>
              <a:buClr>
                <a:srgbClr val="0000FF"/>
              </a:buClr>
              <a:buFont typeface="Arial" charset="0"/>
              <a:buNone/>
              <a:defRPr/>
            </a:pP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COSMO</a:t>
            </a:r>
            <a:r>
              <a:rPr kumimoji="0" lang="en-GB" altLang="de-DE" sz="1000" b="0" i="0" baseline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GM plenary, online, 14 – 17 Sept.</a:t>
            </a:r>
            <a:r>
              <a:rPr kumimoji="0" lang="en-GB" altLang="de-DE" sz="1000" b="0" i="0" dirty="0">
                <a:solidFill>
                  <a:srgbClr val="2D4B9B"/>
                </a:solidFill>
                <a:latin typeface="Arial" charset="0"/>
                <a:ea typeface="Lucida Sans Unicode" pitchFamily="34" charset="0"/>
                <a:cs typeface="Lucida Sans Unicode" pitchFamily="34" charset="0"/>
              </a:rPr>
              <a:t> 2021</a:t>
            </a:r>
          </a:p>
        </p:txBody>
      </p:sp>
      <p:pic>
        <p:nvPicPr>
          <p:cNvPr id="1035" name="Picture 4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524625"/>
            <a:ext cx="12239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Line 45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7" name="Picture 44" descr="Bundesadler_klei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1"/>
          <p:cNvSpPr>
            <a:spLocks noChangeArrowheads="1"/>
          </p:cNvSpPr>
          <p:nvPr userDrawn="1"/>
        </p:nvSpPr>
        <p:spPr bwMode="auto">
          <a:xfrm>
            <a:off x="0" y="0"/>
            <a:ext cx="4572000" cy="981075"/>
          </a:xfrm>
          <a:prstGeom prst="rect">
            <a:avLst/>
          </a:prstGeom>
          <a:solidFill>
            <a:srgbClr val="E0E5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9" name="Rectangle 42"/>
          <p:cNvSpPr>
            <a:spLocks noChangeArrowheads="1"/>
          </p:cNvSpPr>
          <p:nvPr userDrawn="1"/>
        </p:nvSpPr>
        <p:spPr bwMode="auto">
          <a:xfrm>
            <a:off x="4572000" y="0"/>
            <a:ext cx="1223963" cy="981075"/>
          </a:xfrm>
          <a:prstGeom prst="rect">
            <a:avLst/>
          </a:prstGeom>
          <a:gradFill rotWithShape="1">
            <a:gsLst>
              <a:gs pos="0">
                <a:srgbClr val="E0E5F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b="1" 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defRPr kumimoji="1" b="1" 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defRPr kumimoji="1" b="1" 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defRPr kumimoji="1" b="1" 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defRPr kumimoji="1" b="1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40" name="Line 33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41" name="Picture 50" descr="NeuLogo_Wortbildmarke_png_rgb_45-75-15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15888"/>
            <a:ext cx="29368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10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>
    <p:wipe dir="d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b="1">
          <a:solidFill>
            <a:srgbClr val="0046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5000"/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umimoji="1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3716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2348631" y="6195553"/>
            <a:ext cx="5376447" cy="368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>
                <a:latin typeface="Roboto Light"/>
                <a:cs typeface="Roboto Light"/>
              </a:rPr>
              <a:t>© </a:t>
            </a:r>
            <a:r>
              <a:rPr lang="en-GB" sz="900" baseline="0" noProof="0" dirty="0">
                <a:latin typeface="Roboto Light"/>
                <a:cs typeface="Roboto Light"/>
              </a:rPr>
              <a:t>COSMO-GM Athens, 2022</a:t>
            </a:r>
            <a:r>
              <a:rPr lang="en-GB" sz="900" noProof="0" dirty="0">
                <a:latin typeface="Roboto Light"/>
                <a:cs typeface="Roboto Light"/>
              </a:rPr>
              <a:t>	</a:t>
            </a:r>
            <a:r>
              <a:rPr lang="en-GB" sz="900" baseline="0" noProof="0" dirty="0">
                <a:latin typeface="Roboto Light"/>
                <a:cs typeface="Roboto Light"/>
              </a:rPr>
              <a:t> 	Daniel Leuenberger</a:t>
            </a:r>
            <a:endParaRPr lang="en-GB" sz="900" noProof="0" dirty="0">
              <a:latin typeface="Roboto Light"/>
              <a:cs typeface="Roboto Light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659142" y="6200753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99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427557-9AB1-4115-97B1-CCA55E908601}" type="slidenum">
              <a:rPr lang="de-CH" altLang="de-DE">
                <a:solidFill>
                  <a:srgbClr val="2D4B9B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de-CH" altLang="de-DE">
              <a:solidFill>
                <a:srgbClr val="2D4B9B"/>
              </a:solidFill>
              <a:latin typeface="Gill Sans MT" panose="020B0502020104020203" pitchFamily="34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250825" y="1123223"/>
            <a:ext cx="8893175" cy="540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0" bIns="4680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defTabSz="914400">
              <a:lnSpc>
                <a:spcPct val="107000"/>
              </a:lnSpc>
              <a:spcAft>
                <a:spcPts val="0"/>
              </a:spcAft>
              <a:tabLst/>
            </a:pPr>
            <a:r>
              <a:rPr lang="en-GB" sz="2000" dirty="0">
                <a:ln w="9525" cap="rnd" cmpd="sng" algn="ctr">
                  <a:solidFill>
                    <a:srgbClr val="00B050"/>
                  </a:solidFill>
                  <a:prstDash val="solid"/>
                  <a:bevel/>
                </a:ln>
                <a:solidFill>
                  <a:srgbClr val="01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KENDAscope</a:t>
            </a: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:	KENDA from Surface to Cloud Observations Progressive Extension </a:t>
            </a:r>
          </a:p>
          <a:p>
            <a:pPr marL="0" indent="0" algn="just">
              <a:spcBef>
                <a:spcPts val="300"/>
              </a:spcBef>
              <a:buClr>
                <a:srgbClr val="000000"/>
              </a:buClr>
              <a:buSzPct val="100000"/>
              <a:defRPr/>
            </a:pPr>
            <a:r>
              <a:rPr kumimoji="0" lang="en-US" altLang="de-DE" sz="16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		(Sept. 2020 – Aug. 2025)</a:t>
            </a:r>
            <a:endParaRPr kumimoji="0" lang="en-US" altLang="de-DE" sz="1800" b="0" i="0" dirty="0"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71463" indent="-271463" algn="just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Task 1:	algorithmic developments</a:t>
            </a:r>
            <a:endParaRPr kumimoji="0" lang="en-US" altLang="de-DE" sz="1400" b="0" i="0" dirty="0"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		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1.1  refinements of reference KENDA (currently LETKF)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1.2  </a:t>
            </a:r>
            <a:r>
              <a:rPr kumimoji="0" lang="en-US" altLang="de-DE" sz="1600" b="0" i="0" dirty="0" err="1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Variational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 DA (</a:t>
            </a:r>
            <a:r>
              <a:rPr kumimoji="0" lang="en-US" altLang="de-DE" sz="1600" b="0" i="0" dirty="0" err="1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EnVar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 , CEnVar, 4D-EnVar)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1.3  Particle Filter</a:t>
            </a:r>
            <a:endParaRPr kumimoji="0" lang="en-US" altLang="de-DE" sz="1600" b="0" i="0" dirty="0">
              <a:solidFill>
                <a:srgbClr val="010000"/>
              </a:solidFill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71463" indent="-271463" algn="just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Task 2: 	observations  (from surface to clouds)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2.1  Radar (Z + </a:t>
            </a:r>
            <a:r>
              <a:rPr kumimoji="0" lang="en-US" altLang="de-DE" sz="1600" b="0" i="0" dirty="0" err="1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Vr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) 	</a:t>
            </a:r>
            <a:endParaRPr kumimoji="0" lang="en-US" altLang="de-DE" sz="1600" b="0" dirty="0">
              <a:solidFill>
                <a:srgbClr val="CC6600"/>
              </a:solidFill>
              <a:latin typeface="Arial" charset="0"/>
              <a:ea typeface="Lucida Sans Unicode" pitchFamily="34" charset="0"/>
              <a:cs typeface="Lucida Sans Unicode" pitchFamily="34" charset="0"/>
              <a:sym typeface="Symbol"/>
            </a:endParaRP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2.2  ground-based GNSS ZTD + STD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2.3  all-sky IR + VIS radiances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2.4  MTG IRS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2.5  screen-level obs (T2M, RH2M)</a:t>
            </a:r>
          </a:p>
          <a:p>
            <a:pPr marL="0" lvl="1" algn="just" defTabSz="914400">
              <a:spcBef>
                <a:spcPts val="600"/>
              </a:spcBef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			2.6  PBL profiling obs  (wind </a:t>
            </a:r>
            <a:r>
              <a:rPr kumimoji="0" lang="en-US" altLang="de-DE" sz="1600" b="0" i="0" dirty="0" err="1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lidar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, MW radiometer, Raman </a:t>
            </a:r>
            <a:r>
              <a:rPr kumimoji="0" lang="en-US" altLang="de-DE" sz="1600" b="0" i="0" dirty="0" err="1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lidar</a:t>
            </a: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/>
              </a:rPr>
              <a:t>, drones, towers)</a:t>
            </a:r>
            <a:endParaRPr kumimoji="0" lang="en-US" altLang="de-DE" sz="1800" b="0" i="0" dirty="0">
              <a:solidFill>
                <a:srgbClr val="0000FF"/>
              </a:solidFill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71463" indent="-271463" algn="just">
              <a:spcBef>
                <a:spcPts val="24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800" b="0" i="0" dirty="0"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Task 3:	soil / surface  (satellite soil moisture, SST, …)</a:t>
            </a:r>
            <a:endParaRPr kumimoji="0" lang="en-US" altLang="de-DE" sz="1600" b="0" i="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50825" y="188913"/>
            <a:ext cx="5257279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None/>
            </a:pPr>
            <a:r>
              <a:rPr lang="en-GB" altLang="de-DE" sz="2000" i="0" dirty="0">
                <a:solidFill>
                  <a:srgbClr val="000000"/>
                </a:solidFill>
              </a:rPr>
              <a:t>Overview on </a:t>
            </a:r>
            <a:r>
              <a:rPr lang="en-GB" sz="2000" dirty="0" err="1">
                <a:ln w="9525" cap="rnd" cmpd="sng" algn="ctr">
                  <a:solidFill>
                    <a:srgbClr val="00B050"/>
                  </a:solidFill>
                  <a:prstDash val="solid"/>
                  <a:bevel/>
                </a:ln>
                <a:solidFill>
                  <a:srgbClr val="01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KENDAscope</a:t>
            </a:r>
            <a:r>
              <a:rPr lang="de-DE" sz="2000" dirty="0">
                <a:solidFill>
                  <a:srgbClr val="01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altLang="de-DE" sz="2000" i="0" dirty="0">
                <a:solidFill>
                  <a:srgbClr val="000000"/>
                </a:solidFill>
                <a:sym typeface="Symbol" panose="05050102010706020507" pitchFamily="18" charset="2"/>
              </a:rPr>
              <a:t>developments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6" t="14753" r="36045" b="5101"/>
          <a:stretch/>
        </p:blipFill>
        <p:spPr>
          <a:xfrm>
            <a:off x="5076056" y="1989296"/>
            <a:ext cx="1851408" cy="4104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14753" r="35980" b="5101"/>
          <a:stretch/>
        </p:blipFill>
        <p:spPr>
          <a:xfrm>
            <a:off x="2772000" y="1989296"/>
            <a:ext cx="2232000" cy="4104000"/>
          </a:xfrm>
          <a:prstGeom prst="rect">
            <a:avLst/>
          </a:prstGeom>
        </p:spPr>
      </p:pic>
      <p:pic>
        <p:nvPicPr>
          <p:cNvPr id="10" name="Grafik 9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4" t="14753" r="35453" b="5101"/>
          <a:stretch/>
        </p:blipFill>
        <p:spPr>
          <a:xfrm>
            <a:off x="7020272" y="1989296"/>
            <a:ext cx="1892666" cy="4104000"/>
          </a:xfrm>
          <a:prstGeom prst="rect">
            <a:avLst/>
          </a:prstGeom>
        </p:spPr>
      </p:pic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1.2:  	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Variational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  (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067944" y="3004309"/>
            <a:ext cx="1440160" cy="861774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7200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–––  FG LETKF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–––  FG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EnVar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–––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FG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EnVar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w/o T2M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347864" y="1723243"/>
            <a:ext cx="51125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temperature                    humidity                            wind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532544" y="1476220"/>
            <a:ext cx="49384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RMSE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859" y="6135107"/>
            <a:ext cx="8415605" cy="246221"/>
          </a:xfrm>
          <a:prstGeom prst="rect">
            <a:avLst/>
          </a:prstGeom>
          <a:solidFill>
            <a:srgbClr val="EBFFEB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/>
          </a:extLst>
        </p:spPr>
        <p:txBody>
          <a:bodyPr wrap="square" lIns="7200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®"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EnVar has clearly smaller first guess errors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(very (!) preliminary but promising result)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6CBD87-3FE2-B355-7428-196D38744068}"/>
              </a:ext>
            </a:extLst>
          </p:cNvPr>
          <p:cNvSpPr txBox="1">
            <a:spLocks/>
          </p:cNvSpPr>
          <p:nvPr/>
        </p:nvSpPr>
        <p:spPr bwMode="auto">
          <a:xfrm>
            <a:off x="323528" y="1134030"/>
            <a:ext cx="5616624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spcBef>
                <a:spcPts val="2400"/>
              </a:spcBef>
              <a:tabLst>
                <a:tab pos="357188" algn="l"/>
                <a:tab pos="13493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EnVar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for ILAM</a:t>
            </a:r>
            <a:r>
              <a:rPr kumimoji="0" lang="en-US" sz="1800" b="0" i="0" dirty="0">
                <a:solidFill>
                  <a:srgbClr val="000000"/>
                </a:solidFill>
                <a:latin typeface="Arial"/>
                <a:ea typeface="ＭＳ Ｐゴシック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altLang="de-DE" sz="1400" b="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(Mareike Burba, Stefanie Hollborn et al.)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719138" lvl="1" indent="-319088">
              <a:spcBef>
                <a:spcPts val="1200"/>
              </a:spcBef>
              <a:buClrTx/>
              <a:buFont typeface="Symbol" panose="05050102010706020507" pitchFamily="18" charset="2"/>
              <a:buChar char="-"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runs in a preliminary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version for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	conventional </a:t>
            </a:r>
            <a:r>
              <a:rPr kumimoji="0" lang="en-US" sz="1600" b="0" i="0" dirty="0" err="1">
                <a:solidFill>
                  <a:srgbClr val="000000"/>
                </a:solidFill>
                <a:latin typeface="Arial"/>
                <a:ea typeface="ＭＳ Ｐゴシック"/>
              </a:rPr>
              <a:t>obs</a:t>
            </a:r>
            <a:endParaRPr kumimoji="0" lang="en-US" sz="1600" b="0" i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(with ‘DACE’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</a:t>
            </a:r>
            <a:r>
              <a:rPr kumimoji="0" lang="en-US" sz="1600" b="0" i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obs</a:t>
            </a: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operators)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719138" lvl="1" indent="-319088">
              <a:spcBef>
                <a:spcPts val="2400"/>
              </a:spcBef>
              <a:buClrTx/>
              <a:buFont typeface="Symbol" panose="05050102010706020507" pitchFamily="18" charset="2"/>
              <a:buChar char="-"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5-day test,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DA of aircraft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(w/o thinning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for Mode-S !),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radiosonde ascent, </a:t>
            </a:r>
          </a:p>
          <a:p>
            <a:pPr marL="400050" lvl="1" indent="0">
              <a:spcBef>
                <a:spcPts val="0"/>
              </a:spcBef>
              <a:buClr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600" b="0" i="0" dirty="0" err="1">
                <a:solidFill>
                  <a:srgbClr val="000000"/>
                </a:solidFill>
                <a:ea typeface="ＭＳ Ｐゴシック"/>
              </a:rPr>
              <a:t>Synop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kumimoji="0" lang="en-US" sz="1600" b="0" i="0" dirty="0" err="1">
                <a:solidFill>
                  <a:srgbClr val="000000"/>
                </a:solidFill>
                <a:ea typeface="ＭＳ Ｐゴシック"/>
              </a:rPr>
              <a:t>obs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79044944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t="15267" r="3125" b="5995"/>
          <a:stretch/>
        </p:blipFill>
        <p:spPr>
          <a:xfrm>
            <a:off x="2925711" y="2673440"/>
            <a:ext cx="5966769" cy="3779896"/>
          </a:xfrm>
          <a:prstGeom prst="rect">
            <a:avLst/>
          </a:prstGeom>
        </p:spPr>
      </p:pic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2894747"/>
            <a:ext cx="40324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19138" marR="0" lvl="1" indent="-3190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first 6-day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test 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for southern Brazil: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1.2:  	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Variational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  (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3A5D78-7AEF-71E5-8CE3-A9098B53195F}"/>
              </a:ext>
            </a:extLst>
          </p:cNvPr>
          <p:cNvSpPr txBox="1">
            <a:spLocks/>
          </p:cNvSpPr>
          <p:nvPr/>
        </p:nvSpPr>
        <p:spPr bwMode="auto">
          <a:xfrm>
            <a:off x="323528" y="1202412"/>
            <a:ext cx="8496944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34937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CEnVar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	</a:t>
            </a:r>
            <a:r>
              <a:rPr kumimoji="0" lang="en-US" altLang="de-DE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(Sven Ulbrich et al.)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719138" marR="0" lvl="1" indent="-319088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runs technically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with ensemble-B from ICON-EU or ICON-global 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(derived from their complete model fields, or from fields cropped 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ICONremap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(costly), </a:t>
            </a:r>
          </a:p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  <a:tab pos="719138" algn="l"/>
                <a:tab pos="13493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 but not yet 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ICONsub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(cheap, planned for next months))</a:t>
            </a:r>
          </a:p>
        </p:txBody>
      </p:sp>
    </p:spTree>
    <p:extLst>
      <p:ext uri="{BB962C8B-B14F-4D97-AF65-F5344CB8AC3E}">
        <p14:creationId xmlns:p14="http://schemas.microsoft.com/office/powerpoint/2010/main" val="1862408512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14751" r="35877" b="5101"/>
          <a:stretch/>
        </p:blipFill>
        <p:spPr>
          <a:xfrm>
            <a:off x="7168855" y="1629256"/>
            <a:ext cx="1872000" cy="4104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t="14751" r="69402" b="5101"/>
          <a:stretch/>
        </p:blipFill>
        <p:spPr>
          <a:xfrm>
            <a:off x="5774400" y="1629256"/>
            <a:ext cx="1620000" cy="410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t="14751" r="35443" b="5101"/>
          <a:stretch/>
        </p:blipFill>
        <p:spPr>
          <a:xfrm>
            <a:off x="3672112" y="1629256"/>
            <a:ext cx="1908000" cy="4104000"/>
          </a:xfrm>
          <a:prstGeom prst="rect">
            <a:avLst/>
          </a:prstGeom>
        </p:spPr>
      </p:pic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1.2:  	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Variational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  (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CEnVar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0" t="14751" r="35572" b="5101"/>
          <a:stretch/>
        </p:blipFill>
        <p:spPr>
          <a:xfrm>
            <a:off x="2015928" y="1629256"/>
            <a:ext cx="1908000" cy="410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7" t="14751" r="35844" b="5101"/>
          <a:stretch/>
        </p:blipFill>
        <p:spPr>
          <a:xfrm>
            <a:off x="395536" y="1629256"/>
            <a:ext cx="1872000" cy="41040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849297" y="2859712"/>
            <a:ext cx="1929396" cy="43088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1" hangingPunct="1"/>
            <a:r>
              <a:rPr kumimoji="0" lang="en-GB" sz="1400" i="0" dirty="0">
                <a:solidFill>
                  <a:srgbClr val="F60000"/>
                </a:solidFill>
                <a:latin typeface="Arial" charset="0"/>
                <a:cs typeface="Arial" charset="0"/>
              </a:rPr>
              <a:t>–––   3DVar   FG </a:t>
            </a:r>
            <a:r>
              <a:rPr kumimoji="0" lang="en-GB" sz="1400" i="0" dirty="0" err="1">
                <a:solidFill>
                  <a:srgbClr val="F60000"/>
                </a:solidFill>
                <a:latin typeface="Arial" charset="0"/>
                <a:cs typeface="Arial" charset="0"/>
              </a:rPr>
              <a:t>rmse</a:t>
            </a:r>
            <a:endParaRPr kumimoji="0" lang="en-GB" sz="1400" i="0" dirty="0">
              <a:solidFill>
                <a:srgbClr val="F60000"/>
              </a:solidFill>
              <a:latin typeface="Arial" charset="0"/>
              <a:cs typeface="Arial" charset="0"/>
            </a:endParaRPr>
          </a:p>
          <a:p>
            <a:pPr lvl="0" algn="ctr" eaLnBrk="1" hangingPunct="1"/>
            <a:r>
              <a:rPr kumimoji="0" lang="en-GB" sz="1400" i="0" dirty="0">
                <a:solidFill>
                  <a:srgbClr val="008000"/>
                </a:solidFill>
                <a:latin typeface="Arial" charset="0"/>
                <a:cs typeface="Arial" charset="0"/>
              </a:rPr>
              <a:t>–––  </a:t>
            </a:r>
            <a:r>
              <a:rPr kumimoji="0" lang="en-GB" sz="1400" i="0" dirty="0" err="1">
                <a:solidFill>
                  <a:srgbClr val="008000"/>
                </a:solidFill>
                <a:latin typeface="Arial" charset="0"/>
                <a:cs typeface="Arial" charset="0"/>
              </a:rPr>
              <a:t>CEnVar</a:t>
            </a:r>
            <a:r>
              <a:rPr kumimoji="0" lang="en-GB" sz="1400" i="0" dirty="0">
                <a:solidFill>
                  <a:srgbClr val="008000"/>
                </a:solidFill>
                <a:latin typeface="Arial" charset="0"/>
                <a:cs typeface="Arial" charset="0"/>
              </a:rPr>
              <a:t> FG </a:t>
            </a:r>
            <a:r>
              <a:rPr kumimoji="0" lang="en-GB" sz="1400" i="0" dirty="0" err="1">
                <a:solidFill>
                  <a:srgbClr val="008000"/>
                </a:solidFill>
                <a:latin typeface="Arial" charset="0"/>
                <a:cs typeface="Arial" charset="0"/>
              </a:rPr>
              <a:t>rmse</a:t>
            </a:r>
            <a:r>
              <a:rPr kumimoji="0" lang="en-GB" sz="1400" i="0" dirty="0">
                <a:solidFill>
                  <a:srgbClr val="008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3568" y="1363203"/>
            <a:ext cx="46135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temperature               humidity                       wind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1680" y="1026064"/>
            <a:ext cx="4938432" cy="4488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RMSE  </a:t>
            </a:r>
          </a:p>
          <a:p>
            <a:pPr algn="ctr" eaLnBrk="1" hangingPunct="1">
              <a:lnSpc>
                <a:spcPts val="1100"/>
              </a:lnSpc>
            </a:pPr>
            <a:r>
              <a:rPr kumimoji="0"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(radiosonde + aircraft,  ~ 100 </a:t>
            </a:r>
            <a:r>
              <a:rPr kumimoji="0" lang="en-GB" sz="1200" b="0" i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obs</a:t>
            </a:r>
            <a:r>
              <a:rPr kumimoji="0"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per RMSE value)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759233" y="1366359"/>
            <a:ext cx="23492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AMV wind  </a:t>
            </a:r>
            <a:r>
              <a:rPr kumimoji="0" lang="en-GB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(also over ocean)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70041" y="1026064"/>
            <a:ext cx="32664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# </a:t>
            </a:r>
            <a:r>
              <a:rPr kumimoji="0" lang="en-GB" sz="1400" i="0" dirty="0" err="1">
                <a:solidFill>
                  <a:schemeClr val="tx1"/>
                </a:solidFill>
                <a:latin typeface="Arial" charset="0"/>
                <a:cs typeface="Arial" charset="0"/>
              </a:rPr>
              <a:t>obs</a:t>
            </a:r>
            <a:r>
              <a:rPr kumimoji="0" lang="en-GB" sz="1400" i="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RMSE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2859" y="5888885"/>
            <a:ext cx="8424936" cy="492443"/>
          </a:xfrm>
          <a:prstGeom prst="rect">
            <a:avLst/>
          </a:prstGeom>
          <a:solidFill>
            <a:srgbClr val="EBFFEB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FAA26D3D-D897-4be2-8F04-BA451C77F1D7}"/>
          </a:extLst>
        </p:spPr>
        <p:txBody>
          <a:bodyPr wrap="square" lIns="7200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 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much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smaller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first guess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errors with CEnVar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(B-matrix purely from global ICON EPS)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compared to 3DVar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with (global) climatological matrix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(preliminary, but promising result) </a:t>
            </a:r>
          </a:p>
        </p:txBody>
      </p:sp>
    </p:spTree>
    <p:extLst>
      <p:ext uri="{BB962C8B-B14F-4D97-AF65-F5344CB8AC3E}">
        <p14:creationId xmlns:p14="http://schemas.microsoft.com/office/powerpoint/2010/main" val="131562127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t="10532" r="35634" b="5104"/>
          <a:stretch/>
        </p:blipFill>
        <p:spPr>
          <a:xfrm>
            <a:off x="5276107" y="2161731"/>
            <a:ext cx="1980000" cy="432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196752"/>
            <a:ext cx="8064896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  <a:tabLst>
                <a:tab pos="357188" algn="l"/>
              </a:tabLst>
              <a:defRPr/>
            </a:pPr>
            <a:r>
              <a:rPr kumimoji="0" lang="en-US" altLang="de-DE" sz="2000" i="0" dirty="0">
                <a:solidFill>
                  <a:srgbClr val="000000"/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Particle Filter</a:t>
            </a:r>
            <a:r>
              <a:rPr kumimoji="0" lang="en-US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for ICON-LAM    </a:t>
            </a:r>
            <a:r>
              <a:rPr kumimoji="0" lang="en-US" altLang="de-DE" sz="14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(Nora Schenk, Anne Walter, Roland Potthast</a:t>
            </a:r>
            <a:r>
              <a:rPr kumimoji="0" lang="en-US" altLang="de-DE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lvl="0">
              <a:spcBef>
                <a:spcPts val="1800"/>
              </a:spcBef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revised new particle weights in LMCPF (</a:t>
            </a:r>
            <a:r>
              <a:rPr kumimoji="0" lang="en-US" sz="1800" b="0" i="0" dirty="0" err="1">
                <a:solidFill>
                  <a:srgbClr val="000000"/>
                </a:solidFill>
                <a:ea typeface="ＭＳ Ｐゴシック"/>
              </a:rPr>
              <a:t>Localised</a:t>
            </a: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 Mixture Coefficients PF)</a:t>
            </a:r>
          </a:p>
          <a:p>
            <a:pPr marL="0" lvl="0" indent="0">
              <a:spcBef>
                <a:spcPts val="60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 	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larger ensemble spread to which PF is very sensitive,</a:t>
            </a: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	smaller errors</a:t>
            </a:r>
          </a:p>
          <a:p>
            <a:pPr lvl="0">
              <a:spcBef>
                <a:spcPts val="3000"/>
              </a:spcBef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8-day test with ICON-D2</a:t>
            </a: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/>
              </a:rPr>
              <a:t>(incl. use radar, T2M, RH2M obs): </a:t>
            </a:r>
          </a:p>
          <a:p>
            <a:pPr marL="355600" lvl="1" indent="0">
              <a:spcBef>
                <a:spcPts val="60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FG ensemble mean vs. LETKF 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(</a:t>
            </a:r>
            <a:r>
              <a:rPr kumimoji="0" lang="en-US" sz="1600" b="0" i="0" dirty="0" err="1">
                <a:solidFill>
                  <a:srgbClr val="000000"/>
                </a:solidFill>
                <a:ea typeface="ＭＳ Ｐゴシック"/>
              </a:rPr>
              <a:t>eval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. 5 – 8.6.21):  </a:t>
            </a:r>
          </a:p>
          <a:p>
            <a:pPr marL="355600" lvl="1" indent="0">
              <a:spcBef>
                <a:spcPts val="60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FG spread – 30 %,  </a:t>
            </a:r>
            <a:r>
              <a:rPr kumimoji="0" lang="en-US" sz="1800" b="0" i="0" dirty="0" err="1">
                <a:solidFill>
                  <a:srgbClr val="000000"/>
                </a:solidFill>
                <a:ea typeface="ＭＳ Ｐゴシック"/>
              </a:rPr>
              <a:t>rmse</a:t>
            </a: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 + 5 % </a:t>
            </a:r>
          </a:p>
          <a:p>
            <a:pPr lvl="0">
              <a:spcBef>
                <a:spcPts val="3000"/>
              </a:spcBef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1-month test with ICON-global:</a:t>
            </a: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800" b="0" i="0" dirty="0" err="1">
                <a:solidFill>
                  <a:srgbClr val="000000"/>
                </a:solidFill>
                <a:ea typeface="ＭＳ Ｐゴシック"/>
              </a:rPr>
              <a:t>rmse</a:t>
            </a: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 of </a:t>
            </a:r>
            <a:r>
              <a:rPr kumimoji="0" lang="en-US" sz="1800" b="0" i="0" dirty="0" err="1">
                <a:solidFill>
                  <a:srgbClr val="000000"/>
                </a:solidFill>
                <a:ea typeface="ＭＳ Ｐゴシック"/>
              </a:rPr>
              <a:t>ens.</a:t>
            </a: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 mean very similar to LETKF</a:t>
            </a: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ea typeface="ＭＳ Ｐゴシック"/>
              </a:rPr>
              <a:t>	in troposphere</a:t>
            </a:r>
          </a:p>
          <a:p>
            <a:pPr lvl="0">
              <a:spcBef>
                <a:spcPts val="3000"/>
              </a:spcBef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next:  further tuning + quality assessment </a:t>
            </a:r>
          </a:p>
          <a:p>
            <a:pPr marL="0" lvl="0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		   with ICON-LAM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0" t="10532" r="35568" b="5104"/>
          <a:stretch/>
        </p:blipFill>
        <p:spPr>
          <a:xfrm>
            <a:off x="7345280" y="2162211"/>
            <a:ext cx="1656000" cy="4320000"/>
          </a:xfrm>
          <a:prstGeom prst="rect">
            <a:avLst/>
          </a:prstGeom>
        </p:spPr>
      </p:pic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1.3:  	</a:t>
            </a:r>
            <a:r>
              <a:rPr lang="en-GB" altLang="de-DE" sz="2000" b="0" i="0" dirty="0">
                <a:solidFill>
                  <a:srgbClr val="000000"/>
                </a:solidFill>
              </a:rPr>
              <a:t>Particle Filter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6920361" y="2707892"/>
            <a:ext cx="781744" cy="805349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72000" r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rgbClr val="FF0101"/>
                </a:solidFill>
                <a:latin typeface="Arial"/>
              </a:rPr>
              <a:t>LETKF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rgbClr val="00C900"/>
                </a:solidFill>
                <a:latin typeface="Arial"/>
              </a:rPr>
              <a:t>LMCPF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de-DE" sz="1000" b="0" i="0" dirty="0">
                <a:solidFill>
                  <a:srgbClr val="0000FF"/>
                </a:solidFill>
                <a:latin typeface="Arial"/>
              </a:rPr>
              <a:t>LMCPF </a:t>
            </a:r>
          </a:p>
          <a:p>
            <a:pPr defTabSz="457200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000" b="0" i="0" dirty="0">
                <a:solidFill>
                  <a:srgbClr val="0000FF"/>
                </a:solidFill>
                <a:latin typeface="Arial"/>
              </a:rPr>
              <a:t>(</a:t>
            </a:r>
            <a:r>
              <a:rPr kumimoji="0" lang="de-DE" sz="1000" b="0" i="0" dirty="0" err="1">
                <a:solidFill>
                  <a:srgbClr val="0000FF"/>
                </a:solidFill>
                <a:latin typeface="Arial"/>
              </a:rPr>
              <a:t>approx</a:t>
            </a:r>
            <a:r>
              <a:rPr kumimoji="0" lang="de-DE" sz="1000" b="0" i="0" dirty="0">
                <a:solidFill>
                  <a:srgbClr val="0000FF"/>
                </a:solidFill>
                <a:latin typeface="Arial"/>
              </a:rPr>
              <a:t>)</a:t>
            </a:r>
            <a:endParaRPr kumimoji="0" lang="de-DE" sz="1000" i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7812360" y="2286002"/>
            <a:ext cx="648072" cy="30777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GB" sz="1400" i="0" dirty="0">
                <a:solidFill>
                  <a:schemeClr val="tx1"/>
                </a:solidFill>
                <a:latin typeface="Arial"/>
              </a:rPr>
              <a:t>wind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5868983" y="2286002"/>
            <a:ext cx="1223045" cy="30777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GB" sz="1400" i="0" dirty="0">
                <a:solidFill>
                  <a:schemeClr val="tx1"/>
                </a:solidFill>
                <a:latin typeface="Arial"/>
              </a:rPr>
              <a:t>temperature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6732240" y="4950685"/>
            <a:ext cx="598788" cy="451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FG</a:t>
            </a:r>
          </a:p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 err="1">
                <a:solidFill>
                  <a:schemeClr val="tx1"/>
                </a:solidFill>
                <a:latin typeface="Arial"/>
              </a:rPr>
              <a:t>rmse</a:t>
            </a: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5868145" y="4950685"/>
            <a:ext cx="751768" cy="451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FG</a:t>
            </a:r>
          </a:p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 err="1">
                <a:solidFill>
                  <a:schemeClr val="tx1"/>
                </a:solidFill>
                <a:latin typeface="Arial"/>
              </a:rPr>
              <a:t>spread</a:t>
            </a: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8437708" y="4950685"/>
            <a:ext cx="598788" cy="451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FG</a:t>
            </a:r>
          </a:p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 err="1">
                <a:solidFill>
                  <a:schemeClr val="tx1"/>
                </a:solidFill>
                <a:latin typeface="Arial"/>
              </a:rPr>
              <a:t>rmse</a:t>
            </a: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B1B72CF-26E6-42C4-92D2-097D0259508D}"/>
              </a:ext>
            </a:extLst>
          </p:cNvPr>
          <p:cNvSpPr txBox="1"/>
          <p:nvPr/>
        </p:nvSpPr>
        <p:spPr>
          <a:xfrm>
            <a:off x="7573613" y="4950685"/>
            <a:ext cx="751768" cy="4514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FG</a:t>
            </a:r>
          </a:p>
          <a:p>
            <a:pPr algn="ctr" defTabSz="457200"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de-DE" sz="1400" i="0" dirty="0" err="1">
                <a:solidFill>
                  <a:schemeClr val="tx1"/>
                </a:solidFill>
                <a:latin typeface="Arial"/>
              </a:rPr>
              <a:t>spread</a:t>
            </a:r>
            <a:r>
              <a:rPr kumimoji="0" lang="de-DE" sz="1400" i="0" dirty="0">
                <a:solidFill>
                  <a:schemeClr val="tx1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820391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6439470" y="6588125"/>
            <a:ext cx="2813050" cy="225425"/>
          </a:xfrm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666608" y="6524625"/>
            <a:ext cx="685800" cy="300038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2.1: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3-D</a:t>
            </a:r>
            <a:r>
              <a:rPr kumimoji="1" lang="en-GB" altLang="de-DE" sz="2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</a:t>
            </a:r>
            <a:r>
              <a:rPr kumimoji="1" lang="en-GB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adar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753955" y="30146"/>
            <a:ext cx="3138525" cy="908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de-DE" sz="18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Google Shape;104;p1">
            <a:extLst>
              <a:ext uri="{FF2B5EF4-FFF2-40B4-BE49-F238E27FC236}">
                <a16:creationId xmlns:a16="http://schemas.microsoft.com/office/drawing/2014/main" id="{080528F2-0341-4249-87F3-196D0C66C822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685" y="213301"/>
            <a:ext cx="1295743" cy="682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ieren 2"/>
          <p:cNvGrpSpPr/>
          <p:nvPr/>
        </p:nvGrpSpPr>
        <p:grpSpPr>
          <a:xfrm>
            <a:off x="3568003" y="1121351"/>
            <a:ext cx="5468493" cy="3999777"/>
            <a:chOff x="3351979" y="1121351"/>
            <a:chExt cx="5468493" cy="3999777"/>
          </a:xfrm>
        </p:grpSpPr>
        <p:pic>
          <p:nvPicPr>
            <p:cNvPr id="19" name="Google Shape;123;ged6b76fae4_0_192"/>
            <p:cNvPicPr preferRelativeResize="0"/>
            <p:nvPr/>
          </p:nvPicPr>
          <p:blipFill rotWithShape="1">
            <a:blip r:embed="rId3">
              <a:alphaModFix/>
            </a:blip>
            <a:srcRect l="10457" t="89463" r="673" b="1107"/>
            <a:stretch/>
          </p:blipFill>
          <p:spPr>
            <a:xfrm>
              <a:off x="3924000" y="4581128"/>
              <a:ext cx="486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23;ged6b76fae4_0_192"/>
            <p:cNvPicPr preferRelativeResize="0"/>
            <p:nvPr/>
          </p:nvPicPr>
          <p:blipFill rotWithShape="1">
            <a:blip r:embed="rId3">
              <a:alphaModFix/>
            </a:blip>
            <a:srcRect t="2" b="39002"/>
            <a:stretch/>
          </p:blipFill>
          <p:spPr>
            <a:xfrm>
              <a:off x="3351979" y="1121351"/>
              <a:ext cx="5468493" cy="349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3528" y="5157192"/>
            <a:ext cx="87129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349375" algn="l"/>
              </a:tabLst>
              <a:defRPr/>
            </a:pPr>
            <a:r>
              <a:rPr kumimoji="0" lang="en-US" sz="1800" b="0" i="0" dirty="0" err="1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kumimoji="0" lang="en-US" sz="1800" b="0" i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ntroduced</a:t>
            </a:r>
            <a:r>
              <a:rPr kumimoji="0" lang="en-US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kumimoji="0" lang="en-US" sz="1800" b="0" i="0" noProof="0" dirty="0">
                <a:solidFill>
                  <a:srgbClr val="0070C0"/>
                </a:solidFill>
                <a:latin typeface="Arial"/>
                <a:ea typeface="ＭＳ Ｐゴシック"/>
              </a:rPr>
              <a:t>operationally</a:t>
            </a:r>
            <a:r>
              <a:rPr kumimoji="0" lang="en-US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 in spring 2022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349375" algn="l"/>
              </a:tabLst>
              <a:defRPr/>
            </a:pPr>
            <a:r>
              <a:rPr kumimoji="0" lang="en-US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estimation of </a:t>
            </a:r>
            <a:r>
              <a:rPr kumimoji="0" lang="en-US" sz="1800" b="0" i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obs</a:t>
            </a:r>
            <a:r>
              <a:rPr kumimoji="0" lang="en-US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 errors by </a:t>
            </a:r>
            <a:r>
              <a:rPr kumimoji="0" lang="en-US" sz="1800" b="0" i="0" noProof="0" dirty="0" err="1">
                <a:solidFill>
                  <a:srgbClr val="000000"/>
                </a:solidFill>
                <a:latin typeface="Arial"/>
                <a:ea typeface="ＭＳ Ｐゴシック"/>
              </a:rPr>
              <a:t>Desroziers</a:t>
            </a:r>
            <a:r>
              <a:rPr kumimoji="0" lang="en-US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 statistics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(as. fn. elevation, vert./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horiz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.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d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istance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	+ </a:t>
            </a:r>
            <a:r>
              <a:rPr kumimoji="0" lang="en-US" sz="1600" b="0" i="0" dirty="0" err="1">
                <a:solidFill>
                  <a:srgbClr val="000000"/>
                </a:solidFill>
                <a:latin typeface="Arial"/>
                <a:ea typeface="ＭＳ Ｐゴシック"/>
              </a:rPr>
              <a:t>obs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 error correlations;  small benefit if very large </a:t>
            </a:r>
            <a:r>
              <a:rPr kumimoji="0" lang="en-US" sz="1600" b="0" i="0" dirty="0" err="1">
                <a:solidFill>
                  <a:srgbClr val="000000"/>
                </a:solidFill>
                <a:latin typeface="Arial"/>
                <a:ea typeface="ＭＳ Ｐゴシック"/>
              </a:rPr>
              <a:t>obs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 error in case of small Z is reduced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528" y="1089318"/>
            <a:ext cx="3672408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ARPAE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(Thomas </a:t>
            </a:r>
            <a:r>
              <a:rPr kumimoji="0" lang="en-US" alt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Gastaldo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Virginia </a:t>
            </a:r>
            <a:r>
              <a:rPr kumimoji="0" lang="en-US" alt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Poli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349375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latin typeface="Arial"/>
                <a:ea typeface="ＭＳ Ｐゴシック"/>
              </a:rPr>
              <a:t>test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(1 month in autumn)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800" b="0" i="0" dirty="0">
                <a:solidFill>
                  <a:srgbClr val="000000"/>
                </a:solidFill>
                <a:latin typeface="Arial"/>
                <a:ea typeface="ＭＳ Ｐゴシック"/>
              </a:rPr>
              <a:t>	DA of </a:t>
            </a:r>
            <a:r>
              <a:rPr kumimoji="0" lang="en-US" sz="1800" i="0" dirty="0">
                <a:solidFill>
                  <a:srgbClr val="0070C0"/>
                </a:solidFill>
                <a:latin typeface="Arial"/>
                <a:ea typeface="ＭＳ Ｐゴシック"/>
              </a:rPr>
              <a:t>radar radial wind</a:t>
            </a:r>
            <a:r>
              <a:rPr kumimoji="0" lang="en-US" sz="1800" b="0" i="0" dirty="0">
                <a:solidFill>
                  <a:srgbClr val="000000"/>
                </a:solidFill>
                <a:latin typeface="Arial"/>
                <a:ea typeface="ＭＳ Ｐゴシック"/>
              </a:rPr>
              <a:t>:</a:t>
            </a:r>
          </a:p>
          <a:p>
            <a:pPr marL="723900" lvl="1" indent="-279400"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w/o LHN: </a:t>
            </a:r>
          </a:p>
          <a:p>
            <a:pPr marL="444500" lvl="1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wind, T, humidity (up-air + </a:t>
            </a:r>
            <a:r>
              <a:rPr kumimoji="0" lang="en-US" sz="1600" b="0" i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sfc</a:t>
            </a: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)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444500" lvl="1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600" b="0" i="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+ </a:t>
            </a:r>
            <a:r>
              <a:rPr kumimoji="0" lang="en-US" sz="1600" b="0" i="0" baseline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precip</a:t>
            </a:r>
            <a:r>
              <a:rPr kumimoji="0" lang="en-US" sz="1600" b="0" i="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(slightly) improved</a:t>
            </a:r>
          </a:p>
          <a:p>
            <a:pPr marL="730250" lvl="1">
              <a:spcBef>
                <a:spcPts val="1200"/>
              </a:spcBef>
              <a:buFont typeface="Symbol" panose="05050102010706020507" pitchFamily="18" charset="2"/>
              <a:buChar char="-"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latin typeface="Arial"/>
                <a:ea typeface="ＭＳ Ｐゴシック"/>
              </a:rPr>
              <a:t>with LHN: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444500" lvl="1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baseline="0" dirty="0">
                <a:latin typeface="Arial"/>
                <a:ea typeface="ＭＳ Ｐゴシック"/>
              </a:rPr>
              <a:t>	neutral,</a:t>
            </a:r>
            <a:r>
              <a:rPr kumimoji="0" lang="en-US" sz="1800" b="0" i="0" dirty="0">
                <a:latin typeface="Arial"/>
                <a:ea typeface="ＭＳ Ｐゴシック"/>
              </a:rPr>
              <a:t> except</a:t>
            </a:r>
            <a:endParaRPr kumimoji="0" lang="en-US" sz="1800" b="0" i="0" baseline="0" dirty="0">
              <a:latin typeface="Arial"/>
              <a:ea typeface="ＭＳ Ｐゴシック"/>
            </a:endParaRPr>
          </a:p>
          <a:p>
            <a:pPr marL="444500" lvl="1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dirty="0">
                <a:latin typeface="Arial"/>
                <a:ea typeface="ＭＳ Ｐゴシック"/>
              </a:rPr>
              <a:t>	</a:t>
            </a:r>
            <a:r>
              <a:rPr kumimoji="0" lang="en-US" sz="1800" b="0" i="0" baseline="0" dirty="0">
                <a:latin typeface="Arial"/>
                <a:ea typeface="ＭＳ Ｐゴシック"/>
              </a:rPr>
              <a:t>wind,</a:t>
            </a:r>
            <a:r>
              <a:rPr kumimoji="0" lang="en-US" sz="1800" b="0" i="0" dirty="0">
                <a:latin typeface="Arial"/>
                <a:ea typeface="ＭＳ Ｐゴシック"/>
              </a:rPr>
              <a:t> T (upper-air + surf.)</a:t>
            </a:r>
          </a:p>
          <a:p>
            <a:pPr marL="444500" lvl="1" indent="0">
              <a:spcBef>
                <a:spcPts val="0"/>
              </a:spcBef>
              <a:buNone/>
              <a:tabLst>
                <a:tab pos="357188" algn="l"/>
                <a:tab pos="723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	slightly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improved</a:t>
            </a:r>
            <a:r>
              <a:rPr kumimoji="0" lang="en-US" sz="1800" b="0" i="0" dirty="0">
                <a:latin typeface="Arial"/>
                <a:ea typeface="ＭＳ Ｐゴシック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758098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1124744"/>
            <a:ext cx="88201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5463" algn="l"/>
              </a:tabLst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DWD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GB" sz="1600" b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(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Kobra </a:t>
            </a:r>
            <a:r>
              <a:rPr kumimoji="0" lang="en-GB" sz="1600" b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Khosravian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, Klaus Vobig, Lisa Neef, Jana Mendrok, Klaus Stephan, </a:t>
            </a:r>
            <a:r>
              <a:rPr kumimoji="0" lang="en-GB" sz="1600" b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Uli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GB" sz="1600" b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Blahak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…)</a:t>
            </a:r>
            <a:endParaRPr kumimoji="0" lang="en-GB" sz="1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95463" algn="l"/>
              </a:tabLst>
              <a:defRPr/>
            </a:pPr>
            <a:r>
              <a:rPr kumimoji="0" lang="en-GB" sz="1800" b="0" i="0" dirty="0">
                <a:latin typeface="Arial"/>
                <a:ea typeface="ＭＳ Ｐゴシック"/>
              </a:rPr>
              <a:t>reflectivity:	</a:t>
            </a:r>
          </a:p>
          <a:p>
            <a:pPr marL="773113" lvl="1">
              <a:spcBef>
                <a:spcPts val="1200"/>
              </a:spcBef>
              <a:buClrTx/>
              <a:buFont typeface="Symbol" panose="05050102010706020507" pitchFamily="18" charset="2"/>
              <a:buChar char="-"/>
              <a:tabLst>
                <a:tab pos="1795463" algn="l"/>
              </a:tabLst>
              <a:defRPr/>
            </a:pPr>
            <a:r>
              <a:rPr kumimoji="0" lang="en-GB" sz="1800" b="0" i="0" dirty="0">
                <a:latin typeface="Arial"/>
                <a:ea typeface="ＭＳ Ｐゴシック"/>
              </a:rPr>
              <a:t>sensitivity tests rel. to </a:t>
            </a:r>
            <a:r>
              <a:rPr kumimoji="0" lang="en-GB" sz="1800" b="0" i="0" dirty="0" err="1">
                <a:solidFill>
                  <a:srgbClr val="0070C0"/>
                </a:solidFill>
                <a:latin typeface="Arial"/>
                <a:ea typeface="ＭＳ Ｐゴシック"/>
              </a:rPr>
              <a:t>obs</a:t>
            </a:r>
            <a:r>
              <a:rPr kumimoji="0" lang="en-GB" sz="1800" b="0" i="0" dirty="0">
                <a:solidFill>
                  <a:srgbClr val="0070C0"/>
                </a:solidFill>
                <a:latin typeface="Arial"/>
                <a:ea typeface="ＭＳ Ｐゴシック"/>
              </a:rPr>
              <a:t> errors   </a:t>
            </a:r>
            <a:r>
              <a:rPr kumimoji="0" lang="en-GB" sz="1800" b="0" i="0" dirty="0">
                <a:latin typeface="Arial"/>
                <a:ea typeface="ＭＳ Ｐゴシック"/>
              </a:rPr>
              <a:t>(10 </a:t>
            </a:r>
            <a:r>
              <a:rPr kumimoji="0" lang="en-GB" sz="1800" b="0" i="0" dirty="0" err="1">
                <a:latin typeface="Arial"/>
                <a:ea typeface="ＭＳ Ｐゴシック"/>
              </a:rPr>
              <a:t>dBZ</a:t>
            </a:r>
            <a:r>
              <a:rPr kumimoji="0" lang="en-GB" sz="1800" b="0" i="0" dirty="0">
                <a:latin typeface="Arial"/>
                <a:ea typeface="ＭＳ Ｐゴシック"/>
              </a:rPr>
              <a:t>  </a:t>
            </a:r>
            <a:r>
              <a:rPr kumimoji="0" lang="en-GB" sz="1800" b="0" i="0" dirty="0">
                <a:latin typeface="Arial"/>
                <a:ea typeface="ＭＳ Ｐゴシック"/>
                <a:sym typeface="Symbol" panose="05050102010706020507" pitchFamily="18" charset="2"/>
              </a:rPr>
              <a:t>   4 – 7 </a:t>
            </a:r>
            <a:r>
              <a:rPr kumimoji="0" lang="en-GB" sz="1800" b="0" i="0" dirty="0" err="1">
                <a:latin typeface="Arial"/>
                <a:ea typeface="ＭＳ Ｐゴシック"/>
                <a:sym typeface="Symbol" panose="05050102010706020507" pitchFamily="18" charset="2"/>
              </a:rPr>
              <a:t>dBZ</a:t>
            </a:r>
            <a:r>
              <a:rPr kumimoji="0" lang="en-GB" sz="1800" b="0" i="0" dirty="0">
                <a:latin typeface="Arial"/>
                <a:ea typeface="ＭＳ Ｐゴシック"/>
                <a:sym typeface="Symbol" panose="05050102010706020507" pitchFamily="18" charset="2"/>
              </a:rPr>
              <a:t>)</a:t>
            </a:r>
            <a:endParaRPr kumimoji="0" lang="en-GB" sz="1800" b="0" i="0" dirty="0">
              <a:latin typeface="Arial"/>
              <a:ea typeface="ＭＳ Ｐゴシック"/>
            </a:endParaRPr>
          </a:p>
          <a:p>
            <a:pPr marL="773113" lvl="1">
              <a:spcBef>
                <a:spcPts val="1200"/>
              </a:spcBef>
              <a:buClrTx/>
              <a:buFont typeface="Symbol" panose="05050102010706020507" pitchFamily="18" charset="2"/>
              <a:buChar char="-"/>
              <a:tabLst>
                <a:tab pos="1795463" algn="l"/>
              </a:tabLst>
              <a:defRPr/>
            </a:pPr>
            <a:r>
              <a:rPr kumimoji="0" lang="en-GB" sz="1800" b="0" i="0" dirty="0">
                <a:latin typeface="Arial"/>
                <a:ea typeface="ＭＳ Ｐゴシック"/>
              </a:rPr>
              <a:t>testing / adjustment to </a:t>
            </a:r>
            <a:r>
              <a:rPr kumimoji="0" lang="en-GB" sz="1800" b="0" i="0" dirty="0">
                <a:solidFill>
                  <a:srgbClr val="0070C0"/>
                </a:solidFill>
                <a:latin typeface="Arial"/>
                <a:ea typeface="ＭＳ Ｐゴシック"/>
              </a:rPr>
              <a:t>2-moment microphysics </a:t>
            </a:r>
            <a:r>
              <a:rPr kumimoji="0" lang="en-GB" sz="1800" b="0" i="0" dirty="0">
                <a:latin typeface="Arial"/>
                <a:ea typeface="ＭＳ Ｐゴシック"/>
              </a:rPr>
              <a:t>(also model tuning!)</a:t>
            </a:r>
          </a:p>
          <a:p>
            <a:pPr marL="773113" lvl="1">
              <a:spcBef>
                <a:spcPts val="1200"/>
              </a:spcBef>
              <a:buClrTx/>
              <a:buFont typeface="Symbol" panose="05050102010706020507" pitchFamily="18" charset="2"/>
              <a:buChar char="-"/>
              <a:tabLst>
                <a:tab pos="1795463" algn="l"/>
              </a:tabLst>
              <a:defRPr/>
            </a:pPr>
            <a:r>
              <a:rPr kumimoji="0" lang="en-US" sz="1800" b="0" i="0" dirty="0">
                <a:ea typeface="ＭＳ Ｐゴシック"/>
              </a:rPr>
              <a:t>testing targeted covariance inflation (where missing </a:t>
            </a:r>
            <a:r>
              <a:rPr kumimoji="0" lang="en-US" sz="1800" b="0" i="0" dirty="0" err="1">
                <a:ea typeface="ＭＳ Ｐゴシック"/>
              </a:rPr>
              <a:t>precip</a:t>
            </a:r>
            <a:r>
              <a:rPr kumimoji="0" lang="en-US" sz="1800" b="0" i="0" dirty="0">
                <a:ea typeface="ＭＳ Ｐゴシック"/>
              </a:rPr>
              <a:t> / spread)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</a:endParaRPr>
          </a:p>
          <a:p>
            <a:pPr marL="373063" indent="-285750">
              <a:spcBef>
                <a:spcPts val="1800"/>
              </a:spcBef>
              <a:tabLst>
                <a:tab pos="1795463" algn="l"/>
              </a:tabLst>
              <a:defRPr/>
            </a:pPr>
            <a:r>
              <a:rPr kumimoji="0" lang="en-GB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prepare for processing / use </a:t>
            </a:r>
            <a:r>
              <a:rPr kumimoji="0" lang="en-GB" sz="1800" b="0" i="0" noProof="0" dirty="0">
                <a:solidFill>
                  <a:srgbClr val="0070C0"/>
                </a:solidFill>
                <a:latin typeface="Arial"/>
                <a:ea typeface="ＭＳ Ｐゴシック"/>
              </a:rPr>
              <a:t>foreign radars   </a:t>
            </a:r>
            <a:r>
              <a:rPr kumimoji="0" lang="en-GB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(BUFR </a:t>
            </a:r>
            <a:r>
              <a:rPr kumimoji="0" lang="en-GB" sz="1800" b="0" i="0" noProof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 </a:t>
            </a:r>
            <a:r>
              <a:rPr kumimoji="0" lang="en-GB" sz="1800" b="0" i="0" noProof="0" dirty="0">
                <a:solidFill>
                  <a:srgbClr val="000000"/>
                </a:solidFill>
                <a:latin typeface="Arial"/>
                <a:ea typeface="ＭＳ Ｐゴシック"/>
              </a:rPr>
              <a:t> ODIM HDF5)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</a:p>
          <a:p>
            <a:pPr marL="357188" lvl="0" indent="-269875">
              <a:spcBef>
                <a:spcPts val="1800"/>
              </a:spcBef>
              <a:defRPr/>
            </a:pP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WG1: assimilation of radar-derived objects / lightning / </a:t>
            </a:r>
            <a:r>
              <a:rPr kumimoji="0" lang="en-GB" sz="1600" b="0" i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nowcast</a:t>
            </a: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cell features / FSS (ongoing)</a:t>
            </a:r>
          </a:p>
          <a:p>
            <a:pPr marL="357188" lvl="0" indent="-269875">
              <a:spcBef>
                <a:spcPts val="1200"/>
              </a:spcBef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WG1: assimilation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 of dual-polarization moments   (direct / hydrometeor mixing ratio retrieval)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</a:t>
            </a:r>
            <a:r>
              <a:rPr kumimoji="1" lang="en-GB" altLang="de-D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</a:rPr>
              <a:t>	3-D radar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00691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rafik 380"/>
          <p:cNvPicPr/>
          <p:nvPr/>
        </p:nvPicPr>
        <p:blipFill>
          <a:blip r:embed="rId2"/>
          <a:srcRect l="27334" t="30530" r="5222" b="12312"/>
          <a:stretch/>
        </p:blipFill>
        <p:spPr>
          <a:xfrm>
            <a:off x="5724840" y="3664953"/>
            <a:ext cx="3095640" cy="2411640"/>
          </a:xfrm>
          <a:prstGeom prst="rect">
            <a:avLst/>
          </a:prstGeom>
          <a:ln w="0">
            <a:noFill/>
          </a:ln>
        </p:spPr>
      </p:pic>
      <p:pic>
        <p:nvPicPr>
          <p:cNvPr id="382" name="Grafik 381"/>
          <p:cNvPicPr/>
          <p:nvPr/>
        </p:nvPicPr>
        <p:blipFill>
          <a:blip r:embed="rId3"/>
          <a:srcRect l="27354" t="31439" r="5222" b="12598"/>
          <a:stretch/>
        </p:blipFill>
        <p:spPr>
          <a:xfrm>
            <a:off x="5732040" y="1305153"/>
            <a:ext cx="3059640" cy="2375640"/>
          </a:xfrm>
          <a:prstGeom prst="rect">
            <a:avLst/>
          </a:prstGeom>
          <a:ln w="0">
            <a:noFill/>
          </a:ln>
        </p:spPr>
      </p:pic>
      <p:pic>
        <p:nvPicPr>
          <p:cNvPr id="383" name="Grafik 382"/>
          <p:cNvPicPr/>
          <p:nvPr/>
        </p:nvPicPr>
        <p:blipFill>
          <a:blip r:embed="rId4"/>
          <a:srcRect l="25610" t="31323" r="5222" b="9671"/>
          <a:stretch/>
        </p:blipFill>
        <p:spPr>
          <a:xfrm>
            <a:off x="2376840" y="1306953"/>
            <a:ext cx="3167640" cy="2519640"/>
          </a:xfrm>
          <a:prstGeom prst="rect">
            <a:avLst/>
          </a:prstGeom>
          <a:ln w="0">
            <a:noFill/>
          </a:ln>
        </p:spPr>
      </p:pic>
      <p:pic>
        <p:nvPicPr>
          <p:cNvPr id="384" name="Grafik 383"/>
          <p:cNvPicPr/>
          <p:nvPr/>
        </p:nvPicPr>
        <p:blipFill>
          <a:blip r:embed="rId5"/>
          <a:srcRect l="27359" t="31053" r="5222" b="12312"/>
          <a:stretch/>
        </p:blipFill>
        <p:spPr>
          <a:xfrm>
            <a:off x="2502840" y="3711393"/>
            <a:ext cx="3041640" cy="2393640"/>
          </a:xfrm>
          <a:prstGeom prst="rect">
            <a:avLst/>
          </a:prstGeom>
          <a:ln w="0">
            <a:noFill/>
          </a:ln>
        </p:spPr>
      </p:pic>
      <p:sp>
        <p:nvSpPr>
          <p:cNvPr id="385" name="CustomShape 5_27"/>
          <p:cNvSpPr/>
          <p:nvPr/>
        </p:nvSpPr>
        <p:spPr>
          <a:xfrm>
            <a:off x="360000" y="6348240"/>
            <a:ext cx="1833120" cy="48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900" b="0" i="0" strike="noStrike" spc="-1">
                <a:solidFill>
                  <a:srgbClr val="000000"/>
                </a:solidFill>
                <a:latin typeface="Arial"/>
                <a:ea typeface="DejaVu Sans"/>
              </a:rPr>
              <a:t>22nd EMS</a:t>
            </a:r>
            <a:endParaRPr lang="de-DE" sz="900" b="0" i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0" i="0" strike="noStrike" spc="-1">
                <a:solidFill>
                  <a:srgbClr val="000000"/>
                </a:solidFill>
                <a:latin typeface="Arial"/>
                <a:ea typeface="DejaVu Sans"/>
              </a:rPr>
              <a:t>5-9 Sep 2022</a:t>
            </a:r>
            <a:endParaRPr lang="de-DE" sz="900" b="0" i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900" b="0" i="0" strike="noStrike" spc="-1">
                <a:solidFill>
                  <a:srgbClr val="000000"/>
                </a:solidFill>
                <a:latin typeface="Arial"/>
                <a:ea typeface="DejaVu Sans"/>
              </a:rPr>
              <a:t>Kobra Khosravian</a:t>
            </a:r>
            <a:endParaRPr lang="de-DE" sz="900" b="0" i="0" strike="noStrike" spc="-1">
              <a:latin typeface="Arial"/>
            </a:endParaRPr>
          </a:p>
        </p:txBody>
      </p:sp>
      <p:sp>
        <p:nvSpPr>
          <p:cNvPr id="388" name="Rechteck 387"/>
          <p:cNvSpPr/>
          <p:nvPr/>
        </p:nvSpPr>
        <p:spPr>
          <a:xfrm>
            <a:off x="251520" y="2057960"/>
            <a:ext cx="2147180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 b="0" i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 – 14 July 2021</a:t>
            </a:r>
          </a:p>
          <a:p>
            <a:pPr>
              <a:lnSpc>
                <a:spcPct val="100000"/>
              </a:lnSpc>
            </a:pPr>
            <a:r>
              <a:rPr lang="en-GB" sz="1500" b="0" i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scores over Germany</a:t>
            </a:r>
          </a:p>
          <a:p>
            <a:pPr>
              <a:lnSpc>
                <a:spcPct val="100000"/>
              </a:lnSpc>
            </a:pPr>
            <a:r>
              <a:rPr lang="en-GB" sz="1500" b="0" i="0" spc="-1" dirty="0">
                <a:solidFill>
                  <a:srgbClr val="000000"/>
                </a:solidFill>
                <a:latin typeface="Arial"/>
                <a:ea typeface="DejaVu Sans"/>
              </a:rPr>
              <a:t>averaged</a:t>
            </a:r>
          </a:p>
          <a:p>
            <a:pPr>
              <a:lnSpc>
                <a:spcPct val="100000"/>
              </a:lnSpc>
            </a:pPr>
            <a:r>
              <a:rPr lang="en-GB" sz="1500" b="0" i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over all 8 initial times</a:t>
            </a:r>
            <a:endParaRPr lang="en-GB" sz="1500" b="0" i="0" strike="noStrike" spc="-1" dirty="0">
              <a:latin typeface="Arial"/>
            </a:endParaRPr>
          </a:p>
        </p:txBody>
      </p:sp>
      <p:sp>
        <p:nvSpPr>
          <p:cNvPr id="391" name="TextShape 1_5"/>
          <p:cNvSpPr/>
          <p:nvPr/>
        </p:nvSpPr>
        <p:spPr>
          <a:xfrm>
            <a:off x="5983680" y="3270753"/>
            <a:ext cx="1073160" cy="249008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2000" tIns="18000" rIns="36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0" i="0" strike="noStrike" spc="-1" dirty="0" err="1">
                <a:solidFill>
                  <a:srgbClr val="111111"/>
                </a:solidFill>
                <a:latin typeface="Arial"/>
                <a:ea typeface="BAAAAA+LiberationSerif-Bold"/>
              </a:rPr>
              <a:t>thr</a:t>
            </a:r>
            <a:r>
              <a:rPr lang="de-DE" sz="15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: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</a:t>
            </a:r>
            <a:r>
              <a:rPr lang="de-DE" sz="150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1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mm/h </a:t>
            </a:r>
            <a:endParaRPr lang="de-DE" sz="1600" b="0" i="0" strike="noStrike" spc="-1" dirty="0">
              <a:latin typeface="Arial"/>
            </a:endParaRPr>
          </a:p>
        </p:txBody>
      </p:sp>
      <p:sp>
        <p:nvSpPr>
          <p:cNvPr id="394" name="TextShape 1_5"/>
          <p:cNvSpPr/>
          <p:nvPr/>
        </p:nvSpPr>
        <p:spPr>
          <a:xfrm>
            <a:off x="5950560" y="5672673"/>
            <a:ext cx="1106280" cy="264397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18000" rIns="36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0" i="0" strike="noStrike" spc="-1" dirty="0" err="1">
                <a:solidFill>
                  <a:srgbClr val="111111"/>
                </a:solidFill>
                <a:latin typeface="Arial"/>
                <a:ea typeface="BAAAAA+LiberationSerif-Bold"/>
              </a:rPr>
              <a:t>thr</a:t>
            </a:r>
            <a:r>
              <a:rPr lang="de-DE" sz="15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: </a:t>
            </a:r>
            <a:r>
              <a:rPr lang="de-DE" sz="1500" i="0" strike="noStrike" spc="-1" dirty="0">
                <a:solidFill>
                  <a:srgbClr val="FF0000"/>
                </a:solidFill>
                <a:latin typeface="Arial"/>
                <a:ea typeface="BAAAAA+LiberationSerif-Bold"/>
              </a:rPr>
              <a:t>5</a:t>
            </a:r>
            <a:r>
              <a:rPr lang="de-DE" sz="1500" b="0" i="0" strike="noStrike" spc="-1" dirty="0">
                <a:solidFill>
                  <a:srgbClr val="FF0000"/>
                </a:solidFill>
                <a:latin typeface="Arial"/>
                <a:ea typeface="BAAAAA+LiberationSerif-Bold"/>
              </a:rPr>
              <a:t> m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m/h  </a:t>
            </a:r>
            <a:r>
              <a:rPr lang="de-DE" sz="1600" b="0" i="0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</a:t>
            </a:r>
            <a:endParaRPr lang="de-DE" sz="1600" b="0" i="0" strike="noStrike" spc="-1" dirty="0">
              <a:latin typeface="Arial"/>
            </a:endParaRPr>
          </a:p>
        </p:txBody>
      </p:sp>
      <p:sp>
        <p:nvSpPr>
          <p:cNvPr id="396" name="TextShape 8_16"/>
          <p:cNvSpPr/>
          <p:nvPr/>
        </p:nvSpPr>
        <p:spPr>
          <a:xfrm rot="21595800">
            <a:off x="5899440" y="982953"/>
            <a:ext cx="2873160" cy="32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i="0" strike="noStrike" spc="-1">
                <a:solidFill>
                  <a:srgbClr val="111111"/>
                </a:solidFill>
                <a:latin typeface="Arial"/>
                <a:ea typeface="BAAAAA+LiberationSerif-Bold"/>
              </a:rPr>
              <a:t>precipitation  </a:t>
            </a:r>
            <a:r>
              <a:rPr lang="de-DE" sz="1600" b="0" i="0" strike="noStrike" spc="-1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de-DE" sz="1600" b="0" i="0" strike="noStrike" spc="-1">
              <a:latin typeface="Arial"/>
            </a:endParaRPr>
          </a:p>
        </p:txBody>
      </p:sp>
      <p:sp>
        <p:nvSpPr>
          <p:cNvPr id="399" name="TextShape 1_5"/>
          <p:cNvSpPr/>
          <p:nvPr/>
        </p:nvSpPr>
        <p:spPr>
          <a:xfrm>
            <a:off x="2710920" y="3323313"/>
            <a:ext cx="1138320" cy="264397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18000" rIns="36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0" i="0" strike="noStrike" spc="-1" dirty="0" err="1">
                <a:solidFill>
                  <a:srgbClr val="111111"/>
                </a:solidFill>
                <a:latin typeface="Arial"/>
                <a:ea typeface="BAAAAA+LiberationSerif-Bold"/>
              </a:rPr>
              <a:t>thr</a:t>
            </a:r>
            <a:r>
              <a:rPr lang="de-DE" sz="15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: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 </a:t>
            </a:r>
            <a:r>
              <a:rPr lang="de-DE" sz="150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15 </a:t>
            </a:r>
            <a:r>
              <a:rPr lang="de-DE" sz="1500" b="0" i="0" strike="noStrike" spc="-1" dirty="0" err="1">
                <a:solidFill>
                  <a:srgbClr val="FF4000"/>
                </a:solidFill>
                <a:latin typeface="Arial"/>
                <a:ea typeface="BAAAAA+LiberationSerif-Bold"/>
              </a:rPr>
              <a:t>dbz</a:t>
            </a:r>
            <a:r>
              <a:rPr lang="de-DE" sz="150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 </a:t>
            </a:r>
            <a:r>
              <a:rPr lang="de-DE" sz="1600" i="0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</a:t>
            </a:r>
            <a:endParaRPr lang="de-DE" sz="1600" i="0" strike="noStrike" spc="-1" dirty="0">
              <a:latin typeface="Arial"/>
            </a:endParaRPr>
          </a:p>
        </p:txBody>
      </p:sp>
      <p:sp>
        <p:nvSpPr>
          <p:cNvPr id="403" name="TextShape 1_5"/>
          <p:cNvSpPr/>
          <p:nvPr/>
        </p:nvSpPr>
        <p:spPr>
          <a:xfrm>
            <a:off x="2674920" y="5699313"/>
            <a:ext cx="1174320" cy="264397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2000" tIns="18000" rIns="36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500" b="0" i="0" strike="noStrike" spc="-1" dirty="0" err="1">
                <a:solidFill>
                  <a:srgbClr val="111111"/>
                </a:solidFill>
                <a:latin typeface="Arial"/>
                <a:ea typeface="BAAAAA+LiberationSerif-Bold"/>
              </a:rPr>
              <a:t>thr</a:t>
            </a:r>
            <a:r>
              <a:rPr lang="de-DE" sz="15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: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 </a:t>
            </a:r>
            <a:r>
              <a:rPr lang="de-DE" sz="150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37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</a:t>
            </a:r>
            <a:r>
              <a:rPr lang="de-DE" sz="1500" b="0" i="0" strike="noStrike" spc="-1" dirty="0" err="1">
                <a:solidFill>
                  <a:srgbClr val="FF4000"/>
                </a:solidFill>
                <a:latin typeface="Arial"/>
                <a:ea typeface="BAAAAA+LiberationSerif-Bold"/>
              </a:rPr>
              <a:t>dbz</a:t>
            </a:r>
            <a:r>
              <a:rPr lang="de-DE" sz="15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 </a:t>
            </a:r>
            <a:r>
              <a:rPr lang="de-DE" sz="1600" b="0" i="0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</a:t>
            </a:r>
            <a:endParaRPr lang="de-DE" sz="1600" b="0" i="0" strike="noStrike" spc="-1" dirty="0">
              <a:latin typeface="Arial"/>
            </a:endParaRPr>
          </a:p>
        </p:txBody>
      </p:sp>
      <p:sp>
        <p:nvSpPr>
          <p:cNvPr id="406" name="Rechteck 405"/>
          <p:cNvSpPr/>
          <p:nvPr/>
        </p:nvSpPr>
        <p:spPr>
          <a:xfrm>
            <a:off x="2196840" y="1954953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0.75</a:t>
            </a:r>
          </a:p>
        </p:txBody>
      </p:sp>
      <p:sp>
        <p:nvSpPr>
          <p:cNvPr id="407" name="Rechteck 406"/>
          <p:cNvSpPr/>
          <p:nvPr/>
        </p:nvSpPr>
        <p:spPr>
          <a:xfrm>
            <a:off x="2196840" y="2566953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0.50</a:t>
            </a:r>
          </a:p>
        </p:txBody>
      </p:sp>
      <p:sp>
        <p:nvSpPr>
          <p:cNvPr id="408" name="Rechteck 407"/>
          <p:cNvSpPr/>
          <p:nvPr/>
        </p:nvSpPr>
        <p:spPr>
          <a:xfrm>
            <a:off x="2196840" y="3214953"/>
            <a:ext cx="431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0.25</a:t>
            </a:r>
          </a:p>
        </p:txBody>
      </p:sp>
      <p:sp>
        <p:nvSpPr>
          <p:cNvPr id="409" name="Rechteck 408"/>
          <p:cNvSpPr/>
          <p:nvPr/>
        </p:nvSpPr>
        <p:spPr>
          <a:xfrm>
            <a:off x="2232840" y="4222953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0.6</a:t>
            </a:r>
          </a:p>
        </p:txBody>
      </p:sp>
      <p:sp>
        <p:nvSpPr>
          <p:cNvPr id="410" name="Rechteck 409"/>
          <p:cNvSpPr/>
          <p:nvPr/>
        </p:nvSpPr>
        <p:spPr>
          <a:xfrm>
            <a:off x="2232840" y="4798953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0.4</a:t>
            </a:r>
          </a:p>
        </p:txBody>
      </p:sp>
      <p:sp>
        <p:nvSpPr>
          <p:cNvPr id="411" name="Rechteck 410"/>
          <p:cNvSpPr/>
          <p:nvPr/>
        </p:nvSpPr>
        <p:spPr>
          <a:xfrm>
            <a:off x="2232840" y="5374953"/>
            <a:ext cx="39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0.2</a:t>
            </a:r>
          </a:p>
        </p:txBody>
      </p:sp>
      <p:sp>
        <p:nvSpPr>
          <p:cNvPr id="412" name="Rechteck 411"/>
          <p:cNvSpPr/>
          <p:nvPr/>
        </p:nvSpPr>
        <p:spPr>
          <a:xfrm>
            <a:off x="2520840" y="6094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</a:t>
            </a:r>
          </a:p>
        </p:txBody>
      </p:sp>
      <p:sp>
        <p:nvSpPr>
          <p:cNvPr id="413" name="Rechteck 412"/>
          <p:cNvSpPr/>
          <p:nvPr/>
        </p:nvSpPr>
        <p:spPr>
          <a:xfrm>
            <a:off x="3240840" y="6094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3</a:t>
            </a:r>
          </a:p>
        </p:txBody>
      </p:sp>
      <p:sp>
        <p:nvSpPr>
          <p:cNvPr id="414" name="Rechteck 413"/>
          <p:cNvSpPr/>
          <p:nvPr/>
        </p:nvSpPr>
        <p:spPr>
          <a:xfrm>
            <a:off x="3960840" y="6094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6</a:t>
            </a:r>
          </a:p>
        </p:txBody>
      </p:sp>
      <p:sp>
        <p:nvSpPr>
          <p:cNvPr id="415" name="Rechteck 414"/>
          <p:cNvSpPr/>
          <p:nvPr/>
        </p:nvSpPr>
        <p:spPr>
          <a:xfrm>
            <a:off x="4644840" y="6094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9</a:t>
            </a:r>
          </a:p>
        </p:txBody>
      </p:sp>
      <p:sp>
        <p:nvSpPr>
          <p:cNvPr id="416" name="Rechteck 415"/>
          <p:cNvSpPr/>
          <p:nvPr/>
        </p:nvSpPr>
        <p:spPr>
          <a:xfrm>
            <a:off x="5256840" y="6094953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12</a:t>
            </a:r>
          </a:p>
        </p:txBody>
      </p:sp>
      <p:sp>
        <p:nvSpPr>
          <p:cNvPr id="417" name="TextShape 8_19"/>
          <p:cNvSpPr/>
          <p:nvPr/>
        </p:nvSpPr>
        <p:spPr>
          <a:xfrm rot="21596400">
            <a:off x="2767800" y="982233"/>
            <a:ext cx="2873160" cy="28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i="0" strike="noStrike" spc="-1">
                <a:solidFill>
                  <a:srgbClr val="000000"/>
                </a:solidFill>
                <a:latin typeface="Arial"/>
                <a:ea typeface="BAAAAA+LiberationSerif-Bold"/>
              </a:rPr>
              <a:t>reflectivity</a:t>
            </a:r>
            <a:endParaRPr lang="de-DE" sz="1600" b="0" i="0" strike="noStrike" spc="-1">
              <a:latin typeface="Arial"/>
            </a:endParaRPr>
          </a:p>
        </p:txBody>
      </p:sp>
      <p:sp>
        <p:nvSpPr>
          <p:cNvPr id="418" name="Rechteck 417"/>
          <p:cNvSpPr/>
          <p:nvPr/>
        </p:nvSpPr>
        <p:spPr>
          <a:xfrm>
            <a:off x="5760840" y="6058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</a:t>
            </a:r>
          </a:p>
        </p:txBody>
      </p:sp>
      <p:sp>
        <p:nvSpPr>
          <p:cNvPr id="419" name="Rechteck 418"/>
          <p:cNvSpPr/>
          <p:nvPr/>
        </p:nvSpPr>
        <p:spPr>
          <a:xfrm>
            <a:off x="6264840" y="60697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3</a:t>
            </a:r>
          </a:p>
        </p:txBody>
      </p:sp>
      <p:sp>
        <p:nvSpPr>
          <p:cNvPr id="420" name="Rechteck 419"/>
          <p:cNvSpPr/>
          <p:nvPr/>
        </p:nvSpPr>
        <p:spPr>
          <a:xfrm>
            <a:off x="7056840" y="60697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6</a:t>
            </a:r>
          </a:p>
        </p:txBody>
      </p:sp>
      <p:sp>
        <p:nvSpPr>
          <p:cNvPr id="421" name="Rechteck 420"/>
          <p:cNvSpPr/>
          <p:nvPr/>
        </p:nvSpPr>
        <p:spPr>
          <a:xfrm>
            <a:off x="7848840" y="6076953"/>
            <a:ext cx="215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9</a:t>
            </a:r>
          </a:p>
        </p:txBody>
      </p:sp>
      <p:sp>
        <p:nvSpPr>
          <p:cNvPr id="422" name="Rechteck 421"/>
          <p:cNvSpPr/>
          <p:nvPr/>
        </p:nvSpPr>
        <p:spPr>
          <a:xfrm>
            <a:off x="8568840" y="6058953"/>
            <a:ext cx="323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12</a:t>
            </a:r>
          </a:p>
        </p:txBody>
      </p:sp>
      <p:sp>
        <p:nvSpPr>
          <p:cNvPr id="423" name="Rechteck 422"/>
          <p:cNvSpPr/>
          <p:nvPr/>
        </p:nvSpPr>
        <p:spPr>
          <a:xfrm>
            <a:off x="5508840" y="1702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0.8</a:t>
            </a:r>
          </a:p>
        </p:txBody>
      </p:sp>
      <p:sp>
        <p:nvSpPr>
          <p:cNvPr id="424" name="Rechteck 423"/>
          <p:cNvSpPr/>
          <p:nvPr/>
        </p:nvSpPr>
        <p:spPr>
          <a:xfrm>
            <a:off x="5508840" y="2170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0.6</a:t>
            </a:r>
          </a:p>
        </p:txBody>
      </p:sp>
      <p:sp>
        <p:nvSpPr>
          <p:cNvPr id="425" name="Rechteck 424"/>
          <p:cNvSpPr/>
          <p:nvPr/>
        </p:nvSpPr>
        <p:spPr>
          <a:xfrm>
            <a:off x="5508840" y="2674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0.4</a:t>
            </a:r>
          </a:p>
        </p:txBody>
      </p:sp>
      <p:sp>
        <p:nvSpPr>
          <p:cNvPr id="426" name="Rechteck 425"/>
          <p:cNvSpPr/>
          <p:nvPr/>
        </p:nvSpPr>
        <p:spPr>
          <a:xfrm>
            <a:off x="5508840" y="3142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0.2</a:t>
            </a:r>
          </a:p>
        </p:txBody>
      </p:sp>
      <p:sp>
        <p:nvSpPr>
          <p:cNvPr id="427" name="Rechteck 426"/>
          <p:cNvSpPr/>
          <p:nvPr/>
        </p:nvSpPr>
        <p:spPr>
          <a:xfrm>
            <a:off x="5508840" y="4258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0.6</a:t>
            </a:r>
          </a:p>
        </p:txBody>
      </p:sp>
      <p:sp>
        <p:nvSpPr>
          <p:cNvPr id="428" name="Rechteck 427"/>
          <p:cNvSpPr/>
          <p:nvPr/>
        </p:nvSpPr>
        <p:spPr>
          <a:xfrm>
            <a:off x="5508840" y="4834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0.4</a:t>
            </a:r>
          </a:p>
        </p:txBody>
      </p:sp>
      <p:sp>
        <p:nvSpPr>
          <p:cNvPr id="429" name="Rechteck 428"/>
          <p:cNvSpPr/>
          <p:nvPr/>
        </p:nvSpPr>
        <p:spPr>
          <a:xfrm>
            <a:off x="5508840" y="5374953"/>
            <a:ext cx="359640" cy="232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i="0" strike="noStrike" spc="-1">
                <a:latin typeface="Arial"/>
              </a:rPr>
              <a:t>0.2</a:t>
            </a:r>
          </a:p>
        </p:txBody>
      </p:sp>
      <p:sp>
        <p:nvSpPr>
          <p:cNvPr id="430" name="CustomShape 5_29"/>
          <p:cNvSpPr/>
          <p:nvPr/>
        </p:nvSpPr>
        <p:spPr>
          <a:xfrm>
            <a:off x="4644840" y="3566566"/>
            <a:ext cx="1907640" cy="679895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1800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i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2mom</a:t>
            </a:r>
            <a:endParaRPr lang="de-DE" sz="1400" i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i="0" strike="noStrike" spc="-1" dirty="0">
                <a:solidFill>
                  <a:srgbClr val="FF4000"/>
                </a:solidFill>
                <a:latin typeface="Arial"/>
                <a:ea typeface="DejaVu Sans"/>
              </a:rPr>
              <a:t>2mom + LHN</a:t>
            </a:r>
            <a:endParaRPr lang="de-DE" sz="1400" i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400" i="0" strike="noStrike" spc="-1" dirty="0">
                <a:solidFill>
                  <a:srgbClr val="2A6099"/>
                </a:solidFill>
                <a:latin typeface="Arial"/>
                <a:ea typeface="DejaVu Sans"/>
              </a:rPr>
              <a:t>2mom + LHN + </a:t>
            </a:r>
            <a:r>
              <a:rPr lang="de-DE" sz="1400" i="0" strike="noStrike" spc="-1" dirty="0" err="1">
                <a:solidFill>
                  <a:srgbClr val="2A6099"/>
                </a:solidFill>
                <a:latin typeface="Arial"/>
                <a:ea typeface="DejaVu Sans"/>
              </a:rPr>
              <a:t>radar</a:t>
            </a:r>
            <a:endParaRPr lang="de-DE" sz="1500" i="0" strike="noStrike" spc="-1" dirty="0">
              <a:latin typeface="Arial"/>
            </a:endParaRPr>
          </a:p>
        </p:txBody>
      </p:sp>
      <p:sp>
        <p:nvSpPr>
          <p:cNvPr id="431" name="CustomShape 4_3"/>
          <p:cNvSpPr/>
          <p:nvPr/>
        </p:nvSpPr>
        <p:spPr>
          <a:xfrm>
            <a:off x="8101200" y="6366033"/>
            <a:ext cx="272520" cy="20052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i="0" strike="noStrike" spc="-1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lang="de-DE" sz="1400" b="0" i="0" strike="noStrike" spc="-1">
              <a:latin typeface="Arial"/>
            </a:endParaRPr>
          </a:p>
        </p:txBody>
      </p:sp>
      <p:sp>
        <p:nvSpPr>
          <p:cNvPr id="53" name="TextShape 2_1"/>
          <p:cNvSpPr/>
          <p:nvPr/>
        </p:nvSpPr>
        <p:spPr>
          <a:xfrm>
            <a:off x="1480319" y="3543392"/>
            <a:ext cx="796215" cy="583321"/>
          </a:xfrm>
          <a:prstGeom prst="rect">
            <a:avLst/>
          </a:prstGeom>
          <a:solidFill>
            <a:srgbClr val="FFFFEB"/>
          </a:solidFill>
          <a:ln w="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1600" b="0" i="0" spc="-1" dirty="0">
                <a:solidFill>
                  <a:srgbClr val="111111"/>
                </a:solidFill>
                <a:latin typeface="Arial"/>
                <a:ea typeface="BAAAAA+LiberationSerif-Bold"/>
              </a:rPr>
              <a:t>FSS</a:t>
            </a:r>
          </a:p>
          <a:p>
            <a:pPr algn="ctr">
              <a:lnSpc>
                <a:spcPct val="100000"/>
              </a:lnSpc>
            </a:pPr>
            <a:r>
              <a:rPr lang="de-DE" sz="1600" b="0" i="0" spc="-1" dirty="0">
                <a:solidFill>
                  <a:srgbClr val="111111"/>
                </a:solidFill>
                <a:latin typeface="Arial"/>
                <a:ea typeface="BAAAAA+LiberationSerif-Bold"/>
              </a:rPr>
              <a:t>30 km</a:t>
            </a:r>
            <a:r>
              <a:rPr lang="de-DE" sz="1600" b="0" i="0" strike="noStrike" spc="-1" dirty="0">
                <a:solidFill>
                  <a:srgbClr val="FF4000"/>
                </a:solidFill>
                <a:latin typeface="Arial"/>
                <a:ea typeface="BAAAAA+LiberationSerif-Bold"/>
              </a:rPr>
              <a:t> </a:t>
            </a:r>
            <a:endParaRPr lang="de-DE" sz="1600" b="0" i="0" strike="noStrike" spc="-1" dirty="0">
              <a:latin typeface="Arial"/>
            </a:endParaRPr>
          </a:p>
        </p:txBody>
      </p:sp>
      <p:sp>
        <p:nvSpPr>
          <p:cNvPr id="397" name="TextShape 8_17"/>
          <p:cNvSpPr/>
          <p:nvPr/>
        </p:nvSpPr>
        <p:spPr>
          <a:xfrm rot="21595200">
            <a:off x="6007440" y="6244280"/>
            <a:ext cx="2343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en-GB" sz="1200" b="0" i="0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en-GB" sz="1200" b="0" i="0" strike="noStrike" spc="-1" dirty="0">
              <a:latin typeface="Arial"/>
            </a:endParaRPr>
          </a:p>
        </p:txBody>
      </p:sp>
      <p:sp>
        <p:nvSpPr>
          <p:cNvPr id="405" name="TextShape 8_18"/>
          <p:cNvSpPr/>
          <p:nvPr/>
        </p:nvSpPr>
        <p:spPr>
          <a:xfrm rot="21595200">
            <a:off x="2875440" y="6244280"/>
            <a:ext cx="234360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111111"/>
                </a:solidFill>
                <a:latin typeface="Arial"/>
                <a:ea typeface="BAAAAA+LiberationSerif-Bold"/>
              </a:rPr>
              <a:t>forecast lead time (h)  </a:t>
            </a:r>
            <a:r>
              <a:rPr lang="en-GB" sz="1200" b="0" i="0" strike="noStrike" spc="-1" dirty="0">
                <a:solidFill>
                  <a:srgbClr val="2B7ED3"/>
                </a:solidFill>
                <a:latin typeface="Arial"/>
                <a:ea typeface="BAAAAA+LiberationSerif-Bold"/>
              </a:rPr>
              <a:t>  </a:t>
            </a:r>
            <a:endParaRPr lang="en-GB" sz="1200" b="0" i="0" strike="noStrike" spc="-1" dirty="0">
              <a:latin typeface="Arial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</a:t>
            </a:r>
            <a:r>
              <a:rPr kumimoji="1" lang="en-GB" altLang="de-D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</a:rPr>
              <a:t>	3-D radar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251520" y="1059413"/>
            <a:ext cx="17948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7313" lvl="0" indent="0">
              <a:spcBef>
                <a:spcPts val="600"/>
              </a:spcBef>
              <a:buNone/>
              <a:tabLst>
                <a:tab pos="1795463" algn="l"/>
              </a:tabLst>
              <a:defRPr/>
            </a:pPr>
            <a:r>
              <a:rPr kumimoji="0" lang="en-GB" sz="1600" b="0" i="0" dirty="0">
                <a:latin typeface="Arial"/>
                <a:ea typeface="ＭＳ Ｐゴシック"/>
              </a:rPr>
              <a:t>testing radar DA</a:t>
            </a:r>
          </a:p>
          <a:p>
            <a:pPr marL="87313" indent="0">
              <a:spcBef>
                <a:spcPts val="0"/>
              </a:spcBef>
              <a:buNone/>
              <a:tabLst>
                <a:tab pos="360363" algn="l"/>
                <a:tab pos="1795463" algn="l"/>
              </a:tabLst>
              <a:defRPr/>
            </a:pPr>
            <a:r>
              <a:rPr kumimoji="0" lang="en-GB" sz="1600" b="0" i="0" dirty="0">
                <a:latin typeface="Arial"/>
                <a:ea typeface="ＭＳ Ｐゴシック"/>
              </a:rPr>
              <a:t>with </a:t>
            </a:r>
            <a:r>
              <a:rPr kumimoji="0" lang="en-GB" sz="1600" b="0" i="0" dirty="0">
                <a:solidFill>
                  <a:srgbClr val="0070C0"/>
                </a:solidFill>
                <a:latin typeface="Arial"/>
                <a:ea typeface="ＭＳ Ｐゴシック"/>
              </a:rPr>
              <a:t>2-moment</a:t>
            </a:r>
          </a:p>
          <a:p>
            <a:pPr marL="87313" indent="0">
              <a:spcBef>
                <a:spcPts val="0"/>
              </a:spcBef>
              <a:buNone/>
              <a:tabLst>
                <a:tab pos="360363" algn="l"/>
                <a:tab pos="1795463" algn="l"/>
              </a:tabLst>
              <a:defRPr/>
            </a:pPr>
            <a:r>
              <a:rPr kumimoji="0" lang="en-GB" sz="1600" b="0" i="0" dirty="0">
                <a:solidFill>
                  <a:srgbClr val="0070C0"/>
                </a:solidFill>
                <a:latin typeface="Arial"/>
                <a:ea typeface="ＭＳ Ｐゴシック"/>
              </a:rPr>
              <a:t>microphysics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263467" y="5180419"/>
            <a:ext cx="1860261" cy="984885"/>
          </a:xfrm>
          <a:prstGeom prst="rect">
            <a:avLst/>
          </a:prstGeom>
          <a:solidFill>
            <a:srgbClr val="EBFFEB"/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FAA26D3D-D897-4be2-8F04-BA451C77F1D7}"/>
          </a:extLst>
        </p:spPr>
        <p:txBody>
          <a:bodyPr wrap="square" lIns="7200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 	</a:t>
            </a:r>
            <a:r>
              <a:rPr kumimoji="0" lang="en-US" sz="1600" b="0" i="0" dirty="0">
                <a:solidFill>
                  <a:srgbClr val="0070C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long-lasting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positive impact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dirty="0">
                <a:latin typeface="Arial"/>
                <a:ea typeface="ＭＳ Ｐゴシック"/>
              </a:rPr>
              <a:t>	both from </a:t>
            </a:r>
            <a:r>
              <a:rPr kumimoji="0" lang="en-US" sz="1600" b="0" i="0" dirty="0">
                <a:solidFill>
                  <a:srgbClr val="0070C0"/>
                </a:solidFill>
                <a:latin typeface="Arial"/>
                <a:ea typeface="ＭＳ Ｐゴシック"/>
              </a:rPr>
              <a:t>LHN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and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3-D radar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544747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07504" y="1676302"/>
          <a:ext cx="8928993" cy="4777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071">
                  <a:extLst>
                    <a:ext uri="{9D8B030D-6E8A-4147-A177-3AD203B41FA5}">
                      <a16:colId xmlns:a16="http://schemas.microsoft.com/office/drawing/2014/main" val="1402172191"/>
                    </a:ext>
                  </a:extLst>
                </a:gridCol>
                <a:gridCol w="1071479">
                  <a:extLst>
                    <a:ext uri="{9D8B030D-6E8A-4147-A177-3AD203B41FA5}">
                      <a16:colId xmlns:a16="http://schemas.microsoft.com/office/drawing/2014/main" val="4294637702"/>
                    </a:ext>
                  </a:extLst>
                </a:gridCol>
                <a:gridCol w="2742986">
                  <a:extLst>
                    <a:ext uri="{9D8B030D-6E8A-4147-A177-3AD203B41FA5}">
                      <a16:colId xmlns:a16="http://schemas.microsoft.com/office/drawing/2014/main" val="3355264800"/>
                    </a:ext>
                  </a:extLst>
                </a:gridCol>
                <a:gridCol w="1771513">
                  <a:extLst>
                    <a:ext uri="{9D8B030D-6E8A-4147-A177-3AD203B41FA5}">
                      <a16:colId xmlns:a16="http://schemas.microsoft.com/office/drawing/2014/main" val="3510471256"/>
                    </a:ext>
                  </a:extLst>
                </a:gridCol>
                <a:gridCol w="1842944">
                  <a:extLst>
                    <a:ext uri="{9D8B030D-6E8A-4147-A177-3AD203B41FA5}">
                      <a16:colId xmlns:a16="http://schemas.microsoft.com/office/drawing/2014/main" val="3355340823"/>
                    </a:ext>
                  </a:extLst>
                </a:gridCol>
              </a:tblGrid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Country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Stations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Reflectivity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/>
                        <a:t>Radialwind</a:t>
                      </a:r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756907"/>
                  </a:ext>
                </a:extLst>
              </a:tr>
              <a:tr h="33617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8000"/>
                          </a:solidFill>
                        </a:rPr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1.5,</a:t>
                      </a:r>
                      <a:r>
                        <a:rPr lang="en-GB" sz="1600" baseline="0" dirty="0"/>
                        <a:t>  3.5,  5.5,  8,  12°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0.5,  1.5,  3.5°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045604"/>
                  </a:ext>
                </a:extLst>
              </a:tr>
              <a:tr h="35925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Switzerland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-0.2,  1.0, </a:t>
                      </a:r>
                      <a:r>
                        <a:rPr lang="en-GB" sz="1600" baseline="0" dirty="0"/>
                        <a:t> 1.6°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none (too low 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537452"/>
                  </a:ext>
                </a:extLst>
              </a:tr>
              <a:tr h="619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8000"/>
                          </a:solidFill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0.7</a:t>
                      </a:r>
                      <a:r>
                        <a:rPr lang="en-GB" sz="1600" baseline="0" dirty="0"/>
                        <a:t> – </a:t>
                      </a:r>
                      <a:r>
                        <a:rPr lang="en-GB" sz="1600" dirty="0"/>
                        <a:t>2.2,</a:t>
                      </a:r>
                      <a:r>
                        <a:rPr lang="en-GB" sz="1600" baseline="0" dirty="0"/>
                        <a:t>   2.8 – 4.0, </a:t>
                      </a:r>
                    </a:p>
                    <a:p>
                      <a:pPr algn="l"/>
                      <a:r>
                        <a:rPr lang="en-GB" sz="1600" baseline="0" dirty="0"/>
                        <a:t>5.0 – 8.9°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0.4</a:t>
                      </a:r>
                      <a:r>
                        <a:rPr lang="en-GB" sz="1600" baseline="0" dirty="0"/>
                        <a:t> – </a:t>
                      </a:r>
                      <a:r>
                        <a:rPr lang="en-GB" sz="1600" dirty="0"/>
                        <a:t>2.2, </a:t>
                      </a:r>
                    </a:p>
                    <a:p>
                      <a:pPr algn="ctr"/>
                      <a:r>
                        <a:rPr lang="en-GB" sz="1600" dirty="0"/>
                        <a:t>2.8 –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3.2°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17518"/>
                  </a:ext>
                </a:extLst>
              </a:tr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Belgium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            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technical issues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413458"/>
                  </a:ext>
                </a:extLst>
              </a:tr>
              <a:tr h="62499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8000"/>
                          </a:solidFill>
                        </a:rPr>
                        <a:t>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0.3,</a:t>
                      </a:r>
                      <a:r>
                        <a:rPr lang="en-GB" sz="1600" baseline="0" dirty="0"/>
                        <a:t>  0.8,  1.2,  2.0,  2.8°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0.3,</a:t>
                      </a:r>
                      <a:r>
                        <a:rPr lang="en-GB" sz="1600" baseline="0" dirty="0"/>
                        <a:t>  0.8,  1.2,  2.0,  2.8°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82879"/>
                  </a:ext>
                </a:extLst>
              </a:tr>
              <a:tr h="57072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008000"/>
                          </a:solidFill>
                        </a:rPr>
                        <a:t>Denmark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0.7,</a:t>
                      </a:r>
                      <a:r>
                        <a:rPr lang="en-GB" sz="1600" baseline="0" dirty="0"/>
                        <a:t>  1.0,  1.5,  4.8,  8.5,  10°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0.5,  0.7,</a:t>
                      </a:r>
                      <a:r>
                        <a:rPr lang="en-GB" sz="1600" baseline="0" dirty="0"/>
                        <a:t>  1.0, 1.5°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120 km range for wind optimized</a:t>
                      </a:r>
                      <a:r>
                        <a:rPr lang="en-GB" sz="1400" baseline="0" dirty="0"/>
                        <a:t> data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596037"/>
                  </a:ext>
                </a:extLst>
              </a:tr>
              <a:tr h="59217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1.4,  2.1,  3.4,  5.5,  7.7,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dirty="0"/>
                        <a:t>10.6°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none (no </a:t>
                      </a:r>
                      <a:r>
                        <a:rPr lang="en-GB" sz="1600" i="1" dirty="0"/>
                        <a:t>corresponding</a:t>
                      </a:r>
                      <a:r>
                        <a:rPr lang="en-GB" sz="1600" dirty="0"/>
                        <a:t> 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185022"/>
                  </a:ext>
                </a:extLst>
              </a:tr>
              <a:tr h="5634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Czech Republic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0.1,  0.9,  1.3,  1.7,  2.2,  3.2,  6.3°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none (too</a:t>
                      </a:r>
                      <a:r>
                        <a:rPr lang="en-GB" sz="1600" baseline="0" dirty="0"/>
                        <a:t> low NI)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41839"/>
                  </a:ext>
                </a:extLst>
              </a:tr>
              <a:tr h="36210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In total:   8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~40 elevations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~16 elevations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87580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2483768" y="5373216"/>
            <a:ext cx="273630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850" y="1059413"/>
            <a:ext cx="871264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lvl="0" indent="-269875">
              <a:spcBef>
                <a:spcPts val="600"/>
              </a:spcBef>
              <a:tabLst>
                <a:tab pos="1795463" algn="l"/>
              </a:tabLst>
              <a:defRPr/>
            </a:pPr>
            <a:r>
              <a:rPr kumimoji="0" lang="en-GB" sz="1600" b="0" i="0" dirty="0" err="1">
                <a:latin typeface="Arial"/>
                <a:ea typeface="ＭＳ Ｐゴシック"/>
              </a:rPr>
              <a:t>obs</a:t>
            </a:r>
            <a:r>
              <a:rPr kumimoji="0" lang="en-GB" sz="1600" b="0" i="0" dirty="0">
                <a:latin typeface="Arial"/>
                <a:ea typeface="ＭＳ Ｐゴシック"/>
              </a:rPr>
              <a:t> operator </a:t>
            </a:r>
            <a:r>
              <a:rPr kumimoji="0" lang="en-US" sz="1600" b="0" i="0" dirty="0">
                <a:ea typeface="ＭＳ Ｐゴシック"/>
              </a:rPr>
              <a:t>EMVORADO adapted to process radar data from </a:t>
            </a:r>
            <a:r>
              <a:rPr kumimoji="0" lang="en-US" sz="1600" b="0" i="0" dirty="0" err="1">
                <a:ea typeface="ＭＳ Ｐゴシック"/>
              </a:rPr>
              <a:t>neighbouring</a:t>
            </a:r>
            <a:r>
              <a:rPr kumimoji="0" lang="en-US" sz="1600" b="0" i="0" dirty="0">
                <a:ea typeface="ＭＳ Ｐゴシック"/>
              </a:rPr>
              <a:t> countries of D </a:t>
            </a:r>
          </a:p>
          <a:p>
            <a:pPr marL="357188" lvl="0" indent="-269875">
              <a:spcBef>
                <a:spcPts val="600"/>
              </a:spcBef>
              <a:tabLst>
                <a:tab pos="1795463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technical tests done (passive / active use), DWD settings (</a:t>
            </a:r>
            <a:r>
              <a:rPr kumimoji="0" lang="en-US" sz="1600" b="0" i="0" dirty="0" err="1">
                <a:ea typeface="ＭＳ Ｐゴシック"/>
              </a:rPr>
              <a:t>superobbing</a:t>
            </a:r>
            <a:r>
              <a:rPr kumimoji="0" lang="en-US" sz="1600" b="0" i="0" dirty="0">
                <a:ea typeface="ＭＳ Ｐゴシック"/>
              </a:rPr>
              <a:t>, etc.) </a:t>
            </a:r>
            <a:endParaRPr kumimoji="0" lang="en-GB" sz="1600" b="0" i="0" dirty="0">
              <a:latin typeface="Arial"/>
              <a:ea typeface="ＭＳ Ｐゴシック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</a:t>
            </a:r>
            <a:r>
              <a:rPr kumimoji="1" lang="en-GB" altLang="de-D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baseline="0" dirty="0">
                <a:solidFill>
                  <a:srgbClr val="000000"/>
                </a:solidFill>
              </a:rPr>
              <a:t>	3-D radar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679882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850" y="1251917"/>
            <a:ext cx="8820150" cy="352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  <a:tab pos="1795463" algn="l"/>
              </a:tabLst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Task 2.2: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ground-based GNSS Zenith / Slant Total Delay 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(M. Bender)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73063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795463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73063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7954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code developed for operational applicability </a:t>
            </a: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  <a:tab pos="1795463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(e.g. new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 STD BUFR converter /reader, more accurate geoid, </a:t>
            </a: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  <a:tab pos="1795463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</a:rPr>
              <a:t>selective DB retrieval, feedback file extensions, …) </a:t>
            </a:r>
          </a:p>
          <a:p>
            <a:pPr marL="373063" lvl="0" indent="-285750">
              <a:spcBef>
                <a:spcPts val="1800"/>
              </a:spcBef>
              <a:tabLst>
                <a:tab pos="357188" algn="l"/>
                <a:tab pos="1795463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new GFZ EPOS8 ultra-rapid product (ZTD + STD available 15 min after full h) stored </a:t>
            </a:r>
          </a:p>
          <a:p>
            <a:pPr marL="87313" lvl="0" indent="0">
              <a:spcBef>
                <a:spcPts val="0"/>
              </a:spcBef>
              <a:buNone/>
              <a:tabLst>
                <a:tab pos="357188" algn="l"/>
                <a:tab pos="1795463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	(more products need to be collected)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73063" marR="0" lvl="0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79546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first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 experiments with ICON-D2 just started</a:t>
            </a:r>
          </a:p>
          <a:p>
            <a:pPr marL="373063" marR="0" lvl="0" indent="-28575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  <a:tab pos="179546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later on also needed: 	 improved bias correction + obs error specification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79705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SEVIRI VIS  </a:t>
            </a:r>
            <a:r>
              <a:rPr kumimoji="1" lang="en-GB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(visible channel)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980728"/>
            <a:ext cx="8892480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0" bIns="4680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defTabSz="914400">
              <a:spcBef>
                <a:spcPts val="1200"/>
              </a:spcBef>
              <a:buClr>
                <a:srgbClr val="000000"/>
              </a:buClr>
              <a:buSzPct val="100000"/>
              <a:tabLst>
                <a:tab pos="265113" algn="l"/>
                <a:tab pos="627063" algn="l"/>
                <a:tab pos="11668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		</a:t>
            </a:r>
            <a:r>
              <a:rPr kumimoji="0" lang="en-US" altLang="de-DE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(Lilo Bach, Thomas </a:t>
            </a:r>
            <a:r>
              <a:rPr kumimoji="0" lang="en-US" altLang="de-DE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Deppisch</a:t>
            </a:r>
            <a:r>
              <a:rPr kumimoji="0" lang="en-US" altLang="de-DE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</a:t>
            </a:r>
            <a:r>
              <a:rPr kumimoji="0" lang="en-US" altLang="de-DE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a.o.</a:t>
            </a:r>
            <a:r>
              <a:rPr kumimoji="0" lang="en-US" altLang="de-DE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; Alberto de </a:t>
            </a:r>
            <a:r>
              <a:rPr kumimoji="0" lang="en-US" altLang="de-DE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Lozar</a:t>
            </a:r>
            <a:r>
              <a:rPr kumimoji="0" lang="en-US" altLang="de-DE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a.o.</a:t>
            </a:r>
            <a:r>
              <a:rPr kumimoji="0" lang="en-US" altLang="de-DE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</a:t>
            </a:r>
          </a:p>
          <a:p>
            <a:pPr marL="185738" lvl="1" indent="-285750" defTabSz="914400">
              <a:spcBef>
                <a:spcPts val="24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VIS: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sensitive also to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low cloud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/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to cloud properties (cloud water mass, optical properties)</a:t>
            </a:r>
          </a:p>
          <a:p>
            <a:pPr marL="185738" lvl="1" indent="-285750" defTabSz="9144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baseline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technical</a:t>
            </a:r>
            <a:r>
              <a:rPr kumimoji="0" lang="en-US" altLang="de-DE" sz="1600" b="0" i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work      operationally applicable</a:t>
            </a:r>
          </a:p>
          <a:p>
            <a:pPr marL="185738" lvl="1" indent="-285750" defTabSz="91440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interaction DA  –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 model physics:  	ICON-D2 needs too much humidity / instability</a:t>
            </a:r>
          </a:p>
          <a:p>
            <a:pPr marL="0" lvl="1" defTabSz="914400">
              <a:spcBef>
                <a:spcPts val="0"/>
              </a:spcBef>
              <a:buClr>
                <a:srgbClr val="000000"/>
              </a:buClr>
              <a:buSzPct val="100000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baseline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					to</a:t>
            </a:r>
            <a:r>
              <a:rPr kumimoji="0" lang="en-US" altLang="de-DE" sz="1600" b="0" i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produce convective </a:t>
            </a:r>
            <a:r>
              <a:rPr kumimoji="0" lang="en-US" altLang="de-DE" sz="1600" b="0" i="0" dirty="0" err="1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precip</a:t>
            </a:r>
            <a:endParaRPr kumimoji="0" lang="en-US" altLang="de-DE" sz="1600" b="0" i="0" dirty="0">
              <a:solidFill>
                <a:srgbClr val="000000"/>
              </a:solidFill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0" lvl="1" defTabSz="914400">
              <a:spcBef>
                <a:spcPts val="1200"/>
              </a:spcBef>
              <a:buClr>
                <a:srgbClr val="000000"/>
              </a:buClr>
              <a:buSzPct val="100000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 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too little </a:t>
            </a:r>
            <a:r>
              <a:rPr kumimoji="0" lang="en-US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precip</a:t>
            </a:r>
            <a:r>
              <a:rPr kumimoji="0" lang="en-US" altLang="de-DE" sz="16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  </a:t>
            </a:r>
            <a:r>
              <a:rPr kumimoji="0" lang="en-US" altLang="de-DE" sz="1600" b="0" i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+  </a:t>
            </a:r>
            <a:r>
              <a:rPr kumimoji="0" lang="en-US" altLang="de-DE" sz="16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too much humidity </a:t>
            </a:r>
            <a:r>
              <a:rPr kumimoji="0" lang="en-US" altLang="de-DE" sz="1600" b="0" i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(partly due to LHN),  </a:t>
            </a:r>
            <a:r>
              <a:rPr kumimoji="0" lang="en-US" altLang="de-DE" sz="16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too much cloud  </a:t>
            </a:r>
            <a:r>
              <a:rPr kumimoji="0" lang="en-US" altLang="de-DE" sz="1600" b="0" i="0" dirty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(esp. DA cycle)</a:t>
            </a:r>
          </a:p>
          <a:p>
            <a:pPr marL="0" lvl="1" defTabSz="914400">
              <a:spcBef>
                <a:spcPts val="1200"/>
              </a:spcBef>
              <a:buClr>
                <a:srgbClr val="000000"/>
              </a:buClr>
              <a:buSzPct val="100000"/>
              <a:tabLst>
                <a:tab pos="265113" algn="l"/>
                <a:tab pos="627063" algn="l"/>
                <a:tab pos="1255713" algn="l"/>
                <a:tab pos="13462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	 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DA of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 VIS reflectance 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(strongly sensitive to water cloud) </a:t>
            </a:r>
            <a:r>
              <a:rPr kumimoji="0" lang="en-US" altLang="de-DE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anose="05050102010706020507" pitchFamily="18" charset="2"/>
              </a:rPr>
              <a:t>reduces cloud + humidity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151946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3CDBA-DDD8-497F-837A-C1E181E1A81E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1.1:  	Refinements on reference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dirty="0">
                <a:solidFill>
                  <a:srgbClr val="000000"/>
                </a:solidFill>
              </a:rPr>
              <a:t>	</a:t>
            </a:r>
            <a:r>
              <a:rPr lang="en-GB" altLang="de-DE" sz="2000" b="0" i="0" dirty="0">
                <a:solidFill>
                  <a:srgbClr val="0070C0"/>
                </a:solidFill>
              </a:rPr>
              <a:t>Operational changes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50" y="1052736"/>
            <a:ext cx="8712200" cy="197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DWD </a:t>
            </a:r>
            <a:r>
              <a:rPr kumimoji="0" lang="en-US" altLang="de-DE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(ICON)</a:t>
            </a:r>
            <a:r>
              <a:rPr kumimoji="0" lang="en-US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(Hendrik Reich, Christoph Schraff, Klaus Stephan, et al.)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4013" marR="0" lvl="0" indent="-354013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19.01.2022: 	major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revision of latent heat nudging (LHN)</a:t>
            </a: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dirty="0">
                <a:solidFill>
                  <a:srgbClr val="010000"/>
                </a:solidFill>
                <a:latin typeface="Arial" panose="020B0604020202020204" pitchFamily="34" charset="0"/>
                <a:ea typeface="ＭＳ Ｐゴシック"/>
              </a:rPr>
              <a:t>23.03.2022: 	new (v.2.2) high-density </a:t>
            </a:r>
            <a:r>
              <a:rPr kumimoji="0" lang="en-US" sz="1800" b="0" i="0" dirty="0">
                <a:solidFill>
                  <a:srgbClr val="3C79B6"/>
                </a:solidFill>
                <a:latin typeface="Arial" panose="020B0604020202020204" pitchFamily="34" charset="0"/>
                <a:ea typeface="ＭＳ Ｐゴシック"/>
              </a:rPr>
              <a:t>Mode-S aircraft </a:t>
            </a:r>
            <a:r>
              <a:rPr kumimoji="0" lang="en-US" sz="1800" b="0" i="0" dirty="0">
                <a:solidFill>
                  <a:srgbClr val="010000"/>
                </a:solidFill>
                <a:latin typeface="Arial" panose="020B0604020202020204" pitchFamily="34" charset="0"/>
                <a:ea typeface="ＭＳ Ｐゴシック"/>
              </a:rPr>
              <a:t>data</a:t>
            </a: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04.07.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2022: 	extension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 of model – DA coupling</a:t>
            </a:r>
          </a:p>
          <a:p>
            <a:pPr marL="0" lvl="0" indent="0">
              <a:spcBef>
                <a:spcPts val="0"/>
              </a:spcBef>
              <a:buNone/>
              <a:tabLst>
                <a:tab pos="354013" algn="l"/>
              </a:tabLst>
              <a:defRPr/>
            </a:pPr>
            <a:r>
              <a:rPr kumimoji="0" lang="en-US" sz="1800" b="0" i="0" baseline="0" dirty="0">
                <a:solidFill>
                  <a:srgbClr val="010000"/>
                </a:solidFill>
                <a:latin typeface="Arial" panose="020B0604020202020204" pitchFamily="34" charset="0"/>
                <a:ea typeface="ＭＳ Ｐゴシック"/>
              </a:rPr>
              <a:t>	</a:t>
            </a:r>
            <a:r>
              <a:rPr kumimoji="0" lang="en-US" sz="1400" b="0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(adaptive </a:t>
            </a:r>
            <a:r>
              <a:rPr kumimoji="0" lang="en-US" sz="14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tuning of thermal conductivities of soil + skin layer, thermal capacity of soil, snow albedo</a:t>
            </a:r>
          </a:p>
          <a:p>
            <a:pPr marL="0" lvl="0" indent="0">
              <a:spcBef>
                <a:spcPts val="0"/>
              </a:spcBef>
              <a:buNone/>
              <a:tabLst>
                <a:tab pos="354013" algn="l"/>
              </a:tabLst>
              <a:defRPr/>
            </a:pPr>
            <a:r>
              <a:rPr kumimoji="0" lang="en-US" sz="14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	 based on filtered T2M + RH2M analysis increments)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3485907"/>
            <a:ext cx="8712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2000" i="0" dirty="0" err="1">
                <a:solidFill>
                  <a:srgbClr val="000000"/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MeteoSwiss</a:t>
            </a:r>
            <a:r>
              <a:rPr kumimoji="0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 (COSMO)	    </a:t>
            </a:r>
            <a:r>
              <a:rPr kumimoji="0" lang="en-GB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(Daniel</a:t>
            </a:r>
            <a:r>
              <a:rPr kumimoji="0" lang="en-GB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GB" altLang="de-DE" sz="1600" b="0" i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Leuenberger</a:t>
            </a:r>
            <a:r>
              <a:rPr kumimoji="0" lang="en-GB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Claire </a:t>
            </a:r>
            <a:r>
              <a:rPr kumimoji="0" lang="en-GB" altLang="de-DE" sz="1600" b="0" i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Merker</a:t>
            </a:r>
            <a:r>
              <a:rPr kumimoji="0" lang="en-GB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Daniel </a:t>
            </a:r>
            <a:r>
              <a:rPr kumimoji="0" lang="en-GB" altLang="de-DE" sz="1600" b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Regenass</a:t>
            </a:r>
            <a:r>
              <a:rPr kumimoji="0" lang="en-GB" altLang="de-DE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et al.)</a:t>
            </a:r>
            <a:r>
              <a:rPr kumimoji="0" lang="en-GB" alt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27.09.2021: 	</a:t>
            </a:r>
            <a:r>
              <a:rPr kumimoji="0" lang="en-GB" sz="18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T2M + RH2M   </a:t>
            </a: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(w/o bias correction, in COSMO)</a:t>
            </a: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08.03.2022: 	</a:t>
            </a:r>
            <a:r>
              <a:rPr kumimoji="0" lang="en-GB" sz="18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wind </a:t>
            </a:r>
            <a:r>
              <a:rPr kumimoji="0" lang="en-GB" sz="1800" b="0" i="0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lidar</a:t>
            </a:r>
            <a:r>
              <a:rPr kumimoji="0" lang="en-GB" sz="18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 </a:t>
            </a: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at 3 stations  </a:t>
            </a: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(</a:t>
            </a:r>
            <a:r>
              <a:rPr kumimoji="0" lang="en-GB" sz="16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Payerne</a:t>
            </a: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, </a:t>
            </a:r>
            <a:r>
              <a:rPr kumimoji="0" lang="en-GB" sz="1600" b="0" i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Grenchen</a:t>
            </a:r>
            <a:r>
              <a:rPr kumimoji="0" lang="en-GB" sz="1600" b="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/>
              </a:rPr>
              <a:t>, Schaffhausen)</a:t>
            </a: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30.05.2022: 	</a:t>
            </a:r>
            <a:r>
              <a:rPr kumimoji="0" lang="en-GB" sz="1800" b="0" i="0" dirty="0">
                <a:solidFill>
                  <a:srgbClr val="010000"/>
                </a:solidFill>
                <a:latin typeface="Arial" panose="020B0604020202020204" pitchFamily="34" charset="0"/>
                <a:ea typeface="ＭＳ Ｐゴシック"/>
              </a:rPr>
              <a:t>new (v2.2) high-density </a:t>
            </a:r>
            <a:r>
              <a:rPr kumimoji="0" lang="en-GB" sz="1800" b="0" i="0" dirty="0">
                <a:solidFill>
                  <a:srgbClr val="3C79B6"/>
                </a:solidFill>
                <a:latin typeface="Arial" panose="020B0604020202020204" pitchFamily="34" charset="0"/>
                <a:ea typeface="ＭＳ Ｐゴシック"/>
              </a:rPr>
              <a:t>Mode-S aircraft </a:t>
            </a:r>
            <a:r>
              <a:rPr kumimoji="0" lang="en-GB" sz="1800" b="0" i="0" dirty="0">
                <a:solidFill>
                  <a:srgbClr val="010000"/>
                </a:solidFill>
                <a:latin typeface="Arial" panose="020B0604020202020204" pitchFamily="34" charset="0"/>
                <a:ea typeface="ＭＳ Ｐゴシック"/>
              </a:rPr>
              <a:t>data</a:t>
            </a:r>
            <a:endParaRPr kumimoji="0" lang="en-GB" sz="1800" b="0" i="0" dirty="0">
              <a:latin typeface="Arial" panose="020B0604020202020204" pitchFamily="34" charset="0"/>
              <a:ea typeface="ＭＳ Ｐゴシック"/>
            </a:endParaRPr>
          </a:p>
          <a:p>
            <a:pPr marL="354013" lvl="0" indent="-354013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10.08.2022: 	</a:t>
            </a:r>
            <a:r>
              <a:rPr kumimoji="0" lang="en-GB" sz="18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microwave radiometer  (MWR)  </a:t>
            </a:r>
            <a:r>
              <a:rPr kumimoji="0" lang="en-GB" sz="1800" b="0" i="0" dirty="0">
                <a:latin typeface="Arial" panose="020B0604020202020204" pitchFamily="34" charset="0"/>
                <a:ea typeface="ＭＳ Ｐゴシック"/>
              </a:rPr>
              <a:t>at </a:t>
            </a:r>
            <a:r>
              <a:rPr kumimoji="0" lang="en-GB" sz="1800" b="0" i="0" dirty="0" err="1">
                <a:latin typeface="Arial" panose="020B0604020202020204" pitchFamily="34" charset="0"/>
                <a:ea typeface="ＭＳ Ｐゴシック"/>
              </a:rPr>
              <a:t>Payerne</a:t>
            </a:r>
            <a:endParaRPr kumimoji="0" lang="en-GB" sz="1800" b="0" i="0" dirty="0">
              <a:latin typeface="Arial" panose="020B0604020202020204" pitchFamily="34" charset="0"/>
              <a:ea typeface="ＭＳ Ｐゴシック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5805264"/>
            <a:ext cx="87122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i="0" dirty="0">
                <a:solidFill>
                  <a:srgbClr val="000000"/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ARPAE</a:t>
            </a:r>
            <a:r>
              <a:rPr kumimoji="0" lang="en-US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 (COSMO)	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(Thomas</a:t>
            </a:r>
            <a:r>
              <a:rPr kumimoji="0" lang="en-US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600" b="0" i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Gastaldo</a:t>
            </a:r>
            <a:r>
              <a:rPr kumimoji="0" lang="en-US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Virginia </a:t>
            </a:r>
            <a:r>
              <a:rPr kumimoji="0" lang="en-US" altLang="de-DE" sz="1600" b="0" i="1" u="none" strike="noStrike" kern="1200" cap="none" spc="0" normalizeH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Poli</a:t>
            </a:r>
            <a:r>
              <a:rPr kumimoji="0" lang="en-US" altLang="de-DE" sz="1600" b="0" i="1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4013" lvl="0" indent="-35401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dirty="0">
                <a:latin typeface="Arial" panose="020B0604020202020204" pitchFamily="34" charset="0"/>
                <a:ea typeface="ＭＳ Ｐゴシック"/>
              </a:rPr>
              <a:t>spring:  	</a:t>
            </a:r>
            <a:r>
              <a:rPr kumimoji="0" lang="en-US" sz="1800" b="0" i="0" dirty="0">
                <a:solidFill>
                  <a:srgbClr val="0070C0"/>
                </a:solidFill>
                <a:latin typeface="Arial" panose="020B0604020202020204" pitchFamily="34" charset="0"/>
                <a:ea typeface="ＭＳ Ｐゴシック"/>
              </a:rPr>
              <a:t>radar radial velocity  </a:t>
            </a:r>
            <a:r>
              <a:rPr kumimoji="0" lang="en-US" sz="1800" b="0" i="0" dirty="0">
                <a:latin typeface="Arial" panose="020B0604020202020204" pitchFamily="34" charset="0"/>
                <a:ea typeface="ＭＳ Ｐゴシック"/>
              </a:rPr>
              <a:t>(Italian radars) </a:t>
            </a:r>
          </a:p>
        </p:txBody>
      </p:sp>
    </p:spTree>
    <p:extLst>
      <p:ext uri="{BB962C8B-B14F-4D97-AF65-F5344CB8AC3E}">
        <p14:creationId xmlns:p14="http://schemas.microsoft.com/office/powerpoint/2010/main" val="444335421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SEVIRI VIS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65436" t="10484" r="12511" b="13851"/>
          <a:stretch/>
        </p:blipFill>
        <p:spPr>
          <a:xfrm>
            <a:off x="6588224" y="2259189"/>
            <a:ext cx="2329088" cy="211888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01"/>
          <a:stretch/>
        </p:blipFill>
        <p:spPr>
          <a:xfrm>
            <a:off x="590366" y="1844824"/>
            <a:ext cx="2649852" cy="245364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40901" t="11189" r="20528" b="6320"/>
          <a:stretch/>
        </p:blipFill>
        <p:spPr>
          <a:xfrm>
            <a:off x="4355976" y="4365104"/>
            <a:ext cx="2267230" cy="209003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l="41231" t="11039" r="21528" b="7601"/>
          <a:stretch/>
        </p:blipFill>
        <p:spPr>
          <a:xfrm>
            <a:off x="6588224" y="4365104"/>
            <a:ext cx="2217855" cy="208850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l="22992" t="11444" r="56225" b="14243"/>
          <a:stretch/>
        </p:blipFill>
        <p:spPr>
          <a:xfrm>
            <a:off x="4336521" y="2276872"/>
            <a:ext cx="2194959" cy="208102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30590" y="2060848"/>
            <a:ext cx="2217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frequency bias: reflectance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372200" y="1969095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bias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88024" y="4727173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global radiation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948264" y="4725144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2m temperature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48243" y="1556792"/>
            <a:ext cx="1293944" cy="73866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SEVIRI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cs typeface="Arial" charset="0"/>
              </a:rPr>
              <a:t>SEVIRI-BC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D2E1F5">
                    <a:lumMod val="75000"/>
                  </a:srgbClr>
                </a:solidFill>
                <a:effectLst/>
                <a:uLnTx/>
                <a:uFillTx/>
                <a:latin typeface="Arial" charset="0"/>
                <a:cs typeface="Arial" charset="0"/>
              </a:rPr>
              <a:t>REFERENCE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3528" y="1124744"/>
            <a:ext cx="40962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Bef>
                <a:spcPct val="0"/>
              </a:spcBef>
              <a:buNone/>
              <a:tabLst>
                <a:tab pos="357188" algn="l"/>
              </a:tabLst>
              <a:defRPr/>
            </a:pPr>
            <a:r>
              <a:rPr kumimoji="0" lang="en-GB" altLang="de-DE" sz="1800" b="0" i="0" dirty="0">
                <a:solidFill>
                  <a:srgbClr val="000000"/>
                </a:solidFill>
                <a:latin typeface="Arial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impact on forecast bias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69875" lvl="0" indent="-269875">
              <a:spcBef>
                <a:spcPts val="12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reduced number of clouds &amp; reflectance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323528" y="4542800"/>
            <a:ext cx="40962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lvl="0" indent="-269875">
              <a:spcBef>
                <a:spcPts val="12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reduced cloud cover bias</a:t>
            </a:r>
          </a:p>
          <a:p>
            <a:pPr marL="269875" lvl="0" indent="-269875">
              <a:spcBef>
                <a:spcPts val="12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reduced negative bias in global radiation</a:t>
            </a:r>
          </a:p>
          <a:p>
            <a:pPr marL="269875" lvl="0" indent="-269875">
              <a:spcBef>
                <a:spcPts val="12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reduced cold bias in 2m altitude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076056" y="2636912"/>
            <a:ext cx="1418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high cloud cover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092280" y="2636912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0" lang="en-GB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mid-level cloud cover</a:t>
            </a:r>
          </a:p>
        </p:txBody>
      </p:sp>
    </p:spTree>
    <p:extLst>
      <p:ext uri="{BB962C8B-B14F-4D97-AF65-F5344CB8AC3E}">
        <p14:creationId xmlns:p14="http://schemas.microsoft.com/office/powerpoint/2010/main" val="2250377545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23528" y="1124744"/>
            <a:ext cx="8474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lvl="0" indent="-269875">
              <a:spcBef>
                <a:spcPts val="18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by reducing humidity / clouds,  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VIS</a:t>
            </a:r>
            <a:r>
              <a:rPr kumimoji="0" lang="en-US" sz="1600" b="0" i="0" dirty="0">
                <a:ea typeface="ＭＳ Ｐゴシック"/>
              </a:rPr>
              <a:t> tends to 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reduce precipitation </a:t>
            </a:r>
            <a:r>
              <a:rPr kumimoji="0" lang="en-US" sz="1600" b="0" i="0" dirty="0">
                <a:ea typeface="ＭＳ Ｐゴシック"/>
              </a:rPr>
              <a:t>events even more</a:t>
            </a:r>
          </a:p>
        </p:txBody>
      </p:sp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SEVIRI VIS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7503" t="7080" r="9574" b="6743"/>
          <a:stretch/>
        </p:blipFill>
        <p:spPr>
          <a:xfrm>
            <a:off x="555512" y="1665266"/>
            <a:ext cx="2166047" cy="2915862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257490" y="1645006"/>
            <a:ext cx="5634990" cy="2884417"/>
            <a:chOff x="3257490" y="3208879"/>
            <a:chExt cx="5634990" cy="288441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4" r="5511" b="4735"/>
            <a:stretch/>
          </p:blipFill>
          <p:spPr>
            <a:xfrm>
              <a:off x="3314067" y="3573016"/>
              <a:ext cx="2713523" cy="2472350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74" r="5511" b="4735"/>
            <a:stretch/>
          </p:blipFill>
          <p:spPr>
            <a:xfrm>
              <a:off x="6084167" y="3573016"/>
              <a:ext cx="2713523" cy="2472350"/>
            </a:xfrm>
            <a:prstGeom prst="rect">
              <a:avLst/>
            </a:prstGeom>
          </p:spPr>
        </p:pic>
        <p:sp>
          <p:nvSpPr>
            <p:cNvPr id="20" name="Textfeld 19"/>
            <p:cNvSpPr txBox="1"/>
            <p:nvPr/>
          </p:nvSpPr>
          <p:spPr>
            <a:xfrm>
              <a:off x="3923928" y="4561964"/>
              <a:ext cx="935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kumimoji="0" lang="en-GB" sz="1400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ref. DA</a:t>
              </a:r>
            </a:p>
            <a:p>
              <a:pPr algn="ctr" eaLnBrk="1" hangingPunct="1"/>
              <a:r>
                <a:rPr kumimoji="0" lang="en-GB" sz="1400" b="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with</a:t>
              </a:r>
              <a:r>
                <a:rPr kumimoji="0" lang="en-GB" sz="14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VIS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014901" y="3845400"/>
              <a:ext cx="557099" cy="447696"/>
            </a:xfrm>
            <a:prstGeom prst="rect">
              <a:avLst/>
            </a:prstGeom>
            <a:solidFill>
              <a:srgbClr val="FFFFEB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18000" rIns="36000" bIns="0" rtlCol="0">
              <a:spAutoFit/>
            </a:bodyPr>
            <a:lstStyle/>
            <a:p>
              <a:pPr algn="ctr" eaLnBrk="1" hangingPunct="1"/>
              <a:r>
                <a:rPr kumimoji="0" lang="en-GB" sz="1400" b="0" i="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precip</a:t>
              </a:r>
              <a:endParaRPr kumimoji="0" lang="en-GB" sz="1400" b="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r>
                <a:rPr kumimoji="0" lang="en-GB" sz="1400" b="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FBI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644008" y="3229139"/>
              <a:ext cx="3911135" cy="271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ts val="1400"/>
                </a:lnSpc>
              </a:pPr>
              <a:r>
                <a:rPr kumimoji="0" lang="en-GB" sz="1400" i="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precip</a:t>
              </a:r>
              <a:r>
                <a:rPr kumimoji="0" lang="en-GB" sz="140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 </a:t>
              </a:r>
              <a:r>
                <a:rPr kumimoji="0" lang="en-GB" sz="1400" b="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(thresh. </a:t>
              </a:r>
              <a:r>
                <a:rPr kumimoji="0" lang="en-GB" sz="140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1 </a:t>
              </a:r>
              <a:r>
                <a:rPr kumimoji="0" lang="en-GB" sz="120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mm/h</a:t>
              </a:r>
              <a:r>
                <a:rPr kumimoji="0" lang="en-GB" sz="140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 </a:t>
              </a:r>
              <a:r>
                <a:rPr kumimoji="0" lang="en-GB" sz="1400" b="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, 11 </a:t>
              </a:r>
              <a:r>
                <a:rPr kumimoji="0" lang="en-GB" sz="1400" b="0" i="0" dirty="0" err="1">
                  <a:solidFill>
                    <a:schemeClr val="tx1"/>
                  </a:solidFill>
                  <a:latin typeface="Arial" charset="0"/>
                  <a:cs typeface="Arial" charset="0"/>
                </a:rPr>
                <a:t>g.p</a:t>
              </a:r>
              <a:r>
                <a:rPr kumimoji="0" lang="en-GB" sz="1400" b="0" i="0" dirty="0">
                  <a:solidFill>
                    <a:schemeClr val="tx1"/>
                  </a:solidFill>
                  <a:latin typeface="Arial" charset="0"/>
                  <a:cs typeface="Arial" charset="0"/>
                </a:rPr>
                <a:t>.,  June 2021)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751205" y="3845400"/>
              <a:ext cx="557099" cy="447696"/>
            </a:xfrm>
            <a:prstGeom prst="rect">
              <a:avLst/>
            </a:prstGeom>
            <a:solidFill>
              <a:srgbClr val="FFFFEB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lIns="36000" tIns="18000" rIns="36000" bIns="0" rtlCol="0">
              <a:spAutoFit/>
            </a:bodyPr>
            <a:lstStyle/>
            <a:p>
              <a:pPr algn="ctr" eaLnBrk="1" hangingPunct="1"/>
              <a:r>
                <a:rPr kumimoji="0" lang="en-GB" sz="1400" b="0" i="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precip</a:t>
              </a:r>
              <a:endParaRPr kumimoji="0" lang="en-GB" sz="1400" b="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ctr" eaLnBrk="1" hangingPunct="1"/>
              <a:r>
                <a:rPr kumimoji="0" lang="en-GB" sz="1400" b="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FSS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7740599" y="4561964"/>
              <a:ext cx="935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kumimoji="0" lang="en-GB" sz="1400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ref. DA</a:t>
              </a:r>
            </a:p>
            <a:p>
              <a:pPr algn="ctr" eaLnBrk="1" hangingPunct="1"/>
              <a:r>
                <a:rPr kumimoji="0" lang="en-GB" sz="1400" b="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with</a:t>
              </a:r>
              <a:r>
                <a:rPr kumimoji="0" lang="en-GB" sz="14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VIS</a:t>
              </a:r>
            </a:p>
          </p:txBody>
        </p:sp>
        <p:sp>
          <p:nvSpPr>
            <p:cNvPr id="2" name="Rechteck 1"/>
            <p:cNvSpPr/>
            <p:nvPr/>
          </p:nvSpPr>
          <p:spPr bwMode="auto">
            <a:xfrm>
              <a:off x="3257490" y="3208879"/>
              <a:ext cx="5634990" cy="2884417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406105" y="1882257"/>
            <a:ext cx="12936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lnSpc>
                <a:spcPts val="1400"/>
              </a:lnSpc>
            </a:pPr>
            <a:r>
              <a:rPr kumimoji="0" lang="en-GB" sz="1400" i="0" dirty="0">
                <a:solidFill>
                  <a:srgbClr val="FF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False Alarms</a:t>
            </a:r>
          </a:p>
          <a:p>
            <a:pPr lvl="0" algn="r" eaLnBrk="1" hangingPunct="1">
              <a:lnSpc>
                <a:spcPts val="1400"/>
              </a:lnSpc>
            </a:pPr>
            <a:r>
              <a:rPr kumimoji="0" lang="en-GB" sz="14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Misses</a:t>
            </a:r>
          </a:p>
          <a:p>
            <a:pPr lvl="0" algn="r" eaLnBrk="1" hangingPunct="1">
              <a:lnSpc>
                <a:spcPts val="1400"/>
              </a:lnSpc>
            </a:pPr>
            <a:r>
              <a:rPr kumimoji="0" lang="en-GB" sz="1400" i="0" dirty="0">
                <a:solidFill>
                  <a:srgbClr val="07F7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Hits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5370021"/>
            <a:ext cx="847416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lvl="0" indent="-269875">
              <a:spcBef>
                <a:spcPts val="18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no solution without reduction of model biases </a:t>
            </a:r>
          </a:p>
          <a:p>
            <a:pPr marL="0" lvl="0" indent="0">
              <a:spcBef>
                <a:spcPts val="180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</a:t>
            </a:r>
            <a:r>
              <a:rPr kumimoji="0" lang="en-US" sz="1600" b="0" i="0" dirty="0">
                <a:ea typeface="ＭＳ Ｐゴシック"/>
                <a:sym typeface="Symbol" panose="05050102010706020507" pitchFamily="18" charset="2"/>
              </a:rPr>
              <a:t>  </a:t>
            </a:r>
            <a:r>
              <a:rPr kumimoji="0" lang="en-US" sz="1600" b="0" i="0" dirty="0">
                <a:ea typeface="ＭＳ Ｐゴシック"/>
              </a:rPr>
              <a:t>adjusting parameter (‘</a:t>
            </a:r>
            <a:r>
              <a:rPr kumimoji="0" lang="en-US" sz="1600" b="0" i="0" dirty="0" err="1">
                <a:ea typeface="ＭＳ Ｐゴシック"/>
              </a:rPr>
              <a:t>tune_box_liq</a:t>
            </a:r>
            <a:r>
              <a:rPr kumimoji="0" lang="en-US" sz="1600" b="0" i="0" dirty="0">
                <a:ea typeface="ＭＳ Ｐゴシック"/>
              </a:rPr>
              <a:t>’) of cloud cover scheme (less cloud at same RH)</a:t>
            </a:r>
          </a:p>
        </p:txBody>
      </p:sp>
    </p:spTree>
    <p:extLst>
      <p:ext uri="{BB962C8B-B14F-4D97-AF65-F5344CB8AC3E}">
        <p14:creationId xmlns:p14="http://schemas.microsoft.com/office/powerpoint/2010/main" val="3184095448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b="662"/>
          <a:stretch/>
        </p:blipFill>
        <p:spPr>
          <a:xfrm>
            <a:off x="6012160" y="1368761"/>
            <a:ext cx="2952328" cy="5116114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SEVIRI VIS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23528" y="3800941"/>
            <a:ext cx="5688632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lvl="0" indent="-269875">
              <a:spcBef>
                <a:spcPts val="18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change in ICON, likely soon in parallel routine: 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account for 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latent heat of sub grid-scale condensation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:</a:t>
            </a:r>
          </a:p>
          <a:p>
            <a:pPr marL="0" lvl="0" indent="0">
              <a:spcBef>
                <a:spcPts val="60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  also helps to enhance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 convection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baseline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	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    (slightly) reduces </a:t>
            </a:r>
            <a:r>
              <a:rPr kumimoji="0" lang="en-US" sz="1600" b="0" i="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precip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(and cloud) bias in summer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NUMEX experiments ongoing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for preparation of active DA of SEVIRI-VIS in</a:t>
            </a: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10000"/>
              </a:buClr>
              <a:buSzTx/>
              <a:buFont typeface="Symbol" panose="05050102010706020507" pitchFamily="18" charset="2"/>
              <a:buChar char="-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ICON-D2 parallel routine</a:t>
            </a:r>
          </a:p>
          <a:p>
            <a:pPr marL="68580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10000"/>
              </a:buClr>
              <a:buSzTx/>
              <a:buFont typeface="Symbol" panose="05050102010706020507" pitchFamily="18" charset="2"/>
              <a:buChar char="-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ICON-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RUC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24/7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test system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72200" y="1032991"/>
            <a:ext cx="2520280" cy="30777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tune_box_liq = 0.035</a:t>
            </a:r>
            <a:endParaRPr kumimoji="1" lang="en-GB" sz="14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380312" y="1800809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total cloud cover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80312" y="2618250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10000"/>
                </a:solidFill>
                <a:latin typeface="Arial" charset="0"/>
              </a:rPr>
              <a:t>high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cloud cover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64288" y="342900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010000"/>
                </a:solidFill>
                <a:latin typeface="Arial" charset="0"/>
              </a:rPr>
              <a:t>mid-level</a:t>
            </a: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cloud cover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80312" y="4260114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cloud cover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380312" y="5075853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 radiation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380312" y="5897636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2-m temperature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65759" y="1816198"/>
            <a:ext cx="1080121" cy="523220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std. dev.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change [%]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27984" y="1032991"/>
            <a:ext cx="1731627" cy="738664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Synop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verif</a:t>
            </a: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June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06, 12, 18-</a:t>
            </a: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UTC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runs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23528" y="1201976"/>
            <a:ext cx="5688632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lvl="0" indent="-269875">
              <a:spcBef>
                <a:spcPts val="1800"/>
              </a:spcBef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adjusting parameter (‘</a:t>
            </a:r>
            <a:r>
              <a:rPr kumimoji="0" lang="en-US" sz="1600" b="0" i="0" dirty="0" err="1">
                <a:ea typeface="ＭＳ Ｐゴシック"/>
              </a:rPr>
              <a:t>tune_box_liq</a:t>
            </a:r>
            <a:r>
              <a:rPr kumimoji="0" lang="en-US" sz="1600" b="0" i="0" dirty="0">
                <a:ea typeface="ＭＳ Ｐゴシック"/>
              </a:rPr>
              <a:t>’) 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of cloud cover scheme (reduces cloud)</a:t>
            </a:r>
          </a:p>
          <a:p>
            <a:pPr marL="0" lvl="0" indent="0">
              <a:spcBef>
                <a:spcPts val="180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</a:t>
            </a:r>
            <a:r>
              <a:rPr kumimoji="0" lang="en-US" sz="1600" b="0" i="0" dirty="0">
                <a:ea typeface="ＭＳ Ｐゴシック"/>
                <a:sym typeface="Symbol" panose="05050102010706020507" pitchFamily="18" charset="2"/>
              </a:rPr>
              <a:t> </a:t>
            </a:r>
            <a:r>
              <a:rPr kumimoji="0" lang="en-US" sz="1600" b="0" i="0" dirty="0">
                <a:ea typeface="ＭＳ Ｐゴシック"/>
              </a:rPr>
              <a:t>VIS DA:  less impact on biases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	still positive impact on cloud etc.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	negative impact on </a:t>
            </a:r>
            <a:r>
              <a:rPr kumimoji="0" lang="en-US" sz="1600" b="0" i="0" dirty="0" err="1">
                <a:ea typeface="ＭＳ Ｐゴシック"/>
              </a:rPr>
              <a:t>precip</a:t>
            </a:r>
            <a:r>
              <a:rPr kumimoji="0" lang="en-US" sz="1600" b="0" i="0" dirty="0">
                <a:ea typeface="ＭＳ Ｐゴシック"/>
              </a:rPr>
              <a:t> clearly reduced</a:t>
            </a:r>
          </a:p>
          <a:p>
            <a:pPr marL="0" lvl="0" indent="0">
              <a:spcBef>
                <a:spcPts val="180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  <a:sym typeface="Symbol" panose="05050102010706020507" pitchFamily="18" charset="2"/>
              </a:rPr>
              <a:t>	  further re-tuning required (global radiation too small</a:t>
            </a:r>
          </a:p>
          <a:p>
            <a:pPr marL="0" lvl="0" indent="0">
              <a:spcBef>
                <a:spcPts val="0"/>
              </a:spcBef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ea typeface="ＭＳ Ｐゴシック"/>
                <a:sym typeface="Symbol" panose="05050102010706020507" pitchFamily="18" charset="2"/>
              </a:rPr>
              <a:t>			       in summer, but too large in winter)</a:t>
            </a:r>
          </a:p>
        </p:txBody>
      </p:sp>
    </p:spTree>
    <p:extLst>
      <p:ext uri="{BB962C8B-B14F-4D97-AF65-F5344CB8AC3E}">
        <p14:creationId xmlns:p14="http://schemas.microsoft.com/office/powerpoint/2010/main" val="2581611328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68932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SEVIRI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WV  </a:t>
            </a:r>
            <a:r>
              <a:rPr kumimoji="1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(water vapour channels)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3528" y="980728"/>
            <a:ext cx="864096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116681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	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(Annika Schomburg </a:t>
            </a:r>
            <a:r>
              <a:rPr kumimoji="0" lang="en-US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a.o.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sensitive to water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vapour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+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cloud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(top temperature) 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middle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mainly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upper troposphere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latin typeface="Arial"/>
                <a:ea typeface="ＭＳ Ｐゴシック"/>
              </a:rPr>
              <a:t>technical</a:t>
            </a:r>
            <a:r>
              <a:rPr kumimoji="0" lang="en-US" sz="1600" b="0" i="0" noProof="0" dirty="0">
                <a:latin typeface="Arial"/>
                <a:ea typeface="ＭＳ Ｐゴシック"/>
              </a:rPr>
              <a:t> work done for setup suitable for operations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</a:t>
            </a:r>
            <a:r>
              <a:rPr kumimoji="0" lang="en-US" sz="1600" b="0" i="0" noProof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(</a:t>
            </a:r>
            <a:r>
              <a:rPr kumimoji="0" lang="en-US" sz="1600" b="0" i="0" noProof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obs</a:t>
            </a:r>
            <a:r>
              <a:rPr kumimoji="0" lang="en-US" sz="1600" b="0" i="0" noProof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operators etc. in ICON, cloud impact, </a:t>
            </a:r>
            <a:r>
              <a:rPr kumimoji="0" lang="en-US" sz="1600" b="0" i="0" noProof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obs</a:t>
            </a:r>
            <a:r>
              <a:rPr kumimoji="0" lang="en-US" sz="1600" b="0" i="0" noProof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error model,</a:t>
            </a:r>
            <a:r>
              <a:rPr kumimoji="0" lang="en-US" sz="16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height assignment, thinning</a:t>
            </a:r>
            <a:r>
              <a:rPr kumimoji="0" lang="en-US" sz="1600" b="0" i="0" noProof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36" y="2651750"/>
            <a:ext cx="4204684" cy="315351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743549" y="3831748"/>
            <a:ext cx="186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error</a:t>
            </a:r>
          </a:p>
        </p:txBody>
      </p:sp>
      <p:sp>
        <p:nvSpPr>
          <p:cNvPr id="10" name="Textfeld 9"/>
          <p:cNvSpPr txBox="1"/>
          <p:nvPr/>
        </p:nvSpPr>
        <p:spPr>
          <a:xfrm rot="17976952">
            <a:off x="5001117" y="4335273"/>
            <a:ext cx="186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stdev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FG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72200" y="2909914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EAB2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inflated error model</a:t>
            </a:r>
          </a:p>
        </p:txBody>
      </p:sp>
      <p:sp>
        <p:nvSpPr>
          <p:cNvPr id="12" name="Textfeld 11"/>
          <p:cNvSpPr txBox="1"/>
          <p:nvPr/>
        </p:nvSpPr>
        <p:spPr>
          <a:xfrm rot="3413816">
            <a:off x="6091714" y="4444786"/>
            <a:ext cx="1860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stdev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FG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24143" y="571351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 impact 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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23528" y="2923903"/>
            <a:ext cx="42197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 (e.g. June 2021,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Nov. 2020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all-sky,  no bias correction</a:t>
            </a: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16046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thinning: 	every 4th pixel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(both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horiz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. dir.)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16046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		1 scan per hour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observation error model: 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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const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6 K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   inflated (O-B)-based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235176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826"/>
          <a:stretch/>
        </p:blipFill>
        <p:spPr>
          <a:xfrm>
            <a:off x="107504" y="1288825"/>
            <a:ext cx="2169396" cy="4886046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68932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SEVIRI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WV</a:t>
            </a:r>
            <a:endParaRPr kumimoji="1" lang="en-GB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8079" r="23395" b="832"/>
          <a:stretch/>
        </p:blipFill>
        <p:spPr>
          <a:xfrm>
            <a:off x="1767756" y="1275855"/>
            <a:ext cx="1243590" cy="4903110"/>
          </a:xfrm>
        </p:spPr>
      </p:pic>
      <p:pic>
        <p:nvPicPr>
          <p:cNvPr id="15" name="Grafik 14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t="8158" r="23568" b="822"/>
          <a:stretch/>
        </p:blipFill>
        <p:spPr>
          <a:xfrm>
            <a:off x="3027756" y="1275856"/>
            <a:ext cx="1260000" cy="489939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589813" y="982093"/>
            <a:ext cx="102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RMSE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774510" y="982093"/>
            <a:ext cx="1224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STDDEV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315788" y="98209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Bias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83540" y="5497111"/>
            <a:ext cx="100811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63736" y="4210725"/>
            <a:ext cx="79208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170849" y="2348880"/>
            <a:ext cx="5969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speed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83540" y="1484784"/>
            <a:ext cx="776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063735" y="3284984"/>
            <a:ext cx="79208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pic>
        <p:nvPicPr>
          <p:cNvPr id="27" name="Grafik 2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6" b="325"/>
          <a:stretch/>
        </p:blipFill>
        <p:spPr>
          <a:xfrm>
            <a:off x="6581306" y="1316418"/>
            <a:ext cx="2571750" cy="4896000"/>
          </a:xfrm>
          <a:prstGeom prst="rect">
            <a:avLst/>
          </a:prstGeom>
        </p:spPr>
      </p:pic>
      <p:pic>
        <p:nvPicPr>
          <p:cNvPr id="28" name="Grafik 27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" t="7020" r="608" b="47912"/>
          <a:stretch/>
        </p:blipFill>
        <p:spPr>
          <a:xfrm>
            <a:off x="4392000" y="1320592"/>
            <a:ext cx="2448000" cy="4646448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4656694" y="1707109"/>
            <a:ext cx="1137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wind direction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690744" y="2472775"/>
            <a:ext cx="1137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wind speed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632391" y="3264863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cloud cover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644008" y="4056951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cloud cover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4625044" y="4849039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low cloud cover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4644008" y="5595541"/>
            <a:ext cx="1575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mid-level cloud cover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948264" y="1707109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surface pressure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948264" y="4056951"/>
            <a:ext cx="708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RH2M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6948264" y="4849039"/>
            <a:ext cx="529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T2M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948264" y="2472775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diffuse radiation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6948264" y="3264863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global radiation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6948264" y="5595541"/>
            <a:ext cx="13197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dewpoint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2M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326591" y="980728"/>
            <a:ext cx="102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RMSE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9AE720-92F3-06FB-0571-A3F5AE5B2148}"/>
              </a:ext>
            </a:extLst>
          </p:cNvPr>
          <p:cNvSpPr txBox="1">
            <a:spLocks/>
          </p:cNvSpPr>
          <p:nvPr/>
        </p:nvSpPr>
        <p:spPr bwMode="auto">
          <a:xfrm>
            <a:off x="363706" y="6248925"/>
            <a:ext cx="84567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dirty="0" err="1">
                <a:latin typeface="Arial"/>
                <a:ea typeface="ＭＳ Ｐゴシック"/>
              </a:rPr>
              <a:t>precip</a:t>
            </a:r>
            <a:r>
              <a:rPr kumimoji="0" lang="en-US" sz="1600" b="0" i="0" dirty="0">
                <a:latin typeface="Arial"/>
                <a:ea typeface="ＭＳ Ｐゴシック"/>
              </a:rPr>
              <a:t> slightly reduced, but FSS neutral (slightly positive first 6 – 12 h)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621314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061368" y="1052736"/>
            <a:ext cx="2087389" cy="5378868"/>
            <a:chOff x="7061368" y="1052736"/>
            <a:chExt cx="2087389" cy="5378868"/>
          </a:xfrm>
        </p:grpSpPr>
        <p:pic>
          <p:nvPicPr>
            <p:cNvPr id="44" name="Grafik 43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6" r="52284" b="2494"/>
            <a:stretch/>
          </p:blipFill>
          <p:spPr>
            <a:xfrm>
              <a:off x="7061368" y="1556792"/>
              <a:ext cx="2029774" cy="4874812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7668344" y="1052736"/>
              <a:ext cx="148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WV+VIS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0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VIS better</a:t>
              </a:r>
            </a:p>
          </p:txBody>
        </p:sp>
      </p:grpSp>
      <p:pic>
        <p:nvPicPr>
          <p:cNvPr id="43" name="Grafik 4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0" r="52284" b="2211"/>
          <a:stretch/>
        </p:blipFill>
        <p:spPr>
          <a:xfrm>
            <a:off x="5710578" y="1563819"/>
            <a:ext cx="2029774" cy="4889517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68932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SEVIRI 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IR</a:t>
            </a:r>
            <a:r>
              <a:rPr kumimoji="1" lang="en-GB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WV  </a:t>
            </a:r>
            <a:r>
              <a:rPr kumimoji="1" lang="en-GB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(water vapour channels)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164288" y="5764614"/>
            <a:ext cx="934912" cy="184666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temperature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80312" y="4797152"/>
            <a:ext cx="648071" cy="369332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relative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359469" y="2863969"/>
            <a:ext cx="596907" cy="369332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speed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323604" y="1855857"/>
            <a:ext cx="632772" cy="369332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380311" y="3851756"/>
            <a:ext cx="648073" cy="369332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specific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humidity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4355976" y="1052736"/>
            <a:ext cx="2232248" cy="5410874"/>
            <a:chOff x="4355976" y="1052736"/>
            <a:chExt cx="2232248" cy="5410874"/>
          </a:xfrm>
        </p:grpSpPr>
        <p:pic>
          <p:nvPicPr>
            <p:cNvPr id="42" name="Grafik 41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5" r="52283" b="2127"/>
            <a:stretch/>
          </p:blipFill>
          <p:spPr>
            <a:xfrm>
              <a:off x="4355976" y="1565947"/>
              <a:ext cx="2029817" cy="4897663"/>
            </a:xfrm>
            <a:prstGeom prst="rect">
              <a:avLst/>
            </a:prstGeom>
          </p:spPr>
        </p:pic>
        <p:sp>
          <p:nvSpPr>
            <p:cNvPr id="45" name="Textfeld 44"/>
            <p:cNvSpPr txBox="1"/>
            <p:nvPr/>
          </p:nvSpPr>
          <p:spPr>
            <a:xfrm>
              <a:off x="4860032" y="105273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WV+VIS</a:t>
              </a:r>
              <a:r>
                <a:rPr kumimoji="0" lang="en-GB" sz="1400" i="0" u="none" strike="noStrike" kern="0" cap="none" spc="0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i="0" u="none" strike="noStrike" kern="0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REF better</a:t>
              </a:r>
            </a:p>
          </p:txBody>
        </p:sp>
      </p:grpSp>
      <p:sp>
        <p:nvSpPr>
          <p:cNvPr id="46" name="Textfeld 45"/>
          <p:cNvSpPr txBox="1"/>
          <p:nvPr/>
        </p:nvSpPr>
        <p:spPr>
          <a:xfrm>
            <a:off x="6228184" y="1052736"/>
            <a:ext cx="1659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</a:rPr>
              <a:t>WV+VIS better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WV better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323527" y="1124744"/>
            <a:ext cx="471147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Nov. 2020:  impact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similar in quality </a:t>
            </a:r>
            <a:r>
              <a:rPr kumimoji="0" lang="en-US" sz="1400" b="0" i="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but</a:t>
            </a:r>
            <a:r>
              <a:rPr kumimoji="0" lang="en-US" sz="14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smaller in size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cloud ice also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updated in analysis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4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	p</a:t>
            </a:r>
            <a:r>
              <a:rPr kumimoji="0" lang="en-US" sz="1400" b="0" i="0" baseline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ositive</a:t>
            </a:r>
            <a:r>
              <a:rPr kumimoji="0" lang="en-US" sz="1400" b="0" i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 impact on humidity &lt; 300 </a:t>
            </a:r>
            <a:r>
              <a:rPr kumimoji="0" lang="en-US" sz="1400" b="0" i="0" dirty="0" err="1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hPa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69875" marR="0" lvl="0" indent="-269875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combined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assimilation of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WV + VIS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1349375" algn="l"/>
              </a:tabLst>
              <a:defRPr/>
            </a:pPr>
            <a:r>
              <a:rPr kumimoji="0" lang="en-US" sz="1600" b="0" i="0" baseline="0" dirty="0">
                <a:solidFill>
                  <a:srgbClr val="000000"/>
                </a:solidFill>
                <a:latin typeface="Arial"/>
                <a:ea typeface="ＭＳ Ｐゴシック"/>
              </a:rPr>
              <a:t>	slightly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 worse than WV alone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2706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	 	too large overview influence of SEVIRI,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62706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		correlated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obs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  <a:sym typeface="Symbol" panose="05050102010706020507" pitchFamily="18" charset="2"/>
              </a:rPr>
              <a:t> errors?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627063" algn="l"/>
                <a:tab pos="134937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600" b="0" i="0" noProof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 	inconsistencies due to thinning for WV,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  <a:tab pos="627063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		</a:t>
            </a:r>
            <a:r>
              <a:rPr kumimoji="0" lang="en-US" sz="1600" b="0" i="0" noProof="0" dirty="0" err="1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superobbing</a:t>
            </a:r>
            <a:r>
              <a:rPr kumimoji="0" lang="en-US" sz="1600" b="0" i="0" noProof="0" dirty="0">
                <a:solidFill>
                  <a:srgbClr val="000000"/>
                </a:solidFill>
                <a:latin typeface="Arial"/>
                <a:ea typeface="ＭＳ Ｐゴシック"/>
                <a:sym typeface="Symbol" panose="05050102010706020507" pitchFamily="18" charset="2"/>
              </a:rPr>
              <a:t> for VIS ?</a:t>
            </a:r>
          </a:p>
          <a:p>
            <a:pPr marL="0" lvl="0" indent="0">
              <a:spcBef>
                <a:spcPts val="1800"/>
              </a:spcBef>
              <a:buNone/>
              <a:tabLst>
                <a:tab pos="360363" algn="l"/>
                <a:tab pos="1160463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sym typeface="Symbol" panose="05050102010706020507" pitchFamily="18" charset="2"/>
              </a:rPr>
              <a:t>	</a:t>
            </a: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finding suitable thinning (</a:t>
            </a:r>
            <a:r>
              <a:rPr kumimoji="0" lang="en-US" sz="1600" b="0" i="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superobbing</a:t>
            </a: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)</a:t>
            </a:r>
          </a:p>
          <a:p>
            <a:pPr marL="0" lvl="0" indent="0">
              <a:spcBef>
                <a:spcPts val="0"/>
              </a:spcBef>
              <a:buNone/>
              <a:tabLst>
                <a:tab pos="360363" algn="l"/>
                <a:tab pos="1160463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	setup useful for both VIS + WV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®"/>
              <a:tabLst>
                <a:tab pos="360363" algn="l"/>
                <a:tab pos="1160463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account for correlated R ?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®"/>
              <a:tabLst>
                <a:tab pos="360363" algn="l"/>
                <a:tab pos="1160463" algn="l"/>
                <a:tab pos="134937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</a:rPr>
              <a:t>operational in 2023 (?)</a:t>
            </a:r>
          </a:p>
        </p:txBody>
      </p:sp>
    </p:spTree>
    <p:extLst>
      <p:ext uri="{BB962C8B-B14F-4D97-AF65-F5344CB8AC3E}">
        <p14:creationId xmlns:p14="http://schemas.microsoft.com/office/powerpoint/2010/main" val="27808411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lam_irs_chans_thrsh_10percent.png" descr="ilam_irs_chans_thrsh_10percent.png"/>
          <p:cNvPicPr>
            <a:picLocks/>
          </p:cNvPicPr>
          <p:nvPr/>
        </p:nvPicPr>
        <p:blipFill rotWithShape="1">
          <a:blip r:embed="rId2"/>
          <a:srcRect l="6165" t="2602" r="1822" b="3999"/>
          <a:stretch/>
        </p:blipFill>
        <p:spPr>
          <a:xfrm>
            <a:off x="5898114" y="1517908"/>
            <a:ext cx="3210390" cy="3279244"/>
          </a:xfrm>
          <a:prstGeom prst="rect">
            <a:avLst/>
          </a:prstGeom>
          <a:ln w="12700">
            <a:miter lim="400000"/>
          </a:ln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21716" y="1628800"/>
            <a:ext cx="293542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US" sz="1400" i="0" dirty="0">
                <a:solidFill>
                  <a:srgbClr val="0000FF"/>
                </a:solidFill>
              </a:rPr>
              <a:t>IRS channels with &gt; 90% </a:t>
            </a:r>
          </a:p>
          <a:p>
            <a:pPr lvl="0" algn="ctr"/>
            <a:r>
              <a:rPr lang="en-US" sz="1400" i="0" dirty="0">
                <a:solidFill>
                  <a:srgbClr val="0000FF"/>
                </a:solidFill>
              </a:rPr>
              <a:t>of weighting fn. below 50 </a:t>
            </a:r>
            <a:r>
              <a:rPr lang="en-US" sz="1400" i="0" dirty="0" err="1">
                <a:solidFill>
                  <a:srgbClr val="0000FF"/>
                </a:solidFill>
              </a:rPr>
              <a:t>hPa</a:t>
            </a:r>
            <a:endParaRPr lang="en-US" sz="1400" i="0" dirty="0">
              <a:solidFill>
                <a:srgbClr val="0000FF"/>
              </a:solidFill>
            </a:endParaRPr>
          </a:p>
          <a:p>
            <a:pPr lvl="0" algn="ctr"/>
            <a:r>
              <a:rPr lang="en-US" sz="1200" i="0" dirty="0">
                <a:solidFill>
                  <a:srgbClr val="0000FF"/>
                </a:solidFill>
              </a:rPr>
              <a:t>(participate in cloud detection)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528" y="5157192"/>
            <a:ext cx="8424936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57188" indent="-269875">
              <a:spcBef>
                <a:spcPts val="2400"/>
              </a:spcBef>
              <a:tabLst>
                <a:tab pos="355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LETKF </a:t>
            </a:r>
            <a:r>
              <a:rPr kumimoji="0" lang="en-US" sz="1600" b="0" i="0" dirty="0">
                <a:ea typeface="ＭＳ Ｐゴシック"/>
              </a:rPr>
              <a:t>code extended for use of 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non-diagonal </a:t>
            </a:r>
            <a:r>
              <a:rPr kumimoji="0" lang="en-US" sz="1600" b="0" i="0" dirty="0" err="1">
                <a:solidFill>
                  <a:srgbClr val="0070C0"/>
                </a:solidFill>
                <a:ea typeface="ＭＳ Ｐゴシック"/>
              </a:rPr>
              <a:t>obs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 error covariance matrix </a:t>
            </a:r>
            <a:r>
              <a:rPr kumimoji="0" lang="en-US" sz="1800" i="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kumimoji="0" lang="en-US" sz="1600" b="0" i="0" dirty="0">
                <a:ea typeface="ＭＳ Ｐゴシック"/>
              </a:rPr>
              <a:t> </a:t>
            </a:r>
          </a:p>
          <a:p>
            <a:pPr marL="87313" indent="0">
              <a:spcBef>
                <a:spcPts val="0"/>
              </a:spcBef>
              <a:buNone/>
              <a:tabLst>
                <a:tab pos="355600" algn="l"/>
              </a:tabLst>
              <a:defRPr/>
            </a:pPr>
            <a:r>
              <a:rPr kumimoji="0" lang="en-US" sz="1600" b="0" i="0" dirty="0">
                <a:ea typeface="ＭＳ Ｐゴシック"/>
              </a:rPr>
              <a:t>	with </a:t>
            </a: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inter-channel</a:t>
            </a:r>
            <a:r>
              <a:rPr kumimoji="0" lang="en-US" sz="1600" b="0" i="0" dirty="0">
                <a:ea typeface="ＭＳ Ｐゴシック"/>
              </a:rPr>
              <a:t> correlations   </a:t>
            </a:r>
            <a:r>
              <a:rPr kumimoji="0" lang="en-US" sz="1400" b="0" i="0" dirty="0">
                <a:solidFill>
                  <a:srgbClr val="FFFFFF">
                    <a:lumMod val="50000"/>
                  </a:srgbClr>
                </a:solidFill>
                <a:ea typeface="ＭＳ Ｐゴシック"/>
              </a:rPr>
              <a:t>( </a:t>
            </a:r>
            <a:r>
              <a:rPr kumimoji="0" lang="en-US" sz="1400" b="0" i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  </a:t>
            </a:r>
            <a:r>
              <a:rPr kumimoji="0" lang="en-US" sz="1400" b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Steffi Hollborn + Hendrik Reich</a:t>
            </a:r>
            <a:r>
              <a:rPr kumimoji="0" lang="en-US" sz="1400" b="0" i="0" dirty="0">
                <a:solidFill>
                  <a:srgbClr val="000000"/>
                </a:solidFill>
                <a:ea typeface="ＭＳ Ｐゴシック"/>
                <a:sym typeface="Symbol" panose="05050102010706020507" pitchFamily="18" charset="2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important aspects: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slant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radiative transfer,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-EnVar (for indirect wind info), </a:t>
            </a: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		     </a:t>
            </a:r>
            <a:r>
              <a:rPr kumimoji="0" lang="en-US" sz="1600" b="0" i="0" dirty="0">
                <a:solidFill>
                  <a:srgbClr val="0070C0"/>
                </a:solidFill>
                <a:latin typeface="Arial"/>
                <a:ea typeface="ＭＳ Ｐゴシック"/>
              </a:rPr>
              <a:t>horizontal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obs error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correlations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(for use of obs at high resolution)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89443" y="1494115"/>
            <a:ext cx="432048" cy="314445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lvl="0" algn="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0.1</a:t>
            </a: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1</a:t>
            </a: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10</a:t>
            </a: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ct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[</a:t>
            </a:r>
            <a:r>
              <a:rPr lang="en-US" sz="1200" b="0" i="0" dirty="0" err="1">
                <a:solidFill>
                  <a:schemeClr val="tx1"/>
                </a:solidFill>
              </a:rPr>
              <a:t>hPa</a:t>
            </a:r>
            <a:r>
              <a:rPr lang="en-US" sz="1200" b="0" i="0" dirty="0">
                <a:solidFill>
                  <a:schemeClr val="tx1"/>
                </a:solidFill>
              </a:rPr>
              <a:t>]</a:t>
            </a: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100</a:t>
            </a: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endParaRPr lang="en-US" sz="1200" b="0" i="0" dirty="0">
              <a:solidFill>
                <a:schemeClr val="tx1"/>
              </a:solidFill>
            </a:endParaRPr>
          </a:p>
          <a:p>
            <a:pPr lvl="0" algn="r">
              <a:lnSpc>
                <a:spcPts val="1400"/>
              </a:lnSpc>
            </a:pPr>
            <a:r>
              <a:rPr lang="en-US" sz="1200" b="0" i="0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3849" y="1183855"/>
            <a:ext cx="7234239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5463" algn="l"/>
              </a:tabLst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Task 2.4:   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MTG IRS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Meteosat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Third Gen. hyperspectral IR Sounder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5463" algn="l"/>
              </a:tabLst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(Mahdiyeh Mousavi, Christina Köpken-Watts,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a.o.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 DWD)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57188" lvl="0" indent="-269875">
              <a:spcBef>
                <a:spcPts val="1800"/>
              </a:spcBef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temperature + humidity profiles </a:t>
            </a:r>
            <a:r>
              <a:rPr kumimoji="0" lang="en-US" sz="1600" b="0" i="0" dirty="0">
                <a:ea typeface="ＭＳ Ｐゴシック"/>
              </a:rPr>
              <a:t>(clear-sky / about clouds)</a:t>
            </a:r>
          </a:p>
          <a:p>
            <a:pPr marL="357188" lvl="0" indent="-269875">
              <a:spcBef>
                <a:spcPts val="1800"/>
              </a:spcBef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cloud detection </a:t>
            </a:r>
            <a:r>
              <a:rPr kumimoji="0" lang="en-US" sz="1600" b="0" i="0" dirty="0">
                <a:ea typeface="ＭＳ Ｐゴシック"/>
              </a:rPr>
              <a:t>(evaluation for ICON-global + ILAM), </a:t>
            </a:r>
          </a:p>
          <a:p>
            <a:pPr marL="87313" lvl="0" indent="0">
              <a:spcBef>
                <a:spcPts val="600"/>
              </a:spcBef>
              <a:buNone/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	channel selection </a:t>
            </a:r>
            <a:r>
              <a:rPr kumimoji="0" lang="en-US" sz="1600" b="0" i="0" dirty="0">
                <a:ea typeface="ＭＳ Ｐゴシック"/>
              </a:rPr>
              <a:t>(generic tool based on DFS),</a:t>
            </a:r>
          </a:p>
          <a:p>
            <a:pPr marL="87313" lvl="0" indent="0">
              <a:spcBef>
                <a:spcPts val="600"/>
              </a:spcBef>
              <a:buNone/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	surface emissivity </a:t>
            </a:r>
            <a:r>
              <a:rPr kumimoji="0" lang="en-US" sz="1600" b="0" i="0" dirty="0">
                <a:ea typeface="ＭＳ Ｐゴシック"/>
              </a:rPr>
              <a:t>(atlas implemented, monitoring)</a:t>
            </a:r>
          </a:p>
          <a:p>
            <a:pPr marL="357188" lvl="0" indent="-269875">
              <a:spcBef>
                <a:spcPts val="1800"/>
              </a:spcBef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70C0"/>
                </a:solidFill>
                <a:ea typeface="ＭＳ Ｐゴシック"/>
              </a:rPr>
              <a:t>synthetic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 clear-sky / cloudy IRS data</a:t>
            </a:r>
            <a:endParaRPr kumimoji="0" lang="en-US" sz="1600" b="0" i="0" dirty="0">
              <a:solidFill>
                <a:srgbClr val="0070C0"/>
              </a:solidFill>
              <a:ea typeface="ＭＳ Ｐゴシック"/>
            </a:endParaRPr>
          </a:p>
          <a:p>
            <a:pPr marL="87313" lvl="0" indent="0">
              <a:spcBef>
                <a:spcPts val="0"/>
              </a:spcBef>
              <a:buNone/>
              <a:tabLst>
                <a:tab pos="355600" algn="l"/>
                <a:tab pos="2155825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by </a:t>
            </a:r>
            <a:r>
              <a:rPr kumimoji="0" lang="en-US" sz="1600" b="0" i="0" dirty="0" err="1">
                <a:solidFill>
                  <a:srgbClr val="000000"/>
                </a:solidFill>
                <a:ea typeface="ＭＳ Ｐゴシック"/>
              </a:rPr>
              <a:t>RadSim</a:t>
            </a: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  </a:t>
            </a:r>
            <a:r>
              <a:rPr kumimoji="0" lang="en-US" sz="1400" b="0" i="0" dirty="0">
                <a:solidFill>
                  <a:srgbClr val="000000"/>
                </a:solidFill>
                <a:ea typeface="ＭＳ Ｐゴシック"/>
              </a:rPr>
              <a:t>(output as feedback file)</a:t>
            </a: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5600" algn="l"/>
                <a:tab pos="1704975" algn="l"/>
                <a:tab pos="2155825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cycled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EnVar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exp. 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‘end-to-end’  (all components)</a:t>
            </a: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>
                <a:tab pos="355600" algn="l"/>
                <a:tab pos="1704975" algn="l"/>
                <a:tab pos="2155825" algn="l"/>
              </a:tabLst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with</a:t>
            </a:r>
            <a:r>
              <a:rPr kumimoji="0" lang="en-US" sz="1600" b="0" i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synthetic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IRS data for ICON-global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35551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10381" r="3031" b="1662"/>
          <a:stretch/>
        </p:blipFill>
        <p:spPr>
          <a:xfrm>
            <a:off x="3996000" y="2164169"/>
            <a:ext cx="3636000" cy="4158121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dirty="0">
                <a:solidFill>
                  <a:srgbClr val="000000"/>
                </a:solidFill>
              </a:rPr>
              <a:t>	</a:t>
            </a:r>
            <a:r>
              <a:rPr lang="en-GB" altLang="de-DE" sz="2000" b="0" i="0" dirty="0">
                <a:solidFill>
                  <a:srgbClr val="0070C0"/>
                </a:solidFill>
              </a:rPr>
              <a:t>ground-based</a:t>
            </a:r>
            <a:r>
              <a:rPr lang="en-GB" altLang="de-DE" sz="2000" b="0" i="0" dirty="0">
                <a:solidFill>
                  <a:srgbClr val="000000"/>
                </a:solidFill>
              </a:rPr>
              <a:t> remote sensing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itel 2"/>
          <p:cNvSpPr>
            <a:spLocks noGrp="1"/>
          </p:cNvSpPr>
          <p:nvPr/>
        </p:nvSpPr>
        <p:spPr>
          <a:xfrm>
            <a:off x="263082" y="1018520"/>
            <a:ext cx="6513702" cy="708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Assimilation of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Microwave Radiometer   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(Jasmin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Vural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a.o.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84" y="1124744"/>
            <a:ext cx="2331720" cy="524637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51521" y="2468210"/>
            <a:ext cx="4392487" cy="42011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results: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better to use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few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channels: 1 T + 1 q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(inter-channel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error correlations)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specify vertical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localisation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to avoid overlapping channels (?)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impact repeatedly,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but not statistically significant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future: 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address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inter-channel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observation error correlations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  use more channels (?)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use of non-zenith elevations</a:t>
            </a:r>
          </a:p>
        </p:txBody>
      </p:sp>
      <p:sp>
        <p:nvSpPr>
          <p:cNvPr id="12" name="Rechteck 11"/>
          <p:cNvSpPr/>
          <p:nvPr/>
        </p:nvSpPr>
        <p:spPr>
          <a:xfrm>
            <a:off x="4644008" y="1785786"/>
            <a:ext cx="1944216" cy="451406"/>
          </a:xfrm>
          <a:prstGeom prst="rect">
            <a:avLst/>
          </a:prstGeom>
          <a:noFill/>
        </p:spPr>
        <p:txBody>
          <a:bodyPr wrap="square" lIns="36000" rIns="36000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change [%]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ts val="14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6-h forecasts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98C584-4C2F-FAC6-15E6-914B1F6EEC58}"/>
              </a:ext>
            </a:extLst>
          </p:cNvPr>
          <p:cNvSpPr/>
          <p:nvPr/>
        </p:nvSpPr>
        <p:spPr>
          <a:xfrm>
            <a:off x="251520" y="1484784"/>
            <a:ext cx="3672408" cy="98488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temperature +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7 humidity sensitive channels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 of brightness temperatures </a:t>
            </a:r>
          </a:p>
        </p:txBody>
      </p:sp>
    </p:spTree>
    <p:extLst>
      <p:ext uri="{BB962C8B-B14F-4D97-AF65-F5344CB8AC3E}">
        <p14:creationId xmlns:p14="http://schemas.microsoft.com/office/powerpoint/2010/main" val="462787718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5" t="11236" r="21681" b="47976"/>
          <a:stretch/>
        </p:blipFill>
        <p:spPr>
          <a:xfrm>
            <a:off x="251520" y="3709467"/>
            <a:ext cx="3464999" cy="2383829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1" t="11236" r="837" b="47976"/>
          <a:stretch/>
        </p:blipFill>
        <p:spPr>
          <a:xfrm>
            <a:off x="3779912" y="3700151"/>
            <a:ext cx="5291776" cy="238382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631288" y="342900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72000" y="3387814"/>
            <a:ext cx="28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Basel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lidar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profiler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2393542" y="4293096"/>
            <a:ext cx="3402594" cy="792088"/>
            <a:chOff x="3247901" y="1772982"/>
            <a:chExt cx="3402594" cy="792088"/>
          </a:xfrm>
        </p:grpSpPr>
        <p:cxnSp>
          <p:nvCxnSpPr>
            <p:cNvPr id="13" name="Gerade Verbindung mit Pfeil 12"/>
            <p:cNvCxnSpPr/>
            <p:nvPr/>
          </p:nvCxnSpPr>
          <p:spPr bwMode="auto">
            <a:xfrm flipH="1">
              <a:off x="3247901" y="2057279"/>
              <a:ext cx="417638" cy="507791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13"/>
            <p:cNvSpPr txBox="1"/>
            <p:nvPr/>
          </p:nvSpPr>
          <p:spPr>
            <a:xfrm>
              <a:off x="3802943" y="1772982"/>
              <a:ext cx="2175326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72000" tIns="0" rIns="3600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faster transport in EXP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(after 4 h)</a:t>
              </a:r>
            </a:p>
          </p:txBody>
        </p:sp>
        <p:cxnSp>
          <p:nvCxnSpPr>
            <p:cNvPr id="15" name="Gerade Verbindung mit Pfeil 14"/>
            <p:cNvCxnSpPr/>
            <p:nvPr/>
          </p:nvCxnSpPr>
          <p:spPr bwMode="auto">
            <a:xfrm>
              <a:off x="6056213" y="2067504"/>
              <a:ext cx="594282" cy="497566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Rechteck 15"/>
          <p:cNvSpPr/>
          <p:nvPr/>
        </p:nvSpPr>
        <p:spPr>
          <a:xfrm>
            <a:off x="251520" y="1097012"/>
            <a:ext cx="8856000" cy="2077492"/>
          </a:xfrm>
          <a:prstGeom prst="rect">
            <a:avLst/>
          </a:prstGeom>
          <a:noFill/>
        </p:spPr>
        <p:txBody>
          <a:bodyPr wrap="square" rIns="0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lidar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operational at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MeteoSwiss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 very small positive impact (+ 1h)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collocated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wind lidar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radar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wind profiler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Basel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Binningen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(Daniel </a:t>
            </a:r>
            <a:r>
              <a:rPr kumimoji="0" lang="en-GB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Regenass</a:t>
            </a:r>
            <a:r>
              <a:rPr kumimoji="0" lang="en-GB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600" b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a.o.</a:t>
            </a:r>
            <a:r>
              <a:rPr kumimoji="0" lang="en-GB" sz="16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719138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positive impact on 1-h forecasts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verif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scores</a:t>
            </a:r>
          </a:p>
          <a:p>
            <a:pPr marL="719138" marR="0" lvl="1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some cases longer-lasting effect (~ 6 hrs)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  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be important for customers,  e.g. for dispersion modelling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822348" y="97970"/>
            <a:ext cx="3113288" cy="808110"/>
            <a:chOff x="5822348" y="97970"/>
            <a:chExt cx="3113288" cy="808110"/>
          </a:xfrm>
        </p:grpSpPr>
        <p:sp>
          <p:nvSpPr>
            <p:cNvPr id="18" name="Rechteck 17"/>
            <p:cNvSpPr/>
            <p:nvPr/>
          </p:nvSpPr>
          <p:spPr bwMode="auto">
            <a:xfrm>
              <a:off x="5822348" y="97970"/>
              <a:ext cx="3113288" cy="80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8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9" name="Bild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78006" r="10884"/>
            <a:stretch/>
          </p:blipFill>
          <p:spPr>
            <a:xfrm>
              <a:off x="6842408" y="441159"/>
              <a:ext cx="1041960" cy="179529"/>
            </a:xfrm>
            <a:prstGeom prst="rect">
              <a:avLst/>
            </a:prstGeom>
          </p:spPr>
        </p:pic>
        <p:pic>
          <p:nvPicPr>
            <p:cNvPr id="20" name="Picture 44" descr="Wapp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86" y="372431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549876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3" name="Google Shape;231;p25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33845" y="2204864"/>
            <a:ext cx="2441328" cy="262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7;p2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21272"/>
          <a:stretch/>
        </p:blipFill>
        <p:spPr>
          <a:xfrm>
            <a:off x="4427981" y="2204864"/>
            <a:ext cx="2142764" cy="258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07;p2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62916" t="18913" r="18844" b="11805"/>
          <a:stretch/>
        </p:blipFill>
        <p:spPr>
          <a:xfrm>
            <a:off x="107504" y="2711545"/>
            <a:ext cx="1908000" cy="20856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208;p23"/>
          <p:cNvSpPr txBox="1"/>
          <p:nvPr/>
        </p:nvSpPr>
        <p:spPr>
          <a:xfrm>
            <a:off x="366328" y="2483271"/>
            <a:ext cx="175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WV Mixing Ratio Error</a:t>
            </a:r>
          </a:p>
        </p:txBody>
      </p:sp>
      <p:pic>
        <p:nvPicPr>
          <p:cNvPr id="57" name="Google Shape;209;p2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52685" t="16501" r="42102" b="23306"/>
          <a:stretch/>
        </p:blipFill>
        <p:spPr>
          <a:xfrm>
            <a:off x="1943216" y="2845480"/>
            <a:ext cx="54164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chteck 57"/>
          <p:cNvSpPr/>
          <p:nvPr/>
        </p:nvSpPr>
        <p:spPr>
          <a:xfrm>
            <a:off x="251520" y="1704674"/>
            <a:ext cx="2051822" cy="738664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state-dependent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error,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provided by instrument</a:t>
            </a:r>
          </a:p>
        </p:txBody>
      </p:sp>
      <p:sp>
        <p:nvSpPr>
          <p:cNvPr id="59" name="Rechteck 58"/>
          <p:cNvSpPr/>
          <p:nvPr/>
        </p:nvSpPr>
        <p:spPr>
          <a:xfrm>
            <a:off x="3422608" y="1683822"/>
            <a:ext cx="2373528" cy="523220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O-B statistics against PAY radiosonde (CRPS)</a:t>
            </a:r>
          </a:p>
        </p:txBody>
      </p:sp>
      <p:sp>
        <p:nvSpPr>
          <p:cNvPr id="60" name="Rechteck 59"/>
          <p:cNvSpPr/>
          <p:nvPr/>
        </p:nvSpPr>
        <p:spPr>
          <a:xfrm>
            <a:off x="3076726" y="2671157"/>
            <a:ext cx="469575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</a:t>
            </a:r>
          </a:p>
        </p:txBody>
      </p:sp>
      <p:sp>
        <p:nvSpPr>
          <p:cNvPr id="61" name="Rechteck 60"/>
          <p:cNvSpPr/>
          <p:nvPr/>
        </p:nvSpPr>
        <p:spPr>
          <a:xfrm>
            <a:off x="5942879" y="2671157"/>
            <a:ext cx="469575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grpSp>
        <p:nvGrpSpPr>
          <p:cNvPr id="62" name="Google Shape;248;p26"/>
          <p:cNvGrpSpPr/>
          <p:nvPr/>
        </p:nvGrpSpPr>
        <p:grpSpPr>
          <a:xfrm>
            <a:off x="6541603" y="2323151"/>
            <a:ext cx="2517110" cy="2362316"/>
            <a:chOff x="429276" y="1728554"/>
            <a:chExt cx="3416030" cy="3205957"/>
          </a:xfrm>
        </p:grpSpPr>
        <p:pic>
          <p:nvPicPr>
            <p:cNvPr id="73" name="Google Shape;249;p26"/>
            <p:cNvPicPr preferRelativeResize="0"/>
            <p:nvPr/>
          </p:nvPicPr>
          <p:blipFill rotWithShape="1">
            <a:blip r:embed="rId5">
              <a:alphaModFix/>
            </a:blip>
            <a:srcRect l="50678" t="2006" r="1207" b="27842"/>
            <a:stretch/>
          </p:blipFill>
          <p:spPr>
            <a:xfrm>
              <a:off x="429276" y="1728554"/>
              <a:ext cx="3416030" cy="3205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250;p26"/>
            <p:cNvSpPr/>
            <p:nvPr/>
          </p:nvSpPr>
          <p:spPr>
            <a:xfrm>
              <a:off x="1268573" y="2749467"/>
              <a:ext cx="1324800" cy="1759201"/>
            </a:xfrm>
            <a:prstGeom prst="ellipse">
              <a:avLst/>
            </a:prstGeom>
            <a:noFill/>
            <a:ln w="9525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3" name="Rechteck 62"/>
          <p:cNvSpPr/>
          <p:nvPr/>
        </p:nvSpPr>
        <p:spPr>
          <a:xfrm>
            <a:off x="6662968" y="1671401"/>
            <a:ext cx="2373528" cy="523220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improved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FSS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heavy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precip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forecasts</a:t>
            </a:r>
          </a:p>
        </p:txBody>
      </p:sp>
      <p:grpSp>
        <p:nvGrpSpPr>
          <p:cNvPr id="64" name="Gruppieren 63"/>
          <p:cNvGrpSpPr/>
          <p:nvPr/>
        </p:nvGrpSpPr>
        <p:grpSpPr>
          <a:xfrm>
            <a:off x="3546301" y="3870575"/>
            <a:ext cx="899979" cy="523220"/>
            <a:chOff x="3547947" y="3500101"/>
            <a:chExt cx="899979" cy="523220"/>
          </a:xfrm>
        </p:grpSpPr>
        <p:sp>
          <p:nvSpPr>
            <p:cNvPr id="70" name="Rechteck 69"/>
            <p:cNvSpPr/>
            <p:nvPr/>
          </p:nvSpPr>
          <p:spPr>
            <a:xfrm>
              <a:off x="3778900" y="3500101"/>
              <a:ext cx="66902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EXP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REF</a:t>
              </a:r>
            </a:p>
          </p:txBody>
        </p:sp>
        <p:cxnSp>
          <p:nvCxnSpPr>
            <p:cNvPr id="71" name="Gerader Verbinder 70"/>
            <p:cNvCxnSpPr/>
            <p:nvPr/>
          </p:nvCxnSpPr>
          <p:spPr bwMode="auto">
            <a:xfrm flipH="1">
              <a:off x="3547947" y="3655795"/>
              <a:ext cx="292384" cy="0"/>
            </a:xfrm>
            <a:prstGeom prst="lin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r Verbinder 71"/>
            <p:cNvCxnSpPr/>
            <p:nvPr/>
          </p:nvCxnSpPr>
          <p:spPr bwMode="auto">
            <a:xfrm flipH="1">
              <a:off x="3547947" y="3869098"/>
              <a:ext cx="292384" cy="0"/>
            </a:xfrm>
            <a:prstGeom prst="line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6" name="Rechteck 65"/>
          <p:cNvSpPr/>
          <p:nvPr/>
        </p:nvSpPr>
        <p:spPr>
          <a:xfrm>
            <a:off x="250826" y="1003812"/>
            <a:ext cx="7921574" cy="6924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1800" i="0" dirty="0">
                <a:solidFill>
                  <a:srgbClr val="0070C0"/>
                </a:solidFill>
                <a:latin typeface="Arial" panose="020B0604020202020204" pitchFamily="34" charset="0"/>
              </a:rPr>
              <a:t>Raman lidar </a:t>
            </a:r>
            <a:r>
              <a:rPr kumimoji="0" lang="en-GB" sz="1800" b="0" i="0" dirty="0">
                <a:solidFill>
                  <a:srgbClr val="0070C0"/>
                </a:solidFill>
                <a:latin typeface="Arial" panose="020B0604020202020204" pitchFamily="34" charset="0"/>
              </a:rPr>
              <a:t>mixing ratio + temperature vertical profiles  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(Bas </a:t>
            </a:r>
            <a:r>
              <a:rPr kumimoji="0" lang="en-GB" sz="1600" b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Crezee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en-GB" sz="1600" b="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a.o.</a:t>
            </a:r>
            <a:r>
              <a:rPr kumimoji="0" lang="en-GB" sz="16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kumimoji="0" lang="en-GB" sz="16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Assimilation and Forecast Experiment  (20.7. – 20.8.2019)</a:t>
            </a:r>
          </a:p>
        </p:txBody>
      </p:sp>
      <p:grpSp>
        <p:nvGrpSpPr>
          <p:cNvPr id="75" name="Gruppieren 74"/>
          <p:cNvGrpSpPr/>
          <p:nvPr/>
        </p:nvGrpSpPr>
        <p:grpSpPr>
          <a:xfrm>
            <a:off x="5822348" y="97970"/>
            <a:ext cx="3113288" cy="808110"/>
            <a:chOff x="5822348" y="97970"/>
            <a:chExt cx="3113288" cy="808110"/>
          </a:xfrm>
        </p:grpSpPr>
        <p:sp>
          <p:nvSpPr>
            <p:cNvPr id="76" name="Rechteck 75"/>
            <p:cNvSpPr/>
            <p:nvPr/>
          </p:nvSpPr>
          <p:spPr bwMode="auto">
            <a:xfrm>
              <a:off x="5822348" y="97970"/>
              <a:ext cx="3113288" cy="80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8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77" name="Bild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78006" r="10884"/>
            <a:stretch/>
          </p:blipFill>
          <p:spPr>
            <a:xfrm>
              <a:off x="6842408" y="441159"/>
              <a:ext cx="1041960" cy="179529"/>
            </a:xfrm>
            <a:prstGeom prst="rect">
              <a:avLst/>
            </a:prstGeom>
          </p:spPr>
        </p:pic>
        <p:pic>
          <p:nvPicPr>
            <p:cNvPr id="78" name="Picture 44" descr="Wappe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86" y="372431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7751299" y="2932188"/>
            <a:ext cx="985178" cy="523220"/>
            <a:chOff x="6330950" y="5860855"/>
            <a:chExt cx="985178" cy="523220"/>
          </a:xfrm>
        </p:grpSpPr>
        <p:sp>
          <p:nvSpPr>
            <p:cNvPr id="2" name="Rechteck 1"/>
            <p:cNvSpPr/>
            <p:nvPr/>
          </p:nvSpPr>
          <p:spPr bwMode="auto">
            <a:xfrm>
              <a:off x="6330950" y="5860855"/>
              <a:ext cx="905346" cy="5232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8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79" name="Gruppieren 78"/>
            <p:cNvGrpSpPr/>
            <p:nvPr/>
          </p:nvGrpSpPr>
          <p:grpSpPr>
            <a:xfrm>
              <a:off x="6416149" y="5860855"/>
              <a:ext cx="899979" cy="523220"/>
              <a:chOff x="3547947" y="3500101"/>
              <a:chExt cx="899979" cy="523220"/>
            </a:xfrm>
          </p:grpSpPr>
          <p:sp>
            <p:nvSpPr>
              <p:cNvPr id="80" name="Rechteck 79"/>
              <p:cNvSpPr/>
              <p:nvPr/>
            </p:nvSpPr>
            <p:spPr>
              <a:xfrm>
                <a:off x="3778900" y="3500101"/>
                <a:ext cx="669026" cy="52322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>
                <a:defPPr>
                  <a:defRPr lang="de-C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REF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EXP</a:t>
                </a:r>
              </a:p>
            </p:txBody>
          </p:sp>
          <p:cxnSp>
            <p:nvCxnSpPr>
              <p:cNvPr id="81" name="Gerader Verbinder 80"/>
              <p:cNvCxnSpPr/>
              <p:nvPr/>
            </p:nvCxnSpPr>
            <p:spPr bwMode="auto">
              <a:xfrm flipH="1">
                <a:off x="3547947" y="3655795"/>
                <a:ext cx="2923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r Verbinder 81"/>
              <p:cNvCxnSpPr/>
              <p:nvPr/>
            </p:nvCxnSpPr>
            <p:spPr bwMode="auto">
              <a:xfrm flipH="1">
                <a:off x="3547947" y="3869098"/>
                <a:ext cx="292384" cy="0"/>
              </a:xfrm>
              <a:prstGeom prst="lin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799306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AD0F1E-DA7F-C611-D0B6-692D11CBA511}"/>
              </a:ext>
            </a:extLst>
          </p:cNvPr>
          <p:cNvGrpSpPr/>
          <p:nvPr/>
        </p:nvGrpSpPr>
        <p:grpSpPr>
          <a:xfrm>
            <a:off x="323528" y="4685105"/>
            <a:ext cx="8712968" cy="1860819"/>
            <a:chOff x="323528" y="4685105"/>
            <a:chExt cx="8712968" cy="1860819"/>
          </a:xfrm>
        </p:grpSpPr>
        <p:sp>
          <p:nvSpPr>
            <p:cNvPr id="83" name="Rechteck 82"/>
            <p:cNvSpPr/>
            <p:nvPr/>
          </p:nvSpPr>
          <p:spPr>
            <a:xfrm>
              <a:off x="323528" y="5334744"/>
              <a:ext cx="5112568" cy="6617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anchor="ctr"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266700" marR="0" lvl="0" indent="-2667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operational use planned for Q4 2022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	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(data artefacts to be solved by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obs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team running the lidar)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148F1800-CF6F-49D0-1C10-A7291BBA7630}"/>
                </a:ext>
              </a:extLst>
            </p:cNvPr>
            <p:cNvGrpSpPr/>
            <p:nvPr/>
          </p:nvGrpSpPr>
          <p:grpSpPr>
            <a:xfrm>
              <a:off x="5514696" y="4685105"/>
              <a:ext cx="3521800" cy="1860819"/>
              <a:chOff x="5514696" y="4685105"/>
              <a:chExt cx="3521800" cy="1860819"/>
            </a:xfrm>
          </p:grpSpPr>
          <p:pic>
            <p:nvPicPr>
              <p:cNvPr id="84" name="Google Shape;187;p20"/>
              <p:cNvPicPr preferRelativeResize="0"/>
              <p:nvPr/>
            </p:nvPicPr>
            <p:blipFill rotWithShape="1">
              <a:blip r:embed="rId8">
                <a:alphaModFix/>
              </a:blip>
              <a:srcRect l="-1" t="4671" r="40238"/>
              <a:stretch/>
            </p:blipFill>
            <p:spPr>
              <a:xfrm>
                <a:off x="5514696" y="4937724"/>
                <a:ext cx="3096000" cy="16082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85" name="Google Shape;190;p20"/>
              <p:cNvCxnSpPr/>
              <p:nvPr/>
            </p:nvCxnSpPr>
            <p:spPr>
              <a:xfrm>
                <a:off x="7675429" y="5277184"/>
                <a:ext cx="51600" cy="681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6" name="Google Shape;191;p20"/>
              <p:cNvSpPr txBox="1"/>
              <p:nvPr/>
            </p:nvSpPr>
            <p:spPr>
              <a:xfrm>
                <a:off x="6869309" y="4685105"/>
                <a:ext cx="1658348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spurious 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Symbol" panose="05050102010706020507" pitchFamily="18" charset="2"/>
                  </a:rPr>
                  <a:t> </a:t>
                </a: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jump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87" name="Google Shape;192;p20"/>
              <p:cNvCxnSpPr/>
              <p:nvPr/>
            </p:nvCxnSpPr>
            <p:spPr>
              <a:xfrm flipH="1" flipV="1">
                <a:off x="6811692" y="6210124"/>
                <a:ext cx="1317192" cy="1279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8" name="Google Shape;193;p20"/>
              <p:cNvSpPr txBox="1"/>
              <p:nvPr/>
            </p:nvSpPr>
            <p:spPr>
              <a:xfrm>
                <a:off x="8067451" y="6145724"/>
                <a:ext cx="969045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0" bIns="91425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calibration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89" name="Google Shape;195;p20"/>
              <p:cNvCxnSpPr/>
              <p:nvPr/>
            </p:nvCxnSpPr>
            <p:spPr>
              <a:xfrm flipH="1" flipV="1">
                <a:off x="8067451" y="6169921"/>
                <a:ext cx="360486" cy="11316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0" name="Google Shape;200;p20"/>
              <p:cNvSpPr txBox="1"/>
              <p:nvPr/>
            </p:nvSpPr>
            <p:spPr>
              <a:xfrm>
                <a:off x="5722964" y="4941168"/>
                <a:ext cx="1119444" cy="692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O-B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temperature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(~4 days)</a:t>
                </a:r>
                <a:endParaRPr kumimoji="0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37141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E0F7-5B6D-4175-ACD4-1FBF06A1B6FD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19224" t="28828" r="30281" b="6338"/>
          <a:stretch/>
        </p:blipFill>
        <p:spPr>
          <a:xfrm>
            <a:off x="6484851" y="1052736"/>
            <a:ext cx="2442289" cy="325602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33387" t="34784" r="42178" b="46780"/>
          <a:stretch/>
        </p:blipFill>
        <p:spPr>
          <a:xfrm>
            <a:off x="4373136" y="2400272"/>
            <a:ext cx="1711032" cy="136196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88801" y="1117193"/>
            <a:ext cx="6299423" cy="1292662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EMADDC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“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Meteorological Aircraft Derived Data Centre“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processed + quality controlled by KNMI   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(avail. 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on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ftp server)</a:t>
            </a:r>
          </a:p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v2.2</a:t>
            </a:r>
            <a:r>
              <a:rPr kumimoji="1" lang="en-GB" sz="1800" b="0" i="0" u="none" strike="noStrike" kern="1200" cap="none" spc="0" normalizeH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Mode-S aircraft</a:t>
            </a:r>
            <a:r>
              <a:rPr kumimoji="1" lang="en-GB" sz="1800" b="0" i="0" u="none" strike="noStrike" kern="1200" cap="none" spc="0" normalizeH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en-GB" sz="1800" b="0" i="0" u="none" strike="noStrike" kern="1200" cap="none" spc="0" normalizeH="0" noProof="0" dirty="0" err="1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73050" algn="l"/>
              </a:tabLst>
              <a:defRPr/>
            </a:pPr>
            <a:r>
              <a:rPr lang="en-GB" sz="1600" b="0" i="0" dirty="0">
                <a:solidFill>
                  <a:srgbClr val="0070C0"/>
                </a:solidFill>
                <a:latin typeface="Arial"/>
              </a:rPr>
              <a:t>	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 45 / 25 million wind / T </a:t>
            </a:r>
            <a:r>
              <a:rPr kumimoji="1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</a:t>
            </a:r>
            <a:r>
              <a:rPr kumimoji="1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 day!   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 100 times more)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57825" y="2807687"/>
            <a:ext cx="530399" cy="400110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</a:t>
            </a:r>
            <a:endParaRPr kumimoji="1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88802" y="2544286"/>
            <a:ext cx="3203078" cy="830997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DWD only affordable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with revised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‘unified DACE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operators</a:t>
            </a:r>
          </a:p>
        </p:txBody>
      </p:sp>
      <p:pic>
        <p:nvPicPr>
          <p:cNvPr id="18" name="Grafik 1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t="14826" r="47062" b="46009"/>
          <a:stretch/>
        </p:blipFill>
        <p:spPr>
          <a:xfrm>
            <a:off x="4211960" y="4363209"/>
            <a:ext cx="2052000" cy="1996098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4834" r="47189" b="46006"/>
          <a:stretch/>
        </p:blipFill>
        <p:spPr>
          <a:xfrm>
            <a:off x="5940344" y="4339704"/>
            <a:ext cx="1728000" cy="2019603"/>
          </a:xfrm>
          <a:prstGeom prst="rect">
            <a:avLst/>
          </a:prstGeom>
        </p:spPr>
      </p:pic>
      <p:pic>
        <p:nvPicPr>
          <p:cNvPr id="20" name="Grafik 19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54418" r="47189" b="4049"/>
          <a:stretch/>
        </p:blipFill>
        <p:spPr>
          <a:xfrm>
            <a:off x="7308496" y="4343083"/>
            <a:ext cx="1728000" cy="2141986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88801" y="4581128"/>
            <a:ext cx="4283391" cy="1800493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69875" marR="0" lvl="0" indent="-2698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rmse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reduced by 3 – 4 % in radiosonde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verif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 (also on humidity despite no additional humidity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obs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)	      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positive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impac</a:t>
            </a:r>
            <a:r>
              <a:rPr lang="en-GB" sz="16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t on </a:t>
            </a:r>
            <a:r>
              <a:rPr lang="en-GB" sz="1600" b="0" i="0" dirty="0" err="1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precip</a:t>
            </a:r>
            <a:r>
              <a:rPr lang="en-GB" sz="1600" b="0" i="0" dirty="0">
                <a:solidFill>
                  <a:srgbClr val="000000"/>
                </a:solidFill>
                <a:latin typeface="Arial"/>
                <a:sym typeface="Symbol" panose="05050102010706020507" pitchFamily="18" charset="2"/>
              </a:rPr>
              <a:t>, 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	on all variables in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Synop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1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verif</a:t>
            </a: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3050" algn="l"/>
              </a:tabLst>
              <a:defRPr/>
            </a:pPr>
            <a:r>
              <a:rPr kumimoji="1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 panose="05050102010706020507" pitchFamily="18" charset="2"/>
              </a:rPr>
              <a:t>	reducing spin-down in clouds</a:t>
            </a:r>
            <a:endParaRPr kumimoji="1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0825" y="188913"/>
            <a:ext cx="601313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98425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buSzTx/>
              <a:buNone/>
              <a:tabLst>
                <a:tab pos="1166813" algn="l"/>
              </a:tabLst>
              <a:defRPr/>
            </a:pPr>
            <a:r>
              <a:rPr lang="en-GB" altLang="de-DE" sz="2000" b="0" i="0" dirty="0">
                <a:solidFill>
                  <a:srgbClr val="000000"/>
                </a:solidFill>
                <a:sym typeface="Symbol" panose="05050102010706020507" pitchFamily="18" charset="2"/>
              </a:rPr>
              <a:t>Task 1.1:	Refinements on reference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6813" algn="l"/>
              </a:tabLst>
              <a:defRPr/>
            </a:pPr>
            <a:r>
              <a:rPr lang="en-GB" altLang="de-DE" sz="2000" b="0" i="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en-GB" altLang="de-DE" sz="2000" b="0" i="0" dirty="0">
                <a:solidFill>
                  <a:srgbClr val="0070C0"/>
                </a:solidFill>
                <a:sym typeface="Symbol" panose="05050102010706020507" pitchFamily="18" charset="2"/>
              </a:rPr>
              <a:t>operational changes 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1259676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196752"/>
            <a:ext cx="889248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Task 3.1: 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Soil moisture analysis using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satellite soil moisture data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Lucida Sans Unicode" pitchFamily="34" charset="0"/>
              <a:sym typeface="Symbol" pitchFamily="18" charset="2"/>
            </a:endParaRP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Lucida Sans Unicode" pitchFamily="34" charset="0"/>
                <a:sym typeface="Symbol" pitchFamily="18" charset="2"/>
              </a:rPr>
              <a:t>	   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(Valerio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Cardinali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, Francesca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Marcucci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, COMET; on hold)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DACE code being adapted to apply to ICON</a:t>
            </a: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experimental runs with soil moisture assimilation in COSMO-IT:  no impact so far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3:  	Soil / surface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850" y="3356992"/>
            <a:ext cx="864063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5463" algn="l"/>
              </a:tabLst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Task 3.3: 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Sea Surface Temperature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Lucida Sans Unicode" pitchFamily="34" charset="0"/>
                <a:sym typeface="Symbol" pitchFamily="18" charset="2"/>
              </a:rPr>
              <a:t>(SST) analysis 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87313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Lucida Sans Unicode" pitchFamily="34" charset="0"/>
                <a:sym typeface="Symbol" pitchFamily="18" charset="2"/>
              </a:rPr>
              <a:t>	   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(Thomas Hüther, Gernot Geppert, Martin Lange, etc., DWD)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57188" marR="0" lvl="0" indent="-269875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C79B6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omniVAR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”:   flexible (at present 2-D)-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variational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analysis in DACE:</a:t>
            </a:r>
          </a:p>
          <a:p>
            <a:pPr marL="773113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1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core of code developed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(minimization, B-matrix, etc.),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for plain 2D-Var</a:t>
            </a:r>
          </a:p>
          <a:p>
            <a:pPr marL="773113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1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adapted to T2M analysis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(e.g. height correction)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48736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(T2M analysis used e.g. for soil moisture analysis)</a:t>
            </a:r>
          </a:p>
          <a:p>
            <a:pPr marL="48736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(to do: station selection, QC, etc.) </a:t>
            </a:r>
          </a:p>
          <a:p>
            <a:pPr marL="773113" marR="0" lvl="1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1000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April 2023:  SST analysis technically ready and tested with full set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obs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487363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	  (needs to account for land/sea mask)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7721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86F2C3-B264-BA08-FF5D-C0A62E1E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276164" cy="218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4843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clouds)</a:t>
            </a:r>
          </a:p>
        </p:txBody>
      </p:sp>
      <p:sp>
        <p:nvSpPr>
          <p:cNvPr id="30" name="Titel 2"/>
          <p:cNvSpPr>
            <a:spLocks noGrp="1"/>
          </p:cNvSpPr>
          <p:nvPr/>
        </p:nvSpPr>
        <p:spPr>
          <a:xfrm>
            <a:off x="263082" y="1018520"/>
            <a:ext cx="7477270" cy="400110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Assimilation of 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Microwave Radiometer    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(Claire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Merker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a.o.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pic>
        <p:nvPicPr>
          <p:cNvPr id="33" name="Google Shape;133;p17" descr="Screen Clipping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9520"/>
          <a:stretch/>
        </p:blipFill>
        <p:spPr>
          <a:xfrm>
            <a:off x="467550" y="4024228"/>
            <a:ext cx="2999817" cy="174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39;p17" descr="Screen Clippin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9354"/>
          <a:stretch/>
        </p:blipFill>
        <p:spPr>
          <a:xfrm>
            <a:off x="467544" y="2296036"/>
            <a:ext cx="2936855" cy="168313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hteck 34"/>
          <p:cNvSpPr/>
          <p:nvPr/>
        </p:nvSpPr>
        <p:spPr>
          <a:xfrm>
            <a:off x="761793" y="1772816"/>
            <a:ext cx="2653279" cy="523220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verification of FG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against Raman Lidar</a:t>
            </a:r>
          </a:p>
        </p:txBody>
      </p:sp>
      <p:sp>
        <p:nvSpPr>
          <p:cNvPr id="36" name="Rechteck 35"/>
          <p:cNvSpPr/>
          <p:nvPr/>
        </p:nvSpPr>
        <p:spPr>
          <a:xfrm>
            <a:off x="2199776" y="2348299"/>
            <a:ext cx="1101547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Mixing ratio</a:t>
            </a:r>
          </a:p>
        </p:txBody>
      </p:sp>
      <p:sp>
        <p:nvSpPr>
          <p:cNvPr id="37" name="Rechteck 36"/>
          <p:cNvSpPr/>
          <p:nvPr/>
        </p:nvSpPr>
        <p:spPr>
          <a:xfrm>
            <a:off x="896184" y="4072435"/>
            <a:ext cx="1207955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Temperature</a:t>
            </a:r>
          </a:p>
        </p:txBody>
      </p:sp>
      <p:grpSp>
        <p:nvGrpSpPr>
          <p:cNvPr id="38" name="Google Shape;135;p17"/>
          <p:cNvGrpSpPr/>
          <p:nvPr/>
        </p:nvGrpSpPr>
        <p:grpSpPr>
          <a:xfrm>
            <a:off x="1096526" y="3094816"/>
            <a:ext cx="685886" cy="461624"/>
            <a:chOff x="7561672" y="3532292"/>
            <a:chExt cx="685886" cy="461624"/>
          </a:xfrm>
        </p:grpSpPr>
        <p:sp>
          <p:nvSpPr>
            <p:cNvPr id="40" name="Google Shape;136;p17"/>
            <p:cNvSpPr txBox="1"/>
            <p:nvPr/>
          </p:nvSpPr>
          <p:spPr>
            <a:xfrm>
              <a:off x="7805512" y="3532292"/>
              <a:ext cx="442046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de-C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REF</a:t>
              </a:r>
              <a:endPara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EXP</a:t>
              </a:r>
            </a:p>
          </p:txBody>
        </p:sp>
        <p:cxnSp>
          <p:nvCxnSpPr>
            <p:cNvPr id="41" name="Google Shape;137;p17"/>
            <p:cNvCxnSpPr/>
            <p:nvPr/>
          </p:nvCxnSpPr>
          <p:spPr>
            <a:xfrm>
              <a:off x="7561672" y="3675888"/>
              <a:ext cx="243840" cy="0"/>
            </a:xfrm>
            <a:prstGeom prst="straightConnector1">
              <a:avLst/>
            </a:prstGeom>
            <a:solidFill>
              <a:srgbClr val="FF0000"/>
            </a:solidFill>
            <a:ln w="28575" cap="flat" cmpd="sng">
              <a:solidFill>
                <a:srgbClr val="F78C0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138;p17"/>
            <p:cNvCxnSpPr/>
            <p:nvPr/>
          </p:nvCxnSpPr>
          <p:spPr>
            <a:xfrm>
              <a:off x="7561672" y="3864864"/>
              <a:ext cx="243840" cy="0"/>
            </a:xfrm>
            <a:prstGeom prst="straightConnector1">
              <a:avLst/>
            </a:prstGeom>
            <a:solidFill>
              <a:srgbClr val="FF0000"/>
            </a:solidFill>
            <a:ln w="2857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9" name="Rechteck 38"/>
          <p:cNvSpPr/>
          <p:nvPr/>
        </p:nvSpPr>
        <p:spPr>
          <a:xfrm>
            <a:off x="4211959" y="2412462"/>
            <a:ext cx="4723677" cy="3077766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small improvement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thermodynamical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structure above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Payerne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neutral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impact in forecast verification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 for improvement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operational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since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10.08.2022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(10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channels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incl.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cloudy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include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Grenchen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Schaffhausen stations when new devices are available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5822348" y="97970"/>
            <a:ext cx="3113288" cy="808110"/>
            <a:chOff x="5822348" y="97970"/>
            <a:chExt cx="3113288" cy="808110"/>
          </a:xfrm>
        </p:grpSpPr>
        <p:sp>
          <p:nvSpPr>
            <p:cNvPr id="28" name="Rechteck 27"/>
            <p:cNvSpPr/>
            <p:nvPr/>
          </p:nvSpPr>
          <p:spPr bwMode="auto">
            <a:xfrm>
              <a:off x="5822348" y="97970"/>
              <a:ext cx="3113288" cy="80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8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9" name="Bild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78006" r="10884"/>
            <a:stretch/>
          </p:blipFill>
          <p:spPr>
            <a:xfrm>
              <a:off x="6842408" y="441159"/>
              <a:ext cx="1041960" cy="179529"/>
            </a:xfrm>
            <a:prstGeom prst="rect">
              <a:avLst/>
            </a:prstGeom>
          </p:spPr>
        </p:pic>
        <p:pic>
          <p:nvPicPr>
            <p:cNvPr id="52" name="Picture 44" descr="Wapp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86" y="372431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6941976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6758" r="31858" b="607"/>
          <a:stretch/>
        </p:blipFill>
        <p:spPr>
          <a:xfrm>
            <a:off x="5364088" y="1793976"/>
            <a:ext cx="2001981" cy="46432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"/>
          <a:stretch/>
        </p:blipFill>
        <p:spPr>
          <a:xfrm>
            <a:off x="2112245" y="1773072"/>
            <a:ext cx="3323851" cy="2304000"/>
          </a:xfrm>
          <a:prstGeom prst="rect">
            <a:avLst/>
          </a:prstGeom>
        </p:spPr>
      </p:pic>
      <p:sp>
        <p:nvSpPr>
          <p:cNvPr id="102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2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F1B993-9C7B-4E86-AF2D-E835F2793AF9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2:  	Observations  (surface to clouds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lang="en-GB" altLang="de-DE" sz="2000" b="0" i="0" dirty="0">
                <a:solidFill>
                  <a:srgbClr val="000000"/>
                </a:solidFill>
              </a:rPr>
              <a:t>	ground-based remote-sensing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itel 2"/>
          <p:cNvSpPr>
            <a:spLocks noGrp="1"/>
          </p:cNvSpPr>
          <p:nvPr/>
        </p:nvSpPr>
        <p:spPr>
          <a:xfrm>
            <a:off x="263082" y="1018520"/>
            <a:ext cx="510100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Doppler lidar 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(Lindenberg)    </a:t>
            </a:r>
            <a:r>
              <a:rPr kumimoji="0" lang="en-GB" sz="16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(Jasmin </a:t>
            </a:r>
            <a:r>
              <a:rPr kumimoji="0" lang="en-GB" sz="1600" b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Vural</a:t>
            </a:r>
            <a:r>
              <a:rPr kumimoji="0" lang="en-GB" sz="16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GB" sz="1600" b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a.o.</a:t>
            </a:r>
            <a:r>
              <a:rPr kumimoji="0" lang="en-GB" sz="16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39" name="Rechteck 38"/>
          <p:cNvSpPr/>
          <p:nvPr/>
        </p:nvSpPr>
        <p:spPr>
          <a:xfrm>
            <a:off x="256778" y="3847688"/>
            <a:ext cx="5323334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results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better use 1 than 2 profiles per hour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shorter temporal averaging for single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profiles preferred  (10 vs. 30 min)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reduced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(in 1 exp.)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statistically significant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(depends on exp. setup, period)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do: 	longer experiments for statistical significance,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case studies</a:t>
            </a:r>
          </a:p>
        </p:txBody>
      </p:sp>
      <p:pic>
        <p:nvPicPr>
          <p:cNvPr id="4" name="Grafik 3"/>
          <p:cNvPicPr>
            <a:picLocks/>
          </p:cNvPicPr>
          <p:nvPr/>
        </p:nvPicPr>
        <p:blipFill rotWithShape="1">
          <a:blip r:embed="rId4"/>
          <a:srcRect l="9839" t="6381" r="20363" b="751"/>
          <a:stretch/>
        </p:blipFill>
        <p:spPr>
          <a:xfrm>
            <a:off x="7319314" y="1772816"/>
            <a:ext cx="1717182" cy="468000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51520" y="1613699"/>
            <a:ext cx="5400600" cy="203132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experiments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June (+ July) 2021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small domain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(~ 600 x 600 km)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Lindenberg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wind profiler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not assimilated)</a:t>
            </a:r>
          </a:p>
        </p:txBody>
      </p:sp>
      <p:sp>
        <p:nvSpPr>
          <p:cNvPr id="21" name="Rechteck 20"/>
          <p:cNvSpPr/>
          <p:nvPr/>
        </p:nvSpPr>
        <p:spPr>
          <a:xfrm>
            <a:off x="5594356" y="1002214"/>
            <a:ext cx="3514148" cy="338554"/>
          </a:xfrm>
          <a:prstGeom prst="rect">
            <a:avLst/>
          </a:prstGeom>
          <a:noFill/>
        </p:spPr>
        <p:txBody>
          <a:bodyPr wrap="square" lIns="36000" rIns="36000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change [%]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rmse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6-h forecasts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796136" y="1383159"/>
            <a:ext cx="15841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Lindenberg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TEMP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assimilated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452320" y="1383159"/>
            <a:ext cx="15841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Lindenberg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TEMP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 assimilated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9100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/>
          <a:srcRect l="67479" b="134"/>
          <a:stretch/>
        </p:blipFill>
        <p:spPr>
          <a:xfrm>
            <a:off x="6516216" y="1819652"/>
            <a:ext cx="1915911" cy="4205610"/>
          </a:xfrm>
          <a:prstGeom prst="rect">
            <a:avLst/>
          </a:prstGeom>
        </p:spPr>
      </p:pic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3CDBA-DDD8-497F-837A-C1E181E1A81E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1.1:  	Refinements on reference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operational changes</a:t>
            </a: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1186180" y="1196752"/>
            <a:ext cx="7516008" cy="7080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Assimilation of MODE-S v2.2 Stream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55881" t="29641" b="23179"/>
          <a:stretch/>
        </p:blipFill>
        <p:spPr>
          <a:xfrm>
            <a:off x="542177" y="2852936"/>
            <a:ext cx="3639202" cy="241325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/>
          <a:srcRect t="2108" r="63663"/>
          <a:stretch/>
        </p:blipFill>
        <p:spPr>
          <a:xfrm>
            <a:off x="4184113" y="1916831"/>
            <a:ext cx="2140723" cy="412248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50959" y="5402321"/>
            <a:ext cx="3104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400" b="0" i="0" dirty="0">
                <a:solidFill>
                  <a:srgbClr val="000000"/>
                </a:solidFill>
                <a:latin typeface="Arial" charset="0"/>
              </a:rPr>
              <a:t>Number of </a:t>
            </a:r>
            <a:r>
              <a:rPr kumimoji="0" lang="en-GB" sz="1400" b="0" i="0" dirty="0" err="1">
                <a:solidFill>
                  <a:srgbClr val="000000"/>
                </a:solidFill>
                <a:latin typeface="Arial" charset="0"/>
              </a:rPr>
              <a:t>obs</a:t>
            </a:r>
            <a:r>
              <a:rPr kumimoji="0" lang="en-GB" sz="1400" b="0" i="0" dirty="0">
                <a:solidFill>
                  <a:srgbClr val="000000"/>
                </a:solidFill>
                <a:latin typeface="Arial" charset="0"/>
              </a:rPr>
              <a:t> (28.03 – 05.04.2022)</a:t>
            </a:r>
          </a:p>
        </p:txBody>
      </p:sp>
      <p:sp>
        <p:nvSpPr>
          <p:cNvPr id="15" name="Rechteck 14"/>
          <p:cNvSpPr/>
          <p:nvPr/>
        </p:nvSpPr>
        <p:spPr>
          <a:xfrm>
            <a:off x="4640001" y="5878433"/>
            <a:ext cx="1487793" cy="43088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 change in CRPS 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averaged over all LT</a:t>
            </a:r>
          </a:p>
        </p:txBody>
      </p:sp>
      <p:sp>
        <p:nvSpPr>
          <p:cNvPr id="16" name="Rechteck 15"/>
          <p:cNvSpPr/>
          <p:nvPr/>
        </p:nvSpPr>
        <p:spPr>
          <a:xfrm>
            <a:off x="4313265" y="1628800"/>
            <a:ext cx="2191683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 verification</a:t>
            </a:r>
          </a:p>
        </p:txBody>
      </p:sp>
      <p:sp>
        <p:nvSpPr>
          <p:cNvPr id="17" name="Rechteck 16"/>
          <p:cNvSpPr/>
          <p:nvPr/>
        </p:nvSpPr>
        <p:spPr>
          <a:xfrm>
            <a:off x="6907301" y="5878433"/>
            <a:ext cx="1539437" cy="43088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 change in RMSE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averaged over all LT</a:t>
            </a:r>
          </a:p>
        </p:txBody>
      </p:sp>
      <p:sp>
        <p:nvSpPr>
          <p:cNvPr id="18" name="Rechteck 17"/>
          <p:cNvSpPr/>
          <p:nvPr/>
        </p:nvSpPr>
        <p:spPr>
          <a:xfrm>
            <a:off x="6532281" y="1628800"/>
            <a:ext cx="2191683" cy="307777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WPROF verification</a:t>
            </a:r>
          </a:p>
        </p:txBody>
      </p:sp>
      <p:sp>
        <p:nvSpPr>
          <p:cNvPr id="19" name="Rechteck 18"/>
          <p:cNvSpPr/>
          <p:nvPr/>
        </p:nvSpPr>
        <p:spPr>
          <a:xfrm>
            <a:off x="887791" y="2449603"/>
            <a:ext cx="2863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Operational since 30.05.2022</a:t>
            </a:r>
          </a:p>
        </p:txBody>
      </p:sp>
      <p:pic>
        <p:nvPicPr>
          <p:cNvPr id="21" name="Picture 44" descr="Wap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1226592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5822348" y="97970"/>
            <a:ext cx="3113288" cy="808110"/>
            <a:chOff x="5822348" y="97970"/>
            <a:chExt cx="3113288" cy="808110"/>
          </a:xfrm>
        </p:grpSpPr>
        <p:sp>
          <p:nvSpPr>
            <p:cNvPr id="23" name="Rechteck 22"/>
            <p:cNvSpPr/>
            <p:nvPr/>
          </p:nvSpPr>
          <p:spPr bwMode="auto">
            <a:xfrm>
              <a:off x="5822348" y="97970"/>
              <a:ext cx="3113288" cy="80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Bild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78006" r="10884"/>
            <a:stretch/>
          </p:blipFill>
          <p:spPr>
            <a:xfrm>
              <a:off x="6842408" y="441159"/>
              <a:ext cx="1041960" cy="179529"/>
            </a:xfrm>
            <a:prstGeom prst="rect">
              <a:avLst/>
            </a:prstGeom>
          </p:spPr>
        </p:pic>
        <p:pic>
          <p:nvPicPr>
            <p:cNvPr id="25" name="Picture 44" descr="Wapp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86" y="372431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336979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12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3CDBA-DDD8-497F-837A-C1E181E1A81E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Task 1.1:  	Refinements on reference KENDA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  <a:defRPr/>
            </a:pPr>
            <a:r>
              <a:rPr kumimoji="1" lang="en-GB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1" lang="en-GB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MeteoSwiss</a:t>
            </a:r>
            <a:r>
              <a:rPr kumimoji="1" lang="en-GB" altLang="de-DE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outlook</a:t>
            </a:r>
            <a:endParaRPr kumimoji="1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platzhalter 3"/>
          <p:cNvSpPr txBox="1">
            <a:spLocks/>
          </p:cNvSpPr>
          <p:nvPr/>
        </p:nvSpPr>
        <p:spPr>
          <a:xfrm>
            <a:off x="323528" y="2204622"/>
            <a:ext cx="8424936" cy="388867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Developments with COSMO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Raman Lidar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(Q4 2022)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b="0" i="0" kern="0" dirty="0">
                <a:solidFill>
                  <a:srgbClr val="0070C0"/>
                </a:solidFill>
                <a:latin typeface="Arial"/>
              </a:rPr>
              <a:t>h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igh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-res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ascent and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descent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TEMP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observations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KENDA-1    (+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tuning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errors, localization radius, etc.)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Developments with ICON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Assimilation of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3D Radar Reflectivity 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(particular issues with complex topography)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Extension to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OPERA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composite for LHN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Assimilation of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Meteodrone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Observations 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Assimilation of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additional surface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stations in Switzerland</a:t>
            </a:r>
          </a:p>
          <a:p>
            <a:pPr marL="7143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el 2"/>
          <p:cNvSpPr txBox="1">
            <a:spLocks/>
          </p:cNvSpPr>
          <p:nvPr/>
        </p:nvSpPr>
        <p:spPr>
          <a:xfrm>
            <a:off x="329879" y="1124744"/>
            <a:ext cx="7957820" cy="79011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Outlook at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MeteoSwiss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next year</a:t>
            </a:r>
          </a:p>
          <a:p>
            <a:pPr lvl="0">
              <a:spcBef>
                <a:spcPts val="600"/>
              </a:spcBef>
            </a:pP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(Daniel </a:t>
            </a:r>
            <a:r>
              <a:rPr kumimoji="0" lang="en-US" altLang="de-DE" sz="1600" dirty="0" err="1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Leuenberger</a:t>
            </a: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Claire </a:t>
            </a:r>
            <a:r>
              <a:rPr kumimoji="0" lang="en-US" altLang="de-DE" sz="1600" dirty="0" err="1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Merker</a:t>
            </a: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Daniel </a:t>
            </a:r>
            <a:r>
              <a:rPr kumimoji="0" lang="en-US" altLang="de-DE" sz="1600" dirty="0" err="1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Regenass</a:t>
            </a: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Bas </a:t>
            </a:r>
            <a:r>
              <a:rPr kumimoji="0" lang="en-US" altLang="de-DE" sz="1600" dirty="0" err="1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Crezee</a:t>
            </a: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, Marco </a:t>
            </a:r>
            <a:r>
              <a:rPr kumimoji="0" lang="en-US" altLang="de-DE" sz="1600" dirty="0" err="1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Arpagaus</a:t>
            </a:r>
            <a:r>
              <a:rPr kumimoji="0" lang="en-US" altLang="de-DE" sz="1600" dirty="0">
                <a:solidFill>
                  <a:schemeClr val="bg1">
                    <a:lumMod val="50000"/>
                  </a:schemeClr>
                </a:solidFill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)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5822348" y="97970"/>
            <a:ext cx="3113288" cy="808110"/>
            <a:chOff x="5822348" y="97970"/>
            <a:chExt cx="3113288" cy="808110"/>
          </a:xfrm>
        </p:grpSpPr>
        <p:sp>
          <p:nvSpPr>
            <p:cNvPr id="26" name="Rechteck 25"/>
            <p:cNvSpPr/>
            <p:nvPr/>
          </p:nvSpPr>
          <p:spPr bwMode="auto">
            <a:xfrm>
              <a:off x="5822348" y="97970"/>
              <a:ext cx="3113288" cy="8081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de-DE" sz="1800" b="1" i="1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pic>
          <p:nvPicPr>
            <p:cNvPr id="27" name="Bild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6" t="78006" r="10884"/>
            <a:stretch/>
          </p:blipFill>
          <p:spPr>
            <a:xfrm>
              <a:off x="6842408" y="441159"/>
              <a:ext cx="1041960" cy="179529"/>
            </a:xfrm>
            <a:prstGeom prst="rect">
              <a:avLst/>
            </a:prstGeom>
          </p:spPr>
        </p:pic>
        <p:pic>
          <p:nvPicPr>
            <p:cNvPr id="28" name="Picture 44" descr="Wapp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1886" y="372431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7585288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2303928" y="3185984"/>
            <a:ext cx="1620000" cy="1764000"/>
            <a:chOff x="2303928" y="1764000"/>
            <a:chExt cx="1620000" cy="176400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0" t="13270" r="10378" b="20587"/>
            <a:stretch/>
          </p:blipFill>
          <p:spPr>
            <a:xfrm>
              <a:off x="2303928" y="1764000"/>
              <a:ext cx="1620000" cy="1764000"/>
            </a:xfrm>
            <a:prstGeom prst="rect">
              <a:avLst/>
            </a:prstGeom>
          </p:spPr>
        </p:pic>
        <p:sp>
          <p:nvSpPr>
            <p:cNvPr id="32" name="Ellipse 31"/>
            <p:cNvSpPr/>
            <p:nvPr/>
          </p:nvSpPr>
          <p:spPr>
            <a:xfrm rot="19289910">
              <a:off x="2424036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032120" y="3185984"/>
            <a:ext cx="1620000" cy="1764000"/>
            <a:chOff x="4032120" y="1764000"/>
            <a:chExt cx="1620000" cy="1764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3" t="13270" r="10275" b="20587"/>
            <a:stretch/>
          </p:blipFill>
          <p:spPr>
            <a:xfrm>
              <a:off x="4032120" y="1764000"/>
              <a:ext cx="1620000" cy="1764000"/>
            </a:xfrm>
            <a:prstGeom prst="rect">
              <a:avLst/>
            </a:prstGeom>
          </p:spPr>
        </p:pic>
        <p:sp>
          <p:nvSpPr>
            <p:cNvPr id="33" name="Ellipse 32"/>
            <p:cNvSpPr/>
            <p:nvPr/>
          </p:nvSpPr>
          <p:spPr>
            <a:xfrm rot="19289910">
              <a:off x="4152228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0836A9-66AC-44AE-963F-20C1E819B5BA}" type="slidenum">
              <a:rPr kumimoji="1" lang="de-DE" sz="1400" b="1" i="0" u="none" strike="noStrike" kern="1200" cap="none" spc="0" normalizeH="0" baseline="0" noProof="0" smtClean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de-DE" sz="1400" b="1" i="0" u="none" strike="noStrike" kern="1200" cap="none" spc="0" normalizeH="0" baseline="0" noProof="0" dirty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9512" y="103654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</a:t>
            </a:r>
            <a:r>
              <a:rPr kumimoji="1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(EW 16 </a:t>
            </a:r>
            <a:r>
              <a:rPr kumimoji="1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UTC</a:t>
            </a: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89174" y="1042593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operational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65351" y="103654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noLHN</a:t>
            </a:r>
            <a:endParaRPr kumimoji="1" lang="en-GB" sz="16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198000" y="1340768"/>
            <a:ext cx="1620000" cy="1764000"/>
            <a:chOff x="198000" y="1764000"/>
            <a:chExt cx="1620000" cy="1764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1" t="13270" r="10758" b="20587"/>
            <a:stretch/>
          </p:blipFill>
          <p:spPr>
            <a:xfrm>
              <a:off x="198000" y="1764000"/>
              <a:ext cx="1620000" cy="1764000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 rot="19289910">
              <a:off x="339425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044820" y="1349584"/>
            <a:ext cx="1620000" cy="1764000"/>
            <a:chOff x="4044820" y="4356000"/>
            <a:chExt cx="1620000" cy="1764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0" t="13263" r="10287" b="20596"/>
            <a:stretch/>
          </p:blipFill>
          <p:spPr>
            <a:xfrm>
              <a:off x="4044820" y="4356000"/>
              <a:ext cx="1620000" cy="1764000"/>
            </a:xfrm>
            <a:prstGeom prst="rect">
              <a:avLst/>
            </a:prstGeom>
          </p:spPr>
        </p:pic>
        <p:sp>
          <p:nvSpPr>
            <p:cNvPr id="40" name="Ellipse 39"/>
            <p:cNvSpPr/>
            <p:nvPr/>
          </p:nvSpPr>
          <p:spPr>
            <a:xfrm rot="19289910">
              <a:off x="4174699" y="4954013"/>
              <a:ext cx="1339868" cy="40635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329328" y="1349584"/>
            <a:ext cx="1620000" cy="1764000"/>
            <a:chOff x="2329328" y="4356000"/>
            <a:chExt cx="1620000" cy="176400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6" t="13263" r="9994" b="20596"/>
            <a:stretch/>
          </p:blipFill>
          <p:spPr>
            <a:xfrm>
              <a:off x="2329328" y="4356000"/>
              <a:ext cx="1620000" cy="1764000"/>
            </a:xfrm>
            <a:prstGeom prst="rect">
              <a:avLst/>
            </a:prstGeom>
          </p:spPr>
        </p:pic>
        <p:sp>
          <p:nvSpPr>
            <p:cNvPr id="41" name="Ellipse 40"/>
            <p:cNvSpPr/>
            <p:nvPr/>
          </p:nvSpPr>
          <p:spPr>
            <a:xfrm rot="19289910">
              <a:off x="2459207" y="4954013"/>
              <a:ext cx="1339868" cy="40635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1786862" y="1730755"/>
            <a:ext cx="603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UTC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+1h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776388" y="3585790"/>
            <a:ext cx="603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UTC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+4h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323528" y="5042500"/>
            <a:ext cx="8712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background:   	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precip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underestimated in very-short range forecasts 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Ahr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flood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		event in July 2021 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precip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reduced rel. to longer lead times)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	bright band detection too active in summer, eliminating far too much correctly observed (strong)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precip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from convective cells from observation input</a:t>
            </a: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Task 1.1:  	Refinements on reference KENDA: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	revision of </a:t>
            </a:r>
            <a:r>
              <a:rPr lang="en-GB" altLang="de-DE" sz="2000" b="0" i="0" dirty="0">
                <a:solidFill>
                  <a:srgbClr val="0070C0"/>
                </a:solidFill>
              </a:rPr>
              <a:t>Latent Heat Nudging</a:t>
            </a:r>
          </a:p>
        </p:txBody>
      </p:sp>
      <p:pic>
        <p:nvPicPr>
          <p:cNvPr id="48" name="Grafik 47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88536" r="9884" b="6065"/>
          <a:stretch/>
        </p:blipFill>
        <p:spPr>
          <a:xfrm>
            <a:off x="20351" y="3197284"/>
            <a:ext cx="2175385" cy="246842"/>
          </a:xfrm>
          <a:prstGeom prst="rect">
            <a:avLst/>
          </a:prstGeom>
        </p:spPr>
      </p:pic>
      <p:sp>
        <p:nvSpPr>
          <p:cNvPr id="49" name="Textfeld 48"/>
          <p:cNvSpPr txBox="1"/>
          <p:nvPr/>
        </p:nvSpPr>
        <p:spPr>
          <a:xfrm>
            <a:off x="683568" y="335699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[mm/h]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4C394A-496F-E5E3-3492-8C439402005C}"/>
              </a:ext>
            </a:extLst>
          </p:cNvPr>
          <p:cNvSpPr txBox="1">
            <a:spLocks/>
          </p:cNvSpPr>
          <p:nvPr/>
        </p:nvSpPr>
        <p:spPr bwMode="auto">
          <a:xfrm>
            <a:off x="6596608" y="1063769"/>
            <a:ext cx="2223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</a:tabLst>
              <a:defRPr/>
            </a:pPr>
            <a:r>
              <a:rPr kumimoji="0" lang="en-US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</a:rPr>
              <a:t>(</a:t>
            </a:r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Klaus Stephan)</a:t>
            </a:r>
          </a:p>
        </p:txBody>
      </p:sp>
    </p:spTree>
    <p:extLst>
      <p:ext uri="{BB962C8B-B14F-4D97-AF65-F5344CB8AC3E}">
        <p14:creationId xmlns:p14="http://schemas.microsoft.com/office/powerpoint/2010/main" val="1001231822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ieren 41"/>
          <p:cNvGrpSpPr/>
          <p:nvPr/>
        </p:nvGrpSpPr>
        <p:grpSpPr>
          <a:xfrm>
            <a:off x="2303928" y="3185984"/>
            <a:ext cx="1620000" cy="1764000"/>
            <a:chOff x="2303928" y="1764000"/>
            <a:chExt cx="1620000" cy="1764000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0" t="13270" r="10378" b="20587"/>
            <a:stretch/>
          </p:blipFill>
          <p:spPr>
            <a:xfrm>
              <a:off x="2303928" y="1764000"/>
              <a:ext cx="1620000" cy="1764000"/>
            </a:xfrm>
            <a:prstGeom prst="rect">
              <a:avLst/>
            </a:prstGeom>
          </p:spPr>
        </p:pic>
        <p:sp>
          <p:nvSpPr>
            <p:cNvPr id="32" name="Ellipse 31"/>
            <p:cNvSpPr/>
            <p:nvPr/>
          </p:nvSpPr>
          <p:spPr>
            <a:xfrm rot="19289910">
              <a:off x="2424036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032120" y="3185984"/>
            <a:ext cx="1620000" cy="1764000"/>
            <a:chOff x="4032120" y="1764000"/>
            <a:chExt cx="1620000" cy="1764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93" t="13270" r="10275" b="20587"/>
            <a:stretch/>
          </p:blipFill>
          <p:spPr>
            <a:xfrm>
              <a:off x="4032120" y="1764000"/>
              <a:ext cx="1620000" cy="1764000"/>
            </a:xfrm>
            <a:prstGeom prst="rect">
              <a:avLst/>
            </a:prstGeom>
          </p:spPr>
        </p:pic>
        <p:sp>
          <p:nvSpPr>
            <p:cNvPr id="33" name="Ellipse 32"/>
            <p:cNvSpPr/>
            <p:nvPr/>
          </p:nvSpPr>
          <p:spPr>
            <a:xfrm rot="19289910">
              <a:off x="4152228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5760304" y="3185984"/>
            <a:ext cx="1548000" cy="1764000"/>
            <a:chOff x="5760304" y="1764000"/>
            <a:chExt cx="1548000" cy="176400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0" t="13270" r="13582" b="20587"/>
            <a:stretch/>
          </p:blipFill>
          <p:spPr>
            <a:xfrm>
              <a:off x="5760304" y="1764000"/>
              <a:ext cx="1548000" cy="1764000"/>
            </a:xfrm>
            <a:prstGeom prst="rect">
              <a:avLst/>
            </a:prstGeom>
          </p:spPr>
        </p:pic>
        <p:sp>
          <p:nvSpPr>
            <p:cNvPr id="36" name="Ellipse 35"/>
            <p:cNvSpPr/>
            <p:nvPr/>
          </p:nvSpPr>
          <p:spPr>
            <a:xfrm rot="19289910">
              <a:off x="5884152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79512" y="103654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/>
              <a:t>Obs</a:t>
            </a:r>
            <a:r>
              <a:rPr lang="en-GB" i="0" dirty="0"/>
              <a:t> </a:t>
            </a:r>
            <a:r>
              <a:rPr lang="en-GB" sz="1400" i="0" dirty="0"/>
              <a:t>(EW 16 </a:t>
            </a:r>
            <a:r>
              <a:rPr lang="en-GB" sz="1200" i="0" dirty="0"/>
              <a:t>UTC</a:t>
            </a:r>
            <a:r>
              <a:rPr lang="en-GB" sz="1400" i="0" dirty="0"/>
              <a:t>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489174" y="1042593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0" dirty="0"/>
              <a:t>operational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65351" y="1036548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0" dirty="0" err="1"/>
              <a:t>noLHN</a:t>
            </a:r>
            <a:endParaRPr lang="en-GB" sz="1600" i="0" dirty="0"/>
          </a:p>
        </p:txBody>
      </p:sp>
      <p:sp>
        <p:nvSpPr>
          <p:cNvPr id="16" name="Textfeld 15"/>
          <p:cNvSpPr txBox="1"/>
          <p:nvPr/>
        </p:nvSpPr>
        <p:spPr>
          <a:xfrm>
            <a:off x="5652120" y="1013672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0" dirty="0"/>
              <a:t>“</a:t>
            </a:r>
            <a:r>
              <a:rPr lang="en-GB" sz="1600" i="0" dirty="0" err="1"/>
              <a:t>no”brightband</a:t>
            </a:r>
            <a:endParaRPr lang="en-GB" sz="1600" i="0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198000" y="1340768"/>
            <a:ext cx="1620000" cy="1764000"/>
            <a:chOff x="198000" y="1764000"/>
            <a:chExt cx="1620000" cy="1764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1" t="13270" r="10758" b="20587"/>
            <a:stretch/>
          </p:blipFill>
          <p:spPr>
            <a:xfrm>
              <a:off x="198000" y="1764000"/>
              <a:ext cx="1620000" cy="1764000"/>
            </a:xfrm>
            <a:prstGeom prst="rect">
              <a:avLst/>
            </a:prstGeom>
          </p:spPr>
        </p:pic>
        <p:sp>
          <p:nvSpPr>
            <p:cNvPr id="31" name="Ellipse 30"/>
            <p:cNvSpPr/>
            <p:nvPr/>
          </p:nvSpPr>
          <p:spPr>
            <a:xfrm rot="19289910">
              <a:off x="339425" y="2333025"/>
              <a:ext cx="1339868" cy="51934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5734912" y="1349584"/>
            <a:ext cx="1620000" cy="1764000"/>
            <a:chOff x="5734912" y="4356000"/>
            <a:chExt cx="1620000" cy="176400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t="13263" r="10885" b="20596"/>
            <a:stretch/>
          </p:blipFill>
          <p:spPr>
            <a:xfrm>
              <a:off x="5734912" y="4356000"/>
              <a:ext cx="1620000" cy="1764000"/>
            </a:xfrm>
            <a:prstGeom prst="rect">
              <a:avLst/>
            </a:prstGeom>
          </p:spPr>
        </p:pic>
        <p:sp>
          <p:nvSpPr>
            <p:cNvPr id="39" name="Ellipse 38"/>
            <p:cNvSpPr/>
            <p:nvPr/>
          </p:nvSpPr>
          <p:spPr>
            <a:xfrm rot="19289910">
              <a:off x="5877491" y="4954013"/>
              <a:ext cx="1339868" cy="40635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044820" y="1349584"/>
            <a:ext cx="1620000" cy="1764000"/>
            <a:chOff x="4044820" y="4356000"/>
            <a:chExt cx="1620000" cy="176400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80" t="13263" r="10287" b="20596"/>
            <a:stretch/>
          </p:blipFill>
          <p:spPr>
            <a:xfrm>
              <a:off x="4044820" y="4356000"/>
              <a:ext cx="1620000" cy="1764000"/>
            </a:xfrm>
            <a:prstGeom prst="rect">
              <a:avLst/>
            </a:prstGeom>
          </p:spPr>
        </p:pic>
        <p:sp>
          <p:nvSpPr>
            <p:cNvPr id="40" name="Ellipse 39"/>
            <p:cNvSpPr/>
            <p:nvPr/>
          </p:nvSpPr>
          <p:spPr>
            <a:xfrm rot="19289910">
              <a:off x="4174699" y="4954013"/>
              <a:ext cx="1339868" cy="40635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329328" y="1349584"/>
            <a:ext cx="1620000" cy="1764000"/>
            <a:chOff x="2329328" y="4356000"/>
            <a:chExt cx="1620000" cy="1764000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6" t="13263" r="9994" b="20596"/>
            <a:stretch/>
          </p:blipFill>
          <p:spPr>
            <a:xfrm>
              <a:off x="2329328" y="4356000"/>
              <a:ext cx="1620000" cy="1764000"/>
            </a:xfrm>
            <a:prstGeom prst="rect">
              <a:avLst/>
            </a:prstGeom>
          </p:spPr>
        </p:pic>
        <p:sp>
          <p:nvSpPr>
            <p:cNvPr id="41" name="Ellipse 40"/>
            <p:cNvSpPr/>
            <p:nvPr/>
          </p:nvSpPr>
          <p:spPr>
            <a:xfrm rot="19289910">
              <a:off x="2459207" y="4954013"/>
              <a:ext cx="1339868" cy="406358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44" name="Textfeld 43"/>
          <p:cNvSpPr txBox="1"/>
          <p:nvPr/>
        </p:nvSpPr>
        <p:spPr>
          <a:xfrm>
            <a:off x="1786862" y="1730755"/>
            <a:ext cx="603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/>
              <a:t> 15 </a:t>
            </a:r>
          </a:p>
          <a:p>
            <a:r>
              <a:rPr lang="en-GB" sz="1400" i="0" dirty="0"/>
              <a:t> UTC </a:t>
            </a:r>
          </a:p>
          <a:p>
            <a:r>
              <a:rPr lang="en-GB" i="0" dirty="0"/>
              <a:t>+1h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776388" y="3585790"/>
            <a:ext cx="603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/>
              <a:t> 12 </a:t>
            </a:r>
          </a:p>
          <a:p>
            <a:r>
              <a:rPr lang="en-GB" sz="1400" i="0" dirty="0"/>
              <a:t> UTC </a:t>
            </a:r>
          </a:p>
          <a:p>
            <a:r>
              <a:rPr lang="en-GB" i="0" dirty="0"/>
              <a:t>+4h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323528" y="5170547"/>
            <a:ext cx="871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1800"/>
              </a:spcBef>
              <a:tabLst>
                <a:tab pos="357188" algn="l"/>
              </a:tabLst>
              <a:defRPr/>
            </a:pPr>
            <a:r>
              <a:rPr kumimoji="0" lang="en-US" sz="1800" b="0" i="0" dirty="0">
                <a:ea typeface="ＭＳ Ｐゴシック"/>
              </a:rPr>
              <a:t>	revision of bright band detection (only active if bright band below 2000 m height)</a:t>
            </a:r>
          </a:p>
          <a:p>
            <a:pPr>
              <a:spcBef>
                <a:spcPts val="1200"/>
              </a:spcBef>
              <a:tabLst>
                <a:tab pos="357188" algn="l"/>
              </a:tabLst>
              <a:defRPr/>
            </a:pPr>
            <a:r>
              <a:rPr kumimoji="0" lang="en-US" sz="1800" b="0" i="0" dirty="0">
                <a:ea typeface="ＭＳ Ｐゴシック"/>
              </a:rPr>
              <a:t>	overestimation of </a:t>
            </a:r>
            <a:r>
              <a:rPr kumimoji="0" lang="en-US" sz="1800" b="0" i="0" dirty="0" err="1">
                <a:ea typeface="ＭＳ Ｐゴシック"/>
              </a:rPr>
              <a:t>precip</a:t>
            </a:r>
            <a:r>
              <a:rPr kumimoji="0" lang="en-US" sz="1800" b="0" i="0" dirty="0">
                <a:ea typeface="ＭＳ Ｐゴシック"/>
              </a:rPr>
              <a:t> in summer, retuning of LHN required</a:t>
            </a: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Task 1.1:  	Refinements on reference KENDA: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	revision of </a:t>
            </a:r>
            <a:r>
              <a:rPr lang="en-GB" altLang="de-DE" sz="2000" b="0" i="0" dirty="0">
                <a:solidFill>
                  <a:srgbClr val="0070C0"/>
                </a:solidFill>
              </a:rPr>
              <a:t>Latent Heat Nudging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323528" y="1013672"/>
            <a:ext cx="8784976" cy="5295648"/>
            <a:chOff x="323528" y="1013672"/>
            <a:chExt cx="8784976" cy="5295648"/>
          </a:xfrm>
        </p:grpSpPr>
        <p:grpSp>
          <p:nvGrpSpPr>
            <p:cNvPr id="51" name="Gruppieren 50"/>
            <p:cNvGrpSpPr/>
            <p:nvPr/>
          </p:nvGrpSpPr>
          <p:grpSpPr>
            <a:xfrm>
              <a:off x="7288134" y="1013672"/>
              <a:ext cx="1820370" cy="3936312"/>
              <a:chOff x="7288134" y="1013672"/>
              <a:chExt cx="1820370" cy="3936312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7288134" y="1013672"/>
                <a:ext cx="1820370" cy="338554"/>
              </a:xfrm>
              <a:prstGeom prst="rect">
                <a:avLst/>
              </a:prstGeom>
              <a:noFill/>
            </p:spPr>
            <p:txBody>
              <a:bodyPr wrap="none" lIns="36000" rIns="0" rtlCol="0">
                <a:spAutoFit/>
              </a:bodyPr>
              <a:lstStyle/>
              <a:p>
                <a:r>
                  <a:rPr lang="en-GB" sz="1600" i="0" dirty="0" err="1"/>
                  <a:t>newbright+retune</a:t>
                </a:r>
                <a:endParaRPr lang="en-GB" sz="1600" i="0" dirty="0"/>
              </a:p>
            </p:txBody>
          </p:sp>
          <p:grpSp>
            <p:nvGrpSpPr>
              <p:cNvPr id="49" name="Gruppieren 48"/>
              <p:cNvGrpSpPr/>
              <p:nvPr/>
            </p:nvGrpSpPr>
            <p:grpSpPr>
              <a:xfrm>
                <a:off x="7416496" y="1349584"/>
                <a:ext cx="1620000" cy="3600400"/>
                <a:chOff x="7416496" y="1349584"/>
                <a:chExt cx="1620000" cy="3600400"/>
              </a:xfrm>
            </p:grpSpPr>
            <p:grpSp>
              <p:nvGrpSpPr>
                <p:cNvPr id="9" name="Gruppieren 8"/>
                <p:cNvGrpSpPr/>
                <p:nvPr/>
              </p:nvGrpSpPr>
              <p:grpSpPr>
                <a:xfrm>
                  <a:off x="7416496" y="3185984"/>
                  <a:ext cx="1620000" cy="1764000"/>
                  <a:chOff x="7416496" y="1764000"/>
                  <a:chExt cx="1620000" cy="1764000"/>
                </a:xfrm>
              </p:grpSpPr>
              <p:pic>
                <p:nvPicPr>
                  <p:cNvPr id="12" name="Grafik 11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1181" t="13270" r="10189" b="20587"/>
                  <a:stretch/>
                </p:blipFill>
                <p:spPr>
                  <a:xfrm>
                    <a:off x="7416496" y="1764000"/>
                    <a:ext cx="1620000" cy="1764000"/>
                  </a:xfrm>
                  <a:prstGeom prst="rect">
                    <a:avLst/>
                  </a:prstGeom>
                </p:spPr>
              </p:pic>
              <p:sp>
                <p:nvSpPr>
                  <p:cNvPr id="37" name="Ellipse 36"/>
                  <p:cNvSpPr/>
                  <p:nvPr/>
                </p:nvSpPr>
                <p:spPr>
                  <a:xfrm rot="19289910">
                    <a:off x="7556099" y="2333025"/>
                    <a:ext cx="1339868" cy="519348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endParaRPr>
                  </a:p>
                </p:txBody>
              </p:sp>
            </p:grpSp>
            <p:grpSp>
              <p:nvGrpSpPr>
                <p:cNvPr id="7" name="Gruppieren 6"/>
                <p:cNvGrpSpPr/>
                <p:nvPr/>
              </p:nvGrpSpPr>
              <p:grpSpPr>
                <a:xfrm>
                  <a:off x="7416496" y="1349584"/>
                  <a:ext cx="1620000" cy="1764000"/>
                  <a:chOff x="7416496" y="4356000"/>
                  <a:chExt cx="1620000" cy="1764000"/>
                </a:xfrm>
              </p:grpSpPr>
              <p:pic>
                <p:nvPicPr>
                  <p:cNvPr id="21" name="Grafik 20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844" t="13263" r="10522" b="20596"/>
                  <a:stretch/>
                </p:blipFill>
                <p:spPr>
                  <a:xfrm>
                    <a:off x="7416496" y="4356000"/>
                    <a:ext cx="1620000" cy="1764000"/>
                  </a:xfrm>
                  <a:prstGeom prst="rect">
                    <a:avLst/>
                  </a:prstGeom>
                </p:spPr>
              </p:pic>
              <p:sp>
                <p:nvSpPr>
                  <p:cNvPr id="38" name="Ellipse 37"/>
                  <p:cNvSpPr/>
                  <p:nvPr/>
                </p:nvSpPr>
                <p:spPr>
                  <a:xfrm rot="19289910">
                    <a:off x="7547170" y="4954013"/>
                    <a:ext cx="1339868" cy="406358"/>
                  </a:xfrm>
                  <a:prstGeom prst="ellipse">
                    <a:avLst/>
                  </a:prstGeom>
                  <a:noFill/>
                  <a:ln w="38100" cap="flat">
                    <a:solidFill>
                      <a:srgbClr val="FF0000"/>
                    </a:solidFill>
                    <a:prstDash val="solid"/>
                    <a:miter lim="8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8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8" name="Content Placeholder 2"/>
            <p:cNvSpPr txBox="1">
              <a:spLocks/>
            </p:cNvSpPr>
            <p:nvPr/>
          </p:nvSpPr>
          <p:spPr bwMode="auto">
            <a:xfrm>
              <a:off x="323528" y="6032321"/>
              <a:ext cx="8712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/>
            </a:extLst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2B2B2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0C0C0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DDDDD"/>
                </a:buClr>
                <a:buChar char="•"/>
                <a:defRPr sz="21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spcBef>
                  <a:spcPts val="1200"/>
                </a:spcBef>
                <a:tabLst>
                  <a:tab pos="357188" algn="l"/>
                </a:tabLst>
                <a:defRPr/>
              </a:pPr>
              <a:r>
                <a:rPr kumimoji="0" lang="en-US" sz="1800" b="0" i="0" dirty="0">
                  <a:ea typeface="ＭＳ Ｐゴシック"/>
                </a:rPr>
                <a:t>	major modification: computed T increments not added, </a:t>
              </a:r>
              <a:r>
                <a:rPr kumimoji="0" lang="en-US" sz="1800" b="0" i="0" dirty="0">
                  <a:solidFill>
                    <a:srgbClr val="0070C0"/>
                  </a:solidFill>
                  <a:ea typeface="ＭＳ Ｐゴシック"/>
                </a:rPr>
                <a:t>only humidity updated</a:t>
              </a:r>
              <a:r>
                <a:rPr kumimoji="0" lang="en-US" sz="1800" b="0" i="0" dirty="0">
                  <a:ea typeface="ＭＳ Ｐゴシック"/>
                </a:rPr>
                <a:t>!</a:t>
              </a:r>
            </a:p>
          </p:txBody>
        </p:sp>
      </p:grpSp>
      <p:pic>
        <p:nvPicPr>
          <p:cNvPr id="53" name="Grafik 52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88536" r="9884" b="6065"/>
          <a:stretch/>
        </p:blipFill>
        <p:spPr>
          <a:xfrm>
            <a:off x="20351" y="3197284"/>
            <a:ext cx="2175385" cy="246842"/>
          </a:xfrm>
          <a:prstGeom prst="rect">
            <a:avLst/>
          </a:prstGeom>
        </p:spPr>
      </p:pic>
      <p:sp>
        <p:nvSpPr>
          <p:cNvPr id="54" name="Textfeld 53"/>
          <p:cNvSpPr txBox="1"/>
          <p:nvPr/>
        </p:nvSpPr>
        <p:spPr>
          <a:xfrm>
            <a:off x="683568" y="335699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[mm/h] </a:t>
            </a:r>
          </a:p>
        </p:txBody>
      </p:sp>
    </p:spTree>
    <p:extLst>
      <p:ext uri="{BB962C8B-B14F-4D97-AF65-F5344CB8AC3E}">
        <p14:creationId xmlns:p14="http://schemas.microsoft.com/office/powerpoint/2010/main" val="27245344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89"/>
          <a:stretch/>
        </p:blipFill>
        <p:spPr>
          <a:xfrm>
            <a:off x="4586448" y="1432800"/>
            <a:ext cx="2145792" cy="50040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289"/>
          <a:stretch/>
        </p:blipFill>
        <p:spPr>
          <a:xfrm>
            <a:off x="6746688" y="1432800"/>
            <a:ext cx="2145792" cy="5004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b="629"/>
          <a:stretch/>
        </p:blipFill>
        <p:spPr>
          <a:xfrm>
            <a:off x="2267744" y="1908000"/>
            <a:ext cx="2223421" cy="4536000"/>
          </a:xfrm>
          <a:prstGeom prst="rect">
            <a:avLst/>
          </a:prstGeom>
        </p:spPr>
      </p:pic>
      <p:sp>
        <p:nvSpPr>
          <p:cNvPr id="512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27557-9AB1-4115-97B1-CCA55E908601}" type="slidenum">
              <a:rPr kumimoji="1" lang="de-CH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2D4B9B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de-CH" altLang="de-DE" sz="1400" b="1" i="0" u="none" strike="noStrike" kern="1200" cap="none" spc="0" normalizeH="0" baseline="0" noProof="0">
              <a:ln>
                <a:noFill/>
              </a:ln>
              <a:solidFill>
                <a:srgbClr val="2D4B9B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0" name="Textfeld 49"/>
          <p:cNvSpPr txBox="1"/>
          <p:nvPr/>
        </p:nvSpPr>
        <p:spPr bwMode="auto">
          <a:xfrm>
            <a:off x="2339752" y="1031198"/>
            <a:ext cx="1474417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Synop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1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verif</a:t>
            </a: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endParaRPr kumimoji="1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" name="Textfeld 50"/>
          <p:cNvSpPr txBox="1"/>
          <p:nvPr/>
        </p:nvSpPr>
        <p:spPr bwMode="auto">
          <a:xfrm>
            <a:off x="2555776" y="1566123"/>
            <a:ext cx="1872208" cy="307777"/>
          </a:xfrm>
          <a:prstGeom prst="rect">
            <a:avLst/>
          </a:prstGeom>
          <a:solidFill>
            <a:srgbClr val="FFFFE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rIns="360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</a:t>
            </a:r>
            <a:r>
              <a:rPr kumimoji="1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erministic: </a:t>
            </a:r>
            <a:r>
              <a:rPr kumimoji="1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rmse</a:t>
            </a:r>
            <a:endParaRPr kumimoji="1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241032" y="1124629"/>
            <a:ext cx="1435424" cy="28814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spread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80792" y="1124629"/>
            <a:ext cx="1435424" cy="28814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CRPSF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111712" y="5373216"/>
            <a:ext cx="927719" cy="233619"/>
          </a:xfrm>
          <a:prstGeom prst="rect">
            <a:avLst/>
          </a:prstGeom>
          <a:solidFill>
            <a:srgbClr val="FFEBEB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18000" rIns="0" bIns="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  LHNP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707904" y="197250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T2M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012160" y="2287905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RH2M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3707904" y="2863969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RH2M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012160" y="1495817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T2M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220072" y="4671798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cloud cover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2987824" y="4592161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low cloud cover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987824" y="3717032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10-m wind speed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987824" y="5456257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 pressure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220072" y="3872081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gust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220072" y="3140968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10-m wind speed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5220072" y="5888305"/>
            <a:ext cx="15121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 pressure</a:t>
            </a: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2555776" y="2602228"/>
            <a:ext cx="1512168" cy="264397"/>
          </a:xfrm>
          <a:prstGeom prst="rect">
            <a:avLst/>
          </a:prstGeom>
          <a:solidFill>
            <a:srgbClr val="EBFFEB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18000" rIns="0" bIns="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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PPP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+ LHNP 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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878694" y="2084483"/>
            <a:ext cx="845434" cy="264397"/>
          </a:xfrm>
          <a:prstGeom prst="rect">
            <a:avLst/>
          </a:prstGeom>
          <a:solidFill>
            <a:srgbClr val="EBFFEB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18000" rIns="0" bIns="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1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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PPP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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236296" y="1988840"/>
            <a:ext cx="1656184" cy="479841"/>
          </a:xfrm>
          <a:prstGeom prst="rect">
            <a:avLst/>
          </a:prstGeom>
          <a:solidFill>
            <a:srgbClr val="EBFFEB"/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0" tIns="18000" rIns="0" bIns="0">
            <a:spAutoFit/>
          </a:bodyPr>
          <a:lstStyle>
            <a:lvl1pPr marL="457200" indent="-457200"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49263"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828800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marR="0" lvl="1" indent="-28575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Symbol" panose="05050102010706020507" pitchFamily="18" charset="2"/>
              <a:buChar char="¯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PPP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 (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+ LHNP) 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</a:t>
            </a:r>
          </a:p>
          <a:p>
            <a:pPr marL="0" marR="0" lvl="1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400" b="0" i="0" dirty="0">
                <a:solidFill>
                  <a:srgbClr val="0066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improvement !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Task 1.1:  	Refinements on reference KENDA: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	parameter perturbation </a:t>
            </a:r>
            <a:r>
              <a:rPr lang="en-GB" altLang="de-DE" sz="2000" b="0" i="0" dirty="0">
                <a:solidFill>
                  <a:srgbClr val="0070C0"/>
                </a:solidFill>
              </a:rPr>
              <a:t>in DA cycle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B39D8E-19EA-9424-0324-B166692566D9}"/>
              </a:ext>
            </a:extLst>
          </p:cNvPr>
          <p:cNvSpPr txBox="1"/>
          <p:nvPr/>
        </p:nvSpPr>
        <p:spPr>
          <a:xfrm>
            <a:off x="107504" y="1052736"/>
            <a:ext cx="23337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Perturbation of</a:t>
            </a: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65113" marR="0" lvl="0" indent="-265113" algn="just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18 physics param.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(PPP: similar to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1000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ICON-D2-EPS)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de-D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Lucida Sans Unicode" pitchFamily="34" charset="0"/>
              <a:cs typeface="Lucida Sans Unicode" pitchFamily="34" charset="0"/>
              <a:sym typeface="Symbol" pitchFamily="18" charset="2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4 LHN parameters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(LHNP)  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265113" algn="l"/>
                <a:tab pos="914400" algn="l"/>
                <a:tab pos="1255713" algn="l"/>
                <a:tab pos="2157413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de-DE" sz="1600" b="0" i="0" dirty="0">
                <a:solidFill>
                  <a:srgbClr val="0070C0"/>
                </a:solidFill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	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Lucida Sans Unicode" pitchFamily="34" charset="0"/>
                <a:cs typeface="Lucida Sans Unicode" pitchFamily="34" charset="0"/>
                <a:sym typeface="Symbol" pitchFamily="18" charset="2"/>
              </a:rPr>
              <a:t>(Klaus Stephan)</a:t>
            </a:r>
          </a:p>
        </p:txBody>
      </p:sp>
    </p:spTree>
    <p:extLst>
      <p:ext uri="{BB962C8B-B14F-4D97-AF65-F5344CB8AC3E}">
        <p14:creationId xmlns:p14="http://schemas.microsoft.com/office/powerpoint/2010/main" val="1805398585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0836A9-66AC-44AE-963F-20C1E819B5B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3863" r="3928" b="2031"/>
          <a:stretch/>
        </p:blipFill>
        <p:spPr>
          <a:xfrm>
            <a:off x="3176720" y="1254684"/>
            <a:ext cx="2920891" cy="223731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2941" r="2956" b="1645"/>
          <a:stretch/>
        </p:blipFill>
        <p:spPr>
          <a:xfrm>
            <a:off x="6097611" y="1237977"/>
            <a:ext cx="2920954" cy="22684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3290" r="3478" b="2225"/>
          <a:stretch/>
        </p:blipFill>
        <p:spPr>
          <a:xfrm>
            <a:off x="6097611" y="3630948"/>
            <a:ext cx="2914868" cy="224632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39952" y="3078519"/>
            <a:ext cx="1312392" cy="26439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72000" tIns="18000" rIns="72000" bIns="0" rtlCol="0">
            <a:spAutoFit/>
          </a:bodyPr>
          <a:lstStyle/>
          <a:p>
            <a:r>
              <a:rPr lang="en-GB" sz="1600" b="0" i="0" dirty="0"/>
              <a:t>FBI 0.1 </a:t>
            </a:r>
            <a:r>
              <a:rPr lang="en-GB" sz="1400" b="0" i="0" dirty="0"/>
              <a:t>mm/h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454846" y="3078519"/>
            <a:ext cx="1390940" cy="264397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72000" tIns="18000" rIns="72000" bIns="0" rtlCol="0">
            <a:spAutoFit/>
          </a:bodyPr>
          <a:lstStyle/>
          <a:p>
            <a:r>
              <a:rPr lang="en-GB" sz="1600" b="0" i="0" dirty="0"/>
              <a:t>ETS 0.1 </a:t>
            </a:r>
            <a:r>
              <a:rPr lang="en-GB" sz="1400" b="0" i="0" dirty="0"/>
              <a:t>mm/h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275350" y="3849664"/>
            <a:ext cx="1390940" cy="479841"/>
          </a:xfrm>
          <a:prstGeom prst="rect">
            <a:avLst/>
          </a:prstGeom>
          <a:solidFill>
            <a:srgbClr val="FFFFEB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lIns="72000" tIns="18000" rIns="72000" bIns="0" rtlCol="0">
            <a:spAutoFit/>
          </a:bodyPr>
          <a:lstStyle/>
          <a:p>
            <a:pPr algn="ctr"/>
            <a:r>
              <a:rPr lang="en-GB" sz="1600" b="0" i="0" dirty="0"/>
              <a:t>ETS 0.1 </a:t>
            </a:r>
            <a:r>
              <a:rPr lang="en-GB" sz="1400" b="0" i="0" dirty="0"/>
              <a:t>mm/h</a:t>
            </a:r>
          </a:p>
          <a:p>
            <a:pPr algn="ctr"/>
            <a:r>
              <a:rPr lang="en-GB" sz="1400" b="0" i="0" dirty="0"/>
              <a:t>40 day period</a:t>
            </a:r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179512" y="3514439"/>
            <a:ext cx="6275333" cy="28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b="0" i="0" kern="0" dirty="0"/>
              <a:t>Why does the </a:t>
            </a:r>
            <a:r>
              <a:rPr lang="en-GB" sz="1600" b="0" i="0" kern="0" dirty="0">
                <a:solidFill>
                  <a:srgbClr val="0070C0"/>
                </a:solidFill>
              </a:rPr>
              <a:t>deterministic</a:t>
            </a:r>
            <a:r>
              <a:rPr lang="en-GB" sz="1600" b="0" i="0" kern="0" dirty="0"/>
              <a:t> FG cycle have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GB" sz="1600" b="0" i="0" kern="0" dirty="0">
                <a:solidFill>
                  <a:srgbClr val="0070C0"/>
                </a:solidFill>
              </a:rPr>
              <a:t>more (frequent, strong) + more accurate </a:t>
            </a:r>
            <a:r>
              <a:rPr lang="en-GB" sz="1600" b="0" i="0" kern="0" dirty="0" err="1">
                <a:solidFill>
                  <a:srgbClr val="0070C0"/>
                </a:solidFill>
              </a:rPr>
              <a:t>precip</a:t>
            </a:r>
            <a:endParaRPr lang="en-GB" sz="1600" b="0" i="0" kern="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GB" sz="1600" b="0" i="0" kern="0" dirty="0"/>
              <a:t>than the ensemble members?</a:t>
            </a:r>
          </a:p>
          <a:p>
            <a:pPr marL="360363" indent="-360363">
              <a:spcBef>
                <a:spcPts val="1200"/>
              </a:spcBef>
            </a:pPr>
            <a:r>
              <a:rPr lang="en-GB" sz="1600" b="0" i="0" kern="0" dirty="0"/>
              <a:t>covariance inflation (additive, multiplicative, RTPP) 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GB" sz="1600" b="0" i="0" kern="0" dirty="0"/>
              <a:t>	only applied to ENS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GB" sz="1600" b="0" i="0" kern="0" dirty="0"/>
              <a:t>	</a:t>
            </a:r>
            <a:r>
              <a:rPr lang="en-GB" sz="1600" b="0" i="0" kern="0" dirty="0">
                <a:sym typeface="Symbol" panose="05050102010706020507" pitchFamily="18" charset="2"/>
              </a:rPr>
              <a:t>   </a:t>
            </a:r>
            <a:r>
              <a:rPr lang="en-GB" sz="1600" b="0" i="0" kern="0" dirty="0"/>
              <a:t>tested no ACI, no RTPP: little influence</a:t>
            </a:r>
          </a:p>
          <a:p>
            <a:pPr marL="360363" indent="-360363">
              <a:spcBef>
                <a:spcPts val="1200"/>
              </a:spcBef>
            </a:pPr>
            <a:r>
              <a:rPr lang="en-GB" sz="1600" b="0" i="0" kern="0" dirty="0">
                <a:solidFill>
                  <a:srgbClr val="0070C0"/>
                </a:solidFill>
              </a:rPr>
              <a:t>lateral boundary conditions</a:t>
            </a:r>
            <a:r>
              <a:rPr lang="en-GB" sz="1600" b="0" i="0" kern="0" dirty="0"/>
              <a:t>: 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en-GB" sz="1600" b="0" i="0" kern="0" dirty="0"/>
              <a:t>	resolution (6.5 km vs. 20 km), ACI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360363" algn="l"/>
              </a:tabLst>
            </a:pP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</a:rPr>
              <a:t>	</a:t>
            </a: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   </a:t>
            </a: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</a:rPr>
              <a:t>this has a clear impact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tabLst>
                <a:tab pos="360363" algn="l"/>
              </a:tabLst>
            </a:pP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</a:rPr>
              <a:t>	      (low resolution: more </a:t>
            </a:r>
            <a:r>
              <a:rPr lang="en-GB" sz="1600" b="0" i="0" kern="0" dirty="0" err="1">
                <a:solidFill>
                  <a:srgbClr val="010000"/>
                </a:solidFill>
                <a:latin typeface="Arial" panose="020B0604020202020204" pitchFamily="34" charset="0"/>
              </a:rPr>
              <a:t>precip</a:t>
            </a: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</a:rPr>
              <a:t> is from convective </a:t>
            </a:r>
            <a:r>
              <a:rPr lang="en-GB" sz="1600" b="0" i="0" kern="0" dirty="0" err="1">
                <a:solidFill>
                  <a:srgbClr val="010000"/>
                </a:solidFill>
                <a:latin typeface="Arial" panose="020B0604020202020204" pitchFamily="34" charset="0"/>
              </a:rPr>
              <a:t>param</a:t>
            </a:r>
            <a:r>
              <a:rPr lang="en-GB" sz="1600" b="0" i="0" kern="0" dirty="0">
                <a:solidFill>
                  <a:srgbClr val="010000"/>
                </a:solidFill>
                <a:latin typeface="Arial" panose="020B0604020202020204" pitchFamily="34" charset="0"/>
              </a:rPr>
              <a:t>.)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0825" y="188913"/>
            <a:ext cx="540129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1168400" algn="l"/>
              </a:tabLst>
              <a:defRPr kumimoji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Task 1.1:  	Refinements on reference KENDA: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>
                <a:solidFill>
                  <a:srgbClr val="000000"/>
                </a:solidFill>
              </a:rPr>
              <a:t>	evaluation   </a:t>
            </a:r>
            <a:r>
              <a:rPr lang="en-GB" altLang="de-DE" sz="1600" b="0" dirty="0">
                <a:solidFill>
                  <a:schemeClr val="bg1">
                    <a:lumMod val="50000"/>
                  </a:schemeClr>
                </a:solidFill>
              </a:rPr>
              <a:t>(Klaus Stephan)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CF1FD44-376D-6972-4FF8-198E6BB529E2}"/>
              </a:ext>
            </a:extLst>
          </p:cNvPr>
          <p:cNvSpPr txBox="1">
            <a:spLocks/>
          </p:cNvSpPr>
          <p:nvPr/>
        </p:nvSpPr>
        <p:spPr bwMode="auto">
          <a:xfrm>
            <a:off x="251520" y="1348975"/>
            <a:ext cx="3240360" cy="10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186" tIns="43093" rIns="86186" bIns="43093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1600" b="0" i="0" kern="0" dirty="0"/>
              <a:t>systematic differences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i="0" kern="0" dirty="0"/>
              <a:t>in </a:t>
            </a:r>
            <a:r>
              <a:rPr lang="en-GB" sz="1600" b="0" i="0" kern="0" dirty="0" err="1"/>
              <a:t>precip</a:t>
            </a:r>
            <a:r>
              <a:rPr lang="en-GB" sz="1600" b="0" i="0" kern="0" dirty="0"/>
              <a:t> between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i="0" kern="0" dirty="0"/>
              <a:t>deterministic run and ensemble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600" b="0" i="0" kern="0" dirty="0"/>
              <a:t>in DA cycle</a:t>
            </a:r>
          </a:p>
        </p:txBody>
      </p:sp>
    </p:spTree>
    <p:extLst>
      <p:ext uri="{BB962C8B-B14F-4D97-AF65-F5344CB8AC3E}">
        <p14:creationId xmlns:p14="http://schemas.microsoft.com/office/powerpoint/2010/main" val="901443556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Allgemeines (Standard)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Allgemeines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llgemeines (Standard)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Allgemeines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de-DE" sz="1800" b="1" i="1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llgemeines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lgemeines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gemeines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Office\Vorlagen\Präsentationen\Allgemeines (Standard).pot</Template>
  <TotalTime>0</TotalTime>
  <Words>3795</Words>
  <Application>Microsoft Office PowerPoint</Application>
  <PresentationFormat>Bildschirmpräsentation (4:3)</PresentationFormat>
  <Paragraphs>695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Comic Sans MS</vt:lpstr>
      <vt:lpstr>Gill Sans MT</vt:lpstr>
      <vt:lpstr>Roboto Light</vt:lpstr>
      <vt:lpstr>Symbol</vt:lpstr>
      <vt:lpstr>Allgemeines (Standard)</vt:lpstr>
      <vt:lpstr>1_Allgemeines (Standard)</vt:lpstr>
      <vt:lpstr>1_Kreuzraster komplett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</dc:title>
  <dc:creator>Christoph Schraff (Dr.)</dc:creator>
  <cp:lastModifiedBy>christoph</cp:lastModifiedBy>
  <cp:revision>1429</cp:revision>
  <cp:lastPrinted>2022-09-09T18:45:31Z</cp:lastPrinted>
  <dcterms:created xsi:type="dcterms:W3CDTF">2004-04-29T09:02:53Z</dcterms:created>
  <dcterms:modified xsi:type="dcterms:W3CDTF">2022-09-13T05:07:41Z</dcterms:modified>
</cp:coreProperties>
</file>