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Candara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gnZd/daH+DEb0zLg9XWmOu2zxk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andara-bold.fntdata"/><Relationship Id="rId14" Type="http://schemas.openxmlformats.org/officeDocument/2006/relationships/font" Target="fonts/Candara-regular.fntdata"/><Relationship Id="rId17" Type="http://schemas.openxmlformats.org/officeDocument/2006/relationships/font" Target="fonts/Candara-boldItalic.fntdata"/><Relationship Id="rId16" Type="http://schemas.openxmlformats.org/officeDocument/2006/relationships/font" Target="fonts/Candara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GillSans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b03345e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4b03345e9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" type="subTitle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4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" type="body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4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4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4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8"/>
          <p:cNvSpPr txBox="1"/>
          <p:nvPr>
            <p:ph idx="1" type="body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4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48"/>
          <p:cNvSpPr txBox="1"/>
          <p:nvPr>
            <p:ph idx="3" type="body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4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/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1"/>
          <p:cNvSpPr txBox="1"/>
          <p:nvPr>
            <p:ph idx="1" type="body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51"/>
          <p:cNvSpPr txBox="1"/>
          <p:nvPr>
            <p:ph idx="2" type="body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5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5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" type="body"/>
          </p:nvPr>
        </p:nvSpPr>
        <p:spPr>
          <a:xfrm rot="5400000">
            <a:off x="2309019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4"/>
          <p:cNvSpPr txBox="1"/>
          <p:nvPr>
            <p:ph type="title"/>
          </p:nvPr>
        </p:nvSpPr>
        <p:spPr>
          <a:xfrm rot="5400000">
            <a:off x="4732338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4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.jp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446076" y="1993896"/>
            <a:ext cx="8251848" cy="1614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br>
              <a:rPr b="1" lang="it-IT" sz="3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it-IT" sz="36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Update of ensemble activities at Arape</a:t>
            </a:r>
            <a:endParaRPr sz="3600"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984240" y="3967164"/>
            <a:ext cx="7175520" cy="121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Chiara Marsigli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it-IT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Arpae SIMC, Bologna, Italy</a:t>
            </a:r>
            <a:endParaRPr b="1"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cmarsigli\Documents\presentazioni\05_Arpae_rgb.jpg" id="161" name="Google Shape;1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782100" cy="1096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highres" id="162" name="Google Shape;1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4044" y="59973"/>
            <a:ext cx="2160599" cy="49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 txBox="1"/>
          <p:nvPr>
            <p:ph type="title"/>
          </p:nvPr>
        </p:nvSpPr>
        <p:spPr>
          <a:xfrm>
            <a:off x="457200" y="142852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ndara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COSMO-2I-EPS: operational set-up</a:t>
            </a:r>
            <a:endParaRPr b="1"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8" name="Google Shape;168;p2"/>
          <p:cNvSpPr txBox="1"/>
          <p:nvPr>
            <p:ph idx="1" type="body"/>
          </p:nvPr>
        </p:nvSpPr>
        <p:spPr>
          <a:xfrm>
            <a:off x="457200" y="1028696"/>
            <a:ext cx="8229600" cy="3117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COSMO 2.2 km, 65 levels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20 members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BCs from the first 20 members of COSMO-ME-EPS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ICs from KENDA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No physics perturbations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Arial"/>
                <a:ea typeface="Arial"/>
                <a:cs typeface="Arial"/>
                <a:sym typeface="Arial"/>
              </a:rPr>
              <a:t>1 run per day, 00 UTC, +48 h</a:t>
            </a:r>
            <a:endParaRPr/>
          </a:p>
        </p:txBody>
      </p:sp>
      <p:pic>
        <p:nvPicPr>
          <p:cNvPr descr="C:\Users\cmarsigli\Documents\casi\20141010_GE\orog_CITEPS_col.1.png"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2813" r="27812" t="15900"/>
          <a:stretch/>
        </p:blipFill>
        <p:spPr>
          <a:xfrm>
            <a:off x="1881180" y="4481710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cmarsigli\Documents\casi\20141010_GE\orog_CITEPS_col.1.png"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2813" r="27812" t="15900"/>
          <a:stretch/>
        </p:blipFill>
        <p:spPr>
          <a:xfrm>
            <a:off x="2598732" y="4302322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cmarsigli\Documents\casi\20141010_GE\orog_CITEPS_col.1.png"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2813" r="27812" t="15900"/>
          <a:stretch/>
        </p:blipFill>
        <p:spPr>
          <a:xfrm>
            <a:off x="3342312" y="4099316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cmarsigli\Documents\casi\20141010_GE\orog_CITEPS_col.1.png"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2813" r="27812" t="15900"/>
          <a:stretch/>
        </p:blipFill>
        <p:spPr>
          <a:xfrm>
            <a:off x="4059864" y="3919928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cmarsigli\Documents\casi\20141010_GE\orog_CITEPS_col.1.png"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2813" r="27812" t="15900"/>
          <a:stretch/>
        </p:blipFill>
        <p:spPr>
          <a:xfrm>
            <a:off x="4751388" y="3740540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cmarsigli\Documents\presentazioni\02_Arpae_cmyk.jpg" id="174" name="Google Shape;1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2" y="6036778"/>
            <a:ext cx="1075944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marsigli\Documents\presentazioni\logo_COSMO_new.gif" id="175" name="Google Shape;17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0958" y="6388822"/>
            <a:ext cx="1563624" cy="39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marsigli\Documents\presentazioni\logo_COSMO_new.gif"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0958" y="6388822"/>
            <a:ext cx="1563624" cy="397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"/>
          <p:cNvSpPr txBox="1"/>
          <p:nvPr>
            <p:ph type="title"/>
          </p:nvPr>
        </p:nvSpPr>
        <p:spPr>
          <a:xfrm>
            <a:off x="457200" y="142852"/>
            <a:ext cx="8229600" cy="774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ndara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COSMO-2I-EPS: operational set-up</a:t>
            </a:r>
            <a:endParaRPr b="1"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446076" y="1031870"/>
            <a:ext cx="1641804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LETKF (COMET)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4">
            <a:alphaModFix/>
          </a:blip>
          <a:srcRect b="0" l="2857" r="3806" t="-914"/>
          <a:stretch/>
        </p:blipFill>
        <p:spPr>
          <a:xfrm>
            <a:off x="2133600" y="2000240"/>
            <a:ext cx="3733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8" y="1404938"/>
            <a:ext cx="1584325" cy="107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3"/>
          <p:cNvCxnSpPr/>
          <p:nvPr/>
        </p:nvCxnSpPr>
        <p:spPr>
          <a:xfrm>
            <a:off x="1763713" y="2276475"/>
            <a:ext cx="576262" cy="647700"/>
          </a:xfrm>
          <a:prstGeom prst="straightConnector1">
            <a:avLst/>
          </a:prstGeom>
          <a:noFill/>
          <a:ln cap="flat" cmpd="sng" w="57225">
            <a:solidFill>
              <a:srgbClr val="333399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86" name="Google Shape;186;p3"/>
          <p:cNvCxnSpPr/>
          <p:nvPr/>
        </p:nvCxnSpPr>
        <p:spPr>
          <a:xfrm>
            <a:off x="5715008" y="4071942"/>
            <a:ext cx="576262" cy="647700"/>
          </a:xfrm>
          <a:prstGeom prst="straightConnector1">
            <a:avLst/>
          </a:prstGeom>
          <a:noFill/>
          <a:ln cap="flat" cmpd="sng" w="57225">
            <a:solidFill>
              <a:srgbClr val="333399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187" name="Google Shape;187;p3"/>
          <p:cNvSpPr txBox="1"/>
          <p:nvPr/>
        </p:nvSpPr>
        <p:spPr>
          <a:xfrm>
            <a:off x="2679686" y="1785926"/>
            <a:ext cx="26098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COSMO-ME-EPS (COMET)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6465900" y="3597832"/>
            <a:ext cx="2411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COSMO-2I-EPS (Arpae)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cmarsigli\Documents\presentazioni\02_Arpae_cmyk.jpg" id="189" name="Google Shape;18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32" y="6036778"/>
            <a:ext cx="1075944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 txBox="1"/>
          <p:nvPr/>
        </p:nvSpPr>
        <p:spPr>
          <a:xfrm>
            <a:off x="3675060" y="4864104"/>
            <a:ext cx="717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km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6618300" y="2890836"/>
            <a:ext cx="21526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km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explicit convection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804852" y="2532060"/>
            <a:ext cx="717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km</a:t>
            </a:r>
            <a:endParaRPr/>
          </a:p>
        </p:txBody>
      </p:sp>
      <p:pic>
        <p:nvPicPr>
          <p:cNvPr descr="C:\Users\cmarsigli\Documents\casi\20141010_GE\orog_CITEPS_col.1.png" id="193" name="Google Shape;193;p3"/>
          <p:cNvPicPr preferRelativeResize="0"/>
          <p:nvPr/>
        </p:nvPicPr>
        <p:blipFill rotWithShape="1">
          <a:blip r:embed="rId7">
            <a:alphaModFix/>
          </a:blip>
          <a:srcRect b="0" l="2813" r="27812" t="15900"/>
          <a:stretch/>
        </p:blipFill>
        <p:spPr>
          <a:xfrm>
            <a:off x="6365880" y="4122934"/>
            <a:ext cx="2537460" cy="2176274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/>
          <p:nvPr>
            <p:ph type="title"/>
          </p:nvPr>
        </p:nvSpPr>
        <p:spPr>
          <a:xfrm>
            <a:off x="457200" y="142852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ndara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Introducing simple model perturbations</a:t>
            </a:r>
            <a:endParaRPr b="1"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cmarsigli\Documents\presentazioni\02_Arpae_cmyk.jpg"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32" y="6036778"/>
            <a:ext cx="1075944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 txBox="1"/>
          <p:nvPr>
            <p:ph idx="1" type="body"/>
          </p:nvPr>
        </p:nvSpPr>
        <p:spPr>
          <a:xfrm>
            <a:off x="457200" y="1096951"/>
            <a:ext cx="82296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it-IT" sz="2400"/>
              <a:t>Four configurations of an ensemble “COSMO-2I-EPS like” are run in order to test the model perturbation methodology: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➢"/>
            </a:pPr>
            <a:r>
              <a:rPr lang="it-IT" sz="2400"/>
              <a:t>control run (no perturbations)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➢"/>
            </a:pPr>
            <a:r>
              <a:rPr b="1" lang="it-IT" sz="2400"/>
              <a:t>PP</a:t>
            </a:r>
            <a:r>
              <a:rPr lang="it-IT" sz="2400"/>
              <a:t>, with parameter perturbation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➢"/>
            </a:pPr>
            <a:r>
              <a:rPr b="1" lang="it-IT" sz="2400"/>
              <a:t>SPPT</a:t>
            </a:r>
            <a:r>
              <a:rPr lang="it-IT" sz="2400"/>
              <a:t>, with SPPT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➢"/>
            </a:pPr>
            <a:r>
              <a:rPr b="1" lang="it-IT" sz="2400"/>
              <a:t>PP+SPPT</a:t>
            </a:r>
            <a:r>
              <a:rPr lang="it-IT" sz="2400"/>
              <a:t>, with a combination of parameter perturbation and SPPT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it-IT" sz="2400"/>
              <a:t>The ensembles have 10 members, IC and BC from the first 10 IFS members (no data assimilation), and the forecast range is 24 hours.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it-IT" sz="2400"/>
              <a:t>Runs are performed on two selected periods: 1-31 July 2021 and 1-15 November 2021.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marsigli\Documents\presentazioni\logo_COSMO_new.gif" id="201" name="Google Shape;2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0958" y="6388822"/>
            <a:ext cx="1563624" cy="39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type="title"/>
          </p:nvPr>
        </p:nvSpPr>
        <p:spPr>
          <a:xfrm>
            <a:off x="266688" y="200016"/>
            <a:ext cx="8610624" cy="1308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714"/>
              <a:buFont typeface="Calibri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3-hourly precipitation scores</a:t>
            </a:r>
            <a:br>
              <a:rPr lang="it-IT" sz="3200"/>
            </a:br>
            <a:r>
              <a:rPr lang="it-IT" sz="2700"/>
              <a:t>verification against </a:t>
            </a:r>
            <a:r>
              <a:rPr lang="it-IT" sz="2700"/>
              <a:t>rangauge data</a:t>
            </a:r>
            <a:br>
              <a:rPr lang="it-IT" sz="2700"/>
            </a:br>
            <a:r>
              <a:rPr lang="it-IT" sz="2700"/>
              <a:t>average precipitation over boxes 05</a:t>
            </a:r>
            <a:endParaRPr sz="2700"/>
          </a:p>
        </p:txBody>
      </p:sp>
      <p:pic>
        <p:nvPicPr>
          <p:cNvPr id="207" name="Google Shape;2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488" y="1696135"/>
            <a:ext cx="28670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488" y="4390385"/>
            <a:ext cx="28670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4402835"/>
            <a:ext cx="2833688" cy="21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896685"/>
            <a:ext cx="2833688" cy="21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7913" y="1661160"/>
            <a:ext cx="2833688" cy="21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7913" y="3931765"/>
            <a:ext cx="2833688" cy="211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b03345e93_0_12"/>
          <p:cNvSpPr txBox="1"/>
          <p:nvPr>
            <p:ph type="title"/>
          </p:nvPr>
        </p:nvSpPr>
        <p:spPr>
          <a:xfrm>
            <a:off x="266688" y="200016"/>
            <a:ext cx="86106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Spread/skill relation</a:t>
            </a:r>
            <a:endParaRPr b="1"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it-IT" sz="2700"/>
              <a:t>verification against SYNOP data</a:t>
            </a:r>
            <a:endParaRPr sz="2700"/>
          </a:p>
        </p:txBody>
      </p:sp>
      <p:pic>
        <p:nvPicPr>
          <p:cNvPr id="218" name="Google Shape;218;g14b03345e9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1016"/>
            <a:ext cx="401002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4b03345e9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225" y="1661016"/>
            <a:ext cx="401002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b03345e93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0150" y="4489941"/>
            <a:ext cx="3333817" cy="222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b03345e93_0_12"/>
          <p:cNvSpPr txBox="1"/>
          <p:nvPr/>
        </p:nvSpPr>
        <p:spPr>
          <a:xfrm>
            <a:off x="3185475" y="1592875"/>
            <a:ext cx="69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alibri"/>
                <a:ea typeface="Calibri"/>
                <a:cs typeface="Calibri"/>
                <a:sym typeface="Calibri"/>
              </a:rPr>
              <a:t>T2m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4b03345e93_0_12"/>
          <p:cNvSpPr txBox="1"/>
          <p:nvPr/>
        </p:nvSpPr>
        <p:spPr>
          <a:xfrm>
            <a:off x="7855450" y="1592875"/>
            <a:ext cx="8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alibri"/>
                <a:ea typeface="Calibri"/>
                <a:cs typeface="Calibri"/>
                <a:sym typeface="Calibri"/>
              </a:rPr>
              <a:t>Td2m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4b03345e93_0_12"/>
          <p:cNvSpPr txBox="1"/>
          <p:nvPr/>
        </p:nvSpPr>
        <p:spPr>
          <a:xfrm>
            <a:off x="5036050" y="4564675"/>
            <a:ext cx="83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latin typeface="Calibri"/>
                <a:ea typeface="Calibri"/>
                <a:cs typeface="Calibri"/>
                <a:sym typeface="Calibri"/>
              </a:rPr>
              <a:t>S10</a:t>
            </a:r>
            <a:r>
              <a:rPr lang="it-IT" sz="2000">
                <a:latin typeface="Calibri"/>
                <a:ea typeface="Calibri"/>
                <a:cs typeface="Calibri"/>
                <a:sym typeface="Calibri"/>
              </a:rPr>
              <a:t>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457200" y="1100134"/>
            <a:ext cx="8229600" cy="519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Introduce the model perturbation in the operational ensemble suite</a:t>
            </a: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Parameter Perturbation (PP) only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Set-up a testing ensemble suite for ICON at ECMWF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start testing model perturbations in ICON (start with PP)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Font typeface="Gill San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no data assimilation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▪"/>
            </a:pPr>
            <a:r>
              <a:rPr lang="it-IT" sz="2400">
                <a:latin typeface="Gill Sans"/>
                <a:ea typeface="Gill Sans"/>
                <a:cs typeface="Gill Sans"/>
                <a:sym typeface="Gill Sans"/>
              </a:rPr>
              <a:t>Migration of the COSMO-2I-EPS ensemble to ICON (ICON-2I-EPS) will follow the migration of the KENDA cycle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20"/>
          <p:cNvSpPr txBox="1"/>
          <p:nvPr>
            <p:ph type="title"/>
          </p:nvPr>
        </p:nvSpPr>
        <p:spPr>
          <a:xfrm>
            <a:off x="457200" y="142852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ndara"/>
              <a:buNone/>
            </a:pPr>
            <a:r>
              <a:rPr b="1" lang="it-IT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Next steps and future plans</a:t>
            </a:r>
            <a:endParaRPr b="1" sz="28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:\Users\cmarsigli\Documents\presentazioni\05_Arpae_rgb.jpg"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0984" y="6031319"/>
            <a:ext cx="1284316" cy="789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2017-04-10T15:35:34Z</dcterms:created>
  <dc:creator>Chiara Marsigli</dc:creator>
</cp:coreProperties>
</file>