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0" r:id="rId2"/>
    <p:sldId id="511" r:id="rId3"/>
    <p:sldId id="509" r:id="rId4"/>
    <p:sldId id="510" r:id="rId5"/>
    <p:sldId id="513" r:id="rId6"/>
    <p:sldId id="515" r:id="rId7"/>
    <p:sldId id="514" r:id="rId8"/>
    <p:sldId id="443" r:id="rId9"/>
    <p:sldId id="444" r:id="rId10"/>
    <p:sldId id="494" r:id="rId11"/>
    <p:sldId id="517" r:id="rId12"/>
    <p:sldId id="512" r:id="rId13"/>
    <p:sldId id="493" r:id="rId14"/>
    <p:sldId id="516" r:id="rId15"/>
    <p:sldId id="491" r:id="rId16"/>
    <p:sldId id="51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F3037F-0E62-45F9-88AC-8FAFB39FD4F5}">
          <p14:sldIdLst>
            <p14:sldId id="370"/>
            <p14:sldId id="511"/>
            <p14:sldId id="509"/>
            <p14:sldId id="510"/>
            <p14:sldId id="513"/>
            <p14:sldId id="515"/>
            <p14:sldId id="514"/>
            <p14:sldId id="443"/>
            <p14:sldId id="444"/>
            <p14:sldId id="494"/>
            <p14:sldId id="517"/>
            <p14:sldId id="512"/>
            <p14:sldId id="493"/>
            <p14:sldId id="516"/>
            <p14:sldId id="491"/>
            <p14:sldId id="518"/>
          </p14:sldIdLst>
        </p14:section>
        <p14:section name="Abschnitt ohne Titel" id="{72B5E624-9E04-4018-9E9A-D6E00FAF17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Potthast" initials="RP" lastIdx="1" clrIdx="0">
    <p:extLst>
      <p:ext uri="{19B8F6BF-5375-455C-9EA6-DF929625EA0E}">
        <p15:presenceInfo xmlns:p15="http://schemas.microsoft.com/office/powerpoint/2012/main" userId="Roland Potthast" providerId="None"/>
      </p:ext>
    </p:extLst>
  </p:cmAuthor>
  <p:cmAuthor id="2" name="Potthast Roland" initials="PR" lastIdx="1" clrIdx="1">
    <p:extLst>
      <p:ext uri="{19B8F6BF-5375-455C-9EA6-DF929625EA0E}">
        <p15:presenceInfo xmlns:p15="http://schemas.microsoft.com/office/powerpoint/2012/main" userId="Potthast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6E6E6"/>
    <a:srgbClr val="FFCCCC"/>
    <a:srgbClr val="99CCFF"/>
    <a:srgbClr val="66CCFF"/>
    <a:srgbClr val="FF9933"/>
    <a:srgbClr val="CCFFCC"/>
    <a:srgbClr val="FFFF99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443" autoAdjust="0"/>
    <p:restoredTop sz="96086" autoAdjust="0"/>
  </p:normalViewPr>
  <p:slideViewPr>
    <p:cSldViewPr snapToGrid="0">
      <p:cViewPr varScale="1">
        <p:scale>
          <a:sx n="85" d="100"/>
          <a:sy n="85" d="100"/>
        </p:scale>
        <p:origin x="56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6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5BBF2-B9B6-4252-A433-55AB601F81C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Roland Potthast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72823" y="186364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23" y="1069273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319" indent="-264319">
              <a:buSzPct val="105000"/>
              <a:buFont typeface="Wingdings" panose="05000000000000000000" pitchFamily="2" charset="2"/>
              <a:buChar char="§"/>
              <a:defRPr sz="1500"/>
            </a:lvl1pPr>
            <a:lvl2pPr marL="519113" indent="-195263">
              <a:buSzPct val="105000"/>
              <a:buFont typeface="Wingdings" panose="05000000000000000000" pitchFamily="2" charset="2"/>
              <a:buChar char="§"/>
              <a:defRPr sz="1500"/>
            </a:lvl2pPr>
            <a:lvl3pPr marL="857250" indent="-171450">
              <a:buSzPct val="105000"/>
              <a:buFont typeface="Wingdings" panose="05000000000000000000" pitchFamily="2" charset="2"/>
              <a:buChar char="§"/>
              <a:defRPr sz="1500"/>
            </a:lvl3pPr>
            <a:lvl4pPr marL="1200150" indent="-171450">
              <a:buSzPct val="105000"/>
              <a:buFont typeface="Wingdings" panose="05000000000000000000" pitchFamily="2" charset="2"/>
              <a:buChar char="§"/>
              <a:defRPr sz="1500"/>
            </a:lvl4pPr>
            <a:lvl5pPr marL="1543050" indent="-171450">
              <a:buSzPct val="105000"/>
              <a:buFont typeface="Wingdings" panose="05000000000000000000" pitchFamily="2" charset="2"/>
              <a:buChar char="§"/>
              <a:defRPr sz="15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4785996"/>
            <a:ext cx="7454404" cy="1617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0074"/>
          </a:xfrm>
        </p:spPr>
        <p:txBody>
          <a:bodyPr/>
          <a:lstStyle>
            <a:lvl1pPr>
              <a:defRPr sz="195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2529971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30187" y="203600"/>
            <a:ext cx="8353425" cy="360099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8287" y="165500"/>
            <a:ext cx="8353425" cy="360099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EMS 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EMS 2022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  <p:sldLayoutId id="2147483679" r:id="rId14"/>
    <p:sldLayoutId id="2147483682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tm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2061147" y="1677568"/>
            <a:ext cx="5029198" cy="10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Model perturbations for ICON-D2-EPS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4" y="2969133"/>
            <a:ext cx="820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Chiara Marsigli and Christoph Gebhardt</a:t>
            </a:r>
          </a:p>
          <a:p>
            <a:pPr algn="ctr">
              <a:lnSpc>
                <a:spcPct val="150000"/>
              </a:lnSpc>
            </a:pPr>
            <a:r>
              <a:rPr lang="en-GB" sz="1400" b="1" dirty="0" err="1"/>
              <a:t>Deutscher</a:t>
            </a:r>
            <a:r>
              <a:rPr lang="en-GB" sz="1400" b="1" dirty="0"/>
              <a:t> </a:t>
            </a:r>
            <a:r>
              <a:rPr lang="en-GB" sz="1400" b="1" dirty="0" err="1"/>
              <a:t>Wetterdienst</a:t>
            </a:r>
            <a:r>
              <a:rPr lang="en-GB" sz="1400" b="1" dirty="0"/>
              <a:t> (DWD)</a:t>
            </a:r>
          </a:p>
          <a:p>
            <a:pPr algn="ctr"/>
            <a:endParaRPr lang="en-GB" b="1" dirty="0"/>
          </a:p>
          <a:p>
            <a:pPr algn="ctr"/>
            <a:r>
              <a:rPr lang="en-GB" sz="1600" dirty="0"/>
              <a:t>with contributions by Christian </a:t>
            </a:r>
            <a:r>
              <a:rPr lang="en-GB" sz="1600" dirty="0" err="1"/>
              <a:t>Keil</a:t>
            </a:r>
            <a:r>
              <a:rPr lang="en-GB" sz="1600" dirty="0"/>
              <a:t> and </a:t>
            </a:r>
            <a:r>
              <a:rPr lang="en-GB" sz="1600" dirty="0" err="1"/>
              <a:t>Matjaž</a:t>
            </a:r>
            <a:r>
              <a:rPr lang="en-GB" sz="1600" dirty="0"/>
              <a:t> </a:t>
            </a:r>
            <a:r>
              <a:rPr lang="en-GB" sz="1600" dirty="0" err="1"/>
              <a:t>Puh</a:t>
            </a:r>
            <a:r>
              <a:rPr lang="en-GB" sz="1600" dirty="0"/>
              <a:t> (LMU)</a:t>
            </a:r>
            <a:endParaRPr lang="en-GB" sz="1600" b="1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B8049C91-39A0-4F89-999A-3B88A15C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9BFB4D-B152-4F3D-8448-3B25C5F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43E545-7D1A-40CA-93E6-546E6B3F3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7069449" y="2541584"/>
            <a:ext cx="1947313" cy="125023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542166" y="2583959"/>
            <a:ext cx="1576092" cy="1237750"/>
            <a:chOff x="7265490" y="4063458"/>
            <a:chExt cx="1576092" cy="123775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8294712" y="4063458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8142312" y="4135466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989912" y="4207474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837512" y="4279482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685112" y="4351490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532712" y="4423498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380312" y="4495506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" t="7745" r="23779" b="4850"/>
            <a:stretch/>
          </p:blipFill>
          <p:spPr>
            <a:xfrm>
              <a:off x="7265490" y="4567514"/>
              <a:ext cx="546870" cy="733694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</p:grpSp>
      <p:sp>
        <p:nvSpPr>
          <p:cNvPr id="2" name="Textfeld 1"/>
          <p:cNvSpPr txBox="1"/>
          <p:nvPr/>
        </p:nvSpPr>
        <p:spPr>
          <a:xfrm>
            <a:off x="7119260" y="3504087"/>
            <a:ext cx="522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1C1C1C"/>
                </a:solidFill>
              </a:rPr>
              <a:t>ESSL</a:t>
            </a:r>
          </a:p>
        </p:txBody>
      </p:sp>
    </p:spTree>
    <p:extLst>
      <p:ext uri="{BB962C8B-B14F-4D97-AF65-F5344CB8AC3E}">
        <p14:creationId xmlns:p14="http://schemas.microsoft.com/office/powerpoint/2010/main" val="39759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3674751" cy="360099"/>
          </a:xfrm>
        </p:spPr>
        <p:txBody>
          <a:bodyPr/>
          <a:lstStyle/>
          <a:p>
            <a:r>
              <a:rPr lang="en-GB" dirty="0"/>
              <a:t>Results: PSP2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071779-6733-42BC-B76F-79097C41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8" y="761247"/>
            <a:ext cx="4891490" cy="3866921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674351-9A1C-46BC-A0C1-9EEEECE79FD4}"/>
              </a:ext>
            </a:extLst>
          </p:cNvPr>
          <p:cNvSpPr txBox="1"/>
          <p:nvPr/>
        </p:nvSpPr>
        <p:spPr>
          <a:xfrm>
            <a:off x="5853263" y="1108333"/>
            <a:ext cx="274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June-</a:t>
            </a:r>
            <a:r>
              <a:rPr lang="de-DE" sz="1600" b="1" dirty="0" err="1"/>
              <a:t>July</a:t>
            </a:r>
            <a:r>
              <a:rPr lang="de-DE" sz="1600" b="1" dirty="0"/>
              <a:t>-Aug</a:t>
            </a:r>
            <a:r>
              <a:rPr lang="de-DE" sz="1600" dirty="0"/>
              <a:t> 2022</a:t>
            </a:r>
          </a:p>
          <a:p>
            <a:r>
              <a:rPr lang="de-DE" sz="1600" dirty="0" err="1"/>
              <a:t>Verification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SYNOP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5DCFDD1-A73C-4991-A20A-6C755A56DA45}"/>
              </a:ext>
            </a:extLst>
          </p:cNvPr>
          <p:cNvSpPr/>
          <p:nvPr/>
        </p:nvSpPr>
        <p:spPr>
          <a:xfrm>
            <a:off x="234848" y="3312181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37B1808-C85E-46B4-943A-9571287A53E4}"/>
              </a:ext>
            </a:extLst>
          </p:cNvPr>
          <p:cNvSpPr/>
          <p:nvPr/>
        </p:nvSpPr>
        <p:spPr>
          <a:xfrm>
            <a:off x="234848" y="1861285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1DFE829-9BEF-4530-A538-B2EDE7480308}"/>
              </a:ext>
            </a:extLst>
          </p:cNvPr>
          <p:cNvSpPr/>
          <p:nvPr/>
        </p:nvSpPr>
        <p:spPr>
          <a:xfrm>
            <a:off x="237348" y="4034204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543850F-4E5D-4203-BF69-A8C93D5837E2}"/>
              </a:ext>
            </a:extLst>
          </p:cNvPr>
          <p:cNvSpPr/>
          <p:nvPr/>
        </p:nvSpPr>
        <p:spPr>
          <a:xfrm>
            <a:off x="224858" y="2560171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094FA93B-B9A5-4951-BCD1-53754AE2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15046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4777126" cy="332399"/>
          </a:xfrm>
        </p:spPr>
        <p:txBody>
          <a:bodyPr/>
          <a:lstStyle/>
          <a:p>
            <a:r>
              <a:rPr lang="en-GB" sz="2400" dirty="0"/>
              <a:t>Vertical impact of perturbations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4"/>
          <a:stretch/>
        </p:blipFill>
        <p:spPr>
          <a:xfrm>
            <a:off x="1047458" y="738702"/>
            <a:ext cx="3336889" cy="40877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4555712" y="740665"/>
            <a:ext cx="3336889" cy="411003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2531" y="944788"/>
            <a:ext cx="49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PP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675951" y="957743"/>
            <a:ext cx="785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PSP2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7900812E-AB52-400B-9DE5-7C2EAAF1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92355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6215586" cy="360099"/>
          </a:xfrm>
        </p:spPr>
        <p:txBody>
          <a:bodyPr/>
          <a:lstStyle/>
          <a:p>
            <a:r>
              <a:rPr lang="en-GB" dirty="0"/>
              <a:t>PSP2: impact on convection initiation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DB585D-2BD7-4E0E-8975-87A2F0DA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5" y="735546"/>
            <a:ext cx="3340128" cy="25922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41EEF7-41AE-41AF-809F-7716689AA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3" t="50000" r="30313" b="15001"/>
          <a:stretch/>
        </p:blipFill>
        <p:spPr>
          <a:xfrm>
            <a:off x="1584120" y="1925219"/>
            <a:ext cx="6012217" cy="2430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1927611-8854-47D8-B818-A4C3BB1BBC06}"/>
              </a:ext>
            </a:extLst>
          </p:cNvPr>
          <p:cNvSpPr/>
          <p:nvPr/>
        </p:nvSpPr>
        <p:spPr>
          <a:xfrm>
            <a:off x="7324114" y="4364525"/>
            <a:ext cx="1680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M. </a:t>
            </a:r>
            <a:r>
              <a:rPr lang="en-GB" sz="1200" dirty="0" err="1"/>
              <a:t>Puh</a:t>
            </a:r>
            <a:r>
              <a:rPr lang="en-GB" sz="1200" dirty="0"/>
              <a:t>, C. </a:t>
            </a:r>
            <a:r>
              <a:rPr lang="en-GB" sz="1200" dirty="0" err="1"/>
              <a:t>Keil</a:t>
            </a:r>
            <a:r>
              <a:rPr lang="en-GB" sz="1200" dirty="0"/>
              <a:t> (LMU)</a:t>
            </a:r>
            <a:endParaRPr lang="de-DE" sz="1200" dirty="0"/>
          </a:p>
        </p:txBody>
      </p:sp>
      <p:pic>
        <p:nvPicPr>
          <p:cNvPr id="11" name="Grafik 10" descr="Bildschirmausschnitt">
            <a:extLst>
              <a:ext uri="{FF2B5EF4-FFF2-40B4-BE49-F238E27FC236}">
                <a16:creationId xmlns:a16="http://schemas.microsoft.com/office/drawing/2014/main" id="{6E7A8F9A-C9DE-42BE-8B14-630F1694C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2" b="85939"/>
          <a:stretch/>
        </p:blipFill>
        <p:spPr>
          <a:xfrm>
            <a:off x="7502865" y="835275"/>
            <a:ext cx="1322766" cy="521340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F9641589-4585-45E5-9924-804C976F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331780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5845592" cy="332399"/>
          </a:xfrm>
        </p:spPr>
        <p:txBody>
          <a:bodyPr/>
          <a:lstStyle/>
          <a:p>
            <a:r>
              <a:rPr lang="en-GB" sz="2400" dirty="0"/>
              <a:t>PSP2: impact on weakly forced cases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738305-94CD-42B5-9AE5-AB29BC324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22"/>
          <a:stretch/>
        </p:blipFill>
        <p:spPr>
          <a:xfrm>
            <a:off x="2469981" y="1197345"/>
            <a:ext cx="4204037" cy="3244948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69960" y="828726"/>
            <a:ext cx="1847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Fractions</a:t>
            </a:r>
            <a:r>
              <a:rPr lang="de-DE" sz="1400" dirty="0"/>
              <a:t> </a:t>
            </a:r>
            <a:r>
              <a:rPr lang="de-DE" sz="1400" dirty="0" err="1"/>
              <a:t>Skill</a:t>
            </a:r>
            <a:r>
              <a:rPr lang="de-DE" sz="1400" dirty="0"/>
              <a:t> Score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6623221" y="2335432"/>
            <a:ext cx="2230395" cy="859829"/>
            <a:chOff x="6623221" y="2335432"/>
            <a:chExt cx="2230395" cy="859829"/>
          </a:xfrm>
        </p:grpSpPr>
        <p:cxnSp>
          <p:nvCxnSpPr>
            <p:cNvPr id="12" name="Gerader Verbinder 11"/>
            <p:cNvCxnSpPr/>
            <p:nvPr/>
          </p:nvCxnSpPr>
          <p:spPr>
            <a:xfrm>
              <a:off x="6623221" y="2514604"/>
              <a:ext cx="525162" cy="0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6633522" y="2667004"/>
              <a:ext cx="52516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7271951" y="2335432"/>
              <a:ext cx="1334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ens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members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276074" y="2512544"/>
              <a:ext cx="151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1C1C1C"/>
                  </a:solidFill>
                </a:rPr>
                <a:t>psp2 </a:t>
              </a:r>
              <a:r>
                <a:rPr lang="de-DE" sz="1200" dirty="0" err="1">
                  <a:solidFill>
                    <a:srgbClr val="1C1C1C"/>
                  </a:solidFill>
                </a:rPr>
                <a:t>ens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members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6639701" y="2901782"/>
              <a:ext cx="525162" cy="0"/>
            </a:xfrm>
            <a:prstGeom prst="line">
              <a:avLst/>
            </a:prstGeom>
            <a:ln w="28575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6650002" y="3054182"/>
              <a:ext cx="5251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7257529" y="2741150"/>
              <a:ext cx="142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mean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of</a:t>
              </a:r>
              <a:r>
                <a:rPr lang="de-DE" sz="1200" dirty="0">
                  <a:solidFill>
                    <a:srgbClr val="1C1C1C"/>
                  </a:solidFill>
                </a:rPr>
                <a:t> FSSs </a:t>
              </a:r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261653" y="2918262"/>
              <a:ext cx="1591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mean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of</a:t>
              </a:r>
              <a:r>
                <a:rPr lang="de-DE" sz="1200" dirty="0">
                  <a:solidFill>
                    <a:srgbClr val="1C1C1C"/>
                  </a:solidFill>
                </a:rPr>
                <a:t> FSSs psp2</a:t>
              </a:r>
            </a:p>
          </p:txBody>
        </p:sp>
      </p:grpSp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35744673-E036-4A50-A6ED-19EC7BC9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3072105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Concluding remarks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267455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enlarging the amplitude of few parameter perturbations has a positive effect: the spread is increased while the RMS error is unchanged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more efficient in the winter period, smaller effect in the summer period (not shown)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1C1C1C"/>
                </a:solidFill>
              </a:rPr>
              <a:t>in the convection-dominated season, the physically based stochastic perturbation for </a:t>
            </a:r>
            <a:r>
              <a:rPr lang="en-US" sz="1500" dirty="0" err="1">
                <a:solidFill>
                  <a:srgbClr val="1C1C1C"/>
                </a:solidFill>
              </a:rPr>
              <a:t>subgrid</a:t>
            </a:r>
            <a:r>
              <a:rPr lang="en-US" sz="1500" dirty="0">
                <a:solidFill>
                  <a:srgbClr val="1C1C1C"/>
                </a:solidFill>
              </a:rPr>
              <a:t> turbulence</a:t>
            </a:r>
            <a:r>
              <a:rPr lang="de-DE" sz="1500" dirty="0">
                <a:solidFill>
                  <a:srgbClr val="1C1C1C"/>
                </a:solidFill>
              </a:rPr>
              <a:t> (PSP2 </a:t>
            </a:r>
            <a:r>
              <a:rPr lang="de-DE" sz="1500" dirty="0" err="1">
                <a:solidFill>
                  <a:srgbClr val="1C1C1C"/>
                </a:solidFill>
              </a:rPr>
              <a:t>scheme</a:t>
            </a:r>
            <a:r>
              <a:rPr lang="de-DE" sz="1500" dirty="0">
                <a:solidFill>
                  <a:srgbClr val="1C1C1C"/>
                </a:solidFill>
              </a:rPr>
              <a:t>) </a:t>
            </a:r>
            <a:r>
              <a:rPr lang="de-DE" sz="1500" dirty="0" err="1">
                <a:solidFill>
                  <a:srgbClr val="1C1C1C"/>
                </a:solidFill>
              </a:rPr>
              <a:t>has</a:t>
            </a:r>
            <a:r>
              <a:rPr lang="de-DE" sz="1500" dirty="0">
                <a:solidFill>
                  <a:srgbClr val="1C1C1C"/>
                </a:solidFill>
              </a:rPr>
              <a:t> a positive </a:t>
            </a:r>
            <a:r>
              <a:rPr lang="de-DE" sz="1500" dirty="0" err="1">
                <a:solidFill>
                  <a:srgbClr val="1C1C1C"/>
                </a:solidFill>
              </a:rPr>
              <a:t>impact</a:t>
            </a:r>
            <a:r>
              <a:rPr lang="de-DE" sz="1500" dirty="0">
                <a:solidFill>
                  <a:srgbClr val="1C1C1C"/>
                </a:solidFill>
              </a:rPr>
              <a:t> on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diurnal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cycle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of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precipitation</a:t>
            </a:r>
            <a:r>
              <a:rPr lang="de-DE" sz="1500" dirty="0">
                <a:solidFill>
                  <a:srgbClr val="1C1C1C"/>
                </a:solidFill>
              </a:rPr>
              <a:t> (</a:t>
            </a:r>
            <a:r>
              <a:rPr lang="de-DE" sz="1500" dirty="0" err="1">
                <a:solidFill>
                  <a:srgbClr val="1C1C1C"/>
                </a:solidFill>
              </a:rPr>
              <a:t>earlier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onset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of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convection</a:t>
            </a:r>
            <a:r>
              <a:rPr lang="de-DE" sz="1500" dirty="0">
                <a:solidFill>
                  <a:srgbClr val="1C1C1C"/>
                </a:solidFill>
              </a:rPr>
              <a:t>) </a:t>
            </a:r>
            <a:r>
              <a:rPr lang="de-DE" sz="1500" dirty="0" err="1">
                <a:solidFill>
                  <a:srgbClr val="1C1C1C"/>
                </a:solidFill>
              </a:rPr>
              <a:t>and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determine</a:t>
            </a:r>
            <a:r>
              <a:rPr lang="de-DE" sz="1500" dirty="0">
                <a:solidFill>
                  <a:srgbClr val="1C1C1C"/>
                </a:solidFill>
              </a:rPr>
              <a:t> an </a:t>
            </a:r>
            <a:r>
              <a:rPr lang="de-DE" sz="1500" dirty="0" err="1">
                <a:solidFill>
                  <a:srgbClr val="1C1C1C"/>
                </a:solidFill>
              </a:rPr>
              <a:t>increase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of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precipitation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amount</a:t>
            </a:r>
            <a:endParaRPr lang="de-DE" sz="1500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effect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is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mainly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visible</a:t>
            </a:r>
            <a:r>
              <a:rPr lang="de-DE" sz="1500" dirty="0">
                <a:solidFill>
                  <a:srgbClr val="1C1C1C"/>
                </a:solidFill>
              </a:rPr>
              <a:t> in </a:t>
            </a:r>
            <a:r>
              <a:rPr lang="de-DE" sz="1500" dirty="0" err="1">
                <a:solidFill>
                  <a:srgbClr val="1C1C1C"/>
                </a:solidFill>
              </a:rPr>
              <a:t>weakly-forced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cases</a:t>
            </a:r>
            <a:endParaRPr lang="de-DE" sz="1500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spread</a:t>
            </a:r>
            <a:r>
              <a:rPr lang="de-DE" sz="1500" dirty="0">
                <a:solidFill>
                  <a:srgbClr val="1C1C1C"/>
                </a:solidFill>
              </a:rPr>
              <a:t>/</a:t>
            </a:r>
            <a:r>
              <a:rPr lang="de-DE" sz="1500" dirty="0" err="1">
                <a:solidFill>
                  <a:srgbClr val="1C1C1C"/>
                </a:solidFill>
              </a:rPr>
              <a:t>skill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relation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is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improved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for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some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near-surface</a:t>
            </a:r>
            <a:r>
              <a:rPr lang="de-DE" sz="1500" dirty="0">
                <a:solidFill>
                  <a:srgbClr val="1C1C1C"/>
                </a:solidFill>
              </a:rPr>
              <a:t> variables, but </a:t>
            </a:r>
            <a:r>
              <a:rPr lang="en-US" sz="1500" dirty="0">
                <a:solidFill>
                  <a:srgbClr val="1C1C1C"/>
                </a:solidFill>
              </a:rPr>
              <a:t>an increase of the mean error of the 10 wind is observed, which was detected also in the verification of wind gusts (not shown), and which deserves further investigations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 err="1">
                <a:solidFill>
                  <a:srgbClr val="1C1C1C"/>
                </a:solidFill>
              </a:rPr>
              <a:t>physically-based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schemes</a:t>
            </a:r>
            <a:r>
              <a:rPr lang="de-DE" sz="1500" dirty="0">
                <a:solidFill>
                  <a:srgbClr val="1C1C1C"/>
                </a:solidFill>
              </a:rPr>
              <a:t>, like PSP2, </a:t>
            </a:r>
            <a:r>
              <a:rPr lang="de-DE" sz="1500" dirty="0" err="1">
                <a:solidFill>
                  <a:srgbClr val="1C1C1C"/>
                </a:solidFill>
              </a:rPr>
              <a:t>seems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to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be</a:t>
            </a:r>
            <a:r>
              <a:rPr lang="de-DE" sz="1500" dirty="0">
                <a:solidFill>
                  <a:srgbClr val="1C1C1C"/>
                </a:solidFill>
              </a:rPr>
              <a:t> promising </a:t>
            </a:r>
            <a:r>
              <a:rPr lang="de-DE" sz="1500" dirty="0" err="1">
                <a:solidFill>
                  <a:srgbClr val="1C1C1C"/>
                </a:solidFill>
              </a:rPr>
              <a:t>as</a:t>
            </a:r>
            <a:r>
              <a:rPr lang="de-DE" sz="1500" dirty="0">
                <a:solidFill>
                  <a:srgbClr val="1C1C1C"/>
                </a:solidFill>
              </a:rPr>
              <a:t> additional </a:t>
            </a:r>
            <a:r>
              <a:rPr lang="de-DE" sz="1500" dirty="0" err="1">
                <a:solidFill>
                  <a:srgbClr val="1C1C1C"/>
                </a:solidFill>
              </a:rPr>
              <a:t>perturbations</a:t>
            </a:r>
            <a:r>
              <a:rPr lang="de-DE" sz="1500" dirty="0">
                <a:solidFill>
                  <a:srgbClr val="1C1C1C"/>
                </a:solidFill>
              </a:rPr>
              <a:t>, </a:t>
            </a:r>
            <a:r>
              <a:rPr lang="de-DE" sz="1500" dirty="0" err="1">
                <a:solidFill>
                  <a:srgbClr val="1C1C1C"/>
                </a:solidFill>
              </a:rPr>
              <a:t>to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complement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effect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of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the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parameter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perturbation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method</a:t>
            </a:r>
            <a:endParaRPr lang="de-DE" sz="1500" dirty="0">
              <a:solidFill>
                <a:srgbClr val="1C1C1C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6B1B073-B774-488A-8196-2FA36B88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2427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00989" y="2467485"/>
            <a:ext cx="4567564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Thank you for your attention!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24A3255-555D-4EB4-8A82-521EFA73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318081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0" y="346005"/>
            <a:ext cx="5964647" cy="664797"/>
          </a:xfrm>
        </p:spPr>
        <p:txBody>
          <a:bodyPr/>
          <a:lstStyle/>
          <a:p>
            <a:r>
              <a:rPr lang="en-GB" sz="2400" dirty="0"/>
              <a:t>Convective Adjustment timescale 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7A80432A-8A62-4E09-AFC8-38A25278B0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258" y="812800"/>
                <a:ext cx="8566027" cy="211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52425" marR="0" indent="-352425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"/>
                  <a:tabLst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marR="0" indent="-26035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convective adjustment time-scale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400" baseline="-25000" dirty="0">
                    <a:solidFill>
                      <a:srgbClr val="1C1C1C"/>
                    </a:solidFill>
                  </a:rPr>
                  <a:t>c</a:t>
                </a:r>
                <a:r>
                  <a:rPr lang="en-US" sz="1400" dirty="0">
                    <a:solidFill>
                      <a:srgbClr val="1C1C1C"/>
                    </a:solidFill>
                  </a:rPr>
                  <a:t> to distinguish strongly and weakly synoptic forcing regimes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estimate of the time-scale for removal of conditional instability by convective heating (</a:t>
                </a:r>
                <a:r>
                  <a:rPr lang="en-US" sz="1400" dirty="0" err="1">
                    <a:solidFill>
                      <a:srgbClr val="1C1C1C"/>
                    </a:solidFill>
                  </a:rPr>
                  <a:t>Keil</a:t>
                </a:r>
                <a:r>
                  <a:rPr lang="en-US" sz="1400" dirty="0">
                    <a:solidFill>
                      <a:srgbClr val="1C1C1C"/>
                    </a:solidFill>
                  </a:rPr>
                  <a:t> et al., 2014).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Uses CAPE and precipitation rate P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bottom 20% of average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400" baseline="-25000" dirty="0">
                    <a:solidFill>
                      <a:srgbClr val="1C1C1C"/>
                    </a:solidFill>
                  </a:rPr>
                  <a:t>c</a:t>
                </a:r>
                <a:r>
                  <a:rPr lang="en-US" sz="1400" dirty="0">
                    <a:solidFill>
                      <a:srgbClr val="1C1C1C"/>
                    </a:solidFill>
                  </a:rPr>
                  <a:t> values is classified as strong forcing, top 20% considered weak forcing</a:t>
                </a:r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7A80432A-8A62-4E09-AFC8-38A25278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8" y="812800"/>
                <a:ext cx="8566027" cy="2117503"/>
              </a:xfrm>
              <a:prstGeom prst="rect">
                <a:avLst/>
              </a:prstGeom>
              <a:blipFill>
                <a:blip r:embed="rId2"/>
                <a:stretch>
                  <a:fillRect l="-71" t="-287" r="-71" b="-20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1" y="2883634"/>
            <a:ext cx="8590085" cy="1767739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7" y="1545203"/>
            <a:ext cx="3458058" cy="628738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E0604E6F-2CDB-464C-A277-6CDD7A8E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33797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Outline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The ICON-D2-EPS operational ensemble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C1C1C"/>
                </a:solidFill>
              </a:rPr>
              <a:t>Aim</a:t>
            </a:r>
            <a:r>
              <a:rPr lang="en-US" dirty="0">
                <a:solidFill>
                  <a:srgbClr val="1C1C1C"/>
                </a:solidFill>
              </a:rPr>
              <a:t>: improve the ability of the ensemble to account for model uncertainties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improve the spread/skill relation of the ensemble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Operational </a:t>
            </a:r>
            <a:r>
              <a:rPr lang="de-DE" dirty="0" err="1">
                <a:solidFill>
                  <a:srgbClr val="1C1C1C"/>
                </a:solidFill>
              </a:rPr>
              <a:t>model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perturbation</a:t>
            </a:r>
            <a:r>
              <a:rPr lang="de-DE" dirty="0">
                <a:solidFill>
                  <a:srgbClr val="1C1C1C"/>
                </a:solidFill>
              </a:rPr>
              <a:t>: Parameter Perturbation (PP)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Current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research</a:t>
            </a:r>
            <a:r>
              <a:rPr lang="de-DE" dirty="0">
                <a:solidFill>
                  <a:srgbClr val="1C1C1C"/>
                </a:solidFill>
              </a:rPr>
              <a:t>: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PP: increase the amplitude of the perturbations</a:t>
            </a:r>
            <a:endParaRPr lang="de-DE" dirty="0">
              <a:solidFill>
                <a:srgbClr val="1C1C1C"/>
              </a:solidFill>
            </a:endParaRP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SSC: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Stochastic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Shallow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Convection</a:t>
            </a:r>
            <a:endParaRPr lang="de-DE" dirty="0">
              <a:solidFill>
                <a:srgbClr val="1C1C1C"/>
              </a:solidFill>
            </a:endParaRP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PSP2: </a:t>
            </a:r>
            <a:r>
              <a:rPr lang="en-US" dirty="0">
                <a:solidFill>
                  <a:srgbClr val="1C1C1C"/>
                </a:solidFill>
              </a:rPr>
              <a:t>Physically based stochastic perturbations for </a:t>
            </a:r>
            <a:r>
              <a:rPr lang="en-US" dirty="0" err="1">
                <a:solidFill>
                  <a:srgbClr val="1C1C1C"/>
                </a:solidFill>
              </a:rPr>
              <a:t>subgrid</a:t>
            </a:r>
            <a:r>
              <a:rPr lang="en-US" dirty="0">
                <a:solidFill>
                  <a:srgbClr val="1C1C1C"/>
                </a:solidFill>
              </a:rPr>
              <a:t> turbulence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Concluding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remarks</a:t>
            </a:r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CB1BDD0-171C-454B-89EE-C95E4767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2816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68311" y="316711"/>
            <a:ext cx="6051641" cy="332399"/>
          </a:xfrm>
          <a:prstGeom prst="rect">
            <a:avLst/>
          </a:prstGeom>
          <a:extLst/>
        </p:spPr>
        <p:txBody>
          <a:bodyPr vert="horz" wrap="square" lIns="72000" tIns="0" rIns="72000" bIns="0" rtlCol="0" anchor="t" anchorCtr="0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>
                <a:latin typeface="+mj-lt"/>
                <a:ea typeface="+mj-ea"/>
                <a:cs typeface="+mj-cs"/>
              </a:rPr>
              <a:t>The operational NWP system at DWD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53" y="779550"/>
            <a:ext cx="6311736" cy="3828010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986C1C9-5FB9-43C3-B655-E25D62DA5D1B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COSMO GM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9925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0" y="346005"/>
            <a:ext cx="3602843" cy="332399"/>
          </a:xfrm>
        </p:spPr>
        <p:txBody>
          <a:bodyPr/>
          <a:lstStyle/>
          <a:p>
            <a:r>
              <a:rPr lang="en-GB" sz="2400" dirty="0"/>
              <a:t>Parameter Perturbation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812799"/>
            <a:ext cx="8267455" cy="3802449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A set of parameters (18) of the model physics schemes are perturbed in ICON-D2-EPS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The parameters receive a value from a distribution (including the default value), different at each forecast start and for each member (the value is kept fix during the run):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da-DK" sz="1400" dirty="0">
                <a:solidFill>
                  <a:srgbClr val="1C1C1C"/>
                </a:solidFill>
              </a:rPr>
              <a:t>pert_param=ref_param+2.∗(rand_num−0.5)∗range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1400" dirty="0" err="1">
                <a:solidFill>
                  <a:srgbClr val="1C1C1C"/>
                </a:solidFill>
              </a:rPr>
              <a:t>rand_num</a:t>
            </a:r>
            <a:r>
              <a:rPr lang="en-US" sz="1400" dirty="0">
                <a:solidFill>
                  <a:srgbClr val="1C1C1C"/>
                </a:solidFill>
              </a:rPr>
              <a:t>∈[0,1]is drawn from a uniform distribution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the random number is always set either to 0 or1, i.e. only the boundary values of the specified range are used besides the default value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1C1C1C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PP test: increase the amplitude of the perturbation for a small set of parameters: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tkhmin</a:t>
            </a:r>
            <a:r>
              <a:rPr lang="en-US" sz="1200" dirty="0">
                <a:solidFill>
                  <a:srgbClr val="1C1C1C"/>
                </a:solidFill>
              </a:rPr>
              <a:t>, </a:t>
            </a:r>
            <a:r>
              <a:rPr lang="en-US" sz="1200" dirty="0" err="1">
                <a:solidFill>
                  <a:srgbClr val="1C1C1C"/>
                </a:solidFill>
              </a:rPr>
              <a:t>tkmmin</a:t>
            </a:r>
            <a:r>
              <a:rPr lang="en-US" sz="1200" dirty="0">
                <a:solidFill>
                  <a:srgbClr val="1C1C1C"/>
                </a:solidFill>
              </a:rPr>
              <a:t> -&gt; scaling factor for minimum vertical diffusion coefficient for heat and moisture and momentum, respectively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rlam_heat</a:t>
            </a:r>
            <a:r>
              <a:rPr lang="en-US" sz="1200" dirty="0">
                <a:solidFill>
                  <a:srgbClr val="1C1C1C"/>
                </a:solidFill>
              </a:rPr>
              <a:t> -&gt; scaling factor of the laminar boundary layer for heat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tur_len</a:t>
            </a:r>
            <a:r>
              <a:rPr lang="en-US" sz="1200" dirty="0">
                <a:solidFill>
                  <a:srgbClr val="1C1C1C"/>
                </a:solidFill>
              </a:rPr>
              <a:t> -&gt; </a:t>
            </a:r>
            <a:r>
              <a:rPr lang="de-DE" sz="1200" dirty="0" err="1">
                <a:solidFill>
                  <a:srgbClr val="1C1C1C"/>
                </a:solidFill>
              </a:rPr>
              <a:t>asymptotic</a:t>
            </a:r>
            <a:r>
              <a:rPr lang="de-DE" sz="1200" dirty="0">
                <a:solidFill>
                  <a:srgbClr val="1C1C1C"/>
                </a:solidFill>
              </a:rPr>
              <a:t> maximal turbulent </a:t>
            </a:r>
            <a:r>
              <a:rPr lang="de-DE" sz="1200" dirty="0" err="1">
                <a:solidFill>
                  <a:srgbClr val="1C1C1C"/>
                </a:solidFill>
              </a:rPr>
              <a:t>distance</a:t>
            </a:r>
            <a:endParaRPr lang="en-US" sz="1200" dirty="0">
              <a:solidFill>
                <a:srgbClr val="1C1C1C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1C1C1C"/>
                </a:solidFill>
              </a:rPr>
              <a:t>rain_n0_fac -&gt; intercept parameter of raindrop size distribution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D8578259-F534-4DD8-8A4D-0F279515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7527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6834134" cy="332399"/>
          </a:xfrm>
        </p:spPr>
        <p:txBody>
          <a:bodyPr/>
          <a:lstStyle/>
          <a:p>
            <a:r>
              <a:rPr lang="en-GB" sz="2400" dirty="0"/>
              <a:t>Results: increase perturbation amplitude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1"/>
          <a:stretch/>
        </p:blipFill>
        <p:spPr>
          <a:xfrm>
            <a:off x="542167" y="735592"/>
            <a:ext cx="4543321" cy="39090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90458" y="1146634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February</a:t>
            </a:r>
            <a:r>
              <a:rPr lang="de-DE" sz="1600" dirty="0"/>
              <a:t> 2022</a:t>
            </a:r>
          </a:p>
          <a:p>
            <a:r>
              <a:rPr lang="de-DE" sz="1600" dirty="0" err="1"/>
              <a:t>Verification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SYNOP </a:t>
            </a:r>
            <a:r>
              <a:rPr lang="de-DE" sz="1600" dirty="0" err="1"/>
              <a:t>and</a:t>
            </a:r>
            <a:r>
              <a:rPr lang="de-DE" sz="1600" dirty="0"/>
              <a:t> TEMP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95" y="1849810"/>
            <a:ext cx="3867150" cy="23812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8" t="43264" b="40142"/>
          <a:stretch/>
        </p:blipFill>
        <p:spPr>
          <a:xfrm>
            <a:off x="126739" y="850604"/>
            <a:ext cx="435429" cy="703943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6A0213E-4A02-47E8-8B9F-04270FA8267E}"/>
              </a:ext>
            </a:extLst>
          </p:cNvPr>
          <p:cNvSpPr/>
          <p:nvPr/>
        </p:nvSpPr>
        <p:spPr>
          <a:xfrm>
            <a:off x="239843" y="1888760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B49855A-E525-49B5-B5CB-2D8AF91243A8}"/>
              </a:ext>
            </a:extLst>
          </p:cNvPr>
          <p:cNvSpPr/>
          <p:nvPr/>
        </p:nvSpPr>
        <p:spPr>
          <a:xfrm>
            <a:off x="249838" y="2633272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771A7FE3-A0BC-4BD4-88C8-BBBFF8CC9972}"/>
              </a:ext>
            </a:extLst>
          </p:cNvPr>
          <p:cNvSpPr/>
          <p:nvPr/>
        </p:nvSpPr>
        <p:spPr>
          <a:xfrm>
            <a:off x="249838" y="4079812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747F1B6-2F43-4354-8DF3-65AFE59096E8}"/>
              </a:ext>
            </a:extLst>
          </p:cNvPr>
          <p:cNvGrpSpPr/>
          <p:nvPr/>
        </p:nvGrpSpPr>
        <p:grpSpPr>
          <a:xfrm>
            <a:off x="2259642" y="4621433"/>
            <a:ext cx="1306519" cy="454110"/>
            <a:chOff x="6618282" y="613313"/>
            <a:chExt cx="1306519" cy="45411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2C47AFA-D326-44EB-83E5-DAA094E04DC8}"/>
                </a:ext>
              </a:extLst>
            </p:cNvPr>
            <p:cNvCxnSpPr/>
            <p:nvPr/>
          </p:nvCxnSpPr>
          <p:spPr>
            <a:xfrm>
              <a:off x="6623221" y="792484"/>
              <a:ext cx="525162" cy="0"/>
            </a:xfrm>
            <a:prstGeom prst="line">
              <a:avLst/>
            </a:prstGeom>
            <a:ln w="28575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620A909-78DD-44F2-BEB5-47E7F1B14083}"/>
                </a:ext>
              </a:extLst>
            </p:cNvPr>
            <p:cNvCxnSpPr/>
            <p:nvPr/>
          </p:nvCxnSpPr>
          <p:spPr>
            <a:xfrm>
              <a:off x="6618282" y="944884"/>
              <a:ext cx="5251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E148368-7C4F-42C4-8C86-B4642DF08A92}"/>
                </a:ext>
              </a:extLst>
            </p:cNvPr>
            <p:cNvSpPr txBox="1"/>
            <p:nvPr/>
          </p:nvSpPr>
          <p:spPr>
            <a:xfrm>
              <a:off x="7271951" y="613313"/>
              <a:ext cx="44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5A37F89-15BD-45C9-B7BA-6BBE0FA23B47}"/>
                </a:ext>
              </a:extLst>
            </p:cNvPr>
            <p:cNvSpPr txBox="1"/>
            <p:nvPr/>
          </p:nvSpPr>
          <p:spPr>
            <a:xfrm>
              <a:off x="7276075" y="790424"/>
              <a:ext cx="648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expPP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4DCDA45E-2727-47D5-B20C-BEF1FBF46D60}"/>
              </a:ext>
            </a:extLst>
          </p:cNvPr>
          <p:cNvSpPr/>
          <p:nvPr/>
        </p:nvSpPr>
        <p:spPr>
          <a:xfrm>
            <a:off x="259833" y="3400264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9D6DF8E-710A-463D-BFD0-5236FC870AAD}"/>
              </a:ext>
            </a:extLst>
          </p:cNvPr>
          <p:cNvGrpSpPr/>
          <p:nvPr/>
        </p:nvGrpSpPr>
        <p:grpSpPr>
          <a:xfrm>
            <a:off x="6283127" y="4194713"/>
            <a:ext cx="1314014" cy="454110"/>
            <a:chOff x="6610787" y="613313"/>
            <a:chExt cx="1314014" cy="454110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96CFE7D-F535-405B-B93A-4E608F5830D0}"/>
                </a:ext>
              </a:extLst>
            </p:cNvPr>
            <p:cNvCxnSpPr/>
            <p:nvPr/>
          </p:nvCxnSpPr>
          <p:spPr>
            <a:xfrm>
              <a:off x="6623221" y="792484"/>
              <a:ext cx="525162" cy="0"/>
            </a:xfrm>
            <a:prstGeom prst="line">
              <a:avLst/>
            </a:prstGeom>
            <a:ln w="127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55997CDA-F3F0-4575-B12D-F2776EA123C2}"/>
                </a:ext>
              </a:extLst>
            </p:cNvPr>
            <p:cNvCxnSpPr/>
            <p:nvPr/>
          </p:nvCxnSpPr>
          <p:spPr>
            <a:xfrm>
              <a:off x="6610787" y="944884"/>
              <a:ext cx="525162" cy="0"/>
            </a:xfrm>
            <a:prstGeom prst="line">
              <a:avLst/>
            </a:prstGeom>
            <a:ln w="127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10E89FB-01A9-4ECD-A98C-DD74BCD09550}"/>
                </a:ext>
              </a:extLst>
            </p:cNvPr>
            <p:cNvSpPr txBox="1"/>
            <p:nvPr/>
          </p:nvSpPr>
          <p:spPr>
            <a:xfrm>
              <a:off x="7271951" y="613313"/>
              <a:ext cx="44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FA4A9EC-B7B4-43C3-BDA7-94A06A09EBF1}"/>
                </a:ext>
              </a:extLst>
            </p:cNvPr>
            <p:cNvSpPr txBox="1"/>
            <p:nvPr/>
          </p:nvSpPr>
          <p:spPr>
            <a:xfrm>
              <a:off x="7276075" y="790424"/>
              <a:ext cx="648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expPP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6" name="Datumsplatzhalter 2">
            <a:extLst>
              <a:ext uri="{FF2B5EF4-FFF2-40B4-BE49-F238E27FC236}">
                <a16:creationId xmlns:a16="http://schemas.microsoft.com/office/drawing/2014/main" id="{43478840-FDF2-400E-A086-5D1C9770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14255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6834134" cy="332399"/>
          </a:xfrm>
        </p:spPr>
        <p:txBody>
          <a:bodyPr/>
          <a:lstStyle/>
          <a:p>
            <a:r>
              <a:rPr lang="en-GB" sz="2400" dirty="0"/>
              <a:t>Results: increase perturbation amplitude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58617" y="746098"/>
            <a:ext cx="237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/>
              <a:t>February</a:t>
            </a:r>
            <a:r>
              <a:rPr lang="de-DE" sz="1400" dirty="0"/>
              <a:t> 2022</a:t>
            </a:r>
          </a:p>
          <a:p>
            <a:pPr algn="ctr"/>
            <a:r>
              <a:rPr lang="de-DE" sz="1400" dirty="0" err="1"/>
              <a:t>Verification</a:t>
            </a:r>
            <a:r>
              <a:rPr lang="de-DE" sz="1400" dirty="0"/>
              <a:t> </a:t>
            </a:r>
            <a:r>
              <a:rPr lang="de-DE" sz="1400" dirty="0" err="1"/>
              <a:t>against</a:t>
            </a:r>
            <a:r>
              <a:rPr lang="de-DE" sz="1400" dirty="0"/>
              <a:t> SYNOP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6"/>
          <a:stretch/>
        </p:blipFill>
        <p:spPr>
          <a:xfrm>
            <a:off x="4764701" y="1281695"/>
            <a:ext cx="4328499" cy="289280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" y="1283933"/>
            <a:ext cx="4828042" cy="289280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923078" y="1007708"/>
            <a:ext cx="96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C00000"/>
                </a:solidFill>
              </a:rPr>
              <a:t>spread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445896" y="1007708"/>
            <a:ext cx="96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C00000"/>
                </a:solidFill>
              </a:rPr>
              <a:t>outliers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54CDFD6-764F-47B6-A959-A8689CF7BBC2}"/>
              </a:ext>
            </a:extLst>
          </p:cNvPr>
          <p:cNvGrpSpPr/>
          <p:nvPr/>
        </p:nvGrpSpPr>
        <p:grpSpPr>
          <a:xfrm>
            <a:off x="3920802" y="4080413"/>
            <a:ext cx="1306519" cy="454110"/>
            <a:chOff x="6618282" y="613313"/>
            <a:chExt cx="1306519" cy="454110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D2F4913E-2869-40E7-9B59-D07B3C43641E}"/>
                </a:ext>
              </a:extLst>
            </p:cNvPr>
            <p:cNvCxnSpPr/>
            <p:nvPr/>
          </p:nvCxnSpPr>
          <p:spPr>
            <a:xfrm>
              <a:off x="6623221" y="792484"/>
              <a:ext cx="525162" cy="0"/>
            </a:xfrm>
            <a:prstGeom prst="line">
              <a:avLst/>
            </a:prstGeom>
            <a:ln w="28575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2747FB0-B6F9-4792-98AE-F8009EAB72E2}"/>
                </a:ext>
              </a:extLst>
            </p:cNvPr>
            <p:cNvCxnSpPr/>
            <p:nvPr/>
          </p:nvCxnSpPr>
          <p:spPr>
            <a:xfrm>
              <a:off x="6618282" y="944884"/>
              <a:ext cx="525162" cy="0"/>
            </a:xfrm>
            <a:prstGeom prst="line">
              <a:avLst/>
            </a:prstGeom>
            <a:ln w="28575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FA45E70-1284-4C81-9A6B-FF8484E6E46F}"/>
                </a:ext>
              </a:extLst>
            </p:cNvPr>
            <p:cNvSpPr txBox="1"/>
            <p:nvPr/>
          </p:nvSpPr>
          <p:spPr>
            <a:xfrm>
              <a:off x="7271951" y="613313"/>
              <a:ext cx="44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1A1221B-9603-40D1-888E-1337FD403892}"/>
                </a:ext>
              </a:extLst>
            </p:cNvPr>
            <p:cNvSpPr txBox="1"/>
            <p:nvPr/>
          </p:nvSpPr>
          <p:spPr>
            <a:xfrm>
              <a:off x="7276075" y="790424"/>
              <a:ext cx="648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expPP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3D0ACDFD-B199-49B8-A841-B78F4768F3EA}"/>
              </a:ext>
            </a:extLst>
          </p:cNvPr>
          <p:cNvSpPr txBox="1"/>
          <p:nvPr/>
        </p:nvSpPr>
        <p:spPr>
          <a:xfrm>
            <a:off x="4379299" y="1506513"/>
            <a:ext cx="58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>
                <a:solidFill>
                  <a:srgbClr val="1C1C1C"/>
                </a:solidFill>
              </a:rPr>
              <a:t>Vmax</a:t>
            </a:r>
            <a:r>
              <a:rPr lang="de-DE" sz="1000" b="1" dirty="0">
                <a:solidFill>
                  <a:srgbClr val="1C1C1C"/>
                </a:solidFill>
              </a:rPr>
              <a:t> 10m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52AD426-C277-4ABE-9A57-3813C3682B2E}"/>
              </a:ext>
            </a:extLst>
          </p:cNvPr>
          <p:cNvSpPr txBox="1"/>
          <p:nvPr/>
        </p:nvSpPr>
        <p:spPr>
          <a:xfrm>
            <a:off x="4381799" y="3045504"/>
            <a:ext cx="582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1C1C1C"/>
                </a:solidFill>
              </a:rPr>
              <a:t>Td</a:t>
            </a:r>
            <a:r>
              <a:rPr lang="de-DE" sz="1000" b="1" dirty="0">
                <a:solidFill>
                  <a:srgbClr val="1C1C1C"/>
                </a:solidFill>
              </a:rPr>
              <a:t> 2m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D0DC3A9-AED8-42D7-85E9-DF76D56E1F5B}"/>
              </a:ext>
            </a:extLst>
          </p:cNvPr>
          <p:cNvSpPr txBox="1"/>
          <p:nvPr/>
        </p:nvSpPr>
        <p:spPr>
          <a:xfrm>
            <a:off x="4421774" y="2186070"/>
            <a:ext cx="491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1C1C1C"/>
                </a:solidFill>
              </a:rPr>
              <a:t>T 2m</a:t>
            </a:r>
          </a:p>
        </p:txBody>
      </p:sp>
      <p:sp>
        <p:nvSpPr>
          <p:cNvPr id="22" name="Datumsplatzhalter 2">
            <a:extLst>
              <a:ext uri="{FF2B5EF4-FFF2-40B4-BE49-F238E27FC236}">
                <a16:creationId xmlns:a16="http://schemas.microsoft.com/office/drawing/2014/main" id="{30E69E4C-BE52-4B2A-9583-25B10B12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122525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8"/>
          <a:stretch/>
        </p:blipFill>
        <p:spPr>
          <a:xfrm>
            <a:off x="490831" y="729914"/>
            <a:ext cx="4745172" cy="3909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6834134" cy="332399"/>
          </a:xfrm>
        </p:spPr>
        <p:txBody>
          <a:bodyPr/>
          <a:lstStyle/>
          <a:p>
            <a:r>
              <a:rPr lang="en-GB" sz="2400" dirty="0"/>
              <a:t>Results: increase perturbation amplitude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853263" y="1108333"/>
            <a:ext cx="274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June</a:t>
            </a:r>
            <a:r>
              <a:rPr lang="de-DE" sz="1600" dirty="0"/>
              <a:t> 2022</a:t>
            </a:r>
          </a:p>
          <a:p>
            <a:r>
              <a:rPr lang="de-DE" sz="1600" dirty="0" err="1"/>
              <a:t>Verification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SYNOP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8" t="43264" b="40142"/>
          <a:stretch/>
        </p:blipFill>
        <p:spPr>
          <a:xfrm>
            <a:off x="126739" y="850604"/>
            <a:ext cx="435429" cy="703943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1C74B0B-190B-4E0D-9E48-D039C359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2022</a:t>
            </a:r>
          </a:p>
        </p:txBody>
      </p:sp>
    </p:spTree>
    <p:extLst>
      <p:ext uri="{BB962C8B-B14F-4D97-AF65-F5344CB8AC3E}">
        <p14:creationId xmlns:p14="http://schemas.microsoft.com/office/powerpoint/2010/main" val="373955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2" y="760351"/>
            <a:ext cx="6584462" cy="38781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38174" y="1623596"/>
            <a:ext cx="1620180" cy="323165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FF0000"/>
                </a:solidFill>
              </a:rPr>
              <a:t>Hirt et al., 2021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42BDE0F-E62A-4256-91D7-A3B4A5D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5" y="303498"/>
            <a:ext cx="7098957" cy="324036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Physically based model perturbation: PSP2</a:t>
            </a:r>
            <a:endParaRPr lang="en-GB" sz="2600" b="1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394E655E-2F1C-48EB-B4C1-17829FFAE4E7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COSMO GM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3968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" y="755389"/>
            <a:ext cx="7150883" cy="386603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CA93EAC-6FB9-40D1-ADB5-66704554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303498"/>
            <a:ext cx="7037173" cy="324036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Physically based model perturbation: PSP2</a:t>
            </a:r>
            <a:endParaRPr lang="en-GB" sz="2600" b="1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C9602E4-C6EE-4D46-BF10-8BC57E745254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COSMO GM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6694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2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3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763</Words>
  <Application>Microsoft Office PowerPoint</Application>
  <PresentationFormat>Bildschirmpräsentation (16:9)</PresentationFormat>
  <Paragraphs>129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DWD-PowerPoint</vt:lpstr>
      <vt:lpstr>PowerPoint-Präsentation</vt:lpstr>
      <vt:lpstr>Outline</vt:lpstr>
      <vt:lpstr>PowerPoint-Präsentation</vt:lpstr>
      <vt:lpstr>Parameter Perturbation</vt:lpstr>
      <vt:lpstr>Results: increase perturbation amplitude</vt:lpstr>
      <vt:lpstr>Results: increase perturbation amplitude</vt:lpstr>
      <vt:lpstr>Results: increase perturbation amplitude</vt:lpstr>
      <vt:lpstr>Physically based model perturbation: PSP2</vt:lpstr>
      <vt:lpstr>Physically based model perturbation: PSP2</vt:lpstr>
      <vt:lpstr>Results: PSP2</vt:lpstr>
      <vt:lpstr>Vertical impact of perturbations</vt:lpstr>
      <vt:lpstr>PSP2: impact on convection initiation</vt:lpstr>
      <vt:lpstr>PSP2: impact on weakly forced cases</vt:lpstr>
      <vt:lpstr>Concluding remarks</vt:lpstr>
      <vt:lpstr>Thank you for your attention!</vt:lpstr>
      <vt:lpstr>Convective Adjustment timescale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cmarsigl@exch.dwd.de</dc:creator>
  <cp:lastModifiedBy>Marsigli Chiara</cp:lastModifiedBy>
  <cp:revision>537</cp:revision>
  <dcterms:created xsi:type="dcterms:W3CDTF">2020-11-08T19:12:37Z</dcterms:created>
  <dcterms:modified xsi:type="dcterms:W3CDTF">2022-09-09T11:24:26Z</dcterms:modified>
</cp:coreProperties>
</file>