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300" r:id="rId4"/>
    <p:sldId id="308" r:id="rId5"/>
    <p:sldId id="310" r:id="rId6"/>
    <p:sldId id="324" r:id="rId7"/>
    <p:sldId id="314" r:id="rId8"/>
    <p:sldId id="323" r:id="rId9"/>
    <p:sldId id="316" r:id="rId10"/>
    <p:sldId id="321" r:id="rId11"/>
    <p:sldId id="309" r:id="rId12"/>
    <p:sldId id="313" r:id="rId13"/>
    <p:sldId id="318" r:id="rId14"/>
    <p:sldId id="319" r:id="rId15"/>
    <p:sldId id="311" r:id="rId16"/>
    <p:sldId id="320" r:id="rId17"/>
    <p:sldId id="312" r:id="rId18"/>
    <p:sldId id="301" r:id="rId19"/>
    <p:sldId id="307" r:id="rId20"/>
    <p:sldId id="322" r:id="rId21"/>
  </p:sldIdLst>
  <p:sldSz cx="11522075" cy="6480175"/>
  <p:notesSz cx="6805613" cy="99393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520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39" autoAdjust="0"/>
    <p:restoredTop sz="96262" autoAdjust="0"/>
  </p:normalViewPr>
  <p:slideViewPr>
    <p:cSldViewPr>
      <p:cViewPr>
        <p:scale>
          <a:sx n="100" d="100"/>
          <a:sy n="100" d="100"/>
        </p:scale>
        <p:origin x="-546" y="-366"/>
      </p:cViewPr>
      <p:guideLst>
        <p:guide orient="horz" pos="2041"/>
        <p:guide pos="36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4026" y="-108"/>
      </p:cViewPr>
      <p:guideLst>
        <p:guide orient="horz" pos="3130"/>
        <p:guide pos="214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pl-PL"/>
              <a:t>Instytut Meteorologii i Gospodarki Wodnej - Państwowy Instytut Badawczy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A587CD5-314D-4F90-9B20-3AC557A076A3}" type="datetime1">
              <a:rPr lang="pl-PL"/>
              <a:pPr>
                <a:defRPr/>
              </a:pPr>
              <a:t>09.12.2022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pl-PL"/>
              <a:t>Autor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0BCE984-6D06-4121-BF2A-F35758156E01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21402278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pl-PL"/>
              <a:t>Instytut Meteorologii i Gospodarki Wodnej - Państwowy Instytut Badawczy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F1678F5-7085-4A21-9DAF-8ABF8308097E}" type="datetime1">
              <a:rPr lang="pl-PL"/>
              <a:pPr>
                <a:defRPr/>
              </a:pPr>
              <a:t>09.12.2022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3537" cy="447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pl-PL"/>
              <a:t>Autor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B15B356-0F83-47B0-873E-526B5A33D64E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05341716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3E9AA1-0001-4339-94CC-28FE6F6F6B9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pl-PL" dirty="0" smtClean="0"/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/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3E9AA1-0001-4339-94CC-28FE6F6F6B9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pl-PL" dirty="0" smtClean="0"/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/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3E9AA1-0001-4339-94CC-28FE6F6F6B9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pl-PL" dirty="0" smtClean="0"/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/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3E9AA1-0001-4339-94CC-28FE6F6F6B9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pl-PL" dirty="0" smtClean="0"/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/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3E9AA1-0001-4339-94CC-28FE6F6F6B9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pl-PL" dirty="0" smtClean="0"/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/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3E9AA1-0001-4339-94CC-28FE6F6F6B9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pl-PL" dirty="0" smtClean="0"/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/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3E9AA1-0001-4339-94CC-28FE6F6F6B9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pl-PL" dirty="0" smtClean="0"/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/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3E9AA1-0001-4339-94CC-28FE6F6F6B9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pl-PL" dirty="0" smtClean="0"/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/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3E9AA1-0001-4339-94CC-28FE6F6F6B9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pl-PL" dirty="0" smtClean="0"/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/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3E9AA1-0001-4339-94CC-28FE6F6F6B9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pl-PL" dirty="0" smtClean="0"/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/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3E9AA1-0001-4339-94CC-28FE6F6F6B9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pl-PL" dirty="0" smtClean="0"/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/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3E9AA1-0001-4339-94CC-28FE6F6F6B9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pl-PL" dirty="0" smtClean="0"/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/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3E9AA1-0001-4339-94CC-28FE6F6F6B9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pl-PL" dirty="0" smtClean="0"/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/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3E9AA1-0001-4339-94CC-28FE6F6F6B9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pl-PL" dirty="0" smtClean="0"/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/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3E9AA1-0001-4339-94CC-28FE6F6F6B9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pl-PL" dirty="0" smtClean="0"/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/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3E9AA1-0001-4339-94CC-28FE6F6F6B9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pl-PL" dirty="0" smtClean="0"/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/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3E9AA1-0001-4339-94CC-28FE6F6F6B9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pl-PL" dirty="0" smtClean="0"/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/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3E9AA1-0001-4339-94CC-28FE6F6F6B9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pl-PL" dirty="0" smtClean="0"/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/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3E9AA1-0001-4339-94CC-28FE6F6F6B9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pl-PL" dirty="0" smtClean="0"/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/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3E9AA1-0001-4339-94CC-28FE6F6F6B9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pl-PL" dirty="0" smtClean="0"/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/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aokrąglony 2"/>
          <p:cNvSpPr/>
          <p:nvPr userDrawn="1"/>
        </p:nvSpPr>
        <p:spPr>
          <a:xfrm>
            <a:off x="2001" y="-25501"/>
            <a:ext cx="11520074" cy="2715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PROPHECY</a:t>
            </a:r>
            <a:r>
              <a:rPr lang="pl-PL" sz="1600" dirty="0" smtClean="0"/>
              <a:t> </a:t>
            </a:r>
            <a:r>
              <a:rPr lang="pl-PL" sz="1600" dirty="0" err="1" smtClean="0"/>
              <a:t>activities</a:t>
            </a:r>
            <a:r>
              <a:rPr lang="pl-PL" sz="1600" dirty="0" smtClean="0"/>
              <a:t> </a:t>
            </a:r>
            <a:r>
              <a:rPr lang="pl-PL" sz="1600" dirty="0" err="1" smtClean="0"/>
              <a:t>at</a:t>
            </a:r>
            <a:r>
              <a:rPr lang="pl-PL" sz="1600" dirty="0" smtClean="0"/>
              <a:t> IMGW - </a:t>
            </a:r>
            <a:r>
              <a:rPr lang="pl-PL" sz="1800" dirty="0" err="1" smtClean="0"/>
              <a:t>Update</a:t>
            </a:r>
            <a:r>
              <a:rPr lang="pl-PL" sz="1800" dirty="0" smtClean="0"/>
              <a:t> </a:t>
            </a:r>
            <a:r>
              <a:rPr lang="pl-PL" sz="1800" dirty="0" err="1" smtClean="0"/>
              <a:t>from</a:t>
            </a:r>
            <a:r>
              <a:rPr lang="pl-PL" sz="1800" dirty="0" smtClean="0"/>
              <a:t> </a:t>
            </a:r>
            <a:r>
              <a:rPr lang="pl-PL" sz="1800" dirty="0" err="1" smtClean="0"/>
              <a:t>TLE-MVE</a:t>
            </a:r>
            <a:endParaRPr lang="pl-PL" sz="1600" dirty="0" smtClean="0"/>
          </a:p>
        </p:txBody>
      </p:sp>
      <p:sp>
        <p:nvSpPr>
          <p:cNvPr id="2" name="pole tekstowe 1"/>
          <p:cNvSpPr txBox="1">
            <a:spLocks noChangeArrowheads="1"/>
          </p:cNvSpPr>
          <p:nvPr userDrawn="1"/>
        </p:nvSpPr>
        <p:spPr bwMode="auto">
          <a:xfrm>
            <a:off x="2016621" y="6234225"/>
            <a:ext cx="8280920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 noProof="0" dirty="0" smtClean="0">
                <a:solidFill>
                  <a:srgbClr val="002060"/>
                </a:solidFill>
                <a:latin typeface="Verdana" pitchFamily="34" charset="0"/>
              </a:rPr>
              <a:t>Institute of Meteorology and Water Management – National</a:t>
            </a:r>
            <a:r>
              <a:rPr lang="en-US" sz="1000" b="1" baseline="0" noProof="0" dirty="0" smtClean="0">
                <a:solidFill>
                  <a:srgbClr val="002060"/>
                </a:solidFill>
                <a:latin typeface="Verdana" pitchFamily="34" charset="0"/>
              </a:rPr>
              <a:t>  </a:t>
            </a:r>
            <a:r>
              <a:rPr lang="en-US" sz="1000" b="1" noProof="0" dirty="0" smtClean="0">
                <a:solidFill>
                  <a:srgbClr val="002060"/>
                </a:solidFill>
                <a:latin typeface="Verdana" pitchFamily="34" charset="0"/>
              </a:rPr>
              <a:t>Research Institute</a:t>
            </a:r>
            <a:r>
              <a:rPr lang="pl-PL" sz="1000" b="1" noProof="0" dirty="0" smtClean="0">
                <a:solidFill>
                  <a:srgbClr val="002060"/>
                </a:solidFill>
                <a:latin typeface="Verdana" pitchFamily="34" charset="0"/>
              </a:rPr>
              <a:t>; COSMO  General  </a:t>
            </a:r>
            <a:r>
              <a:rPr lang="pl-PL" sz="1000" b="1" noProof="0" dirty="0" err="1" smtClean="0">
                <a:solidFill>
                  <a:srgbClr val="002060"/>
                </a:solidFill>
                <a:latin typeface="Verdana" pitchFamily="34" charset="0"/>
              </a:rPr>
              <a:t>Meeting</a:t>
            </a:r>
            <a:r>
              <a:rPr lang="pl-PL" sz="1000" b="1" noProof="0" dirty="0" smtClean="0">
                <a:solidFill>
                  <a:srgbClr val="002060"/>
                </a:solidFill>
                <a:latin typeface="Verdana" pitchFamily="34" charset="0"/>
              </a:rPr>
              <a:t> 2022</a:t>
            </a:r>
            <a:endParaRPr lang="en-US" sz="1000" b="1" noProof="0" dirty="0" smtClean="0">
              <a:solidFill>
                <a:srgbClr val="002060"/>
              </a:solidFill>
              <a:latin typeface="Verdana" pitchFamily="34" charset="0"/>
            </a:endParaRPr>
          </a:p>
        </p:txBody>
      </p:sp>
      <p:pic>
        <p:nvPicPr>
          <p:cNvPr id="4" name="Picture 2"/>
          <p:cNvPicPr preferRelativeResize="0"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90259" y="-25875"/>
            <a:ext cx="828422" cy="82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" y="-36000"/>
            <a:ext cx="670571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ymbol zastępczy daty 3"/>
          <p:cNvSpPr txBox="1">
            <a:spLocks/>
          </p:cNvSpPr>
          <p:nvPr userDrawn="1"/>
        </p:nvSpPr>
        <p:spPr>
          <a:xfrm>
            <a:off x="397" y="6120407"/>
            <a:ext cx="2688484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4D19D-232E-40A2-8300-5E795FA82290}" type="datetime1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ymbol zastępczy numeru slajdu 5"/>
          <p:cNvSpPr txBox="1">
            <a:spLocks/>
          </p:cNvSpPr>
          <p:nvPr userDrawn="1"/>
        </p:nvSpPr>
        <p:spPr>
          <a:xfrm>
            <a:off x="8833591" y="6135166"/>
            <a:ext cx="2688484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A81F95-95E2-41BC-9778-463E9E6CA37A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0" y="6135166"/>
            <a:ext cx="2688484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6A73BB-D1E2-42A7-AF35-D7ED586AB265}" type="datetime1">
              <a:rPr lang="pl-PL"/>
              <a:pPr>
                <a:defRPr/>
              </a:pPr>
              <a:t>09.12.2022</a:t>
            </a:fld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833591" y="6135166"/>
            <a:ext cx="2688484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0C443D-8554-4A1A-852C-E0B03C38901E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2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limate.copernicus.eu/cdsapp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limate.copernicus.e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limate.copernicus.e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2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1935232"/>
            <a:ext cx="11522075" cy="1138773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/>
            <a:r>
              <a:rPr lang="en-US" sz="3200" dirty="0" smtClean="0"/>
              <a:t>PROPHECY</a:t>
            </a:r>
            <a:r>
              <a:rPr lang="pl-PL" sz="3200" dirty="0" smtClean="0"/>
              <a:t> </a:t>
            </a:r>
            <a:r>
              <a:rPr lang="pl-PL" sz="3200" dirty="0" err="1" smtClean="0"/>
              <a:t>activities</a:t>
            </a:r>
            <a:r>
              <a:rPr lang="pl-PL" sz="3200" dirty="0" smtClean="0"/>
              <a:t> </a:t>
            </a:r>
            <a:r>
              <a:rPr lang="pl-PL" sz="3200" dirty="0" err="1" smtClean="0"/>
              <a:t>at</a:t>
            </a:r>
            <a:r>
              <a:rPr lang="pl-PL" sz="3200" dirty="0" smtClean="0"/>
              <a:t> IMGW - </a:t>
            </a:r>
            <a:r>
              <a:rPr lang="pl-PL" sz="3600" dirty="0" err="1" smtClean="0"/>
              <a:t>Update</a:t>
            </a:r>
            <a:r>
              <a:rPr lang="pl-PL" sz="3600" dirty="0" smtClean="0"/>
              <a:t> </a:t>
            </a:r>
            <a:r>
              <a:rPr lang="pl-PL" sz="3600" dirty="0" err="1" smtClean="0"/>
              <a:t>from</a:t>
            </a:r>
            <a:r>
              <a:rPr lang="pl-PL" sz="3600" dirty="0" smtClean="0"/>
              <a:t> </a:t>
            </a:r>
            <a:r>
              <a:rPr lang="pl-PL" sz="3600" dirty="0" err="1" smtClean="0"/>
              <a:t>TLE-MVE</a:t>
            </a:r>
            <a:endParaRPr lang="pl-PL" sz="3200" dirty="0" smtClean="0"/>
          </a:p>
          <a:p>
            <a:pPr algn="ctr"/>
            <a:endParaRPr lang="en-US" sz="3200" dirty="0" smtClean="0"/>
          </a:p>
        </p:txBody>
      </p:sp>
      <p:sp>
        <p:nvSpPr>
          <p:cNvPr id="8" name="Prostokąt zaokrąglony 7"/>
          <p:cNvSpPr/>
          <p:nvPr/>
        </p:nvSpPr>
        <p:spPr>
          <a:xfrm>
            <a:off x="0" y="4233277"/>
            <a:ext cx="11522075" cy="951026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</a:rPr>
              <a:t>Institute of  Meteorology and Water Management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</a:rPr>
              <a:t>National Research Institute</a:t>
            </a:r>
          </a:p>
        </p:txBody>
      </p:sp>
      <p:sp>
        <p:nvSpPr>
          <p:cNvPr id="9" name="Prostokąt zaokrąglony 2"/>
          <p:cNvSpPr/>
          <p:nvPr/>
        </p:nvSpPr>
        <p:spPr>
          <a:xfrm>
            <a:off x="0" y="3143076"/>
            <a:ext cx="11522075" cy="95229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pl-PL" sz="2600" b="1" dirty="0">
                <a:solidFill>
                  <a:schemeClr val="tx1"/>
                </a:solidFill>
                <a:latin typeface="Arial Narrow" pitchFamily="34" charset="0"/>
              </a:rPr>
              <a:t>Andrzej </a:t>
            </a:r>
            <a:r>
              <a:rPr lang="pl-PL" sz="2600" b="1" dirty="0" smtClean="0">
                <a:solidFill>
                  <a:schemeClr val="tx1"/>
                </a:solidFill>
                <a:latin typeface="Arial Narrow" pitchFamily="34" charset="0"/>
              </a:rPr>
              <a:t>Mazur, Joanna </a:t>
            </a:r>
            <a:r>
              <a:rPr lang="pl-PL" sz="2600" b="1" dirty="0" err="1" smtClean="0">
                <a:solidFill>
                  <a:schemeClr val="tx1"/>
                </a:solidFill>
                <a:latin typeface="Arial Narrow" pitchFamily="34" charset="0"/>
              </a:rPr>
              <a:t>Linkowska</a:t>
            </a:r>
            <a:r>
              <a:rPr lang="pl-PL" sz="2600" b="1" dirty="0" smtClean="0">
                <a:solidFill>
                  <a:schemeClr val="tx1"/>
                </a:solidFill>
                <a:latin typeface="Arial Narrow" pitchFamily="34" charset="0"/>
              </a:rPr>
              <a:t>, Grzegorz </a:t>
            </a:r>
            <a:r>
              <a:rPr lang="pl-PL" sz="2600" b="1" dirty="0" err="1" smtClean="0">
                <a:solidFill>
                  <a:schemeClr val="tx1"/>
                </a:solidFill>
                <a:latin typeface="Arial Narrow" pitchFamily="34" charset="0"/>
              </a:rPr>
              <a:t>Duniec</a:t>
            </a:r>
            <a:r>
              <a:rPr lang="pl-PL" sz="2600" b="1" dirty="0" smtClean="0">
                <a:solidFill>
                  <a:schemeClr val="tx1"/>
                </a:solidFill>
                <a:latin typeface="Arial Narrow" pitchFamily="34" charset="0"/>
              </a:rPr>
              <a:t>, Witold </a:t>
            </a:r>
            <a:r>
              <a:rPr lang="pl-PL" sz="2600" b="1" dirty="0" err="1" smtClean="0">
                <a:solidFill>
                  <a:schemeClr val="tx1"/>
                </a:solidFill>
                <a:latin typeface="Arial Narrow" pitchFamily="34" charset="0"/>
              </a:rPr>
              <a:t>Interewicz</a:t>
            </a:r>
            <a:endParaRPr lang="en-US" sz="26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800597" y="287759"/>
            <a:ext cx="8640960" cy="442035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400" dirty="0" err="1" smtClean="0"/>
              <a:t>Skill</a:t>
            </a:r>
            <a:r>
              <a:rPr lang="pl-PL" sz="2400" dirty="0" smtClean="0"/>
              <a:t> and </a:t>
            </a:r>
            <a:r>
              <a:rPr lang="pl-PL" sz="2400" dirty="0" err="1" smtClean="0"/>
              <a:t>spread</a:t>
            </a:r>
            <a:r>
              <a:rPr lang="pl-PL" sz="2400" dirty="0" smtClean="0"/>
              <a:t> </a:t>
            </a:r>
            <a:r>
              <a:rPr lang="pl-PL" sz="2400" dirty="0" err="1" smtClean="0"/>
              <a:t>mean</a:t>
            </a:r>
            <a:r>
              <a:rPr lang="pl-PL" sz="2400" dirty="0" smtClean="0"/>
              <a:t> </a:t>
            </a:r>
            <a:r>
              <a:rPr lang="pl-PL" sz="2400" dirty="0" err="1" smtClean="0"/>
              <a:t>values</a:t>
            </a:r>
            <a:r>
              <a:rPr lang="pl-PL" sz="2400" dirty="0" smtClean="0"/>
              <a:t>, T2M/TD2M/U10M (2011-2020)</a:t>
            </a:r>
            <a:endParaRPr lang="pl-PL" sz="2400" dirty="0"/>
          </a:p>
        </p:txBody>
      </p:sp>
      <p:graphicFrame>
        <p:nvGraphicFramePr>
          <p:cNvPr id="12" name="Tabela 11"/>
          <p:cNvGraphicFramePr>
            <a:graphicFrameLocks noGrp="1"/>
          </p:cNvGraphicFramePr>
          <p:nvPr/>
        </p:nvGraphicFramePr>
        <p:xfrm>
          <a:off x="1872207" y="1583903"/>
          <a:ext cx="7921278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213"/>
                <a:gridCol w="1320213"/>
                <a:gridCol w="1320213"/>
                <a:gridCol w="1320213"/>
                <a:gridCol w="1320213"/>
                <a:gridCol w="1320213"/>
              </a:tblGrid>
              <a:tr h="420047">
                <a:tc gridSpan="2">
                  <a:txBody>
                    <a:bodyPr/>
                    <a:lstStyle/>
                    <a:p>
                      <a:pPr algn="ctr"/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tx1"/>
                          </a:solidFill>
                        </a:rPr>
                        <a:t>Oper.</a:t>
                      </a:r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err="1" smtClean="0">
                          <a:solidFill>
                            <a:schemeClr val="tx1"/>
                          </a:solidFill>
                        </a:rPr>
                        <a:t>Sfc</a:t>
                      </a:r>
                      <a:r>
                        <a:rPr lang="pl-PL" sz="24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tx1"/>
                          </a:solidFill>
                        </a:rPr>
                        <a:t>1.0m</a:t>
                      </a:r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tx1"/>
                          </a:solidFill>
                        </a:rPr>
                        <a:t>2.5m</a:t>
                      </a:r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004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dirty="0" smtClean="0">
                          <a:solidFill>
                            <a:schemeClr val="tx1"/>
                          </a:solidFill>
                        </a:rPr>
                        <a:t>T2M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err="1" smtClean="0">
                          <a:solidFill>
                            <a:schemeClr val="tx1"/>
                          </a:solidFill>
                        </a:rPr>
                        <a:t>Skill</a:t>
                      </a:r>
                      <a:endParaRPr lang="pl-PL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tx1"/>
                          </a:solidFill>
                        </a:rPr>
                        <a:t>1.576</a:t>
                      </a:r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rgbClr val="FF0000"/>
                          </a:solidFill>
                        </a:rPr>
                        <a:t>1.586</a:t>
                      </a:r>
                      <a:endParaRPr lang="pl-PL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rgbClr val="00B050"/>
                          </a:solidFill>
                        </a:rPr>
                        <a:t>1.547</a:t>
                      </a:r>
                      <a:endParaRPr lang="pl-PL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tx1"/>
                          </a:solidFill>
                        </a:rPr>
                        <a:t>1.548</a:t>
                      </a:r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0047">
                <a:tc vMerge="1">
                  <a:txBody>
                    <a:bodyPr/>
                    <a:lstStyle/>
                    <a:p>
                      <a:pPr algn="ctr"/>
                      <a:endParaRPr lang="pl-PL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err="1" smtClean="0">
                          <a:solidFill>
                            <a:schemeClr val="tx1"/>
                          </a:solidFill>
                        </a:rPr>
                        <a:t>Spread</a:t>
                      </a:r>
                      <a:endParaRPr lang="pl-PL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rgbClr val="00B050"/>
                          </a:solidFill>
                        </a:rPr>
                        <a:t>0.501</a:t>
                      </a:r>
                      <a:endParaRPr lang="pl-PL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rgbClr val="FF0000"/>
                          </a:solidFill>
                        </a:rPr>
                        <a:t>0.284</a:t>
                      </a:r>
                      <a:endParaRPr lang="pl-PL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dirty="0" smtClean="0">
                          <a:solidFill>
                            <a:schemeClr val="tx1"/>
                          </a:solidFill>
                        </a:rPr>
                        <a:t>0.497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tx1"/>
                          </a:solidFill>
                        </a:rPr>
                        <a:t>0.493</a:t>
                      </a:r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004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dirty="0" smtClean="0">
                          <a:solidFill>
                            <a:schemeClr val="tx1"/>
                          </a:solidFill>
                        </a:rPr>
                        <a:t>TD2M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err="1" smtClean="0">
                          <a:solidFill>
                            <a:schemeClr val="tx1"/>
                          </a:solidFill>
                        </a:rPr>
                        <a:t>Skill</a:t>
                      </a:r>
                      <a:endParaRPr lang="pl-PL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tx1"/>
                          </a:solidFill>
                        </a:rPr>
                        <a:t>1.480</a:t>
                      </a:r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rgbClr val="FF0000"/>
                          </a:solidFill>
                        </a:rPr>
                        <a:t>1.499</a:t>
                      </a:r>
                      <a:endParaRPr lang="pl-PL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tx1"/>
                          </a:solidFill>
                        </a:rPr>
                        <a:t>1.461</a:t>
                      </a:r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rgbClr val="00B050"/>
                          </a:solidFill>
                        </a:rPr>
                        <a:t>1.459</a:t>
                      </a:r>
                      <a:endParaRPr lang="pl-PL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0047">
                <a:tc vMerge="1">
                  <a:txBody>
                    <a:bodyPr/>
                    <a:lstStyle/>
                    <a:p>
                      <a:pPr algn="ctr"/>
                      <a:endParaRPr lang="pl-PL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err="1" smtClean="0">
                          <a:solidFill>
                            <a:schemeClr val="tx1"/>
                          </a:solidFill>
                        </a:rPr>
                        <a:t>Spread</a:t>
                      </a:r>
                      <a:endParaRPr lang="pl-PL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tx1"/>
                          </a:solidFill>
                        </a:rPr>
                        <a:t>0.573</a:t>
                      </a:r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rgbClr val="FF0000"/>
                          </a:solidFill>
                        </a:rPr>
                        <a:t>0.296</a:t>
                      </a:r>
                      <a:endParaRPr lang="pl-PL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dirty="0" smtClean="0">
                          <a:solidFill>
                            <a:srgbClr val="00B050"/>
                          </a:solidFill>
                        </a:rPr>
                        <a:t>0.565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tx1"/>
                          </a:solidFill>
                        </a:rPr>
                        <a:t>0.564</a:t>
                      </a:r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004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dirty="0" smtClean="0">
                          <a:solidFill>
                            <a:schemeClr val="tx1"/>
                          </a:solidFill>
                        </a:rPr>
                        <a:t>U10M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err="1" smtClean="0">
                          <a:solidFill>
                            <a:schemeClr val="tx1"/>
                          </a:solidFill>
                        </a:rPr>
                        <a:t>Skill</a:t>
                      </a:r>
                      <a:endParaRPr lang="pl-PL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tx1"/>
                          </a:solidFill>
                        </a:rPr>
                        <a:t>1.135</a:t>
                      </a:r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rgbClr val="FF0000"/>
                          </a:solidFill>
                        </a:rPr>
                        <a:t>1.170</a:t>
                      </a:r>
                      <a:endParaRPr lang="pl-PL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rgbClr val="00B050"/>
                          </a:solidFill>
                        </a:rPr>
                        <a:t>1.131</a:t>
                      </a:r>
                      <a:endParaRPr lang="pl-PL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tx1"/>
                          </a:solidFill>
                        </a:rPr>
                        <a:t>1.132</a:t>
                      </a:r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0047">
                <a:tc vMerge="1">
                  <a:txBody>
                    <a:bodyPr/>
                    <a:lstStyle/>
                    <a:p>
                      <a:pPr algn="ctr"/>
                      <a:endParaRPr lang="pl-PL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err="1" smtClean="0">
                          <a:solidFill>
                            <a:schemeClr val="tx1"/>
                          </a:solidFill>
                        </a:rPr>
                        <a:t>Spread</a:t>
                      </a:r>
                      <a:endParaRPr lang="pl-PL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tx1"/>
                          </a:solidFill>
                        </a:rPr>
                        <a:t>0.421</a:t>
                      </a:r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rgbClr val="FF0000"/>
                          </a:solidFill>
                        </a:rPr>
                        <a:t>0.278</a:t>
                      </a:r>
                      <a:endParaRPr lang="pl-PL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rgbClr val="00B050"/>
                          </a:solidFill>
                        </a:rPr>
                        <a:t>0.430</a:t>
                      </a:r>
                      <a:endParaRPr lang="pl-PL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tx1"/>
                          </a:solidFill>
                        </a:rPr>
                        <a:t>0.316</a:t>
                      </a:r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pole tekstowe 10"/>
          <p:cNvSpPr txBox="1"/>
          <p:nvPr/>
        </p:nvSpPr>
        <p:spPr>
          <a:xfrm>
            <a:off x="0" y="935831"/>
            <a:ext cx="115220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Verification</a:t>
            </a:r>
            <a:r>
              <a:rPr lang="pl-PL" dirty="0" smtClean="0"/>
              <a:t> </a:t>
            </a:r>
            <a:r>
              <a:rPr lang="pl-PL" dirty="0" err="1" smtClean="0"/>
              <a:t>against</a:t>
            </a:r>
            <a:r>
              <a:rPr lang="pl-PL" dirty="0" smtClean="0"/>
              <a:t> ERA-5 </a:t>
            </a:r>
            <a:r>
              <a:rPr lang="pl-PL" dirty="0" err="1" smtClean="0"/>
              <a:t>reanalysis</a:t>
            </a:r>
            <a:r>
              <a:rPr lang="pl-PL" dirty="0" smtClean="0"/>
              <a:t> </a:t>
            </a:r>
            <a:r>
              <a:rPr lang="pl-PL" dirty="0" err="1" smtClean="0"/>
              <a:t>results</a:t>
            </a:r>
            <a:r>
              <a:rPr lang="pl-PL" dirty="0" smtClean="0"/>
              <a:t> (Poland </a:t>
            </a:r>
            <a:r>
              <a:rPr lang="pl-PL" dirty="0" err="1" smtClean="0"/>
              <a:t>covered</a:t>
            </a:r>
            <a:r>
              <a:rPr lang="pl-PL" dirty="0" smtClean="0"/>
              <a:t>, resolution 0.25x0.25 </a:t>
            </a:r>
            <a:r>
              <a:rPr lang="pl-PL" dirty="0" err="1" smtClean="0"/>
              <a:t>degree</a:t>
            </a:r>
            <a:r>
              <a:rPr lang="pl-PL" dirty="0" smtClean="0"/>
              <a:t>)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ole tekstowe 60"/>
          <p:cNvSpPr txBox="1"/>
          <p:nvPr/>
        </p:nvSpPr>
        <p:spPr>
          <a:xfrm>
            <a:off x="0" y="863823"/>
            <a:ext cx="11522075" cy="5047536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600" dirty="0" smtClean="0"/>
              <a:t>Subtask 3.5 </a:t>
            </a:r>
          </a:p>
          <a:p>
            <a:pPr algn="just">
              <a:spcAft>
                <a:spcPts val="1200"/>
              </a:spcAft>
            </a:pPr>
            <a:r>
              <a:rPr lang="pl-PL" sz="2600" dirty="0" err="1" smtClean="0"/>
              <a:t>Current</a:t>
            </a:r>
            <a:r>
              <a:rPr lang="pl-PL" sz="2600" dirty="0" smtClean="0"/>
              <a:t> </a:t>
            </a:r>
            <a:r>
              <a:rPr lang="pl-PL" sz="2600" dirty="0" err="1" smtClean="0"/>
              <a:t>operational</a:t>
            </a:r>
            <a:r>
              <a:rPr lang="pl-PL" sz="2600" dirty="0" smtClean="0"/>
              <a:t> setup – </a:t>
            </a:r>
            <a:r>
              <a:rPr lang="pl-PL" sz="2600" dirty="0" err="1" smtClean="0"/>
              <a:t>every</a:t>
            </a:r>
            <a:r>
              <a:rPr lang="pl-PL" sz="2600" dirty="0" smtClean="0"/>
              <a:t> </a:t>
            </a:r>
            <a:r>
              <a:rPr lang="pl-PL" sz="2600" dirty="0" err="1" smtClean="0"/>
              <a:t>member</a:t>
            </a:r>
            <a:r>
              <a:rPr lang="pl-PL" sz="2600" dirty="0" smtClean="0"/>
              <a:t> </a:t>
            </a:r>
            <a:r>
              <a:rPr lang="pl-PL" sz="2600" dirty="0" err="1" smtClean="0"/>
              <a:t>is</a:t>
            </a:r>
            <a:r>
              <a:rPr lang="pl-PL" sz="2600" dirty="0" smtClean="0"/>
              <a:t> </a:t>
            </a:r>
            <a:r>
              <a:rPr lang="pl-PL" sz="2600" dirty="0" err="1" smtClean="0"/>
              <a:t>used</a:t>
            </a:r>
            <a:r>
              <a:rPr lang="pl-PL" sz="2600" dirty="0" smtClean="0"/>
              <a:t> </a:t>
            </a:r>
            <a:r>
              <a:rPr lang="pl-PL" sz="2600" dirty="0" err="1" smtClean="0"/>
              <a:t>with</a:t>
            </a:r>
            <a:r>
              <a:rPr lang="pl-PL" sz="2600" dirty="0" smtClean="0"/>
              <a:t> </a:t>
            </a:r>
            <a:r>
              <a:rPr lang="en-US" sz="2600" dirty="0" smtClean="0"/>
              <a:t>equal importance</a:t>
            </a:r>
            <a:r>
              <a:rPr lang="pl-PL" sz="2600" dirty="0" smtClean="0"/>
              <a:t> (and </a:t>
            </a:r>
            <a:r>
              <a:rPr lang="pl-PL" sz="2600" dirty="0" err="1" smtClean="0"/>
              <a:t>equal</a:t>
            </a:r>
            <a:r>
              <a:rPr lang="pl-PL" sz="2600" dirty="0" smtClean="0"/>
              <a:t> </a:t>
            </a:r>
            <a:r>
              <a:rPr lang="pl-PL" sz="2600" dirty="0" err="1" smtClean="0"/>
              <a:t>probability</a:t>
            </a:r>
            <a:r>
              <a:rPr lang="pl-PL" sz="2600" dirty="0" smtClean="0"/>
              <a:t> </a:t>
            </a:r>
            <a:r>
              <a:rPr lang="pl-PL" sz="2600" dirty="0" err="1" smtClean="0"/>
              <a:t>with</a:t>
            </a:r>
            <a:r>
              <a:rPr lang="pl-PL" sz="2600" dirty="0" smtClean="0"/>
              <a:t> </a:t>
            </a:r>
            <a:r>
              <a:rPr lang="pl-PL" sz="2600" dirty="0" err="1" smtClean="0"/>
              <a:t>input</a:t>
            </a:r>
            <a:r>
              <a:rPr lang="pl-PL" sz="2600" dirty="0" smtClean="0"/>
              <a:t> </a:t>
            </a:r>
            <a:r>
              <a:rPr lang="pl-PL" sz="2600" dirty="0" err="1" smtClean="0"/>
              <a:t>weight</a:t>
            </a:r>
            <a:r>
              <a:rPr lang="pl-PL" sz="2600" dirty="0" smtClean="0"/>
              <a:t>)</a:t>
            </a:r>
            <a:r>
              <a:rPr lang="en-US" sz="2600" dirty="0" smtClean="0"/>
              <a:t>, and every group has the same number of members.</a:t>
            </a:r>
            <a:r>
              <a:rPr lang="pl-PL" sz="2600" dirty="0" smtClean="0"/>
              <a:t> </a:t>
            </a:r>
            <a:r>
              <a:rPr lang="pl-PL" sz="2600" dirty="0" err="1" smtClean="0"/>
              <a:t>This</a:t>
            </a:r>
            <a:r>
              <a:rPr lang="pl-PL" sz="2600" dirty="0" smtClean="0"/>
              <a:t> data </a:t>
            </a:r>
            <a:r>
              <a:rPr lang="pl-PL" sz="2600" dirty="0" err="1" smtClean="0"/>
              <a:t>is</a:t>
            </a:r>
            <a:r>
              <a:rPr lang="pl-PL" sz="2600" dirty="0" smtClean="0"/>
              <a:t> </a:t>
            </a:r>
            <a:r>
              <a:rPr lang="pl-PL" sz="2600" dirty="0" err="1" smtClean="0"/>
              <a:t>subsequently</a:t>
            </a:r>
            <a:r>
              <a:rPr lang="pl-PL" sz="2600" dirty="0" smtClean="0"/>
              <a:t> </a:t>
            </a:r>
            <a:r>
              <a:rPr lang="pl-PL" sz="2600" dirty="0" err="1" smtClean="0"/>
              <a:t>passed</a:t>
            </a:r>
            <a:r>
              <a:rPr lang="pl-PL" sz="2600" dirty="0" smtClean="0"/>
              <a:t> to </a:t>
            </a:r>
            <a:r>
              <a:rPr lang="pl-PL" sz="2600" dirty="0" err="1" smtClean="0"/>
              <a:t>ANN-based</a:t>
            </a:r>
            <a:r>
              <a:rPr lang="pl-PL" sz="2600" dirty="0" smtClean="0"/>
              <a:t> </a:t>
            </a:r>
            <a:r>
              <a:rPr lang="pl-PL" sz="2600" dirty="0" err="1" smtClean="0"/>
              <a:t>post-processing</a:t>
            </a:r>
            <a:r>
              <a:rPr lang="pl-PL" sz="2600" dirty="0" smtClean="0"/>
              <a:t>.</a:t>
            </a:r>
            <a:endParaRPr lang="en-US" sz="2600" dirty="0" smtClean="0"/>
          </a:p>
          <a:p>
            <a:pPr algn="just"/>
            <a:r>
              <a:rPr lang="en-US" sz="2600" dirty="0" smtClean="0"/>
              <a:t>Modification of </a:t>
            </a:r>
            <a:r>
              <a:rPr lang="en-US" sz="2600" dirty="0" err="1" smtClean="0"/>
              <a:t>postprocessing</a:t>
            </a:r>
            <a:r>
              <a:rPr lang="en-US" sz="2600" dirty="0" smtClean="0"/>
              <a:t> of the lagged-approach scheme is essentially an assessment whether a change in the input weight assigned to a specific member may positively affect the EPS results</a:t>
            </a:r>
            <a:r>
              <a:rPr lang="pl-PL" sz="2600" dirty="0" smtClean="0"/>
              <a:t>.</a:t>
            </a:r>
            <a:r>
              <a:rPr lang="en-US" sz="2600" dirty="0" smtClean="0"/>
              <a:t> </a:t>
            </a:r>
            <a:endParaRPr lang="pl-PL" sz="2600" dirty="0" smtClean="0"/>
          </a:p>
          <a:p>
            <a:pPr algn="just"/>
            <a:endParaRPr lang="pl-PL" sz="2600" dirty="0" smtClean="0"/>
          </a:p>
          <a:p>
            <a:pPr algn="just"/>
            <a:r>
              <a:rPr lang="en-US" sz="2600" dirty="0" smtClean="0"/>
              <a:t>The 'weight with memory' approach </a:t>
            </a:r>
            <a:r>
              <a:rPr lang="pl-PL" sz="2600" dirty="0" smtClean="0"/>
              <a:t>– </a:t>
            </a:r>
            <a:r>
              <a:rPr lang="en-US" sz="2600" dirty="0" smtClean="0"/>
              <a:t>interesting alternative to equal weights. </a:t>
            </a:r>
          </a:p>
          <a:p>
            <a:pPr algn="just"/>
            <a:r>
              <a:rPr lang="en-US" sz="2600" dirty="0" smtClean="0"/>
              <a:t>Slight improvement </a:t>
            </a:r>
            <a:r>
              <a:rPr lang="pl-PL" sz="2600" dirty="0" err="1" smtClean="0"/>
              <a:t>with</a:t>
            </a:r>
            <a:r>
              <a:rPr lang="pl-PL" sz="2600" dirty="0" smtClean="0"/>
              <a:t> </a:t>
            </a:r>
            <a:r>
              <a:rPr lang="en-US" sz="2600" dirty="0" smtClean="0"/>
              <a:t>linear </a:t>
            </a:r>
            <a:r>
              <a:rPr lang="pl-PL" sz="2600" dirty="0" smtClean="0"/>
              <a:t>time-</a:t>
            </a:r>
            <a:r>
              <a:rPr lang="en-US" sz="2600" dirty="0" err="1" smtClean="0"/>
              <a:t>dependenc</a:t>
            </a:r>
            <a:r>
              <a:rPr lang="pl-PL" sz="2600" dirty="0" smtClean="0"/>
              <a:t>y</a:t>
            </a:r>
            <a:r>
              <a:rPr lang="en-US" sz="2600" dirty="0" smtClean="0"/>
              <a:t> of particular member(s)</a:t>
            </a:r>
            <a:r>
              <a:rPr lang="pl-PL" sz="2600" dirty="0" smtClean="0"/>
              <a:t>’</a:t>
            </a:r>
            <a:r>
              <a:rPr lang="en-US" sz="2600" dirty="0" smtClean="0"/>
              <a:t> weight</a:t>
            </a:r>
            <a:r>
              <a:rPr lang="pl-PL" sz="2600" dirty="0" smtClean="0"/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ole tekstowe 46"/>
          <p:cNvSpPr txBox="1"/>
          <p:nvPr/>
        </p:nvSpPr>
        <p:spPr>
          <a:xfrm>
            <a:off x="0" y="311129"/>
            <a:ext cx="10618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 smtClean="0"/>
              <a:t>Modification</a:t>
            </a:r>
            <a:r>
              <a:rPr lang="pl-PL" sz="2800" dirty="0" smtClean="0"/>
              <a:t> of </a:t>
            </a:r>
            <a:r>
              <a:rPr lang="pl-PL" sz="2800" dirty="0" err="1" smtClean="0"/>
              <a:t>lagged-approach</a:t>
            </a:r>
            <a:r>
              <a:rPr lang="pl-PL" sz="2800" dirty="0" smtClean="0"/>
              <a:t> </a:t>
            </a:r>
            <a:r>
              <a:rPr lang="pl-PL" sz="2800" dirty="0" err="1" smtClean="0"/>
              <a:t>scheme</a:t>
            </a:r>
            <a:r>
              <a:rPr lang="pl-PL" sz="2800" dirty="0" smtClean="0"/>
              <a:t> – </a:t>
            </a:r>
            <a:r>
              <a:rPr lang="pl-PL" sz="2800" dirty="0" err="1" smtClean="0"/>
              <a:t>basic</a:t>
            </a:r>
            <a:r>
              <a:rPr lang="pl-PL" sz="2800" dirty="0" smtClean="0"/>
              <a:t> idea(s)</a:t>
            </a:r>
          </a:p>
        </p:txBody>
      </p:sp>
      <p:grpSp>
        <p:nvGrpSpPr>
          <p:cNvPr id="48" name="Grupa 47"/>
          <p:cNvGrpSpPr>
            <a:grpSpLocks noChangeAspect="1"/>
          </p:cNvGrpSpPr>
          <p:nvPr/>
        </p:nvGrpSpPr>
        <p:grpSpPr>
          <a:xfrm>
            <a:off x="0" y="712222"/>
            <a:ext cx="5083450" cy="3096000"/>
            <a:chOff x="0" y="792000"/>
            <a:chExt cx="5040001" cy="3069537"/>
          </a:xfrm>
        </p:grpSpPr>
        <p:pic>
          <p:nvPicPr>
            <p:cNvPr id="4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" y="1168385"/>
              <a:ext cx="5040000" cy="2693152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0" name="pole tekstowe 49"/>
            <p:cNvSpPr txBox="1"/>
            <p:nvPr/>
          </p:nvSpPr>
          <p:spPr>
            <a:xfrm>
              <a:off x="0" y="792000"/>
              <a:ext cx="504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 err="1" smtClean="0"/>
                <a:t>Operational</a:t>
              </a:r>
              <a:r>
                <a:rPr lang="pl-PL" dirty="0" smtClean="0"/>
                <a:t> setup</a:t>
              </a:r>
              <a:endParaRPr lang="pl-PL" dirty="0"/>
            </a:p>
          </p:txBody>
        </p:sp>
      </p:grpSp>
      <p:sp>
        <p:nvSpPr>
          <p:cNvPr id="51" name="Rectangle 12"/>
          <p:cNvSpPr>
            <a:spLocks noChangeArrowheads="1"/>
          </p:cNvSpPr>
          <p:nvPr/>
        </p:nvSpPr>
        <p:spPr bwMode="auto">
          <a:xfrm>
            <a:off x="0" y="0"/>
            <a:ext cx="115220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2" name="Rectangle 14"/>
          <p:cNvSpPr>
            <a:spLocks noChangeArrowheads="1"/>
          </p:cNvSpPr>
          <p:nvPr/>
        </p:nvSpPr>
        <p:spPr bwMode="auto">
          <a:xfrm>
            <a:off x="0" y="0"/>
            <a:ext cx="115220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54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6789" y="1096947"/>
            <a:ext cx="5400000" cy="3112278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5" name="pole tekstowe 54"/>
          <p:cNvSpPr txBox="1"/>
          <p:nvPr/>
        </p:nvSpPr>
        <p:spPr>
          <a:xfrm>
            <a:off x="2617765" y="4168781"/>
            <a:ext cx="2286016" cy="369332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”Raw” </a:t>
            </a:r>
            <a:r>
              <a:rPr lang="pl-PL" dirty="0" err="1" smtClean="0"/>
              <a:t>values</a:t>
            </a:r>
            <a:r>
              <a:rPr lang="pl-PL" dirty="0" smtClean="0"/>
              <a:t> of </a:t>
            </a:r>
            <a:r>
              <a:rPr lang="pl-PL" dirty="0" err="1" smtClean="0"/>
              <a:t>skill</a:t>
            </a:r>
            <a:endParaRPr lang="pl-PL" dirty="0"/>
          </a:p>
        </p:txBody>
      </p:sp>
      <p:sp>
        <p:nvSpPr>
          <p:cNvPr id="56" name="pole tekstowe 55"/>
          <p:cNvSpPr txBox="1"/>
          <p:nvPr/>
        </p:nvSpPr>
        <p:spPr>
          <a:xfrm>
            <a:off x="8547119" y="4311657"/>
            <a:ext cx="2689204" cy="369332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Corrected</a:t>
            </a:r>
            <a:r>
              <a:rPr lang="pl-PL" dirty="0" smtClean="0"/>
              <a:t> </a:t>
            </a:r>
            <a:r>
              <a:rPr lang="pl-PL" dirty="0" err="1" smtClean="0"/>
              <a:t>values</a:t>
            </a:r>
            <a:r>
              <a:rPr lang="pl-PL" dirty="0" smtClean="0"/>
              <a:t> of </a:t>
            </a:r>
            <a:r>
              <a:rPr lang="pl-PL" dirty="0" err="1" smtClean="0"/>
              <a:t>skill</a:t>
            </a:r>
            <a:endParaRPr lang="pl-PL" dirty="0"/>
          </a:p>
        </p:txBody>
      </p:sp>
      <p:cxnSp>
        <p:nvCxnSpPr>
          <p:cNvPr id="57" name="Łącznik łamany 56"/>
          <p:cNvCxnSpPr/>
          <p:nvPr/>
        </p:nvCxnSpPr>
        <p:spPr>
          <a:xfrm rot="5400000">
            <a:off x="9975879" y="3240087"/>
            <a:ext cx="1143008" cy="1000132"/>
          </a:xfrm>
          <a:prstGeom prst="bentConnector3">
            <a:avLst>
              <a:gd name="adj1" fmla="val 50000"/>
            </a:avLst>
          </a:prstGeom>
          <a:ln w="50800">
            <a:solidFill>
              <a:schemeClr val="tx1"/>
            </a:solidFill>
            <a:headEnd type="oval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Łącznik łamany 57"/>
          <p:cNvCxnSpPr/>
          <p:nvPr/>
        </p:nvCxnSpPr>
        <p:spPr>
          <a:xfrm rot="5400000">
            <a:off x="4010806" y="3490120"/>
            <a:ext cx="1071570" cy="285752"/>
          </a:xfrm>
          <a:prstGeom prst="bentConnector3">
            <a:avLst>
              <a:gd name="adj1" fmla="val 50000"/>
            </a:avLst>
          </a:prstGeom>
          <a:ln w="50800">
            <a:solidFill>
              <a:schemeClr val="tx1"/>
            </a:solidFill>
            <a:headEnd type="oval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ole tekstowe 58"/>
          <p:cNvSpPr txBox="1"/>
          <p:nvPr/>
        </p:nvSpPr>
        <p:spPr>
          <a:xfrm>
            <a:off x="3960837" y="6110843"/>
            <a:ext cx="4176464" cy="369332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Which</a:t>
            </a:r>
            <a:r>
              <a:rPr lang="pl-PL" dirty="0" smtClean="0"/>
              <a:t> </a:t>
            </a:r>
            <a:r>
              <a:rPr lang="pl-PL" dirty="0" err="1" smtClean="0"/>
              <a:t>approach</a:t>
            </a:r>
            <a:r>
              <a:rPr lang="pl-PL" dirty="0" smtClean="0"/>
              <a:t> </a:t>
            </a:r>
            <a:r>
              <a:rPr lang="pl-PL" dirty="0" err="1" smtClean="0"/>
              <a:t>gives</a:t>
            </a:r>
            <a:r>
              <a:rPr lang="pl-PL" dirty="0" smtClean="0"/>
              <a:t> </a:t>
            </a:r>
            <a:r>
              <a:rPr lang="pl-PL" dirty="0" err="1" smtClean="0"/>
              <a:t>better</a:t>
            </a:r>
            <a:r>
              <a:rPr lang="pl-PL" dirty="0" smtClean="0"/>
              <a:t> </a:t>
            </a:r>
            <a:r>
              <a:rPr lang="pl-PL" dirty="0" err="1" smtClean="0"/>
              <a:t>results</a:t>
            </a:r>
            <a:r>
              <a:rPr lang="pl-PL" dirty="0" smtClean="0"/>
              <a:t>?</a:t>
            </a:r>
            <a:endParaRPr lang="pl-PL" dirty="0"/>
          </a:p>
        </p:txBody>
      </p:sp>
      <p:cxnSp>
        <p:nvCxnSpPr>
          <p:cNvPr id="63" name="Łącznik łamany 62"/>
          <p:cNvCxnSpPr/>
          <p:nvPr/>
        </p:nvCxnSpPr>
        <p:spPr>
          <a:xfrm rot="10800000" flipV="1">
            <a:off x="6265093" y="4464223"/>
            <a:ext cx="2161950" cy="1368152"/>
          </a:xfrm>
          <a:prstGeom prst="bentConnector3">
            <a:avLst>
              <a:gd name="adj1" fmla="val 50000"/>
            </a:avLst>
          </a:prstGeom>
          <a:ln w="50800">
            <a:solidFill>
              <a:schemeClr val="tx1"/>
            </a:solidFill>
            <a:headEnd type="oval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pole tekstowe 64"/>
          <p:cNvSpPr txBox="1"/>
          <p:nvPr/>
        </p:nvSpPr>
        <p:spPr>
          <a:xfrm>
            <a:off x="4764895" y="5688359"/>
            <a:ext cx="1500198" cy="369332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Final</a:t>
            </a:r>
            <a:r>
              <a:rPr lang="pl-PL" dirty="0" smtClean="0"/>
              <a:t> </a:t>
            </a:r>
            <a:r>
              <a:rPr lang="pl-PL" dirty="0" err="1" smtClean="0"/>
              <a:t>output</a:t>
            </a:r>
            <a:endParaRPr lang="pl-PL" dirty="0"/>
          </a:p>
        </p:txBody>
      </p:sp>
      <p:cxnSp>
        <p:nvCxnSpPr>
          <p:cNvPr id="66" name="Łącznik łamany 65"/>
          <p:cNvCxnSpPr/>
          <p:nvPr/>
        </p:nvCxnSpPr>
        <p:spPr>
          <a:xfrm rot="16200000" flipH="1">
            <a:off x="3972237" y="4668847"/>
            <a:ext cx="1059030" cy="937814"/>
          </a:xfrm>
          <a:prstGeom prst="bentConnector3">
            <a:avLst>
              <a:gd name="adj1" fmla="val 50000"/>
            </a:avLst>
          </a:prstGeom>
          <a:ln w="50800">
            <a:solidFill>
              <a:schemeClr val="tx1"/>
            </a:solidFill>
            <a:headEnd type="oval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pole tekstowe 66"/>
          <p:cNvSpPr txBox="1"/>
          <p:nvPr/>
        </p:nvSpPr>
        <p:spPr>
          <a:xfrm>
            <a:off x="6106876" y="739757"/>
            <a:ext cx="5083449" cy="37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Setup </a:t>
            </a:r>
            <a:r>
              <a:rPr lang="pl-PL" dirty="0" err="1" smtClean="0"/>
              <a:t>with</a:t>
            </a:r>
            <a:r>
              <a:rPr lang="pl-PL" dirty="0" smtClean="0"/>
              <a:t> </a:t>
            </a:r>
            <a:r>
              <a:rPr lang="pl-PL" dirty="0" err="1" smtClean="0"/>
              <a:t>changeable</a:t>
            </a:r>
            <a:r>
              <a:rPr lang="pl-PL" dirty="0" smtClean="0"/>
              <a:t> </a:t>
            </a:r>
            <a:r>
              <a:rPr lang="pl-PL" dirty="0" err="1" smtClean="0"/>
              <a:t>initial</a:t>
            </a:r>
            <a:r>
              <a:rPr lang="pl-PL" dirty="0" smtClean="0"/>
              <a:t> </a:t>
            </a:r>
            <a:r>
              <a:rPr lang="pl-PL" dirty="0" err="1" smtClean="0"/>
              <a:t>weights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720477" y="198000"/>
            <a:ext cx="9937104" cy="442035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400" dirty="0" smtClean="0"/>
              <a:t>Standard </a:t>
            </a:r>
            <a:r>
              <a:rPr lang="pl-PL" sz="2400" dirty="0" err="1" smtClean="0"/>
              <a:t>vs</a:t>
            </a:r>
            <a:r>
              <a:rPr lang="pl-PL" sz="2400" dirty="0" smtClean="0"/>
              <a:t>. </a:t>
            </a:r>
            <a:r>
              <a:rPr lang="pl-PL" sz="2400" dirty="0" err="1" smtClean="0"/>
              <a:t>corrected</a:t>
            </a:r>
            <a:r>
              <a:rPr lang="pl-PL" sz="2400" dirty="0" smtClean="0"/>
              <a:t> </a:t>
            </a:r>
            <a:r>
              <a:rPr lang="pl-PL" sz="2400" dirty="0" err="1" smtClean="0"/>
              <a:t>weights</a:t>
            </a:r>
            <a:r>
              <a:rPr lang="pl-PL" sz="2400" dirty="0" smtClean="0"/>
              <a:t> (2011-2020)</a:t>
            </a:r>
            <a:endParaRPr lang="pl-PL" sz="24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0" y="863823"/>
            <a:ext cx="1872605" cy="62670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just"/>
            <a:r>
              <a:rPr lang="pl-PL" dirty="0" smtClean="0"/>
              <a:t>standard </a:t>
            </a:r>
            <a:r>
              <a:rPr lang="pl-PL" dirty="0" err="1" smtClean="0"/>
              <a:t>weights</a:t>
            </a:r>
            <a:endParaRPr lang="pl-PL" dirty="0" smtClean="0"/>
          </a:p>
          <a:p>
            <a:pPr algn="ctr"/>
            <a:r>
              <a:rPr lang="pl-PL" dirty="0" err="1" smtClean="0"/>
              <a:t>avg</a:t>
            </a:r>
            <a:r>
              <a:rPr lang="pl-PL" dirty="0" smtClean="0"/>
              <a:t>. </a:t>
            </a:r>
            <a:r>
              <a:rPr lang="pl-PL" dirty="0" err="1" smtClean="0"/>
              <a:t>skill</a:t>
            </a:r>
            <a:endParaRPr lang="pl-PL" dirty="0" smtClean="0"/>
          </a:p>
        </p:txBody>
      </p:sp>
      <p:graphicFrame>
        <p:nvGraphicFramePr>
          <p:cNvPr id="15" name="Tabela 14"/>
          <p:cNvGraphicFramePr>
            <a:graphicFrameLocks noGrp="1"/>
          </p:cNvGraphicFramePr>
          <p:nvPr/>
        </p:nvGraphicFramePr>
        <p:xfrm>
          <a:off x="-1" y="1511895"/>
          <a:ext cx="1728000" cy="445770"/>
        </p:xfrm>
        <a:graphic>
          <a:graphicData uri="http://schemas.openxmlformats.org/drawingml/2006/table">
            <a:tbl>
              <a:tblPr/>
              <a:tblGrid>
                <a:gridCol w="576000"/>
                <a:gridCol w="576000"/>
                <a:gridCol w="576000"/>
              </a:tblGrid>
              <a:tr h="180975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T2M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 smtClean="0">
                          <a:solidFill>
                            <a:schemeClr val="tx1"/>
                          </a:solidFill>
                          <a:latin typeface="Czcionka tekstu podstawowego"/>
                        </a:rPr>
                        <a:t>TD2M</a:t>
                      </a:r>
                      <a:endParaRPr lang="pl-PL" sz="1400" b="0" i="0" u="none" strike="noStrike" dirty="0">
                        <a:solidFill>
                          <a:schemeClr val="tx1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latin typeface="Czcionka tekstu podstawowego"/>
                        </a:rPr>
                        <a:t>U10M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1.576</a:t>
                      </a:r>
                      <a:endParaRPr lang="pl-PL" sz="14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b="0" i="0" u="none" strike="noStrike" dirty="0" smtClean="0">
                          <a:solidFill>
                            <a:schemeClr val="tx1"/>
                          </a:solidFill>
                          <a:latin typeface="Czcionka tekstu podstawowego"/>
                        </a:rPr>
                        <a:t>1.480</a:t>
                      </a:r>
                      <a:endParaRPr lang="pl-PL" sz="1400" b="0" i="0" u="none" strike="noStrike" dirty="0">
                        <a:solidFill>
                          <a:schemeClr val="tx1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b="0" i="0" u="none" strike="noStrike" dirty="0" smtClean="0">
                          <a:solidFill>
                            <a:schemeClr val="tx1"/>
                          </a:solidFill>
                          <a:latin typeface="Czcionka tekstu podstawowego"/>
                        </a:rPr>
                        <a:t>1.135</a:t>
                      </a:r>
                      <a:endParaRPr lang="pl-PL" sz="1400" b="0" i="0" u="none" strike="noStrike" dirty="0">
                        <a:solidFill>
                          <a:schemeClr val="tx1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ela 15"/>
          <p:cNvGraphicFramePr>
            <a:graphicFrameLocks noGrp="1"/>
          </p:cNvGraphicFramePr>
          <p:nvPr/>
        </p:nvGraphicFramePr>
        <p:xfrm>
          <a:off x="397" y="3960167"/>
          <a:ext cx="1728000" cy="445770"/>
        </p:xfrm>
        <a:graphic>
          <a:graphicData uri="http://schemas.openxmlformats.org/drawingml/2006/table">
            <a:tbl>
              <a:tblPr/>
              <a:tblGrid>
                <a:gridCol w="576000"/>
                <a:gridCol w="576000"/>
                <a:gridCol w="576000"/>
              </a:tblGrid>
              <a:tr h="180975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T2M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 smtClean="0">
                          <a:solidFill>
                            <a:schemeClr val="tx1"/>
                          </a:solidFill>
                          <a:latin typeface="Czcionka tekstu podstawowego"/>
                        </a:rPr>
                        <a:t>TD2M</a:t>
                      </a:r>
                      <a:endParaRPr lang="pl-PL" sz="1400" b="0" i="0" u="none" strike="noStrike" dirty="0">
                        <a:solidFill>
                          <a:schemeClr val="tx1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latin typeface="Czcionka tekstu podstawowego"/>
                        </a:rPr>
                        <a:t>U10M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1.552</a:t>
                      </a:r>
                      <a:endParaRPr lang="pl-PL" sz="14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b="0" i="0" u="none" strike="noStrike" dirty="0" smtClean="0">
                          <a:solidFill>
                            <a:schemeClr val="tx1"/>
                          </a:solidFill>
                          <a:latin typeface="Czcionka tekstu podstawowego"/>
                        </a:rPr>
                        <a:t>1.467</a:t>
                      </a:r>
                      <a:endParaRPr lang="pl-PL" sz="1400" b="0" i="0" u="none" strike="noStrike" dirty="0">
                        <a:solidFill>
                          <a:schemeClr val="tx1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b="0" i="0" u="none" strike="noStrike" dirty="0" smtClean="0">
                          <a:solidFill>
                            <a:schemeClr val="tx1"/>
                          </a:solidFill>
                          <a:latin typeface="Czcionka tekstu podstawowego"/>
                        </a:rPr>
                        <a:t>1.134</a:t>
                      </a:r>
                      <a:endParaRPr lang="pl-PL" sz="1400" b="0" i="0" u="none" strike="noStrike" dirty="0">
                        <a:solidFill>
                          <a:schemeClr val="tx1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" name="pole tekstowe 16"/>
          <p:cNvSpPr txBox="1"/>
          <p:nvPr/>
        </p:nvSpPr>
        <p:spPr>
          <a:xfrm>
            <a:off x="397" y="3333466"/>
            <a:ext cx="1872605" cy="62670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just"/>
            <a:r>
              <a:rPr lang="pl-PL" dirty="0" err="1" smtClean="0"/>
              <a:t>corrected</a:t>
            </a:r>
            <a:r>
              <a:rPr lang="pl-PL" dirty="0" smtClean="0"/>
              <a:t> </a:t>
            </a:r>
            <a:r>
              <a:rPr lang="pl-PL" dirty="0" err="1" smtClean="0"/>
              <a:t>weights</a:t>
            </a:r>
            <a:endParaRPr lang="pl-PL" dirty="0" smtClean="0"/>
          </a:p>
          <a:p>
            <a:pPr algn="ctr"/>
            <a:r>
              <a:rPr lang="pl-PL" dirty="0" err="1" smtClean="0"/>
              <a:t>avg</a:t>
            </a:r>
            <a:r>
              <a:rPr lang="pl-PL" dirty="0" smtClean="0"/>
              <a:t>. </a:t>
            </a:r>
            <a:r>
              <a:rPr lang="pl-PL" dirty="0" err="1" smtClean="0"/>
              <a:t>skill</a:t>
            </a:r>
            <a:endParaRPr lang="pl-PL" dirty="0" smtClean="0"/>
          </a:p>
        </p:txBody>
      </p:sp>
      <p:pic>
        <p:nvPicPr>
          <p:cNvPr id="14" name="Picture 5"/>
          <p:cNvPicPr preferRelativeResize="0">
            <a:picLocks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60509" y="668319"/>
            <a:ext cx="3240000" cy="27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764000" y="3312000"/>
            <a:ext cx="3240000" cy="27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/>
          <p:cNvPicPr preferRelativeResize="0">
            <a:picLocks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004000" y="668319"/>
            <a:ext cx="3240000" cy="27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 preferRelativeResize="0">
            <a:picLocks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8244000" y="668319"/>
            <a:ext cx="3240000" cy="27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004000" y="3311525"/>
            <a:ext cx="3240000" cy="27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8244000" y="3312000"/>
            <a:ext cx="3240000" cy="27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pole tekstowe 20"/>
          <p:cNvSpPr txBox="1"/>
          <p:nvPr/>
        </p:nvSpPr>
        <p:spPr>
          <a:xfrm>
            <a:off x="1760509" y="5993132"/>
            <a:ext cx="9721478" cy="461665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2400" dirty="0" smtClean="0"/>
              <a:t>	T2M				TD2M			U10M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64000" y="2520001"/>
            <a:ext cx="522000" cy="81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4000" y="2520000"/>
            <a:ext cx="522000" cy="81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61367" y="2525707"/>
            <a:ext cx="522000" cy="81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60509" y="5168913"/>
            <a:ext cx="522000" cy="81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4000" y="5184000"/>
            <a:ext cx="522000" cy="81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61367" y="5184000"/>
            <a:ext cx="522000" cy="81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/>
          <p:cNvGrpSpPr/>
          <p:nvPr/>
        </p:nvGrpSpPr>
        <p:grpSpPr>
          <a:xfrm>
            <a:off x="216421" y="774000"/>
            <a:ext cx="11125221" cy="5250731"/>
            <a:chOff x="216421" y="774000"/>
            <a:chExt cx="11125221" cy="525073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7633642" y="774000"/>
              <a:ext cx="3708000" cy="262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7633642" y="3402000"/>
              <a:ext cx="3707999" cy="262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216421" y="786364"/>
              <a:ext cx="3707999" cy="262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216421" y="3402000"/>
              <a:ext cx="3707999" cy="262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3924421" y="774000"/>
              <a:ext cx="3707999" cy="262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3924421" y="3402000"/>
              <a:ext cx="3707999" cy="262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pole tekstowe 14"/>
          <p:cNvSpPr txBox="1"/>
          <p:nvPr/>
        </p:nvSpPr>
        <p:spPr>
          <a:xfrm>
            <a:off x="0" y="6018510"/>
            <a:ext cx="11522075" cy="461665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2400" dirty="0" smtClean="0"/>
              <a:t>		T2M				TD2M			U10M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720477" y="198000"/>
            <a:ext cx="9937104" cy="442035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400" dirty="0" smtClean="0"/>
              <a:t>Standard </a:t>
            </a:r>
            <a:r>
              <a:rPr lang="pl-PL" sz="2400" dirty="0" err="1" smtClean="0"/>
              <a:t>vs</a:t>
            </a:r>
            <a:r>
              <a:rPr lang="pl-PL" sz="2400" dirty="0" smtClean="0"/>
              <a:t>. </a:t>
            </a:r>
            <a:r>
              <a:rPr lang="pl-PL" sz="2400" dirty="0" err="1" smtClean="0"/>
              <a:t>corrected</a:t>
            </a:r>
            <a:r>
              <a:rPr lang="pl-PL" sz="2400" dirty="0" smtClean="0"/>
              <a:t> </a:t>
            </a:r>
            <a:r>
              <a:rPr lang="pl-PL" sz="2400" dirty="0" err="1" smtClean="0"/>
              <a:t>weights</a:t>
            </a:r>
            <a:r>
              <a:rPr lang="pl-PL" sz="2400" dirty="0" smtClean="0"/>
              <a:t> (2011-2020)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0" y="207040"/>
            <a:ext cx="1152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Cumbre Vieja (Old </a:t>
            </a:r>
            <a:r>
              <a:rPr lang="pl-PL" sz="3200" dirty="0" err="1" smtClean="0"/>
              <a:t>Peak</a:t>
            </a:r>
            <a:r>
              <a:rPr lang="pl-PL" sz="3200" dirty="0" smtClean="0"/>
              <a:t>) – </a:t>
            </a:r>
            <a:r>
              <a:rPr lang="pl-PL" sz="3200" dirty="0" err="1" smtClean="0"/>
              <a:t>September</a:t>
            </a:r>
            <a:r>
              <a:rPr lang="pl-PL" sz="3200" dirty="0" smtClean="0"/>
              <a:t> - </a:t>
            </a:r>
            <a:r>
              <a:rPr lang="pl-PL" sz="3200" dirty="0" err="1" smtClean="0"/>
              <a:t>December</a:t>
            </a:r>
            <a:endParaRPr lang="en-US" sz="3200" dirty="0"/>
          </a:p>
        </p:txBody>
      </p:sp>
      <p:grpSp>
        <p:nvGrpSpPr>
          <p:cNvPr id="12" name="Grupa 11"/>
          <p:cNvGrpSpPr/>
          <p:nvPr/>
        </p:nvGrpSpPr>
        <p:grpSpPr>
          <a:xfrm>
            <a:off x="2196000" y="791815"/>
            <a:ext cx="7142847" cy="5666953"/>
            <a:chOff x="0" y="720000"/>
            <a:chExt cx="7142847" cy="566695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720087"/>
              <a:ext cx="3780000" cy="25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528399"/>
              <a:ext cx="3774980" cy="25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80000" y="3528000"/>
              <a:ext cx="3362847" cy="25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0" name="Picture 6"/>
            <p:cNvPicPr preferRelativeResize="0"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80000" y="720000"/>
              <a:ext cx="3362400" cy="25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pole tekstowe 8"/>
            <p:cNvSpPr txBox="1"/>
            <p:nvPr/>
          </p:nvSpPr>
          <p:spPr>
            <a:xfrm>
              <a:off x="0" y="3240087"/>
              <a:ext cx="7129189" cy="33855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latin typeface="Arial Narrow" pitchFamily="34" charset="0"/>
                </a:rPr>
                <a:t>Erupción volcánica de La Palma de 2021</a:t>
              </a:r>
              <a:r>
                <a:rPr lang="pl-PL" sz="1600" dirty="0" smtClean="0">
                  <a:latin typeface="Arial Narrow" pitchFamily="34" charset="0"/>
                </a:rPr>
                <a:t>	Ash </a:t>
              </a:r>
              <a:r>
                <a:rPr lang="pl-PL" sz="1600" dirty="0" err="1" smtClean="0">
                  <a:latin typeface="Arial Narrow" pitchFamily="34" charset="0"/>
                </a:rPr>
                <a:t>plume</a:t>
              </a:r>
              <a:r>
                <a:rPr lang="pl-PL" sz="1600" dirty="0" smtClean="0">
                  <a:latin typeface="Arial Narrow" pitchFamily="34" charset="0"/>
                </a:rPr>
                <a:t>, </a:t>
              </a:r>
              <a:r>
                <a:rPr lang="pl-PL" sz="1600" dirty="0" err="1" smtClean="0">
                  <a:latin typeface="Arial Narrow" pitchFamily="34" charset="0"/>
                </a:rPr>
                <a:t>view</a:t>
              </a:r>
              <a:r>
                <a:rPr lang="pl-PL" sz="1600" dirty="0" smtClean="0">
                  <a:latin typeface="Arial Narrow" pitchFamily="34" charset="0"/>
                </a:rPr>
                <a:t> </a:t>
              </a:r>
              <a:r>
                <a:rPr lang="en-US" sz="1600" dirty="0" smtClean="0">
                  <a:latin typeface="Arial Narrow" pitchFamily="34" charset="0"/>
                </a:rPr>
                <a:t>from Tenerife</a:t>
              </a:r>
              <a:r>
                <a:rPr lang="pl-PL" sz="1600" dirty="0" smtClean="0">
                  <a:latin typeface="Arial Narrow" pitchFamily="34" charset="0"/>
                </a:rPr>
                <a:t>, </a:t>
              </a:r>
              <a:r>
                <a:rPr lang="en-US" sz="1600" dirty="0" smtClean="0">
                  <a:latin typeface="Arial Narrow" pitchFamily="34" charset="0"/>
                </a:rPr>
                <a:t>30</a:t>
              </a:r>
              <a:r>
                <a:rPr lang="pl-PL" sz="1600" dirty="0" smtClean="0">
                  <a:latin typeface="Arial Narrow" pitchFamily="34" charset="0"/>
                </a:rPr>
                <a:t>.09</a:t>
              </a:r>
              <a:endParaRPr lang="pl-PL" sz="1600" dirty="0">
                <a:latin typeface="Arial Narrow" pitchFamily="34" charset="0"/>
              </a:endParaRPr>
            </a:p>
          </p:txBody>
        </p:sp>
        <p:sp>
          <p:nvSpPr>
            <p:cNvPr id="10" name="Strzałka w dół 9"/>
            <p:cNvSpPr/>
            <p:nvPr/>
          </p:nvSpPr>
          <p:spPr>
            <a:xfrm>
              <a:off x="4176861" y="1871935"/>
              <a:ext cx="36000" cy="540000"/>
            </a:xfrm>
            <a:prstGeom prst="downArrow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397" y="6048399"/>
              <a:ext cx="7129189" cy="33855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dirty="0" smtClean="0">
                  <a:latin typeface="Arial Narrow" pitchFamily="34" charset="0"/>
                </a:rPr>
                <a:t>	</a:t>
              </a:r>
              <a:r>
                <a:rPr lang="en-US" sz="1600" dirty="0" smtClean="0">
                  <a:latin typeface="Arial Narrow" pitchFamily="34" charset="0"/>
                </a:rPr>
                <a:t>The eruption on 20</a:t>
              </a:r>
              <a:r>
                <a:rPr lang="pl-PL" sz="1600" dirty="0" smtClean="0">
                  <a:latin typeface="Arial Narrow" pitchFamily="34" charset="0"/>
                </a:rPr>
                <a:t>.09		 </a:t>
              </a:r>
              <a:r>
                <a:rPr lang="pl-PL" sz="1600" dirty="0" err="1" smtClean="0">
                  <a:latin typeface="Arial Narrow" pitchFamily="34" charset="0"/>
                </a:rPr>
                <a:t>Molten</a:t>
              </a:r>
              <a:r>
                <a:rPr lang="pl-PL" sz="1600" dirty="0" smtClean="0">
                  <a:latin typeface="Arial Narrow" pitchFamily="34" charset="0"/>
                </a:rPr>
                <a:t> </a:t>
              </a:r>
              <a:r>
                <a:rPr lang="pl-PL" sz="1600" dirty="0" err="1" smtClean="0">
                  <a:latin typeface="Arial Narrow" pitchFamily="34" charset="0"/>
                </a:rPr>
                <a:t>lava</a:t>
              </a:r>
              <a:r>
                <a:rPr lang="pl-PL" sz="1600" dirty="0" smtClean="0">
                  <a:latin typeface="Arial Narrow" pitchFamily="34" charset="0"/>
                </a:rPr>
                <a:t> </a:t>
              </a:r>
              <a:r>
                <a:rPr lang="pl-PL" sz="1600" dirty="0" err="1" smtClean="0">
                  <a:latin typeface="Arial Narrow" pitchFamily="34" charset="0"/>
                </a:rPr>
                <a:t>flow</a:t>
              </a:r>
              <a:r>
                <a:rPr lang="pl-PL" sz="1600" dirty="0" smtClean="0">
                  <a:latin typeface="Arial Narrow" pitchFamily="34" charset="0"/>
                </a:rPr>
                <a:t>, </a:t>
              </a:r>
              <a:r>
                <a:rPr lang="en-US" sz="1600" dirty="0" smtClean="0">
                  <a:latin typeface="Arial Narrow" pitchFamily="34" charset="0"/>
                </a:rPr>
                <a:t>Copernicus </a:t>
              </a:r>
              <a:r>
                <a:rPr lang="pl-PL" sz="1600" dirty="0" err="1" smtClean="0">
                  <a:latin typeface="Arial Narrow" pitchFamily="34" charset="0"/>
                </a:rPr>
                <a:t>image</a:t>
              </a:r>
              <a:r>
                <a:rPr lang="pl-PL" sz="1600" dirty="0" smtClean="0">
                  <a:latin typeface="Arial Narrow" pitchFamily="34" charset="0"/>
                </a:rPr>
                <a:t>, 0</a:t>
              </a:r>
              <a:r>
                <a:rPr lang="en-US" sz="1600" dirty="0" smtClean="0">
                  <a:latin typeface="Arial Narrow" pitchFamily="34" charset="0"/>
                </a:rPr>
                <a:t>1</a:t>
              </a:r>
              <a:r>
                <a:rPr lang="pl-PL" sz="1600" dirty="0" smtClean="0">
                  <a:latin typeface="Arial Narrow" pitchFamily="34" charset="0"/>
                </a:rPr>
                <a:t>.10</a:t>
              </a:r>
              <a:endParaRPr lang="pl-PL" sz="1600" dirty="0">
                <a:latin typeface="Arial Narrow" pitchFamily="34" charset="0"/>
              </a:endParaRPr>
            </a:p>
          </p:txBody>
        </p:sp>
      </p:grpSp>
      <p:sp>
        <p:nvSpPr>
          <p:cNvPr id="13" name="pole tekstowe 12"/>
          <p:cNvSpPr txBox="1"/>
          <p:nvPr/>
        </p:nvSpPr>
        <p:spPr>
          <a:xfrm>
            <a:off x="9324000" y="792000"/>
            <a:ext cx="2196000" cy="70788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© </a:t>
            </a:r>
            <a:r>
              <a:rPr lang="en-US" sz="1000" dirty="0" smtClean="0"/>
              <a:t>Mike Peel (www.mikepeel.net).</a:t>
            </a:r>
            <a:endParaRPr lang="pl-PL" sz="1000" dirty="0" smtClean="0"/>
          </a:p>
          <a:p>
            <a:r>
              <a:rPr lang="en-US" sz="1000" dirty="0" smtClean="0"/>
              <a:t>CC BY-SA 4.0, https://commons.wikimedia.org/w/index.php?curid=110655270</a:t>
            </a:r>
            <a:endParaRPr lang="pl-PL" sz="10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-1" y="791815"/>
            <a:ext cx="2196000" cy="70788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© Eduardo </a:t>
            </a:r>
            <a:r>
              <a:rPr lang="pl-PL" sz="1000" dirty="0" err="1" smtClean="0"/>
              <a:t>Robaina</a:t>
            </a:r>
            <a:r>
              <a:rPr lang="pl-PL" sz="1000" dirty="0" smtClean="0"/>
              <a:t>, </a:t>
            </a:r>
          </a:p>
          <a:p>
            <a:r>
              <a:rPr lang="pl-PL" sz="1000" dirty="0" smtClean="0"/>
              <a:t>CC BY-SA3.0, https://commons.wikimedia.org/w/index.php?curid=110322497</a:t>
            </a:r>
            <a:endParaRPr lang="pl-PL" sz="10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397" y="3654000"/>
            <a:ext cx="2196000" cy="70788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© Eduardo </a:t>
            </a:r>
            <a:r>
              <a:rPr lang="pl-PL" sz="1000" dirty="0" err="1" smtClean="0"/>
              <a:t>Robaina</a:t>
            </a:r>
            <a:r>
              <a:rPr lang="pl-PL" sz="1000" dirty="0" smtClean="0"/>
              <a:t>, </a:t>
            </a:r>
          </a:p>
          <a:p>
            <a:r>
              <a:rPr lang="pl-PL" sz="1000" dirty="0" smtClean="0"/>
              <a:t>CC BY-SA 3.0, https://commons.wikimedia.org/w/index.php?curid=110322516</a:t>
            </a:r>
            <a:endParaRPr lang="pl-PL" sz="10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9326075" y="3654000"/>
            <a:ext cx="2196000" cy="70788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 smtClean="0"/>
              <a:t>Copernicus Sentinel data 2021, Attribution, https://commons.wikimedia.org/w/index.php?curid=110628016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0" y="207040"/>
            <a:ext cx="1152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Cumbre Vieja (Old </a:t>
            </a:r>
            <a:r>
              <a:rPr lang="pl-PL" sz="3200" dirty="0" err="1" smtClean="0"/>
              <a:t>Peak</a:t>
            </a:r>
            <a:r>
              <a:rPr lang="pl-PL" sz="3200" dirty="0" smtClean="0"/>
              <a:t>) – </a:t>
            </a:r>
            <a:r>
              <a:rPr lang="pl-PL" sz="3200" dirty="0" err="1" smtClean="0"/>
              <a:t>September</a:t>
            </a:r>
            <a:r>
              <a:rPr lang="pl-PL" sz="3200" dirty="0" smtClean="0"/>
              <a:t> - </a:t>
            </a:r>
            <a:r>
              <a:rPr lang="pl-PL" sz="3200" dirty="0" err="1" smtClean="0"/>
              <a:t>December</a:t>
            </a:r>
            <a:endParaRPr lang="en-US" sz="32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317" y="1079847"/>
            <a:ext cx="6300000" cy="54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648469" y="710515"/>
            <a:ext cx="10081120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b="1" dirty="0" err="1" smtClean="0"/>
              <a:t>Base</a:t>
            </a:r>
            <a:r>
              <a:rPr lang="pl-PL" b="1" dirty="0" smtClean="0"/>
              <a:t> – NCEP GFS </a:t>
            </a:r>
            <a:r>
              <a:rPr lang="pl-PL" b="1" dirty="0" err="1" smtClean="0"/>
              <a:t>Forecasts</a:t>
            </a:r>
            <a:r>
              <a:rPr lang="pl-PL" b="1" dirty="0" smtClean="0"/>
              <a:t>, 120 </a:t>
            </a:r>
            <a:r>
              <a:rPr lang="pl-PL" b="1" dirty="0" err="1" smtClean="0"/>
              <a:t>hourly</a:t>
            </a:r>
            <a:r>
              <a:rPr lang="pl-PL" b="1" dirty="0" smtClean="0"/>
              <a:t> data, 0.25 </a:t>
            </a:r>
            <a:r>
              <a:rPr lang="pl-PL" b="1" dirty="0" err="1" smtClean="0"/>
              <a:t>degree</a:t>
            </a:r>
            <a:r>
              <a:rPr lang="pl-PL" b="1" dirty="0" smtClean="0"/>
              <a:t> </a:t>
            </a:r>
            <a:r>
              <a:rPr lang="pl-PL" b="1" dirty="0" err="1" smtClean="0"/>
              <a:t>grid</a:t>
            </a:r>
            <a:r>
              <a:rPr lang="pl-PL" b="1" dirty="0" smtClean="0"/>
              <a:t>. Start (19.09.2021 – 5 </a:t>
            </a:r>
            <a:r>
              <a:rPr lang="pl-PL" b="1" dirty="0" err="1" smtClean="0"/>
              <a:t>days</a:t>
            </a:r>
            <a:r>
              <a:rPr lang="pl-PL" b="1" dirty="0" smtClean="0"/>
              <a:t>+)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0" y="207040"/>
            <a:ext cx="1152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Cumbre Vieja (Old </a:t>
            </a:r>
            <a:r>
              <a:rPr lang="pl-PL" sz="3200" dirty="0" err="1" smtClean="0"/>
              <a:t>Peak</a:t>
            </a:r>
            <a:r>
              <a:rPr lang="pl-PL" sz="3200" dirty="0" smtClean="0"/>
              <a:t>) – </a:t>
            </a:r>
            <a:r>
              <a:rPr lang="pl-PL" sz="3200" dirty="0" err="1" smtClean="0"/>
              <a:t>September</a:t>
            </a:r>
            <a:r>
              <a:rPr lang="pl-PL" sz="3200" dirty="0" smtClean="0"/>
              <a:t> – </a:t>
            </a:r>
            <a:r>
              <a:rPr lang="pl-PL" sz="3200" dirty="0" err="1" smtClean="0"/>
              <a:t>December</a:t>
            </a:r>
            <a:r>
              <a:rPr lang="pl-PL" sz="3200" dirty="0" smtClean="0"/>
              <a:t> ‘21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533" y="720447"/>
            <a:ext cx="8868080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144016" y="1327804"/>
            <a:ext cx="100850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sz="2800" b="1" dirty="0" err="1" smtClean="0"/>
              <a:t>Det</a:t>
            </a:r>
            <a:r>
              <a:rPr lang="pl-PL" sz="2800" b="1" dirty="0" smtClean="0"/>
              <a:t>.</a:t>
            </a:r>
          </a:p>
          <a:p>
            <a:endParaRPr lang="pl-PL" sz="2800" dirty="0" smtClean="0"/>
          </a:p>
          <a:p>
            <a:endParaRPr lang="pl-PL" sz="2800" dirty="0" smtClean="0"/>
          </a:p>
          <a:p>
            <a:endParaRPr lang="pl-PL" sz="2800" dirty="0" smtClean="0"/>
          </a:p>
          <a:p>
            <a:endParaRPr lang="pl-PL" sz="2800" dirty="0" smtClean="0"/>
          </a:p>
          <a:p>
            <a:r>
              <a:rPr lang="pl-PL" sz="2800" dirty="0" smtClean="0"/>
              <a:t>   </a:t>
            </a:r>
            <a:r>
              <a:rPr lang="pl-PL" sz="2800" b="1" dirty="0" smtClean="0"/>
              <a:t>EPS</a:t>
            </a:r>
            <a:endParaRPr lang="pl-PL" sz="28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76461" y="3096071"/>
            <a:ext cx="10081120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b="1" dirty="0" err="1" smtClean="0"/>
              <a:t>Accepted</a:t>
            </a:r>
            <a:r>
              <a:rPr lang="pl-PL" b="1" dirty="0" smtClean="0"/>
              <a:t> for </a:t>
            </a:r>
            <a:r>
              <a:rPr lang="pl-PL" b="1" dirty="0" err="1" smtClean="0"/>
              <a:t>publication</a:t>
            </a:r>
            <a:r>
              <a:rPr lang="pl-PL" b="1" dirty="0" smtClean="0"/>
              <a:t> – </a:t>
            </a:r>
            <a:r>
              <a:rPr lang="pl-PL" b="1" dirty="0" err="1" smtClean="0"/>
              <a:t>Archives</a:t>
            </a:r>
            <a:r>
              <a:rPr lang="pl-PL" b="1" dirty="0" smtClean="0"/>
              <a:t> of </a:t>
            </a:r>
            <a:r>
              <a:rPr lang="pl-PL" b="1" dirty="0" err="1" smtClean="0"/>
              <a:t>Environmental</a:t>
            </a:r>
            <a:r>
              <a:rPr lang="pl-PL" b="1" dirty="0" smtClean="0"/>
              <a:t> </a:t>
            </a:r>
            <a:r>
              <a:rPr lang="pl-PL" b="1" dirty="0" err="1" smtClean="0"/>
              <a:t>Protection</a:t>
            </a:r>
            <a:r>
              <a:rPr lang="pl-PL" b="1" dirty="0" smtClean="0"/>
              <a:t>, vol. 48(3), 2022.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e tekstowe 16"/>
          <p:cNvSpPr txBox="1"/>
          <p:nvPr/>
        </p:nvSpPr>
        <p:spPr>
          <a:xfrm>
            <a:off x="0" y="207040"/>
            <a:ext cx="1152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err="1" smtClean="0"/>
              <a:t>Conclusions</a:t>
            </a:r>
            <a:endParaRPr lang="pl-PL" sz="32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0" y="956609"/>
            <a:ext cx="11522075" cy="53553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200"/>
              </a:spcAft>
            </a:pPr>
            <a:r>
              <a:rPr lang="en-US" sz="2400" dirty="0" smtClean="0"/>
              <a:t>Dataset used for </a:t>
            </a:r>
            <a:r>
              <a:rPr lang="pl-PL" sz="2400" dirty="0" smtClean="0"/>
              <a:t>‘</a:t>
            </a:r>
            <a:r>
              <a:rPr lang="en-US" sz="2400" dirty="0" smtClean="0"/>
              <a:t>verification</a:t>
            </a:r>
            <a:r>
              <a:rPr lang="pl-PL" sz="2400" dirty="0" smtClean="0"/>
              <a:t>’</a:t>
            </a:r>
            <a:r>
              <a:rPr lang="en-US" sz="2400" dirty="0" smtClean="0"/>
              <a:t> – ERA-5 reanalysis fields for 2011-2020 (</a:t>
            </a:r>
            <a:r>
              <a:rPr lang="en-US" sz="2400" dirty="0" smtClean="0">
                <a:hlinkClick r:id="rId3"/>
              </a:rPr>
              <a:t>https://cds.climate.copernicus.eu</a:t>
            </a:r>
            <a:r>
              <a:rPr lang="en-US" sz="2400" dirty="0" smtClean="0"/>
              <a:t>), 0.25x0.25 degree, hourly data.  </a:t>
            </a:r>
          </a:p>
          <a:p>
            <a:pPr marL="342900" indent="-342900" algn="just">
              <a:spcAft>
                <a:spcPts val="1200"/>
              </a:spcAft>
              <a:buAutoNum type="arabicPeriod"/>
            </a:pPr>
            <a:r>
              <a:rPr lang="en-US" sz="2400" dirty="0" smtClean="0"/>
              <a:t>Subtask 1.1 – preliminary assessment of changes to operational setup has been carried out. No conclusive decision was made so far.</a:t>
            </a:r>
          </a:p>
          <a:p>
            <a:pPr marL="342900" indent="-342900" algn="just">
              <a:spcAft>
                <a:spcPts val="1200"/>
              </a:spcAft>
              <a:buAutoNum type="arabicPeriod"/>
            </a:pPr>
            <a:r>
              <a:rPr lang="en-US" sz="2400" dirty="0" smtClean="0"/>
              <a:t>Subtask 2.2 –</a:t>
            </a:r>
            <a:r>
              <a:rPr lang="pl-PL" sz="2400" dirty="0" smtClean="0"/>
              <a:t> </a:t>
            </a:r>
            <a:r>
              <a:rPr lang="pl-PL" sz="2400" dirty="0" err="1" smtClean="0"/>
              <a:t>the</a:t>
            </a:r>
            <a:r>
              <a:rPr lang="pl-PL" sz="2400" dirty="0" smtClean="0"/>
              <a:t> </a:t>
            </a:r>
            <a:r>
              <a:rPr lang="en-US" sz="2400" dirty="0" smtClean="0"/>
              <a:t>impact of depth of soil temperature input field </a:t>
            </a:r>
            <a:r>
              <a:rPr lang="pl-PL" sz="2400" dirty="0" smtClean="0"/>
              <a:t>per</a:t>
            </a:r>
            <a:r>
              <a:rPr lang="en-US" sz="2400" dirty="0" err="1" smtClean="0"/>
              <a:t>turba</a:t>
            </a:r>
            <a:r>
              <a:rPr lang="pl-PL" sz="2400" dirty="0" err="1" smtClean="0"/>
              <a:t>tion</a:t>
            </a:r>
            <a:r>
              <a:rPr lang="en-US" sz="2400" dirty="0" smtClean="0"/>
              <a:t> on different output fields </a:t>
            </a:r>
            <a:r>
              <a:rPr lang="pl-PL" sz="2400" dirty="0" err="1" smtClean="0"/>
              <a:t>vs</a:t>
            </a:r>
            <a:r>
              <a:rPr lang="pl-PL" sz="2400" dirty="0" smtClean="0"/>
              <a:t>. </a:t>
            </a:r>
            <a:r>
              <a:rPr lang="en-US" sz="2400" dirty="0" smtClean="0"/>
              <a:t>the results of ERA-5 reanalysis was tested. Final result – increasing the max</a:t>
            </a:r>
            <a:r>
              <a:rPr lang="pl-PL" sz="2400" dirty="0" smtClean="0"/>
              <a:t>.</a:t>
            </a:r>
            <a:r>
              <a:rPr lang="en-US" sz="2400" dirty="0" smtClean="0"/>
              <a:t> depth of </a:t>
            </a:r>
            <a:r>
              <a:rPr lang="pl-PL" sz="2400" dirty="0" smtClean="0"/>
              <a:t>per</a:t>
            </a:r>
            <a:r>
              <a:rPr lang="en-US" sz="2400" dirty="0" err="1" smtClean="0"/>
              <a:t>turba</a:t>
            </a:r>
            <a:r>
              <a:rPr lang="pl-PL" sz="2400" dirty="0" err="1" smtClean="0"/>
              <a:t>tion</a:t>
            </a:r>
            <a:r>
              <a:rPr lang="en-US" sz="2400" dirty="0" smtClean="0"/>
              <a:t> to 2-2.5 meters </a:t>
            </a:r>
            <a:r>
              <a:rPr lang="pl-PL" sz="2400" dirty="0" smtClean="0"/>
              <a:t>not </a:t>
            </a:r>
            <a:r>
              <a:rPr lang="pl-PL" sz="2400" dirty="0" err="1" smtClean="0"/>
              <a:t>necessarily</a:t>
            </a:r>
            <a:r>
              <a:rPr lang="pl-PL" sz="2400" dirty="0" smtClean="0"/>
              <a:t> </a:t>
            </a:r>
            <a:r>
              <a:rPr lang="en-US" sz="2400" dirty="0" smtClean="0"/>
              <a:t>g</a:t>
            </a:r>
            <a:r>
              <a:rPr lang="pl-PL" sz="2400" dirty="0" err="1" smtClean="0"/>
              <a:t>ave</a:t>
            </a:r>
            <a:r>
              <a:rPr lang="en-US" sz="2400" dirty="0" smtClean="0"/>
              <a:t> better results compared to </a:t>
            </a:r>
            <a:r>
              <a:rPr lang="pl-PL" sz="2400" dirty="0" smtClean="0"/>
              <a:t>per</a:t>
            </a:r>
            <a:r>
              <a:rPr lang="en-US" sz="2400" dirty="0" err="1" smtClean="0"/>
              <a:t>turb</a:t>
            </a:r>
            <a:r>
              <a:rPr lang="pl-PL" sz="2400" dirty="0" err="1" smtClean="0"/>
              <a:t>ation</a:t>
            </a:r>
            <a:r>
              <a:rPr lang="en-US" sz="2400" dirty="0" smtClean="0"/>
              <a:t> to 1m</a:t>
            </a:r>
            <a:r>
              <a:rPr lang="pl-PL" sz="2400" dirty="0" smtClean="0"/>
              <a:t> down; but </a:t>
            </a:r>
            <a:r>
              <a:rPr lang="pl-PL" sz="2400" dirty="0" err="1" smtClean="0"/>
              <a:t>better</a:t>
            </a:r>
            <a:r>
              <a:rPr lang="pl-PL" sz="2400" dirty="0" smtClean="0"/>
              <a:t> </a:t>
            </a:r>
            <a:r>
              <a:rPr lang="pl-PL" sz="2400" dirty="0" err="1" smtClean="0"/>
              <a:t>than</a:t>
            </a:r>
            <a:r>
              <a:rPr lang="pl-PL" sz="2400" dirty="0" smtClean="0"/>
              <a:t> </a:t>
            </a:r>
            <a:r>
              <a:rPr lang="pl-PL" sz="2400" dirty="0" err="1" smtClean="0"/>
              <a:t>those</a:t>
            </a:r>
            <a:r>
              <a:rPr lang="pl-PL" sz="2400" dirty="0" smtClean="0"/>
              <a:t>  of </a:t>
            </a:r>
            <a:r>
              <a:rPr lang="pl-PL" sz="2400" dirty="0" err="1" smtClean="0"/>
              <a:t>surface-only</a:t>
            </a:r>
            <a:r>
              <a:rPr lang="pl-PL" sz="2400" dirty="0" smtClean="0"/>
              <a:t> </a:t>
            </a:r>
            <a:r>
              <a:rPr lang="pl-PL" sz="2400" dirty="0" err="1" smtClean="0"/>
              <a:t>perturbation</a:t>
            </a:r>
            <a:r>
              <a:rPr lang="en-US" sz="2400" dirty="0" smtClean="0"/>
              <a:t>. </a:t>
            </a:r>
            <a:r>
              <a:rPr lang="pl-PL" sz="2400" dirty="0" smtClean="0"/>
              <a:t>R</a:t>
            </a:r>
            <a:r>
              <a:rPr lang="en-US" sz="2400" dirty="0" err="1" smtClean="0"/>
              <a:t>esults</a:t>
            </a:r>
            <a:r>
              <a:rPr lang="en-US" sz="2400" dirty="0" smtClean="0"/>
              <a:t> </a:t>
            </a:r>
            <a:r>
              <a:rPr lang="pl-PL" sz="2400" dirty="0" smtClean="0"/>
              <a:t>to </a:t>
            </a:r>
            <a:r>
              <a:rPr lang="pl-PL" sz="2400" dirty="0" err="1" smtClean="0"/>
              <a:t>some</a:t>
            </a:r>
            <a:r>
              <a:rPr lang="pl-PL" sz="2400" dirty="0" smtClean="0"/>
              <a:t> </a:t>
            </a:r>
            <a:r>
              <a:rPr lang="pl-PL" sz="2400" dirty="0" err="1" smtClean="0"/>
              <a:t>extent</a:t>
            </a:r>
            <a:r>
              <a:rPr lang="pl-PL" sz="2400" dirty="0" smtClean="0"/>
              <a:t> </a:t>
            </a:r>
            <a:r>
              <a:rPr lang="pl-PL" sz="2400" dirty="0" err="1" smtClean="0"/>
              <a:t>differ</a:t>
            </a:r>
            <a:r>
              <a:rPr lang="pl-PL" sz="2400" dirty="0" smtClean="0"/>
              <a:t> </a:t>
            </a:r>
            <a:r>
              <a:rPr lang="pl-PL" sz="2400" dirty="0" err="1" smtClean="0"/>
              <a:t>from</a:t>
            </a:r>
            <a:r>
              <a:rPr lang="en-US" sz="2400" dirty="0" smtClean="0"/>
              <a:t> the verification against measurements at Polish synoptic stations (previously done).</a:t>
            </a:r>
          </a:p>
          <a:p>
            <a:pPr marL="342900" indent="-342900" algn="just">
              <a:spcAft>
                <a:spcPts val="1200"/>
              </a:spcAft>
              <a:buAutoNum type="arabicPeriod"/>
            </a:pPr>
            <a:r>
              <a:rPr lang="en-US" sz="2400" dirty="0" smtClean="0"/>
              <a:t>Subtask 3.5 – modification of </a:t>
            </a:r>
            <a:r>
              <a:rPr lang="en-US" sz="2400" dirty="0" err="1" smtClean="0"/>
              <a:t>postprocessing</a:t>
            </a:r>
            <a:r>
              <a:rPr lang="en-US" sz="2400" dirty="0" smtClean="0"/>
              <a:t> of the lagged scheme positively affects the results (esp. verification vs. ERA-5 reanalysis). Slight improvement of the 'weight with memory‘ comparing to equal initial weights confirmed.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52" y="473093"/>
            <a:ext cx="1090612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0" y="5403229"/>
            <a:ext cx="1152207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latin typeface="Arial Narrow" pitchFamily="34" charset="0"/>
              </a:rPr>
              <a:t>”</a:t>
            </a:r>
            <a:r>
              <a:rPr lang="pl-PL" sz="3200" b="1" dirty="0" err="1" smtClean="0">
                <a:latin typeface="Arial Narrow" pitchFamily="34" charset="0"/>
              </a:rPr>
              <a:t>Scooter</a:t>
            </a:r>
            <a:r>
              <a:rPr lang="pl-PL" sz="3200" b="1" dirty="0" smtClean="0">
                <a:latin typeface="Arial Narrow" pitchFamily="34" charset="0"/>
              </a:rPr>
              <a:t>, </a:t>
            </a:r>
            <a:r>
              <a:rPr lang="pl-PL" sz="3200" b="1" dirty="0" err="1" smtClean="0">
                <a:latin typeface="Arial Narrow" pitchFamily="34" charset="0"/>
              </a:rPr>
              <a:t>r</a:t>
            </a:r>
            <a:r>
              <a:rPr lang="en-US" sz="3200" b="1" dirty="0" err="1" smtClean="0">
                <a:latin typeface="Arial Narrow" pitchFamily="34" charset="0"/>
              </a:rPr>
              <a:t>emind</a:t>
            </a:r>
            <a:r>
              <a:rPr lang="en-US" sz="3200" b="1" dirty="0" smtClean="0">
                <a:latin typeface="Arial Narrow" pitchFamily="34" charset="0"/>
              </a:rPr>
              <a:t> me to stop setting up these video conferences...</a:t>
            </a:r>
            <a:r>
              <a:rPr lang="pl-PL" sz="3200" b="1" dirty="0" smtClean="0">
                <a:latin typeface="Arial Narrow" pitchFamily="34" charset="0"/>
              </a:rPr>
              <a:t> </a:t>
            </a:r>
            <a:r>
              <a:rPr lang="en-US" sz="3200" b="1" dirty="0" smtClean="0">
                <a:latin typeface="Arial Narrow" pitchFamily="34" charset="0"/>
              </a:rPr>
              <a:t>they're not very productive</a:t>
            </a:r>
            <a:r>
              <a:rPr lang="pl-PL" sz="3200" b="1" dirty="0" smtClean="0">
                <a:latin typeface="Arial Narrow" pitchFamily="34" charset="0"/>
              </a:rPr>
              <a:t>”</a:t>
            </a:r>
            <a:endParaRPr lang="pl-PL" sz="3200" b="1" dirty="0">
              <a:latin typeface="Arial Narrow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260839" y="441863"/>
            <a:ext cx="692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>
                <a:solidFill>
                  <a:schemeClr val="bg1"/>
                </a:solidFill>
              </a:rPr>
              <a:t>It’s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been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released</a:t>
            </a:r>
            <a:r>
              <a:rPr lang="pl-PL" dirty="0" smtClean="0">
                <a:solidFill>
                  <a:schemeClr val="bg1"/>
                </a:solidFill>
              </a:rPr>
              <a:t> on </a:t>
            </a:r>
            <a:r>
              <a:rPr lang="pl-PL" dirty="0" err="1" smtClean="0">
                <a:solidFill>
                  <a:schemeClr val="bg1"/>
                </a:solidFill>
              </a:rPr>
              <a:t>November</a:t>
            </a:r>
            <a:r>
              <a:rPr lang="pl-PL" dirty="0" smtClean="0">
                <a:solidFill>
                  <a:schemeClr val="bg1"/>
                </a:solidFill>
              </a:rPr>
              <a:t> 2009 – </a:t>
            </a:r>
            <a:r>
              <a:rPr lang="pl-PL" b="1" dirty="0" err="1" smtClean="0">
                <a:solidFill>
                  <a:schemeClr val="bg1"/>
                </a:solidFill>
              </a:rPr>
              <a:t>The</a:t>
            </a:r>
            <a:r>
              <a:rPr lang="pl-PL" b="1" dirty="0" smtClean="0">
                <a:solidFill>
                  <a:schemeClr val="bg1"/>
                </a:solidFill>
              </a:rPr>
              <a:t> PROPHECY!!!</a:t>
            </a:r>
            <a:endParaRPr lang="pl-P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647799"/>
            <a:ext cx="11522075" cy="5109091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</a:pPr>
            <a:r>
              <a:rPr lang="pl-PL" sz="3200" b="1" dirty="0" err="1" smtClean="0"/>
              <a:t>Contents</a:t>
            </a:r>
            <a:endParaRPr lang="pl-PL" sz="3200" b="1" dirty="0"/>
          </a:p>
          <a:p>
            <a:pPr algn="just">
              <a:spcAft>
                <a:spcPts val="1200"/>
              </a:spcAft>
              <a:buAutoNum type="arabicPeriod"/>
            </a:pPr>
            <a:r>
              <a:rPr lang="pl-PL" sz="3200" b="1" dirty="0" smtClean="0"/>
              <a:t> (</a:t>
            </a:r>
            <a:r>
              <a:rPr lang="pl-PL" sz="3200" b="1" dirty="0" err="1" smtClean="0"/>
              <a:t>Sub</a:t>
            </a:r>
            <a:r>
              <a:rPr lang="pl-PL" sz="3200" b="1" dirty="0" smtClean="0"/>
              <a:t>)</a:t>
            </a:r>
            <a:r>
              <a:rPr lang="pl-PL" sz="3200" b="1" dirty="0" err="1" smtClean="0"/>
              <a:t>tasks</a:t>
            </a:r>
            <a:endParaRPr lang="pl-PL" sz="3200" b="1" dirty="0" smtClean="0"/>
          </a:p>
          <a:p>
            <a:pPr algn="just">
              <a:spcAft>
                <a:spcPts val="1200"/>
              </a:spcAft>
              <a:buAutoNum type="arabicPeriod"/>
            </a:pPr>
            <a:endParaRPr lang="pl-PL" sz="3200" b="1" dirty="0" smtClean="0"/>
          </a:p>
          <a:p>
            <a:pPr algn="just">
              <a:spcAft>
                <a:spcPts val="1200"/>
              </a:spcAft>
              <a:buAutoNum type="arabicPeriod"/>
            </a:pPr>
            <a:r>
              <a:rPr lang="pl-PL" sz="3200" b="1" dirty="0" smtClean="0"/>
              <a:t> Basic </a:t>
            </a:r>
            <a:r>
              <a:rPr lang="pl-PL" sz="3200" b="1" dirty="0" err="1" smtClean="0"/>
              <a:t>results</a:t>
            </a:r>
            <a:r>
              <a:rPr lang="pl-PL" sz="3200" b="1" dirty="0" smtClean="0"/>
              <a:t>, </a:t>
            </a:r>
            <a:r>
              <a:rPr lang="pl-PL" sz="3200" b="1" dirty="0" err="1" smtClean="0"/>
              <a:t>things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done</a:t>
            </a:r>
            <a:endParaRPr lang="pl-PL" sz="3200" b="1" dirty="0" smtClean="0"/>
          </a:p>
          <a:p>
            <a:pPr algn="just">
              <a:spcAft>
                <a:spcPts val="1200"/>
              </a:spcAft>
              <a:buAutoNum type="arabicPeriod"/>
            </a:pPr>
            <a:endParaRPr lang="pl-PL" sz="3200" b="1" dirty="0" smtClean="0"/>
          </a:p>
          <a:p>
            <a:pPr algn="just">
              <a:spcAft>
                <a:spcPts val="1200"/>
              </a:spcAft>
              <a:buAutoNum type="arabicPeriod"/>
            </a:pPr>
            <a:r>
              <a:rPr lang="pl-PL" sz="3200" b="1" dirty="0" smtClean="0"/>
              <a:t> </a:t>
            </a:r>
            <a:r>
              <a:rPr lang="pl-PL" sz="3200" b="1" dirty="0" err="1" smtClean="0"/>
              <a:t>Specific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case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study</a:t>
            </a:r>
            <a:r>
              <a:rPr lang="pl-PL" sz="3200" b="1" dirty="0" smtClean="0"/>
              <a:t> on </a:t>
            </a:r>
            <a:r>
              <a:rPr lang="pl-PL" sz="3200" b="1" dirty="0" err="1" smtClean="0"/>
              <a:t>lagged</a:t>
            </a:r>
            <a:r>
              <a:rPr lang="pl-PL" sz="3200" b="1" dirty="0" smtClean="0"/>
              <a:t> EPS</a:t>
            </a:r>
          </a:p>
          <a:p>
            <a:pPr algn="just">
              <a:spcAft>
                <a:spcPts val="1200"/>
              </a:spcAft>
              <a:buAutoNum type="arabicPeriod"/>
            </a:pPr>
            <a:endParaRPr lang="pl-PL" sz="3200" b="1" dirty="0" smtClean="0"/>
          </a:p>
          <a:p>
            <a:pPr algn="just">
              <a:spcAft>
                <a:spcPts val="1200"/>
              </a:spcAft>
              <a:buAutoNum type="arabicPeriod"/>
            </a:pPr>
            <a:r>
              <a:rPr lang="pl-PL" sz="3200" b="1" dirty="0" smtClean="0"/>
              <a:t> Basic </a:t>
            </a:r>
            <a:r>
              <a:rPr lang="pl-PL" sz="3200" b="1" dirty="0" err="1" smtClean="0"/>
              <a:t>conclusions</a:t>
            </a:r>
            <a:r>
              <a:rPr lang="pl-PL" sz="3200" b="1" dirty="0" smtClean="0"/>
              <a:t>, </a:t>
            </a:r>
            <a:r>
              <a:rPr lang="pl-PL" sz="3200" b="1" dirty="0" err="1" smtClean="0"/>
              <a:t>to-dos</a:t>
            </a:r>
            <a:endParaRPr lang="pl-PL" sz="3200" b="1" dirty="0" smtClean="0"/>
          </a:p>
        </p:txBody>
      </p:sp>
      <p:sp>
        <p:nvSpPr>
          <p:cNvPr id="4" name="pole tekstowe 3"/>
          <p:cNvSpPr txBox="1"/>
          <p:nvPr/>
        </p:nvSpPr>
        <p:spPr>
          <a:xfrm>
            <a:off x="7201197" y="3672135"/>
            <a:ext cx="1440160" cy="369332"/>
          </a:xfrm>
          <a:prstGeom prst="rect">
            <a:avLst/>
          </a:prstGeom>
          <a:solidFill>
            <a:schemeClr val="bg1"/>
          </a:solidFill>
          <a:ln w="0">
            <a:solidFill>
              <a:schemeClr val="tx1"/>
            </a:solidFill>
          </a:ln>
          <a:scene3d>
            <a:camera prst="isometricOffAxis1Right"/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Publication</a:t>
            </a:r>
            <a:r>
              <a:rPr lang="pl-PL" dirty="0" smtClean="0"/>
              <a:t>!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4464893" y="215067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u="sng" dirty="0" smtClean="0">
                <a:solidFill>
                  <a:srgbClr val="0070C0"/>
                </a:solidFill>
              </a:rPr>
              <a:t>#</a:t>
            </a:r>
            <a:r>
              <a:rPr lang="pl-PL" u="sng" dirty="0" err="1" smtClean="0">
                <a:solidFill>
                  <a:srgbClr val="0070C0"/>
                </a:solidFill>
              </a:rPr>
              <a:t>StandWithUkraine</a:t>
            </a:r>
            <a:endParaRPr lang="pl-PL" u="sng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ole tekstowe 59"/>
          <p:cNvSpPr txBox="1"/>
          <p:nvPr/>
        </p:nvSpPr>
        <p:spPr>
          <a:xfrm>
            <a:off x="0" y="1112907"/>
            <a:ext cx="10618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(</a:t>
            </a:r>
            <a:r>
              <a:rPr lang="pl-PL" sz="2800" dirty="0" err="1" smtClean="0"/>
              <a:t>Sub</a:t>
            </a:r>
            <a:r>
              <a:rPr lang="pl-PL" sz="2800" dirty="0" smtClean="0"/>
              <a:t>)</a:t>
            </a:r>
            <a:r>
              <a:rPr lang="pl-PL" sz="2800" dirty="0" err="1" smtClean="0"/>
              <a:t>tasks</a:t>
            </a:r>
            <a:endParaRPr lang="pl-PL" sz="2800" dirty="0"/>
          </a:p>
        </p:txBody>
      </p:sp>
      <p:grpSp>
        <p:nvGrpSpPr>
          <p:cNvPr id="9" name="Grupa 8"/>
          <p:cNvGrpSpPr/>
          <p:nvPr/>
        </p:nvGrpSpPr>
        <p:grpSpPr>
          <a:xfrm>
            <a:off x="0" y="1780177"/>
            <a:ext cx="11522075" cy="4124206"/>
            <a:chOff x="0" y="1799927"/>
            <a:chExt cx="11522075" cy="4124206"/>
          </a:xfrm>
        </p:grpSpPr>
        <p:sp>
          <p:nvSpPr>
            <p:cNvPr id="61" name="pole tekstowe 60"/>
            <p:cNvSpPr txBox="1"/>
            <p:nvPr/>
          </p:nvSpPr>
          <p:spPr>
            <a:xfrm>
              <a:off x="0" y="1799927"/>
              <a:ext cx="11522075" cy="4124206"/>
            </a:xfrm>
            <a:prstGeom prst="rect">
              <a:avLst/>
            </a:prstGeom>
            <a:solidFill>
              <a:schemeClr val="bg1"/>
            </a:solidFill>
            <a:ln w="127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 algn="just">
                <a:buAutoNum type="arabicPeriod"/>
              </a:pPr>
              <a:r>
                <a:rPr lang="pl-PL" sz="2800" dirty="0" err="1" smtClean="0"/>
                <a:t>Subtask</a:t>
              </a:r>
              <a:r>
                <a:rPr lang="pl-PL" sz="2800" dirty="0" smtClean="0"/>
                <a:t> 1.1 – </a:t>
              </a:r>
              <a:r>
                <a:rPr lang="en-US" sz="2800" dirty="0" smtClean="0"/>
                <a:t>Development of the parameter perturbation</a:t>
              </a:r>
              <a:r>
                <a:rPr lang="pl-PL" sz="2800" dirty="0" smtClean="0"/>
                <a:t>.</a:t>
              </a:r>
            </a:p>
            <a:p>
              <a:pPr marL="342900" indent="-342900" algn="just">
                <a:buAutoNum type="arabicPeriod"/>
              </a:pPr>
              <a:endParaRPr lang="pl-PL" sz="2800" dirty="0" smtClean="0"/>
            </a:p>
            <a:p>
              <a:pPr marL="342900" indent="-342900" algn="just">
                <a:buAutoNum type="arabicPeriod"/>
              </a:pPr>
              <a:r>
                <a:rPr lang="pl-PL" sz="2800" dirty="0" err="1" smtClean="0"/>
                <a:t>Subtask</a:t>
              </a:r>
              <a:r>
                <a:rPr lang="pl-PL" sz="2800" dirty="0" smtClean="0"/>
                <a:t> 2.2 – </a:t>
              </a:r>
              <a:r>
                <a:rPr lang="en-US" sz="2800" dirty="0" smtClean="0"/>
                <a:t>Assessment of the influence of various methods of perturbation of initial field of soil temperature</a:t>
              </a:r>
              <a:r>
                <a:rPr lang="pl-PL" sz="2800" dirty="0" smtClean="0"/>
                <a:t>.</a:t>
              </a:r>
            </a:p>
            <a:p>
              <a:pPr marL="342900" indent="-342900" algn="just">
                <a:buAutoNum type="arabicPeriod"/>
              </a:pPr>
              <a:endParaRPr lang="pl-PL" sz="2800" dirty="0" smtClean="0"/>
            </a:p>
            <a:p>
              <a:pPr marL="342900" indent="-342900" algn="just">
                <a:buFontTx/>
                <a:buAutoNum type="arabicPeriod"/>
              </a:pPr>
              <a:r>
                <a:rPr lang="pl-PL" sz="2800" dirty="0" err="1" smtClean="0"/>
                <a:t>Subtask</a:t>
              </a:r>
              <a:r>
                <a:rPr lang="pl-PL" sz="2800" dirty="0" smtClean="0"/>
                <a:t> 3.5 – </a:t>
              </a:r>
              <a:r>
                <a:rPr lang="pl-PL" sz="2800" dirty="0" err="1" smtClean="0"/>
                <a:t>Modification</a:t>
              </a:r>
              <a:r>
                <a:rPr lang="pl-PL" sz="2800" dirty="0" smtClean="0"/>
                <a:t> of </a:t>
              </a:r>
              <a:r>
                <a:rPr lang="pl-PL" sz="2800" dirty="0" err="1" smtClean="0"/>
                <a:t>lagged-approach</a:t>
              </a:r>
              <a:r>
                <a:rPr lang="pl-PL" sz="2800" dirty="0" smtClean="0"/>
                <a:t> </a:t>
              </a:r>
              <a:r>
                <a:rPr lang="pl-PL" sz="2800" dirty="0" err="1" smtClean="0"/>
                <a:t>scheme</a:t>
              </a:r>
              <a:r>
                <a:rPr lang="pl-PL" sz="2800" dirty="0" smtClean="0"/>
                <a:t> (”</a:t>
              </a:r>
              <a:r>
                <a:rPr lang="pl-PL" sz="2800" dirty="0" err="1" smtClean="0"/>
                <a:t>weights</a:t>
              </a:r>
              <a:r>
                <a:rPr lang="pl-PL" sz="2800" dirty="0" smtClean="0"/>
                <a:t> </a:t>
              </a:r>
              <a:r>
                <a:rPr lang="pl-PL" sz="2800" dirty="0" err="1" smtClean="0"/>
                <a:t>with</a:t>
              </a:r>
              <a:r>
                <a:rPr lang="pl-PL" sz="2800" dirty="0" smtClean="0"/>
                <a:t> </a:t>
              </a:r>
              <a:r>
                <a:rPr lang="pl-PL" sz="2800" dirty="0" err="1" smtClean="0"/>
                <a:t>memory</a:t>
              </a:r>
              <a:r>
                <a:rPr lang="pl-PL" sz="2800" dirty="0" smtClean="0"/>
                <a:t>”)</a:t>
              </a:r>
            </a:p>
            <a:p>
              <a:pPr marL="342900" indent="-342900" algn="just">
                <a:spcBef>
                  <a:spcPts val="1200"/>
                </a:spcBef>
              </a:pPr>
              <a:r>
                <a:rPr lang="en-US" sz="2800" dirty="0" smtClean="0"/>
                <a:t>Dataset used for </a:t>
              </a:r>
              <a:r>
                <a:rPr lang="pl-PL" sz="2800" dirty="0" smtClean="0"/>
                <a:t>‘</a:t>
              </a:r>
              <a:r>
                <a:rPr lang="en-US" sz="2800" dirty="0" smtClean="0"/>
                <a:t>verification</a:t>
              </a:r>
              <a:r>
                <a:rPr lang="pl-PL" sz="2800" smtClean="0"/>
                <a:t>’</a:t>
              </a:r>
              <a:r>
                <a:rPr lang="en-US" sz="2800" smtClean="0"/>
                <a:t> </a:t>
              </a:r>
              <a:r>
                <a:rPr lang="en-US" sz="2800" dirty="0" smtClean="0"/>
                <a:t>– ERA-5 reanalysis fields for 2011-2020 (</a:t>
              </a:r>
              <a:r>
                <a:rPr lang="en-US" sz="2800" dirty="0" smtClean="0">
                  <a:hlinkClick r:id="rId3"/>
                </a:rPr>
                <a:t>https://cds.climate.copernicus.eu</a:t>
              </a:r>
              <a:r>
                <a:rPr lang="en-US" sz="2800" dirty="0" smtClean="0"/>
                <a:t>), 0.25x0.25 degree, hourly data.  </a:t>
              </a:r>
              <a:endParaRPr lang="pl-PL" sz="2800" dirty="0" smtClean="0"/>
            </a:p>
          </p:txBody>
        </p:sp>
        <p:cxnSp>
          <p:nvCxnSpPr>
            <p:cNvPr id="6" name="Łącznik prosty 5"/>
            <p:cNvCxnSpPr/>
            <p:nvPr/>
          </p:nvCxnSpPr>
          <p:spPr>
            <a:xfrm>
              <a:off x="0" y="4916021"/>
              <a:ext cx="115220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ole tekstowe 60"/>
          <p:cNvSpPr txBox="1"/>
          <p:nvPr/>
        </p:nvSpPr>
        <p:spPr>
          <a:xfrm>
            <a:off x="0" y="935831"/>
            <a:ext cx="11522075" cy="4401205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Subtask 1.1</a:t>
            </a:r>
          </a:p>
          <a:p>
            <a:pPr algn="just"/>
            <a:r>
              <a:rPr lang="en-US" sz="2800" dirty="0" smtClean="0"/>
              <a:t>Continuation of work on additional parameters that may be perturbed, with verification against the ERA-5 dataset. </a:t>
            </a:r>
            <a:endParaRPr lang="pl-PL" sz="2800" dirty="0" smtClean="0"/>
          </a:p>
          <a:p>
            <a:pPr algn="just"/>
            <a:r>
              <a:rPr lang="en-US" sz="2800" dirty="0" smtClean="0"/>
              <a:t>Best candidate </a:t>
            </a:r>
            <a:r>
              <a:rPr lang="en-US" sz="2800" dirty="0" smtClean="0"/>
              <a:t>– </a:t>
            </a:r>
            <a:r>
              <a:rPr lang="en-US" sz="2800" dirty="0" smtClean="0"/>
              <a:t>moisture</a:t>
            </a:r>
            <a:r>
              <a:rPr lang="pl-PL" sz="2800" dirty="0" smtClean="0"/>
              <a:t>!</a:t>
            </a:r>
            <a:endParaRPr lang="en-US" sz="2800" dirty="0" smtClean="0"/>
          </a:p>
          <a:p>
            <a:pPr algn="just"/>
            <a:r>
              <a:rPr lang="en-US" sz="2800" dirty="0" smtClean="0"/>
              <a:t>No </a:t>
            </a:r>
            <a:r>
              <a:rPr lang="en-US" sz="2800" dirty="0" smtClean="0"/>
              <a:t>final decision</a:t>
            </a:r>
            <a:r>
              <a:rPr lang="en-US" sz="2800" dirty="0" smtClean="0"/>
              <a:t>…</a:t>
            </a:r>
            <a:endParaRPr lang="pl-PL" sz="2800" dirty="0" smtClean="0"/>
          </a:p>
          <a:p>
            <a:pPr algn="just"/>
            <a:r>
              <a:rPr lang="en-US" sz="2800" dirty="0" smtClean="0"/>
              <a:t>Considerations for additional fields to be placed in the standard output set (gusts, top/cloud base, CAPE) have been extended to vertical turbulent diffusion coefficient for momentum and heat (TVKM/TVKH) – connection to dispersion model.</a:t>
            </a:r>
            <a:endParaRPr lang="en-US" sz="2800" dirty="0" smtClean="0"/>
          </a:p>
          <a:p>
            <a:pPr algn="just"/>
            <a:r>
              <a:rPr lang="en-US" sz="2800" dirty="0" smtClean="0"/>
              <a:t>In progress…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ole tekstowe 60"/>
          <p:cNvSpPr txBox="1"/>
          <p:nvPr/>
        </p:nvSpPr>
        <p:spPr>
          <a:xfrm>
            <a:off x="0" y="2004179"/>
            <a:ext cx="11522075" cy="4093428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600" dirty="0" smtClean="0"/>
              <a:t>Subtask 2.2</a:t>
            </a:r>
          </a:p>
          <a:p>
            <a:pPr algn="just"/>
            <a:endParaRPr lang="pl-PL" sz="2600" dirty="0" smtClean="0"/>
          </a:p>
          <a:p>
            <a:pPr algn="just"/>
            <a:r>
              <a:rPr lang="pl-PL" sz="2600" dirty="0" smtClean="0"/>
              <a:t>I</a:t>
            </a:r>
            <a:r>
              <a:rPr lang="en-US" sz="2600" dirty="0" err="1" smtClean="0"/>
              <a:t>nfluence</a:t>
            </a:r>
            <a:r>
              <a:rPr lang="en-US" sz="2600" dirty="0" smtClean="0"/>
              <a:t> of various methods of perturbation of </a:t>
            </a:r>
            <a:r>
              <a:rPr lang="pl-PL" sz="2600" dirty="0" err="1" smtClean="0"/>
              <a:t>soil</a:t>
            </a:r>
            <a:r>
              <a:rPr lang="pl-PL" sz="2600" dirty="0" smtClean="0"/>
              <a:t> </a:t>
            </a:r>
            <a:r>
              <a:rPr lang="pl-PL" sz="2600" dirty="0" err="1" smtClean="0"/>
              <a:t>temperature’s</a:t>
            </a:r>
            <a:r>
              <a:rPr lang="pl-PL" sz="2600" dirty="0" smtClean="0"/>
              <a:t> </a:t>
            </a:r>
            <a:r>
              <a:rPr lang="en-US" sz="2600" dirty="0" smtClean="0"/>
              <a:t>initial field.</a:t>
            </a:r>
          </a:p>
          <a:p>
            <a:pPr algn="just"/>
            <a:endParaRPr lang="pl-PL" sz="2600" dirty="0" smtClean="0"/>
          </a:p>
          <a:p>
            <a:pPr algn="just"/>
            <a:r>
              <a:rPr lang="pl-PL" sz="2600" dirty="0" err="1" smtClean="0"/>
              <a:t>Spotlight</a:t>
            </a:r>
            <a:r>
              <a:rPr lang="en-US" sz="2600" dirty="0" smtClean="0"/>
              <a:t> on how deep into the ground the temperature perturbation should </a:t>
            </a:r>
            <a:r>
              <a:rPr lang="pl-PL" sz="2600" dirty="0" smtClean="0"/>
              <a:t>be </a:t>
            </a:r>
            <a:r>
              <a:rPr lang="en-US" sz="2600" dirty="0" smtClean="0"/>
              <a:t>introduced for </a:t>
            </a:r>
            <a:r>
              <a:rPr lang="pl-PL" sz="2600" dirty="0" err="1" smtClean="0"/>
              <a:t>significant</a:t>
            </a:r>
            <a:r>
              <a:rPr lang="pl-PL" sz="2600" dirty="0" smtClean="0"/>
              <a:t>/</a:t>
            </a:r>
            <a:r>
              <a:rPr lang="pl-PL" sz="2600" dirty="0" err="1" smtClean="0"/>
              <a:t>positive</a:t>
            </a:r>
            <a:r>
              <a:rPr lang="pl-PL" sz="2600" dirty="0" smtClean="0"/>
              <a:t> </a:t>
            </a:r>
            <a:r>
              <a:rPr lang="en-US" sz="2600" dirty="0" smtClean="0"/>
              <a:t>impact. </a:t>
            </a:r>
            <a:endParaRPr lang="pl-PL" sz="2600" dirty="0" smtClean="0"/>
          </a:p>
          <a:p>
            <a:pPr marL="342900" indent="-342900" algn="just">
              <a:buFontTx/>
              <a:buAutoNum type="arabicPeriod"/>
            </a:pPr>
            <a:endParaRPr lang="pl-PL" sz="2800" dirty="0" smtClean="0"/>
          </a:p>
          <a:p>
            <a:pPr marL="342900" indent="-342900" algn="just">
              <a:spcBef>
                <a:spcPts val="1200"/>
              </a:spcBef>
            </a:pPr>
            <a:r>
              <a:rPr lang="en-US" sz="2800" dirty="0" smtClean="0"/>
              <a:t>Dataset used for verification – ERA-5 reanalysis fields for 2011-2020 (</a:t>
            </a:r>
            <a:r>
              <a:rPr lang="en-US" sz="2800" dirty="0" smtClean="0">
                <a:hlinkClick r:id="rId3"/>
              </a:rPr>
              <a:t>https://cds.climate.copernicus.eu</a:t>
            </a:r>
            <a:r>
              <a:rPr lang="en-US" sz="2800" dirty="0" smtClean="0"/>
              <a:t>), 0.25x0.25 degree, hourly data.</a:t>
            </a:r>
          </a:p>
        </p:txBody>
      </p:sp>
      <p:cxnSp>
        <p:nvCxnSpPr>
          <p:cNvPr id="6" name="Łącznik prosty 5"/>
          <p:cNvCxnSpPr/>
          <p:nvPr/>
        </p:nvCxnSpPr>
        <p:spPr>
          <a:xfrm>
            <a:off x="0" y="4896271"/>
            <a:ext cx="11522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 preferRelativeResize="0">
            <a:picLocks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640000" y="1040400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5"/>
          <p:cNvPicPr preferRelativeResize="0">
            <a:picLocks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0" y="1040400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9"/>
          <p:cNvPicPr preferRelativeResize="0">
            <a:picLocks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880000" y="1040400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1800597" y="349780"/>
            <a:ext cx="7848872" cy="442035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400" dirty="0" err="1" smtClean="0"/>
              <a:t>Average</a:t>
            </a:r>
            <a:r>
              <a:rPr lang="pl-PL" sz="2400" dirty="0" smtClean="0"/>
              <a:t> </a:t>
            </a:r>
            <a:r>
              <a:rPr lang="pl-PL" sz="2400" dirty="0" err="1" smtClean="0"/>
              <a:t>skill</a:t>
            </a:r>
            <a:r>
              <a:rPr lang="pl-PL" sz="2400" dirty="0" smtClean="0"/>
              <a:t>/</a:t>
            </a:r>
            <a:r>
              <a:rPr lang="pl-PL" sz="2400" dirty="0" err="1" smtClean="0"/>
              <a:t>spread</a:t>
            </a:r>
            <a:r>
              <a:rPr lang="pl-PL" sz="2400" dirty="0" smtClean="0"/>
              <a:t> </a:t>
            </a:r>
            <a:r>
              <a:rPr lang="pl-PL" sz="2400" dirty="0" err="1" smtClean="0"/>
              <a:t>values</a:t>
            </a:r>
            <a:r>
              <a:rPr lang="pl-PL" sz="2400" dirty="0" smtClean="0"/>
              <a:t>, T2M [</a:t>
            </a:r>
            <a:r>
              <a:rPr lang="pl-PL" sz="2400" dirty="0" err="1" smtClean="0"/>
              <a:t>deg</a:t>
            </a:r>
            <a:r>
              <a:rPr lang="pl-PL" sz="2400" dirty="0" smtClean="0"/>
              <a:t>.] (2011-2020)</a:t>
            </a:r>
            <a:endParaRPr lang="pl-PL" sz="2400" dirty="0"/>
          </a:p>
        </p:txBody>
      </p:sp>
      <p:pic>
        <p:nvPicPr>
          <p:cNvPr id="12" name="Picture 7"/>
          <p:cNvPicPr preferRelativeResize="0">
            <a:picLocks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761037" y="1040400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8"/>
          <p:cNvPicPr preferRelativeResize="0">
            <a:picLocks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0" y="3506400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 preferRelativeResize="0">
            <a:picLocks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2880000" y="3506400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 preferRelativeResize="0">
            <a:picLocks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8640000" y="3506731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6"/>
          <p:cNvPicPr preferRelativeResize="0">
            <a:picLocks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761037" y="3506400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ole tekstowe 12"/>
          <p:cNvSpPr txBox="1"/>
          <p:nvPr/>
        </p:nvSpPr>
        <p:spPr>
          <a:xfrm>
            <a:off x="0" y="5954731"/>
            <a:ext cx="11522075" cy="461665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2400" dirty="0" smtClean="0"/>
              <a:t>	</a:t>
            </a:r>
            <a:r>
              <a:rPr lang="pl-PL" sz="2400" dirty="0" err="1" smtClean="0"/>
              <a:t>Operational</a:t>
            </a:r>
            <a:r>
              <a:rPr lang="pl-PL" sz="2400" dirty="0" smtClean="0"/>
              <a:t>		 </a:t>
            </a:r>
            <a:r>
              <a:rPr lang="pl-PL" sz="2400" dirty="0" err="1" smtClean="0"/>
              <a:t>Surface</a:t>
            </a:r>
            <a:r>
              <a:rPr lang="pl-PL" sz="2400" dirty="0" smtClean="0"/>
              <a:t> pert. 	Down to ~1.0m	 Down to ~2.5m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80000" y="2772000"/>
            <a:ext cx="468000" cy="7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2761200"/>
            <a:ext cx="468000" cy="7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61037" y="2754000"/>
            <a:ext cx="468000" cy="7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640000" y="2754000"/>
            <a:ext cx="468000" cy="7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5220000"/>
            <a:ext cx="468000" cy="7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80000" y="5220000"/>
            <a:ext cx="468000" cy="7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61037" y="5220000"/>
            <a:ext cx="468000" cy="7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640000" y="5220000"/>
            <a:ext cx="468000" cy="7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800597" y="349780"/>
            <a:ext cx="7848872" cy="442035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400" dirty="0" err="1" smtClean="0"/>
              <a:t>Average</a:t>
            </a:r>
            <a:r>
              <a:rPr lang="pl-PL" sz="2400" dirty="0" smtClean="0"/>
              <a:t> </a:t>
            </a:r>
            <a:r>
              <a:rPr lang="pl-PL" sz="2400" dirty="0" err="1" smtClean="0"/>
              <a:t>skill</a:t>
            </a:r>
            <a:r>
              <a:rPr lang="pl-PL" sz="2400" dirty="0" smtClean="0"/>
              <a:t>/</a:t>
            </a:r>
            <a:r>
              <a:rPr lang="pl-PL" sz="2400" dirty="0" err="1" smtClean="0"/>
              <a:t>spread</a:t>
            </a:r>
            <a:r>
              <a:rPr lang="pl-PL" sz="2400" dirty="0" smtClean="0"/>
              <a:t> </a:t>
            </a:r>
            <a:r>
              <a:rPr lang="pl-PL" sz="2400" dirty="0" err="1" smtClean="0"/>
              <a:t>values</a:t>
            </a:r>
            <a:r>
              <a:rPr lang="pl-PL" sz="2400" dirty="0" smtClean="0"/>
              <a:t>, TD2M [</a:t>
            </a:r>
            <a:r>
              <a:rPr lang="pl-PL" sz="2400" dirty="0" err="1" smtClean="0"/>
              <a:t>deg</a:t>
            </a:r>
            <a:r>
              <a:rPr lang="pl-PL" sz="2400" dirty="0" smtClean="0"/>
              <a:t>.] (2011-2020)</a:t>
            </a:r>
            <a:endParaRPr lang="pl-PL" sz="2400" dirty="0"/>
          </a:p>
        </p:txBody>
      </p:sp>
      <p:pic>
        <p:nvPicPr>
          <p:cNvPr id="6" name="Picture 2"/>
          <p:cNvPicPr preferRelativeResize="0">
            <a:picLocks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60000" y="1040400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 preferRelativeResize="0">
            <a:picLocks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640000" y="1040400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 preferRelativeResize="0">
            <a:picLocks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640000" y="3506400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 preferRelativeResize="0">
            <a:picLocks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0" y="1040400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7"/>
          <p:cNvPicPr preferRelativeResize="0">
            <a:picLocks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0" y="3506400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8"/>
          <p:cNvPicPr preferRelativeResize="0">
            <a:picLocks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2880000" y="1040400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9"/>
          <p:cNvPicPr preferRelativeResize="0">
            <a:picLocks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761037" y="3506400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 preferRelativeResize="0">
            <a:picLocks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2880000" y="3506400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ole tekstowe 3"/>
          <p:cNvSpPr txBox="1"/>
          <p:nvPr/>
        </p:nvSpPr>
        <p:spPr>
          <a:xfrm>
            <a:off x="0" y="6012000"/>
            <a:ext cx="11522075" cy="461665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2400" dirty="0" smtClean="0"/>
              <a:t>	</a:t>
            </a:r>
            <a:r>
              <a:rPr lang="pl-PL" sz="2400" dirty="0" err="1" smtClean="0"/>
              <a:t>Operational</a:t>
            </a:r>
            <a:r>
              <a:rPr lang="pl-PL" sz="2400" dirty="0" smtClean="0"/>
              <a:t>		 </a:t>
            </a:r>
            <a:r>
              <a:rPr lang="pl-PL" sz="2400" dirty="0" err="1" smtClean="0"/>
              <a:t>Surface</a:t>
            </a:r>
            <a:r>
              <a:rPr lang="pl-PL" sz="2400" dirty="0" smtClean="0"/>
              <a:t> pert. 	Down to ~1.0m	 Down to ~2.5m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80000" y="2772000"/>
            <a:ext cx="468000" cy="7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2761200"/>
            <a:ext cx="468000" cy="7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61037" y="2754000"/>
            <a:ext cx="468000" cy="7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640000" y="2754000"/>
            <a:ext cx="468000" cy="7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5220000"/>
            <a:ext cx="468000" cy="7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80000" y="5220000"/>
            <a:ext cx="468000" cy="7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61037" y="5220000"/>
            <a:ext cx="468000" cy="7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640000" y="5220000"/>
            <a:ext cx="468000" cy="7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800597" y="349780"/>
            <a:ext cx="7848872" cy="442035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400" dirty="0" err="1" smtClean="0"/>
              <a:t>Average</a:t>
            </a:r>
            <a:r>
              <a:rPr lang="pl-PL" sz="2400" dirty="0" smtClean="0"/>
              <a:t> </a:t>
            </a:r>
            <a:r>
              <a:rPr lang="pl-PL" sz="2400" dirty="0" err="1" smtClean="0"/>
              <a:t>skill</a:t>
            </a:r>
            <a:r>
              <a:rPr lang="pl-PL" sz="2400" dirty="0" smtClean="0"/>
              <a:t>/</a:t>
            </a:r>
            <a:r>
              <a:rPr lang="pl-PL" sz="2400" dirty="0" err="1" smtClean="0"/>
              <a:t>spread</a:t>
            </a:r>
            <a:r>
              <a:rPr lang="pl-PL" sz="2400" dirty="0" smtClean="0"/>
              <a:t> </a:t>
            </a:r>
            <a:r>
              <a:rPr lang="pl-PL" sz="2400" dirty="0" err="1" smtClean="0"/>
              <a:t>values</a:t>
            </a:r>
            <a:r>
              <a:rPr lang="pl-PL" sz="2400" dirty="0" smtClean="0"/>
              <a:t>, U10M [m/s] (2011-2020)</a:t>
            </a:r>
            <a:endParaRPr lang="pl-PL" sz="2400" dirty="0"/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80000" y="1040400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 preferRelativeResize="0">
            <a:picLocks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0" y="1040400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 preferRelativeResize="0">
            <a:picLocks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760000" y="1039776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 preferRelativeResize="0">
            <a:picLocks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760000" y="3506731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 preferRelativeResize="0">
            <a:picLocks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8640000" y="1039776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 preferRelativeResize="0">
            <a:picLocks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8640000" y="3506731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0" y="3506169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 preferRelativeResize="0">
            <a:picLocks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2880000" y="3506169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ole tekstowe 12"/>
          <p:cNvSpPr txBox="1"/>
          <p:nvPr/>
        </p:nvSpPr>
        <p:spPr>
          <a:xfrm>
            <a:off x="0" y="5954732"/>
            <a:ext cx="11522075" cy="461665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2400" dirty="0" smtClean="0"/>
              <a:t>	</a:t>
            </a:r>
            <a:r>
              <a:rPr lang="pl-PL" sz="2400" dirty="0" err="1" smtClean="0"/>
              <a:t>Operational</a:t>
            </a:r>
            <a:r>
              <a:rPr lang="pl-PL" sz="2400" dirty="0" smtClean="0"/>
              <a:t>		 </a:t>
            </a:r>
            <a:r>
              <a:rPr lang="pl-PL" sz="2400" dirty="0" err="1" smtClean="0"/>
              <a:t>Surface</a:t>
            </a:r>
            <a:r>
              <a:rPr lang="pl-PL" sz="2400" dirty="0" smtClean="0"/>
              <a:t> pert. 	Down to ~1.0m	 Down to ~2.5m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80000" y="2772000"/>
            <a:ext cx="468000" cy="7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2761200"/>
            <a:ext cx="468000" cy="7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61037" y="2754000"/>
            <a:ext cx="468000" cy="7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640000" y="2754000"/>
            <a:ext cx="468000" cy="7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5220000"/>
            <a:ext cx="468000" cy="7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80000" y="5220000"/>
            <a:ext cx="468000" cy="7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61037" y="5220000"/>
            <a:ext cx="468000" cy="7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640000" y="5220000"/>
            <a:ext cx="468000" cy="7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800597" y="287759"/>
            <a:ext cx="7848872" cy="442035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400" dirty="0" err="1" smtClean="0"/>
              <a:t>Skill-spread</a:t>
            </a:r>
            <a:r>
              <a:rPr lang="pl-PL" sz="2400" dirty="0" smtClean="0"/>
              <a:t> </a:t>
            </a:r>
            <a:r>
              <a:rPr lang="pl-PL" sz="2400" dirty="0" err="1" smtClean="0"/>
              <a:t>relations</a:t>
            </a:r>
            <a:r>
              <a:rPr lang="pl-PL" sz="2400" dirty="0" smtClean="0"/>
              <a:t>, T2M/TD2M/U10M (2011-2020)</a:t>
            </a:r>
            <a:endParaRPr lang="pl-PL" sz="24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0" y="6203448"/>
            <a:ext cx="11522075" cy="276999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pl-PL" dirty="0" smtClean="0"/>
              <a:t>	</a:t>
            </a:r>
            <a:r>
              <a:rPr lang="pl-PL" dirty="0" err="1" smtClean="0"/>
              <a:t>Operational</a:t>
            </a:r>
            <a:r>
              <a:rPr lang="pl-PL" dirty="0" smtClean="0"/>
              <a:t>		 </a:t>
            </a:r>
            <a:r>
              <a:rPr lang="pl-PL" dirty="0" err="1" smtClean="0"/>
              <a:t>Surface</a:t>
            </a:r>
            <a:r>
              <a:rPr lang="pl-PL" dirty="0" smtClean="0"/>
              <a:t> pert. 		Down to ~1.0m	 	Down to ~2.5m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-1" y="738000"/>
            <a:ext cx="11520001" cy="5436000"/>
            <a:chOff x="-1" y="738000"/>
            <a:chExt cx="11520001" cy="5436000"/>
          </a:xfrm>
        </p:grpSpPr>
        <p:pic>
          <p:nvPicPr>
            <p:cNvPr id="2050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-1" y="738000"/>
              <a:ext cx="28800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" name="Picture 3"/>
            <p:cNvPicPr preferRelativeResize="0">
              <a:picLocks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880717" y="738000"/>
              <a:ext cx="28800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" name="Picture 4"/>
            <p:cNvPicPr preferRelativeResize="0">
              <a:picLocks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5760000" y="738000"/>
              <a:ext cx="28800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3" name="Picture 5"/>
            <p:cNvPicPr preferRelativeResize="0">
              <a:picLocks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8640000" y="738000"/>
              <a:ext cx="28800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7"/>
            <p:cNvPicPr preferRelativeResize="0">
              <a:picLocks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-1" y="2556000"/>
              <a:ext cx="28800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9"/>
            <p:cNvPicPr preferRelativeResize="0">
              <a:picLocks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2880000" y="2556000"/>
              <a:ext cx="28800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0"/>
            <p:cNvPicPr preferRelativeResize="0">
              <a:picLocks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5760000" y="2556000"/>
              <a:ext cx="28800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8"/>
            <p:cNvPicPr preferRelativeResize="0">
              <a:picLocks noChangeArrowheads="1"/>
            </p:cNvPicPr>
            <p:nvPr/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8640000" y="2556000"/>
              <a:ext cx="28800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7"/>
            <p:cNvPicPr preferRelativeResize="0">
              <a:picLocks noChangeArrowheads="1"/>
            </p:cNvPicPr>
            <p:nvPr/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0" y="4374000"/>
              <a:ext cx="28800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9"/>
            <p:cNvPicPr preferRelativeResize="0">
              <a:picLocks noChangeArrowheads="1"/>
            </p:cNvPicPr>
            <p:nvPr/>
          </p:nvPicPr>
          <p:blipFill>
            <a:blip r:embed="rId12" cstate="print"/>
            <a:stretch>
              <a:fillRect/>
            </a:stretch>
          </p:blipFill>
          <p:spPr bwMode="auto">
            <a:xfrm>
              <a:off x="2880000" y="4374000"/>
              <a:ext cx="28800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0"/>
            <p:cNvPicPr preferRelativeResize="0">
              <a:picLocks noChangeArrowheads="1"/>
            </p:cNvPicPr>
            <p:nvPr/>
          </p:nvPicPr>
          <p:blipFill>
            <a:blip r:embed="rId13" cstate="print"/>
            <a:stretch>
              <a:fillRect/>
            </a:stretch>
          </p:blipFill>
          <p:spPr bwMode="auto">
            <a:xfrm>
              <a:off x="5760000" y="4374000"/>
              <a:ext cx="28800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8"/>
            <p:cNvPicPr preferRelativeResize="0">
              <a:picLocks noChangeArrowheads="1"/>
            </p:cNvPicPr>
            <p:nvPr/>
          </p:nvPicPr>
          <p:blipFill>
            <a:blip r:embed="rId14" cstate="print"/>
            <a:stretch>
              <a:fillRect/>
            </a:stretch>
          </p:blipFill>
          <p:spPr bwMode="auto">
            <a:xfrm>
              <a:off x="8640000" y="4374000"/>
              <a:ext cx="28800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1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8281</TotalTime>
  <Words>1039</Words>
  <Application>Microsoft Office PowerPoint</Application>
  <PresentationFormat>Niestandardowy</PresentationFormat>
  <Paragraphs>185</Paragraphs>
  <Slides>20</Slides>
  <Notes>20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Motyw1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</vt:vector>
  </TitlesOfParts>
  <Company>IMGW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amadejak</dc:creator>
  <cp:lastModifiedBy>48510</cp:lastModifiedBy>
  <cp:revision>909</cp:revision>
  <dcterms:created xsi:type="dcterms:W3CDTF">2011-11-16T12:49:04Z</dcterms:created>
  <dcterms:modified xsi:type="dcterms:W3CDTF">2022-09-12T07:28:21Z</dcterms:modified>
</cp:coreProperties>
</file>