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4"/>
  </p:sldMasterIdLst>
  <p:notesMasterIdLst>
    <p:notesMasterId r:id="rId37"/>
  </p:notesMasterIdLst>
  <p:handoutMasterIdLst>
    <p:handoutMasterId r:id="rId38"/>
  </p:handoutMasterIdLst>
  <p:sldIdLst>
    <p:sldId id="323" r:id="rId5"/>
    <p:sldId id="367" r:id="rId6"/>
    <p:sldId id="391" r:id="rId7"/>
    <p:sldId id="389" r:id="rId8"/>
    <p:sldId id="371" r:id="rId9"/>
    <p:sldId id="393" r:id="rId10"/>
    <p:sldId id="372" r:id="rId11"/>
    <p:sldId id="394" r:id="rId12"/>
    <p:sldId id="387" r:id="rId13"/>
    <p:sldId id="388" r:id="rId14"/>
    <p:sldId id="411" r:id="rId15"/>
    <p:sldId id="390" r:id="rId16"/>
    <p:sldId id="368" r:id="rId17"/>
    <p:sldId id="369" r:id="rId18"/>
    <p:sldId id="396" r:id="rId19"/>
    <p:sldId id="358" r:id="rId20"/>
    <p:sldId id="359" r:id="rId21"/>
    <p:sldId id="357" r:id="rId22"/>
    <p:sldId id="361" r:id="rId23"/>
    <p:sldId id="397" r:id="rId24"/>
    <p:sldId id="401" r:id="rId25"/>
    <p:sldId id="398" r:id="rId26"/>
    <p:sldId id="400" r:id="rId27"/>
    <p:sldId id="402" r:id="rId28"/>
    <p:sldId id="404" r:id="rId29"/>
    <p:sldId id="405" r:id="rId30"/>
    <p:sldId id="406" r:id="rId31"/>
    <p:sldId id="407" r:id="rId32"/>
    <p:sldId id="408" r:id="rId33"/>
    <p:sldId id="409" r:id="rId34"/>
    <p:sldId id="410" r:id="rId35"/>
    <p:sldId id="384" r:id="rId36"/>
  </p:sldIdLst>
  <p:sldSz cx="9144000" cy="5143500" type="screen16x9"/>
  <p:notesSz cx="7023100" cy="93091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rrer Bettina" initials="dub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DCDCD"/>
    <a:srgbClr val="1160D4"/>
    <a:srgbClr val="A8D3FF"/>
    <a:srgbClr val="39B1DB"/>
    <a:srgbClr val="FF40FF"/>
    <a:srgbClr val="FF0000"/>
    <a:srgbClr val="640000"/>
    <a:srgbClr val="60B4B2"/>
    <a:srgbClr val="08C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6023" autoAdjust="0"/>
  </p:normalViewPr>
  <p:slideViewPr>
    <p:cSldViewPr snapToGrid="0" showGuides="1">
      <p:cViewPr varScale="1">
        <p:scale>
          <a:sx n="147" d="100"/>
          <a:sy n="147" d="100"/>
        </p:scale>
        <p:origin x="396" y="120"/>
      </p:cViewPr>
      <p:guideLst>
        <p:guide orient="horz" pos="2160"/>
        <p:guide pos="2880"/>
        <p:guide orient="horz" pos="16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-3318" y="-10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539B3AE-4F5B-4C8A-901D-39FC07883C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04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1163" y="698500"/>
            <a:ext cx="62007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5" y="4421824"/>
            <a:ext cx="5150273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A1435824-F435-405F-82FC-C5B86CD5CBF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0551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FF73AE1-6E66-44C6-94BD-365BB31E35ED}" type="slidenum">
              <a:rPr lang="en-US" sz="1400" b="0" strike="noStrike" spc="-1" smtClean="0">
                <a:latin typeface="Times New Roman"/>
              </a:rPr>
              <a:t>11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1225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4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49"/>
          <p:cNvPicPr>
            <a:picLocks noChangeAspect="1"/>
          </p:cNvPicPr>
          <p:nvPr userDrawn="1"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5"/>
          <a:stretch/>
        </p:blipFill>
        <p:spPr>
          <a:xfrm>
            <a:off x="66261" y="3216729"/>
            <a:ext cx="9011477" cy="1884172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88981" y="3604312"/>
            <a:ext cx="6858000" cy="64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>
              <a:buNone/>
              <a:defRPr kumimoji="0" lang="de-DE" sz="2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</a:pPr>
            <a:r>
              <a:rPr lang="en-GB" noProof="0" dirty="0"/>
              <a:t>Subtitle Arial, 22 point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7051" y="1843923"/>
            <a:ext cx="7617600" cy="1638000"/>
          </a:xfrm>
          <a:prstGeom prst="rect">
            <a:avLst/>
          </a:prstGeom>
        </p:spPr>
        <p:txBody>
          <a:bodyPr/>
          <a:lstStyle>
            <a:lvl1pPr>
              <a:defRPr kumimoji="0" lang="de-DE" sz="5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Presentation Title Arial, 52 point</a:t>
            </a:r>
          </a:p>
        </p:txBody>
      </p:sp>
      <p:sp>
        <p:nvSpPr>
          <p:cNvPr id="9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/>
              <a:t>Federal Department of Home Affairs FDHA</a:t>
            </a:r>
            <a:br>
              <a:rPr lang="en-GB" sz="800" noProof="0" dirty="0"/>
            </a:br>
            <a:r>
              <a:rPr lang="en-GB" sz="800" b="1" noProof="0" dirty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3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603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-6410"/>
            <a:ext cx="9162000" cy="5157000"/>
          </a:xfrm>
          <a:prstGeom prst="rect">
            <a:avLst/>
          </a:prstGeom>
          <a:solidFill>
            <a:srgbClr val="7D6E5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0" cap="none" spc="0" normalizeH="0" baseline="0" noProof="0" dirty="0">
              <a:ln>
                <a:noFill/>
              </a:ln>
              <a:solidFill>
                <a:srgbClr val="B4A8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32413" y="1808163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Statement Arial normal 18. </a:t>
            </a:r>
            <a:r>
              <a:rPr lang="en-GB" noProof="0" dirty="0" err="1"/>
              <a:t>Feugiamet</a:t>
            </a:r>
            <a:r>
              <a:rPr lang="en-GB" noProof="0" dirty="0"/>
              <a:t> ad </a:t>
            </a:r>
            <a:r>
              <a:rPr lang="en-GB" noProof="0" dirty="0" err="1"/>
              <a:t>delisl</a:t>
            </a:r>
            <a:r>
              <a:rPr lang="en-GB" noProof="0" dirty="0"/>
              <a:t> in </a:t>
            </a:r>
            <a:r>
              <a:rPr lang="en-GB" noProof="0" dirty="0" err="1"/>
              <a:t>hent</a:t>
            </a:r>
            <a:r>
              <a:rPr lang="en-GB" noProof="0" dirty="0"/>
              <a:t> ad </a:t>
            </a:r>
            <a:r>
              <a:rPr lang="en-GB" noProof="0" dirty="0" err="1"/>
              <a:t>estion</a:t>
            </a:r>
            <a:r>
              <a:rPr lang="en-GB" noProof="0" dirty="0"/>
              <a:t> </a:t>
            </a:r>
            <a:r>
              <a:rPr lang="en-GB" noProof="0" dirty="0" err="1"/>
              <a:t>hent</a:t>
            </a:r>
            <a:r>
              <a:rPr lang="en-GB" noProof="0" dirty="0"/>
              <a:t> prat </a:t>
            </a:r>
            <a:r>
              <a:rPr lang="en-GB" noProof="0" dirty="0" err="1"/>
              <a:t>lortincilit</a:t>
            </a:r>
            <a:r>
              <a:rPr lang="en-GB" noProof="0" dirty="0"/>
              <a:t> </a:t>
            </a:r>
            <a:r>
              <a:rPr lang="en-GB" noProof="0" dirty="0" err="1"/>
              <a:t>utem</a:t>
            </a:r>
            <a:r>
              <a:rPr lang="en-GB" noProof="0" dirty="0"/>
              <a:t> </a:t>
            </a:r>
            <a:r>
              <a:rPr lang="en-GB" noProof="0" dirty="0" err="1"/>
              <a:t>doloreet</a:t>
            </a:r>
            <a:r>
              <a:rPr lang="en-GB" noProof="0" dirty="0"/>
              <a:t> </a:t>
            </a:r>
            <a:r>
              <a:rPr lang="en-GB" noProof="0" dirty="0" err="1"/>
              <a:t>alisis</a:t>
            </a:r>
            <a:r>
              <a:rPr lang="en-GB" noProof="0" dirty="0"/>
              <a:t> </a:t>
            </a:r>
            <a:r>
              <a:rPr lang="en-GB" noProof="0" dirty="0" err="1"/>
              <a:t>auguerc</a:t>
            </a:r>
            <a:r>
              <a:rPr lang="en-GB" noProof="0" dirty="0"/>
              <a:t> </a:t>
            </a:r>
            <a:r>
              <a:rPr lang="en-GB" noProof="0" dirty="0" err="1"/>
              <a:t>iliquatum</a:t>
            </a:r>
            <a:r>
              <a:rPr lang="en-GB" noProof="0" dirty="0"/>
              <a:t> </a:t>
            </a:r>
            <a:r>
              <a:rPr lang="en-GB" noProof="0" dirty="0" err="1"/>
              <a:t>euipsuscilis</a:t>
            </a:r>
            <a:r>
              <a:rPr lang="en-GB" noProof="0" dirty="0"/>
              <a:t> </a:t>
            </a:r>
            <a:r>
              <a:rPr lang="en-GB" noProof="0" dirty="0" err="1"/>
              <a:t>augue</a:t>
            </a:r>
            <a:r>
              <a:rPr lang="en-GB" noProof="0" dirty="0"/>
              <a:t> do </a:t>
            </a:r>
            <a:r>
              <a:rPr lang="en-GB" noProof="0" dirty="0" err="1"/>
              <a:t>consequipis</a:t>
            </a:r>
            <a:r>
              <a:rPr lang="en-GB" noProof="0" dirty="0"/>
              <a:t> </a:t>
            </a:r>
            <a:r>
              <a:rPr lang="en-GB" noProof="0" dirty="0" err="1"/>
              <a:t>nulputpat</a:t>
            </a:r>
            <a:r>
              <a:rPr lang="en-GB" noProof="0" dirty="0"/>
              <a:t> </a:t>
            </a:r>
            <a:r>
              <a:rPr lang="en-GB" noProof="0" dirty="0" err="1"/>
              <a:t>lum</a:t>
            </a:r>
            <a:r>
              <a:rPr lang="en-GB" noProof="0" dirty="0"/>
              <a:t> </a:t>
            </a:r>
            <a:r>
              <a:rPr lang="en-GB" noProof="0" dirty="0" err="1"/>
              <a:t>dolobore</a:t>
            </a:r>
            <a:r>
              <a:rPr lang="en-GB" noProof="0" dirty="0"/>
              <a:t> </a:t>
            </a:r>
            <a:r>
              <a:rPr lang="en-GB" noProof="0" dirty="0" err="1"/>
              <a:t>diodolorem</a:t>
            </a:r>
            <a:r>
              <a:rPr lang="en-GB" noProof="0" dirty="0"/>
              <a:t> </a:t>
            </a:r>
            <a:r>
              <a:rPr lang="en-GB" noProof="0" dirty="0" err="1"/>
              <a:t>nullam</a:t>
            </a:r>
            <a:r>
              <a:rPr lang="en-GB" noProof="0" dirty="0"/>
              <a:t>, </a:t>
            </a:r>
            <a:r>
              <a:rPr lang="en-GB" noProof="0" dirty="0" err="1"/>
              <a:t>susting</a:t>
            </a:r>
            <a:r>
              <a:rPr lang="en-GB" noProof="0" dirty="0"/>
              <a:t> </a:t>
            </a:r>
            <a:r>
              <a:rPr lang="en-GB" noProof="0" dirty="0" err="1"/>
              <a:t>eumsan</a:t>
            </a:r>
            <a:r>
              <a:rPr lang="en-GB" noProof="0" dirty="0"/>
              <a:t> </a:t>
            </a:r>
            <a:r>
              <a:rPr lang="en-GB" noProof="0" dirty="0" err="1"/>
              <a:t>veliquismod</a:t>
            </a:r>
            <a:r>
              <a:rPr lang="en-GB" noProof="0" dirty="0"/>
              <a:t> </a:t>
            </a:r>
            <a:r>
              <a:rPr lang="en-GB" noProof="0" dirty="0" err="1"/>
              <a:t>mincin</a:t>
            </a:r>
            <a:r>
              <a:rPr lang="en-GB" noProof="0" dirty="0"/>
              <a:t> </a:t>
            </a:r>
            <a:r>
              <a:rPr lang="en-GB" noProof="0" dirty="0" err="1"/>
              <a:t>ulluptat</a:t>
            </a:r>
            <a:r>
              <a:rPr lang="en-GB" noProof="0" dirty="0"/>
              <a:t>.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commy</a:t>
            </a:r>
            <a:r>
              <a:rPr lang="en-GB" noProof="0" dirty="0"/>
              <a:t> </a:t>
            </a:r>
            <a:r>
              <a:rPr lang="en-GB" noProof="0" dirty="0" err="1"/>
              <a:t>niam</a:t>
            </a:r>
            <a:r>
              <a:rPr lang="en-GB" noProof="0" dirty="0"/>
              <a:t>, </a:t>
            </a:r>
            <a:r>
              <a:rPr lang="en-GB" noProof="0" dirty="0" err="1"/>
              <a:t>quismodit</a:t>
            </a:r>
            <a:r>
              <a:rPr lang="en-GB" noProof="0" dirty="0"/>
              <a:t> </a:t>
            </a:r>
            <a:r>
              <a:rPr lang="en-GB" noProof="0" dirty="0" err="1"/>
              <a:t>irilit</a:t>
            </a:r>
            <a:r>
              <a:rPr lang="en-GB" noProof="0" dirty="0"/>
              <a:t> </a:t>
            </a:r>
            <a:r>
              <a:rPr lang="en-GB" noProof="0" dirty="0" err="1"/>
              <a:t>incinim</a:t>
            </a:r>
            <a:r>
              <a:rPr lang="en-GB" noProof="0" dirty="0"/>
              <a:t> </a:t>
            </a:r>
            <a:r>
              <a:rPr lang="en-GB" noProof="0" dirty="0" err="1"/>
              <a:t>velisi</a:t>
            </a:r>
            <a:r>
              <a:rPr lang="en-GB" noProof="0" dirty="0"/>
              <a:t> </a:t>
            </a:r>
            <a:r>
              <a:rPr lang="en-GB" noProof="0" dirty="0" err="1"/>
              <a:t>exero</a:t>
            </a:r>
            <a:r>
              <a:rPr lang="en-GB" noProof="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81801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609040" y="185710"/>
            <a:ext cx="8298790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/>
              <a:t>Title, Arial, normal, 32 point</a:t>
            </a:r>
          </a:p>
        </p:txBody>
      </p:sp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600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 userDrawn="1"/>
        </p:nvSpPr>
        <p:spPr bwMode="auto">
          <a:xfrm>
            <a:off x="1143070" y="461370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1228550" y="452789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3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5"/>
          <a:stretch/>
        </p:blipFill>
        <p:spPr>
          <a:xfrm>
            <a:off x="75165" y="4068473"/>
            <a:ext cx="9037853" cy="1023496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1290227" y="3001610"/>
            <a:ext cx="2284015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400" b="1" noProof="0" dirty="0" err="1"/>
              <a:t>MeteoSvizzera</a:t>
            </a:r>
            <a:endParaRPr lang="en-GB" sz="1400" noProof="0" dirty="0"/>
          </a:p>
          <a:p>
            <a:r>
              <a:rPr lang="en-GB" sz="1400" noProof="0" dirty="0"/>
              <a:t>Via </a:t>
            </a:r>
            <a:r>
              <a:rPr lang="en-GB" sz="1400" noProof="0" dirty="0" err="1"/>
              <a:t>ai</a:t>
            </a:r>
            <a:r>
              <a:rPr lang="en-GB" sz="1400" noProof="0" dirty="0"/>
              <a:t> Monti 146</a:t>
            </a:r>
          </a:p>
          <a:p>
            <a:r>
              <a:rPr lang="en-GB" sz="1400" noProof="0" dirty="0"/>
              <a:t>CH-6605 Locarno-Monti</a:t>
            </a:r>
          </a:p>
          <a:p>
            <a:r>
              <a:rPr lang="en-GB" sz="1400" noProof="0" dirty="0"/>
              <a:t>T +41 58 460 92 22</a:t>
            </a:r>
          </a:p>
          <a:p>
            <a:r>
              <a:rPr lang="en-GB" sz="1400" noProof="0" dirty="0"/>
              <a:t>www.meteosvizzera.ch</a:t>
            </a:r>
          </a:p>
        </p:txBody>
      </p:sp>
      <p:sp>
        <p:nvSpPr>
          <p:cNvPr id="15" name="Rechteck 14"/>
          <p:cNvSpPr/>
          <p:nvPr userDrawn="1"/>
        </p:nvSpPr>
        <p:spPr>
          <a:xfrm>
            <a:off x="4014378" y="3001610"/>
            <a:ext cx="2005422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7bis, av. de la </a:t>
            </a: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Paix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CH-1211 Genève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T +41 58 460 98 88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www.meteosuisse.ch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6484528" y="3001610"/>
            <a:ext cx="210293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Chemin</a:t>
            </a: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l‘Aérologie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CH-1530 </a:t>
            </a: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Payerne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T +41 58 460 94 44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www.meteosuisse.ch</a:t>
            </a:r>
          </a:p>
        </p:txBody>
      </p:sp>
      <p:sp>
        <p:nvSpPr>
          <p:cNvPr id="20" name="Rechteck 19"/>
          <p:cNvSpPr/>
          <p:nvPr userDrawn="1"/>
        </p:nvSpPr>
        <p:spPr>
          <a:xfrm>
            <a:off x="1277766" y="1449484"/>
            <a:ext cx="344129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/>
              <a:t>MeteoSwiss</a:t>
            </a:r>
          </a:p>
          <a:p>
            <a:r>
              <a:rPr lang="en-GB" sz="1600" b="0" noProof="0" dirty="0"/>
              <a:t>Operation </a:t>
            </a:r>
            <a:r>
              <a:rPr lang="en-GB" sz="1600" b="0" noProof="0" dirty="0" err="1"/>
              <a:t>Center</a:t>
            </a:r>
            <a:r>
              <a:rPr lang="en-GB" sz="1600" b="0" noProof="0" dirty="0"/>
              <a:t> 1 </a:t>
            </a:r>
          </a:p>
          <a:p>
            <a:r>
              <a:rPr lang="en-GB" sz="1600" b="0" noProof="0" dirty="0"/>
              <a:t>CH-8058 Zurich-Airport </a:t>
            </a:r>
          </a:p>
          <a:p>
            <a:r>
              <a:rPr lang="en-GB" sz="1600" b="0" noProof="0" dirty="0"/>
              <a:t>T +41 58 460 91 11 www.meteoswiss.ch</a:t>
            </a:r>
          </a:p>
        </p:txBody>
      </p:sp>
      <p:sp>
        <p:nvSpPr>
          <p:cNvPr id="17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/>
              <a:t>Federal Department of Home Affairs FDHA</a:t>
            </a:r>
            <a:br>
              <a:rPr lang="en-GB" sz="800" noProof="0" dirty="0"/>
            </a:br>
            <a:r>
              <a:rPr lang="en-GB" sz="800" b="1" noProof="0" dirty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4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hteck 18"/>
          <p:cNvSpPr/>
          <p:nvPr userDrawn="1"/>
        </p:nvSpPr>
        <p:spPr bwMode="auto">
          <a:xfrm>
            <a:off x="1143070" y="461370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Rechteck 20"/>
          <p:cNvSpPr/>
          <p:nvPr userDrawn="1"/>
        </p:nvSpPr>
        <p:spPr bwMode="auto">
          <a:xfrm>
            <a:off x="1228550" y="452789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2" name="Bild 2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4674" y="4630190"/>
            <a:ext cx="1041960" cy="17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0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79830" y="1394459"/>
            <a:ext cx="7527926" cy="2484121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714375" indent="-257175">
              <a:buClrTx/>
              <a:buFont typeface="Symbol" panose="05050102010706020507" pitchFamily="18" charset="2"/>
              <a:buChar char="-"/>
              <a:defRPr sz="1600" baseline="0"/>
            </a:lvl2pPr>
            <a:lvl3pPr>
              <a:buClrTx/>
              <a:defRPr sz="1600"/>
            </a:lvl3pPr>
          </a:lstStyle>
          <a:p>
            <a:pPr lvl="0"/>
            <a:r>
              <a:rPr lang="en-GB" noProof="0" dirty="0" err="1" smtClean="0"/>
              <a:t>Grundschrift</a:t>
            </a:r>
            <a:r>
              <a:rPr lang="en-GB" noProof="0" dirty="0" smtClean="0"/>
              <a:t> </a:t>
            </a:r>
            <a:r>
              <a:rPr lang="en-GB" noProof="0" dirty="0" err="1" smtClean="0"/>
              <a:t>mit</a:t>
            </a:r>
            <a:r>
              <a:rPr lang="en-GB" noProof="0" dirty="0" smtClean="0"/>
              <a:t> </a:t>
            </a:r>
            <a:r>
              <a:rPr lang="en-GB" noProof="0" dirty="0" err="1" smtClean="0"/>
              <a:t>Aufzählung</a:t>
            </a:r>
            <a:r>
              <a:rPr lang="en-GB" noProof="0" dirty="0" smtClean="0"/>
              <a:t>, Arial normal, 16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16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2"/>
            <a:endParaRPr lang="en-GB" noProof="0" dirty="0" smtClean="0"/>
          </a:p>
        </p:txBody>
      </p:sp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186180" y="18571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smtClean="0"/>
              <a:t>Title, Arial, normal, 32 point</a:t>
            </a:r>
          </a:p>
        </p:txBody>
      </p:sp>
      <p:pic>
        <p:nvPicPr>
          <p:cNvPr id="5" name="Bild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5165" y="4068473"/>
            <a:ext cx="9037853" cy="1023496"/>
          </a:xfrm>
          <a:prstGeom prst="rect">
            <a:avLst/>
          </a:prstGeom>
        </p:spPr>
      </p:pic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 userDrawn="1"/>
        </p:nvSpPr>
        <p:spPr bwMode="auto">
          <a:xfrm>
            <a:off x="1138736" y="4613704"/>
            <a:ext cx="1301109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1228550" y="452789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9" name="Bild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78006" r="10884"/>
          <a:stretch/>
        </p:blipFill>
        <p:spPr>
          <a:xfrm>
            <a:off x="1254674" y="4630190"/>
            <a:ext cx="1041960" cy="17952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12193" y="4053602"/>
            <a:ext cx="9113018" cy="56010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51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79830" y="1124466"/>
            <a:ext cx="7527926" cy="3256004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714375" indent="-257175">
              <a:buClrTx/>
              <a:buFont typeface="Symbol" panose="05050102010706020507" pitchFamily="18" charset="2"/>
              <a:buChar char="-"/>
              <a:defRPr sz="1600" baseline="0"/>
            </a:lvl2pPr>
            <a:lvl3pPr>
              <a:buClrTx/>
              <a:defRPr sz="1600"/>
            </a:lvl3pPr>
          </a:lstStyle>
          <a:p>
            <a:pPr lvl="0"/>
            <a:r>
              <a:rPr lang="en-GB" noProof="0" dirty="0" err="1" smtClean="0"/>
              <a:t>Grundschrift</a:t>
            </a:r>
            <a:r>
              <a:rPr lang="en-GB" noProof="0" dirty="0" smtClean="0"/>
              <a:t> </a:t>
            </a:r>
            <a:r>
              <a:rPr lang="en-GB" noProof="0" dirty="0" err="1" smtClean="0"/>
              <a:t>mit</a:t>
            </a:r>
            <a:r>
              <a:rPr lang="en-GB" noProof="0" dirty="0" smtClean="0"/>
              <a:t> </a:t>
            </a:r>
            <a:r>
              <a:rPr lang="en-GB" noProof="0" dirty="0" err="1" smtClean="0"/>
              <a:t>Aufzählung</a:t>
            </a:r>
            <a:r>
              <a:rPr lang="en-GB" noProof="0" dirty="0" smtClean="0"/>
              <a:t>, Arial normal, 16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16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2"/>
            <a:endParaRPr lang="en-GB" noProof="0" dirty="0" smtClean="0"/>
          </a:p>
        </p:txBody>
      </p:sp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186180" y="18571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smtClean="0"/>
              <a:t>Title, Arial, normal, 32 point</a:t>
            </a:r>
          </a:p>
        </p:txBody>
      </p:sp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 userDrawn="1"/>
        </p:nvSpPr>
        <p:spPr bwMode="auto">
          <a:xfrm>
            <a:off x="1143070" y="461370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1228550" y="452789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50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4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  <p:sp>
        <p:nvSpPr>
          <p:cNvPr id="25" name="Rechteck 24"/>
          <p:cNvSpPr/>
          <p:nvPr userDrawn="1"/>
        </p:nvSpPr>
        <p:spPr>
          <a:xfrm>
            <a:off x="7659141" y="4650565"/>
            <a:ext cx="10750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EE35605-8AB3-442C-A293-9F31FDF185BC}" type="slidenum">
              <a:rPr lang="en-GB" sz="900" noProof="0" smtClean="0">
                <a:solidFill>
                  <a:prstClr val="black"/>
                </a:solidFill>
                <a:latin typeface="Roboto Light"/>
                <a:cs typeface="Roboto Light"/>
              </a:rPr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900" noProof="0"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65115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9" r:id="rId3"/>
    <p:sldLayoutId id="2147483730" r:id="rId4"/>
    <p:sldLayoutId id="2147483731" r:id="rId5"/>
    <p:sldLayoutId id="2147483732" r:id="rId6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554" y="1239330"/>
            <a:ext cx="8304615" cy="1484415"/>
          </a:xfrm>
        </p:spPr>
        <p:txBody>
          <a:bodyPr/>
          <a:lstStyle/>
          <a:p>
            <a:pPr marL="450000" algn="ctr">
              <a:spcBef>
                <a:spcPts val="1200"/>
              </a:spcBef>
              <a:spcAft>
                <a:spcPts val="600"/>
              </a:spcAft>
            </a:pPr>
            <a:r>
              <a:rPr lang="de-DE" sz="4800" dirty="0" smtClean="0"/>
              <a:t>SPPT in ICON at </a:t>
            </a:r>
            <a:r>
              <a:rPr lang="de-DE" sz="4800" dirty="0" err="1" smtClean="0"/>
              <a:t>MeteoSwiss</a:t>
            </a:r>
            <a:endParaRPr lang="en-GB" sz="4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579555" y="3131801"/>
            <a:ext cx="8095487" cy="1639175"/>
          </a:xfrm>
        </p:spPr>
        <p:txBody>
          <a:bodyPr/>
          <a:lstStyle/>
          <a:p>
            <a:pPr algn="ctr"/>
            <a:r>
              <a:rPr lang="en-GB" sz="1800" dirty="0" smtClean="0"/>
              <a:t>André Walser, Sascha Bellaire, </a:t>
            </a:r>
            <a:r>
              <a:rPr lang="en-GB" sz="1800" dirty="0"/>
              <a:t>Matthias </a:t>
            </a:r>
            <a:r>
              <a:rPr lang="en-GB" sz="1800" dirty="0" smtClean="0"/>
              <a:t>Röthlin</a:t>
            </a:r>
          </a:p>
          <a:p>
            <a:pPr algn="ctr"/>
            <a:r>
              <a:rPr lang="en-GB" sz="1800" dirty="0" smtClean="0"/>
              <a:t>Acknowledgement</a:t>
            </a:r>
            <a:r>
              <a:rPr lang="en-GB" sz="1800" dirty="0"/>
              <a:t>: Daniel </a:t>
            </a:r>
            <a:r>
              <a:rPr lang="en-GB" sz="1800" dirty="0" err="1" smtClean="0"/>
              <a:t>Reinert</a:t>
            </a:r>
            <a:r>
              <a:rPr lang="en-GB" sz="1800" dirty="0" smtClean="0"/>
              <a:t>, Axel Seifert, Carlos Osuna</a:t>
            </a:r>
            <a:endParaRPr lang="en-GB" sz="1800" dirty="0"/>
          </a:p>
          <a:p>
            <a:pPr algn="ctr"/>
            <a:endParaRPr lang="en-GB" sz="1400" baseline="30000" dirty="0"/>
          </a:p>
          <a:p>
            <a:pPr algn="ctr"/>
            <a:r>
              <a:rPr lang="en-GB" sz="1800" dirty="0" smtClean="0"/>
              <a:t>COSMO GM 2022</a:t>
            </a:r>
            <a:r>
              <a:rPr lang="en-GB" sz="1800" smtClean="0"/>
              <a:t>, </a:t>
            </a:r>
            <a:r>
              <a:rPr lang="en-GB" sz="1800" smtClean="0"/>
              <a:t>Athens, </a:t>
            </a:r>
            <a:r>
              <a:rPr lang="en-GB" sz="1800" dirty="0" smtClean="0"/>
              <a:t>WG7</a:t>
            </a:r>
            <a:endParaRPr lang="en-GB" sz="18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0073B99-202C-054A-AEE2-F341088AD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55" y="333046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2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179830" y="1087718"/>
            <a:ext cx="7527926" cy="329378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SPPT is far away from providing perfect model perturbations in a convection-permitting EPS, but: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ym typeface="Wingdings" panose="05000000000000000000" pitchFamily="2" charset="2"/>
              </a:rPr>
              <a:t>still not easy to get better ensemble forecasts with other model perturbations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produces equally likely members on average (same weights for all members for probabilistic products) 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implementation is comparably cheap (but nevertheless significant)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sym typeface="Wingdings" panose="05000000000000000000" pitchFamily="2" charset="2"/>
              </a:rPr>
              <a:t>reasoning for implementation in ICON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sym typeface="Wingdings" panose="05000000000000000000" pitchFamily="2" charset="2"/>
              </a:rPr>
              <a:t>open to switch to other model perturbations in the future</a:t>
            </a:r>
            <a:endParaRPr lang="en-US" sz="1800" dirty="0">
              <a:sym typeface="Wingdings" panose="05000000000000000000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Advantages </a:t>
            </a:r>
            <a:r>
              <a:rPr lang="de-CH" dirty="0" err="1" smtClean="0"/>
              <a:t>of</a:t>
            </a:r>
            <a:r>
              <a:rPr lang="de-CH" dirty="0" smtClean="0"/>
              <a:t> SPPT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8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ICON-22 </a:t>
            </a:r>
            <a:r>
              <a:rPr lang="de-CH" dirty="0" err="1" smtClean="0"/>
              <a:t>project</a:t>
            </a:r>
            <a:r>
              <a:rPr lang="de-CH" dirty="0" smtClean="0"/>
              <a:t>: COSMO </a:t>
            </a:r>
            <a:r>
              <a:rPr lang="de-CH" dirty="0" err="1" smtClean="0"/>
              <a:t>to</a:t>
            </a:r>
            <a:r>
              <a:rPr lang="de-CH" dirty="0" smtClean="0"/>
              <a:t> ICON</a:t>
            </a:r>
            <a:endParaRPr lang="en-US" dirty="0"/>
          </a:p>
        </p:txBody>
      </p:sp>
      <p:pic>
        <p:nvPicPr>
          <p:cNvPr id="175" name="Picture 1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181" y="1010642"/>
            <a:ext cx="2897050" cy="175030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377062" y="2934239"/>
            <a:ext cx="145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i="1" dirty="0" smtClean="0"/>
              <a:t>«1:1-replacement </a:t>
            </a:r>
            <a:r>
              <a:rPr lang="de-CH" sz="1800" i="1" dirty="0" err="1" smtClean="0"/>
              <a:t>with</a:t>
            </a:r>
            <a:r>
              <a:rPr lang="de-CH" sz="1800" i="1" dirty="0" smtClean="0"/>
              <a:t> ICON»</a:t>
            </a:r>
            <a:endParaRPr lang="en-US" sz="1800" i="1" dirty="0"/>
          </a:p>
        </p:txBody>
      </p:sp>
      <p:sp>
        <p:nvSpPr>
          <p:cNvPr id="4" name="Bent Arrow 3"/>
          <p:cNvSpPr/>
          <p:nvPr/>
        </p:nvSpPr>
        <p:spPr bwMode="auto">
          <a:xfrm rot="10800000" flipH="1">
            <a:off x="2881368" y="2888820"/>
            <a:ext cx="1026233" cy="907318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0143" y="2085468"/>
            <a:ext cx="4870025" cy="288532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</p:pic>
      <p:sp>
        <p:nvSpPr>
          <p:cNvPr id="224" name="TextBox 223"/>
          <p:cNvSpPr txBox="1"/>
          <p:nvPr/>
        </p:nvSpPr>
        <p:spPr>
          <a:xfrm>
            <a:off x="4614203" y="1425069"/>
            <a:ext cx="4276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dirty="0" err="1"/>
              <a:t>u</a:t>
            </a:r>
            <a:r>
              <a:rPr lang="de-CH" sz="1800" dirty="0" err="1" smtClean="0"/>
              <a:t>pdated</a:t>
            </a:r>
            <a:r>
              <a:rPr lang="de-CH" sz="1800" dirty="0" smtClean="0"/>
              <a:t> </a:t>
            </a:r>
            <a:r>
              <a:rPr lang="de-CH" sz="1800" dirty="0" err="1" smtClean="0"/>
              <a:t>timeline</a:t>
            </a:r>
            <a:r>
              <a:rPr lang="de-CH" sz="1800" dirty="0" smtClean="0"/>
              <a:t>: ICON </a:t>
            </a:r>
            <a:r>
              <a:rPr lang="de-CH" sz="1800" dirty="0" err="1" smtClean="0"/>
              <a:t>models</a:t>
            </a:r>
            <a:r>
              <a:rPr lang="de-CH" sz="1800" dirty="0" smtClean="0"/>
              <a:t> </a:t>
            </a:r>
            <a:r>
              <a:rPr lang="de-CH" sz="1800" dirty="0" err="1" smtClean="0"/>
              <a:t>planned</a:t>
            </a:r>
            <a:r>
              <a:rPr lang="de-CH" sz="1800" dirty="0" smtClean="0"/>
              <a:t> </a:t>
            </a:r>
            <a:r>
              <a:rPr lang="de-CH" sz="1800" dirty="0" err="1" smtClean="0"/>
              <a:t>to</a:t>
            </a:r>
            <a:r>
              <a:rPr lang="de-CH" sz="1800" dirty="0" smtClean="0"/>
              <a:t> </a:t>
            </a:r>
            <a:r>
              <a:rPr lang="de-CH" sz="1800" dirty="0" err="1" smtClean="0"/>
              <a:t>become</a:t>
            </a:r>
            <a:r>
              <a:rPr lang="de-CH" sz="1800" dirty="0" smtClean="0"/>
              <a:t> operational in Q1/2024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2701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de-CH" sz="3200" dirty="0" smtClean="0"/>
              <a:t>Migration </a:t>
            </a:r>
            <a:r>
              <a:rPr lang="de-CH" sz="3200" dirty="0" err="1" smtClean="0"/>
              <a:t>of</a:t>
            </a:r>
            <a:r>
              <a:rPr lang="de-CH" sz="3200" dirty="0" smtClean="0"/>
              <a:t> SPPT </a:t>
            </a:r>
            <a:r>
              <a:rPr lang="de-CH" sz="3200" dirty="0" err="1" smtClean="0"/>
              <a:t>to</a:t>
            </a:r>
            <a:r>
              <a:rPr lang="de-CH" sz="3200" dirty="0" smtClean="0"/>
              <a:t> ICON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0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SPPT </a:t>
            </a:r>
            <a:r>
              <a:rPr lang="de-CH" dirty="0" err="1" smtClean="0"/>
              <a:t>namelist</a:t>
            </a:r>
            <a:r>
              <a:rPr lang="de-CH" dirty="0" smtClean="0"/>
              <a:t> </a:t>
            </a:r>
            <a:r>
              <a:rPr lang="de-CH" dirty="0" err="1" smtClean="0"/>
              <a:t>switches</a:t>
            </a:r>
            <a:r>
              <a:rPr lang="de-CH" dirty="0" smtClean="0"/>
              <a:t> in COSMO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80" y="893792"/>
            <a:ext cx="4195763" cy="40433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19482" y="1171388"/>
            <a:ext cx="298270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 err="1" smtClean="0"/>
              <a:t>many</a:t>
            </a:r>
            <a:r>
              <a:rPr lang="de-CH" sz="1800" dirty="0" smtClean="0"/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 err="1"/>
              <a:t>o</a:t>
            </a:r>
            <a:r>
              <a:rPr lang="de-CH" sz="1800" dirty="0" err="1" smtClean="0"/>
              <a:t>nly</a:t>
            </a:r>
            <a:r>
              <a:rPr lang="de-CH" sz="1800" dirty="0" smtClean="0"/>
              <a:t> a </a:t>
            </a:r>
            <a:r>
              <a:rPr lang="de-CH" sz="1800" dirty="0" err="1" smtClean="0"/>
              <a:t>few</a:t>
            </a:r>
            <a:r>
              <a:rPr lang="de-CH" sz="1800" dirty="0" smtClean="0"/>
              <a:t> </a:t>
            </a:r>
            <a:r>
              <a:rPr lang="de-CH" sz="1800" dirty="0" err="1" smtClean="0"/>
              <a:t>are</a:t>
            </a:r>
            <a:r>
              <a:rPr lang="de-CH" sz="1800" dirty="0" smtClean="0"/>
              <a:t> </a:t>
            </a:r>
            <a:r>
              <a:rPr lang="de-CH" sz="1800" dirty="0" err="1" smtClean="0"/>
              <a:t>used</a:t>
            </a:r>
            <a:r>
              <a:rPr lang="de-CH" sz="1800" dirty="0" smtClean="0"/>
              <a:t> (</a:t>
            </a:r>
            <a:r>
              <a:rPr lang="de-CH" sz="1800" dirty="0" err="1" smtClean="0"/>
              <a:t>as</a:t>
            </a:r>
            <a:r>
              <a:rPr lang="de-CH" sz="1800" dirty="0" smtClean="0"/>
              <a:t> </a:t>
            </a:r>
            <a:r>
              <a:rPr lang="de-CH" sz="1800" dirty="0" err="1" smtClean="0"/>
              <a:t>far</a:t>
            </a:r>
            <a:r>
              <a:rPr lang="de-CH" sz="1800" dirty="0" smtClean="0"/>
              <a:t> </a:t>
            </a:r>
            <a:r>
              <a:rPr lang="de-CH" sz="1800" dirty="0" err="1" smtClean="0"/>
              <a:t>as</a:t>
            </a:r>
            <a:r>
              <a:rPr lang="de-CH" sz="1800" dirty="0" smtClean="0"/>
              <a:t> </a:t>
            </a:r>
            <a:r>
              <a:rPr lang="de-CH" sz="1800" dirty="0" err="1" smtClean="0"/>
              <a:t>we</a:t>
            </a:r>
            <a:r>
              <a:rPr lang="de-CH" sz="1800" dirty="0" smtClean="0"/>
              <a:t> </a:t>
            </a:r>
            <a:r>
              <a:rPr lang="de-CH" sz="1800" dirty="0" err="1" smtClean="0"/>
              <a:t>know</a:t>
            </a:r>
            <a:r>
              <a:rPr lang="de-CH" sz="1800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12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SPPT </a:t>
            </a:r>
            <a:r>
              <a:rPr lang="de-CH" dirty="0" err="1" smtClean="0"/>
              <a:t>namelist</a:t>
            </a:r>
            <a:r>
              <a:rPr lang="de-CH" dirty="0" smtClean="0"/>
              <a:t> </a:t>
            </a:r>
            <a:r>
              <a:rPr lang="de-CH" dirty="0" err="1" smtClean="0"/>
              <a:t>switches</a:t>
            </a:r>
            <a:r>
              <a:rPr lang="de-CH" dirty="0" smtClean="0"/>
              <a:t> in ICON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35691" y="1559800"/>
            <a:ext cx="7029450" cy="2692370"/>
            <a:chOff x="1235691" y="968132"/>
            <a:chExt cx="7029450" cy="26923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5691" y="1631677"/>
              <a:ext cx="7029450" cy="20288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1700" y="968132"/>
              <a:ext cx="6972300" cy="771525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271700" y="959227"/>
            <a:ext cx="482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dirty="0" err="1" smtClean="0"/>
              <a:t>Subset</a:t>
            </a:r>
            <a:r>
              <a:rPr lang="de-CH" sz="1800" dirty="0" smtClean="0"/>
              <a:t> </a:t>
            </a:r>
            <a:r>
              <a:rPr lang="de-CH" sz="1800" dirty="0" err="1" smtClean="0"/>
              <a:t>of</a:t>
            </a:r>
            <a:r>
              <a:rPr lang="de-CH" sz="1800" dirty="0" smtClean="0"/>
              <a:t> </a:t>
            </a:r>
            <a:r>
              <a:rPr lang="de-CH" sz="1800" dirty="0" err="1" smtClean="0"/>
              <a:t>supported</a:t>
            </a:r>
            <a:r>
              <a:rPr lang="de-CH" sz="1800" dirty="0" smtClean="0"/>
              <a:t> </a:t>
            </a:r>
            <a:r>
              <a:rPr lang="de-CH" sz="1800" dirty="0" err="1" smtClean="0"/>
              <a:t>switches</a:t>
            </a:r>
            <a:r>
              <a:rPr lang="de-CH" sz="1800" dirty="0" smtClean="0"/>
              <a:t> (</a:t>
            </a:r>
            <a:r>
              <a:rPr lang="de-CH" sz="1800" dirty="0" err="1" smtClean="0"/>
              <a:t>besides</a:t>
            </a:r>
            <a:r>
              <a:rPr lang="de-CH" sz="1800" dirty="0" smtClean="0"/>
              <a:t> </a:t>
            </a:r>
            <a:r>
              <a:rPr lang="de-CH" sz="1800" dirty="0" err="1" smtClean="0"/>
              <a:t>lsppt</a:t>
            </a:r>
            <a:r>
              <a:rPr lang="de-CH" sz="1800" dirty="0" smtClean="0"/>
              <a:t>):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12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SPPT </a:t>
            </a:r>
            <a:r>
              <a:rPr lang="de-CH" dirty="0" err="1" smtClean="0"/>
              <a:t>implementation</a:t>
            </a:r>
            <a:r>
              <a:rPr lang="de-CH" dirty="0" smtClean="0"/>
              <a:t> in ICON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86542" y="935321"/>
            <a:ext cx="7111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dirty="0" err="1" smtClean="0"/>
              <a:t>Available</a:t>
            </a:r>
            <a:r>
              <a:rPr lang="de-CH" sz="1800" dirty="0" smtClean="0"/>
              <a:t> </a:t>
            </a:r>
            <a:r>
              <a:rPr lang="de-CH" sz="1800" dirty="0" err="1" smtClean="0"/>
              <a:t>features</a:t>
            </a:r>
            <a:r>
              <a:rPr lang="de-CH" sz="18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 err="1" smtClean="0"/>
              <a:t>random</a:t>
            </a:r>
            <a:r>
              <a:rPr lang="de-CH" sz="1800" dirty="0" smtClean="0"/>
              <a:t> </a:t>
            </a:r>
            <a:r>
              <a:rPr lang="de-CH" sz="1800" dirty="0" err="1"/>
              <a:t>numbers</a:t>
            </a:r>
            <a:r>
              <a:rPr lang="de-CH" sz="1800" dirty="0"/>
              <a:t>: </a:t>
            </a:r>
            <a:r>
              <a:rPr lang="de-CH" sz="1800" dirty="0" err="1" smtClean="0"/>
              <a:t>gaussian</a:t>
            </a:r>
            <a:r>
              <a:rPr lang="de-CH" sz="1800" dirty="0" smtClean="0"/>
              <a:t> </a:t>
            </a:r>
            <a:r>
              <a:rPr lang="de-CH" sz="1800" dirty="0" err="1"/>
              <a:t>and</a:t>
            </a:r>
            <a:r>
              <a:rPr lang="de-CH" sz="1800" dirty="0"/>
              <a:t> </a:t>
            </a:r>
            <a:r>
              <a:rPr lang="de-CH" sz="1800" dirty="0" err="1"/>
              <a:t>interpolated</a:t>
            </a:r>
            <a:r>
              <a:rPr lang="de-CH" sz="1800" dirty="0"/>
              <a:t> in </a:t>
            </a:r>
            <a:r>
              <a:rPr lang="de-CH" sz="1800" dirty="0" err="1"/>
              <a:t>space</a:t>
            </a:r>
            <a:r>
              <a:rPr lang="de-CH" sz="1800" dirty="0"/>
              <a:t> </a:t>
            </a:r>
            <a:r>
              <a:rPr lang="de-CH" sz="1800" dirty="0" err="1"/>
              <a:t>and</a:t>
            </a:r>
            <a:r>
              <a:rPr lang="de-CH" sz="1800" dirty="0"/>
              <a:t> </a:t>
            </a:r>
            <a:r>
              <a:rPr lang="de-CH" sz="1800" dirty="0" smtClean="0"/>
              <a:t>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 err="1" smtClean="0"/>
              <a:t>one</a:t>
            </a:r>
            <a:r>
              <a:rPr lang="de-CH" sz="1800" dirty="0" smtClean="0"/>
              <a:t> </a:t>
            </a:r>
            <a:r>
              <a:rPr lang="de-CH" sz="1800" dirty="0" err="1" smtClean="0"/>
              <a:t>pattern</a:t>
            </a:r>
            <a:r>
              <a:rPr lang="de-CH" sz="1800" dirty="0" smtClean="0"/>
              <a:t> </a:t>
            </a:r>
            <a:r>
              <a:rPr lang="de-CH" sz="1800" dirty="0" err="1" smtClean="0"/>
              <a:t>only</a:t>
            </a:r>
            <a:r>
              <a:rPr lang="de-CH" sz="1800" dirty="0" smtClean="0"/>
              <a:t>, i.e. </a:t>
            </a:r>
            <a:r>
              <a:rPr lang="de-CH" sz="1800" dirty="0" err="1" smtClean="0"/>
              <a:t>no</a:t>
            </a:r>
            <a:r>
              <a:rPr lang="de-CH" sz="1800" dirty="0" smtClean="0"/>
              <a:t> </a:t>
            </a:r>
            <a:r>
              <a:rPr lang="de-CH" sz="1800" dirty="0" err="1" smtClean="0"/>
              <a:t>overlay</a:t>
            </a:r>
            <a:r>
              <a:rPr lang="de-CH" sz="1800" dirty="0" smtClean="0"/>
              <a:t> </a:t>
            </a:r>
            <a:r>
              <a:rPr lang="de-CH" sz="1800" dirty="0" err="1" smtClean="0"/>
              <a:t>with</a:t>
            </a:r>
            <a:r>
              <a:rPr lang="de-CH" sz="1800" dirty="0" smtClean="0"/>
              <a:t> different </a:t>
            </a:r>
            <a:r>
              <a:rPr lang="de-CH" sz="1800" dirty="0" err="1" smtClean="0"/>
              <a:t>scales</a:t>
            </a:r>
            <a:r>
              <a:rPr lang="de-CH" sz="18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 err="1" smtClean="0"/>
              <a:t>tapering</a:t>
            </a:r>
            <a:r>
              <a:rPr lang="de-CH" sz="1800" dirty="0" smtClean="0"/>
              <a:t>: </a:t>
            </a:r>
            <a:r>
              <a:rPr lang="en-US" sz="1800" dirty="0" smtClean="0"/>
              <a:t>prescribed for stratosphere (</a:t>
            </a:r>
            <a:r>
              <a:rPr lang="en-US" sz="1800" dirty="0" err="1" smtClean="0"/>
              <a:t>itype_vtaper_rn</a:t>
            </a:r>
            <a:r>
              <a:rPr lang="en-US" sz="1800" dirty="0" smtClean="0"/>
              <a:t>=2)</a:t>
            </a:r>
          </a:p>
          <a:p>
            <a:endParaRPr lang="en-US" sz="1800" dirty="0" smtClean="0"/>
          </a:p>
          <a:p>
            <a:r>
              <a:rPr lang="de-CH" sz="1800" dirty="0" smtClean="0"/>
              <a:t>Still </a:t>
            </a:r>
            <a:r>
              <a:rPr lang="de-CH" sz="1800" dirty="0" err="1" smtClean="0"/>
              <a:t>to</a:t>
            </a:r>
            <a:r>
              <a:rPr lang="de-CH" sz="1800" dirty="0" smtClean="0"/>
              <a:t> </a:t>
            </a:r>
            <a:r>
              <a:rPr lang="de-CH" sz="1800" dirty="0" err="1" smtClean="0"/>
              <a:t>be</a:t>
            </a:r>
            <a:r>
              <a:rPr lang="de-CH" sz="1800" dirty="0" smtClean="0"/>
              <a:t> </a:t>
            </a:r>
            <a:r>
              <a:rPr lang="de-CH" sz="1800" dirty="0" err="1" smtClean="0"/>
              <a:t>done</a:t>
            </a:r>
            <a:r>
              <a:rPr lang="de-CH" sz="1800" dirty="0"/>
              <a:t>:</a:t>
            </a:r>
            <a:endParaRPr lang="en-US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 err="1" smtClean="0"/>
              <a:t>seed</a:t>
            </a:r>
            <a:r>
              <a:rPr lang="de-CH" sz="1800" dirty="0" smtClean="0"/>
              <a:t>: </a:t>
            </a:r>
            <a:r>
              <a:rPr lang="de-CH" sz="1800" dirty="0" err="1" smtClean="0"/>
              <a:t>use</a:t>
            </a:r>
            <a:r>
              <a:rPr lang="de-CH" sz="1800" dirty="0" smtClean="0"/>
              <a:t> </a:t>
            </a:r>
            <a:r>
              <a:rPr lang="de-CH" sz="1800" dirty="0" err="1" smtClean="0"/>
              <a:t>of</a:t>
            </a:r>
            <a:r>
              <a:rPr lang="de-CH" sz="1800" dirty="0" smtClean="0"/>
              <a:t> valid </a:t>
            </a:r>
            <a:r>
              <a:rPr lang="en-US" sz="1800" dirty="0" smtClean="0"/>
              <a:t>date/time besides member id</a:t>
            </a:r>
            <a:br>
              <a:rPr lang="en-US" sz="1800" dirty="0" smtClean="0"/>
            </a:br>
            <a:r>
              <a:rPr lang="de-IT" sz="1800" dirty="0" smtClean="0">
                <a:sym typeface="Wingdings" panose="05000000000000000000" pitchFamily="2" charset="2"/>
              </a:rPr>
              <a:t></a:t>
            </a:r>
            <a:r>
              <a:rPr lang="de-CH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smtClean="0">
                <a:sym typeface="Wingdings" panose="05000000000000000000" pitchFamily="2" charset="2"/>
              </a:rPr>
              <a:t>specific random pattern for a given valid time to </a:t>
            </a:r>
            <a:r>
              <a:rPr lang="en-US" sz="1800" dirty="0">
                <a:sym typeface="Wingdings" panose="05000000000000000000" pitchFamily="2" charset="2"/>
              </a:rPr>
              <a:t>ensure  temporal correlations</a:t>
            </a:r>
            <a:r>
              <a:rPr lang="en-US" sz="1800" dirty="0" smtClean="0"/>
              <a:t> between subsequent KENDA cycles and between KENDA and subsequent </a:t>
            </a:r>
            <a:r>
              <a:rPr lang="en-US" sz="1800" dirty="0"/>
              <a:t>forecast (</a:t>
            </a:r>
            <a:r>
              <a:rPr lang="en-US" sz="1800" dirty="0" err="1" smtClean="0"/>
              <a:t>imode_rn</a:t>
            </a:r>
            <a:r>
              <a:rPr lang="en-US" sz="1800" dirty="0" smtClean="0"/>
              <a:t>=1)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6178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B94C7A9F-CA6E-8E4F-8DC9-DC2C3FBD3645}"/>
              </a:ext>
            </a:extLst>
          </p:cNvPr>
          <p:cNvSpPr txBox="1"/>
          <p:nvPr/>
        </p:nvSpPr>
        <p:spPr>
          <a:xfrm>
            <a:off x="3095989" y="1062803"/>
            <a:ext cx="573791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S</a:t>
            </a:r>
            <a:r>
              <a:rPr lang="en-US" sz="1800" dirty="0"/>
              <a:t>tochastic </a:t>
            </a:r>
            <a:r>
              <a:rPr lang="en-US" sz="1800" b="1" dirty="0"/>
              <a:t>P</a:t>
            </a:r>
            <a:r>
              <a:rPr lang="en-US" sz="1800" dirty="0"/>
              <a:t>erturbation of </a:t>
            </a:r>
            <a:r>
              <a:rPr lang="en-US" sz="1800" b="1" dirty="0"/>
              <a:t>P</a:t>
            </a:r>
            <a:r>
              <a:rPr lang="en-US" sz="1800" dirty="0"/>
              <a:t>hysics </a:t>
            </a:r>
            <a:r>
              <a:rPr lang="en-US" sz="1800" b="1" dirty="0"/>
              <a:t>T</a:t>
            </a:r>
            <a:r>
              <a:rPr lang="en-US" sz="1800" dirty="0"/>
              <a:t>endencies Temperature (T), Wind (U,V) as well as </a:t>
            </a:r>
            <a:r>
              <a:rPr lang="en-US" sz="1800" dirty="0" smtClean="0"/>
              <a:t>all water </a:t>
            </a:r>
            <a:r>
              <a:rPr lang="en-US" sz="1800" dirty="0"/>
              <a:t>tracers (QV, QC, QI, QS, QR, QG)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Separate </a:t>
            </a:r>
            <a:r>
              <a:rPr lang="en-US" sz="1800" dirty="0" smtClean="0"/>
              <a:t>procedures to get tendencies for </a:t>
            </a:r>
            <a:r>
              <a:rPr lang="en-US" sz="1800" dirty="0"/>
              <a:t>fast &amp; slow physics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Random </a:t>
            </a:r>
            <a:r>
              <a:rPr lang="en-US" sz="1800" dirty="0"/>
              <a:t>Number </a:t>
            </a:r>
            <a:r>
              <a:rPr lang="en-US" sz="1800" dirty="0" smtClean="0"/>
              <a:t>Generator adapted </a:t>
            </a:r>
            <a:r>
              <a:rPr lang="en-US" sz="1800" dirty="0"/>
              <a:t>from ‘</a:t>
            </a:r>
            <a:r>
              <a:rPr lang="en-US" sz="1800" dirty="0" err="1"/>
              <a:t>ecrad</a:t>
            </a:r>
            <a:r>
              <a:rPr lang="en-US" sz="1800" dirty="0" smtClean="0"/>
              <a:t>’; </a:t>
            </a:r>
            <a:r>
              <a:rPr lang="en-US" sz="1800" dirty="0"/>
              <a:t>external generation (</a:t>
            </a:r>
            <a:r>
              <a:rPr lang="en-US" sz="1800" dirty="0" err="1"/>
              <a:t>fieldextra</a:t>
            </a:r>
            <a:r>
              <a:rPr lang="en-US" sz="1800" dirty="0"/>
              <a:t>) and internal generation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Adding of perturbed tendencies to prognostic </a:t>
            </a:r>
            <a:r>
              <a:rPr lang="en-US" sz="1800" dirty="0" smtClean="0"/>
              <a:t>fields</a:t>
            </a:r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A72124-98C5-844E-852C-8762AC5CE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37" y="792742"/>
            <a:ext cx="2513352" cy="406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1EB7DA-04E8-2B48-A97E-0C79D75264F1}"/>
              </a:ext>
            </a:extLst>
          </p:cNvPr>
          <p:cNvSpPr txBox="1"/>
          <p:nvPr/>
        </p:nvSpPr>
        <p:spPr>
          <a:xfrm>
            <a:off x="1866138" y="4440173"/>
            <a:ext cx="1698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ICON-Tutorial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Implementation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67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4C3030F-8A53-F24C-9907-99D57306D816}"/>
              </a:ext>
            </a:extLst>
          </p:cNvPr>
          <p:cNvGrpSpPr/>
          <p:nvPr/>
        </p:nvGrpSpPr>
        <p:grpSpPr>
          <a:xfrm>
            <a:off x="1261302" y="1998801"/>
            <a:ext cx="6488577" cy="2951524"/>
            <a:chOff x="522896" y="1770976"/>
            <a:chExt cx="6488577" cy="29515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2592170-3900-DF40-A4AD-2B95724B6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2896" y="1770976"/>
              <a:ext cx="2627166" cy="2040818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7198565-2D7B-1D47-9DBC-5B31FB068034}"/>
                </a:ext>
              </a:extLst>
            </p:cNvPr>
            <p:cNvSpPr txBox="1"/>
            <p:nvPr/>
          </p:nvSpPr>
          <p:spPr>
            <a:xfrm>
              <a:off x="2979976" y="435316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dirty="0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6E25DFF-1F47-2F46-830E-3FC8E8A2FA6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97833" y="2114550"/>
              <a:ext cx="720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79B632E-F4C7-4C4B-AA70-986EA6B1ED5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69601" y="3712082"/>
              <a:ext cx="720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E4DB561-E405-AF42-A656-E7311F188311}"/>
                </a:ext>
              </a:extLst>
            </p:cNvPr>
            <p:cNvSpPr txBox="1"/>
            <p:nvPr/>
          </p:nvSpPr>
          <p:spPr>
            <a:xfrm>
              <a:off x="4644835" y="1943235"/>
              <a:ext cx="23006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after </a:t>
              </a:r>
              <a:r>
                <a:rPr lang="en-US" sz="1400" dirty="0" err="1"/>
                <a:t>tracer_add_phytend</a:t>
              </a:r>
              <a:r>
                <a:rPr lang="en-US" sz="1400" dirty="0"/>
                <a:t>()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1E6DD5-D7A4-DD49-B928-AA7AB289B1A8}"/>
                </a:ext>
              </a:extLst>
            </p:cNvPr>
            <p:cNvSpPr txBox="1"/>
            <p:nvPr/>
          </p:nvSpPr>
          <p:spPr>
            <a:xfrm>
              <a:off x="3327961" y="1904838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00B050"/>
                  </a:solidFill>
                </a:rPr>
                <a:t>1 ) save </a:t>
              </a:r>
              <a:r>
                <a:rPr lang="en-US" sz="1800" b="1" dirty="0">
                  <a:solidFill>
                    <a:srgbClr val="00B050"/>
                  </a:solidFill>
                </a:rPr>
                <a:t>old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7BB748-8B26-754F-B796-56A4E307E17F}"/>
                </a:ext>
              </a:extLst>
            </p:cNvPr>
            <p:cNvSpPr txBox="1"/>
            <p:nvPr/>
          </p:nvSpPr>
          <p:spPr>
            <a:xfrm>
              <a:off x="3317833" y="3532884"/>
              <a:ext cx="36936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00B050"/>
                  </a:solidFill>
                </a:rPr>
                <a:t> 2) get new</a:t>
              </a:r>
              <a:br>
                <a:rPr lang="en-US" sz="1800" b="1" dirty="0" smtClean="0">
                  <a:solidFill>
                    <a:srgbClr val="00B050"/>
                  </a:solidFill>
                </a:rPr>
              </a:br>
              <a:r>
                <a:rPr lang="en-US" sz="1400" dirty="0" smtClean="0">
                  <a:solidFill>
                    <a:srgbClr val="00B050"/>
                  </a:solidFill>
                </a:rPr>
                <a:t>(currently done </a:t>
              </a:r>
              <a:r>
                <a:rPr lang="en-US" sz="1400" dirty="0">
                  <a:solidFill>
                    <a:srgbClr val="00B050"/>
                  </a:solidFill>
                </a:rPr>
                <a:t>after </a:t>
              </a:r>
              <a:r>
                <a:rPr lang="en-US" sz="1400" dirty="0" smtClean="0">
                  <a:solidFill>
                    <a:srgbClr val="00B050"/>
                  </a:solidFill>
                </a:rPr>
                <a:t>saturation adjustments)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81FEEF-BED5-BF4B-9CE9-D5006EDE06A5}"/>
                </a:ext>
              </a:extLst>
            </p:cNvPr>
            <p:cNvSpPr txBox="1"/>
            <p:nvPr/>
          </p:nvSpPr>
          <p:spPr>
            <a:xfrm>
              <a:off x="4614885" y="3577730"/>
              <a:ext cx="23422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before call of ’slow physics’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51AB5F3-8E74-2E48-B0E8-B134B92CA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+mn-lt"/>
                <a:cs typeface="Calibri" panose="020F0502020204030204" pitchFamily="34" charset="0"/>
              </a:rPr>
              <a:t>Tendencies</a:t>
            </a:r>
            <a:r>
              <a:rPr lang="de-CH" dirty="0" smtClean="0">
                <a:latin typeface="+mn-lt"/>
                <a:cs typeface="Calibri" panose="020F0502020204030204" pitchFamily="34" charset="0"/>
              </a:rPr>
              <a:t> </a:t>
            </a:r>
            <a:r>
              <a:rPr lang="de-CH" dirty="0" err="1" smtClean="0">
                <a:latin typeface="+mn-lt"/>
                <a:cs typeface="Calibri" panose="020F0502020204030204" pitchFamily="34" charset="0"/>
              </a:rPr>
              <a:t>from</a:t>
            </a:r>
            <a:r>
              <a:rPr lang="de-CH" dirty="0" smtClean="0">
                <a:latin typeface="+mn-lt"/>
                <a:cs typeface="Calibri" panose="020F0502020204030204" pitchFamily="34" charset="0"/>
              </a:rPr>
              <a:t> </a:t>
            </a:r>
            <a:r>
              <a:rPr lang="de-CH" dirty="0" smtClean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‘</a:t>
            </a:r>
            <a:r>
              <a:rPr lang="de-CH" dirty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F</a:t>
            </a:r>
            <a:r>
              <a:rPr lang="de-CH" dirty="0" smtClean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ast </a:t>
            </a:r>
            <a:r>
              <a:rPr lang="de-CH" dirty="0" err="1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P</a:t>
            </a:r>
            <a:r>
              <a:rPr lang="de-CH" dirty="0" err="1" smtClean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hysics</a:t>
            </a:r>
            <a:r>
              <a:rPr lang="de-CH" dirty="0" smtClean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’</a:t>
            </a:r>
            <a:endParaRPr lang="en-US" sz="2400" baseline="-25000" dirty="0">
              <a:solidFill>
                <a:srgbClr val="00B05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FC3804-796F-BF46-9E85-7E853387F8B4}"/>
              </a:ext>
            </a:extLst>
          </p:cNvPr>
          <p:cNvSpPr txBox="1"/>
          <p:nvPr/>
        </p:nvSpPr>
        <p:spPr>
          <a:xfrm>
            <a:off x="4056448" y="4315506"/>
            <a:ext cx="313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B050"/>
                </a:solidFill>
                <a:latin typeface="+mn-lt"/>
              </a:rPr>
              <a:t>3) calculate </a:t>
            </a:r>
            <a:r>
              <a:rPr lang="en-US" sz="1800" b="1" dirty="0" smtClean="0">
                <a:solidFill>
                  <a:srgbClr val="00B050"/>
                </a:solidFill>
                <a:latin typeface="Symbol" pitchFamily="2" charset="2"/>
              </a:rPr>
              <a:t>D</a:t>
            </a:r>
            <a:r>
              <a:rPr lang="en-US" sz="1800" b="1" dirty="0" smtClean="0">
                <a:solidFill>
                  <a:srgbClr val="00B050"/>
                </a:solidFill>
              </a:rPr>
              <a:t>T, </a:t>
            </a:r>
            <a:r>
              <a:rPr lang="en-US" sz="1800" b="1" dirty="0" smtClean="0">
                <a:solidFill>
                  <a:srgbClr val="00B050"/>
                </a:solidFill>
                <a:latin typeface="Symbol" pitchFamily="2" charset="2"/>
              </a:rPr>
              <a:t>D</a:t>
            </a:r>
            <a:r>
              <a:rPr lang="en-US" sz="1800" b="1" dirty="0" smtClean="0">
                <a:solidFill>
                  <a:srgbClr val="00B050"/>
                </a:solidFill>
              </a:rPr>
              <a:t>U</a:t>
            </a:r>
            <a:r>
              <a:rPr lang="en-US" sz="1800" b="1" dirty="0">
                <a:solidFill>
                  <a:srgbClr val="00B050"/>
                </a:solidFill>
              </a:rPr>
              <a:t>,</a:t>
            </a:r>
            <a:r>
              <a:rPr lang="en-US" sz="1800" b="1" dirty="0">
                <a:solidFill>
                  <a:srgbClr val="00B050"/>
                </a:solidFill>
                <a:latin typeface="Symbol" pitchFamily="2" charset="2"/>
              </a:rPr>
              <a:t> </a:t>
            </a:r>
            <a:r>
              <a:rPr lang="en-US" sz="1800" b="1" dirty="0" smtClean="0">
                <a:solidFill>
                  <a:srgbClr val="00B050"/>
                </a:solidFill>
                <a:latin typeface="Symbol" pitchFamily="2" charset="2"/>
              </a:rPr>
              <a:t>D</a:t>
            </a:r>
            <a:r>
              <a:rPr lang="en-US" sz="1800" b="1" dirty="0" smtClean="0">
                <a:solidFill>
                  <a:srgbClr val="00B050"/>
                </a:solidFill>
              </a:rPr>
              <a:t>V, </a:t>
            </a:r>
            <a:r>
              <a:rPr lang="en-US" sz="1800" b="1" dirty="0" err="1" smtClean="0">
                <a:solidFill>
                  <a:srgbClr val="00B050"/>
                </a:solidFill>
                <a:latin typeface="Symbol" pitchFamily="2" charset="2"/>
              </a:rPr>
              <a:t>D</a:t>
            </a:r>
            <a:r>
              <a:rPr lang="en-US" sz="1800" b="1" dirty="0" err="1" smtClean="0">
                <a:solidFill>
                  <a:srgbClr val="00B050"/>
                </a:solidFill>
              </a:rPr>
              <a:t>Q</a:t>
            </a:r>
            <a:r>
              <a:rPr lang="en-US" sz="1800" b="1" baseline="-25000" dirty="0" err="1" smtClean="0">
                <a:solidFill>
                  <a:srgbClr val="00B050"/>
                </a:solidFill>
              </a:rPr>
              <a:t>n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1261302" y="864470"/>
            <a:ext cx="70363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In ICON prognostics </a:t>
            </a:r>
            <a:r>
              <a:rPr lang="en-US" sz="1600" dirty="0"/>
              <a:t>fields are directly updated, thus </a:t>
            </a:r>
            <a:r>
              <a:rPr lang="en-US" sz="1600" dirty="0" smtClean="0"/>
              <a:t>T</a:t>
            </a:r>
            <a:r>
              <a:rPr lang="en-US" sz="1600" dirty="0"/>
              <a:t>, U, V, </a:t>
            </a:r>
            <a:r>
              <a:rPr lang="en-US" sz="1600" dirty="0" err="1"/>
              <a:t>Qx</a:t>
            </a:r>
            <a:r>
              <a:rPr lang="en-US" sz="1600" dirty="0"/>
              <a:t> </a:t>
            </a:r>
            <a:r>
              <a:rPr lang="en-US" sz="1600" dirty="0" smtClean="0"/>
              <a:t>are saved before </a:t>
            </a:r>
            <a:r>
              <a:rPr lang="en-US" sz="1600" dirty="0"/>
              <a:t>and </a:t>
            </a:r>
            <a:r>
              <a:rPr lang="en-US" sz="1600" dirty="0" smtClean="0"/>
              <a:t>increments are calculated after </a:t>
            </a:r>
            <a:r>
              <a:rPr lang="en-US" sz="1600" dirty="0"/>
              <a:t>call of </a:t>
            </a:r>
            <a:r>
              <a:rPr lang="en-US" sz="1600" dirty="0" smtClean="0"/>
              <a:t>schemes</a:t>
            </a:r>
          </a:p>
          <a:p>
            <a:pPr marL="179388" indent="-179388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1600" dirty="0" err="1" smtClean="0"/>
              <a:t>since</a:t>
            </a:r>
            <a:r>
              <a:rPr lang="de-CH" sz="1600" dirty="0" smtClean="0"/>
              <a:t> T, U, V </a:t>
            </a:r>
            <a:r>
              <a:rPr lang="de-CH" sz="1600" dirty="0" err="1" smtClean="0"/>
              <a:t>are</a:t>
            </a:r>
            <a:r>
              <a:rPr lang="de-CH" sz="1600" dirty="0" smtClean="0"/>
              <a:t> </a:t>
            </a:r>
            <a:r>
              <a:rPr lang="de-CH" sz="1600" dirty="0" err="1" smtClean="0"/>
              <a:t>diagnostics</a:t>
            </a:r>
            <a:r>
              <a:rPr lang="de-CH" sz="1600" dirty="0" smtClean="0"/>
              <a:t> </a:t>
            </a:r>
            <a:r>
              <a:rPr lang="de-CH" sz="1600" dirty="0" err="1" smtClean="0"/>
              <a:t>fields</a:t>
            </a:r>
            <a:r>
              <a:rPr lang="de-CH" sz="1600" dirty="0" smtClean="0"/>
              <a:t>, </a:t>
            </a:r>
            <a:r>
              <a:rPr lang="de-CH" sz="1600" dirty="0" err="1" smtClean="0"/>
              <a:t>it</a:t>
            </a:r>
            <a:r>
              <a:rPr lang="de-CH" sz="1600" dirty="0" smtClean="0"/>
              <a:t> must </a:t>
            </a:r>
            <a:r>
              <a:rPr lang="de-CH" sz="1600" dirty="0" err="1" smtClean="0"/>
              <a:t>be</a:t>
            </a:r>
            <a:r>
              <a:rPr lang="de-CH" sz="1600" dirty="0" smtClean="0"/>
              <a:t> </a:t>
            </a:r>
            <a:r>
              <a:rPr lang="de-CH" sz="1600" dirty="0" err="1" smtClean="0"/>
              <a:t>ensured</a:t>
            </a:r>
            <a:r>
              <a:rPr lang="de-CH" sz="1600" dirty="0" smtClean="0"/>
              <a:t> </a:t>
            </a:r>
            <a:r>
              <a:rPr lang="de-CH" sz="1600" dirty="0" err="1" smtClean="0"/>
              <a:t>that</a:t>
            </a:r>
            <a:r>
              <a:rPr lang="de-CH" sz="1600" dirty="0" smtClean="0"/>
              <a:t> </a:t>
            </a:r>
            <a:r>
              <a:rPr lang="de-CH" sz="1600" dirty="0" err="1" smtClean="0"/>
              <a:t>they</a:t>
            </a:r>
            <a:r>
              <a:rPr lang="de-CH" sz="1600" dirty="0" smtClean="0"/>
              <a:t> </a:t>
            </a:r>
            <a:r>
              <a:rPr lang="de-CH" sz="1600" dirty="0" err="1" smtClean="0"/>
              <a:t>are</a:t>
            </a:r>
            <a:r>
              <a:rPr lang="de-CH" sz="1600" dirty="0" smtClean="0"/>
              <a:t> </a:t>
            </a:r>
            <a:r>
              <a:rPr lang="de-CH" sz="1600" dirty="0" err="1" smtClean="0"/>
              <a:t>updated</a:t>
            </a:r>
            <a:r>
              <a:rPr lang="de-CH" sz="1600" dirty="0" smtClean="0"/>
              <a:t> </a:t>
            </a:r>
            <a:r>
              <a:rPr lang="de-CH" sz="1600" dirty="0" err="1" smtClean="0"/>
              <a:t>before</a:t>
            </a:r>
            <a:r>
              <a:rPr lang="de-CH" sz="1600" dirty="0" smtClean="0"/>
              <a:t> ‘save </a:t>
            </a:r>
            <a:r>
              <a:rPr lang="de-CH" sz="1600" dirty="0" err="1" smtClean="0"/>
              <a:t>old</a:t>
            </a:r>
            <a:r>
              <a:rPr lang="de-CH" sz="1600" dirty="0" smtClean="0"/>
              <a:t>’ </a:t>
            </a:r>
            <a:r>
              <a:rPr lang="de-CH" sz="1600" dirty="0" err="1" smtClean="0"/>
              <a:t>and</a:t>
            </a:r>
            <a:r>
              <a:rPr lang="de-CH" sz="1600" dirty="0" smtClean="0"/>
              <a:t> ‘</a:t>
            </a:r>
            <a:r>
              <a:rPr lang="de-CH" sz="1600" dirty="0" err="1" smtClean="0"/>
              <a:t>get</a:t>
            </a:r>
            <a:r>
              <a:rPr lang="de-CH" sz="1600" dirty="0" smtClean="0"/>
              <a:t> </a:t>
            </a:r>
            <a:r>
              <a:rPr lang="de-CH" sz="1600" dirty="0" err="1" smtClean="0"/>
              <a:t>new</a:t>
            </a:r>
            <a:r>
              <a:rPr lang="de-CH" sz="1600" dirty="0" smtClean="0"/>
              <a:t>’ 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28877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1AB5F3-8E74-2E48-B0E8-B134B92CA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>
                <a:cs typeface="Calibri" panose="020F0502020204030204" pitchFamily="34" charset="0"/>
              </a:rPr>
              <a:t>Tendencies</a:t>
            </a:r>
            <a:r>
              <a:rPr lang="de-CH" dirty="0">
                <a:cs typeface="Calibri" panose="020F0502020204030204" pitchFamily="34" charset="0"/>
              </a:rPr>
              <a:t> </a:t>
            </a:r>
            <a:r>
              <a:rPr lang="de-CH" dirty="0" err="1">
                <a:cs typeface="Calibri" panose="020F0502020204030204" pitchFamily="34" charset="0"/>
              </a:rPr>
              <a:t>from</a:t>
            </a:r>
            <a:r>
              <a:rPr lang="de-CH" dirty="0">
                <a:cs typeface="Calibri" panose="020F0502020204030204" pitchFamily="34" charset="0"/>
              </a:rPr>
              <a:t> </a:t>
            </a:r>
            <a:r>
              <a:rPr lang="de-CH" dirty="0" smtClean="0">
                <a:solidFill>
                  <a:srgbClr val="00B050"/>
                </a:solidFill>
                <a:cs typeface="Calibri" panose="020F0502020204030204" pitchFamily="34" charset="0"/>
              </a:rPr>
              <a:t>‘Slow </a:t>
            </a:r>
            <a:r>
              <a:rPr lang="de-CH" dirty="0" err="1">
                <a:solidFill>
                  <a:srgbClr val="00B050"/>
                </a:solidFill>
                <a:cs typeface="Calibri" panose="020F0502020204030204" pitchFamily="34" charset="0"/>
              </a:rPr>
              <a:t>Physics</a:t>
            </a:r>
            <a:r>
              <a:rPr lang="de-CH" dirty="0">
                <a:solidFill>
                  <a:srgbClr val="00B050"/>
                </a:solidFill>
                <a:cs typeface="Calibri" panose="020F0502020204030204" pitchFamily="34" charset="0"/>
              </a:rPr>
              <a:t>’</a:t>
            </a:r>
            <a:endParaRPr lang="en-US" sz="2400" baseline="-25000" dirty="0"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2BC858F-49BA-384F-9DB6-CD9637FEA258}"/>
              </a:ext>
            </a:extLst>
          </p:cNvPr>
          <p:cNvGrpSpPr/>
          <p:nvPr/>
        </p:nvGrpSpPr>
        <p:grpSpPr>
          <a:xfrm>
            <a:off x="1294410" y="1585696"/>
            <a:ext cx="6625700" cy="2831566"/>
            <a:chOff x="1294410" y="1585696"/>
            <a:chExt cx="6625700" cy="2831566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1C326C8-FBF1-444A-8F78-85030505AD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01108" y="3031431"/>
              <a:ext cx="21619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CB51388-5E27-0745-80E0-22E60AAA10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69" r="7720"/>
            <a:stretch/>
          </p:blipFill>
          <p:spPr>
            <a:xfrm rot="5400000">
              <a:off x="5237066" y="1650293"/>
              <a:ext cx="2747642" cy="2618447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D30C5AB-F89C-C448-9E8B-A4298709BCF0}"/>
                </a:ext>
              </a:extLst>
            </p:cNvPr>
            <p:cNvSpPr txBox="1"/>
            <p:nvPr/>
          </p:nvSpPr>
          <p:spPr>
            <a:xfrm>
              <a:off x="3999963" y="1843538"/>
              <a:ext cx="90922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latin typeface="Symbol" pitchFamily="2" charset="2"/>
                </a:rPr>
                <a:t>D</a:t>
              </a:r>
              <a:r>
                <a:rPr lang="en-US" sz="1800" b="1" dirty="0"/>
                <a:t>U,</a:t>
              </a:r>
              <a:r>
                <a:rPr lang="en-US" sz="1800" b="1" dirty="0">
                  <a:latin typeface="Symbol" pitchFamily="2" charset="2"/>
                </a:rPr>
                <a:t> D</a:t>
              </a:r>
              <a:r>
                <a:rPr lang="en-US" sz="1800" b="1" dirty="0"/>
                <a:t>V</a:t>
              </a:r>
              <a:endParaRPr lang="en-US" sz="1800" dirty="0"/>
            </a:p>
            <a:p>
              <a:endParaRPr 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7198565-2D7B-1D47-9DBC-5B31FB068034}"/>
                </a:ext>
              </a:extLst>
            </p:cNvPr>
            <p:cNvSpPr txBox="1"/>
            <p:nvPr/>
          </p:nvSpPr>
          <p:spPr>
            <a:xfrm>
              <a:off x="2767711" y="184353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latin typeface="Symbol" pitchFamily="2" charset="2"/>
                </a:rPr>
                <a:t>D</a:t>
              </a:r>
              <a:r>
                <a:rPr lang="en-US" sz="1800" b="1" dirty="0"/>
                <a:t>T</a:t>
              </a:r>
              <a:endParaRPr lang="en-US" sz="1800" dirty="0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6E25DFF-1F47-2F46-830E-3FC8E8A2FA6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31853" y="2283387"/>
              <a:ext cx="35475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06F0450-2858-5B4C-B7DB-44B1DE35D1B6}"/>
                </a:ext>
              </a:extLst>
            </p:cNvPr>
            <p:cNvSpPr txBox="1"/>
            <p:nvPr/>
          </p:nvSpPr>
          <p:spPr>
            <a:xfrm>
              <a:off x="1294410" y="1843538"/>
              <a:ext cx="599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err="1">
                  <a:latin typeface="Symbol" pitchFamily="2" charset="2"/>
                </a:rPr>
                <a:t>D</a:t>
              </a:r>
              <a:r>
                <a:rPr lang="en-US" sz="1800" b="1" dirty="0" err="1"/>
                <a:t>Q</a:t>
              </a:r>
              <a:r>
                <a:rPr lang="en-US" sz="1800" b="1" baseline="-25000" dirty="0" err="1"/>
                <a:t>n</a:t>
              </a:r>
              <a:endParaRPr lang="en-US" sz="1800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8C2AB5D-DE4E-7347-8865-69569B576A5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11039" y="3406456"/>
              <a:ext cx="66831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1FB9A1A-4CA0-2945-B1AC-71BF1006029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11038" y="3781592"/>
              <a:ext cx="66831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0B67908-0EA8-5947-9C49-2A711479A5F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001108" y="2281422"/>
              <a:ext cx="2178243" cy="19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EB2FE2F-CD55-C948-A5F2-BD2C86450C4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01108" y="3406456"/>
              <a:ext cx="21619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4E101E9-74B0-7C4A-9272-711E2C89FAC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11038" y="2281422"/>
              <a:ext cx="66831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C51A803F-497A-DC4C-A2AE-431C240304ED}"/>
                </a:ext>
              </a:extLst>
            </p:cNvPr>
            <p:cNvSpPr/>
            <p:nvPr/>
          </p:nvSpPr>
          <p:spPr bwMode="auto">
            <a:xfrm>
              <a:off x="5430130" y="4060882"/>
              <a:ext cx="1383323" cy="356380"/>
            </a:xfrm>
            <a:prstGeom prst="roundRect">
              <a:avLst/>
            </a:prstGeom>
            <a:solidFill>
              <a:srgbClr val="A8D3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Rayleigh Friction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E25102C-9D19-AA47-AFD6-528334819F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7427" y="4239072"/>
              <a:ext cx="21619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661E1E1-9A34-B448-B289-883C64D7ACD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09267" y="3781592"/>
              <a:ext cx="21619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8BF04CB-C2BD-C743-B684-43E2F406DC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15727" y="4239072"/>
              <a:ext cx="66831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88F6497-9DB3-0F48-9430-B3C171E6D283}"/>
              </a:ext>
            </a:extLst>
          </p:cNvPr>
          <p:cNvSpPr txBox="1"/>
          <p:nvPr/>
        </p:nvSpPr>
        <p:spPr>
          <a:xfrm>
            <a:off x="1186180" y="4239072"/>
            <a:ext cx="2472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C000"/>
                </a:solidFill>
              </a:rPr>
              <a:t>no </a:t>
            </a:r>
            <a:r>
              <a:rPr lang="en-US" sz="1800" dirty="0">
                <a:solidFill>
                  <a:srgbClr val="FFC000"/>
                </a:solidFill>
              </a:rPr>
              <a:t>contribution </a:t>
            </a:r>
            <a:r>
              <a:rPr lang="en-US" sz="1800" dirty="0" smtClean="0">
                <a:solidFill>
                  <a:srgbClr val="FFC000"/>
                </a:solidFill>
              </a:rPr>
              <a:t>for </a:t>
            </a:r>
            <a:r>
              <a:rPr lang="en-US" sz="1800" dirty="0">
                <a:solidFill>
                  <a:srgbClr val="FFC000"/>
                </a:solidFill>
              </a:rPr>
              <a:t>Q</a:t>
            </a:r>
            <a:r>
              <a:rPr lang="en-US" sz="1800" baseline="-25000" dirty="0">
                <a:solidFill>
                  <a:srgbClr val="FFC000"/>
                </a:solidFill>
              </a:rPr>
              <a:t>G</a:t>
            </a:r>
            <a:endParaRPr lang="en-US" sz="18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240" y="1150000"/>
            <a:ext cx="495039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err="1"/>
              <a:t>t</a:t>
            </a:r>
            <a:r>
              <a:rPr lang="de-CH" dirty="0" err="1" smtClean="0"/>
              <a:t>endencies</a:t>
            </a:r>
            <a:r>
              <a:rPr lang="de-CH" dirty="0" smtClean="0"/>
              <a:t> </a:t>
            </a:r>
            <a:r>
              <a:rPr lang="de-CH" dirty="0" err="1" smtClean="0"/>
              <a:t>already</a:t>
            </a:r>
            <a:r>
              <a:rPr lang="de-CH" dirty="0" smtClean="0"/>
              <a:t> </a:t>
            </a:r>
            <a:r>
              <a:rPr lang="de-CH" dirty="0" err="1" smtClean="0"/>
              <a:t>available</a:t>
            </a:r>
            <a:r>
              <a:rPr lang="de-CH" dirty="0" smtClean="0"/>
              <a:t> in 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5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1AB5F3-8E74-2E48-B0E8-B134B92CA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+mn-lt"/>
                <a:cs typeface="Calibri" panose="020F0502020204030204" pitchFamily="34" charset="0"/>
              </a:rPr>
              <a:t>SPPT </a:t>
            </a:r>
            <a:r>
              <a:rPr lang="de-CH" dirty="0" err="1">
                <a:latin typeface="+mn-lt"/>
                <a:cs typeface="Calibri" panose="020F0502020204030204" pitchFamily="34" charset="0"/>
              </a:rPr>
              <a:t>p</a:t>
            </a:r>
            <a:r>
              <a:rPr lang="de-CH" dirty="0" err="1" smtClean="0">
                <a:latin typeface="+mn-lt"/>
                <a:cs typeface="Calibri" panose="020F0502020204030204" pitchFamily="34" charset="0"/>
              </a:rPr>
              <a:t>erturbations</a:t>
            </a:r>
            <a:endParaRPr lang="en-US" sz="2400" baseline="-250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2139E71-CFCB-5841-ACA0-691927B13EAD}"/>
              </a:ext>
            </a:extLst>
          </p:cNvPr>
          <p:cNvSpPr txBox="1"/>
          <p:nvPr/>
        </p:nvSpPr>
        <p:spPr>
          <a:xfrm>
            <a:off x="406472" y="322910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b="1" dirty="0" err="1"/>
              <a:t>p</a:t>
            </a:r>
            <a:r>
              <a:rPr lang="de-CH" sz="1800" b="1" dirty="0" err="1" smtClean="0"/>
              <a:t>ert</a:t>
            </a:r>
            <a:r>
              <a:rPr lang="de-CH" sz="1800" b="1" dirty="0" smtClean="0"/>
              <a:t>(T)</a:t>
            </a:r>
            <a:endParaRPr lang="en-US" sz="18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E8A319-46E3-FC4D-B1A9-3A31B13DE50E}"/>
              </a:ext>
            </a:extLst>
          </p:cNvPr>
          <p:cNvSpPr txBox="1"/>
          <p:nvPr/>
        </p:nvSpPr>
        <p:spPr>
          <a:xfrm>
            <a:off x="344756" y="3902466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p</a:t>
            </a:r>
            <a:r>
              <a:rPr lang="en-US" sz="1800" b="1" dirty="0" smtClean="0"/>
              <a:t>ert(Q</a:t>
            </a:r>
            <a:r>
              <a:rPr lang="en-US" sz="1800" b="1" baseline="-25000" dirty="0" smtClean="0"/>
              <a:t>v</a:t>
            </a:r>
            <a:r>
              <a:rPr lang="en-US" sz="1800" b="1" dirty="0" smtClean="0"/>
              <a:t>)</a:t>
            </a:r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71392-6E2D-3E4C-836D-E574C7F83B25}"/>
              </a:ext>
            </a:extLst>
          </p:cNvPr>
          <p:cNvSpPr txBox="1"/>
          <p:nvPr/>
        </p:nvSpPr>
        <p:spPr>
          <a:xfrm>
            <a:off x="1186180" y="1643373"/>
            <a:ext cx="5506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sppt%rn_3d(</a:t>
            </a:r>
            <a:r>
              <a:rPr lang="en-US" sz="1400" dirty="0" err="1"/>
              <a:t>jc,jk,jb</a:t>
            </a:r>
            <a:r>
              <a:rPr lang="en-US" sz="1400" dirty="0"/>
              <a:t>) </a:t>
            </a:r>
            <a:r>
              <a:rPr lang="en-US" sz="1400" dirty="0" smtClean="0"/>
              <a:t>= random numbers from [-</a:t>
            </a:r>
            <a:r>
              <a:rPr lang="en-US" sz="1400" dirty="0" err="1" smtClean="0"/>
              <a:t>range_rn</a:t>
            </a:r>
            <a:r>
              <a:rPr lang="en-US" sz="1400" dirty="0" smtClean="0"/>
              <a:t>, </a:t>
            </a:r>
            <a:r>
              <a:rPr lang="en-US" sz="1400" dirty="0" err="1" smtClean="0"/>
              <a:t>range_rn</a:t>
            </a:r>
            <a:r>
              <a:rPr lang="en-US" sz="1400" dirty="0" smtClean="0"/>
              <a:t>] </a:t>
            </a:r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9AE9A7-AC77-D24A-9DFB-044DE12BDB71}"/>
              </a:ext>
            </a:extLst>
          </p:cNvPr>
          <p:cNvSpPr txBox="1"/>
          <p:nvPr/>
        </p:nvSpPr>
        <p:spPr>
          <a:xfrm>
            <a:off x="1186180" y="945417"/>
            <a:ext cx="5987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 pert(x) = sum slow physics tendencies </a:t>
            </a:r>
            <a:r>
              <a:rPr lang="en-US" sz="1800" b="1" dirty="0" err="1" smtClean="0">
                <a:solidFill>
                  <a:srgbClr val="00B050"/>
                </a:solidFill>
                <a:latin typeface="Symbol" pitchFamily="2" charset="2"/>
              </a:rPr>
              <a:t>D</a:t>
            </a:r>
            <a:r>
              <a:rPr lang="en-US" sz="1800" dirty="0" err="1" smtClean="0">
                <a:solidFill>
                  <a:srgbClr val="00B050"/>
                </a:solidFill>
                <a:latin typeface="+mj-lt"/>
              </a:rPr>
              <a:t>x</a:t>
            </a:r>
            <a:r>
              <a:rPr lang="en-US" sz="1800" dirty="0" smtClean="0">
                <a:solidFill>
                  <a:srgbClr val="00B050"/>
                </a:solidFill>
              </a:rPr>
              <a:t> * sppt%rn_3d </a:t>
            </a:r>
          </a:p>
          <a:p>
            <a:r>
              <a:rPr lang="de-CH" sz="1800" dirty="0" smtClean="0">
                <a:solidFill>
                  <a:srgbClr val="00B050"/>
                </a:solidFill>
              </a:rPr>
              <a:t>              + </a:t>
            </a:r>
            <a:r>
              <a:rPr lang="de-CH" sz="1800" dirty="0" err="1" smtClean="0">
                <a:solidFill>
                  <a:srgbClr val="00B050"/>
                </a:solidFill>
              </a:rPr>
              <a:t>sum</a:t>
            </a:r>
            <a:r>
              <a:rPr lang="de-CH" sz="1800" dirty="0" smtClean="0">
                <a:solidFill>
                  <a:srgbClr val="00B050"/>
                </a:solidFill>
              </a:rPr>
              <a:t> fast </a:t>
            </a:r>
            <a:r>
              <a:rPr lang="de-CH" sz="1800" dirty="0" err="1" smtClean="0">
                <a:solidFill>
                  <a:srgbClr val="00B050"/>
                </a:solidFill>
              </a:rPr>
              <a:t>physics</a:t>
            </a:r>
            <a:r>
              <a:rPr lang="de-CH" sz="1800" dirty="0" smtClean="0">
                <a:solidFill>
                  <a:srgbClr val="00B050"/>
                </a:solidFill>
              </a:rPr>
              <a:t> </a:t>
            </a:r>
            <a:r>
              <a:rPr lang="de-CH" sz="1800" dirty="0" err="1" smtClean="0">
                <a:solidFill>
                  <a:srgbClr val="00B050"/>
                </a:solidFill>
              </a:rPr>
              <a:t>tendencies</a:t>
            </a:r>
            <a:r>
              <a:rPr lang="de-CH" sz="1800" dirty="0" smtClean="0">
                <a:solidFill>
                  <a:srgbClr val="00B050"/>
                </a:solidFill>
              </a:rPr>
              <a:t> </a:t>
            </a:r>
            <a:r>
              <a:rPr lang="en-US" sz="1800" b="1" dirty="0" err="1" smtClean="0">
                <a:solidFill>
                  <a:srgbClr val="00B050"/>
                </a:solidFill>
                <a:latin typeface="Symbol" pitchFamily="2" charset="2"/>
              </a:rPr>
              <a:t>D</a:t>
            </a:r>
            <a:r>
              <a:rPr lang="en-US" sz="1800" dirty="0" err="1" smtClean="0">
                <a:solidFill>
                  <a:srgbClr val="00B050"/>
                </a:solidFill>
              </a:rPr>
              <a:t>x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de-CH" sz="1800" dirty="0" smtClean="0">
                <a:solidFill>
                  <a:srgbClr val="00B050"/>
                </a:solidFill>
              </a:rPr>
              <a:t>* sppt%rn_3d</a:t>
            </a:r>
            <a:endParaRPr lang="en-US" sz="1800" dirty="0">
              <a:solidFill>
                <a:srgbClr val="00B0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515220-0D29-7D4D-9B77-A5FA0DF84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581" y="2171701"/>
            <a:ext cx="7506917" cy="14665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FF605D-E7AC-7A45-99B7-DEA9092E8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200" y="3960450"/>
            <a:ext cx="7506917" cy="3455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4267200" y="3308747"/>
            <a:ext cx="3794760" cy="368897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305884" y="3933381"/>
            <a:ext cx="5053256" cy="368897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95969" y="2164081"/>
            <a:ext cx="16161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mo_sppt_core.f90</a:t>
            </a:r>
          </a:p>
        </p:txBody>
      </p:sp>
    </p:spTree>
    <p:extLst>
      <p:ext uri="{BB962C8B-B14F-4D97-AF65-F5344CB8AC3E}">
        <p14:creationId xmlns:p14="http://schemas.microsoft.com/office/powerpoint/2010/main" val="405862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History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SPPT at </a:t>
            </a:r>
            <a:r>
              <a:rPr lang="de-CH" dirty="0" err="1" smtClean="0"/>
              <a:t>MeteoSwiss</a:t>
            </a:r>
            <a:endParaRPr lang="de-CH" dirty="0"/>
          </a:p>
        </p:txBody>
      </p:sp>
      <p:grpSp>
        <p:nvGrpSpPr>
          <p:cNvPr id="10" name="Group 14"/>
          <p:cNvGrpSpPr/>
          <p:nvPr/>
        </p:nvGrpSpPr>
        <p:grpSpPr>
          <a:xfrm>
            <a:off x="1291514" y="1006093"/>
            <a:ext cx="3151611" cy="2207657"/>
            <a:chOff x="4705351" y="3527001"/>
            <a:chExt cx="3870664" cy="272992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1551" y="3911896"/>
              <a:ext cx="3686174" cy="2345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3"/>
            <p:cNvSpPr txBox="1"/>
            <p:nvPr/>
          </p:nvSpPr>
          <p:spPr>
            <a:xfrm>
              <a:off x="4705351" y="3527001"/>
              <a:ext cx="3870664" cy="442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400" dirty="0" smtClean="0"/>
                <a:t>2016: COSMO-1 und COSMO-E</a:t>
              </a:r>
              <a:endParaRPr lang="de-CH" sz="1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703483" y="1377939"/>
            <a:ext cx="412974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1600" dirty="0" smtClean="0"/>
              <a:t>First limited-area EPS </a:t>
            </a:r>
            <a:r>
              <a:rPr lang="de-CH" sz="1600" dirty="0" err="1" smtClean="0"/>
              <a:t>of</a:t>
            </a:r>
            <a:r>
              <a:rPr lang="de-CH" sz="1600" dirty="0" smtClean="0"/>
              <a:t> </a:t>
            </a:r>
            <a:r>
              <a:rPr lang="de-CH" sz="1600" dirty="0" err="1" smtClean="0"/>
              <a:t>MeteoSwiss</a:t>
            </a:r>
            <a:r>
              <a:rPr lang="de-CH" sz="1600" dirty="0" smtClean="0"/>
              <a:t> </a:t>
            </a:r>
            <a:r>
              <a:rPr lang="de-CH" sz="1600" dirty="0" err="1" smtClean="0"/>
              <a:t>has</a:t>
            </a:r>
            <a:r>
              <a:rPr lang="de-CH" sz="1600" dirty="0" smtClean="0"/>
              <a:t> </a:t>
            </a:r>
            <a:r>
              <a:rPr lang="de-CH" sz="1600" dirty="0" err="1" smtClean="0"/>
              <a:t>been</a:t>
            </a:r>
            <a:r>
              <a:rPr lang="de-CH" sz="1600" dirty="0" smtClean="0"/>
              <a:t> </a:t>
            </a:r>
            <a:r>
              <a:rPr lang="de-CH" sz="1600" dirty="0" err="1" smtClean="0"/>
              <a:t>introduced</a:t>
            </a:r>
            <a:r>
              <a:rPr lang="de-CH" sz="1600" dirty="0" smtClean="0"/>
              <a:t> 2016: COSMO-E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1600" dirty="0" err="1"/>
              <a:t>a</a:t>
            </a:r>
            <a:r>
              <a:rPr lang="de-CH" sz="1600" dirty="0" err="1" smtClean="0"/>
              <a:t>vailable</a:t>
            </a:r>
            <a:r>
              <a:rPr lang="de-CH" sz="1600" dirty="0" smtClean="0"/>
              <a:t> </a:t>
            </a:r>
            <a:r>
              <a:rPr lang="de-CH" sz="1600" dirty="0" err="1" smtClean="0"/>
              <a:t>model</a:t>
            </a:r>
            <a:r>
              <a:rPr lang="de-CH" sz="1600" dirty="0" smtClean="0"/>
              <a:t> </a:t>
            </a:r>
            <a:r>
              <a:rPr lang="de-CH" sz="1600" dirty="0" err="1" smtClean="0"/>
              <a:t>perturbations</a:t>
            </a:r>
            <a:r>
              <a:rPr lang="de-CH" sz="1600" dirty="0" smtClean="0"/>
              <a:t>: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CH" sz="1600" dirty="0"/>
              <a:t>PP (COSMO-LEPS, DWD) </a:t>
            </a:r>
            <a:endParaRPr lang="de-CH" sz="1600" dirty="0" smtClean="0"/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CH" sz="1600" dirty="0" smtClean="0"/>
              <a:t>SPPT (L. </a:t>
            </a:r>
            <a:r>
              <a:rPr lang="de-CH" sz="1600" dirty="0" err="1" smtClean="0"/>
              <a:t>Torrisi</a:t>
            </a:r>
            <a:r>
              <a:rPr lang="de-CH" sz="1600" dirty="0" smtClean="0"/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1600" dirty="0" smtClean="0"/>
              <a:t>SPPT </a:t>
            </a:r>
            <a:r>
              <a:rPr lang="de-CH" sz="1600" dirty="0" err="1" smtClean="0"/>
              <a:t>showed</a:t>
            </a:r>
            <a:r>
              <a:rPr lang="de-CH" sz="1600" dirty="0" smtClean="0"/>
              <a:t> </a:t>
            </a:r>
            <a:r>
              <a:rPr lang="de-CH" sz="1600" dirty="0" err="1" smtClean="0"/>
              <a:t>better</a:t>
            </a:r>
            <a:r>
              <a:rPr lang="de-CH" sz="1600" dirty="0" smtClean="0"/>
              <a:t> </a:t>
            </a:r>
            <a:r>
              <a:rPr lang="de-CH" sz="1600" dirty="0" err="1" smtClean="0"/>
              <a:t>spread</a:t>
            </a:r>
            <a:r>
              <a:rPr lang="de-CH" sz="1600" dirty="0" smtClean="0"/>
              <a:t>-error </a:t>
            </a:r>
            <a:r>
              <a:rPr lang="de-CH" sz="1600" dirty="0" err="1" smtClean="0"/>
              <a:t>relationship</a:t>
            </a:r>
            <a:r>
              <a:rPr lang="de-CH" sz="1600" dirty="0"/>
              <a:t> </a:t>
            </a:r>
            <a:r>
              <a:rPr lang="de-CH" sz="1600" dirty="0" smtClean="0"/>
              <a:t>in COSMO-E </a:t>
            </a:r>
            <a:r>
              <a:rPr lang="de-CH" sz="1600" dirty="0" err="1" smtClean="0"/>
              <a:t>tests</a:t>
            </a:r>
            <a:endParaRPr lang="de-CH" sz="16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CH" sz="1600" dirty="0" smtClean="0"/>
              <a:t>SPPT </a:t>
            </a:r>
            <a:r>
              <a:rPr lang="de-CH" sz="1600" dirty="0" err="1" smtClean="0"/>
              <a:t>introduced</a:t>
            </a:r>
            <a:r>
              <a:rPr lang="de-CH" sz="1600" dirty="0" smtClean="0"/>
              <a:t> in COSMO-E, in KENDA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600" dirty="0" smtClean="0"/>
          </a:p>
        </p:txBody>
      </p:sp>
    </p:spTree>
    <p:extLst>
      <p:ext uri="{BB962C8B-B14F-4D97-AF65-F5344CB8AC3E}">
        <p14:creationId xmlns:p14="http://schemas.microsoft.com/office/powerpoint/2010/main" val="109344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buFont typeface="+mj-lt"/>
              <a:buAutoNum type="alphaLcParenR"/>
            </a:pPr>
            <a:r>
              <a:rPr lang="en-US" dirty="0" smtClean="0"/>
              <a:t>Started with an external generation of random pattern fields produced with </a:t>
            </a:r>
            <a:r>
              <a:rPr lang="en-US" dirty="0" err="1" smtClean="0"/>
              <a:t>fieldextra</a:t>
            </a:r>
            <a:r>
              <a:rPr lang="en-US" dirty="0" smtClean="0"/>
              <a:t> (straightforward): use of available infrastructure for interpolation of coarse </a:t>
            </a:r>
            <a:r>
              <a:rPr lang="en-US" dirty="0" err="1" smtClean="0"/>
              <a:t>lat</a:t>
            </a:r>
            <a:r>
              <a:rPr lang="en-US" dirty="0" smtClean="0"/>
              <a:t>/</a:t>
            </a:r>
            <a:r>
              <a:rPr lang="en-US" dirty="0" err="1" smtClean="0"/>
              <a:t>lon</a:t>
            </a:r>
            <a:r>
              <a:rPr lang="en-US" dirty="0" smtClean="0"/>
              <a:t> grid to ICON grid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smtClean="0"/>
              <a:t>Meanwhile, internal generation is also implemented thanks to Matthias and Carlos 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dirty="0" smtClean="0"/>
              <a:t>currently two options, controlled with hardcoded logical </a:t>
            </a:r>
            <a:r>
              <a:rPr lang="en-US" dirty="0" err="1" smtClean="0"/>
              <a:t>lread_rn</a:t>
            </a:r>
            <a:endParaRPr lang="en-US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en-US" dirty="0"/>
              <a:t>b</a:t>
            </a:r>
            <a:r>
              <a:rPr lang="en-US" dirty="0" smtClean="0"/>
              <a:t>) clearly preferable and if our implementation is accepted to be merged into the master a) becomes obsolete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SPPT </a:t>
            </a:r>
            <a:r>
              <a:rPr lang="de-CH" dirty="0" err="1" smtClean="0"/>
              <a:t>random</a:t>
            </a:r>
            <a:r>
              <a:rPr lang="de-CH" dirty="0" smtClean="0"/>
              <a:t> </a:t>
            </a:r>
            <a:r>
              <a:rPr lang="de-CH" dirty="0" err="1" smtClean="0"/>
              <a:t>pattern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41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de-CH" sz="2800" dirty="0" smtClean="0"/>
              <a:t>Internal </a:t>
            </a:r>
            <a:r>
              <a:rPr lang="de-CH" sz="2800" dirty="0" err="1" smtClean="0"/>
              <a:t>generation</a:t>
            </a:r>
            <a:r>
              <a:rPr lang="de-CH" sz="2800" dirty="0" smtClean="0"/>
              <a:t> </a:t>
            </a:r>
            <a:r>
              <a:rPr lang="de-CH" sz="2800" dirty="0" err="1" smtClean="0"/>
              <a:t>of</a:t>
            </a:r>
            <a:r>
              <a:rPr lang="de-CH" sz="2800" dirty="0" smtClean="0"/>
              <a:t> SPPT </a:t>
            </a:r>
          </a:p>
          <a:p>
            <a:pPr algn="ctr"/>
            <a:r>
              <a:rPr lang="de-CH" sz="2800" dirty="0" err="1" smtClean="0"/>
              <a:t>random</a:t>
            </a:r>
            <a:r>
              <a:rPr lang="de-CH" sz="2800" dirty="0" smtClean="0"/>
              <a:t> </a:t>
            </a:r>
            <a:r>
              <a:rPr lang="de-CH" sz="2800" dirty="0" err="1" smtClean="0"/>
              <a:t>patterns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097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Algorithm</a:t>
            </a:r>
            <a:endParaRPr lang="en-US" dirty="0"/>
          </a:p>
        </p:txBody>
      </p:sp>
      <p:pic>
        <p:nvPicPr>
          <p:cNvPr id="5" name="Google Shape;6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04835" y="1431890"/>
            <a:ext cx="4044461" cy="23377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240214" y="1344298"/>
            <a:ext cx="34619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compute </a:t>
            </a:r>
            <a:r>
              <a:rPr lang="en-US" sz="1800" dirty="0"/>
              <a:t>tight bounding box around </a:t>
            </a:r>
            <a:r>
              <a:rPr lang="en-US" sz="1800" b="1" dirty="0" smtClean="0"/>
              <a:t>entire</a:t>
            </a:r>
            <a:r>
              <a:rPr lang="en-US" sz="1800" dirty="0" smtClean="0"/>
              <a:t> </a:t>
            </a:r>
            <a:r>
              <a:rPr lang="en-US" sz="1800" dirty="0"/>
              <a:t>simulation </a:t>
            </a:r>
            <a:r>
              <a:rPr lang="en-US" sz="1800" dirty="0" smtClean="0"/>
              <a:t>domain</a:t>
            </a:r>
          </a:p>
        </p:txBody>
      </p:sp>
    </p:spTree>
    <p:extLst>
      <p:ext uri="{BB962C8B-B14F-4D97-AF65-F5344CB8AC3E}">
        <p14:creationId xmlns:p14="http://schemas.microsoft.com/office/powerpoint/2010/main" val="296190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Algorithm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240214" y="1344298"/>
            <a:ext cx="36142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compute </a:t>
            </a:r>
            <a:r>
              <a:rPr lang="en-US" sz="1800" dirty="0"/>
              <a:t>tight bounding box around </a:t>
            </a:r>
            <a:r>
              <a:rPr lang="en-US" sz="1800" b="1" dirty="0" smtClean="0"/>
              <a:t>entire</a:t>
            </a:r>
            <a:r>
              <a:rPr lang="en-US" sz="1800" dirty="0" smtClean="0"/>
              <a:t> </a:t>
            </a:r>
            <a:r>
              <a:rPr lang="en-US" sz="1800" dirty="0"/>
              <a:t>simulation </a:t>
            </a:r>
            <a:r>
              <a:rPr lang="en-US" sz="1800" dirty="0" smtClean="0"/>
              <a:t>domain</a:t>
            </a:r>
          </a:p>
          <a:p>
            <a:pPr marL="180975" lvl="0" indent="-1809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1800" dirty="0" smtClean="0"/>
              <a:t>ICON </a:t>
            </a:r>
            <a:r>
              <a:rPr lang="de-CH" sz="1800" dirty="0" err="1" smtClean="0"/>
              <a:t>has</a:t>
            </a:r>
            <a:r>
              <a:rPr lang="de-CH" sz="1800" dirty="0" smtClean="0"/>
              <a:t> </a:t>
            </a:r>
            <a:r>
              <a:rPr lang="de-CH" sz="1800" dirty="0" err="1" smtClean="0"/>
              <a:t>no</a:t>
            </a:r>
            <a:r>
              <a:rPr lang="de-CH" sz="1800" dirty="0" smtClean="0"/>
              <a:t> </a:t>
            </a:r>
            <a:r>
              <a:rPr lang="de-CH" sz="1800" dirty="0" err="1" smtClean="0"/>
              <a:t>infrastructure</a:t>
            </a:r>
            <a:r>
              <a:rPr lang="de-CH" sz="1800" dirty="0" smtClean="0"/>
              <a:t> </a:t>
            </a:r>
            <a:r>
              <a:rPr lang="de-CH" sz="1800" dirty="0" err="1" smtClean="0"/>
              <a:t>for</a:t>
            </a:r>
            <a:r>
              <a:rPr lang="de-CH" sz="1800" dirty="0" smtClean="0"/>
              <a:t> </a:t>
            </a:r>
            <a:r>
              <a:rPr lang="de-CH" sz="1800" dirty="0" err="1" smtClean="0"/>
              <a:t>it</a:t>
            </a:r>
            <a:endParaRPr lang="de-CH" sz="1800" dirty="0" smtClean="0"/>
          </a:p>
          <a:p>
            <a:pPr marL="180975" indent="-1809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1800" dirty="0" err="1"/>
              <a:t>done</a:t>
            </a:r>
            <a:r>
              <a:rPr lang="de-CH" sz="1800" dirty="0"/>
              <a:t> </a:t>
            </a:r>
            <a:r>
              <a:rPr lang="en-US" sz="1800" dirty="0" smtClean="0"/>
              <a:t>in </a:t>
            </a:r>
            <a:r>
              <a:rPr lang="en-US" sz="1800" dirty="0"/>
              <a:t>mesh </a:t>
            </a:r>
            <a:r>
              <a:rPr lang="en-US" sz="1800" dirty="0" smtClean="0"/>
              <a:t>read-in subroutine and stored in </a:t>
            </a:r>
            <a:r>
              <a:rPr lang="en-US" sz="1800" dirty="0" err="1" smtClean="0"/>
              <a:t>pre_patch</a:t>
            </a:r>
            <a:r>
              <a:rPr lang="en-US" sz="1800" dirty="0" smtClean="0"/>
              <a:t> object</a:t>
            </a:r>
          </a:p>
          <a:p>
            <a:pPr marL="180975" indent="-1809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1800" dirty="0"/>
              <a:t>on all MPI </a:t>
            </a:r>
            <a:r>
              <a:rPr lang="de-CH" sz="1800" dirty="0" err="1" smtClean="0"/>
              <a:t>ranks</a:t>
            </a:r>
            <a:endParaRPr lang="en-US" sz="1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35" y="1431501"/>
            <a:ext cx="4034411" cy="233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5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Algorithm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33" y="1058655"/>
            <a:ext cx="4793063" cy="27109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240214" y="1344298"/>
            <a:ext cx="34619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divide bounding box by </a:t>
            </a:r>
            <a:r>
              <a:rPr lang="en-US" sz="1800" dirty="0" err="1"/>
              <a:t>dlon_rn</a:t>
            </a:r>
            <a:r>
              <a:rPr lang="en-US" sz="1800" dirty="0"/>
              <a:t> / </a:t>
            </a:r>
            <a:r>
              <a:rPr lang="en-US" sz="1800" dirty="0" err="1"/>
              <a:t>dlat_rn</a:t>
            </a:r>
            <a:r>
              <a:rPr lang="en-US" sz="1800" dirty="0"/>
              <a:t> (</a:t>
            </a:r>
            <a:r>
              <a:rPr lang="en-US" sz="1800" dirty="0" err="1" smtClean="0"/>
              <a:t>namelist</a:t>
            </a:r>
            <a:r>
              <a:rPr lang="en-US" sz="1800" dirty="0" smtClean="0"/>
              <a:t> </a:t>
            </a:r>
            <a:r>
              <a:rPr lang="en-US" sz="1800" dirty="0"/>
              <a:t>parameters) to get a coarse, </a:t>
            </a:r>
            <a:r>
              <a:rPr lang="en-US" sz="1800" dirty="0" err="1"/>
              <a:t>cartesian</a:t>
            </a:r>
            <a:r>
              <a:rPr lang="en-US" sz="1800" dirty="0"/>
              <a:t> </a:t>
            </a:r>
            <a:r>
              <a:rPr lang="en-US" sz="1800" dirty="0" smtClean="0"/>
              <a:t>grid</a:t>
            </a:r>
            <a:endParaRPr lang="en-US" sz="1800" dirty="0"/>
          </a:p>
          <a:p>
            <a:pPr marL="180975" lvl="0" indent="-1809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in default setup the ratio of </a:t>
            </a:r>
            <a:r>
              <a:rPr lang="en-US" sz="1800" dirty="0" err="1"/>
              <a:t>dlon_rn</a:t>
            </a:r>
            <a:r>
              <a:rPr lang="en-US" sz="1800" dirty="0"/>
              <a:t> / </a:t>
            </a:r>
            <a:r>
              <a:rPr lang="en-US" sz="1800" dirty="0" err="1"/>
              <a:t>dlat_rn</a:t>
            </a:r>
            <a:r>
              <a:rPr lang="en-US" sz="1800" dirty="0"/>
              <a:t> to edge length of triangle is much larger, i.e. thousands of triangles </a:t>
            </a:r>
            <a:r>
              <a:rPr lang="en-US" sz="1800" dirty="0" smtClean="0"/>
              <a:t>within </a:t>
            </a:r>
            <a:r>
              <a:rPr lang="en-US" sz="1800" dirty="0"/>
              <a:t>four grid points</a:t>
            </a:r>
          </a:p>
        </p:txBody>
      </p:sp>
    </p:spTree>
    <p:extLst>
      <p:ext uri="{BB962C8B-B14F-4D97-AF65-F5344CB8AC3E}">
        <p14:creationId xmlns:p14="http://schemas.microsoft.com/office/powerpoint/2010/main" val="25270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Algorithm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245240" y="1253945"/>
            <a:ext cx="35226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assign </a:t>
            </a:r>
            <a:r>
              <a:rPr lang="en-US" sz="1800" dirty="0"/>
              <a:t>a random number to each grid point </a:t>
            </a:r>
            <a:r>
              <a:rPr lang="en-US" sz="1800" dirty="0" smtClean="0"/>
              <a:t>on </a:t>
            </a:r>
            <a:r>
              <a:rPr lang="en-US" sz="1800" dirty="0"/>
              <a:t>the coarse </a:t>
            </a:r>
            <a:r>
              <a:rPr lang="en-US" sz="1800" dirty="0" smtClean="0"/>
              <a:t>grid</a:t>
            </a:r>
          </a:p>
          <a:p>
            <a:pPr marL="180975" lvl="0" indent="-1809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1800" dirty="0" err="1"/>
              <a:t>n</a:t>
            </a:r>
            <a:r>
              <a:rPr lang="de-CH" sz="1800" dirty="0" err="1" smtClean="0"/>
              <a:t>ote</a:t>
            </a:r>
            <a:r>
              <a:rPr lang="de-CH" sz="1800" dirty="0" smtClean="0"/>
              <a:t> </a:t>
            </a:r>
            <a:r>
              <a:rPr lang="de-CH" sz="1800" dirty="0" err="1" smtClean="0"/>
              <a:t>again</a:t>
            </a:r>
            <a:r>
              <a:rPr lang="de-CH" sz="1800" dirty="0" smtClean="0"/>
              <a:t>: </a:t>
            </a:r>
            <a:r>
              <a:rPr lang="de-CH" sz="1800" dirty="0" err="1" smtClean="0"/>
              <a:t>done</a:t>
            </a:r>
            <a:r>
              <a:rPr lang="de-CH" sz="1800" dirty="0" smtClean="0"/>
              <a:t> on all MPI </a:t>
            </a:r>
            <a:r>
              <a:rPr lang="de-CH" sz="1800" dirty="0" err="1" smtClean="0"/>
              <a:t>ranks</a:t>
            </a:r>
            <a:r>
              <a:rPr lang="de-CH" sz="1800" dirty="0" smtClean="0"/>
              <a:t>, i.e. all MPI </a:t>
            </a:r>
            <a:r>
              <a:rPr lang="de-CH" sz="1800" dirty="0" err="1" smtClean="0"/>
              <a:t>ranks</a:t>
            </a:r>
            <a:r>
              <a:rPr lang="de-CH" sz="1800" dirty="0" smtClean="0"/>
              <a:t> </a:t>
            </a:r>
            <a:r>
              <a:rPr lang="de-CH" sz="1800" dirty="0" err="1" smtClean="0"/>
              <a:t>knows</a:t>
            </a:r>
            <a:r>
              <a:rPr lang="de-CH" sz="1800" dirty="0" smtClean="0"/>
              <a:t> </a:t>
            </a:r>
            <a:r>
              <a:rPr lang="de-CH" sz="1800" dirty="0" err="1" smtClean="0"/>
              <a:t>the</a:t>
            </a:r>
            <a:r>
              <a:rPr lang="de-CH" sz="1800" dirty="0" smtClean="0"/>
              <a:t> </a:t>
            </a:r>
            <a:r>
              <a:rPr lang="de-CH" sz="1800" dirty="0" err="1" smtClean="0"/>
              <a:t>entire</a:t>
            </a:r>
            <a:r>
              <a:rPr lang="de-CH" sz="1800" dirty="0" smtClean="0"/>
              <a:t> </a:t>
            </a:r>
            <a:r>
              <a:rPr lang="de-CH" sz="1800" dirty="0" err="1" smtClean="0"/>
              <a:t>coarse</a:t>
            </a:r>
            <a:r>
              <a:rPr lang="de-CH" sz="1800" dirty="0" smtClean="0"/>
              <a:t> </a:t>
            </a:r>
            <a:r>
              <a:rPr lang="de-CH" sz="1800" dirty="0" err="1" smtClean="0"/>
              <a:t>grid</a:t>
            </a:r>
            <a:endParaRPr lang="de-CH" sz="1800" dirty="0"/>
          </a:p>
          <a:p>
            <a:pPr marL="180975" lvl="0" indent="-1809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1800" dirty="0" err="1"/>
              <a:t>u</a:t>
            </a:r>
            <a:r>
              <a:rPr lang="de-CH" sz="1800" dirty="0" err="1" smtClean="0"/>
              <a:t>sing</a:t>
            </a:r>
            <a:r>
              <a:rPr lang="de-CH" sz="1800" dirty="0" smtClean="0"/>
              <a:t> </a:t>
            </a:r>
            <a:r>
              <a:rPr lang="de-CH" sz="1800" dirty="0" err="1" smtClean="0"/>
              <a:t>the</a:t>
            </a:r>
            <a:r>
              <a:rPr lang="de-CH" sz="1800" dirty="0" smtClean="0"/>
              <a:t> same </a:t>
            </a:r>
            <a:r>
              <a:rPr lang="de-CH" sz="1800" dirty="0" err="1" smtClean="0"/>
              <a:t>seed</a:t>
            </a:r>
            <a:r>
              <a:rPr lang="de-CH" sz="1800" dirty="0" smtClean="0"/>
              <a:t> on all MPI </a:t>
            </a:r>
            <a:r>
              <a:rPr lang="de-CH" sz="1800" dirty="0" err="1" smtClean="0"/>
              <a:t>ranks</a:t>
            </a:r>
            <a:r>
              <a:rPr lang="de-CH" sz="1800" dirty="0" smtClean="0"/>
              <a:t> </a:t>
            </a:r>
            <a:r>
              <a:rPr lang="de-CH" sz="1800" dirty="0" err="1" smtClean="0"/>
              <a:t>ensures</a:t>
            </a:r>
            <a:r>
              <a:rPr lang="de-CH" sz="1800" dirty="0" smtClean="0"/>
              <a:t> </a:t>
            </a:r>
            <a:r>
              <a:rPr lang="de-CH" sz="1800" dirty="0" err="1" smtClean="0"/>
              <a:t>that</a:t>
            </a:r>
            <a:r>
              <a:rPr lang="de-CH" sz="1800" dirty="0" smtClean="0"/>
              <a:t> all MPI </a:t>
            </a:r>
            <a:r>
              <a:rPr lang="de-CH" sz="1800" dirty="0" err="1" smtClean="0"/>
              <a:t>tasks</a:t>
            </a:r>
            <a:r>
              <a:rPr lang="de-CH" sz="1800" dirty="0" smtClean="0"/>
              <a:t> </a:t>
            </a:r>
            <a:r>
              <a:rPr lang="de-CH" sz="1800" dirty="0" err="1" smtClean="0"/>
              <a:t>uses</a:t>
            </a:r>
            <a:r>
              <a:rPr lang="de-CH" sz="1800" dirty="0" smtClean="0"/>
              <a:t> </a:t>
            </a:r>
            <a:r>
              <a:rPr lang="de-CH" sz="1800" dirty="0" err="1" smtClean="0"/>
              <a:t>the</a:t>
            </a:r>
            <a:r>
              <a:rPr lang="de-CH" sz="1800" dirty="0" smtClean="0"/>
              <a:t> same </a:t>
            </a:r>
            <a:r>
              <a:rPr lang="de-CH" sz="1800" dirty="0" err="1" smtClean="0"/>
              <a:t>random</a:t>
            </a:r>
            <a:r>
              <a:rPr lang="de-CH" sz="1800" dirty="0" smtClean="0"/>
              <a:t> </a:t>
            </a:r>
            <a:r>
              <a:rPr lang="de-CH" sz="1800" dirty="0" err="1" smtClean="0"/>
              <a:t>numbers</a:t>
            </a:r>
            <a:r>
              <a:rPr lang="de-CH" sz="1800" dirty="0" smtClean="0"/>
              <a:t> </a:t>
            </a:r>
            <a:endParaRPr lang="en-US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499" y="1421842"/>
            <a:ext cx="4043822" cy="2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8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Algorithm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95" y="743006"/>
            <a:ext cx="5757568" cy="35631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40214" y="1344298"/>
            <a:ext cx="34619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for each cell center </a:t>
            </a:r>
            <a:r>
              <a:rPr lang="en-US" sz="1800" dirty="0" smtClean="0"/>
              <a:t>c compute the coarse grid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/>
              <a:t>and j</a:t>
            </a:r>
          </a:p>
          <a:p>
            <a:pPr marL="180975" lvl="0" indent="-1809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every MPI </a:t>
            </a:r>
            <a:r>
              <a:rPr lang="en-US" sz="1800" dirty="0" smtClean="0"/>
              <a:t>rank </a:t>
            </a:r>
            <a:r>
              <a:rPr lang="en-US" sz="1800" dirty="0"/>
              <a:t>does it for </a:t>
            </a:r>
            <a:r>
              <a:rPr lang="en-US" sz="1800" dirty="0" smtClean="0"/>
              <a:t>the cells in his </a:t>
            </a:r>
            <a:r>
              <a:rPr lang="en-US" sz="1800" dirty="0"/>
              <a:t>patch </a:t>
            </a:r>
            <a:r>
              <a:rPr lang="en-US" sz="1800" dirty="0" smtClean="0"/>
              <a:t>(domain decomposition)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6214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Algorithm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499" y="1421842"/>
            <a:ext cx="4043822" cy="234140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40214" y="1344298"/>
            <a:ext cx="34619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retrieve values of the coarse grid at [</a:t>
            </a:r>
            <a:r>
              <a:rPr lang="en-US" sz="1800" dirty="0" err="1"/>
              <a:t>i,j</a:t>
            </a:r>
            <a:r>
              <a:rPr lang="en-US" sz="1800" dirty="0"/>
              <a:t>], [i+1,j], [</a:t>
            </a:r>
            <a:r>
              <a:rPr lang="en-US" sz="1800" dirty="0" err="1"/>
              <a:t>i</a:t>
            </a:r>
            <a:r>
              <a:rPr lang="en-US" sz="1800" dirty="0"/>
              <a:t>, j+1], [i+1, j+1] </a:t>
            </a:r>
          </a:p>
          <a:p>
            <a:pPr marL="180975" lvl="0" indent="-1809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perform bilinear interpolation of the corner values onto the cell center</a:t>
            </a:r>
          </a:p>
          <a:p>
            <a:pPr marL="180975" lvl="0" indent="-1809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repeat that for every cell center</a:t>
            </a:r>
          </a:p>
        </p:txBody>
      </p:sp>
    </p:spTree>
    <p:extLst>
      <p:ext uri="{BB962C8B-B14F-4D97-AF65-F5344CB8AC3E}">
        <p14:creationId xmlns:p14="http://schemas.microsoft.com/office/powerpoint/2010/main" val="239648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Algorithm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115367" y="1017725"/>
            <a:ext cx="7613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de-CH" sz="1800" dirty="0" err="1"/>
              <a:t>R</a:t>
            </a:r>
            <a:r>
              <a:rPr lang="de-CH" sz="1800" dirty="0" err="1" smtClean="0"/>
              <a:t>esults</a:t>
            </a:r>
            <a:r>
              <a:rPr lang="de-CH" sz="1800" dirty="0" smtClean="0"/>
              <a:t> in </a:t>
            </a:r>
            <a:r>
              <a:rPr lang="de-CH" sz="1800" dirty="0" err="1" smtClean="0"/>
              <a:t>random</a:t>
            </a:r>
            <a:r>
              <a:rPr lang="de-CH" sz="1800" dirty="0" smtClean="0"/>
              <a:t> </a:t>
            </a:r>
            <a:r>
              <a:rPr lang="de-CH" sz="1800" dirty="0" err="1" smtClean="0"/>
              <a:t>pattern</a:t>
            </a:r>
            <a:r>
              <a:rPr lang="de-CH" sz="1800" dirty="0" smtClean="0"/>
              <a:t> </a:t>
            </a:r>
            <a:r>
              <a:rPr lang="de-CH" sz="1800" dirty="0" err="1" smtClean="0"/>
              <a:t>field</a:t>
            </a:r>
            <a:r>
              <a:rPr lang="de-CH" sz="1800" dirty="0" smtClean="0"/>
              <a:t> </a:t>
            </a:r>
            <a:r>
              <a:rPr lang="de-CH" sz="1800" dirty="0" err="1" smtClean="0"/>
              <a:t>with</a:t>
            </a:r>
            <a:r>
              <a:rPr lang="de-CH" sz="1800" dirty="0" smtClean="0"/>
              <a:t> horizontal </a:t>
            </a:r>
            <a:r>
              <a:rPr lang="de-CH" sz="1800" dirty="0" err="1" smtClean="0"/>
              <a:t>correlation</a:t>
            </a:r>
            <a:r>
              <a:rPr lang="de-CH" sz="1800" dirty="0" smtClean="0"/>
              <a:t>: 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56" y="1426867"/>
            <a:ext cx="3717415" cy="21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de-CH" sz="2800" dirty="0" smtClean="0"/>
              <a:t>SPPT </a:t>
            </a:r>
            <a:r>
              <a:rPr lang="de-CH" sz="2800" dirty="0" err="1" smtClean="0"/>
              <a:t>tests</a:t>
            </a:r>
            <a:r>
              <a:rPr lang="de-CH" sz="2800" dirty="0" smtClean="0"/>
              <a:t> </a:t>
            </a:r>
            <a:r>
              <a:rPr lang="de-CH" sz="2800" dirty="0" err="1" smtClean="0"/>
              <a:t>with</a:t>
            </a:r>
            <a:r>
              <a:rPr lang="de-CH" sz="2800" dirty="0" smtClean="0"/>
              <a:t> ICON</a:t>
            </a:r>
          </a:p>
        </p:txBody>
      </p:sp>
    </p:spTree>
    <p:extLst>
      <p:ext uri="{BB962C8B-B14F-4D97-AF65-F5344CB8AC3E}">
        <p14:creationId xmlns:p14="http://schemas.microsoft.com/office/powerpoint/2010/main" val="83576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History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SPPT at </a:t>
            </a:r>
            <a:r>
              <a:rPr lang="de-CH" dirty="0" err="1" smtClean="0"/>
              <a:t>MeteoSwiss</a:t>
            </a:r>
            <a:endParaRPr lang="de-CH" dirty="0"/>
          </a:p>
        </p:txBody>
      </p:sp>
      <p:grpSp>
        <p:nvGrpSpPr>
          <p:cNvPr id="10" name="Group 14"/>
          <p:cNvGrpSpPr/>
          <p:nvPr/>
        </p:nvGrpSpPr>
        <p:grpSpPr>
          <a:xfrm>
            <a:off x="1291514" y="1006093"/>
            <a:ext cx="3151611" cy="2207657"/>
            <a:chOff x="4705351" y="3527001"/>
            <a:chExt cx="3870664" cy="272992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1551" y="3911896"/>
              <a:ext cx="3686174" cy="2345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3"/>
            <p:cNvSpPr txBox="1"/>
            <p:nvPr/>
          </p:nvSpPr>
          <p:spPr>
            <a:xfrm>
              <a:off x="4705351" y="3527001"/>
              <a:ext cx="3870664" cy="442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400" dirty="0" smtClean="0"/>
                <a:t>2016: COSMO-1 und COSMO-E</a:t>
              </a:r>
              <a:endParaRPr lang="de-CH" sz="1400" dirty="0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625" y="1020842"/>
            <a:ext cx="3271538" cy="2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54212" y="3395549"/>
            <a:ext cx="6439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continuous improvements in SPPT implementation in next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SPPT also used by COSMO-1E, COSMO-2E and KENDA-1</a:t>
            </a:r>
          </a:p>
        </p:txBody>
      </p:sp>
    </p:spTree>
    <p:extLst>
      <p:ext uri="{BB962C8B-B14F-4D97-AF65-F5344CB8AC3E}">
        <p14:creationId xmlns:p14="http://schemas.microsoft.com/office/powerpoint/2010/main" val="369647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sz="1800" dirty="0" smtClean="0"/>
              <a:t>just </a:t>
            </a:r>
            <a:r>
              <a:rPr lang="de-CH" sz="1800" dirty="0" err="1" smtClean="0"/>
              <a:t>one</a:t>
            </a:r>
            <a:r>
              <a:rPr lang="de-CH" sz="1800" dirty="0" smtClean="0"/>
              <a:t> </a:t>
            </a:r>
            <a:r>
              <a:rPr lang="de-CH" sz="1800" dirty="0" err="1" smtClean="0"/>
              <a:t>case</a:t>
            </a:r>
            <a:r>
              <a:rPr lang="de-CH" sz="1800" dirty="0" smtClean="0"/>
              <a:t> </a:t>
            </a:r>
            <a:r>
              <a:rPr lang="de-CH" sz="1800" dirty="0" err="1" smtClean="0"/>
              <a:t>with</a:t>
            </a:r>
            <a:r>
              <a:rPr lang="de-CH" sz="1800" dirty="0" smtClean="0"/>
              <a:t> </a:t>
            </a:r>
            <a:r>
              <a:rPr lang="de-CH" sz="1800" dirty="0" err="1" smtClean="0"/>
              <a:t>control</a:t>
            </a:r>
            <a:r>
              <a:rPr lang="de-CH" sz="1800" dirty="0" smtClean="0"/>
              <a:t> </a:t>
            </a:r>
            <a:r>
              <a:rPr lang="de-CH" sz="1800" dirty="0" err="1" smtClean="0"/>
              <a:t>and</a:t>
            </a:r>
            <a:r>
              <a:rPr lang="de-CH" sz="1800" dirty="0" smtClean="0"/>
              <a:t> 3 </a:t>
            </a:r>
            <a:r>
              <a:rPr lang="de-CH" sz="1800" dirty="0" err="1" smtClean="0"/>
              <a:t>perturbed</a:t>
            </a:r>
            <a:r>
              <a:rPr lang="de-CH" sz="1800" dirty="0" smtClean="0"/>
              <a:t> </a:t>
            </a:r>
            <a:r>
              <a:rPr lang="de-CH" sz="1800" dirty="0" err="1" smtClean="0"/>
              <a:t>members</a:t>
            </a:r>
            <a:endParaRPr lang="de-CH" sz="1800" dirty="0"/>
          </a:p>
          <a:p>
            <a:r>
              <a:rPr lang="de-CH" sz="1800" dirty="0" smtClean="0"/>
              <a:t>ICON-CH2-EPS </a:t>
            </a:r>
            <a:r>
              <a:rPr lang="de-CH" sz="1800" dirty="0" err="1" smtClean="0"/>
              <a:t>grid</a:t>
            </a:r>
            <a:endParaRPr lang="de-CH" sz="1800" dirty="0" smtClean="0"/>
          </a:p>
          <a:p>
            <a:r>
              <a:rPr lang="de-CH" sz="1800" dirty="0" smtClean="0"/>
              <a:t>SPPT </a:t>
            </a:r>
            <a:r>
              <a:rPr lang="de-CH" sz="1800" dirty="0" err="1" smtClean="0"/>
              <a:t>only</a:t>
            </a:r>
            <a:r>
              <a:rPr lang="de-CH" sz="1800" dirty="0" smtClean="0"/>
              <a:t>, </a:t>
            </a:r>
            <a:r>
              <a:rPr lang="de-CH" sz="1800" dirty="0" err="1" smtClean="0"/>
              <a:t>no</a:t>
            </a:r>
            <a:r>
              <a:rPr lang="de-CH" sz="1800" dirty="0" smtClean="0"/>
              <a:t> </a:t>
            </a:r>
            <a:r>
              <a:rPr lang="de-CH" sz="1800" dirty="0" err="1" smtClean="0"/>
              <a:t>other</a:t>
            </a:r>
            <a:r>
              <a:rPr lang="de-CH" sz="1800" dirty="0" smtClean="0"/>
              <a:t> </a:t>
            </a:r>
            <a:r>
              <a:rPr lang="de-CH" sz="1800" dirty="0" err="1" smtClean="0"/>
              <a:t>perturbations</a:t>
            </a:r>
            <a:endParaRPr lang="de-CH" sz="1800" dirty="0"/>
          </a:p>
          <a:p>
            <a:r>
              <a:rPr lang="de-CH" sz="1800" dirty="0" smtClean="0"/>
              <a:t>internal </a:t>
            </a:r>
            <a:r>
              <a:rPr lang="de-CH" sz="1800" dirty="0" err="1" smtClean="0"/>
              <a:t>and</a:t>
            </a:r>
            <a:r>
              <a:rPr lang="de-CH" sz="1800" dirty="0" smtClean="0"/>
              <a:t> </a:t>
            </a:r>
            <a:r>
              <a:rPr lang="de-CH" sz="1800" dirty="0" err="1" smtClean="0"/>
              <a:t>external</a:t>
            </a:r>
            <a:r>
              <a:rPr lang="de-CH" sz="1800" dirty="0" smtClean="0"/>
              <a:t> </a:t>
            </a:r>
            <a:r>
              <a:rPr lang="de-CH" sz="1800" dirty="0" err="1" smtClean="0"/>
              <a:t>random</a:t>
            </a:r>
            <a:r>
              <a:rPr lang="de-CH" sz="1800" dirty="0" smtClean="0"/>
              <a:t> </a:t>
            </a:r>
            <a:r>
              <a:rPr lang="de-CH" sz="1800" dirty="0" err="1" smtClean="0"/>
              <a:t>pattern</a:t>
            </a:r>
            <a:r>
              <a:rPr lang="de-CH" sz="1800" dirty="0" smtClean="0"/>
              <a:t> </a:t>
            </a:r>
            <a:r>
              <a:rPr lang="de-CH" sz="1800" dirty="0" err="1" smtClean="0"/>
              <a:t>generation</a:t>
            </a:r>
            <a:endParaRPr lang="de-CH" sz="1800" dirty="0"/>
          </a:p>
          <a:p>
            <a:r>
              <a:rPr lang="de-CH" sz="1800" dirty="0" smtClean="0"/>
              <a:t>on CPU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Minimal </a:t>
            </a:r>
            <a:r>
              <a:rPr lang="de-CH" dirty="0" err="1" smtClean="0"/>
              <a:t>tests</a:t>
            </a:r>
            <a:r>
              <a:rPr lang="de-CH" dirty="0" smtClean="0"/>
              <a:t> </a:t>
            </a:r>
            <a:r>
              <a:rPr lang="de-CH" dirty="0" err="1" smtClean="0"/>
              <a:t>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58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1AB5F3-8E74-2E48-B0E8-B134B92CA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cs typeface="Calibri" panose="020F0502020204030204" pitchFamily="34" charset="0"/>
              </a:rPr>
              <a:t>Spread</a:t>
            </a:r>
            <a:r>
              <a:rPr lang="de-CH" dirty="0" smtClean="0">
                <a:cs typeface="Calibri" panose="020F0502020204030204" pitchFamily="34" charset="0"/>
              </a:rPr>
              <a:t> </a:t>
            </a:r>
            <a:r>
              <a:rPr lang="de-CH" dirty="0" err="1" smtClean="0">
                <a:cs typeface="Calibri" panose="020F0502020204030204" pitchFamily="34" charset="0"/>
              </a:rPr>
              <a:t>and</a:t>
            </a:r>
            <a:r>
              <a:rPr lang="de-CH" dirty="0" smtClean="0">
                <a:cs typeface="Calibri" panose="020F0502020204030204" pitchFamily="34" charset="0"/>
              </a:rPr>
              <a:t> </a:t>
            </a:r>
            <a:r>
              <a:rPr lang="de-CH" dirty="0" err="1" smtClean="0">
                <a:cs typeface="Calibri" panose="020F0502020204030204" pitchFamily="34" charset="0"/>
              </a:rPr>
              <a:t>verification</a:t>
            </a:r>
            <a:r>
              <a:rPr lang="de-CH" dirty="0" smtClean="0">
                <a:cs typeface="Calibri" panose="020F0502020204030204" pitchFamily="34" charset="0"/>
              </a:rPr>
              <a:t> </a:t>
            </a:r>
            <a:r>
              <a:rPr lang="de-CH" dirty="0" err="1" smtClean="0">
                <a:cs typeface="Calibri" panose="020F0502020204030204" pitchFamily="34" charset="0"/>
              </a:rPr>
              <a:t>of</a:t>
            </a:r>
            <a:r>
              <a:rPr lang="de-CH" dirty="0" smtClean="0">
                <a:cs typeface="Calibri" panose="020F0502020204030204" pitchFamily="34" charset="0"/>
              </a:rPr>
              <a:t> </a:t>
            </a:r>
            <a:r>
              <a:rPr lang="de-CH" dirty="0" err="1" smtClean="0">
                <a:cs typeface="Calibri" panose="020F0502020204030204" pitchFamily="34" charset="0"/>
              </a:rPr>
              <a:t>test</a:t>
            </a:r>
            <a:r>
              <a:rPr lang="de-CH" dirty="0" smtClean="0">
                <a:cs typeface="Calibri" panose="020F0502020204030204" pitchFamily="34" charset="0"/>
              </a:rPr>
              <a:t> </a:t>
            </a:r>
            <a:r>
              <a:rPr lang="de-CH" dirty="0" err="1" smtClean="0">
                <a:cs typeface="Calibri" panose="020F0502020204030204" pitchFamily="34" charset="0"/>
              </a:rPr>
              <a:t>case</a:t>
            </a:r>
            <a:endParaRPr lang="en-US" sz="2200" b="1" baseline="-25000" dirty="0">
              <a:cs typeface="Calibri" panose="020F050202020403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29B2989-F272-7740-8C3C-D6046A67C05F}"/>
              </a:ext>
            </a:extLst>
          </p:cNvPr>
          <p:cNvGrpSpPr/>
          <p:nvPr/>
        </p:nvGrpSpPr>
        <p:grpSpPr>
          <a:xfrm>
            <a:off x="186268" y="1049757"/>
            <a:ext cx="4431890" cy="3596329"/>
            <a:chOff x="476736" y="2254494"/>
            <a:chExt cx="5025494" cy="4054805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3FCF269-84E3-0243-A308-A6D8D7D02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2571" y="2672999"/>
              <a:ext cx="4059022" cy="2775708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9D888F-384C-E841-BB42-F60FE3D5F28C}"/>
                </a:ext>
              </a:extLst>
            </p:cNvPr>
            <p:cNvSpPr txBox="1"/>
            <p:nvPr/>
          </p:nvSpPr>
          <p:spPr>
            <a:xfrm>
              <a:off x="2480069" y="5512796"/>
              <a:ext cx="10839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Longitude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A142071-FC7C-FF4A-9C72-FC5F61E3D3FB}"/>
                </a:ext>
              </a:extLst>
            </p:cNvPr>
            <p:cNvSpPr txBox="1"/>
            <p:nvPr/>
          </p:nvSpPr>
          <p:spPr>
            <a:xfrm rot="16200000">
              <a:off x="188996" y="3826267"/>
              <a:ext cx="914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Latitude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B833F73-833A-A147-BA5E-1C198EA40A5C}"/>
                </a:ext>
              </a:extLst>
            </p:cNvPr>
            <p:cNvSpPr txBox="1"/>
            <p:nvPr/>
          </p:nvSpPr>
          <p:spPr>
            <a:xfrm>
              <a:off x="626749" y="2254494"/>
              <a:ext cx="4717315" cy="416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1800" dirty="0" smtClean="0">
                  <a:solidFill>
                    <a:srgbClr val="00B050"/>
                  </a:solidFill>
                </a:rPr>
                <a:t>Ensemble spread +72h as expected</a:t>
              </a:r>
              <a:endParaRPr lang="en-US" sz="1800" dirty="0">
                <a:solidFill>
                  <a:srgbClr val="00B050"/>
                </a:solidFill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85CAD41-3B49-CC4B-9950-3D958EBD1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2571" y="6027198"/>
              <a:ext cx="4059022" cy="231944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DD7FD39-5800-C84B-898C-0B7C9C8A287E}"/>
                </a:ext>
              </a:extLst>
            </p:cNvPr>
            <p:cNvSpPr txBox="1"/>
            <p:nvPr/>
          </p:nvSpPr>
          <p:spPr>
            <a:xfrm>
              <a:off x="5138324" y="5927585"/>
              <a:ext cx="363906" cy="3817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K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0BFD072-274F-664A-9615-9F4FBEF7A898}"/>
              </a:ext>
            </a:extLst>
          </p:cNvPr>
          <p:cNvSpPr txBox="1"/>
          <p:nvPr/>
        </p:nvSpPr>
        <p:spPr>
          <a:xfrm>
            <a:off x="6398335" y="5316027"/>
            <a:ext cx="54192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/>
              <a:t>Fig 2: Surface verification of three a ensemble members (blue, green, brown) plus control run (i.e. SPPT switched off, red) for 2-m air temperature. Shown are mean absolute error (MAE, top) and standard deviation (STDE, bottom) 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FC30920-8AD1-F942-B68B-6CB67464BA7B}"/>
              </a:ext>
            </a:extLst>
          </p:cNvPr>
          <p:cNvGrpSpPr/>
          <p:nvPr/>
        </p:nvGrpSpPr>
        <p:grpSpPr>
          <a:xfrm>
            <a:off x="4811743" y="1345044"/>
            <a:ext cx="4136780" cy="3240617"/>
            <a:chOff x="5921287" y="823412"/>
            <a:chExt cx="5583696" cy="4195714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CD5C193-7006-564E-8389-6882A0EB0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85738" y="823412"/>
              <a:ext cx="5419245" cy="3753134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F0C58EA-BD37-934A-88BB-D2480362F318}"/>
                </a:ext>
              </a:extLst>
            </p:cNvPr>
            <p:cNvSpPr txBox="1"/>
            <p:nvPr/>
          </p:nvSpPr>
          <p:spPr>
            <a:xfrm>
              <a:off x="8413022" y="4580791"/>
              <a:ext cx="853444" cy="438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Time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E8F40A9-3E55-8E4B-A0B3-ACBB58781AF7}"/>
                </a:ext>
              </a:extLst>
            </p:cNvPr>
            <p:cNvSpPr txBox="1"/>
            <p:nvPr/>
          </p:nvSpPr>
          <p:spPr>
            <a:xfrm rot="16200000">
              <a:off x="5442977" y="3159636"/>
              <a:ext cx="1438703" cy="45697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STDE (℃)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CC82058-24E7-0F4F-88C7-6939422D8B80}"/>
                </a:ext>
              </a:extLst>
            </p:cNvPr>
            <p:cNvSpPr txBox="1"/>
            <p:nvPr/>
          </p:nvSpPr>
          <p:spPr>
            <a:xfrm rot="16200000">
              <a:off x="5495797" y="1456488"/>
              <a:ext cx="1307950" cy="45697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MAE (℃)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EAF4250-6952-6E4D-8E83-31AFA751A4E3}"/>
                </a:ext>
              </a:extLst>
            </p:cNvPr>
            <p:cNvSpPr txBox="1"/>
            <p:nvPr/>
          </p:nvSpPr>
          <p:spPr>
            <a:xfrm>
              <a:off x="6542708" y="1051116"/>
              <a:ext cx="818305" cy="438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T2m</a:t>
              </a:r>
              <a:endParaRPr lang="en-US" sz="1600" b="1" dirty="0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D80CD9F7-F998-C045-B174-A877713B5FFE}"/>
              </a:ext>
            </a:extLst>
          </p:cNvPr>
          <p:cNvSpPr txBox="1"/>
          <p:nvPr/>
        </p:nvSpPr>
        <p:spPr>
          <a:xfrm>
            <a:off x="382714" y="5316027"/>
            <a:ext cx="54192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/>
              <a:t>Fig. 1: Standard deviation of the 2-m air temperature for a three member ensemble after a 72 hour forecast. Bounding box represents the ICON-2 domain, marginally larger than the current COSMO-2E domain operationally used at </a:t>
            </a:r>
            <a:r>
              <a:rPr lang="en-US" sz="1600" i="1" dirty="0" err="1"/>
              <a:t>MeteoSwiss</a:t>
            </a:r>
            <a:r>
              <a:rPr lang="en-US" sz="1600" i="1" dirty="0"/>
              <a:t>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860FF42-BDCB-8E42-8574-224EA8D77583}"/>
              </a:ext>
            </a:extLst>
          </p:cNvPr>
          <p:cNvSpPr txBox="1"/>
          <p:nvPr/>
        </p:nvSpPr>
        <p:spPr>
          <a:xfrm>
            <a:off x="763157" y="3485815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T_2m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833F73-833A-A147-BA5E-1C198EA40A5C}"/>
              </a:ext>
            </a:extLst>
          </p:cNvPr>
          <p:cNvSpPr txBox="1"/>
          <p:nvPr/>
        </p:nvSpPr>
        <p:spPr>
          <a:xfrm>
            <a:off x="4990323" y="965277"/>
            <a:ext cx="396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e-CH" sz="1800" dirty="0" err="1" smtClean="0">
                <a:solidFill>
                  <a:srgbClr val="00B050"/>
                </a:solidFill>
              </a:rPr>
              <a:t>scores</a:t>
            </a:r>
            <a:r>
              <a:rPr lang="de-CH" sz="1800" dirty="0" smtClean="0">
                <a:solidFill>
                  <a:srgbClr val="00B050"/>
                </a:solidFill>
              </a:rPr>
              <a:t> </a:t>
            </a:r>
            <a:r>
              <a:rPr lang="de-CH" sz="1800" dirty="0" err="1" smtClean="0">
                <a:solidFill>
                  <a:srgbClr val="00B050"/>
                </a:solidFill>
              </a:rPr>
              <a:t>for</a:t>
            </a:r>
            <a:r>
              <a:rPr lang="de-CH" sz="1800" dirty="0" smtClean="0">
                <a:solidFill>
                  <a:srgbClr val="00B050"/>
                </a:solidFill>
              </a:rPr>
              <a:t> all </a:t>
            </a:r>
            <a:r>
              <a:rPr lang="de-CH" sz="1800" dirty="0" err="1" smtClean="0">
                <a:solidFill>
                  <a:srgbClr val="00B050"/>
                </a:solidFill>
              </a:rPr>
              <a:t>members</a:t>
            </a:r>
            <a:r>
              <a:rPr lang="de-CH" sz="1800" dirty="0" smtClean="0">
                <a:solidFill>
                  <a:srgbClr val="00B050"/>
                </a:solidFill>
              </a:rPr>
              <a:t> </a:t>
            </a:r>
            <a:r>
              <a:rPr lang="de-CH" sz="1800" dirty="0" err="1" smtClean="0">
                <a:solidFill>
                  <a:srgbClr val="00B050"/>
                </a:solidFill>
              </a:rPr>
              <a:t>similar</a:t>
            </a:r>
            <a:r>
              <a:rPr lang="de-CH" sz="1800" dirty="0" smtClean="0">
                <a:solidFill>
                  <a:srgbClr val="00B050"/>
                </a:solidFill>
              </a:rPr>
              <a:t>  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 rot="20248214">
            <a:off x="906423" y="1950590"/>
            <a:ext cx="6493895" cy="66890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b="1" dirty="0" smtClean="0">
                <a:solidFill>
                  <a:srgbClr val="FF0000"/>
                </a:solidFill>
              </a:rPr>
              <a:t>D. Reinert </a:t>
            </a:r>
            <a:r>
              <a:rPr lang="de-CH" b="1" dirty="0" err="1" smtClean="0">
                <a:solidFill>
                  <a:srgbClr val="FF0000"/>
                </a:solidFill>
              </a:rPr>
              <a:t>found</a:t>
            </a:r>
            <a:r>
              <a:rPr lang="de-CH" b="1" dirty="0" smtClean="0">
                <a:solidFill>
                  <a:srgbClr val="FF0000"/>
                </a:solidFill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</a:rPr>
              <a:t>bug</a:t>
            </a:r>
            <a:r>
              <a:rPr lang="de-CH" b="1" dirty="0" smtClean="0">
                <a:solidFill>
                  <a:srgbClr val="FF0000"/>
                </a:solidFill>
              </a:rPr>
              <a:t> in </a:t>
            </a:r>
            <a:r>
              <a:rPr lang="de-CH" b="1" dirty="0" err="1" smtClean="0">
                <a:solidFill>
                  <a:srgbClr val="FF0000"/>
                </a:solidFill>
              </a:rPr>
              <a:t>calculation</a:t>
            </a:r>
            <a:r>
              <a:rPr lang="de-CH" b="1" dirty="0" smtClean="0">
                <a:solidFill>
                  <a:srgbClr val="FF0000"/>
                </a:solidFill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</a:rPr>
              <a:t>of</a:t>
            </a:r>
            <a:r>
              <a:rPr lang="de-CH" b="1" dirty="0" smtClean="0">
                <a:solidFill>
                  <a:srgbClr val="FF0000"/>
                </a:solidFill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</a:rPr>
              <a:t>tendencies</a:t>
            </a:r>
            <a:r>
              <a:rPr lang="de-CH" b="1" dirty="0" smtClean="0">
                <a:solidFill>
                  <a:srgbClr val="FF0000"/>
                </a:solidFill>
              </a:rPr>
              <a:t>!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New </a:t>
            </a:r>
            <a:r>
              <a:rPr kumimoji="0" lang="de-CH" sz="21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test</a:t>
            </a:r>
            <a:r>
              <a:rPr kumimoji="0" lang="de-CH" sz="2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de-CH" sz="21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with</a:t>
            </a:r>
            <a:r>
              <a:rPr kumimoji="0" lang="de-CH" sz="2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fix </a:t>
            </a:r>
            <a:r>
              <a:rPr kumimoji="0" lang="de-CH" sz="21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pending</a:t>
            </a:r>
            <a:endParaRPr kumimoji="0" lang="en-US" sz="2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942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174262" y="1133061"/>
            <a:ext cx="7527926" cy="274551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CH" sz="1800" dirty="0" err="1" smtClean="0"/>
              <a:t>test</a:t>
            </a:r>
            <a:r>
              <a:rPr lang="de-CH" sz="1800" dirty="0" smtClean="0"/>
              <a:t> </a:t>
            </a:r>
            <a:r>
              <a:rPr lang="de-CH" sz="1800" smtClean="0"/>
              <a:t>of </a:t>
            </a:r>
            <a:r>
              <a:rPr lang="de-CH" sz="1800" dirty="0" err="1" smtClean="0"/>
              <a:t>fixed</a:t>
            </a:r>
            <a:r>
              <a:rPr lang="de-CH" sz="1800" dirty="0" smtClean="0"/>
              <a:t> </a:t>
            </a:r>
            <a:r>
              <a:rPr lang="de-CH" sz="1800" dirty="0" err="1" smtClean="0"/>
              <a:t>version</a:t>
            </a:r>
            <a:endParaRPr lang="en-US" sz="1800" dirty="0" smtClean="0"/>
          </a:p>
          <a:p>
            <a:pPr>
              <a:spcAft>
                <a:spcPts val="600"/>
              </a:spcAft>
            </a:pPr>
            <a:r>
              <a:rPr lang="en-US" sz="1800" dirty="0" smtClean="0"/>
              <a:t>implementation of seed as a function of valid date &amp; time for random numbers</a:t>
            </a:r>
          </a:p>
          <a:p>
            <a:pPr>
              <a:spcAft>
                <a:spcPts val="600"/>
              </a:spcAft>
            </a:pPr>
            <a:r>
              <a:rPr lang="en-US" sz="1800" dirty="0" smtClean="0"/>
              <a:t>review for merge into master ongoing</a:t>
            </a:r>
          </a:p>
          <a:p>
            <a:pPr>
              <a:spcAft>
                <a:spcPts val="600"/>
              </a:spcAft>
            </a:pPr>
            <a:r>
              <a:rPr lang="en-US" sz="1800" dirty="0" smtClean="0"/>
              <a:t>output variables for random field and tendencies </a:t>
            </a:r>
          </a:p>
          <a:p>
            <a:pPr>
              <a:spcAft>
                <a:spcPts val="600"/>
              </a:spcAft>
            </a:pPr>
            <a:r>
              <a:rPr lang="en-US" sz="1800" dirty="0" smtClean="0"/>
              <a:t>porting to </a:t>
            </a:r>
            <a:r>
              <a:rPr lang="en-US" sz="1800" dirty="0"/>
              <a:t>GPU </a:t>
            </a:r>
          </a:p>
          <a:p>
            <a:pPr>
              <a:spcAft>
                <a:spcPts val="600"/>
              </a:spcAft>
            </a:pPr>
            <a:r>
              <a:rPr lang="en-US" sz="1800" dirty="0" smtClean="0"/>
              <a:t>extensive validation (contribution by IMS too)</a:t>
            </a: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1AB5F3-8E74-2E48-B0E8-B134B92CA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Calibri" panose="020F0502020204030204" pitchFamily="34" charset="0"/>
              </a:rPr>
              <a:t>N</a:t>
            </a:r>
            <a:r>
              <a:rPr lang="en-US" dirty="0" smtClean="0">
                <a:latin typeface="+mn-lt"/>
                <a:cs typeface="Calibri" panose="020F0502020204030204" pitchFamily="34" charset="0"/>
              </a:rPr>
              <a:t>ext steps</a:t>
            </a:r>
            <a:endParaRPr lang="en-US" sz="2400" b="1" baseline="-25000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08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32413" y="1808163"/>
            <a:ext cx="6239987" cy="2133875"/>
          </a:xfrm>
        </p:spPr>
        <p:txBody>
          <a:bodyPr/>
          <a:lstStyle/>
          <a:p>
            <a:pPr algn="ctr"/>
            <a:r>
              <a:rPr lang="de-CH" sz="3200" dirty="0" err="1" smtClean="0"/>
              <a:t>Learnings</a:t>
            </a:r>
            <a:r>
              <a:rPr lang="de-CH" sz="3200" dirty="0" smtClean="0"/>
              <a:t> </a:t>
            </a:r>
            <a:r>
              <a:rPr lang="de-CH" sz="3200" dirty="0" err="1" smtClean="0"/>
              <a:t>from</a:t>
            </a:r>
            <a:r>
              <a:rPr lang="de-CH" sz="3200" dirty="0" smtClean="0"/>
              <a:t> SPPT </a:t>
            </a:r>
            <a:br>
              <a:rPr lang="de-CH" sz="3200" dirty="0" smtClean="0"/>
            </a:br>
            <a:r>
              <a:rPr lang="de-CH" sz="3200" dirty="0" err="1" smtClean="0"/>
              <a:t>with</a:t>
            </a:r>
            <a:r>
              <a:rPr lang="de-CH" sz="3200" dirty="0" smtClean="0"/>
              <a:t> COSMO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08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SPPT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lead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/>
              <a:t>t</a:t>
            </a:r>
            <a:r>
              <a:rPr lang="de-CH" dirty="0" err="1" smtClean="0"/>
              <a:t>oo</a:t>
            </a:r>
            <a:r>
              <a:rPr lang="de-CH" dirty="0" smtClean="0"/>
              <a:t> </a:t>
            </a:r>
            <a:r>
              <a:rPr lang="de-CH" dirty="0" err="1" smtClean="0"/>
              <a:t>much</a:t>
            </a:r>
            <a:r>
              <a:rPr lang="de-CH" dirty="0" smtClean="0"/>
              <a:t> </a:t>
            </a:r>
            <a:r>
              <a:rPr lang="de-CH" dirty="0" err="1" smtClean="0"/>
              <a:t>variability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6" b="7824"/>
          <a:stretch/>
        </p:blipFill>
        <p:spPr>
          <a:xfrm>
            <a:off x="836045" y="1259490"/>
            <a:ext cx="7925906" cy="26370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908850" y="2965826"/>
            <a:ext cx="685800" cy="457200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906375" y="2954944"/>
            <a:ext cx="693965" cy="457200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581287" y="1588784"/>
            <a:ext cx="693965" cy="457200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898454" y="2963110"/>
            <a:ext cx="693965" cy="457200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576339" y="1583344"/>
            <a:ext cx="693965" cy="457200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898703" y="2963108"/>
            <a:ext cx="693965" cy="457200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7347" y="3891268"/>
            <a:ext cx="7513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800" dirty="0" smtClean="0"/>
              <a:t>Most </a:t>
            </a:r>
            <a:r>
              <a:rPr lang="de-CH" sz="1800" dirty="0" err="1" smtClean="0"/>
              <a:t>likely</a:t>
            </a:r>
            <a:r>
              <a:rPr lang="de-CH" sz="1800" dirty="0" smtClean="0"/>
              <a:t> SPPT </a:t>
            </a:r>
            <a:r>
              <a:rPr lang="de-CH" sz="1800" dirty="0" err="1" smtClean="0"/>
              <a:t>turned</a:t>
            </a:r>
            <a:r>
              <a:rPr lang="de-CH" sz="1800" dirty="0" smtClean="0"/>
              <a:t> </a:t>
            </a:r>
            <a:r>
              <a:rPr lang="de-CH" sz="1800" dirty="0"/>
              <a:t>off </a:t>
            </a:r>
            <a:r>
              <a:rPr lang="de-CH" sz="1800" dirty="0" err="1"/>
              <a:t>convection</a:t>
            </a:r>
            <a:r>
              <a:rPr lang="de-CH" sz="1800" dirty="0"/>
              <a:t> </a:t>
            </a:r>
            <a:r>
              <a:rPr lang="de-CH" sz="1800" dirty="0" err="1" smtClean="0"/>
              <a:t>entirely</a:t>
            </a:r>
            <a:r>
              <a:rPr lang="de-CH" sz="1800" dirty="0" smtClean="0"/>
              <a:t> in 3 </a:t>
            </a:r>
            <a:r>
              <a:rPr lang="de-CH" sz="1800" dirty="0" err="1" smtClean="0"/>
              <a:t>members</a:t>
            </a:r>
            <a:r>
              <a:rPr lang="de-CH" sz="1800" dirty="0" smtClean="0"/>
              <a:t> </a:t>
            </a:r>
            <a:r>
              <a:rPr lang="de-CH" sz="1800" dirty="0" err="1" smtClean="0"/>
              <a:t>by</a:t>
            </a:r>
            <a:r>
              <a:rPr lang="de-CH" sz="1800" dirty="0" smtClean="0"/>
              <a:t> </a:t>
            </a:r>
            <a:r>
              <a:rPr lang="de-CH" sz="1800" dirty="0" err="1" smtClean="0"/>
              <a:t>strongly</a:t>
            </a:r>
            <a:r>
              <a:rPr lang="de-CH" sz="1800" dirty="0" smtClean="0"/>
              <a:t> </a:t>
            </a:r>
            <a:r>
              <a:rPr lang="de-CH" sz="1800" dirty="0" err="1" smtClean="0"/>
              <a:t>reducing</a:t>
            </a:r>
            <a:r>
              <a:rPr lang="de-CH" sz="1800" dirty="0" smtClean="0"/>
              <a:t> </a:t>
            </a:r>
            <a:r>
              <a:rPr lang="de-CH" sz="1800" dirty="0" err="1" smtClean="0"/>
              <a:t>physical</a:t>
            </a:r>
            <a:r>
              <a:rPr lang="de-CH" sz="1800" dirty="0" smtClean="0"/>
              <a:t> </a:t>
            </a:r>
            <a:r>
              <a:rPr lang="de-CH" sz="1800" dirty="0" err="1" smtClean="0"/>
              <a:t>tendencies</a:t>
            </a:r>
            <a:r>
              <a:rPr lang="de-CH" sz="1800" dirty="0" smtClean="0"/>
              <a:t> (</a:t>
            </a:r>
            <a:r>
              <a:rPr lang="de-CH" sz="1800" dirty="0" err="1" smtClean="0"/>
              <a:t>yellow</a:t>
            </a:r>
            <a:r>
              <a:rPr lang="de-CH" sz="1800" dirty="0" smtClean="0"/>
              <a:t> </a:t>
            </a:r>
            <a:r>
              <a:rPr lang="de-CH" sz="1800" dirty="0" err="1" smtClean="0"/>
              <a:t>area</a:t>
            </a:r>
            <a:r>
              <a:rPr lang="de-CH" sz="1800" dirty="0" smtClean="0"/>
              <a:t> = 20-25% at 12 UTC)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839558" y="899256"/>
            <a:ext cx="708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dirty="0" err="1" smtClean="0"/>
              <a:t>Forecaster</a:t>
            </a:r>
            <a:r>
              <a:rPr lang="de-CH" sz="1800" dirty="0" smtClean="0"/>
              <a:t> </a:t>
            </a:r>
            <a:r>
              <a:rPr lang="de-CH" sz="1800" dirty="0" err="1" smtClean="0"/>
              <a:t>feedback</a:t>
            </a:r>
            <a:r>
              <a:rPr lang="de-CH" sz="1800" dirty="0" smtClean="0"/>
              <a:t> COSMO-2E: </a:t>
            </a:r>
            <a:r>
              <a:rPr lang="de-CH" sz="1800" dirty="0" err="1"/>
              <a:t>c</a:t>
            </a:r>
            <a:r>
              <a:rPr lang="de-CH" sz="1800" dirty="0" err="1" smtClean="0"/>
              <a:t>onvective</a:t>
            </a:r>
            <a:r>
              <a:rPr lang="de-CH" sz="1800" dirty="0" smtClean="0"/>
              <a:t> </a:t>
            </a:r>
            <a:r>
              <a:rPr lang="de-CH" sz="1800" dirty="0" err="1" smtClean="0"/>
              <a:t>case</a:t>
            </a:r>
            <a:r>
              <a:rPr lang="de-CH" sz="1800" dirty="0"/>
              <a:t> </a:t>
            </a:r>
            <a:r>
              <a:rPr lang="de-CH" sz="1800" dirty="0" smtClean="0"/>
              <a:t>26 August 2022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3327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SPPT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lead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/>
              <a:t>t</a:t>
            </a:r>
            <a:r>
              <a:rPr lang="de-CH" dirty="0" err="1" smtClean="0"/>
              <a:t>oo</a:t>
            </a:r>
            <a:r>
              <a:rPr lang="de-CH" dirty="0" smtClean="0"/>
              <a:t> </a:t>
            </a:r>
            <a:r>
              <a:rPr lang="de-CH" dirty="0" err="1" smtClean="0"/>
              <a:t>much</a:t>
            </a:r>
            <a:r>
              <a:rPr lang="de-CH" dirty="0" smtClean="0"/>
              <a:t> </a:t>
            </a:r>
            <a:r>
              <a:rPr lang="de-CH" dirty="0" err="1" smtClean="0"/>
              <a:t>variability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6" r="50752" b="7824"/>
          <a:stretch/>
        </p:blipFill>
        <p:spPr>
          <a:xfrm>
            <a:off x="836045" y="1259490"/>
            <a:ext cx="3903296" cy="26370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908850" y="2965826"/>
            <a:ext cx="685800" cy="457200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906375" y="2954944"/>
            <a:ext cx="693965" cy="457200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581287" y="1588784"/>
            <a:ext cx="693965" cy="457200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7346" y="3891268"/>
            <a:ext cx="7746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800" dirty="0"/>
              <a:t>SPPT </a:t>
            </a:r>
            <a:r>
              <a:rPr lang="de-CH" sz="1800" dirty="0" err="1" smtClean="0"/>
              <a:t>turned</a:t>
            </a:r>
            <a:r>
              <a:rPr lang="de-CH" sz="1800" dirty="0" smtClean="0"/>
              <a:t> </a:t>
            </a:r>
            <a:r>
              <a:rPr lang="de-CH" sz="1800" dirty="0"/>
              <a:t>off </a:t>
            </a:r>
            <a:r>
              <a:rPr lang="de-CH" sz="1800" dirty="0" err="1"/>
              <a:t>convection</a:t>
            </a:r>
            <a:r>
              <a:rPr lang="de-CH" sz="1800" dirty="0"/>
              <a:t> </a:t>
            </a:r>
            <a:r>
              <a:rPr lang="de-CH" sz="1800" dirty="0" err="1" smtClean="0"/>
              <a:t>entirely</a:t>
            </a:r>
            <a:r>
              <a:rPr lang="de-CH" sz="1800" dirty="0" smtClean="0"/>
              <a:t> in 3 </a:t>
            </a:r>
            <a:r>
              <a:rPr lang="de-CH" sz="1800" dirty="0" err="1" smtClean="0"/>
              <a:t>members</a:t>
            </a:r>
            <a:r>
              <a:rPr lang="de-CH" sz="1800" dirty="0" smtClean="0"/>
              <a:t> </a:t>
            </a:r>
            <a:r>
              <a:rPr lang="de-CH" sz="1800" dirty="0" err="1" smtClean="0"/>
              <a:t>by</a:t>
            </a:r>
            <a:r>
              <a:rPr lang="de-CH" sz="1800" dirty="0" smtClean="0"/>
              <a:t> </a:t>
            </a:r>
            <a:r>
              <a:rPr lang="de-CH" sz="1800" dirty="0" err="1" smtClean="0"/>
              <a:t>strongly</a:t>
            </a:r>
            <a:r>
              <a:rPr lang="de-CH" sz="1800" dirty="0" smtClean="0"/>
              <a:t> </a:t>
            </a:r>
            <a:r>
              <a:rPr lang="de-CH" sz="1800" dirty="0" err="1" smtClean="0"/>
              <a:t>reducing</a:t>
            </a:r>
            <a:r>
              <a:rPr lang="de-CH" sz="1800" dirty="0" smtClean="0"/>
              <a:t> </a:t>
            </a:r>
            <a:r>
              <a:rPr lang="de-CH" sz="1800" dirty="0" err="1" smtClean="0"/>
              <a:t>physical</a:t>
            </a:r>
            <a:r>
              <a:rPr lang="de-CH" sz="1800" dirty="0" smtClean="0"/>
              <a:t> </a:t>
            </a:r>
            <a:r>
              <a:rPr lang="de-CH" sz="1800" dirty="0" err="1" smtClean="0"/>
              <a:t>tendencies</a:t>
            </a:r>
            <a:r>
              <a:rPr lang="de-CH" sz="1800" dirty="0" smtClean="0"/>
              <a:t> (</a:t>
            </a:r>
            <a:r>
              <a:rPr lang="de-CH" sz="1800" dirty="0" err="1" smtClean="0"/>
              <a:t>yellow</a:t>
            </a:r>
            <a:r>
              <a:rPr lang="de-CH" sz="1800" dirty="0" smtClean="0"/>
              <a:t> </a:t>
            </a:r>
            <a:r>
              <a:rPr lang="de-CH" sz="1800" dirty="0" err="1" smtClean="0"/>
              <a:t>area</a:t>
            </a:r>
            <a:r>
              <a:rPr lang="de-CH" sz="1800" dirty="0" smtClean="0"/>
              <a:t> = 20-25% at 12 UTC)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839558" y="899256"/>
            <a:ext cx="708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dirty="0" err="1" smtClean="0"/>
              <a:t>Forecaster</a:t>
            </a:r>
            <a:r>
              <a:rPr lang="de-CH" sz="1800" dirty="0" smtClean="0"/>
              <a:t> </a:t>
            </a:r>
            <a:r>
              <a:rPr lang="de-CH" sz="1800" dirty="0" err="1" smtClean="0"/>
              <a:t>feedback</a:t>
            </a:r>
            <a:r>
              <a:rPr lang="de-CH" sz="1800" dirty="0" smtClean="0"/>
              <a:t> COSMO-2E: </a:t>
            </a:r>
            <a:r>
              <a:rPr lang="de-CH" sz="1800" dirty="0" err="1"/>
              <a:t>c</a:t>
            </a:r>
            <a:r>
              <a:rPr lang="de-CH" sz="1800" dirty="0" err="1" smtClean="0"/>
              <a:t>onvective</a:t>
            </a:r>
            <a:r>
              <a:rPr lang="de-CH" sz="1800" dirty="0" smtClean="0"/>
              <a:t> </a:t>
            </a:r>
            <a:r>
              <a:rPr lang="de-CH" sz="1800" dirty="0" err="1" smtClean="0"/>
              <a:t>case</a:t>
            </a:r>
            <a:r>
              <a:rPr lang="de-CH" sz="1800" dirty="0"/>
              <a:t> </a:t>
            </a:r>
            <a:r>
              <a:rPr lang="de-CH" sz="1800" dirty="0" smtClean="0"/>
              <a:t>26 August 2022 </a:t>
            </a:r>
            <a:endParaRPr lang="en-US" sz="1800" dirty="0"/>
          </a:p>
        </p:txBody>
      </p:sp>
      <p:pic>
        <p:nvPicPr>
          <p:cNvPr id="12" name="Picture 2" descr="https://wlsprod.meteoswiss.ch/climatebrowser/data/SCA/png/R/D/RhiresD/2022/08/SCA_R_D_RhiresD_2022_08_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184" y="1506071"/>
            <a:ext cx="3651163" cy="246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950160" y="122464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dirty="0" err="1" smtClean="0">
                <a:solidFill>
                  <a:srgbClr val="FF0000"/>
                </a:solidFill>
              </a:rPr>
              <a:t>Observations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6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Verification</a:t>
            </a:r>
            <a:r>
              <a:rPr lang="de-CH" dirty="0" smtClean="0"/>
              <a:t> T2m, </a:t>
            </a:r>
            <a:r>
              <a:rPr lang="de-CH" dirty="0" err="1" smtClean="0"/>
              <a:t>spread</a:t>
            </a:r>
            <a:r>
              <a:rPr lang="de-CH" dirty="0" smtClean="0"/>
              <a:t>-error-relation</a:t>
            </a:r>
            <a:endParaRPr lang="en-US" dirty="0"/>
          </a:p>
        </p:txBody>
      </p:sp>
      <p:pic>
        <p:nvPicPr>
          <p:cNvPr id="1028" name="Picture 4" descr="https://apn-intranet.meteoswiss.ch/Verification/Seasonal/2022s2/Station-based/cmp_C-1E_ch_C-2E_ch_ENS_ch/total_scoresALL_T_2M0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31" r="51806"/>
          <a:stretch/>
        </p:blipFill>
        <p:spPr bwMode="auto">
          <a:xfrm>
            <a:off x="5104061" y="1231157"/>
            <a:ext cx="3460275" cy="285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4300" y="2911026"/>
            <a:ext cx="1456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 smtClean="0">
                <a:solidFill>
                  <a:schemeClr val="accent1"/>
                </a:solidFill>
              </a:rPr>
              <a:t>COSMO-1E</a:t>
            </a:r>
          </a:p>
          <a:p>
            <a:r>
              <a:rPr lang="de-CH" sz="1600" b="1" dirty="0" smtClean="0">
                <a:solidFill>
                  <a:schemeClr val="accent6">
                    <a:lumMod val="75000"/>
                  </a:schemeClr>
                </a:solidFill>
              </a:rPr>
              <a:t>COSMO-2E</a:t>
            </a:r>
          </a:p>
          <a:p>
            <a:r>
              <a:rPr lang="de-CH" sz="1600" b="1" dirty="0" smtClean="0">
                <a:solidFill>
                  <a:schemeClr val="accent5">
                    <a:lumMod val="75000"/>
                  </a:schemeClr>
                </a:solidFill>
              </a:rPr>
              <a:t>IFS-ENS</a:t>
            </a: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2" descr="https://apn-intranet.meteoswiss.ch/Verification/Seasonal/2022s1/Station-based/cmp_C-1E_ch_C-2E_ch_ENS_ch/total_scoresALL_T_2M0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25" r="51754"/>
          <a:stretch/>
        </p:blipFill>
        <p:spPr bwMode="auto">
          <a:xfrm>
            <a:off x="127905" y="1177367"/>
            <a:ext cx="3514145" cy="289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84357" y="798017"/>
            <a:ext cx="23054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Winter 2021/2022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83718" y="823482"/>
            <a:ext cx="16321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Spring 2022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80058" y="1440863"/>
            <a:ext cx="16346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 err="1" smtClean="0"/>
              <a:t>error</a:t>
            </a:r>
            <a:r>
              <a:rPr lang="de-CH" sz="1600" dirty="0" smtClean="0"/>
              <a:t/>
            </a:r>
            <a:br>
              <a:rPr lang="de-CH" sz="1600" dirty="0" smtClean="0"/>
            </a:br>
            <a:r>
              <a:rPr lang="de-CH" sz="1400" dirty="0" smtClean="0"/>
              <a:t>(STDE </a:t>
            </a:r>
            <a:r>
              <a:rPr lang="de-CH" sz="1400" dirty="0" err="1" smtClean="0"/>
              <a:t>ens</a:t>
            </a:r>
            <a:r>
              <a:rPr lang="de-CH" sz="1400" dirty="0" smtClean="0"/>
              <a:t> </a:t>
            </a:r>
            <a:r>
              <a:rPr lang="de-CH" sz="1400" dirty="0" err="1" smtClean="0"/>
              <a:t>mean</a:t>
            </a:r>
            <a:r>
              <a:rPr lang="de-CH" sz="1400" dirty="0" smtClean="0"/>
              <a:t>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158364" y="2446884"/>
            <a:ext cx="811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err="1" smtClean="0"/>
              <a:t>spread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4966053" y="1568660"/>
            <a:ext cx="524984" cy="449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3699758" y="1568660"/>
            <a:ext cx="523798" cy="449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4933947" y="2570150"/>
            <a:ext cx="381059" cy="460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3643252" y="2570149"/>
            <a:ext cx="523798" cy="449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573742" y="4060979"/>
            <a:ext cx="8187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800" dirty="0" smtClean="0"/>
              <a:t>Ensembles </a:t>
            </a:r>
            <a:r>
              <a:rPr lang="de-CH" sz="1800" dirty="0" err="1" smtClean="0"/>
              <a:t>clearly</a:t>
            </a:r>
            <a:r>
              <a:rPr lang="de-CH" sz="1800" dirty="0" smtClean="0"/>
              <a:t> </a:t>
            </a:r>
            <a:r>
              <a:rPr lang="de-CH" sz="1800" dirty="0" err="1" smtClean="0"/>
              <a:t>underdispersive</a:t>
            </a:r>
            <a:r>
              <a:rPr lang="de-CH" sz="1800" dirty="0" smtClean="0"/>
              <a:t> (</a:t>
            </a:r>
            <a:r>
              <a:rPr lang="de-CH" sz="1800" dirty="0" err="1" smtClean="0"/>
              <a:t>obs</a:t>
            </a:r>
            <a:r>
              <a:rPr lang="de-CH" sz="1800" dirty="0" smtClean="0"/>
              <a:t> </a:t>
            </a:r>
            <a:r>
              <a:rPr lang="de-CH" sz="1800" dirty="0" err="1" smtClean="0"/>
              <a:t>error</a:t>
            </a:r>
            <a:r>
              <a:rPr lang="de-CH" sz="1800" dirty="0" smtClean="0"/>
              <a:t> not </a:t>
            </a:r>
            <a:r>
              <a:rPr lang="de-CH" sz="1800" dirty="0" err="1" smtClean="0"/>
              <a:t>considered</a:t>
            </a:r>
            <a:r>
              <a:rPr lang="de-CH" sz="1800" dirty="0" smtClean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800" dirty="0"/>
              <a:t>s</a:t>
            </a:r>
            <a:r>
              <a:rPr lang="de-CH" sz="1800" dirty="0" smtClean="0"/>
              <a:t>till </a:t>
            </a:r>
            <a:r>
              <a:rPr lang="de-CH" sz="1800" dirty="0" err="1" smtClean="0"/>
              <a:t>typical</a:t>
            </a:r>
            <a:r>
              <a:rPr lang="de-CH" sz="1800" dirty="0" smtClean="0"/>
              <a:t> </a:t>
            </a:r>
            <a:r>
              <a:rPr lang="de-CH" sz="1800" dirty="0" err="1" smtClean="0"/>
              <a:t>for</a:t>
            </a:r>
            <a:r>
              <a:rPr lang="de-CH" sz="1800" dirty="0" smtClean="0"/>
              <a:t> </a:t>
            </a:r>
            <a:r>
              <a:rPr lang="de-CH" sz="1800" dirty="0" err="1" smtClean="0"/>
              <a:t>near-surface</a:t>
            </a:r>
            <a:r>
              <a:rPr lang="de-CH" sz="1800" dirty="0" smtClean="0"/>
              <a:t> </a:t>
            </a:r>
            <a:r>
              <a:rPr lang="de-CH" sz="1800" dirty="0" err="1" smtClean="0"/>
              <a:t>parameters</a:t>
            </a:r>
            <a:r>
              <a:rPr lang="de-CH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710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Limits for perturbations by SPPT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848370"/>
              </p:ext>
            </p:extLst>
          </p:nvPr>
        </p:nvGraphicFramePr>
        <p:xfrm>
          <a:off x="1227049" y="844596"/>
          <a:ext cx="4694634" cy="1587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Document" r:id="rId3" imgW="6256422" imgH="2117672" progId="Word.Document.12">
                  <p:embed/>
                </p:oleObj>
              </mc:Choice>
              <mc:Fallback>
                <p:oleObj name="Document" r:id="rId3" imgW="6256422" imgH="2117672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7049" y="844596"/>
                        <a:ext cx="4694634" cy="1587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932815"/>
              </p:ext>
            </p:extLst>
          </p:nvPr>
        </p:nvGraphicFramePr>
        <p:xfrm>
          <a:off x="1242998" y="2376544"/>
          <a:ext cx="4694634" cy="212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Document" r:id="rId5" imgW="6256422" imgH="2844112" progId="Word.Document.12">
                  <p:embed/>
                </p:oleObj>
              </mc:Choice>
              <mc:Fallback>
                <p:oleObj name="Document" r:id="rId5" imgW="6256422" imgH="2844112" progId="Word.Document.12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2998" y="2376544"/>
                        <a:ext cx="4694634" cy="212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3502001" y="781493"/>
            <a:ext cx="980854" cy="3429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de-CH" sz="1575"/>
          </a:p>
        </p:txBody>
      </p:sp>
      <p:sp>
        <p:nvSpPr>
          <p:cNvPr id="7" name="TextBox 6"/>
          <p:cNvSpPr txBox="1"/>
          <p:nvPr/>
        </p:nvSpPr>
        <p:spPr>
          <a:xfrm>
            <a:off x="3502001" y="4293913"/>
            <a:ext cx="17972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GB" sz="1350" dirty="0">
                <a:solidFill>
                  <a:srgbClr val="FF0000"/>
                </a:solidFill>
              </a:rPr>
              <a:t>not recommended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62979" y="4255441"/>
            <a:ext cx="3172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/>
              <a:t>Linda </a:t>
            </a:r>
            <a:r>
              <a:rPr lang="en-GB" sz="1600" i="1" dirty="0" err="1" smtClean="0"/>
              <a:t>Füzér</a:t>
            </a:r>
            <a:r>
              <a:rPr lang="en-GB" sz="1600" i="1" dirty="0" smtClean="0"/>
              <a:t>, Master Thesis 2019</a:t>
            </a:r>
            <a:endParaRPr lang="en-US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068047" y="1101070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risk for unphysical values and stability issues (CFL) with larger ranges than +/- 0.9 for the random </a:t>
            </a:r>
            <a:r>
              <a:rPr lang="en-GB" sz="1800" dirty="0" smtClean="0"/>
              <a:t>numbers</a:t>
            </a:r>
            <a:br>
              <a:rPr lang="en-GB" sz="1800" dirty="0" smtClean="0"/>
            </a:br>
            <a:endParaRPr lang="en-GB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f</a:t>
            </a:r>
            <a:r>
              <a:rPr lang="en-GB" sz="1800" dirty="0" smtClean="0"/>
              <a:t>or safety: </a:t>
            </a:r>
            <a:r>
              <a:rPr lang="en-GB" sz="1800" dirty="0" err="1" smtClean="0"/>
              <a:t>range_rn</a:t>
            </a:r>
            <a:r>
              <a:rPr lang="en-GB" sz="1800" dirty="0" smtClean="0"/>
              <a:t>=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COSMO-2E: 0.8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COSMO-1E &amp; KENDA-1: 0.6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82526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186180" y="1116874"/>
            <a:ext cx="7084241" cy="3063241"/>
          </a:xfrm>
        </p:spPr>
        <p:txBody>
          <a:bodyPr/>
          <a:lstStyle/>
          <a:p>
            <a:r>
              <a:rPr lang="en-GB" sz="1800" dirty="0" smtClean="0"/>
              <a:t>SPPT model </a:t>
            </a:r>
            <a:r>
              <a:rPr lang="en-GB" sz="1800" dirty="0"/>
              <a:t>perturbations </a:t>
            </a:r>
            <a:r>
              <a:rPr lang="en-GB" sz="1800" dirty="0" smtClean="0"/>
              <a:t>can have such a strong </a:t>
            </a:r>
            <a:r>
              <a:rPr lang="en-GB" sz="1800" dirty="0"/>
              <a:t>impact on </a:t>
            </a:r>
            <a:r>
              <a:rPr lang="en-GB" sz="1800" dirty="0" smtClean="0"/>
              <a:t>physical </a:t>
            </a:r>
            <a:r>
              <a:rPr lang="en-GB" sz="1800" dirty="0"/>
              <a:t>processes </a:t>
            </a:r>
            <a:r>
              <a:rPr lang="en-GB" sz="1800" dirty="0" smtClean="0"/>
              <a:t>that hardly a convective system can develop in an environment with all ingredients for thunderstorms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CH" sz="1800" dirty="0" err="1" smtClean="0">
                <a:sym typeface="Wingdings" panose="05000000000000000000" pitchFamily="2" charset="2"/>
              </a:rPr>
              <a:t>forecast</a:t>
            </a:r>
            <a:r>
              <a:rPr lang="de-CH" sz="1800" dirty="0" smtClean="0">
                <a:sym typeface="Wingdings" panose="05000000000000000000" pitchFamily="2" charset="2"/>
              </a:rPr>
              <a:t> </a:t>
            </a:r>
            <a:r>
              <a:rPr lang="de-CH" sz="1800" dirty="0" err="1" smtClean="0">
                <a:sym typeface="Wingdings" panose="05000000000000000000" pitchFamily="2" charset="2"/>
              </a:rPr>
              <a:t>overdispersive</a:t>
            </a:r>
            <a:endParaRPr lang="en-GB" sz="1800" dirty="0" smtClean="0"/>
          </a:p>
          <a:p>
            <a:pPr>
              <a:spcBef>
                <a:spcPts val="1200"/>
              </a:spcBef>
            </a:pPr>
            <a:r>
              <a:rPr lang="en-GB" sz="1800" dirty="0" smtClean="0"/>
              <a:t>SPPT does by far not consider all sources of model uncertainties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de-CH" sz="1800" dirty="0" err="1" smtClean="0">
                <a:sym typeface="Wingdings" panose="05000000000000000000" pitchFamily="2" charset="2"/>
              </a:rPr>
              <a:t>forecasts</a:t>
            </a:r>
            <a:r>
              <a:rPr lang="de-CH" sz="1800" dirty="0" smtClean="0">
                <a:sym typeface="Wingdings" panose="05000000000000000000" pitchFamily="2" charset="2"/>
              </a:rPr>
              <a:t> </a:t>
            </a:r>
            <a:r>
              <a:rPr lang="de-CH" sz="1800" dirty="0" err="1" smtClean="0">
                <a:sym typeface="Wingdings" panose="05000000000000000000" pitchFamily="2" charset="2"/>
              </a:rPr>
              <a:t>generally</a:t>
            </a:r>
            <a:r>
              <a:rPr lang="de-CH" sz="1800" dirty="0" smtClean="0">
                <a:sym typeface="Wingdings" panose="05000000000000000000" pitchFamily="2" charset="2"/>
              </a:rPr>
              <a:t> </a:t>
            </a:r>
            <a:r>
              <a:rPr lang="de-CH" sz="1800" dirty="0" err="1" smtClean="0">
                <a:sym typeface="Wingdings" panose="05000000000000000000" pitchFamily="2" charset="2"/>
              </a:rPr>
              <a:t>underdispersive</a:t>
            </a:r>
            <a:r>
              <a:rPr lang="de-CH" sz="1800" dirty="0" smtClean="0">
                <a:sym typeface="Wingdings" panose="05000000000000000000" pitchFamily="2" charset="2"/>
              </a:rPr>
              <a:t> </a:t>
            </a:r>
            <a:r>
              <a:rPr lang="de-CH" sz="1800" dirty="0" err="1" smtClean="0">
                <a:sym typeface="Wingdings" panose="05000000000000000000" pitchFamily="2" charset="2"/>
              </a:rPr>
              <a:t>for</a:t>
            </a:r>
            <a:r>
              <a:rPr lang="de-CH" sz="1800" dirty="0" smtClean="0">
                <a:sym typeface="Wingdings" panose="05000000000000000000" pitchFamily="2" charset="2"/>
              </a:rPr>
              <a:t> </a:t>
            </a:r>
            <a:r>
              <a:rPr lang="de-CH" sz="1800" dirty="0" err="1" smtClean="0">
                <a:sym typeface="Wingdings" panose="05000000000000000000" pitchFamily="2" charset="2"/>
              </a:rPr>
              <a:t>near-surface</a:t>
            </a:r>
            <a:r>
              <a:rPr lang="de-CH" sz="1800" dirty="0" smtClean="0">
                <a:sym typeface="Wingdings" panose="05000000000000000000" pitchFamily="2" charset="2"/>
              </a:rPr>
              <a:t> </a:t>
            </a:r>
            <a:r>
              <a:rPr lang="de-CH" sz="1800" dirty="0" err="1" smtClean="0">
                <a:sym typeface="Wingdings" panose="05000000000000000000" pitchFamily="2" charset="2"/>
              </a:rPr>
              <a:t>fields</a:t>
            </a:r>
            <a:endParaRPr lang="de-CH" sz="1800" dirty="0">
              <a:sym typeface="Wingdings" panose="05000000000000000000" pitchFamily="2" charset="2"/>
            </a:endParaRPr>
          </a:p>
          <a:p>
            <a:pPr>
              <a:spcBef>
                <a:spcPts val="1200"/>
              </a:spcBef>
            </a:pPr>
            <a:r>
              <a:rPr lang="de-CH" sz="1800" dirty="0" err="1" smtClean="0">
                <a:sym typeface="Wingdings" panose="05000000000000000000" pitchFamily="2" charset="2"/>
              </a:rPr>
              <a:t>Our</a:t>
            </a:r>
            <a:r>
              <a:rPr lang="de-CH" sz="1800" dirty="0" smtClean="0">
                <a:sym typeface="Wingdings" panose="05000000000000000000" pitchFamily="2" charset="2"/>
              </a:rPr>
              <a:t> </a:t>
            </a:r>
            <a:r>
              <a:rPr lang="de-CH" sz="1800" dirty="0" err="1">
                <a:sym typeface="Wingdings" panose="05000000000000000000" pitchFamily="2" charset="2"/>
              </a:rPr>
              <a:t>c</a:t>
            </a:r>
            <a:r>
              <a:rPr lang="de-CH" sz="1800" dirty="0" err="1" smtClean="0">
                <a:sym typeface="Wingdings" panose="05000000000000000000" pitchFamily="2" charset="2"/>
              </a:rPr>
              <a:t>urrent</a:t>
            </a:r>
            <a:r>
              <a:rPr lang="de-CH" sz="1800" dirty="0" smtClean="0">
                <a:sym typeface="Wingdings" panose="05000000000000000000" pitchFamily="2" charset="2"/>
              </a:rPr>
              <a:t> SPPT </a:t>
            </a:r>
            <a:r>
              <a:rPr lang="de-CH" sz="1800" dirty="0" err="1" smtClean="0">
                <a:sym typeface="Wingdings" panose="05000000000000000000" pitchFamily="2" charset="2"/>
              </a:rPr>
              <a:t>setup</a:t>
            </a:r>
            <a:r>
              <a:rPr lang="de-CH" sz="1800" dirty="0" smtClean="0">
                <a:sym typeface="Wingdings" panose="05000000000000000000" pitchFamily="2" charset="2"/>
              </a:rPr>
              <a:t> </a:t>
            </a:r>
            <a:r>
              <a:rPr lang="de-CH" sz="1800" dirty="0" err="1" smtClean="0">
                <a:sym typeface="Wingdings" panose="05000000000000000000" pitchFamily="2" charset="2"/>
              </a:rPr>
              <a:t>allows</a:t>
            </a:r>
            <a:r>
              <a:rPr lang="de-CH" sz="1800" dirty="0" smtClean="0">
                <a:sym typeface="Wingdings" panose="05000000000000000000" pitchFamily="2" charset="2"/>
              </a:rPr>
              <a:t> </a:t>
            </a:r>
            <a:r>
              <a:rPr lang="de-CH" sz="1800" dirty="0" err="1" smtClean="0">
                <a:sym typeface="Wingdings" panose="05000000000000000000" pitchFamily="2" charset="2"/>
              </a:rPr>
              <a:t>perturbations</a:t>
            </a:r>
            <a:r>
              <a:rPr lang="de-CH" sz="1800" dirty="0" smtClean="0">
                <a:sym typeface="Wingdings" panose="05000000000000000000" pitchFamily="2" charset="2"/>
              </a:rPr>
              <a:t> </a:t>
            </a:r>
            <a:r>
              <a:rPr lang="de-CH" sz="1800" dirty="0" err="1" smtClean="0">
                <a:sym typeface="Wingdings" panose="05000000000000000000" pitchFamily="2" charset="2"/>
              </a:rPr>
              <a:t>that</a:t>
            </a:r>
            <a:r>
              <a:rPr lang="de-CH" sz="1800" dirty="0" smtClean="0">
                <a:sym typeface="Wingdings" panose="05000000000000000000" pitchFamily="2" charset="2"/>
              </a:rPr>
              <a:t> </a:t>
            </a:r>
            <a:r>
              <a:rPr lang="de-CH" sz="1800" dirty="0" err="1" smtClean="0">
                <a:sym typeface="Wingdings" panose="05000000000000000000" pitchFamily="2" charset="2"/>
              </a:rPr>
              <a:t>are</a:t>
            </a:r>
            <a:r>
              <a:rPr lang="de-CH" sz="1800" dirty="0" smtClean="0">
                <a:sym typeface="Wingdings" panose="05000000000000000000" pitchFamily="2" charset="2"/>
              </a:rPr>
              <a:t> </a:t>
            </a:r>
            <a:r>
              <a:rPr lang="de-CH" sz="1800" dirty="0" err="1" smtClean="0">
                <a:sym typeface="Wingdings" panose="05000000000000000000" pitchFamily="2" charset="2"/>
              </a:rPr>
              <a:t>rather</a:t>
            </a:r>
            <a:r>
              <a:rPr lang="de-CH" sz="1800" dirty="0" smtClean="0">
                <a:sym typeface="Wingdings" panose="05000000000000000000" pitchFamily="2" charset="2"/>
              </a:rPr>
              <a:t> </a:t>
            </a:r>
            <a:r>
              <a:rPr lang="de-CH" sz="1800" dirty="0" err="1" smtClean="0">
                <a:sym typeface="Wingdings" panose="05000000000000000000" pitchFamily="2" charset="2"/>
              </a:rPr>
              <a:t>close</a:t>
            </a:r>
            <a:r>
              <a:rPr lang="de-CH" sz="1800" dirty="0" smtClean="0">
                <a:sym typeface="Wingdings" panose="05000000000000000000" pitchFamily="2" charset="2"/>
              </a:rPr>
              <a:t> at </a:t>
            </a:r>
            <a:r>
              <a:rPr lang="de-CH" sz="1800" dirty="0" err="1" smtClean="0">
                <a:sym typeface="Wingdings" panose="05000000000000000000" pitchFamily="2" charset="2"/>
              </a:rPr>
              <a:t>the</a:t>
            </a:r>
            <a:r>
              <a:rPr lang="de-CH" sz="1800" dirty="0" smtClean="0">
                <a:sym typeface="Wingdings" panose="05000000000000000000" pitchFamily="2" charset="2"/>
              </a:rPr>
              <a:t> </a:t>
            </a:r>
            <a:r>
              <a:rPr lang="de-CH" sz="1800" dirty="0" err="1" smtClean="0">
                <a:sym typeface="Wingdings" panose="05000000000000000000" pitchFamily="2" charset="2"/>
              </a:rPr>
              <a:t>limit</a:t>
            </a:r>
            <a:r>
              <a:rPr lang="de-CH" sz="1800" dirty="0" smtClean="0">
                <a:sym typeface="Wingdings" panose="05000000000000000000" pitchFamily="2" charset="2"/>
              </a:rPr>
              <a:t> </a:t>
            </a:r>
            <a:r>
              <a:rPr lang="de-CH" sz="1800" dirty="0" err="1" smtClean="0">
                <a:sym typeface="Wingdings" panose="05000000000000000000" pitchFamily="2" charset="2"/>
              </a:rPr>
              <a:t>for</a:t>
            </a:r>
            <a:r>
              <a:rPr lang="de-CH" sz="1800" dirty="0" smtClean="0">
                <a:sym typeface="Wingdings" panose="05000000000000000000" pitchFamily="2" charset="2"/>
              </a:rPr>
              <a:t> a </a:t>
            </a:r>
            <a:r>
              <a:rPr lang="de-CH" sz="1800" dirty="0" err="1" smtClean="0">
                <a:sym typeface="Wingdings" panose="05000000000000000000" pitchFamily="2" charset="2"/>
              </a:rPr>
              <a:t>stable</a:t>
            </a:r>
            <a:r>
              <a:rPr lang="de-CH" sz="1800" dirty="0" smtClean="0">
                <a:sym typeface="Wingdings" panose="05000000000000000000" pitchFamily="2" charset="2"/>
              </a:rPr>
              <a:t> </a:t>
            </a:r>
            <a:r>
              <a:rPr lang="de-CH" sz="1800" dirty="0" err="1" smtClean="0">
                <a:sym typeface="Wingdings" panose="05000000000000000000" pitchFamily="2" charset="2"/>
              </a:rPr>
              <a:t>production</a:t>
            </a:r>
            <a:endParaRPr lang="de-CH" sz="1800" dirty="0" smtClean="0">
              <a:sym typeface="Wingdings" panose="05000000000000000000" pitchFamily="2" charset="2"/>
            </a:endParaRPr>
          </a:p>
          <a:p>
            <a:pPr marL="457200" lvl="1" indent="0">
              <a:spcBef>
                <a:spcPts val="432"/>
              </a:spcBef>
              <a:buNone/>
            </a:pPr>
            <a:r>
              <a:rPr lang="de-IT" sz="1800" dirty="0" smtClean="0">
                <a:sym typeface="Wingdings" panose="05000000000000000000" pitchFamily="2" charset="2"/>
              </a:rPr>
              <a:t></a:t>
            </a:r>
            <a:r>
              <a:rPr lang="de-CH" sz="1800" dirty="0" smtClean="0">
                <a:sym typeface="Wingdings" panose="05000000000000000000" pitchFamily="2" charset="2"/>
              </a:rPr>
              <a:t> </a:t>
            </a:r>
            <a:r>
              <a:rPr lang="de-CH" sz="1800" dirty="0" err="1">
                <a:sym typeface="Wingdings" panose="05000000000000000000" pitchFamily="2" charset="2"/>
              </a:rPr>
              <a:t>d</a:t>
            </a:r>
            <a:r>
              <a:rPr lang="de-CH" sz="1800" dirty="0" err="1" smtClean="0">
                <a:sym typeface="Wingdings" panose="05000000000000000000" pitchFamily="2" charset="2"/>
              </a:rPr>
              <a:t>ifficult</a:t>
            </a:r>
            <a:r>
              <a:rPr lang="de-CH" sz="1800" dirty="0" smtClean="0">
                <a:sym typeface="Wingdings" panose="05000000000000000000" pitchFamily="2" charset="2"/>
              </a:rPr>
              <a:t> </a:t>
            </a:r>
            <a:r>
              <a:rPr lang="de-CH" sz="1800" dirty="0" err="1" smtClean="0">
                <a:sym typeface="Wingdings" panose="05000000000000000000" pitchFamily="2" charset="2"/>
              </a:rPr>
              <a:t>to</a:t>
            </a:r>
            <a:r>
              <a:rPr lang="de-CH" sz="1800" dirty="0">
                <a:sym typeface="Wingdings" panose="05000000000000000000" pitchFamily="2" charset="2"/>
              </a:rPr>
              <a:t> </a:t>
            </a:r>
            <a:r>
              <a:rPr lang="de-CH" sz="1800" dirty="0" err="1" smtClean="0">
                <a:sym typeface="Wingdings" panose="05000000000000000000" pitchFamily="2" charset="2"/>
              </a:rPr>
              <a:t>increase</a:t>
            </a:r>
            <a:r>
              <a:rPr lang="de-CH" sz="1800" dirty="0" smtClean="0">
                <a:sym typeface="Wingdings" panose="05000000000000000000" pitchFamily="2" charset="2"/>
              </a:rPr>
              <a:t> </a:t>
            </a:r>
            <a:r>
              <a:rPr lang="de-CH" sz="1800" dirty="0" err="1" smtClean="0">
                <a:sym typeface="Wingdings" panose="05000000000000000000" pitchFamily="2" charset="2"/>
              </a:rPr>
              <a:t>spread</a:t>
            </a:r>
            <a:r>
              <a:rPr lang="de-CH" sz="1800" dirty="0" smtClean="0">
                <a:sym typeface="Wingdings" panose="05000000000000000000" pitchFamily="2" charset="2"/>
              </a:rPr>
              <a:t> </a:t>
            </a:r>
            <a:r>
              <a:rPr lang="de-CH" sz="1800" dirty="0" err="1" smtClean="0">
                <a:sym typeface="Wingdings" panose="05000000000000000000" pitchFamily="2" charset="2"/>
              </a:rPr>
              <a:t>with</a:t>
            </a:r>
            <a:r>
              <a:rPr lang="de-CH" sz="1800" dirty="0" smtClean="0">
                <a:sym typeface="Wingdings" panose="05000000000000000000" pitchFamily="2" charset="2"/>
              </a:rPr>
              <a:t> SPPT </a:t>
            </a:r>
            <a:r>
              <a:rPr lang="de-CH" sz="1800" dirty="0" err="1" smtClean="0">
                <a:sym typeface="Wingdings" panose="05000000000000000000" pitchFamily="2" charset="2"/>
              </a:rPr>
              <a:t>for</a:t>
            </a:r>
            <a:r>
              <a:rPr lang="de-CH" sz="1800" dirty="0">
                <a:sym typeface="Wingdings" panose="05000000000000000000" pitchFamily="2" charset="2"/>
              </a:rPr>
              <a:t> </a:t>
            </a:r>
            <a:r>
              <a:rPr lang="de-CH" sz="1800" dirty="0" err="1" smtClean="0">
                <a:sym typeface="Wingdings" panose="05000000000000000000" pitchFamily="2" charset="2"/>
              </a:rPr>
              <a:t>near-surface</a:t>
            </a:r>
            <a:r>
              <a:rPr lang="de-CH" sz="1800" dirty="0" smtClean="0">
                <a:sym typeface="Wingdings" panose="05000000000000000000" pitchFamily="2" charset="2"/>
              </a:rPr>
              <a:t> </a:t>
            </a:r>
            <a:r>
              <a:rPr lang="de-CH" sz="1800" dirty="0" err="1" smtClean="0">
                <a:sym typeface="Wingdings" panose="05000000000000000000" pitchFamily="2" charset="2"/>
              </a:rPr>
              <a:t>fields</a:t>
            </a:r>
            <a:r>
              <a:rPr lang="de-CH" sz="1800" dirty="0" smtClean="0">
                <a:sym typeface="Wingdings" panose="05000000000000000000" pitchFamily="2" charset="2"/>
              </a:rPr>
              <a:t> </a:t>
            </a:r>
            <a:endParaRPr lang="en-GB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CH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SPPT </a:t>
            </a:r>
            <a:r>
              <a:rPr lang="de-CH" dirty="0" err="1" smtClean="0"/>
              <a:t>learnings</a:t>
            </a:r>
            <a:r>
              <a:rPr lang="de-CH" dirty="0" smtClean="0"/>
              <a:t>: </a:t>
            </a:r>
            <a:r>
              <a:rPr lang="de-CH" dirty="0" err="1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90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Kreuzraster komplett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8ADC63D-2F6E-BD41-93CA-4D4E8F16B9F0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11EB1397DA214C991D0114E1C6705F" ma:contentTypeVersion="1" ma:contentTypeDescription="Ein neues Dokument erstellen." ma:contentTypeScope="" ma:versionID="4f497952251489acb7320a0ddcdc69e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e9f62132f8a72b8ccdf838efe357e2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EE9CD66-01A1-48D3-A44D-6CE4965594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70CE0D-FADF-4C0F-90CA-E3B937E9A86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8F031FF-B88D-427D-A541-B3BADEC17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en_Format_16-9</Template>
  <TotalTime>0</TotalTime>
  <Words>1298</Words>
  <Application>Microsoft Office PowerPoint</Application>
  <PresentationFormat>On-screen Show (16:9)</PresentationFormat>
  <Paragraphs>163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Roboto Light</vt:lpstr>
      <vt:lpstr>Symbol</vt:lpstr>
      <vt:lpstr>Times</vt:lpstr>
      <vt:lpstr>Times New Roman</vt:lpstr>
      <vt:lpstr>Wingdings</vt:lpstr>
      <vt:lpstr>1_Kreuzraster komplett</vt:lpstr>
      <vt:lpstr>Document</vt:lpstr>
      <vt:lpstr>SPPT in ICON at MeteoSwiss</vt:lpstr>
      <vt:lpstr>History of SPPT at MeteoSwiss</vt:lpstr>
      <vt:lpstr>History of SPPT at MeteoSwiss</vt:lpstr>
      <vt:lpstr>PowerPoint Presentation</vt:lpstr>
      <vt:lpstr>SPPT can lead to too much variability</vt:lpstr>
      <vt:lpstr>SPPT can lead to too much variability</vt:lpstr>
      <vt:lpstr>Verification T2m, spread-error-relation</vt:lpstr>
      <vt:lpstr>Limits for perturbations by SPPT</vt:lpstr>
      <vt:lpstr>SPPT learnings: summary</vt:lpstr>
      <vt:lpstr>Advantages of SPPT</vt:lpstr>
      <vt:lpstr>ICON-22 project: COSMO to ICON</vt:lpstr>
      <vt:lpstr>PowerPoint Presentation</vt:lpstr>
      <vt:lpstr>SPPT namelist switches in COSMO</vt:lpstr>
      <vt:lpstr>SPPT namelist switches in ICON</vt:lpstr>
      <vt:lpstr>SPPT implementation in ICON</vt:lpstr>
      <vt:lpstr>Implementation strategy</vt:lpstr>
      <vt:lpstr>Tendencies from ‘Fast Physics’</vt:lpstr>
      <vt:lpstr>Tendencies from ‘Slow Physics’</vt:lpstr>
      <vt:lpstr>SPPT perturbations</vt:lpstr>
      <vt:lpstr>SPPT random pattern</vt:lpstr>
      <vt:lpstr>PowerPoint Presentation</vt:lpstr>
      <vt:lpstr>Algorithm</vt:lpstr>
      <vt:lpstr>Algorithm</vt:lpstr>
      <vt:lpstr>Algorithm</vt:lpstr>
      <vt:lpstr>Algorithm</vt:lpstr>
      <vt:lpstr>Algorithm</vt:lpstr>
      <vt:lpstr>Algorithm</vt:lpstr>
      <vt:lpstr>Algorithm</vt:lpstr>
      <vt:lpstr>PowerPoint Presentation</vt:lpstr>
      <vt:lpstr>Minimal tests only</vt:lpstr>
      <vt:lpstr>Spread and verification of test case</vt:lpstr>
      <vt:lpstr>Next steps</vt:lpstr>
    </vt:vector>
  </TitlesOfParts>
  <Company>MeteoSwiss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 SAINT –  Status &amp; Future plans</dc:title>
  <dc:creator>Bellaire Sascha</dc:creator>
  <cp:lastModifiedBy>Walser André</cp:lastModifiedBy>
  <cp:revision>620</cp:revision>
  <cp:lastPrinted>2016-02-16T15:38:09Z</cp:lastPrinted>
  <dcterms:created xsi:type="dcterms:W3CDTF">2020-01-16T08:19:36Z</dcterms:created>
  <dcterms:modified xsi:type="dcterms:W3CDTF">2022-09-12T14:14:00Z</dcterms:modified>
</cp:coreProperties>
</file>