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7"/>
  </p:notesMasterIdLst>
  <p:sldIdLst>
    <p:sldId id="334" r:id="rId3"/>
    <p:sldId id="333" r:id="rId4"/>
    <p:sldId id="404" r:id="rId5"/>
    <p:sldId id="389" r:id="rId6"/>
    <p:sldId id="403" r:id="rId7"/>
    <p:sldId id="405" r:id="rId8"/>
    <p:sldId id="418" r:id="rId9"/>
    <p:sldId id="420" r:id="rId10"/>
    <p:sldId id="409" r:id="rId11"/>
    <p:sldId id="419" r:id="rId12"/>
    <p:sldId id="410" r:id="rId13"/>
    <p:sldId id="415" r:id="rId14"/>
    <p:sldId id="421" r:id="rId15"/>
    <p:sldId id="266" r:id="rId16"/>
    <p:sldId id="262" r:id="rId17"/>
    <p:sldId id="264" r:id="rId18"/>
    <p:sldId id="265" r:id="rId19"/>
    <p:sldId id="426" r:id="rId20"/>
    <p:sldId id="422" r:id="rId21"/>
    <p:sldId id="423" r:id="rId22"/>
    <p:sldId id="427" r:id="rId23"/>
    <p:sldId id="424" r:id="rId24"/>
    <p:sldId id="1305" r:id="rId25"/>
    <p:sldId id="425" r:id="rId26"/>
    <p:sldId id="385" r:id="rId27"/>
    <p:sldId id="428" r:id="rId28"/>
    <p:sldId id="416" r:id="rId29"/>
    <p:sldId id="406" r:id="rId30"/>
    <p:sldId id="391" r:id="rId31"/>
    <p:sldId id="401" r:id="rId32"/>
    <p:sldId id="417" r:id="rId33"/>
    <p:sldId id="396" r:id="rId34"/>
    <p:sldId id="397" r:id="rId35"/>
    <p:sldId id="3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46" autoAdjust="0"/>
    <p:restoredTop sz="93883" autoAdjust="0"/>
  </p:normalViewPr>
  <p:slideViewPr>
    <p:cSldViewPr snapToGrid="0">
      <p:cViewPr>
        <p:scale>
          <a:sx n="60" d="100"/>
          <a:sy n="60" d="100"/>
        </p:scale>
        <p:origin x="1040" y="216"/>
      </p:cViewPr>
      <p:guideLst>
        <p:guide orient="horz" pos="2160"/>
        <p:guide pos="384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170A4-EE5E-4EF0-BE7F-7F997B9EBC70}" type="datetimeFigureOut">
              <a:rPr lang="en-US" smtClean="0"/>
              <a:pPr/>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E8889-921A-49BC-94E5-A72840E73BA0}" type="slidenum">
              <a:rPr lang="en-US" smtClean="0"/>
              <a:pPr/>
              <a:t>‹#›</a:t>
            </a:fld>
            <a:endParaRPr lang="en-US"/>
          </a:p>
        </p:txBody>
      </p:sp>
    </p:spTree>
    <p:extLst>
      <p:ext uri="{BB962C8B-B14F-4D97-AF65-F5344CB8AC3E}">
        <p14:creationId xmlns:p14="http://schemas.microsoft.com/office/powerpoint/2010/main" val="116611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DAB16A-2484-4BF7-9142-2F4FAB702DE5}"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1281932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AB16A-2484-4BF7-9142-2F4FAB702DE5}"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57235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AB16A-2484-4BF7-9142-2F4FAB702DE5}"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796136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347717"/>
            <a:ext cx="5921214" cy="3893024"/>
          </a:xfrm>
        </p:spPr>
        <p:txBody>
          <a:bodyPr/>
          <a:lstStyle/>
          <a:p>
            <a:endParaRPr lang="en-US"/>
          </a:p>
        </p:txBody>
      </p:sp>
      <p:sp>
        <p:nvSpPr>
          <p:cNvPr id="12" name="Picture Placeholder 7"/>
          <p:cNvSpPr>
            <a:spLocks noGrp="1"/>
          </p:cNvSpPr>
          <p:nvPr>
            <p:ph type="pic" sz="quarter" idx="11"/>
          </p:nvPr>
        </p:nvSpPr>
        <p:spPr>
          <a:xfrm>
            <a:off x="6243490" y="1347717"/>
            <a:ext cx="5921214" cy="3893024"/>
          </a:xfrm>
        </p:spPr>
        <p:txBody>
          <a:bodyPr/>
          <a:lstStyle/>
          <a:p>
            <a:endParaRPr lang="en-US"/>
          </a:p>
        </p:txBody>
      </p:sp>
    </p:spTree>
    <p:extLst>
      <p:ext uri="{BB962C8B-B14F-4D97-AF65-F5344CB8AC3E}">
        <p14:creationId xmlns:p14="http://schemas.microsoft.com/office/powerpoint/2010/main" val="1930581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1368342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4220278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97431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2884327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8" name="Footer Placeholder 7"/>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9" name="Slide Number Placeholder 8"/>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2395963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4" name="Footer Placeholder 3"/>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5" name="Slide Number Placeholder 4"/>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400454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3" name="Footer Placeholder 2"/>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4" name="Slide Number Placeholder 3"/>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256249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DAB16A-2484-4BF7-9142-2F4FAB702DE5}"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338400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408067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6" name="Footer Placeholder 5"/>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7" name="Slide Number Placeholder 6"/>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1097436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1644463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lgn="r" rtl="1" fontAlgn="base">
              <a:spcBef>
                <a:spcPct val="0"/>
              </a:spcBef>
              <a:spcAft>
                <a:spcPct val="0"/>
              </a:spcAft>
            </a:pPr>
            <a:endParaRPr lang="en-GB">
              <a:solidFill>
                <a:srgbClr val="000000"/>
              </a:solidFill>
            </a:endParaRPr>
          </a:p>
        </p:txBody>
      </p:sp>
      <p:sp>
        <p:nvSpPr>
          <p:cNvPr id="5" name="Footer Placeholder 4"/>
          <p:cNvSpPr>
            <a:spLocks noGrp="1"/>
          </p:cNvSpPr>
          <p:nvPr>
            <p:ph type="ftr" sz="quarter" idx="11"/>
          </p:nvPr>
        </p:nvSpPr>
        <p:spPr/>
        <p:txBody>
          <a:bodyPr/>
          <a:lstStyle/>
          <a:p>
            <a:pPr rtl="1" fontAlgn="base">
              <a:spcBef>
                <a:spcPct val="0"/>
              </a:spcBef>
              <a:spcAft>
                <a:spcPct val="0"/>
              </a:spcAft>
            </a:pPr>
            <a:endParaRPr lang="en-GB">
              <a:solidFill>
                <a:srgbClr val="000000"/>
              </a:solidFill>
            </a:endParaRPr>
          </a:p>
        </p:txBody>
      </p:sp>
      <p:sp>
        <p:nvSpPr>
          <p:cNvPr id="6" name="Slide Number Placeholder 5"/>
          <p:cNvSpPr>
            <a:spLocks noGrp="1"/>
          </p:cNvSpPr>
          <p:nvPr>
            <p:ph type="sldNum" sz="quarter" idx="12"/>
          </p:nvPr>
        </p:nvSpPr>
        <p:spPr/>
        <p:txBody>
          <a:bodyPr/>
          <a:lstStyle/>
          <a:p>
            <a:pPr rtl="1" fontAlgn="base">
              <a:spcBef>
                <a:spcPct val="0"/>
              </a:spcBef>
              <a:spcAft>
                <a:spcPct val="0"/>
              </a:spcAft>
            </a:pPr>
            <a:fld id="{C5E3EA6E-0852-4CBC-B53F-9A0FB2FB30F2}" type="slidenum">
              <a:rPr lang="he-IL" smtClean="0">
                <a:solidFill>
                  <a:srgbClr val="000000"/>
                </a:solidFill>
              </a:rPr>
              <a:pPr rtl="1"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314515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DAB16A-2484-4BF7-9142-2F4FAB702DE5}"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85841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DAB16A-2484-4BF7-9142-2F4FAB702DE5}"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3080227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DAB16A-2484-4BF7-9142-2F4FAB702DE5}" type="datetimeFigureOut">
              <a:rPr lang="en-US" smtClean="0"/>
              <a:pPr/>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102346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DAB16A-2484-4BF7-9142-2F4FAB702DE5}" type="datetimeFigureOut">
              <a:rPr lang="en-US" smtClean="0"/>
              <a:pPr/>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4171249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AB16A-2484-4BF7-9142-2F4FAB702DE5}" type="datetimeFigureOut">
              <a:rPr lang="en-US" smtClean="0"/>
              <a:pPr/>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397585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DAB16A-2484-4BF7-9142-2F4FAB702DE5}"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3806817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DAB16A-2484-4BF7-9142-2F4FAB702DE5}"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BB93F-64FE-4201-8BF9-5EFE3535D96F}" type="slidenum">
              <a:rPr lang="en-US" smtClean="0"/>
              <a:pPr/>
              <a:t>‹#›</a:t>
            </a:fld>
            <a:endParaRPr lang="en-US"/>
          </a:p>
        </p:txBody>
      </p:sp>
    </p:spTree>
    <p:extLst>
      <p:ext uri="{BB962C8B-B14F-4D97-AF65-F5344CB8AC3E}">
        <p14:creationId xmlns:p14="http://schemas.microsoft.com/office/powerpoint/2010/main" val="406690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AB16A-2484-4BF7-9142-2F4FAB702DE5}" type="datetimeFigureOut">
              <a:rPr lang="en-US" smtClean="0"/>
              <a:pPr/>
              <a:t>9/12/2022</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BB93F-64FE-4201-8BF9-5EFE3535D96F}" type="slidenum">
              <a:rPr lang="en-US" smtClean="0"/>
              <a:pPr/>
              <a:t>‹#›</a:t>
            </a:fld>
            <a:endParaRPr lang="en-US"/>
          </a:p>
        </p:txBody>
      </p:sp>
    </p:spTree>
    <p:extLst>
      <p:ext uri="{BB962C8B-B14F-4D97-AF65-F5344CB8AC3E}">
        <p14:creationId xmlns:p14="http://schemas.microsoft.com/office/powerpoint/2010/main" val="186280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AB16A-2484-4BF7-9142-2F4FAB702DE5}" type="datetimeFigureOut">
              <a:rPr lang="en-US" smtClean="0"/>
              <a:pPr/>
              <a:t>9/12/2022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BB93F-64FE-4201-8BF9-5EFE3535D96F}" type="slidenum">
              <a:rPr lang="en-US" smtClean="0"/>
              <a:pPr/>
              <a:t>‹#›</a:t>
            </a:fld>
            <a:endParaRPr lang="en-US"/>
          </a:p>
        </p:txBody>
      </p:sp>
    </p:spTree>
    <p:extLst>
      <p:ext uri="{BB962C8B-B14F-4D97-AF65-F5344CB8AC3E}">
        <p14:creationId xmlns:p14="http://schemas.microsoft.com/office/powerpoint/2010/main" val="27880936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p05Yt1MbRuM"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27.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27.w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1"/>
          <p:cNvSpPr txBox="1"/>
          <p:nvPr/>
        </p:nvSpPr>
        <p:spPr>
          <a:xfrm>
            <a:off x="0" y="2456998"/>
            <a:ext cx="12192000" cy="4278094"/>
          </a:xfrm>
          <a:prstGeom prst="rect">
            <a:avLst/>
          </a:prstGeom>
          <a:noFill/>
        </p:spPr>
        <p:txBody>
          <a:bodyPr wrap="square" rtlCol="0">
            <a:spAutoFit/>
          </a:bodyPr>
          <a:lstStyle/>
          <a:p>
            <a:pPr algn="ctr" rtl="0"/>
            <a:r>
              <a:rPr lang="en-GB" sz="4800" dirty="0"/>
              <a:t>C2I status at IMS</a:t>
            </a:r>
          </a:p>
          <a:p>
            <a:pPr algn="ctr" rtl="0"/>
            <a:endParaRPr lang="en-GB" sz="2800" dirty="0"/>
          </a:p>
          <a:p>
            <a:pPr algn="ctr"/>
            <a:r>
              <a:rPr lang="en-US" sz="2800" dirty="0">
                <a:solidFill>
                  <a:prstClr val="black"/>
                </a:solidFill>
              </a:rPr>
              <a:t>P. Khain, H. </a:t>
            </a:r>
            <a:r>
              <a:rPr lang="en-US" sz="2800" dirty="0" err="1">
                <a:solidFill>
                  <a:prstClr val="black"/>
                </a:solidFill>
              </a:rPr>
              <a:t>Muskatel</a:t>
            </a:r>
            <a:r>
              <a:rPr lang="en-US" sz="2800" dirty="0">
                <a:solidFill>
                  <a:prstClr val="black"/>
                </a:solidFill>
              </a:rPr>
              <a:t>, A. Shtivelman, A. </a:t>
            </a:r>
            <a:r>
              <a:rPr lang="en-US" sz="2800" dirty="0" err="1">
                <a:solidFill>
                  <a:prstClr val="black"/>
                </a:solidFill>
              </a:rPr>
              <a:t>Baharad</a:t>
            </a:r>
            <a:r>
              <a:rPr lang="en-US" sz="2800" dirty="0">
                <a:solidFill>
                  <a:prstClr val="black"/>
                </a:solidFill>
              </a:rPr>
              <a:t>, L. Uzan and Y. Levi</a:t>
            </a:r>
            <a:r>
              <a:rPr lang="en-GB" sz="2800" dirty="0"/>
              <a:t> </a:t>
            </a:r>
          </a:p>
          <a:p>
            <a:pPr algn="ctr" rtl="0"/>
            <a:endParaRPr lang="en-GB" sz="2800" dirty="0"/>
          </a:p>
          <a:p>
            <a:pPr algn="ctr" rtl="0"/>
            <a:endParaRPr lang="en-GB" sz="2800" dirty="0"/>
          </a:p>
          <a:p>
            <a:pPr algn="ctr" rtl="0"/>
            <a:endParaRPr lang="en-GB" sz="2800" dirty="0"/>
          </a:p>
          <a:p>
            <a:pPr algn="ctr" rtl="0"/>
            <a:endParaRPr lang="en-GB" sz="2800" dirty="0"/>
          </a:p>
          <a:p>
            <a:pPr algn="ctr" rtl="0"/>
            <a:endParaRPr lang="en-GB" sz="2800" dirty="0"/>
          </a:p>
          <a:p>
            <a:pPr algn="ctr" rtl="0"/>
            <a:r>
              <a:rPr lang="en-GB" sz="2800" dirty="0"/>
              <a:t>GM, Athens, September 2022</a:t>
            </a:r>
            <a:endParaRPr lang="de-DE" sz="2800" dirty="0"/>
          </a:p>
        </p:txBody>
      </p:sp>
      <p:sp>
        <p:nvSpPr>
          <p:cNvPr id="2" name="AutoShape 90" descr="data:image/png;base64,iVBORw0KGgoAAAANSUhEUgAAASwAAACWCAYAAABkW7XSAAAAAXNSR0IArs4c6QAAIABJREFUeF7tfQmUXNdZ5ldVvW/qbrVaUsuS3It2KbK1xAYbx0nAjuM4dmzAznCSDGSGA2eAAZKZENszwIljAiQM5wQC5DCEYRjskHhNnHCckD2OY0vetEvdrcVutdT7ot6rq+b8t/ov/X31Xr37tqrXrapzbHXVu/e+u373+5f731g6nU6j+Cn2QLEHij2wBHogVgSsJTBKxSoWe6DYA6oHioBVnAjFHij2wJLpgSJgLZmhKla02APFHigCVnEOFHug2ANLpgeKgLVkhqpY0WIPFHugCFjFOVDsgWIPLJkeKALWkhmqaFX0e+fHPVfo+732ed+xtha3ttQuKpveJfNYpfFcmWLGJdUDRcBaUsNlVlla4LTo//jgeXzv/CWV6daWmmxmWvD8ISDQv9MzzsfpvpcDZMxqdTnVrQqUMvXJ9e5c76Qy6POHe9eqtkoA1QHPbf2K6aPbA0XAiu7YGNeMGQiBDAPBHx3sNc4vEzIQ8G92wGIFNDrQybwMKsyUGBCDAkKqN4EXff74YK/qB+6PIiPzNBUimakIWJEcFvtKSfGIFiQv+D9aWKyU0ytYue0KZkoMXhKUJKDJcgmwJHsLCrB00JXgpYC0dxwMxgRmRRBzO9rRSF8ErGiMAw6PpbGzLmZZGwYpKyAioPrDvS1K/AsLqKxEOKlTksDJDaB66b9L9mbF3Chv0AxMMi8GSwmS/FwXI3ONR0SmzFVZjSJgRWDYaXEcHk+pmuysjWeBKxcIBQ1UEpSoHsyQvAIIl+cWRHVQk/UIok7EvFhvR6KjFXhR+yWAFcErAotkoQpFwCrwWNBi4A8zLCegooVLi84tGKiFaKDwDkpMI1D1UkenITEFtVyip2RerPdyYl6P9cxjV208s7EssOGJoWOobtzmVOXi84B6oAhYAXWkXgzvygxINMEf75lfJPoRmyJm9cC6hMruBFRZcctAoe5FjAu6K1ivFgZoOdVV6qskY5T5WETUxVM75kWsS24w6RhwsX8MN9b3oaZxkyq6CGBOI+PveRGw/PVfNrcuNhA48YcBSYp+j/cQUMUVWJGOSl8kslp2C99EjAuKLXntpu++bzPe+fWTXrOHls+OpSkWuuAHJg0crKRnlxGuGAMYbTx3VpxF7cq2InCFNmrFaA2BdK3OpqTIYPWMJjfrqnKBFQOVdFeQC0fqlwoNTHYdWUiWZTq4EvjZgEF5qd/Z2shl8cai+4FJACM23TM4itKR72By6Biu3f+gaVWK6Rx6oMiwXE4RYk7MmCirlZjH4h+xKAVetTGl82ARkP5lBsa6EPqNPgOX2NEz4xjJDpFWFi6XVS9Y8rB0WV4axABqpcC3An1pPNDdOCQrlgAmWRrXsXt4GoePd2LXlg60NlYUWZiXwSvGw3LfawQ0Uvd0fDSJ04NzmEqU4MDxC7hrYyVi6ThmSmIgdfrGpkqM953D89PrVJoPbCjDw8eT2RfrYEYPCBB1L3U7a1nQDpjue8Q5RyEAK5cOz8oNI1crconkzMByuUxIAJM6TeeeK6bQe6DIsFzMiaG+fpQmRlG7siO7Q04MH1d/E/Vf1f4B2gMwMXwMyVQVjh4+i7LYBDqxF4Ote3BHa7ViVsy2KB+JhxndVsZaSAD2yLYSvPNrJxeZ3PVqBmEpc9F0X0nDFguDBCe7hjqBronVkcrmo0TyPb2Dw/j+dB3uqjxZtDg6zLQiYOXooL6up7JPmxUYAfRb/8LvBFDVDVvVJCPrEP1e1bgN1Q3bcGl+DboHU6hrqUcaGZFQAdSCG4NUyjNYScCKffGgL5BQu/rCeTv27Kbf5NnBfHidcyPSv74XQbVJWvWkA2vY1khTA4IuHpqyL54fzf1PqTlUdJe4cgkUAWuhT04dPYSWNSVqkjBQERgRg8qwp3vR3/VVAHEFSgRglI6e0XcGsVSqHD0Tt6B8531Y1VKJw2MZt4WHj10WAxUwaV7tUi9GoMa6LAYZ+jfoA8lOpn+vTqNWSOuFZbnVN/lGeIcCvLSBNw6pvLdym9DZF1uUbyvvQ2NT5oxk8VO0Ei5iTcSYCIjOn/o3JGJz6DpxEN9sexi/0TyF0pFvLwIpFgUpD4EVgVt5/R5Ur9yM031Ad9U6/OPFBAXNxyNbSxbprXjikVtDhlVl/LFokipwEzouZl2cRwKd9N9yq5cxmfy5TP9WQOpkqbQTq/Ih0pm01ySN1ZEjk3ycRmdfBF5qM1qIhpHL+nhmcAYdDaXYWp/x27saP1c9w5KOfgQY5Ay4duYiLg11YuXKtahd2a7mBYt8mUkSQ9e5Vdh36y9gZuRVNLffo9jW+GAXXutbh2ca3odLJeVIxcgyuCAKjhMYZQCKgIZFQrYk8uSzA7dMvsUAR79R/qffXhrqWUK7heFWjyYjKFCZppa6qC3MoMRbahfrvqyOC1mB19WutL/qAIvFOGJGl9KrMFTSgNcvAakDz2N35WNKcU5sSYHU8PEse6LvM/ONqGr/j1i/is3SpHBPY3L4GKoadmA83YTB0gals6JP92AS7SsTCrh21cYWlOuLlez6YpSAZQVQUkHPeQsFWE5AIhXRHMlBd8oMgxk61cvvc6/nJJ3em4t9cV/qZxylT59T+cvh+bIGLN1nqr/rCaTSpVjd8X7FcCqSSdyUfA4TQ8eVHoo/bPE7c+BPFn5KI7H+IWzdthXPnp3CutkLqB38BubGfqqeT86tw5cqP4HzNdWIp9P4WP04tjQl8fJoHe5oq8zqr3SfK8rLE47/JvYlj38oP68FC6LdhIsKYOVywGSRhxXXVgYBbp8uJkVxoXnVZ7lpixX7ovy6pfFqYl3LGrAudj6rwIk+z56ZxmRpqfq77KWv4ea3pdDcfq/6Li1/9J31Uivb7sdo03vw6gQUED17Zg7107P45PUxdB49hBfGmnCsdgNKkMRt7VW4qXIKMxe6MRZvxP/qa8J4RQKf2RzHgyfmUTU3j2QcmEvEMR9LoDSVwmwihg+2XBbzeDKz6wM5OvBhW35GAJdIpYGes7gmdQI1409i1+1/XzCRULdAUj1zWeucLG06kLGoJC2aTroyN6DgJ61TW/yUree1sjySVz47Fl8tUVaXJWD1dn5THUZ9bqo165VOIPBz5VOoio2gLD6G6obtWbAiRsUfAqs04jgxUI5z5S0YfvUlJDCPF1fsRl9lNfaMdOFX96/FkR8/hk1bdyC2ch/GBs5iVaILTx9rwKs1u7B1sgtrZi9iW/MlbNx6Aw6/+CUMJjvQl9yKqbnVuG53Iy7WlGD7igQOjafw5Z5UVt+1qxY48dpFVKfH0F/aiN7qaoyXlanqkWj523MHsKn0O+q7PPLh5LcVxOKRVjuvx4K8Kq2jCmRO/llB9LtVGVbiNqVj4GIro7Q+h1WXfJa77ADryFgKO+oyrOUb3VN4YzyGu6b+BeMrb8dUug7XNY5ibvQl9Hc9rdKwvooX/6Whk5hOrUAyXYHq+ADGhzoxmm5Bc8MaVJQMkMpqkX/MmZcfRRoJzM7XIoVSpMZ+pPRa9F/Gl2aLEjljde9ARdM2vNU/BdLsf69rCNMlCayfO4fKuRTeqN6BHStSuL5uBqm3HsHMfB165vbjbHwbLsZbcL6mDh8oO4lNjTGsbapDTeOW7DwJI3ifiXjnZaIGrf/RmQfXKV+MLB+ioR1gsT8an3+kf+0+yyWm17IArN7BEfzlwSlcv301HrgmA1ZPn53F+iOfxPotNyGx4mdwvn8CExd6sGv3apw58KhKk/FMv/whgMnorThGVRqpdBlWd7wvm4gAjn2uZF7WgTEAWjn9nTnwCGKIIZ0mb/gTiCGFmVQtkrESxfzo/VWNl8unsqjuPdiKGzdf9sUhgKJPkApr/ZwcM6gwnDHzIUrp7eGxCkM/5pU1mgK+6ebBQR1ljH/Wdy0XPdeSBixiLgQugwP92LD5FvR1PYn5VAUS8Rk1F9i5k5Tt5PDJuim2BLIVUDIt9q9iQLtcRsbr/dp9n1wANevpxr5c7HwqxU3KcRnYtiEVSyCezjiU8nvZWZU96zPAlLnmKkiACkK8M11werpCilFUF6l3o+9BsLGgQNgUnOz6Xsb2J7cRBmirI0Fex6+Q+ZY0YHHHsdKcwYJ8piQYMdBwev2ZBCKddelsygqwJABSWfLoDgGWBEE6Ej0WX4na1KDy52Jg1JkZs6ggGI7fRRD0BC2UGGXXjiD0Y17aFJYnv7TEckhomke6a8RSFBOXHGAxGMmzfcyQWAyjNPrH6pkEEi5POojK51weA5YTsDEQMXgRUI3HG1CTGlkEUvwO9pYnXZpfBXo+xTsvYBa0HstLHUzy2Lle2DGyXKAVFjjZtUMyPgYqGctrqTKuJQdYNEDs/MmgQIueGMplv6nL+ilmLvIZDzI9Y+DhM4P0TNdHyUkhdVOkcKePFbBJ1jYVq0FFekJ5xLPIJ5mYLH/Hbf/kGrAKKd6ZLHyrNEGJUF7f7yefnaKfAOG7d21WLib0KaQnvxV4LgfgWhKARcCQiYKQ8UAn8LHSFRFwSOZDrMVOhOMJS2lYt2U3iaWoqYuIsl4MnAxilY07MTl0BKsXju7YgZQOWLmsflK848soKH8QoqOfRew2b6H0WG7raZJeiloyhLJfpmzy7lxp7Bgf/c76LfJpY2W93/flI3/kAWt0uAuTQ0cxM3QoC0YcUYHBg0BJshz+nQBORlKQICfTWLEkK5HPSeFO5aQQx8b9D6OuIRMzi9ggAy0PqGRzOjsjhiUBK+rinddJ6kXn4/VdYeTTWa00iNBZQwIr1h8VMsiinQVT+nFRzH2roz9h9JvfMiMJWGxhI73S2e7nkR48kA3psvgQckZ8YzFLZz/SKqhb+7jjdBCysiDapZWdT/kIrJKxcpSlJ5Wflx3AMYBJdsZlERjLsMj0e5DWQb8TJqj8S0WPJdsrLXC5WK0OEhIccl02ElTf6uXkEr/l8R8rxXxYdfJabiQBi5XmyVgZZodeV7GoWNkuG0ogxL9LFnM5kF4mnhV9rHynJAPLBVSUXx6I1oFKhaTp+joGu76KODJx3Fk/ZqU70weL2Rwr/nl35nRBmN29TpAw80VdjyXZrRu/tFxgXAjwMtkcOA1vjlEVEyMDWLplr+vAnysRcG37XWrNkB5LxqDihaS7DUhFOqeRuiX6Tfo8cRoCNDvlOaWRbEmKixSZ4Xz3N1GWnlq0tu0Azgrs+DcSBUm3oF+LJZW8+tm6qJyr8wJsUdRjMYti73Gv7NYJjPMNXKYiuNRv0ZiSESFKn0gAlmRPtNDPHngU1R0fQmV6QjEj6UogRTsrcY46l9JIgNM7nPJxWGNdUS6BRj9jSGn5/QNdT2I03oS61EDWn0q+h95hBYIyrDKl1/2tTBfxcgAx00UU9oLR9VFBGDBMx5Hali/wcuORz8DFG2RUDldHErD6Rnow2PUEKtOTqG7YopiWLtpJQNAtg3ZWP6l0ZzCyY1X6GUPJANOxOPo6n8qKf7n8tWhC6iJfLqdQN5NKX8i6CCM9naPKxNws7KCAy6uo5+b9XsBY9/sKQ9/lJvig1G/xfZhu+iCMtAUFLAYBXvCswyF90GysHE0NG1DTkDnkKxkTi32S8dhZBhkwgjhic2n4BKZj1Wiqv0bVycqlgS2A5ABKxgN5xMbkkLIfwLKaILqVMcPqFoflDWNimZbpZgGZlmmVThf1KE0QTCpXnZzEwlx5w2JdJvosq42QY9IXmmkVFLDkZQ/sqkCi1jwSqO+4H+vb7sDFrmcwNXRkEThQh+quDdzJOvMytQ5yfivXByrz2MHPK+fPzG2D9h8WNzmF2yM2XnZmNwvZznu7UCAWJsPK5Xrgps+8pg2qbUGDl9c5RvUotE4r74Alj9Ycef7Dl32rhKc6eYSnkEB54y7lJFqWns6GHZYhjHkiSQsgi492QKXATvPPYhZmVR55qa9ruwNDXV+xnbe6zxZfT+7FcdDLDuh1QXG+QoKY18Vj12ape8kHi8rV90G3TYpo9F6vBgHVL3vXes5fSAtiXgFLuiC8fqQXbVv3gi6RrB55DmWJ0SyLIgAin6bEyj1Kl1WRnkTTQnRQK92TtAzy0Rk+NkODo+uYmIXJsMgS9CiA30R8BapSY4hj3tafys4Vgurj9UxgIQDLatFJpb58HgYT88NEuL/YqldokNL70k/bwhYZ/YqshWBbeQUsGgACElrMdFL8U0em8dH+f8RNN99qoVR/EIcOfgHXtN+BhvpWdZtyrqM2rCsi1mblmKm7NrCVUPpJzcdKQIyqOjWaFf10NsbfrdgY/+YHsHj3C1u/4oWVWYFYED5ibvVYhRb13PRdWIAl6+BVZPS6ObJoKI8huekTP2nzClgXOr+OgeY71SWiz3ePY3vyJUzPrUbHjp3Za7QYWIi9jA53gpxHL3Y9i1LMoq6+A6vb36/cHvhmGhbH7MBMdo5+JpDzjo50o7ZhE6aGDmNSxdi60ldLv6Qil88WA5bXm4797Hx+JoOXvEGAmMmiZpDiOkYR0K36L2ixMGjW5bZ+LA6yASnf4mFeAGti6ATOnfgxXt/wEXVp6Gdfn8TvTnwcc+v+BPt31eMHL3wHzSXHsL7jXYppsQc7KdzHh09hJlaJ6VglVjS2ozQ9h+mhw2hpe69iQaSkp4+VXooHV3dnkOcLSfSrTI0rFwUrZibD0jg5l+oM62oALFNxMlcAQqtFkw/XAy8A7SWPCSB7KTco8DIFLR2s+P3EkPP1yQtgnXzxr/HK+t/MXir63I+O4s71dXijcR0S6TROv9SHt8eewerqF7L3AnIUBeoI+ptcCkj3NDbcqeKZDw+fxlDXV1GenlJsy8qz3O6wMwOWBCu9w6XvFOvD9LN/doeYryaGZTpRnRxdJYPiKBR+lMqm9cpHukIyZp0B2/l2OdXRDqxYhUH/5oopH1Q/hwpYR0dTqErOorf/El6fSOPmTU34ck8Sv7o6hZ5e4NClWexsnEHNqUfRuKop6yAqj9swECkFd+M2JTpe6HoW50f7UYo5VKXHUZKew8Z9D2bjYemOpLKzuLy+0V5Upi4ppbouNtJ3rkOuCA12h5iZJV6tDMt0clqZyb1YVk3fV6h0pgwm7Po56brsQIt+J/8ru7GRm03YoBUaYJ0bmEHJ8PfRsuk2nPzpX+MfRu7BZ25fh6NjKTx0bB47h/rwe/sTGDv9D9mAeayH0kUvtsZdDj18L0aGuxZ8sZ7G3NDruHbfH1iGmNEnAblMDIy8ieTga1mwygVwJiFldMAjkZYUkvqZQNMJWQgRwrRuQaSzsuzRRKcFkdmpMxduhGGRDKL+XsqI2phagZcOrMyqTOYyG07CFg9DA6xjR09g2/Yt6O96EiX1+9Gwcn32RuPHelJIvnUeH7u+Chj9gRp/GQddeq3LYzn6QedE4x4kY6W4tu3dqOHgfjmigJLOa/3+/6kslcSscgEVT0oTwLI6euNHKezHR8bLYspXHukjJcU9Zlr6Di4XFQNYVI8YOfWhW0uoU3lBPefNg8uTQSHZVcRkLueLZYUCWI/1zOP9lSezh38b2+7H2o47s1e20+WO5fNJNKd6Mdz9z4uiJ9Di54iiEsisgIOucGho/yVUNm7H9NAR5fpANzTTXYAkrk0OH0NVwzZVPoEdKe+vabtDpcvlWConQy7AYh0Zpzc5emMy0ZYTYJla92hBm0Ra5bDDS419LYUx1UV0t/OZRcowLYeBAxb5VzX3P52NmECK6p753Shd04qHj2eutHpgXVzdyHzyxS9g3eZ3LmJYVgH5JuabUdv+YYx0PYYViXPq4lIGC2JwY0OdGE/UY2S4W+mzEkgu/DuvmFRt/SblHrFl3+9l8cLpsolcDEsCldujNyaA5dU/xqTsfKTRLXwmO7QTYOn1XmrsK+pjagUybvWJEpTDAq3AAWtk8BxmRw4uumzhhQs78XJjK46MpxVY0Wm8d5aPY/CV31HzkD3V2YXghRe+iamRIzia/jm8VrUbYxUx/PH2Ujz3g1O4KfFP6NiybxHIkV5qfOgkLg2fVBbDuVgZkqSSp39jpWhtfTfqG1rV8xUN7eg88Oeoa9iEWDqlLI568D8qXMbekhZLdlB1u/u4AYqoT267ttiJfCZtp92ZPl70fhIgoyw6Rk0sZPbLinJ5QS/fKk39abLh8BhLXV0Y+qzAAGtgoA8Xylahuf8pFR6YYpNn7wvc+zl8vq8BO+oy9/CdGp7Dr1c8j4Hur2bn8qq2e5FoeDs+f6FZgVoyHsOh8RSOjKWRisVwXXUMa6eHsCX+wyuihxLjYf0WH04m4KLf6SB1CiWqLnOxcmzZ97t49ZW/Vz5cxMZKMJdlY+Q8Gk+n0Nx+9xVrjME0TKDily4lwDIV+ZxAi3dkr5ZV2Xf0Nyvug76A1qkduZ5HQSzUQYov6dVBiYHHrYVTAlYYLCswwOJLGTmkColcfOylYe9f4fWxBEZLK/DlnhS+0PgtzIy8lmUx1+57EP96ohk3bGvAgyczYmNZEnh3fBbv2RxDIgVc01SlXBqsQg7b3YxD5xFPnH4BTaleBVAEYvSu7gN/uhB/nRwjyjAXK1UiYwLzWRBb33p7Ntqp3aD6mbxOeaNmVZL19SLymbSXdnq/gBVl0dHt4nfqMzfPdfBw2nili4ObettZGt3UNVfaQACra3gWU4lSnDt6EBWzabzrlv0KXFi0qqi/Dq+f7MSZPuC6isfQtv+/ZRXrVQ078JUfXcDLlfvwX95eiYdOJBVY7esZwQ3VX0Rrx01obGrB5PCRrJhJIpx0fbAKX9zX9TT6Ey1oSl1APH3Z14rTSiZGh50J3JiVtbS/T11+0XX6u9iz5z/htalmT6KKn0FycuTzU7bXvDzpabIH7dRpZyn0WlerfLoTZSHYVz7HlUV0jmHlRt+q15N1hiYiuy76sh9XEGMZCGAxu7r/J9P4800xrIyfxhkKc7wQtSADXMfQ35mJmy6v5Tpz/AB+PP8rmNi4BR0rgcfPp1A/lcS9I0/iZ3ZWAApILjtyUlkygJ/u4U6iIVkHh+NNqE6PqaM88mNn9SM9GF12QUp8OhJE4EVA1rbvEzgw3XLVAlZQIp/JZHWreDcpM1caGa5F3tPnt1wnsdCNTshtXez0Um7fmcuJ1CkSqhUjC0qfFQhgPd6TYTC7a2KoOPlnSgckLzslvyfpqc7B9y6e+iZeTP4HfL/uJly7KqPfOjyexgfS/fjIDS3ZKKNSR6UPIAGQ/BAwDg+fxehIJ2pSY9lD0pzGKg68nYsDQRa9+0jlL1xVgBWGyGey8PINWLJOVkdY6HnQfl9uxCuTPuM0bkU+p7JzMUF6ZgJaEiSD0mf5BixiVwRYj2wrQedP/xIl8UnVF+SeQGxHHjSWjIvSDA+ewxNdVfhGqh6/vD6mHEt31saw8dIwqs4+hJJY5iaaXDHamXGxbqusYTcmY3XoaLsZIAxMX3ZKZXan3xxtdQUYDyi7MAStW/EzYZzyen0uRT63O7LXd8p8fiyFQbxfBzC+CDVo9hWUWOhH5HPqL6c6OgGvlQ42CNDyDVjMrm4rv4jeV/5AiXv0IXDQQ74sjswZQ7z+RjStXJP1gFcMayyFrje6cE/Jp7K30eiAxcBH4ltf1zPqWM65A5/C8OxWnE3vRixZhqbYaawofRNNzSsQQ2rRrdGqfjYKfH0gCwVY+VK651Pkc1okQVkKnd7j9nnQ7MvP2AYl8jn1gRNgUX4voOVXNPQNWA8dS+LT2zJuA1KfRGAlQ76wWMfMa2yoC28k78KFte/FezpKVYwsBVjjaZx+7QTapj6dBazFSvV71O+9J78Ncih9K3Ud3vGzP4d/++ERnCzfhJ6aatw8eAyb8FPUVZxEWWJEpZfOniSi6pEXmGXpca78Rl5wmhh2z8M0gfNE42MYhWBTVu2OKmDpdfWr+3Ja6FbvI78oebDYycrndd5xPlNQzaWMtyqj4IB16MQJ7NqyRembCATknYAy0gJb9Ri4RgbfxKHZuzHQ8k78wuYy1U/E1j68Oo7NjfEMSxvKRBnl4zrX7v8kxgZP47WjPTgR34PjNa0YKqvG/dfE8ezZWYyUl2HzWB9um3oaLeUvLgIq9gmzUrrLenIAQSkmeg137GfShAFYhRb5nPojH5ZCpzq4fe6VfZkAgpXIF7R1NogNk3Weet3CUL57ZlgEJnQ/H3mL04f1QrT4JUuRAEZK7Ia2B9A/MIifDlyDLR034FKiAl/qT+G+jXE83pPC9t4kNqydwYc29Sr9Ezts0jtOvPg3eKN3Aw5WX4euuibMJBLq7CA5mpL+69AloG10GLeO/RA3vq0Eqzven3Ve5YHJpcCXg8fskD3b2RcrXxMmKOfRKIl8JmBQSMW7Sf2c0piyLzuRK18in1M7vGyYVsp46eJgFU7IqR76c8+AxQVRDHXppkC/szjId/MxWxlLbsBsx8eVE+nqNVXKXYHcGOhDoHNoHKg+MopTKyvxsdnfVLon1olJ4Do/OIbnT03ihckaDFeW4d4NJTg5ksRUTx9+ZcM0dm3tuAKoJGBxHXN1lh6BQY9fTd/pE9YhXD+AFVWRz2RyLnXAkm3Mxb4k+5Dhdih/IRyV9bHxAlhUhs6q9HaSIcPP3YaeAeuVo+exZ3sLCLD4GI60CnIMK2Zb9OzHF67Dde+4Qx25oQ8xKv4QYJ3tT2LbuS/jjfTtuLvyD9C2779n2RrflkO+Uql0GWpXtqmsJ0fmkEilUZmaQUtTLS52PoOB7ids10auUMqUyelgsz4JZecHycK8AFbURT4TwIqSpdCkvm7S6Ae2Ka+cP2E45Lqpnw62pDfzot+0Ai0qRxdxvdTNM2DRy850fxur6tep95JIyGDAwEW/8xk/enZxxUdww+Z1SlclwYrS3b8ujt7z89hx/v9gw5oUNmy6ZVEEUXYIpbOBM6hGRcPbkJ6vUHHg65vWqzqwd72dAl2yLN2VwQmocnWu9FvSAcwPCzPVc8jwHf0vAAAdHklEQVS6eZlgXiZOWHmWiuLdS/t1cY/LMAmQ5+V9fvJ42TAXzcOFIIwMVPQvbUZ0usBPVFJfgHWx6+nLV8kLwCJwYp0WAxZ5jk9ufBTVa1uydycTcJFVkD4PtMQx2JPEfSufRzyWXHTAmcqrbtyK3u6vYzpWhUR6HuXpSdQ0bMa1+x9aZKGksqT4aBVGRj/KIyMwUH6/iz4oFuak5+AJ4re+fiZ20HmXE2BZARSzcOo3stLSURfJvJwcMoPub7vy/AKWYo9ra9UhdAIpbi+1z899hp4Bi6+Z5xtuFMMZPq5YFjtxSgU3/X1hfhveKtmIn8yUIhUDPtiSUA0h4NpVG8O+qnnUDj93RTQGKrOicSdOn/4OKlMTKMEs6CgNfZgp6dY/Pr5jBWBc13yEiuEJ4YWF6YC1HEQ+pwW3FC2F2Y1jgVXoDMLuDJ/deT1m5UF72Tv1vf7chOE7lWkV+qcggMXHbShoHt0ZyE6i7DBKDZG+V/T99MmfoKT1t1UYmn/sLcN8IoX5RBq7amLKU54+VK7uC0XWxRXtH8Rg11dUcD7SY0mwor+dQhnrMbcyk+K8bzblNGC5djB6xmFQrHRh7Cclw9YuJzZl1zdLRfEujRu6Lora5jRWuZwzo8C6TJxHTec/6yYLxrAUSxk6hvPdz6mgeCT6kVWQr6NnPRa7ORCgEfAkVtyIRMN+PH9qDhfQjv6KKry3rQzoPYlbtqxASWwyy9TYd2s+lkD73k9gYvgoqhu2LYrUwB1md3xHPpedS+wq38dtnAbXjoVRPrZKBnHTslM9Cv08qoDlF6C8MJhCAleQgCUV8X6cRz2JhBcHRlAT782KY+WNu1DX0LHounlWYl95BCYNCtbX1/0MZtNVqGn9NfQMTKJy9BvYdcNHsuKkjMhA4mAincwe97FaUOyGYKdMZ8dRzkuWzUIyLKs22Jm3KS3HMtdNwssRyKJiKbTbQGRkTj9im1uRK9/gFQRgMVCR/yKJgkQS8g5Y5G1et7JVKbuJSTV03I9LQ8cx2vU4mlSIlqfUeiQxje8StIpfRc/5klRiX3Zi3Yb9D6uYVtIL3eoIjTxozYCpA1UUAcvKWZCtK1aiBSv1yey8HIGsUIr3XHrGMGJnefV1yhdw+QUsyarYpaFgIiFb3zJn8rbhyMG/UpE7t1//+zh/8KFF+isCNcmA5N8SeKzEuo1kBex8SsVep48UNVmPxWWwA6vJjTiFOtQsmRUvTP7NivG52YUZyOx0Y/yesJ1e/YqU+QIsBqhMf7Vkqx2kP12uvvAKWLJMaYkL+hSGV8BicJLB/tilQe9rt3PFk0g4MXRC6ZMkeBBTGh8+hbq9fwN0f05dvaVHa5CKbyvmI4GMXRkGRnqQGnwpey5QinzyDKBsuFUYZb1jGLDc3gzitoOt0kugcooC6XXS6O9dSqwsLEthoQHKSocVFMiEwbq8zD3daZTbzBuvX+dRT4DFLg1XLsY0+lbdg3TvSSTOfjobcliCDHvAU17pBc/iHkdzyBx4/ozyu6pIT6hXkd6JPOv1j3Rh4HL1MMpWwJFvPZYOVCaT1cukcQOqUQWyoBTvTr5QTpY8N33pNm0QDMvqnRKYTeaYXb3dsHsp8lnp9Xges37S6/EcT4DFDdQjIFQ3bFGOnEdPHMXom3+HutSwpSgoj/BIsOHIDOwaQVd00S02dLcgfaxERp2VsR5LZ198maoUQUmE/OzpFY7mZ7cTUafsMjSIW0V/WJPaqU2FBjKvgBVlgLJivV6PvziNHz33y7pM554dq+I6SidUXQ1i0g6ZxhNgnR6aQmtjZdZnipXlK9t+GQPNd6JhbhwlI9/B2e5vobl+nQo7wx87R096rivp+0Z7UZ3KxLNiwKJ/5bX28rsTC5MxsBgcySgQhnuDnSLd7QA5TQa35flNbwJk9A6/ejJTS6EVQNH7nURtv/0QRP4gvMlN6uGVcTkBFoOP0ybMc4aYV0EAi6KCtiZJj3U5qij9PTtfhx9V34q+i2N4//zforHjF5X1sKX9LsswL7qoKDufGFIqVoLBzq+on/WLTdnCqFsLTcLHSLGUAMupw00mBaeRAxLEqft8TWo3bbRLawJmpm4Ydop3Biiyjnpx1gyinUGVUYixdcO6cgGWm41ULyfvbg08YPJ4Dv19sfNrOLH9i+qsYMehj6G0ZBTX7P8fqG9ov8KDPZcoR0yIQh/T7c10Y7NuYZTe9PrksfPHkgxNsrKgxEI3inS3Ez5sPZbb+rhN7wXIOAwJGUXYfWOpA5Teb4UALK6DCeuyqp+0Sprq//T56+faL08iITWawYo93PlIzYH6P0H5ujVY/fLfYseuFnVRKemiZoYOK/CR0RusLqpgse71b31U+V7RjYH8kTfk5IrIYHUzDpdh51jqVSzUgcp0EN0s+qUOWH4YGecNylnTTb+HnbaQgCXbZse69Pq5YVWyfLszsV761wdgPal0S/q9gN0Xy3Fm4+3YOv4mWkpfXQhxfC8Gh8+hf+RNNNe3YH3bHeqeQjt/KWJJw8NnkBx6NdsmnWWxb5eVMykr5zmPZFRWneTWWhiUfsp0wNxYa0zLjHI6uQP71YVFuZ1UtyiNrQ5cVD82CrAflZcNORIMiyeCPDtIvzW1/yLOlnTg3OAUrjn5O4jH5rJxskjMm4pVYzJejev3/GcVJobiIEsveCqjvPFtKG/cibHO/5f1v5Kgo1sLOQ4Xg2e2bgs6NqdJa+pEmm+g4no7KT+d2rcUnnPfZtt8sFcd4WD9olxMYXidF6qPosqe9f72AlQK8BZCzEgn0oLosPi2ZxIF6cPuBC17HkVD0zX4yltJ1L7yJayv+KF6LkGGoi0kKUhMrAKNDRuV2Eex4Qm4RkZOYzpWjRt//i+Vz5WVTspJT5VxOt226CC2rpyXE5RvxrFTvoepnzJZKFERHUzq6iYNt8vu9h471wa5mOh9UYkh5abtnDaqgKUbj0yuqLdqv7QQMqMsWAA/jvApg/XN17wHZ0vb8d25avx86Sg2Dn9RiX+sV5LWvaqGbahs3IFTp3+gIjk01F+L9e3vyTIvZlVWYGN17tDq+I88FiRZml6mlfK90EAlJ0CURAcvC1NvC4NULsdGEzGEFwSH6Qkrxr7fNtvljxJg6SyX6kzjI/vW7WHvIC2EVB/POizKzOKgZDTdL30WsWs/gaM1bSoM8p82vI7mlasRx6wSD/VjMwQUnQc+i6l4DchFdDZWjj17PpplXVYOn8zYWIHP3yUg6ayOJ4yMAiG94aVYmA9FutsFIG8fcZs3CumtRD6nepkAll6GtGIFfWOzU329PC80YNmNiw40rFd06wIk2+fXB8s3YPV1PYnm9nuzF1GwpfBfU5/Ctl3XKMCqTCbxy+sSeGfNBZTGJq7QV9Hh5sMHv4Cq1DgSmFPB+VJIKNa1a+9vqvQtbXequaBbBnXlupUFUAcxOal0b3gZWtntwHiZrG7yLFWGZepcaNUXps6jdv0oRU5KE0XRsVDj6jQuVkDKedzEoJfl+NFd8Rj7YlhcCLk4cLhh+vvNEz/E3vf+Be5+aQ4fXgNsvDSEA1MJfKh1EFhwU7jY/QyGRs6hpfVOTA8dQk3jZi04XwxN7R9A1+nvqVhYtelRkAhpEvVBTmCnwH7MxPIZLtkNUHHapaR498KmrPqEyuG45176TOaJquiYT4bF/ckx1u0U6bnmmhvHU+p/eYbQ6/lBOY6BABYVyCGT+cgLuTxcRCvm+45ioPMpfLXst/C525px5PkPZS1/VQ3b1d2D9LFyBmVw6u36OkbjjahLD6M0PavS68d4uAx9YucCLBYDi8c4/MJBxhrEDp60ILxalWRNeEf36iOXq1VRER3DBiy3m4eVVc+O/RIAOUki1D6/MbBCAyx2BCXwIUBJpUvR/fLnUBKfROfUHZjdcx/SPeewpu8ZNFW8ion4Cmzf81vKtSGXropAMI04RuKNaG19N9a1Z0RE6bxK4GMX4E8HraUEVPoCDgII/MPT5RKcRAs/7woTsKLCvsICLK/jwgBjolx3EhHlJhYEu6IxC4RhEcqSqVIHENIJcVTSS0Od6G//C1yorMO3usfxSyWncPOWBnQd+Axa2t+rPOCluCeD8sk7D0l0O9P9LVzo/pq6Qael/U70dT2dnX+6XorAjl0uJFBFbeGbLOywJrfJu3XgXPT9YK/bIozS04TnsLpGGQJKlE+3iSDH1FTks+smU3algz2NEem1dB0hA5YfNwa9roEAFhVKZ77I/Lm/4i31DgYKfiEBSc+pbwNbfgOvTMSBdAyHj57BjfPfxA2b16jYWf0LwMOOoJSXAUj6VWUYVyxz1rDjfnWTzmDXEyhLz6jf5Yd9rPg3qid9THaQgOZ/YMUEObm9VMrrru3lXZSHAasQQRa5zmGDl1+lu1uRL9dY+JlfVlZEP2cG7eoZGGCxLEsd+PHW0UV3E8pwMMSQzg1O4vdPliCZiKFudhrXjZzDR3+mFm8e+CPl+sCgw3oqqvyVl1lcbhIxJ9JzjcUbVOysyvQkKtJTSmkvP/RuBlbSs7DZe6kAWCEU73LX9hMMzgtoRQGwdDZB34P0+fI6pkFvHkE4J+t1ijRgqUW/QAtJ+cqgtdjDPQMg6gzhYD++2FuHA5NxpcP68Fqg4twx1Az/G2rifVi/5Wexqv2+7K3Ol5X5GfamB+K77N9Favy4Yl70L4mL5ekplCCJ7bf93yuUhLrpm+oXVedD3k3DFmeD3LW9AJXM4zWQn9/3muQPQnHvBrDC3Dz8Mj3JSFlEDEpvJcciMIbFhcoA/rQTXdvz+SsC+K1qvwdD/f0YbrwbDc2r8M+9mevq6fbns/1J3L8xiY2N1Th94kX0dn4DGze9A6WJsawflh6llAME6qBGZZKyfiZWibF4PTpab1EHr3OJGNL8HTUWFsQumGshBr1rmyx6pzRRBiydfclbjEx9vpwAKx+bh358xmlMTJ4H4XNl9Z7AAYtewmIXDRqHBz538vvoO/UcKkr6lHPofKoS3zoew7833oD3tlZhZy0xLWBnXUw5nP7rW0nUzM1ixQwFqJnEJ3aX4+yLn0Vl6UXEYpmQyVaXUOS6gIJEzVZ19dhWV1FGo8TC/OgZrCZAPhaEyQS3S7NUAEuvv1XkAyu9qR1g5XPzCHJOcb39jHmuvKEAFouGxLBYvCKa+OyZGfzw1CCS8Rje1d6AL/ckMZ0oRTIexwPr6L+EqisdrH68Zx6HxzPMi/7/X1dewtr+ryI19oOF9lwOm0wiJp9r5MbaxcsKwlJYSBYWxOQKw2cqrAnq5XhOWHXxWm4u0VECVpgin13dnRieaZvDcGHIG8OiF7H7vhyEX9tYj9GyShwevxyUj9jUI1tLFpjVvGJaBFYMXgxcZfNJPNp4FBPd/xsliUvZkDX0Lqs48XZnBil9EKBltaNKkYCeh6EL8zPBCrEgTCe8XTq/x3P8vj/o/LrHPasdnLzPg64HlefFjSEXS+fbncOoK5cZCsPiwmUsI1rMv7hpLR4+nsSO2pgCKAIn+pcYFf1OH2Ja9CEgo8/O2lgWvOrmpnD8x/+E3dtbEIsls24QsoOsPNv1eFnqvsT9D6psTp66Xjs/LBbmVvEedZHPqX8ZZL2GN3EqP9/PeTz4xm56f6Hie7lxEnUCKnpOUlTYn1ABSwcEGqwta1YrMGIgIsB6+FgyK/4xaDFgcQdQ+ke2laivwwO96Ot8FrOjLyMeyxzV4U+uWFmchn2zOF44/R625Y3eEYQuzFTxnk8dSJiTlNsRxvGcMOstx5v+JudJ/QiYtMwxMJsq6/3W3Q+70ucWu5/4rZNJ/tABywq0Xp1fpZgUgRL9ywp3SksiIIFY5u/LoiMzL/r9+uoUViaHUREfxkAX3aoTX+Tm4HR+8G9GblDlM0gFoRcy6Ww9jVcWZlffpc6mrPpwKQEWbybUDo73ZbcZWrEbqesKewP1wq7k/OL65ROsqC/zAlg6aB16YE9WBKRnT7+9FPe8NLdI/KPfSUzURUT6nX47NTKHkjNncVPtAHbvWIeS2DT6uyjOfOYgtdX5QR2o5AIpFGhZgZiTLkzWdSkp0L2AepQBS2fMpqKdkx6Syw3LUdeUpcvxslJF5Bus8gpY9DL2f+Kd5EK6KsuyJKOSeisGLn2yk6L+kSPT2Do4jFUzY1iRGsaOll5s3rYjG8KGnUtzARWX62UQvSxAt3msWBiVIZW1YU1st3UNI32UvN11/ZMpQDktfLt+C0tMdLM52+lMCwFWeQcsCVr0NzX6vs1rcCFVtUgM1AGLB1S6OlAaEh2feDOJPYPnsDP5oopS2pA4i9rSs2jb/3EV11018osHjdaSW4W2UaEBJ2LGwbfJSPDivwnA6LMUz0taMU5S5hbiPKEEKLbi+dkcvGyKQYuJpk6i0qKsi6eFAquCAJYVgDBw/daWOqXDkmyLRUKyJOquDlJcbJiZxh1D/45bd8TQ3HH3wk3TT2PjvodwYHotTK1MUQYtvW5SacsbQJYxttQoPYr8MCPg35YKoJHzaNiAJfVPVgpyv/uOHyU3jy37NfoZN33O6O0yMdaE5cVu0sd502HJytiFWOXDkgRaVgp3K1eHDLgtKOrTwKaJ8yg5/SjisRnMJleie+wu/NIHb3HlvuCkYzDp2CDT5AJRN3Xl3VXqyFi0jDI7C8Pb3Y2CPIixdCOG5XqfHzHRaa6YbNZhHGh2078FASyqoJX/kx5OVXq8E5ui7+z9TmVI0VG6R7zr4mGsjL0JTDRjvKQGN699BTt/9sOuQCuoCeZmMLzsdpTHi8XHSvSKKjsLArCsFOTU3rCtceode9eq22f8MCM5Xl7FRCfrslNfFBqsCiYScudL0NIpM+8klLappibr/c4OpvS7lbhIXvQ76+J44twcDk7EsHmsH/dN/x3at+1WF2a4cRQtJGiZ7HZyEgcBWrnAtZDszMvxnCAU5H42G87rdhzdvJPXjInvltX8sHJTsHt/FMCq4IAlmZaVMlAOCIkx921aq/rTzleLLIcEaJJ5VSVnMHXiy8D4t9Wha46JZbLbeVGSuplwVmn9TPCwQcstoHF6v7ozk+M5QSvI/Y4jM6t8sDje3O30tFZkgPV0TqyKGXwYoWK89HHBREJZWWI9drej6LsIgwiBl7QaUnkMVJKF3Vo2gZ+f+Bpat+3LvpKsh1GzHOayyrgZ2EKCll09JTujNLmMAVYbiQ5YYSvI3fR3rjbTJmsCCEG9j5TyVheA8Jyg+mSZn2FY66gwK653JACLKuN015nOPBjIWFykMki/xe4OrKBfMTOLDw79C9ZX/kBdI0YOpW4AKx87pR9WZTXZowhabtmZ9DMjgOMbWpw8yINY/EGUUSh1gt0G7xaoosasIgdYDFq55HE76msFXhxXqyQF3D7wE9y9dQjNHfe40mHJiRu04lQCYZAK2ezEDFjRG8Qi9lIG66+YlZnoa7y8J8g8hQIrfb5yn3m5di1qzCqSgMWVyqUYZ3HAbpEzeNGOTCIjxdL64EKcLb8XUDj5sJhOeq9WHtPylwNoWfkDSUtfVIErjI3NzbjLPqI1wBGA3YimUQUr6ofIiIRWg5ILuJwsR6w3Ucytd1wVz0BBf3s5VhGEEj5o8c9pMhd6ATnVT39uqsvz44/ktk6m6fM9tnJjor9ZXOZ/5QFl0l+ZMPkog1XkAcuJcfmZIJLl8O05JpZDr+80XYimi8NNOq91dvOOINJ6qacT4w6iXiZleKm7Sbl2aeR8ojQMTrnq4QTyUQerJQNYiiVZXNQoWZMfEcEteLmZnNKi5YaW+5nMVnnd1DnodzuVF0Td8iVmW7XF77Ebp/5RgLQ349Jjd2zItA/t+mkpgNWSAiweVDvgCsoyZgpeJqKW6SQymbBBpIlqfUxEFdP2FwK4wlKy675ldv3kZVwlM+WLYkz7uJDpIq3DytUxVsDlZeByvUPqvCidzuJyHXXQ9QiFHGT57qD7yEu78iEey7Hzw76d2hfURsnSAp/zNInx7iTiOdWdDRtO6aL0fMkClh3jCouesxJf3vpLOi8dtKIACE4TrFB15AXi5niUU1ucnocJXCYs26l+uqhnyja9jqF8n1Pdovh8yQOWFXDpznNBd7wEL3Zo5HcUUk/lpp1eJ7ybd2T7ZEH/Qt8L1T9BA5ef/uO8XuaMF5GXxT/Sfy31z7IBLCvg8jOpTAZWijY8GTiwXhhXfJnUyU2asPtHAdQCWBUKqPT+CAK43Lq3SN8oE1HPbgzd9iXPz6icA3QzN+3SLjvA0oGLdQKmAfxMOtVOtJEARtRej81OZcuDwCZuFCb18ZPG7SIwfVdY5Zq+3ySdFx2QqcrBVGFuUk83wL/URT6n/li2gMUNJ30Jg4epfsCq00xpfC7KzqJk1IAsSHCR/RQVVuW0CNz4clH7rNoVFIvS62o6NktRge40LlbPlz1gSeDyYrnzqih2q0fTlfpc73wxMtOFkUtccROyxMtkDTuPk8+cbhHUFeaKCRlGQTBpi9OYLHc2dVUDlmy8k5XKlE2ZTjo3nvRWOhf6ja2TYQKZ0wKxY55LHais+lwP1UJ9w0yd0vPm54e15wL/XHNGsinSmS4nHZXTmrpqGJbeEXZ+XGEtPi/6klyDp4uX+rVflNeLjswUtJai6GfSn5yGxXY+QCytwUGyKFMRUPb3crD2OQGT3fOrFrCkqMh/h7Fbyo73YpJ2O7BBAJkTaDk9d1tnr+m5rRJk9LKsggXK39hqZ5dPPg8zxI3d3JCGnAzTXvquCV7Hm/Jd9YAlO49DceQDuExPz/sZXB0s6bv0pJZijc7IrEDJL1DpAMP1CQpk+D7G7Aa0EKXDTR866SytHIi9slmul96vEqR4jK52oOK+KgJWjtkctk9V0GKim4WZZSULdxdaWS4pDTMMGQzO6j06k9HT2DGZIEDGS7tlHj86S92vyy148bulfozrxpFW/bZvOeUvApbBaJKSnnY4BjAvsbRyvcbkkgWDagaahOvEujHW5bBD7CJm6oHJBFpZj4U5sSm3xZoenKdyJUhK6/XV4p7gtm+LDMtDj7GinoP5S1bh17M9H/otpyY7MY0gvMSd6hD2c6c2BvX+XAfndVDiS1iuJmuf134uMiyPPcfgJbNL1wOvLMyNE6PHqi/K5nUB+xWFgqi7mzKCZlOm75b9VAQk016zT1cELP99mI2bLZX10vOZX+GGhYWp3/IKUnZdFVXwCrqdudovr9Aq6p4CWFQ2RRQBK+C+lYp66Qdl5cnuxMKCFBPzuXgl0wwzFpXd0IXBpqS7CL1XN0LI70WLXsCLShRXBKzw+jarpLdbtPr5M/ZupirpYEcg4Hbx5wuknJgXK+7d1t/N0ATVVnk8x8pfS7JofmcRoNyMlL+0RcDy13/Gue2YlyzAiYWZnE/UHQ3D9Mo2bry4sSho8PLCptyAkmwjA1RR5HMz8sGmLQJWsP1pXJpdbHq9AAlivNilToyYWFRBKhfzomd69FbTzjNhUxKUrEQ49v/KdXxJMuCiwtx0dMJNVwSscPvXV+nMynIVwgspV1o7p00lep6/5FhHL2cSHQtdSGDlOW73Pp1NOYESt89N/YtinunIFSZdEbAK0++u3irByCrcjH5+kAuXSn2rYzGLxNGWmpx1svNk1z3hrQoxBUy2tLGTLum85G8ZAMpciivL9HOUqghQrqZiwRMXAavgQ+C/AnaAJh1cg4rm4LW2doAp6yjFLj7Xye8LGjCLeiivI1nYfEXAKmz/5+3tOqjlKwa9ndhmxZIUg+odh0kUBkqrg1hRz5S36VSwFxUBq2BdH90Xm56Z1H2TGESkXk3+bSc+FoEmunMhajUrAlbURiTC9WEgKwJMhAdpmVetCFjLfICLzSv2wHLqgSJgLafRLLal2APLvAeKgLXMB7jYvGIPLKceKALWchrNYluKPbDMe6AIWMt8gIvNK/bAcuqBImAtp9EstqXYA8u8B/4/98B68aCYajs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634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1902D8-270C-40EA-88EB-1C2889B06754}"/>
              </a:ext>
            </a:extLst>
          </p:cNvPr>
          <p:cNvSpPr/>
          <p:nvPr/>
        </p:nvSpPr>
        <p:spPr>
          <a:xfrm>
            <a:off x="0" y="0"/>
            <a:ext cx="12192000" cy="769441"/>
          </a:xfrm>
          <a:prstGeom prst="rect">
            <a:avLst/>
          </a:prstGeom>
        </p:spPr>
        <p:txBody>
          <a:bodyPr wrap="square">
            <a:spAutoFit/>
          </a:bodyPr>
          <a:lstStyle/>
          <a:p>
            <a:pPr algn="ctr"/>
            <a:r>
              <a:rPr lang="en-US" sz="4400" dirty="0"/>
              <a:t>Planned upgrade in November 2022 (in Bologna)</a:t>
            </a:r>
            <a:endParaRPr lang="en-IL" sz="4400" dirty="0"/>
          </a:p>
        </p:txBody>
      </p:sp>
      <p:sp>
        <p:nvSpPr>
          <p:cNvPr id="4" name="Rectangle 3">
            <a:extLst>
              <a:ext uri="{FF2B5EF4-FFF2-40B4-BE49-F238E27FC236}">
                <a16:creationId xmlns:a16="http://schemas.microsoft.com/office/drawing/2014/main" id="{1531369B-FBE3-4105-9FA0-0EC32F48E428}"/>
              </a:ext>
            </a:extLst>
          </p:cNvPr>
          <p:cNvSpPr/>
          <p:nvPr/>
        </p:nvSpPr>
        <p:spPr>
          <a:xfrm>
            <a:off x="508000" y="1563638"/>
            <a:ext cx="11145520" cy="3108543"/>
          </a:xfrm>
          <a:prstGeom prst="rect">
            <a:avLst/>
          </a:prstGeom>
        </p:spPr>
        <p:txBody>
          <a:bodyPr wrap="square">
            <a:spAutoFit/>
          </a:bodyPr>
          <a:lstStyle/>
          <a:p>
            <a:pPr marL="342900" indent="-342900">
              <a:buFont typeface="+mj-lt"/>
              <a:buAutoNum type="arabicPeriod"/>
            </a:pPr>
            <a:r>
              <a:rPr lang="en-US" sz="2800" dirty="0"/>
              <a:t>SST  - continuous updates from IFS forecast, not fixed at the initial state</a:t>
            </a:r>
          </a:p>
          <a:p>
            <a:pPr marL="342900" indent="-342900">
              <a:buFont typeface="+mj-lt"/>
              <a:buAutoNum type="arabicPeriod"/>
            </a:pPr>
            <a:endParaRPr lang="en-US" sz="2800" dirty="0"/>
          </a:p>
          <a:p>
            <a:pPr marL="342900" indent="-342900">
              <a:buFont typeface="+mj-lt"/>
              <a:buAutoNum type="arabicPeriod"/>
            </a:pPr>
            <a:r>
              <a:rPr lang="en-US" sz="2800" dirty="0"/>
              <a:t>CAMS dust forecast – replace the </a:t>
            </a:r>
            <a:r>
              <a:rPr lang="en-US" sz="2800" dirty="0" err="1"/>
              <a:t>Tegen</a:t>
            </a:r>
            <a:r>
              <a:rPr lang="en-US" sz="2800" dirty="0"/>
              <a:t> climatology for days with high dust load in the Eastern Mediterranean</a:t>
            </a:r>
          </a:p>
          <a:p>
            <a:pPr marL="342900" indent="-342900">
              <a:buFont typeface="+mj-lt"/>
              <a:buAutoNum type="arabicPeriod"/>
            </a:pPr>
            <a:endParaRPr lang="en-US" sz="2800" dirty="0"/>
          </a:p>
          <a:p>
            <a:pPr marL="342900" indent="-342900">
              <a:buFont typeface="+mj-lt"/>
              <a:buAutoNum type="arabicPeriod"/>
            </a:pPr>
            <a:r>
              <a:rPr lang="en-US" sz="2800" dirty="0"/>
              <a:t>Soil and surface - initialized from the global ICON model, the atmosphere fields from IFS</a:t>
            </a:r>
          </a:p>
        </p:txBody>
      </p:sp>
      <p:sp>
        <p:nvSpPr>
          <p:cNvPr id="5" name="Rectangle 4">
            <a:extLst>
              <a:ext uri="{FF2B5EF4-FFF2-40B4-BE49-F238E27FC236}">
                <a16:creationId xmlns:a16="http://schemas.microsoft.com/office/drawing/2014/main" id="{FCB6165A-2314-4049-9A2E-1CF80C968A2B}"/>
              </a:ext>
            </a:extLst>
          </p:cNvPr>
          <p:cNvSpPr/>
          <p:nvPr/>
        </p:nvSpPr>
        <p:spPr>
          <a:xfrm>
            <a:off x="508000" y="2392976"/>
            <a:ext cx="10922000" cy="103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691611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6BF3F4-2320-42EE-88F2-24318919F3CB}"/>
              </a:ext>
            </a:extLst>
          </p:cNvPr>
          <p:cNvSpPr/>
          <p:nvPr/>
        </p:nvSpPr>
        <p:spPr>
          <a:xfrm>
            <a:off x="0" y="0"/>
            <a:ext cx="12192000" cy="769441"/>
          </a:xfrm>
          <a:prstGeom prst="rect">
            <a:avLst/>
          </a:prstGeom>
        </p:spPr>
        <p:txBody>
          <a:bodyPr wrap="square">
            <a:spAutoFit/>
          </a:bodyPr>
          <a:lstStyle/>
          <a:p>
            <a:pPr algn="ctr"/>
            <a:r>
              <a:rPr lang="en-US" sz="4400" dirty="0"/>
              <a:t>CAMS dust forecast on polluted days</a:t>
            </a:r>
            <a:endParaRPr lang="en-IL" sz="2800" dirty="0"/>
          </a:p>
        </p:txBody>
      </p:sp>
      <p:pic>
        <p:nvPicPr>
          <p:cNvPr id="3" name="Picture 2">
            <a:extLst>
              <a:ext uri="{FF2B5EF4-FFF2-40B4-BE49-F238E27FC236}">
                <a16:creationId xmlns:a16="http://schemas.microsoft.com/office/drawing/2014/main" id="{07357C7A-DA3E-45B7-906F-0F9C16FC3C64}"/>
              </a:ext>
            </a:extLst>
          </p:cNvPr>
          <p:cNvPicPr>
            <a:picLocks noChangeAspect="1"/>
          </p:cNvPicPr>
          <p:nvPr/>
        </p:nvPicPr>
        <p:blipFill>
          <a:blip r:embed="rId2"/>
          <a:stretch>
            <a:fillRect/>
          </a:stretch>
        </p:blipFill>
        <p:spPr>
          <a:xfrm>
            <a:off x="1844849" y="1057980"/>
            <a:ext cx="8502302" cy="5800020"/>
          </a:xfrm>
          <a:prstGeom prst="rect">
            <a:avLst/>
          </a:prstGeom>
        </p:spPr>
      </p:pic>
      <p:sp>
        <p:nvSpPr>
          <p:cNvPr id="9" name="Rectangle 8">
            <a:extLst>
              <a:ext uri="{FF2B5EF4-FFF2-40B4-BE49-F238E27FC236}">
                <a16:creationId xmlns:a16="http://schemas.microsoft.com/office/drawing/2014/main" id="{DC2761D3-3321-49C0-BF73-566C46EEBA8D}"/>
              </a:ext>
            </a:extLst>
          </p:cNvPr>
          <p:cNvSpPr/>
          <p:nvPr/>
        </p:nvSpPr>
        <p:spPr>
          <a:xfrm>
            <a:off x="198471" y="684377"/>
            <a:ext cx="11748977" cy="369332"/>
          </a:xfrm>
          <a:prstGeom prst="rect">
            <a:avLst/>
          </a:prstGeom>
          <a:solidFill>
            <a:srgbClr val="FFFF00"/>
          </a:solidFill>
        </p:spPr>
        <p:txBody>
          <a:bodyPr wrap="square">
            <a:spAutoFit/>
          </a:bodyPr>
          <a:lstStyle/>
          <a:p>
            <a:pPr algn="ctr"/>
            <a:r>
              <a:rPr lang="en-US" i="1" dirty="0">
                <a:solidFill>
                  <a:srgbClr val="000000"/>
                </a:solidFill>
                <a:latin typeface="Calibri" panose="020F0502020204030204" pitchFamily="34" charset="0"/>
                <a:ea typeface="Times New Roman" panose="02020603050405020304" pitchFamily="18" charset="0"/>
              </a:rPr>
              <a:t>Global radiation verification over Israel for 12 clear-sky polluted days during the year 2020</a:t>
            </a:r>
            <a:endParaRPr lang="en-IL" dirty="0"/>
          </a:p>
        </p:txBody>
      </p:sp>
    </p:spTree>
    <p:extLst>
      <p:ext uri="{BB962C8B-B14F-4D97-AF65-F5344CB8AC3E}">
        <p14:creationId xmlns:p14="http://schemas.microsoft.com/office/powerpoint/2010/main" val="133286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A4907-AA90-43EB-A199-CDC3C507358E}"/>
              </a:ext>
            </a:extLst>
          </p:cNvPr>
          <p:cNvSpPr/>
          <p:nvPr/>
        </p:nvSpPr>
        <p:spPr>
          <a:xfrm>
            <a:off x="0" y="0"/>
            <a:ext cx="12192000" cy="769441"/>
          </a:xfrm>
          <a:prstGeom prst="rect">
            <a:avLst/>
          </a:prstGeom>
        </p:spPr>
        <p:txBody>
          <a:bodyPr wrap="square">
            <a:spAutoFit/>
          </a:bodyPr>
          <a:lstStyle/>
          <a:p>
            <a:pPr algn="ctr"/>
            <a:r>
              <a:rPr lang="en-US" sz="4400" dirty="0"/>
              <a:t>Other activities</a:t>
            </a:r>
          </a:p>
        </p:txBody>
      </p:sp>
      <p:sp>
        <p:nvSpPr>
          <p:cNvPr id="3" name="TextBox 2">
            <a:extLst>
              <a:ext uri="{FF2B5EF4-FFF2-40B4-BE49-F238E27FC236}">
                <a16:creationId xmlns:a16="http://schemas.microsoft.com/office/drawing/2014/main" id="{D5C2370D-365D-49F4-B1B8-62AA688517C1}"/>
              </a:ext>
            </a:extLst>
          </p:cNvPr>
          <p:cNvSpPr txBox="1"/>
          <p:nvPr/>
        </p:nvSpPr>
        <p:spPr>
          <a:xfrm>
            <a:off x="829341" y="1095153"/>
            <a:ext cx="5368073"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ICON tests with high (600m) resolution</a:t>
            </a:r>
          </a:p>
          <a:p>
            <a:pPr marL="342900" indent="-342900">
              <a:lnSpc>
                <a:spcPct val="150000"/>
              </a:lnSpc>
              <a:buFont typeface="Arial" panose="020B0604020202020204" pitchFamily="34" charset="0"/>
              <a:buChar char="•"/>
            </a:pPr>
            <a:r>
              <a:rPr lang="en-US" sz="2400" dirty="0"/>
              <a:t>ICON RUC with radar LHN nudging</a:t>
            </a:r>
          </a:p>
          <a:p>
            <a:pPr marL="342900" indent="-342900">
              <a:lnSpc>
                <a:spcPct val="150000"/>
              </a:lnSpc>
              <a:buFont typeface="Arial" panose="020B0604020202020204" pitchFamily="34" charset="0"/>
              <a:buChar char="•"/>
            </a:pPr>
            <a:r>
              <a:rPr lang="en-US" sz="2400" dirty="0"/>
              <a:t>ICON + URBAN (CITTA – WG3b)</a:t>
            </a:r>
          </a:p>
          <a:p>
            <a:pPr marL="342900" indent="-342900">
              <a:lnSpc>
                <a:spcPct val="150000"/>
              </a:lnSpc>
              <a:buFont typeface="Arial" panose="020B0604020202020204" pitchFamily="34" charset="0"/>
              <a:buChar char="•"/>
            </a:pPr>
            <a:r>
              <a:rPr lang="en-US" sz="2400" dirty="0"/>
              <a:t>ICON + CAMS/</a:t>
            </a:r>
            <a:r>
              <a:rPr lang="en-US" sz="2400" dirty="0" err="1"/>
              <a:t>ecRad</a:t>
            </a:r>
            <a:r>
              <a:rPr lang="en-US" sz="2400" dirty="0"/>
              <a:t> (CAIIR - WG3a)</a:t>
            </a:r>
          </a:p>
          <a:p>
            <a:pPr marL="342900" indent="-342900">
              <a:lnSpc>
                <a:spcPct val="150000"/>
              </a:lnSpc>
              <a:buFont typeface="Arial" panose="020B0604020202020204" pitchFamily="34" charset="0"/>
              <a:buChar char="•"/>
            </a:pPr>
            <a:r>
              <a:rPr lang="en-US" sz="2400" dirty="0"/>
              <a:t>ICON + SBM (CAIIR - WG3a)</a:t>
            </a:r>
          </a:p>
          <a:p>
            <a:pPr marL="342900" indent="-342900">
              <a:lnSpc>
                <a:spcPct val="150000"/>
              </a:lnSpc>
              <a:buFont typeface="Arial" panose="020B0604020202020204" pitchFamily="34" charset="0"/>
              <a:buChar char="•"/>
            </a:pPr>
            <a:r>
              <a:rPr lang="en-US" sz="2400" dirty="0"/>
              <a:t>ICON-EPS + SPPT (PROPHECY - WG7)</a:t>
            </a:r>
          </a:p>
          <a:p>
            <a:pPr marL="342900" indent="-342900">
              <a:lnSpc>
                <a:spcPct val="150000"/>
              </a:lnSpc>
              <a:buFont typeface="Arial" panose="020B0604020202020204" pitchFamily="34" charset="0"/>
              <a:buChar char="•"/>
            </a:pPr>
            <a:r>
              <a:rPr lang="en-US" sz="2400" dirty="0"/>
              <a:t>ICON-CLM</a:t>
            </a:r>
          </a:p>
        </p:txBody>
      </p:sp>
    </p:spTree>
    <p:extLst>
      <p:ext uri="{BB962C8B-B14F-4D97-AF65-F5344CB8AC3E}">
        <p14:creationId xmlns:p14="http://schemas.microsoft.com/office/powerpoint/2010/main" val="110257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A4907-AA90-43EB-A199-CDC3C507358E}"/>
              </a:ext>
            </a:extLst>
          </p:cNvPr>
          <p:cNvSpPr/>
          <p:nvPr/>
        </p:nvSpPr>
        <p:spPr>
          <a:xfrm>
            <a:off x="0" y="0"/>
            <a:ext cx="12192000" cy="769441"/>
          </a:xfrm>
          <a:prstGeom prst="rect">
            <a:avLst/>
          </a:prstGeom>
        </p:spPr>
        <p:txBody>
          <a:bodyPr wrap="square">
            <a:spAutoFit/>
          </a:bodyPr>
          <a:lstStyle/>
          <a:p>
            <a:pPr algn="ctr"/>
            <a:r>
              <a:rPr lang="en-US" sz="4400" dirty="0"/>
              <a:t>Other activities</a:t>
            </a:r>
          </a:p>
        </p:txBody>
      </p:sp>
      <p:sp>
        <p:nvSpPr>
          <p:cNvPr id="3" name="TextBox 2">
            <a:extLst>
              <a:ext uri="{FF2B5EF4-FFF2-40B4-BE49-F238E27FC236}">
                <a16:creationId xmlns:a16="http://schemas.microsoft.com/office/drawing/2014/main" id="{D5C2370D-365D-49F4-B1B8-62AA688517C1}"/>
              </a:ext>
            </a:extLst>
          </p:cNvPr>
          <p:cNvSpPr txBox="1"/>
          <p:nvPr/>
        </p:nvSpPr>
        <p:spPr>
          <a:xfrm>
            <a:off x="829341" y="1095153"/>
            <a:ext cx="5368073"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ICON tests with high (600m) resolution</a:t>
            </a:r>
          </a:p>
          <a:p>
            <a:pPr marL="342900" indent="-342900">
              <a:lnSpc>
                <a:spcPct val="150000"/>
              </a:lnSpc>
              <a:buFont typeface="Arial" panose="020B0604020202020204" pitchFamily="34" charset="0"/>
              <a:buChar char="•"/>
            </a:pPr>
            <a:r>
              <a:rPr lang="en-US" sz="2400" dirty="0"/>
              <a:t>ICON RUC with radar LHN nudging</a:t>
            </a:r>
          </a:p>
          <a:p>
            <a:pPr marL="342900" indent="-342900">
              <a:lnSpc>
                <a:spcPct val="150000"/>
              </a:lnSpc>
              <a:buFont typeface="Arial" panose="020B0604020202020204" pitchFamily="34" charset="0"/>
              <a:buChar char="•"/>
            </a:pPr>
            <a:r>
              <a:rPr lang="en-US" sz="2400" dirty="0"/>
              <a:t>ICON + URBAN (CITTA – WG3b)</a:t>
            </a:r>
          </a:p>
          <a:p>
            <a:pPr marL="342900" indent="-342900">
              <a:lnSpc>
                <a:spcPct val="150000"/>
              </a:lnSpc>
              <a:buFont typeface="Arial" panose="020B0604020202020204" pitchFamily="34" charset="0"/>
              <a:buChar char="•"/>
            </a:pPr>
            <a:r>
              <a:rPr lang="en-US" sz="2400" dirty="0"/>
              <a:t>ICON + CAMS/</a:t>
            </a:r>
            <a:r>
              <a:rPr lang="en-US" sz="2400" dirty="0" err="1"/>
              <a:t>ecRad</a:t>
            </a:r>
            <a:r>
              <a:rPr lang="en-US" sz="2400" dirty="0"/>
              <a:t> (CAIIR - WG3a)</a:t>
            </a:r>
          </a:p>
          <a:p>
            <a:pPr marL="342900" indent="-342900">
              <a:lnSpc>
                <a:spcPct val="150000"/>
              </a:lnSpc>
              <a:buFont typeface="Arial" panose="020B0604020202020204" pitchFamily="34" charset="0"/>
              <a:buChar char="•"/>
            </a:pPr>
            <a:r>
              <a:rPr lang="en-US" sz="2400" dirty="0"/>
              <a:t>ICON + SBM (CAIIR - WG3a)</a:t>
            </a:r>
          </a:p>
          <a:p>
            <a:pPr marL="342900" indent="-342900">
              <a:lnSpc>
                <a:spcPct val="150000"/>
              </a:lnSpc>
              <a:buFont typeface="Arial" panose="020B0604020202020204" pitchFamily="34" charset="0"/>
              <a:buChar char="•"/>
            </a:pPr>
            <a:r>
              <a:rPr lang="en-US" sz="2400" dirty="0"/>
              <a:t>ICON-EPS + SPPT (PROPHECY - WG7)</a:t>
            </a:r>
          </a:p>
          <a:p>
            <a:pPr marL="342900" indent="-342900">
              <a:lnSpc>
                <a:spcPct val="150000"/>
              </a:lnSpc>
              <a:buFont typeface="Arial" panose="020B0604020202020204" pitchFamily="34" charset="0"/>
              <a:buChar char="•"/>
            </a:pPr>
            <a:r>
              <a:rPr lang="en-US" sz="2400" dirty="0"/>
              <a:t>ICON-CLM</a:t>
            </a:r>
          </a:p>
        </p:txBody>
      </p:sp>
      <p:sp>
        <p:nvSpPr>
          <p:cNvPr id="4" name="Rectangle 3">
            <a:extLst>
              <a:ext uri="{FF2B5EF4-FFF2-40B4-BE49-F238E27FC236}">
                <a16:creationId xmlns:a16="http://schemas.microsoft.com/office/drawing/2014/main" id="{A351B9BE-1BC7-4128-8AB7-77640D506073}"/>
              </a:ext>
            </a:extLst>
          </p:cNvPr>
          <p:cNvSpPr/>
          <p:nvPr/>
        </p:nvSpPr>
        <p:spPr>
          <a:xfrm>
            <a:off x="1124766" y="1245269"/>
            <a:ext cx="5095195" cy="439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434633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le:PikiWiki Israel 11813 view on sea of galilee from hod lookout.jp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43"/>
            <a:ext cx="9178724" cy="68840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647" y="214126"/>
            <a:ext cx="8875784" cy="1325563"/>
          </a:xfrm>
        </p:spPr>
        <p:txBody>
          <a:bodyPr>
            <a:normAutofit fontScale="90000"/>
          </a:bodyPr>
          <a:lstStyle/>
          <a:p>
            <a:pPr algn="ctr"/>
            <a:r>
              <a:rPr lang="en-GB" dirty="0"/>
              <a:t>Sea of Galilee destructive waves floods </a:t>
            </a:r>
            <a:r>
              <a:rPr lang="en-GB" dirty="0" err="1"/>
              <a:t>Tiberias</a:t>
            </a:r>
            <a:br>
              <a:rPr lang="en-GB" dirty="0"/>
            </a:br>
            <a:r>
              <a:rPr lang="en-GB" dirty="0"/>
              <a:t>ICON-LAM simulation at 600 m </a:t>
            </a:r>
            <a:r>
              <a:rPr lang="en-US" dirty="0">
                <a:hlinkClick r:id="rId3"/>
              </a:rPr>
              <a:t>  </a:t>
            </a:r>
            <a:endParaRPr lang="en-GB" dirty="0"/>
          </a:p>
        </p:txBody>
      </p:sp>
      <p:sp>
        <p:nvSpPr>
          <p:cNvPr id="4" name="TextBox 3"/>
          <p:cNvSpPr txBox="1"/>
          <p:nvPr/>
        </p:nvSpPr>
        <p:spPr>
          <a:xfrm>
            <a:off x="9769034" y="1979270"/>
            <a:ext cx="1654427" cy="584775"/>
          </a:xfrm>
          <a:prstGeom prst="rect">
            <a:avLst/>
          </a:prstGeom>
          <a:noFill/>
        </p:spPr>
        <p:txBody>
          <a:bodyPr wrap="none" rtlCol="0">
            <a:spAutoFit/>
          </a:bodyPr>
          <a:lstStyle/>
          <a:p>
            <a:r>
              <a:rPr lang="en-US" sz="3200" dirty="0">
                <a:hlinkClick r:id="rId3"/>
              </a:rPr>
              <a:t>You tube</a:t>
            </a:r>
            <a:endParaRPr lang="en-GB" sz="3200" dirty="0"/>
          </a:p>
        </p:txBody>
      </p:sp>
      <p:pic>
        <p:nvPicPr>
          <p:cNvPr id="6" name="Picture 5">
            <a:hlinkClick r:id="rId3"/>
          </p:cNvPr>
          <p:cNvPicPr>
            <a:picLocks noChangeAspect="1"/>
          </p:cNvPicPr>
          <p:nvPr/>
        </p:nvPicPr>
        <p:blipFill>
          <a:blip r:embed="rId4"/>
          <a:stretch>
            <a:fillRect/>
          </a:stretch>
        </p:blipFill>
        <p:spPr>
          <a:xfrm>
            <a:off x="7351792" y="4768770"/>
            <a:ext cx="4840207" cy="2089230"/>
          </a:xfrm>
          <a:prstGeom prst="rect">
            <a:avLst/>
          </a:prstGeom>
        </p:spPr>
      </p:pic>
      <p:sp>
        <p:nvSpPr>
          <p:cNvPr id="3" name="TextBox 2"/>
          <p:cNvSpPr txBox="1"/>
          <p:nvPr/>
        </p:nvSpPr>
        <p:spPr>
          <a:xfrm>
            <a:off x="9460432" y="2692564"/>
            <a:ext cx="2449858" cy="923330"/>
          </a:xfrm>
          <a:prstGeom prst="rect">
            <a:avLst/>
          </a:prstGeom>
          <a:noFill/>
        </p:spPr>
        <p:txBody>
          <a:bodyPr wrap="square" rtlCol="0">
            <a:spAutoFit/>
          </a:bodyPr>
          <a:lstStyle/>
          <a:p>
            <a:r>
              <a:rPr lang="en-GB" dirty="0"/>
              <a:t>https://www.youtube.com/watch?v=p05Yt1MbRuM</a:t>
            </a:r>
          </a:p>
        </p:txBody>
      </p:sp>
      <p:cxnSp>
        <p:nvCxnSpPr>
          <p:cNvPr id="7" name="Straight Arrow Connector 6"/>
          <p:cNvCxnSpPr/>
          <p:nvPr/>
        </p:nvCxnSpPr>
        <p:spPr>
          <a:xfrm>
            <a:off x="3236976" y="1865376"/>
            <a:ext cx="9144" cy="69866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46120" y="2030044"/>
            <a:ext cx="772969" cy="369332"/>
          </a:xfrm>
          <a:prstGeom prst="rect">
            <a:avLst/>
          </a:prstGeom>
          <a:noFill/>
        </p:spPr>
        <p:txBody>
          <a:bodyPr wrap="none" rtlCol="0">
            <a:spAutoFit/>
          </a:bodyPr>
          <a:lstStyle/>
          <a:p>
            <a:r>
              <a:rPr lang="en-US" dirty="0">
                <a:solidFill>
                  <a:srgbClr val="FF0000"/>
                </a:solidFill>
              </a:rPr>
              <a:t>550 m</a:t>
            </a:r>
            <a:endParaRPr lang="en-GB" dirty="0">
              <a:solidFill>
                <a:srgbClr val="FF0000"/>
              </a:solidFill>
            </a:endParaRPr>
          </a:p>
        </p:txBody>
      </p:sp>
      <p:sp>
        <p:nvSpPr>
          <p:cNvPr id="10" name="TextBox 9"/>
          <p:cNvSpPr txBox="1"/>
          <p:nvPr/>
        </p:nvSpPr>
        <p:spPr>
          <a:xfrm>
            <a:off x="5128801" y="6588695"/>
            <a:ext cx="1661032" cy="538609"/>
          </a:xfrm>
          <a:prstGeom prst="rect">
            <a:avLst/>
          </a:prstGeom>
          <a:noFill/>
        </p:spPr>
        <p:txBody>
          <a:bodyPr wrap="none" rtlCol="0">
            <a:spAutoFit/>
          </a:bodyPr>
          <a:lstStyle/>
          <a:p>
            <a:r>
              <a:rPr lang="en-GB" sz="1100" dirty="0"/>
              <a:t>COSMO GM 2022, Athens</a:t>
            </a:r>
          </a:p>
          <a:p>
            <a:endParaRPr lang="en-GB" dirty="0"/>
          </a:p>
        </p:txBody>
      </p:sp>
    </p:spTree>
    <p:extLst>
      <p:ext uri="{BB962C8B-B14F-4D97-AF65-F5344CB8AC3E}">
        <p14:creationId xmlns:p14="http://schemas.microsoft.com/office/powerpoint/2010/main" val="1259799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http://tildas:7776/~baharad/sitemaps/2022/05/14/00/ICON/ICON_wxclouds_see_2022051400_2022051500_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834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00636" y="4537881"/>
            <a:ext cx="887105" cy="1080447"/>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14605" y="4619767"/>
            <a:ext cx="413841" cy="9052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65522" y="5633053"/>
            <a:ext cx="1348446" cy="646331"/>
          </a:xfrm>
          <a:prstGeom prst="rect">
            <a:avLst/>
          </a:prstGeom>
          <a:noFill/>
        </p:spPr>
        <p:txBody>
          <a:bodyPr wrap="none" rtlCol="0">
            <a:spAutoFit/>
          </a:bodyPr>
          <a:lstStyle/>
          <a:p>
            <a:r>
              <a:rPr lang="en-US" sz="3600" dirty="0"/>
              <a:t>2.5km</a:t>
            </a:r>
          </a:p>
        </p:txBody>
      </p:sp>
      <p:sp>
        <p:nvSpPr>
          <p:cNvPr id="13" name="TextBox 12"/>
          <p:cNvSpPr txBox="1"/>
          <p:nvPr/>
        </p:nvSpPr>
        <p:spPr>
          <a:xfrm>
            <a:off x="6888347" y="5463482"/>
            <a:ext cx="777777" cy="369332"/>
          </a:xfrm>
          <a:prstGeom prst="rect">
            <a:avLst/>
          </a:prstGeom>
          <a:noFill/>
        </p:spPr>
        <p:txBody>
          <a:bodyPr wrap="none" rtlCol="0">
            <a:spAutoFit/>
          </a:bodyPr>
          <a:lstStyle/>
          <a:p>
            <a:r>
              <a:rPr lang="en-US" b="1" dirty="0">
                <a:solidFill>
                  <a:srgbClr val="0000FF"/>
                </a:solidFill>
              </a:rPr>
              <a:t>1.2km</a:t>
            </a:r>
          </a:p>
        </p:txBody>
      </p:sp>
      <p:sp>
        <p:nvSpPr>
          <p:cNvPr id="14" name="TextBox 13"/>
          <p:cNvSpPr txBox="1"/>
          <p:nvPr/>
        </p:nvSpPr>
        <p:spPr>
          <a:xfrm>
            <a:off x="6850125" y="5084873"/>
            <a:ext cx="777777" cy="369332"/>
          </a:xfrm>
          <a:prstGeom prst="rect">
            <a:avLst/>
          </a:prstGeom>
          <a:noFill/>
        </p:spPr>
        <p:txBody>
          <a:bodyPr wrap="none" rtlCol="0">
            <a:spAutoFit/>
          </a:bodyPr>
          <a:lstStyle/>
          <a:p>
            <a:r>
              <a:rPr lang="en-US" b="1" dirty="0">
                <a:solidFill>
                  <a:srgbClr val="FF0000"/>
                </a:solidFill>
              </a:rPr>
              <a:t>0.6km</a:t>
            </a:r>
          </a:p>
        </p:txBody>
      </p:sp>
      <p:cxnSp>
        <p:nvCxnSpPr>
          <p:cNvPr id="15" name="Straight Arrow Connector 14"/>
          <p:cNvCxnSpPr/>
          <p:nvPr/>
        </p:nvCxnSpPr>
        <p:spPr>
          <a:xfrm flipH="1" flipV="1">
            <a:off x="6470979" y="5436827"/>
            <a:ext cx="459900" cy="190055"/>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6304850" y="4888876"/>
            <a:ext cx="575594" cy="3579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16122" y="1155774"/>
            <a:ext cx="752065" cy="369332"/>
          </a:xfrm>
          <a:prstGeom prst="rect">
            <a:avLst/>
          </a:prstGeom>
          <a:noFill/>
        </p:spPr>
        <p:txBody>
          <a:bodyPr wrap="none" rtlCol="0">
            <a:spAutoFit/>
          </a:bodyPr>
          <a:lstStyle/>
          <a:p>
            <a:r>
              <a:rPr lang="en-US" dirty="0"/>
              <a:t>IFS BC</a:t>
            </a:r>
          </a:p>
        </p:txBody>
      </p:sp>
      <p:sp>
        <p:nvSpPr>
          <p:cNvPr id="20" name="Left Arrow 19"/>
          <p:cNvSpPr/>
          <p:nvPr/>
        </p:nvSpPr>
        <p:spPr>
          <a:xfrm>
            <a:off x="8157559" y="1208937"/>
            <a:ext cx="329609" cy="24454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157559" y="1744729"/>
            <a:ext cx="3958241"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Init</a:t>
            </a:r>
            <a:r>
              <a:rPr lang="en-US" sz="2400" dirty="0"/>
              <a:t>: </a:t>
            </a:r>
            <a:r>
              <a:rPr lang="he-IL" sz="2400" dirty="0"/>
              <a:t>14.5.2022</a:t>
            </a:r>
            <a:r>
              <a:rPr lang="en-US" sz="2400" dirty="0"/>
              <a:t> 00Z</a:t>
            </a:r>
          </a:p>
          <a:p>
            <a:pPr marL="342900" indent="-342900">
              <a:buFont typeface="Arial" panose="020B0604020202020204" pitchFamily="34" charset="0"/>
              <a:buChar char="•"/>
            </a:pPr>
            <a:r>
              <a:rPr lang="en-US" sz="2400" dirty="0"/>
              <a:t>Two way nesting ~2.5 - &gt; ~1.2 -&gt; 0.6 Km</a:t>
            </a:r>
          </a:p>
          <a:p>
            <a:pPr marL="342900" indent="-342900" algn="l">
              <a:buFont typeface="Arial" panose="020B0604020202020204" pitchFamily="34" charset="0"/>
              <a:buChar char="•"/>
            </a:pPr>
            <a:r>
              <a:rPr lang="en-US" sz="2400" dirty="0">
                <a:latin typeface="Symbol" panose="05050102010706020507" pitchFamily="18" charset="2"/>
              </a:rPr>
              <a:t>D</a:t>
            </a:r>
            <a:r>
              <a:rPr lang="en-US" sz="2400" dirty="0"/>
              <a:t>T (0.6 km) = 6 sec</a:t>
            </a:r>
          </a:p>
          <a:p>
            <a:pPr marL="342900" indent="-342900">
              <a:buFont typeface="Arial" panose="020B0604020202020204" pitchFamily="34" charset="0"/>
              <a:buChar char="•"/>
            </a:pPr>
            <a:r>
              <a:rPr lang="en-US" sz="2400" dirty="0"/>
              <a:t>Grid points = </a:t>
            </a:r>
            <a:r>
              <a:rPr lang="en-GB" sz="2400" dirty="0"/>
              <a:t>2.2X4.2 </a:t>
            </a:r>
            <a:r>
              <a:rPr lang="en-GB" sz="2400" dirty="0" err="1"/>
              <a:t>deg</a:t>
            </a:r>
            <a:endParaRPr lang="en-US" sz="2400" dirty="0"/>
          </a:p>
          <a:p>
            <a:pPr marL="342900" indent="-342900" algn="l">
              <a:buFont typeface="Arial" panose="020B0604020202020204" pitchFamily="34" charset="0"/>
              <a:buChar char="•"/>
            </a:pPr>
            <a:r>
              <a:rPr lang="en-US" sz="2400" dirty="0"/>
              <a:t>Levels = 65</a:t>
            </a:r>
          </a:p>
          <a:p>
            <a:pPr marL="342900" indent="-342900" algn="l">
              <a:buFont typeface="Arial" panose="020B0604020202020204" pitchFamily="34" charset="0"/>
              <a:buChar char="•"/>
            </a:pPr>
            <a:r>
              <a:rPr lang="en-US" sz="2400" dirty="0"/>
              <a:t>Lead time = 29 hours</a:t>
            </a:r>
          </a:p>
          <a:p>
            <a:pPr marL="342900" indent="-342900" algn="l">
              <a:buFont typeface="Arial" panose="020B0604020202020204" pitchFamily="34" charset="0"/>
              <a:buChar char="•"/>
            </a:pPr>
            <a:r>
              <a:rPr lang="en-US" sz="2400" dirty="0"/>
              <a:t>Run time (3 </a:t>
            </a:r>
            <a:r>
              <a:rPr lang="en-US" sz="2400" dirty="0" err="1"/>
              <a:t>doms</a:t>
            </a:r>
            <a:r>
              <a:rPr lang="en-US" sz="2400" dirty="0"/>
              <a:t>) =  1h53’</a:t>
            </a:r>
          </a:p>
          <a:p>
            <a:pPr marL="342900" indent="-342900">
              <a:buFont typeface="Arial" panose="020B0604020202020204" pitchFamily="34" charset="0"/>
              <a:buChar char="•"/>
            </a:pPr>
            <a:r>
              <a:rPr lang="en-US" sz="2400" dirty="0"/>
              <a:t>Nodes*cores = 20*36 = 720 </a:t>
            </a:r>
          </a:p>
        </p:txBody>
      </p:sp>
      <p:sp>
        <p:nvSpPr>
          <p:cNvPr id="24" name="Rectangle 23"/>
          <p:cNvSpPr/>
          <p:nvPr/>
        </p:nvSpPr>
        <p:spPr>
          <a:xfrm>
            <a:off x="9144000" y="0"/>
            <a:ext cx="3048000" cy="1077218"/>
          </a:xfrm>
          <a:prstGeom prst="rect">
            <a:avLst/>
          </a:prstGeom>
        </p:spPr>
        <p:txBody>
          <a:bodyPr wrap="square">
            <a:spAutoFit/>
          </a:bodyPr>
          <a:lstStyle/>
          <a:p>
            <a:pPr algn="ctr" rtl="1"/>
            <a:r>
              <a:rPr lang="en-US" sz="3200" b="1" dirty="0">
                <a:solidFill>
                  <a:srgbClr val="FF0000"/>
                </a:solidFill>
              </a:rPr>
              <a:t>High resolution simulation</a:t>
            </a:r>
          </a:p>
        </p:txBody>
      </p:sp>
      <p:sp>
        <p:nvSpPr>
          <p:cNvPr id="16" name="TextBox 15"/>
          <p:cNvSpPr txBox="1"/>
          <p:nvPr/>
        </p:nvSpPr>
        <p:spPr>
          <a:xfrm>
            <a:off x="5128801" y="6588695"/>
            <a:ext cx="1661032" cy="538609"/>
          </a:xfrm>
          <a:prstGeom prst="rect">
            <a:avLst/>
          </a:prstGeom>
          <a:noFill/>
        </p:spPr>
        <p:txBody>
          <a:bodyPr wrap="none" rtlCol="0">
            <a:spAutoFit/>
          </a:bodyPr>
          <a:lstStyle/>
          <a:p>
            <a:r>
              <a:rPr lang="en-GB" sz="1100" dirty="0"/>
              <a:t>COSMO GM 2022, Athens</a:t>
            </a:r>
          </a:p>
          <a:p>
            <a:endParaRPr lang="en-GB" dirty="0"/>
          </a:p>
        </p:txBody>
      </p:sp>
    </p:spTree>
    <p:extLst>
      <p:ext uri="{BB962C8B-B14F-4D97-AF65-F5344CB8AC3E}">
        <p14:creationId xmlns:p14="http://schemas.microsoft.com/office/powerpoint/2010/main" val="822844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_withtopo_32p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12" y="-1"/>
            <a:ext cx="12181367" cy="4725039"/>
          </a:xfrm>
          <a:prstGeom prst="rect">
            <a:avLst/>
          </a:prstGeom>
        </p:spPr>
      </p:pic>
      <p:sp>
        <p:nvSpPr>
          <p:cNvPr id="4" name="TextBox 3"/>
          <p:cNvSpPr txBox="1"/>
          <p:nvPr/>
        </p:nvSpPr>
        <p:spPr>
          <a:xfrm>
            <a:off x="-83128" y="4791875"/>
            <a:ext cx="12191999" cy="584775"/>
          </a:xfrm>
          <a:prstGeom prst="rect">
            <a:avLst/>
          </a:prstGeom>
          <a:noFill/>
        </p:spPr>
        <p:txBody>
          <a:bodyPr wrap="square" rtlCol="0">
            <a:spAutoFit/>
          </a:bodyPr>
          <a:lstStyle/>
          <a:p>
            <a:pPr algn="ctr" rtl="1"/>
            <a:r>
              <a:rPr lang="en-GB" sz="3200" dirty="0"/>
              <a:t>Zonal wind cross-section through the sea of Galilee at 32.8N</a:t>
            </a:r>
          </a:p>
        </p:txBody>
      </p:sp>
      <p:sp>
        <p:nvSpPr>
          <p:cNvPr id="5" name="TextBox 4"/>
          <p:cNvSpPr txBox="1"/>
          <p:nvPr/>
        </p:nvSpPr>
        <p:spPr>
          <a:xfrm rot="16200000">
            <a:off x="-599028" y="2100909"/>
            <a:ext cx="1943161" cy="523220"/>
          </a:xfrm>
          <a:prstGeom prst="rect">
            <a:avLst/>
          </a:prstGeom>
          <a:noFill/>
        </p:spPr>
        <p:txBody>
          <a:bodyPr wrap="none" rtlCol="0">
            <a:spAutoFit/>
          </a:bodyPr>
          <a:lstStyle/>
          <a:p>
            <a:r>
              <a:rPr lang="en-US" sz="2800" dirty="0"/>
              <a:t>Altitude [m]</a:t>
            </a:r>
          </a:p>
        </p:txBody>
      </p:sp>
      <p:sp>
        <p:nvSpPr>
          <p:cNvPr id="7" name="TextBox 6"/>
          <p:cNvSpPr txBox="1"/>
          <p:nvPr/>
        </p:nvSpPr>
        <p:spPr>
          <a:xfrm>
            <a:off x="122830" y="164321"/>
            <a:ext cx="775469" cy="369332"/>
          </a:xfrm>
          <a:prstGeom prst="rect">
            <a:avLst/>
          </a:prstGeom>
          <a:solidFill>
            <a:srgbClr val="FFFF00"/>
          </a:solidFill>
        </p:spPr>
        <p:txBody>
          <a:bodyPr wrap="none" rtlCol="0">
            <a:spAutoFit/>
          </a:bodyPr>
          <a:lstStyle/>
          <a:p>
            <a:r>
              <a:rPr lang="en-US" b="1" dirty="0"/>
              <a:t>movie</a:t>
            </a:r>
          </a:p>
        </p:txBody>
      </p:sp>
      <p:sp>
        <p:nvSpPr>
          <p:cNvPr id="3" name="TextBox 2"/>
          <p:cNvSpPr txBox="1"/>
          <p:nvPr/>
        </p:nvSpPr>
        <p:spPr>
          <a:xfrm>
            <a:off x="4085863" y="348987"/>
            <a:ext cx="1572354" cy="369332"/>
          </a:xfrm>
          <a:prstGeom prst="rect">
            <a:avLst/>
          </a:prstGeom>
          <a:noFill/>
        </p:spPr>
        <p:txBody>
          <a:bodyPr wrap="none" rtlCol="0">
            <a:spAutoFit/>
          </a:bodyPr>
          <a:lstStyle/>
          <a:p>
            <a:r>
              <a:rPr lang="en-US" dirty="0">
                <a:solidFill>
                  <a:srgbClr val="FF0000"/>
                </a:solidFill>
              </a:rPr>
              <a:t>hydraulic jump</a:t>
            </a:r>
            <a:endParaRPr lang="en-GB" dirty="0">
              <a:solidFill>
                <a:srgbClr val="FF0000"/>
              </a:solidFill>
            </a:endParaRPr>
          </a:p>
        </p:txBody>
      </p:sp>
      <p:sp>
        <p:nvSpPr>
          <p:cNvPr id="6" name="TextBox 5"/>
          <p:cNvSpPr txBox="1"/>
          <p:nvPr/>
        </p:nvSpPr>
        <p:spPr>
          <a:xfrm>
            <a:off x="3923144" y="4236334"/>
            <a:ext cx="2146742" cy="369332"/>
          </a:xfrm>
          <a:prstGeom prst="rect">
            <a:avLst/>
          </a:prstGeom>
          <a:solidFill>
            <a:schemeClr val="bg1"/>
          </a:solidFill>
        </p:spPr>
        <p:txBody>
          <a:bodyPr wrap="none" rtlCol="0">
            <a:spAutoFit/>
          </a:bodyPr>
          <a:lstStyle/>
          <a:p>
            <a:r>
              <a:rPr lang="en-GB" dirty="0">
                <a:solidFill>
                  <a:srgbClr val="FF0000"/>
                </a:solidFill>
              </a:rPr>
              <a:t>Sea of Galilee 9.5 km</a:t>
            </a:r>
          </a:p>
        </p:txBody>
      </p:sp>
      <p:cxnSp>
        <p:nvCxnSpPr>
          <p:cNvPr id="9" name="Straight Arrow Connector 8"/>
          <p:cNvCxnSpPr/>
          <p:nvPr/>
        </p:nvCxnSpPr>
        <p:spPr>
          <a:xfrm>
            <a:off x="4085863" y="4236334"/>
            <a:ext cx="1821305"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28801" y="6588695"/>
            <a:ext cx="1661032" cy="538609"/>
          </a:xfrm>
          <a:prstGeom prst="rect">
            <a:avLst/>
          </a:prstGeom>
          <a:noFill/>
        </p:spPr>
        <p:txBody>
          <a:bodyPr wrap="none" rtlCol="0">
            <a:spAutoFit/>
          </a:bodyPr>
          <a:lstStyle/>
          <a:p>
            <a:r>
              <a:rPr lang="en-GB" sz="1100" dirty="0"/>
              <a:t>COSMO GM 2022, Athens</a:t>
            </a:r>
          </a:p>
          <a:p>
            <a:endParaRPr lang="en-GB" dirty="0"/>
          </a:p>
        </p:txBody>
      </p:sp>
    </p:spTree>
    <p:extLst>
      <p:ext uri="{BB962C8B-B14F-4D97-AF65-F5344CB8AC3E}">
        <p14:creationId xmlns:p14="http://schemas.microsoft.com/office/powerpoint/2010/main" val="2490229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_withtopo_32p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33" y="0"/>
            <a:ext cx="12192000" cy="4729162"/>
          </a:xfrm>
          <a:prstGeom prst="rect">
            <a:avLst/>
          </a:prstGeom>
        </p:spPr>
      </p:pic>
      <p:sp>
        <p:nvSpPr>
          <p:cNvPr id="5" name="TextBox 4"/>
          <p:cNvSpPr txBox="1"/>
          <p:nvPr/>
        </p:nvSpPr>
        <p:spPr>
          <a:xfrm>
            <a:off x="-1" y="5010181"/>
            <a:ext cx="12191999" cy="584775"/>
          </a:xfrm>
          <a:prstGeom prst="rect">
            <a:avLst/>
          </a:prstGeom>
          <a:noFill/>
        </p:spPr>
        <p:txBody>
          <a:bodyPr wrap="square" rtlCol="0">
            <a:spAutoFit/>
          </a:bodyPr>
          <a:lstStyle/>
          <a:p>
            <a:pPr algn="ctr" rtl="1"/>
            <a:r>
              <a:rPr lang="en-US" sz="3200" dirty="0"/>
              <a:t>Vertical velocity</a:t>
            </a:r>
          </a:p>
        </p:txBody>
      </p:sp>
      <p:sp>
        <p:nvSpPr>
          <p:cNvPr id="8" name="TextBox 7"/>
          <p:cNvSpPr txBox="1"/>
          <p:nvPr/>
        </p:nvSpPr>
        <p:spPr>
          <a:xfrm>
            <a:off x="122830" y="164321"/>
            <a:ext cx="775469" cy="369332"/>
          </a:xfrm>
          <a:prstGeom prst="rect">
            <a:avLst/>
          </a:prstGeom>
          <a:solidFill>
            <a:srgbClr val="FFFF00"/>
          </a:solidFill>
        </p:spPr>
        <p:txBody>
          <a:bodyPr wrap="none" rtlCol="0">
            <a:spAutoFit/>
          </a:bodyPr>
          <a:lstStyle/>
          <a:p>
            <a:r>
              <a:rPr lang="en-US" b="1" dirty="0"/>
              <a:t>movie</a:t>
            </a:r>
          </a:p>
        </p:txBody>
      </p:sp>
      <p:sp>
        <p:nvSpPr>
          <p:cNvPr id="9" name="TextBox 8"/>
          <p:cNvSpPr txBox="1"/>
          <p:nvPr/>
        </p:nvSpPr>
        <p:spPr>
          <a:xfrm rot="16200000">
            <a:off x="-599028" y="2100909"/>
            <a:ext cx="1943161" cy="523220"/>
          </a:xfrm>
          <a:prstGeom prst="rect">
            <a:avLst/>
          </a:prstGeom>
          <a:noFill/>
        </p:spPr>
        <p:txBody>
          <a:bodyPr wrap="none" rtlCol="0">
            <a:spAutoFit/>
          </a:bodyPr>
          <a:lstStyle/>
          <a:p>
            <a:r>
              <a:rPr lang="en-US" sz="2800" dirty="0"/>
              <a:t>Altitude [m]</a:t>
            </a:r>
          </a:p>
        </p:txBody>
      </p:sp>
      <p:sp>
        <p:nvSpPr>
          <p:cNvPr id="6" name="TextBox 5"/>
          <p:cNvSpPr txBox="1"/>
          <p:nvPr/>
        </p:nvSpPr>
        <p:spPr>
          <a:xfrm>
            <a:off x="5128801" y="6588695"/>
            <a:ext cx="1661032" cy="538609"/>
          </a:xfrm>
          <a:prstGeom prst="rect">
            <a:avLst/>
          </a:prstGeom>
          <a:noFill/>
        </p:spPr>
        <p:txBody>
          <a:bodyPr wrap="none" rtlCol="0">
            <a:spAutoFit/>
          </a:bodyPr>
          <a:lstStyle/>
          <a:p>
            <a:r>
              <a:rPr lang="en-GB" sz="1100" dirty="0"/>
              <a:t>COSMO GM 2022, Athens</a:t>
            </a:r>
          </a:p>
          <a:p>
            <a:endParaRPr lang="en-GB" dirty="0"/>
          </a:p>
        </p:txBody>
      </p:sp>
      <p:sp>
        <p:nvSpPr>
          <p:cNvPr id="7" name="TextBox 6"/>
          <p:cNvSpPr txBox="1"/>
          <p:nvPr/>
        </p:nvSpPr>
        <p:spPr>
          <a:xfrm>
            <a:off x="3923144" y="4236334"/>
            <a:ext cx="2146742" cy="369332"/>
          </a:xfrm>
          <a:prstGeom prst="rect">
            <a:avLst/>
          </a:prstGeom>
          <a:solidFill>
            <a:schemeClr val="bg1"/>
          </a:solidFill>
        </p:spPr>
        <p:txBody>
          <a:bodyPr wrap="none" rtlCol="0">
            <a:spAutoFit/>
          </a:bodyPr>
          <a:lstStyle/>
          <a:p>
            <a:r>
              <a:rPr lang="en-GB" dirty="0">
                <a:solidFill>
                  <a:srgbClr val="FF0000"/>
                </a:solidFill>
              </a:rPr>
              <a:t>Sea of Galilee 9.5 km</a:t>
            </a:r>
          </a:p>
        </p:txBody>
      </p:sp>
      <p:cxnSp>
        <p:nvCxnSpPr>
          <p:cNvPr id="10" name="Straight Arrow Connector 9"/>
          <p:cNvCxnSpPr/>
          <p:nvPr/>
        </p:nvCxnSpPr>
        <p:spPr>
          <a:xfrm>
            <a:off x="4085863" y="4236334"/>
            <a:ext cx="1821305"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061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A4907-AA90-43EB-A199-CDC3C507358E}"/>
              </a:ext>
            </a:extLst>
          </p:cNvPr>
          <p:cNvSpPr/>
          <p:nvPr/>
        </p:nvSpPr>
        <p:spPr>
          <a:xfrm>
            <a:off x="0" y="0"/>
            <a:ext cx="12192000" cy="769441"/>
          </a:xfrm>
          <a:prstGeom prst="rect">
            <a:avLst/>
          </a:prstGeom>
        </p:spPr>
        <p:txBody>
          <a:bodyPr wrap="square">
            <a:spAutoFit/>
          </a:bodyPr>
          <a:lstStyle/>
          <a:p>
            <a:pPr algn="ctr"/>
            <a:r>
              <a:rPr lang="en-US" sz="4400" dirty="0"/>
              <a:t>Other activities</a:t>
            </a:r>
          </a:p>
        </p:txBody>
      </p:sp>
      <p:sp>
        <p:nvSpPr>
          <p:cNvPr id="3" name="TextBox 2">
            <a:extLst>
              <a:ext uri="{FF2B5EF4-FFF2-40B4-BE49-F238E27FC236}">
                <a16:creationId xmlns:a16="http://schemas.microsoft.com/office/drawing/2014/main" id="{D5C2370D-365D-49F4-B1B8-62AA688517C1}"/>
              </a:ext>
            </a:extLst>
          </p:cNvPr>
          <p:cNvSpPr txBox="1"/>
          <p:nvPr/>
        </p:nvSpPr>
        <p:spPr>
          <a:xfrm>
            <a:off x="829341" y="1095153"/>
            <a:ext cx="5368073"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ICON tests with high (600m) resolution</a:t>
            </a:r>
          </a:p>
          <a:p>
            <a:pPr marL="342900" indent="-342900">
              <a:lnSpc>
                <a:spcPct val="150000"/>
              </a:lnSpc>
              <a:buFont typeface="Arial" panose="020B0604020202020204" pitchFamily="34" charset="0"/>
              <a:buChar char="•"/>
            </a:pPr>
            <a:r>
              <a:rPr lang="en-US" sz="2400" dirty="0"/>
              <a:t>ICON RUC with radar LHN nudging</a:t>
            </a:r>
          </a:p>
          <a:p>
            <a:pPr marL="342900" indent="-342900">
              <a:lnSpc>
                <a:spcPct val="150000"/>
              </a:lnSpc>
              <a:buFont typeface="Arial" panose="020B0604020202020204" pitchFamily="34" charset="0"/>
              <a:buChar char="•"/>
            </a:pPr>
            <a:r>
              <a:rPr lang="en-US" sz="2400" dirty="0"/>
              <a:t>ICON + URBAN (CITTA – WG3b)</a:t>
            </a:r>
          </a:p>
          <a:p>
            <a:pPr marL="342900" indent="-342900">
              <a:lnSpc>
                <a:spcPct val="150000"/>
              </a:lnSpc>
              <a:buFont typeface="Arial" panose="020B0604020202020204" pitchFamily="34" charset="0"/>
              <a:buChar char="•"/>
            </a:pPr>
            <a:r>
              <a:rPr lang="en-US" sz="2400" dirty="0"/>
              <a:t>ICON + CAMS/</a:t>
            </a:r>
            <a:r>
              <a:rPr lang="en-US" sz="2400" dirty="0" err="1"/>
              <a:t>ecRad</a:t>
            </a:r>
            <a:r>
              <a:rPr lang="en-US" sz="2400" dirty="0"/>
              <a:t> (CAIIR - WG3a)</a:t>
            </a:r>
          </a:p>
          <a:p>
            <a:pPr marL="342900" indent="-342900">
              <a:lnSpc>
                <a:spcPct val="150000"/>
              </a:lnSpc>
              <a:buFont typeface="Arial" panose="020B0604020202020204" pitchFamily="34" charset="0"/>
              <a:buChar char="•"/>
            </a:pPr>
            <a:r>
              <a:rPr lang="en-US" sz="2400" dirty="0"/>
              <a:t>ICON + SBM (CAIIR - WG3a)</a:t>
            </a:r>
          </a:p>
          <a:p>
            <a:pPr marL="342900" indent="-342900">
              <a:lnSpc>
                <a:spcPct val="150000"/>
              </a:lnSpc>
              <a:buFont typeface="Arial" panose="020B0604020202020204" pitchFamily="34" charset="0"/>
              <a:buChar char="•"/>
            </a:pPr>
            <a:r>
              <a:rPr lang="en-US" sz="2400" dirty="0"/>
              <a:t>ICON-EPS + SPPT (PROPHECY - WG7)</a:t>
            </a:r>
          </a:p>
          <a:p>
            <a:pPr marL="342900" indent="-342900">
              <a:lnSpc>
                <a:spcPct val="150000"/>
              </a:lnSpc>
              <a:buFont typeface="Arial" panose="020B0604020202020204" pitchFamily="34" charset="0"/>
              <a:buChar char="•"/>
            </a:pPr>
            <a:r>
              <a:rPr lang="en-US" sz="2400" dirty="0"/>
              <a:t>ICON-CLM</a:t>
            </a:r>
          </a:p>
        </p:txBody>
      </p:sp>
      <p:sp>
        <p:nvSpPr>
          <p:cNvPr id="4" name="Rectangle 3">
            <a:extLst>
              <a:ext uri="{FF2B5EF4-FFF2-40B4-BE49-F238E27FC236}">
                <a16:creationId xmlns:a16="http://schemas.microsoft.com/office/drawing/2014/main" id="{A351B9BE-1BC7-4128-8AB7-77640D506073}"/>
              </a:ext>
            </a:extLst>
          </p:cNvPr>
          <p:cNvSpPr/>
          <p:nvPr/>
        </p:nvSpPr>
        <p:spPr>
          <a:xfrm>
            <a:off x="1124767" y="1798162"/>
            <a:ext cx="4478592" cy="439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446549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A4907-AA90-43EB-A199-CDC3C507358E}"/>
              </a:ext>
            </a:extLst>
          </p:cNvPr>
          <p:cNvSpPr/>
          <p:nvPr/>
        </p:nvSpPr>
        <p:spPr>
          <a:xfrm>
            <a:off x="0" y="0"/>
            <a:ext cx="12192000" cy="769441"/>
          </a:xfrm>
          <a:prstGeom prst="rect">
            <a:avLst/>
          </a:prstGeom>
        </p:spPr>
        <p:txBody>
          <a:bodyPr wrap="square">
            <a:spAutoFit/>
          </a:bodyPr>
          <a:lstStyle/>
          <a:p>
            <a:pPr algn="ctr"/>
            <a:r>
              <a:rPr lang="en-US" sz="4400" dirty="0"/>
              <a:t>Other activities</a:t>
            </a:r>
          </a:p>
        </p:txBody>
      </p:sp>
      <p:sp>
        <p:nvSpPr>
          <p:cNvPr id="3" name="TextBox 2">
            <a:extLst>
              <a:ext uri="{FF2B5EF4-FFF2-40B4-BE49-F238E27FC236}">
                <a16:creationId xmlns:a16="http://schemas.microsoft.com/office/drawing/2014/main" id="{D5C2370D-365D-49F4-B1B8-62AA688517C1}"/>
              </a:ext>
            </a:extLst>
          </p:cNvPr>
          <p:cNvSpPr txBox="1"/>
          <p:nvPr/>
        </p:nvSpPr>
        <p:spPr>
          <a:xfrm>
            <a:off x="829341" y="1095153"/>
            <a:ext cx="5368073"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ICON tests with high (600m) resolution</a:t>
            </a:r>
          </a:p>
          <a:p>
            <a:pPr marL="342900" indent="-342900">
              <a:lnSpc>
                <a:spcPct val="150000"/>
              </a:lnSpc>
              <a:buFont typeface="Arial" panose="020B0604020202020204" pitchFamily="34" charset="0"/>
              <a:buChar char="•"/>
            </a:pPr>
            <a:r>
              <a:rPr lang="en-US" sz="2400" dirty="0"/>
              <a:t>ICON RUC with radar LHN nudging</a:t>
            </a:r>
          </a:p>
          <a:p>
            <a:pPr marL="342900" indent="-342900">
              <a:lnSpc>
                <a:spcPct val="150000"/>
              </a:lnSpc>
              <a:buFont typeface="Arial" panose="020B0604020202020204" pitchFamily="34" charset="0"/>
              <a:buChar char="•"/>
            </a:pPr>
            <a:r>
              <a:rPr lang="en-US" sz="2400" dirty="0"/>
              <a:t>ICON + URBAN (CITTA – WG3b)</a:t>
            </a:r>
          </a:p>
          <a:p>
            <a:pPr marL="342900" indent="-342900">
              <a:lnSpc>
                <a:spcPct val="150000"/>
              </a:lnSpc>
              <a:buFont typeface="Arial" panose="020B0604020202020204" pitchFamily="34" charset="0"/>
              <a:buChar char="•"/>
            </a:pPr>
            <a:r>
              <a:rPr lang="en-US" sz="2400" dirty="0"/>
              <a:t>ICON + CAMS/</a:t>
            </a:r>
            <a:r>
              <a:rPr lang="en-US" sz="2400" dirty="0" err="1"/>
              <a:t>ecRad</a:t>
            </a:r>
            <a:r>
              <a:rPr lang="en-US" sz="2400" dirty="0"/>
              <a:t> (CAIIR - WG3a)</a:t>
            </a:r>
          </a:p>
          <a:p>
            <a:pPr marL="342900" indent="-342900">
              <a:lnSpc>
                <a:spcPct val="150000"/>
              </a:lnSpc>
              <a:buFont typeface="Arial" panose="020B0604020202020204" pitchFamily="34" charset="0"/>
              <a:buChar char="•"/>
            </a:pPr>
            <a:r>
              <a:rPr lang="en-US" sz="2400" dirty="0"/>
              <a:t>ICON + SBM (CAIIR - WG3a)</a:t>
            </a:r>
          </a:p>
          <a:p>
            <a:pPr marL="342900" indent="-342900">
              <a:lnSpc>
                <a:spcPct val="150000"/>
              </a:lnSpc>
              <a:buFont typeface="Arial" panose="020B0604020202020204" pitchFamily="34" charset="0"/>
              <a:buChar char="•"/>
            </a:pPr>
            <a:r>
              <a:rPr lang="en-US" sz="2400" dirty="0"/>
              <a:t>ICON-EPS + SPPT (PROPHECY - WG7)</a:t>
            </a:r>
          </a:p>
          <a:p>
            <a:pPr marL="342900" indent="-342900">
              <a:lnSpc>
                <a:spcPct val="150000"/>
              </a:lnSpc>
              <a:buFont typeface="Arial" panose="020B0604020202020204" pitchFamily="34" charset="0"/>
              <a:buChar char="•"/>
            </a:pPr>
            <a:r>
              <a:rPr lang="en-US" sz="2400" dirty="0"/>
              <a:t>ICON-CLM</a:t>
            </a:r>
          </a:p>
        </p:txBody>
      </p:sp>
      <p:sp>
        <p:nvSpPr>
          <p:cNvPr id="4" name="Rectangle 3">
            <a:extLst>
              <a:ext uri="{FF2B5EF4-FFF2-40B4-BE49-F238E27FC236}">
                <a16:creationId xmlns:a16="http://schemas.microsoft.com/office/drawing/2014/main" id="{CBADBFB9-8F0B-4A36-AD52-DBA3BB6B792C}"/>
              </a:ext>
            </a:extLst>
          </p:cNvPr>
          <p:cNvSpPr/>
          <p:nvPr/>
        </p:nvSpPr>
        <p:spPr>
          <a:xfrm>
            <a:off x="1173504" y="2308532"/>
            <a:ext cx="4210905" cy="439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221891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805" y="1175306"/>
            <a:ext cx="7113069" cy="4507388"/>
          </a:xfrm>
          <a:prstGeom prst="rect">
            <a:avLst/>
          </a:prstGeom>
        </p:spPr>
        <p:txBody>
          <a:bodyPr wrap="square">
            <a:spAutoFit/>
          </a:bodyPr>
          <a:lstStyle/>
          <a:p>
            <a:pPr marL="548640" lvl="1" indent="-285750" fontAlgn="base">
              <a:lnSpc>
                <a:spcPct val="150000"/>
              </a:lnSpc>
              <a:buFont typeface="Arial" panose="020B0604020202020204" pitchFamily="34" charset="0"/>
              <a:buChar char="•"/>
            </a:pPr>
            <a:r>
              <a:rPr lang="en-US" sz="2000" b="1" dirty="0">
                <a:solidFill>
                  <a:srgbClr val="000000"/>
                </a:solidFill>
                <a:latin typeface="Calibri" panose="020F0502020204030204" pitchFamily="34" charset="0"/>
              </a:rPr>
              <a:t>Platform</a:t>
            </a:r>
            <a:r>
              <a:rPr lang="en-US" sz="2000" dirty="0">
                <a:solidFill>
                  <a:srgbClr val="000000"/>
                </a:solidFill>
                <a:latin typeface="Calibri" panose="020F0502020204030204" pitchFamily="34" charset="0"/>
              </a:rPr>
              <a:t>:	Time Critical Suite on the ECMWF HPC </a:t>
            </a:r>
            <a:endParaRPr lang="en-US" sz="2000" i="1" dirty="0">
              <a:solidFill>
                <a:srgbClr val="000000"/>
              </a:solidFill>
              <a:latin typeface="Calibri" panose="020F0502020204030204" pitchFamily="34" charset="0"/>
            </a:endParaRPr>
          </a:p>
          <a:p>
            <a:pPr marL="548640" lvl="1" indent="-285750" fontAlgn="base">
              <a:lnSpc>
                <a:spcPct val="150000"/>
              </a:lnSpc>
              <a:buFont typeface="Arial" panose="020B0604020202020204" pitchFamily="34" charset="0"/>
              <a:buChar char="•"/>
            </a:pPr>
            <a:r>
              <a:rPr lang="en-US" sz="2000" b="1" dirty="0">
                <a:solidFill>
                  <a:srgbClr val="000000"/>
                </a:solidFill>
                <a:latin typeface="Calibri" panose="020F0502020204030204" pitchFamily="34" charset="0"/>
              </a:rPr>
              <a:t>Model setup:</a:t>
            </a:r>
            <a:r>
              <a:rPr lang="en-US" sz="2000" dirty="0">
                <a:solidFill>
                  <a:srgbClr val="000000"/>
                </a:solidFill>
                <a:latin typeface="Calibri" panose="020F0502020204030204" pitchFamily="34" charset="0"/>
              </a:rPr>
              <a:t> Domain: </a:t>
            </a:r>
            <a:r>
              <a:rPr lang="en-US" sz="2000" b="1" dirty="0">
                <a:solidFill>
                  <a:srgbClr val="FF0000"/>
                </a:solidFill>
                <a:latin typeface="Calibri" panose="020F0502020204030204" pitchFamily="34" charset="0"/>
              </a:rPr>
              <a:t>4-45.5E/25.5-53N</a:t>
            </a:r>
            <a:endParaRPr lang="en-US" sz="2000" dirty="0">
              <a:solidFill>
                <a:srgbClr val="000000"/>
              </a:solidFill>
              <a:latin typeface="Calibri" panose="020F0502020204030204" pitchFamily="34" charset="0"/>
            </a:endParaRPr>
          </a:p>
          <a:p>
            <a:pPr marL="262890" lvl="1" fontAlgn="base">
              <a:lnSpc>
                <a:spcPct val="150000"/>
              </a:lnSpc>
            </a:pPr>
            <a:r>
              <a:rPr lang="en-US" sz="2000" dirty="0">
                <a:solidFill>
                  <a:srgbClr val="000000"/>
                </a:solidFill>
                <a:latin typeface="Calibri" panose="020F0502020204030204" pitchFamily="34" charset="0"/>
              </a:rPr>
              <a:t>		Resolution: </a:t>
            </a:r>
            <a:r>
              <a:rPr lang="en-US" sz="2000" b="1" dirty="0">
                <a:solidFill>
                  <a:srgbClr val="FF0000"/>
                </a:solidFill>
                <a:latin typeface="Calibri" panose="020F0502020204030204" pitchFamily="34" charset="0"/>
              </a:rPr>
              <a:t>~2.5km</a:t>
            </a:r>
            <a:r>
              <a:rPr lang="en-US" sz="2000" dirty="0">
                <a:solidFill>
                  <a:srgbClr val="000000"/>
                </a:solidFill>
                <a:latin typeface="Calibri" panose="020F0502020204030204" pitchFamily="34" charset="0"/>
              </a:rPr>
              <a:t> horizontal, 65 levels vertical</a:t>
            </a:r>
          </a:p>
          <a:p>
            <a:pPr marL="262890" lvl="1" fontAlgn="base">
              <a:lnSpc>
                <a:spcPct val="150000"/>
              </a:lnSpc>
            </a:pPr>
            <a:r>
              <a:rPr lang="en-US" sz="2000" dirty="0">
                <a:solidFill>
                  <a:srgbClr val="000000"/>
                </a:solidFill>
                <a:latin typeface="Calibri" panose="020F0502020204030204" pitchFamily="34" charset="0"/>
              </a:rPr>
              <a:t>		Range: </a:t>
            </a:r>
            <a:r>
              <a:rPr lang="en-US" sz="2000" b="1" dirty="0">
                <a:solidFill>
                  <a:srgbClr val="FF0000"/>
                </a:solidFill>
                <a:latin typeface="Calibri" panose="020F0502020204030204" pitchFamily="34" charset="0"/>
              </a:rPr>
              <a:t>90h</a:t>
            </a:r>
          </a:p>
          <a:p>
            <a:pPr marL="262890" lvl="1" fontAlgn="base">
              <a:lnSpc>
                <a:spcPct val="150000"/>
              </a:lnSpc>
            </a:pPr>
            <a:r>
              <a:rPr lang="en-US" sz="2000" dirty="0">
                <a:solidFill>
                  <a:srgbClr val="000000"/>
                </a:solidFill>
                <a:latin typeface="Calibri" panose="020F0502020204030204" pitchFamily="34" charset="0"/>
              </a:rPr>
              <a:t>		IC/BC: </a:t>
            </a:r>
            <a:r>
              <a:rPr lang="en-US" sz="2000" b="1" dirty="0">
                <a:solidFill>
                  <a:srgbClr val="FF0000"/>
                </a:solidFill>
                <a:latin typeface="Calibri" panose="020F0502020204030204" pitchFamily="34" charset="0"/>
              </a:rPr>
              <a:t>det. IFS</a:t>
            </a:r>
            <a:endParaRPr lang="en-US" sz="2000" dirty="0">
              <a:solidFill>
                <a:srgbClr val="000000"/>
              </a:solidFill>
              <a:latin typeface="Calibri" panose="020F0502020204030204" pitchFamily="34" charset="0"/>
            </a:endParaRPr>
          </a:p>
          <a:p>
            <a:pPr marL="262890" lvl="1" fontAlgn="base">
              <a:lnSpc>
                <a:spcPct val="150000"/>
              </a:lnSpc>
            </a:pPr>
            <a:r>
              <a:rPr lang="en-US" sz="2000" dirty="0">
                <a:solidFill>
                  <a:srgbClr val="000000"/>
                </a:solidFill>
                <a:latin typeface="Calibri" panose="020F0502020204030204" pitchFamily="34" charset="0"/>
              </a:rPr>
              <a:t>		SBU/run: </a:t>
            </a:r>
            <a:r>
              <a:rPr lang="en-US" sz="2000" b="1" dirty="0">
                <a:solidFill>
                  <a:srgbClr val="FF0000"/>
                </a:solidFill>
                <a:latin typeface="Calibri" panose="020F0502020204030204" pitchFamily="34" charset="0"/>
              </a:rPr>
              <a:t>~50K</a:t>
            </a:r>
          </a:p>
          <a:p>
            <a:pPr marL="548640" lvl="1" indent="-285750" fontAlgn="base">
              <a:lnSpc>
                <a:spcPct val="150000"/>
              </a:lnSpc>
              <a:buFont typeface="Arial" panose="020B0604020202020204" pitchFamily="34" charset="0"/>
              <a:buChar char="•"/>
            </a:pPr>
            <a:r>
              <a:rPr lang="en-US" sz="2000" b="1" dirty="0" err="1">
                <a:solidFill>
                  <a:srgbClr val="000000"/>
                </a:solidFill>
                <a:latin typeface="Calibri" panose="020F0502020204030204" pitchFamily="34" charset="0"/>
              </a:rPr>
              <a:t>Oper</a:t>
            </a:r>
            <a:r>
              <a:rPr lang="en-US" sz="2000" b="1" dirty="0">
                <a:solidFill>
                  <a:srgbClr val="000000"/>
                </a:solidFill>
                <a:latin typeface="Calibri" panose="020F0502020204030204" pitchFamily="34" charset="0"/>
              </a:rPr>
              <a:t>. runs: 	</a:t>
            </a:r>
            <a:r>
              <a:rPr lang="en-US" sz="2000" b="1" dirty="0">
                <a:solidFill>
                  <a:srgbClr val="FF0000"/>
                </a:solidFill>
                <a:latin typeface="Calibri" panose="020F0502020204030204" pitchFamily="34" charset="0"/>
              </a:rPr>
              <a:t>2 runs/day</a:t>
            </a:r>
            <a:r>
              <a:rPr lang="en-US" sz="2000" dirty="0">
                <a:solidFill>
                  <a:srgbClr val="000000"/>
                </a:solidFill>
                <a:latin typeface="Calibri" panose="020F0502020204030204" pitchFamily="34" charset="0"/>
              </a:rPr>
              <a:t> (00, 12 UTC)</a:t>
            </a:r>
          </a:p>
          <a:p>
            <a:pPr marL="262890" lvl="1" fontAlgn="base">
              <a:lnSpc>
                <a:spcPct val="150000"/>
              </a:lnSpc>
            </a:pPr>
            <a:r>
              <a:rPr lang="en-US" sz="2000" dirty="0">
                <a:solidFill>
                  <a:srgbClr val="000000"/>
                </a:solidFill>
                <a:latin typeface="Calibri" panose="020F0502020204030204" pitchFamily="34" charset="0"/>
              </a:rPr>
              <a:t>		SBU/year: </a:t>
            </a:r>
            <a:r>
              <a:rPr lang="en-US" sz="2000" b="1" dirty="0">
                <a:solidFill>
                  <a:srgbClr val="FF0000"/>
                </a:solidFill>
                <a:latin typeface="Calibri" panose="020F0502020204030204" pitchFamily="34" charset="0"/>
              </a:rPr>
              <a:t>36.5M 		</a:t>
            </a:r>
          </a:p>
          <a:p>
            <a:pPr marL="262890" lvl="1" fontAlgn="base"/>
            <a:r>
              <a:rPr lang="en-US" sz="2000" dirty="0">
                <a:solidFill>
                  <a:srgbClr val="000000"/>
                </a:solidFill>
                <a:latin typeface="Calibri" panose="020F0502020204030204" pitchFamily="34" charset="0"/>
              </a:rPr>
              <a:t>		Storage: </a:t>
            </a:r>
            <a:r>
              <a:rPr lang="en-US" sz="2000" b="1" dirty="0">
                <a:solidFill>
                  <a:srgbClr val="FF0000"/>
                </a:solidFill>
                <a:latin typeface="Calibri" panose="020F0502020204030204" pitchFamily="34" charset="0"/>
              </a:rPr>
              <a:t>~150 T/year</a:t>
            </a:r>
          </a:p>
          <a:p>
            <a:pPr marL="548640" lvl="1" indent="-285750" fontAlgn="base">
              <a:lnSpc>
                <a:spcPct val="150000"/>
              </a:lnSpc>
              <a:buFont typeface="Arial" panose="020B0604020202020204" pitchFamily="34" charset="0"/>
              <a:buChar char="•"/>
            </a:pPr>
            <a:r>
              <a:rPr lang="en-US" sz="2000" b="1" dirty="0">
                <a:solidFill>
                  <a:srgbClr val="000000"/>
                </a:solidFill>
                <a:latin typeface="Calibri" panose="020F0502020204030204" pitchFamily="34" charset="0"/>
              </a:rPr>
              <a:t>Data assimilation: </a:t>
            </a:r>
            <a:r>
              <a:rPr lang="en-US" sz="2000" b="1" dirty="0">
                <a:solidFill>
                  <a:srgbClr val="FF0000"/>
                </a:solidFill>
                <a:latin typeface="Calibri" panose="020F0502020204030204" pitchFamily="34" charset="0"/>
              </a:rPr>
              <a:t>LHN (IMS radar + OPERA)</a:t>
            </a:r>
            <a:endParaRPr lang="en-US" sz="2000" dirty="0">
              <a:solidFill>
                <a:srgbClr val="FF0000"/>
              </a:solidFill>
              <a:latin typeface="Calibri" panose="020F0502020204030204" pitchFamily="34" charset="0"/>
            </a:endParaRPr>
          </a:p>
        </p:txBody>
      </p:sp>
      <p:sp>
        <p:nvSpPr>
          <p:cNvPr id="3" name="Rectangle 2">
            <a:extLst>
              <a:ext uri="{FF2B5EF4-FFF2-40B4-BE49-F238E27FC236}">
                <a16:creationId xmlns:a16="http://schemas.microsoft.com/office/drawing/2014/main" id="{95930398-12FC-40E3-AA1A-C57BAB751BD1}"/>
              </a:ext>
            </a:extLst>
          </p:cNvPr>
          <p:cNvSpPr/>
          <p:nvPr/>
        </p:nvSpPr>
        <p:spPr>
          <a:xfrm>
            <a:off x="0" y="0"/>
            <a:ext cx="12192000" cy="769441"/>
          </a:xfrm>
          <a:prstGeom prst="rect">
            <a:avLst/>
          </a:prstGeom>
        </p:spPr>
        <p:txBody>
          <a:bodyPr wrap="square">
            <a:spAutoFit/>
          </a:bodyPr>
          <a:lstStyle/>
          <a:p>
            <a:pPr algn="ctr"/>
            <a:r>
              <a:rPr lang="en-US" sz="4400" dirty="0"/>
              <a:t>ICON-IL2.5</a:t>
            </a:r>
            <a:endParaRPr lang="en-IL" sz="4400" dirty="0"/>
          </a:p>
        </p:txBody>
      </p:sp>
      <p:pic>
        <p:nvPicPr>
          <p:cNvPr id="6" name="Picture 5">
            <a:extLst>
              <a:ext uri="{FF2B5EF4-FFF2-40B4-BE49-F238E27FC236}">
                <a16:creationId xmlns:a16="http://schemas.microsoft.com/office/drawing/2014/main" id="{67925038-786F-4E41-A904-5A03786A5E34}"/>
              </a:ext>
            </a:extLst>
          </p:cNvPr>
          <p:cNvPicPr>
            <a:picLocks noChangeAspect="1"/>
          </p:cNvPicPr>
          <p:nvPr/>
        </p:nvPicPr>
        <p:blipFill>
          <a:blip r:embed="rId2"/>
          <a:stretch>
            <a:fillRect/>
          </a:stretch>
        </p:blipFill>
        <p:spPr>
          <a:xfrm>
            <a:off x="7027010" y="1972966"/>
            <a:ext cx="5164990" cy="3828394"/>
          </a:xfrm>
          <a:prstGeom prst="rect">
            <a:avLst/>
          </a:prstGeom>
        </p:spPr>
      </p:pic>
    </p:spTree>
    <p:extLst>
      <p:ext uri="{BB962C8B-B14F-4D97-AF65-F5344CB8AC3E}">
        <p14:creationId xmlns:p14="http://schemas.microsoft.com/office/powerpoint/2010/main" val="3259898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50" y="542925"/>
            <a:ext cx="8420100" cy="6315075"/>
          </a:xfrm>
          <a:prstGeom prst="rect">
            <a:avLst/>
          </a:prstGeom>
        </p:spPr>
      </p:pic>
      <p:sp>
        <p:nvSpPr>
          <p:cNvPr id="3" name="TextBox 2">
            <a:extLst>
              <a:ext uri="{FF2B5EF4-FFF2-40B4-BE49-F238E27FC236}">
                <a16:creationId xmlns:a16="http://schemas.microsoft.com/office/drawing/2014/main" id="{24B4CD01-846A-430C-97EA-1284598BD06A}"/>
              </a:ext>
            </a:extLst>
          </p:cNvPr>
          <p:cNvSpPr txBox="1"/>
          <p:nvPr/>
        </p:nvSpPr>
        <p:spPr>
          <a:xfrm>
            <a:off x="-2" y="0"/>
            <a:ext cx="12192001" cy="523220"/>
          </a:xfrm>
          <a:prstGeom prst="rect">
            <a:avLst/>
          </a:prstGeom>
          <a:noFill/>
        </p:spPr>
        <p:txBody>
          <a:bodyPr wrap="square" rtlCol="0">
            <a:spAutoFit/>
          </a:bodyPr>
          <a:lstStyle/>
          <a:p>
            <a:pPr algn="ctr"/>
            <a:r>
              <a:rPr lang="en-US" sz="2800" b="1" dirty="0"/>
              <a:t>T_2m (URBAN) – T_2m (REF): averaged 0-78h run for July 2020</a:t>
            </a:r>
            <a:endParaRPr lang="en-IL" sz="2800" b="1" dirty="0"/>
          </a:p>
        </p:txBody>
      </p:sp>
      <p:grpSp>
        <p:nvGrpSpPr>
          <p:cNvPr id="11" name="Group 10">
            <a:extLst>
              <a:ext uri="{FF2B5EF4-FFF2-40B4-BE49-F238E27FC236}">
                <a16:creationId xmlns:a16="http://schemas.microsoft.com/office/drawing/2014/main" id="{78C7ED6A-1102-46F6-8CD2-644C051C0F59}"/>
              </a:ext>
            </a:extLst>
          </p:cNvPr>
          <p:cNvGrpSpPr/>
          <p:nvPr/>
        </p:nvGrpSpPr>
        <p:grpSpPr>
          <a:xfrm>
            <a:off x="8793122" y="1382232"/>
            <a:ext cx="3313814" cy="2123658"/>
            <a:chOff x="8878186" y="1382232"/>
            <a:chExt cx="3313814" cy="2123658"/>
          </a:xfrm>
        </p:grpSpPr>
        <p:sp>
          <p:nvSpPr>
            <p:cNvPr id="4" name="TextBox 3">
              <a:extLst>
                <a:ext uri="{FF2B5EF4-FFF2-40B4-BE49-F238E27FC236}">
                  <a16:creationId xmlns:a16="http://schemas.microsoft.com/office/drawing/2014/main" id="{9586B33A-F40E-425A-BEDC-A6F9CA8EC2DC}"/>
                </a:ext>
              </a:extLst>
            </p:cNvPr>
            <p:cNvSpPr txBox="1"/>
            <p:nvPr/>
          </p:nvSpPr>
          <p:spPr>
            <a:xfrm>
              <a:off x="8878186" y="1382232"/>
              <a:ext cx="3313814" cy="2123658"/>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2800" dirty="0"/>
                <a:t>Warmer at night, colder at day</a:t>
              </a:r>
            </a:p>
            <a:p>
              <a:pPr marL="285750" indent="-285750">
                <a:spcAft>
                  <a:spcPts val="2400"/>
                </a:spcAft>
                <a:buFont typeface="Arial" panose="020B0604020202020204" pitchFamily="34" charset="0"/>
                <a:buChar char="•"/>
              </a:pPr>
              <a:r>
                <a:rPr lang="en-US" sz="2800" dirty="0"/>
                <a:t>The urban area is underestimated</a:t>
              </a:r>
              <a:endParaRPr lang="en-IL" sz="2800" dirty="0"/>
            </a:p>
          </p:txBody>
        </p:sp>
        <p:sp>
          <p:nvSpPr>
            <p:cNvPr id="6" name="Freeform: Shape 5">
              <a:extLst>
                <a:ext uri="{FF2B5EF4-FFF2-40B4-BE49-F238E27FC236}">
                  <a16:creationId xmlns:a16="http://schemas.microsoft.com/office/drawing/2014/main" id="{3A7AC988-E7B5-46CF-B090-C6E39B640055}"/>
                </a:ext>
              </a:extLst>
            </p:cNvPr>
            <p:cNvSpPr/>
            <p:nvPr/>
          </p:nvSpPr>
          <p:spPr>
            <a:xfrm rot="964029">
              <a:off x="11739658" y="1681236"/>
              <a:ext cx="239914" cy="494498"/>
            </a:xfrm>
            <a:custGeom>
              <a:avLst/>
              <a:gdLst>
                <a:gd name="connsiteX0" fmla="*/ 0 w 276446"/>
                <a:gd name="connsiteY0" fmla="*/ 202018 h 513352"/>
                <a:gd name="connsiteX1" fmla="*/ 138223 w 276446"/>
                <a:gd name="connsiteY1" fmla="*/ 414669 h 513352"/>
                <a:gd name="connsiteX2" fmla="*/ 180753 w 276446"/>
                <a:gd name="connsiteY2" fmla="*/ 489097 h 513352"/>
                <a:gd name="connsiteX3" fmla="*/ 276446 w 276446"/>
                <a:gd name="connsiteY3" fmla="*/ 0 h 513352"/>
              </a:gdLst>
              <a:ahLst/>
              <a:cxnLst>
                <a:cxn ang="0">
                  <a:pos x="connsiteX0" y="connsiteY0"/>
                </a:cxn>
                <a:cxn ang="0">
                  <a:pos x="connsiteX1" y="connsiteY1"/>
                </a:cxn>
                <a:cxn ang="0">
                  <a:pos x="connsiteX2" y="connsiteY2"/>
                </a:cxn>
                <a:cxn ang="0">
                  <a:pos x="connsiteX3" y="connsiteY3"/>
                </a:cxn>
              </a:cxnLst>
              <a:rect l="l" t="t" r="r" b="b"/>
              <a:pathLst>
                <a:path w="276446" h="513352">
                  <a:moveTo>
                    <a:pt x="0" y="202018"/>
                  </a:moveTo>
                  <a:cubicBezTo>
                    <a:pt x="54049" y="284420"/>
                    <a:pt x="108098" y="366823"/>
                    <a:pt x="138223" y="414669"/>
                  </a:cubicBezTo>
                  <a:cubicBezTo>
                    <a:pt x="168348" y="462515"/>
                    <a:pt x="157716" y="558208"/>
                    <a:pt x="180753" y="489097"/>
                  </a:cubicBezTo>
                  <a:cubicBezTo>
                    <a:pt x="203790" y="419986"/>
                    <a:pt x="240118" y="209993"/>
                    <a:pt x="276446" y="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nvGrpSpPr>
            <p:cNvPr id="10" name="Group 9">
              <a:extLst>
                <a:ext uri="{FF2B5EF4-FFF2-40B4-BE49-F238E27FC236}">
                  <a16:creationId xmlns:a16="http://schemas.microsoft.com/office/drawing/2014/main" id="{0BEEE1B1-0D54-4E9C-847E-35A6CE5FD988}"/>
                </a:ext>
              </a:extLst>
            </p:cNvPr>
            <p:cNvGrpSpPr/>
            <p:nvPr/>
          </p:nvGrpSpPr>
          <p:grpSpPr>
            <a:xfrm rot="21166135">
              <a:off x="11692213" y="3136256"/>
              <a:ext cx="276446" cy="276446"/>
              <a:chOff x="10491670" y="3955312"/>
              <a:chExt cx="276446" cy="276446"/>
            </a:xfrm>
          </p:grpSpPr>
          <p:cxnSp>
            <p:nvCxnSpPr>
              <p:cNvPr id="8" name="Straight Connector 7">
                <a:extLst>
                  <a:ext uri="{FF2B5EF4-FFF2-40B4-BE49-F238E27FC236}">
                    <a16:creationId xmlns:a16="http://schemas.microsoft.com/office/drawing/2014/main" id="{05699443-0919-4BB6-88A7-662B0AC2542C}"/>
                  </a:ext>
                </a:extLst>
              </p:cNvPr>
              <p:cNvCxnSpPr/>
              <p:nvPr/>
            </p:nvCxnSpPr>
            <p:spPr>
              <a:xfrm>
                <a:off x="10535093" y="3955312"/>
                <a:ext cx="225056" cy="2764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D868E3-4126-4BA4-8418-18B2F41F02FC}"/>
                  </a:ext>
                </a:extLst>
              </p:cNvPr>
              <p:cNvCxnSpPr>
                <a:cxnSpLocks/>
              </p:cNvCxnSpPr>
              <p:nvPr/>
            </p:nvCxnSpPr>
            <p:spPr>
              <a:xfrm rot="16200000">
                <a:off x="10517365" y="3948219"/>
                <a:ext cx="225056" cy="2764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3723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A4907-AA90-43EB-A199-CDC3C507358E}"/>
              </a:ext>
            </a:extLst>
          </p:cNvPr>
          <p:cNvSpPr/>
          <p:nvPr/>
        </p:nvSpPr>
        <p:spPr>
          <a:xfrm>
            <a:off x="0" y="0"/>
            <a:ext cx="12192000" cy="769441"/>
          </a:xfrm>
          <a:prstGeom prst="rect">
            <a:avLst/>
          </a:prstGeom>
        </p:spPr>
        <p:txBody>
          <a:bodyPr wrap="square">
            <a:spAutoFit/>
          </a:bodyPr>
          <a:lstStyle/>
          <a:p>
            <a:pPr algn="ctr"/>
            <a:r>
              <a:rPr lang="en-US" sz="4400" dirty="0"/>
              <a:t>Other activities</a:t>
            </a:r>
          </a:p>
        </p:txBody>
      </p:sp>
      <p:sp>
        <p:nvSpPr>
          <p:cNvPr id="3" name="TextBox 2">
            <a:extLst>
              <a:ext uri="{FF2B5EF4-FFF2-40B4-BE49-F238E27FC236}">
                <a16:creationId xmlns:a16="http://schemas.microsoft.com/office/drawing/2014/main" id="{D5C2370D-365D-49F4-B1B8-62AA688517C1}"/>
              </a:ext>
            </a:extLst>
          </p:cNvPr>
          <p:cNvSpPr txBox="1"/>
          <p:nvPr/>
        </p:nvSpPr>
        <p:spPr>
          <a:xfrm>
            <a:off x="829341" y="1095153"/>
            <a:ext cx="5368073"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ICON tests with high (600m) resolution</a:t>
            </a:r>
          </a:p>
          <a:p>
            <a:pPr marL="342900" indent="-342900">
              <a:lnSpc>
                <a:spcPct val="150000"/>
              </a:lnSpc>
              <a:buFont typeface="Arial" panose="020B0604020202020204" pitchFamily="34" charset="0"/>
              <a:buChar char="•"/>
            </a:pPr>
            <a:r>
              <a:rPr lang="en-US" sz="2400" dirty="0"/>
              <a:t>ICON RUC with radar LHN nudging</a:t>
            </a:r>
          </a:p>
          <a:p>
            <a:pPr marL="342900" indent="-342900">
              <a:lnSpc>
                <a:spcPct val="150000"/>
              </a:lnSpc>
              <a:buFont typeface="Arial" panose="020B0604020202020204" pitchFamily="34" charset="0"/>
              <a:buChar char="•"/>
            </a:pPr>
            <a:r>
              <a:rPr lang="en-US" sz="2400" dirty="0"/>
              <a:t>ICON + URBAN (CITTA – WG3b)</a:t>
            </a:r>
          </a:p>
          <a:p>
            <a:pPr marL="342900" indent="-342900">
              <a:lnSpc>
                <a:spcPct val="150000"/>
              </a:lnSpc>
              <a:buFont typeface="Arial" panose="020B0604020202020204" pitchFamily="34" charset="0"/>
              <a:buChar char="•"/>
            </a:pPr>
            <a:r>
              <a:rPr lang="en-US" sz="2400" dirty="0"/>
              <a:t>ICON + CAMS/</a:t>
            </a:r>
            <a:r>
              <a:rPr lang="en-US" sz="2400" dirty="0" err="1"/>
              <a:t>ecRad</a:t>
            </a:r>
            <a:r>
              <a:rPr lang="en-US" sz="2400" dirty="0"/>
              <a:t> (CAIIR - WG3a)</a:t>
            </a:r>
          </a:p>
          <a:p>
            <a:pPr marL="342900" indent="-342900">
              <a:lnSpc>
                <a:spcPct val="150000"/>
              </a:lnSpc>
              <a:buFont typeface="Arial" panose="020B0604020202020204" pitchFamily="34" charset="0"/>
              <a:buChar char="•"/>
            </a:pPr>
            <a:r>
              <a:rPr lang="en-US" sz="2400" dirty="0"/>
              <a:t>ICON + SBM (CAIIR - WG3a)</a:t>
            </a:r>
          </a:p>
          <a:p>
            <a:pPr marL="342900" indent="-342900">
              <a:lnSpc>
                <a:spcPct val="150000"/>
              </a:lnSpc>
              <a:buFont typeface="Arial" panose="020B0604020202020204" pitchFamily="34" charset="0"/>
              <a:buChar char="•"/>
            </a:pPr>
            <a:r>
              <a:rPr lang="en-US" sz="2400" dirty="0"/>
              <a:t>ICON-EPS + SPPT (PROPHECY - WG7)</a:t>
            </a:r>
          </a:p>
          <a:p>
            <a:pPr marL="342900" indent="-342900">
              <a:lnSpc>
                <a:spcPct val="150000"/>
              </a:lnSpc>
              <a:buFont typeface="Arial" panose="020B0604020202020204" pitchFamily="34" charset="0"/>
              <a:buChar char="•"/>
            </a:pPr>
            <a:r>
              <a:rPr lang="en-US" sz="2400" dirty="0"/>
              <a:t>ICON-CLM</a:t>
            </a:r>
          </a:p>
        </p:txBody>
      </p:sp>
      <p:sp>
        <p:nvSpPr>
          <p:cNvPr id="4" name="Rectangle 3">
            <a:extLst>
              <a:ext uri="{FF2B5EF4-FFF2-40B4-BE49-F238E27FC236}">
                <a16:creationId xmlns:a16="http://schemas.microsoft.com/office/drawing/2014/main" id="{CBADBFB9-8F0B-4A36-AD52-DBA3BB6B792C}"/>
              </a:ext>
            </a:extLst>
          </p:cNvPr>
          <p:cNvSpPr/>
          <p:nvPr/>
        </p:nvSpPr>
        <p:spPr>
          <a:xfrm>
            <a:off x="1173504" y="2874526"/>
            <a:ext cx="4610608" cy="439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124325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A4907-AA90-43EB-A199-CDC3C507358E}"/>
              </a:ext>
            </a:extLst>
          </p:cNvPr>
          <p:cNvSpPr/>
          <p:nvPr/>
        </p:nvSpPr>
        <p:spPr>
          <a:xfrm>
            <a:off x="0" y="0"/>
            <a:ext cx="12192000" cy="769441"/>
          </a:xfrm>
          <a:prstGeom prst="rect">
            <a:avLst/>
          </a:prstGeom>
        </p:spPr>
        <p:txBody>
          <a:bodyPr wrap="square">
            <a:spAutoFit/>
          </a:bodyPr>
          <a:lstStyle/>
          <a:p>
            <a:pPr algn="ctr"/>
            <a:r>
              <a:rPr lang="en-US" sz="4400" dirty="0"/>
              <a:t>Other activities</a:t>
            </a:r>
          </a:p>
        </p:txBody>
      </p:sp>
      <p:sp>
        <p:nvSpPr>
          <p:cNvPr id="3" name="TextBox 2">
            <a:extLst>
              <a:ext uri="{FF2B5EF4-FFF2-40B4-BE49-F238E27FC236}">
                <a16:creationId xmlns:a16="http://schemas.microsoft.com/office/drawing/2014/main" id="{D5C2370D-365D-49F4-B1B8-62AA688517C1}"/>
              </a:ext>
            </a:extLst>
          </p:cNvPr>
          <p:cNvSpPr txBox="1"/>
          <p:nvPr/>
        </p:nvSpPr>
        <p:spPr>
          <a:xfrm>
            <a:off x="829341" y="1095153"/>
            <a:ext cx="5368073"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ICON tests with high (600m) resolution</a:t>
            </a:r>
          </a:p>
          <a:p>
            <a:pPr marL="342900" indent="-342900">
              <a:lnSpc>
                <a:spcPct val="150000"/>
              </a:lnSpc>
              <a:buFont typeface="Arial" panose="020B0604020202020204" pitchFamily="34" charset="0"/>
              <a:buChar char="•"/>
            </a:pPr>
            <a:r>
              <a:rPr lang="en-US" sz="2400" dirty="0"/>
              <a:t>ICON RUC with radar LHN nudging</a:t>
            </a:r>
          </a:p>
          <a:p>
            <a:pPr marL="342900" indent="-342900">
              <a:lnSpc>
                <a:spcPct val="150000"/>
              </a:lnSpc>
              <a:buFont typeface="Arial" panose="020B0604020202020204" pitchFamily="34" charset="0"/>
              <a:buChar char="•"/>
            </a:pPr>
            <a:r>
              <a:rPr lang="en-US" sz="2400" dirty="0"/>
              <a:t>ICON + URBAN (CITTA – WG3b)</a:t>
            </a:r>
          </a:p>
          <a:p>
            <a:pPr marL="342900" indent="-342900">
              <a:lnSpc>
                <a:spcPct val="150000"/>
              </a:lnSpc>
              <a:buFont typeface="Arial" panose="020B0604020202020204" pitchFamily="34" charset="0"/>
              <a:buChar char="•"/>
            </a:pPr>
            <a:r>
              <a:rPr lang="en-US" sz="2400" dirty="0"/>
              <a:t>ICON + CAMS/</a:t>
            </a:r>
            <a:r>
              <a:rPr lang="en-US" sz="2400" dirty="0" err="1"/>
              <a:t>ecRad</a:t>
            </a:r>
            <a:r>
              <a:rPr lang="en-US" sz="2400" dirty="0"/>
              <a:t> (CAIIR - WG3a)</a:t>
            </a:r>
          </a:p>
          <a:p>
            <a:pPr marL="342900" indent="-342900">
              <a:lnSpc>
                <a:spcPct val="150000"/>
              </a:lnSpc>
              <a:buFont typeface="Arial" panose="020B0604020202020204" pitchFamily="34" charset="0"/>
              <a:buChar char="•"/>
            </a:pPr>
            <a:r>
              <a:rPr lang="en-US" sz="2400" dirty="0"/>
              <a:t>ICON + SBM (CAIIR - WG3a)</a:t>
            </a:r>
          </a:p>
          <a:p>
            <a:pPr marL="342900" indent="-342900">
              <a:lnSpc>
                <a:spcPct val="150000"/>
              </a:lnSpc>
              <a:buFont typeface="Arial" panose="020B0604020202020204" pitchFamily="34" charset="0"/>
              <a:buChar char="•"/>
            </a:pPr>
            <a:r>
              <a:rPr lang="en-US" sz="2400" dirty="0"/>
              <a:t>ICON-EPS + SPPT (PROPHECY - WG7)</a:t>
            </a:r>
          </a:p>
          <a:p>
            <a:pPr marL="342900" indent="-342900">
              <a:lnSpc>
                <a:spcPct val="150000"/>
              </a:lnSpc>
              <a:buFont typeface="Arial" panose="020B0604020202020204" pitchFamily="34" charset="0"/>
              <a:buChar char="•"/>
            </a:pPr>
            <a:r>
              <a:rPr lang="en-US" sz="2400" dirty="0"/>
              <a:t>ICON-CLM</a:t>
            </a:r>
          </a:p>
        </p:txBody>
      </p:sp>
      <p:sp>
        <p:nvSpPr>
          <p:cNvPr id="4" name="Rectangle 3">
            <a:extLst>
              <a:ext uri="{FF2B5EF4-FFF2-40B4-BE49-F238E27FC236}">
                <a16:creationId xmlns:a16="http://schemas.microsoft.com/office/drawing/2014/main" id="{CBADBFB9-8F0B-4A36-AD52-DBA3BB6B792C}"/>
              </a:ext>
            </a:extLst>
          </p:cNvPr>
          <p:cNvSpPr/>
          <p:nvPr/>
        </p:nvSpPr>
        <p:spPr>
          <a:xfrm>
            <a:off x="1152258" y="3424953"/>
            <a:ext cx="3621762" cy="439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508053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29094" y="1437472"/>
            <a:ext cx="7093533"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Warm-Phase Spectral-Bin Microphysics (SBM) scheme was implemented in ICON (not master). 66 new bins (</a:t>
            </a:r>
            <a:r>
              <a:rPr lang="en-US" sz="2000" dirty="0" err="1"/>
              <a:t>drop+CCN</a:t>
            </a:r>
            <a:r>
              <a:rPr lang="en-US" sz="2000" dirty="0"/>
              <a:t> tracers) are </a:t>
            </a:r>
            <a:r>
              <a:rPr lang="en-US" sz="2000" dirty="0" err="1"/>
              <a:t>advected</a:t>
            </a:r>
            <a:r>
              <a:rPr lang="en-US" sz="2000" dirty="0"/>
              <a:t>. Runs 6.8 times slower than 1M.</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SBM and 2M schemes were compared. SBM shows reasonable behavior, strong sensitivity to CCN. </a:t>
            </a:r>
          </a:p>
        </p:txBody>
      </p:sp>
      <p:sp>
        <p:nvSpPr>
          <p:cNvPr id="35" name="TextBox 34"/>
          <p:cNvSpPr txBox="1"/>
          <p:nvPr/>
        </p:nvSpPr>
        <p:spPr>
          <a:xfrm>
            <a:off x="-1" y="0"/>
            <a:ext cx="8032869" cy="1077218"/>
          </a:xfrm>
          <a:prstGeom prst="rect">
            <a:avLst/>
          </a:prstGeom>
          <a:noFill/>
        </p:spPr>
        <p:txBody>
          <a:bodyPr wrap="square" rtlCol="0">
            <a:spAutoFit/>
          </a:bodyPr>
          <a:lstStyle/>
          <a:p>
            <a:pPr algn="ctr"/>
            <a:r>
              <a:rPr lang="en-US" sz="3200" dirty="0"/>
              <a:t>Warm-Phase Spectral-Bin Microphysics in ICON</a:t>
            </a:r>
            <a:endParaRPr lang="en-US" dirty="0"/>
          </a:p>
          <a:p>
            <a:pPr algn="ctr"/>
            <a:r>
              <a:rPr lang="en-US" sz="1600" dirty="0"/>
              <a:t>Pavel Khain, </a:t>
            </a:r>
            <a:r>
              <a:rPr lang="en-US" sz="1600" dirty="0" err="1"/>
              <a:t>Koby</a:t>
            </a:r>
            <a:r>
              <a:rPr lang="en-US" sz="1600" dirty="0"/>
              <a:t> </a:t>
            </a:r>
            <a:r>
              <a:rPr lang="en-US" sz="1600" dirty="0" err="1"/>
              <a:t>Shpund</a:t>
            </a:r>
            <a:r>
              <a:rPr lang="en-US" sz="1600" dirty="0"/>
              <a:t>, Yoav Levi, Alexander Khain</a:t>
            </a:r>
          </a:p>
          <a:p>
            <a:pPr algn="ctr"/>
            <a:r>
              <a:rPr lang="en-US" sz="1600" dirty="0"/>
              <a:t>Thanks to: Axel Seifert, Daniel </a:t>
            </a:r>
            <a:r>
              <a:rPr lang="en-US" sz="1600" dirty="0" err="1"/>
              <a:t>Reinert</a:t>
            </a:r>
            <a:r>
              <a:rPr lang="en-US" sz="1600" dirty="0"/>
              <a:t>, Daniel </a:t>
            </a:r>
            <a:r>
              <a:rPr lang="en-US" sz="1600" dirty="0" err="1"/>
              <a:t>Rieger</a:t>
            </a:r>
            <a:endParaRPr lang="en-US" sz="1600" dirty="0"/>
          </a:p>
        </p:txBody>
      </p:sp>
      <p:grpSp>
        <p:nvGrpSpPr>
          <p:cNvPr id="36" name="Group 35"/>
          <p:cNvGrpSpPr/>
          <p:nvPr/>
        </p:nvGrpSpPr>
        <p:grpSpPr>
          <a:xfrm>
            <a:off x="129096" y="3928187"/>
            <a:ext cx="12062048" cy="2929813"/>
            <a:chOff x="129096" y="3928187"/>
            <a:chExt cx="12062048" cy="2929813"/>
          </a:xfrm>
        </p:grpSpPr>
        <p:pic>
          <p:nvPicPr>
            <p:cNvPr id="4" name="Picture 3"/>
            <p:cNvPicPr>
              <a:picLocks noChangeAspect="1"/>
            </p:cNvPicPr>
            <p:nvPr/>
          </p:nvPicPr>
          <p:blipFill>
            <a:blip r:embed="rId2"/>
            <a:stretch>
              <a:fillRect/>
            </a:stretch>
          </p:blipFill>
          <p:spPr>
            <a:xfrm>
              <a:off x="9481758" y="3928187"/>
              <a:ext cx="2531718" cy="2626141"/>
            </a:xfrm>
            <a:prstGeom prst="rect">
              <a:avLst/>
            </a:prstGeom>
          </p:spPr>
        </p:pic>
        <p:sp>
          <p:nvSpPr>
            <p:cNvPr id="6" name="TextBox 5"/>
            <p:cNvSpPr txBox="1"/>
            <p:nvPr/>
          </p:nvSpPr>
          <p:spPr>
            <a:xfrm rot="20440557">
              <a:off x="10863440" y="4207117"/>
              <a:ext cx="500458" cy="369332"/>
            </a:xfrm>
            <a:prstGeom prst="rect">
              <a:avLst/>
            </a:prstGeom>
            <a:noFill/>
          </p:spPr>
          <p:txBody>
            <a:bodyPr wrap="none" rtlCol="0">
              <a:spAutoFit/>
            </a:bodyPr>
            <a:lstStyle/>
            <a:p>
              <a:r>
                <a:rPr lang="en-US" dirty="0"/>
                <a:t>sea</a:t>
              </a:r>
            </a:p>
          </p:txBody>
        </p:sp>
        <p:sp>
          <p:nvSpPr>
            <p:cNvPr id="16" name="TextBox 15"/>
            <p:cNvSpPr txBox="1"/>
            <p:nvPr/>
          </p:nvSpPr>
          <p:spPr>
            <a:xfrm rot="20440557">
              <a:off x="9528413" y="4207117"/>
              <a:ext cx="500458" cy="369332"/>
            </a:xfrm>
            <a:prstGeom prst="rect">
              <a:avLst/>
            </a:prstGeom>
            <a:noFill/>
          </p:spPr>
          <p:txBody>
            <a:bodyPr wrap="none" rtlCol="0">
              <a:spAutoFit/>
            </a:bodyPr>
            <a:lstStyle/>
            <a:p>
              <a:r>
                <a:rPr lang="en-US" dirty="0"/>
                <a:t>sea</a:t>
              </a:r>
            </a:p>
          </p:txBody>
        </p:sp>
        <p:pic>
          <p:nvPicPr>
            <p:cNvPr id="20" name="Picture 19"/>
            <p:cNvPicPr>
              <a:picLocks noChangeAspect="1"/>
            </p:cNvPicPr>
            <p:nvPr/>
          </p:nvPicPr>
          <p:blipFill>
            <a:blip r:embed="rId3"/>
            <a:stretch>
              <a:fillRect/>
            </a:stretch>
          </p:blipFill>
          <p:spPr>
            <a:xfrm>
              <a:off x="9285815" y="6494834"/>
              <a:ext cx="2905329" cy="363166"/>
            </a:xfrm>
            <a:prstGeom prst="rect">
              <a:avLst/>
            </a:prstGeom>
          </p:spPr>
        </p:pic>
        <p:sp>
          <p:nvSpPr>
            <p:cNvPr id="11" name="TextBox 10"/>
            <p:cNvSpPr txBox="1"/>
            <p:nvPr/>
          </p:nvSpPr>
          <p:spPr>
            <a:xfrm>
              <a:off x="9376540" y="6110931"/>
              <a:ext cx="1418261" cy="338554"/>
            </a:xfrm>
            <a:prstGeom prst="rect">
              <a:avLst/>
            </a:prstGeom>
            <a:noFill/>
          </p:spPr>
          <p:txBody>
            <a:bodyPr wrap="square" rtlCol="0">
              <a:spAutoFit/>
            </a:bodyPr>
            <a:lstStyle/>
            <a:p>
              <a:pPr algn="ctr"/>
              <a:r>
                <a:rPr lang="en-US" sz="1600" dirty="0"/>
                <a:t>24/9/2021:06Z</a:t>
              </a:r>
            </a:p>
          </p:txBody>
        </p:sp>
        <p:sp>
          <p:nvSpPr>
            <p:cNvPr id="29" name="Rectangle 28"/>
            <p:cNvSpPr/>
            <p:nvPr/>
          </p:nvSpPr>
          <p:spPr>
            <a:xfrm>
              <a:off x="129096" y="4724789"/>
              <a:ext cx="7791061" cy="1877437"/>
            </a:xfrm>
            <a:prstGeom prst="rect">
              <a:avLst/>
            </a:prstGeom>
          </p:spPr>
          <p:txBody>
            <a:bodyPr wrap="square">
              <a:spAutoFit/>
            </a:bodyPr>
            <a:lstStyle/>
            <a:p>
              <a:pPr marL="342900" indent="-342900">
                <a:buFont typeface="Arial" panose="020B0604020202020204" pitchFamily="34" charset="0"/>
                <a:buChar char="•"/>
              </a:pPr>
              <a:r>
                <a:rPr lang="en-US" sz="2000" dirty="0"/>
                <a:t>Preliminary: </a:t>
              </a:r>
              <a:r>
                <a:rPr lang="en-US" sz="2000" b="1" dirty="0"/>
                <a:t>real</a:t>
              </a:r>
              <a:r>
                <a:rPr lang="en-US" sz="2000" dirty="0"/>
                <a:t> “warm” case shows strong sensitivity to topography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Published in: </a:t>
              </a:r>
              <a:r>
                <a:rPr lang="en-US" sz="1600" dirty="0"/>
                <a:t>Khain, P., J. </a:t>
              </a:r>
              <a:r>
                <a:rPr lang="en-US" sz="1600" dirty="0" err="1"/>
                <a:t>Shpund</a:t>
              </a:r>
              <a:r>
                <a:rPr lang="en-US" sz="1600" dirty="0"/>
                <a:t>, Y. Levi and A.P. Khain (2022): Warm-phase spectral-bin microphysics in ICON: reasons of sensitivity to aerosols. Atmos. Res., 279, 106388.</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Ongoing: Mixed phase SBM </a:t>
              </a:r>
              <a:r>
                <a:rPr lang="en-US" sz="2000" dirty="0">
                  <a:sym typeface="Wingdings" panose="05000000000000000000" pitchFamily="2" charset="2"/>
                </a:rPr>
                <a:t> ICON</a:t>
              </a:r>
            </a:p>
          </p:txBody>
        </p:sp>
        <p:sp>
          <p:nvSpPr>
            <p:cNvPr id="38" name="Right Arrow 37"/>
            <p:cNvSpPr/>
            <p:nvPr/>
          </p:nvSpPr>
          <p:spPr>
            <a:xfrm>
              <a:off x="7920157" y="4805676"/>
              <a:ext cx="1261165" cy="277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20370931">
              <a:off x="10168048" y="4265792"/>
              <a:ext cx="502061" cy="307777"/>
            </a:xfrm>
            <a:prstGeom prst="rect">
              <a:avLst/>
            </a:prstGeom>
            <a:noFill/>
          </p:spPr>
          <p:txBody>
            <a:bodyPr wrap="none" rtlCol="0">
              <a:spAutoFit/>
            </a:bodyPr>
            <a:lstStyle/>
            <a:p>
              <a:r>
                <a:rPr lang="en-US" sz="1400" dirty="0"/>
                <a:t>land</a:t>
              </a:r>
            </a:p>
          </p:txBody>
        </p:sp>
      </p:grpSp>
      <p:sp>
        <p:nvSpPr>
          <p:cNvPr id="37" name="Rectangle 36"/>
          <p:cNvSpPr/>
          <p:nvPr/>
        </p:nvSpPr>
        <p:spPr>
          <a:xfrm>
            <a:off x="129602" y="3677343"/>
            <a:ext cx="7073853" cy="400110"/>
          </a:xfrm>
          <a:prstGeom prst="rect">
            <a:avLst/>
          </a:prstGeom>
        </p:spPr>
        <p:txBody>
          <a:bodyPr wrap="square">
            <a:spAutoFit/>
          </a:bodyPr>
          <a:lstStyle/>
          <a:p>
            <a:pPr marL="342900" indent="-342900">
              <a:buFont typeface="Arial" panose="020B0604020202020204" pitchFamily="34" charset="0"/>
              <a:buChar char="•"/>
            </a:pPr>
            <a:r>
              <a:rPr lang="en-US" sz="2000" dirty="0"/>
              <a:t>Example: Cumulonimbus development (Weisman-</a:t>
            </a:r>
            <a:r>
              <a:rPr lang="en-US" sz="2000" dirty="0" err="1"/>
              <a:t>Klemp</a:t>
            </a:r>
            <a:r>
              <a:rPr lang="en-US" sz="2000" dirty="0"/>
              <a:t> 1982)</a:t>
            </a:r>
          </a:p>
        </p:txBody>
      </p:sp>
      <p:grpSp>
        <p:nvGrpSpPr>
          <p:cNvPr id="42" name="Group 41"/>
          <p:cNvGrpSpPr/>
          <p:nvPr/>
        </p:nvGrpSpPr>
        <p:grpSpPr>
          <a:xfrm>
            <a:off x="7221348" y="-68355"/>
            <a:ext cx="4995851" cy="4030703"/>
            <a:chOff x="7221348" y="-68355"/>
            <a:chExt cx="4995851" cy="4030703"/>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5237" y="0"/>
              <a:ext cx="2914650" cy="3657600"/>
            </a:xfrm>
            <a:prstGeom prst="rect">
              <a:avLst/>
            </a:prstGeom>
          </p:spPr>
        </p:pic>
        <p:pic>
          <p:nvPicPr>
            <p:cNvPr id="24" name="Picture 23"/>
            <p:cNvPicPr>
              <a:picLocks noChangeAspect="1"/>
            </p:cNvPicPr>
            <p:nvPr/>
          </p:nvPicPr>
          <p:blipFill rotWithShape="1">
            <a:blip r:embed="rId5"/>
            <a:srcRect r="63541"/>
            <a:stretch/>
          </p:blipFill>
          <p:spPr>
            <a:xfrm>
              <a:off x="11215937" y="0"/>
              <a:ext cx="1001262" cy="3657600"/>
            </a:xfrm>
            <a:prstGeom prst="rect">
              <a:avLst/>
            </a:prstGeom>
          </p:spPr>
        </p:pic>
        <p:cxnSp>
          <p:nvCxnSpPr>
            <p:cNvPr id="25" name="Straight Arrow Connector 24"/>
            <p:cNvCxnSpPr/>
            <p:nvPr/>
          </p:nvCxnSpPr>
          <p:spPr>
            <a:xfrm>
              <a:off x="9255237" y="3767995"/>
              <a:ext cx="291465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rotWithShape="1">
            <a:blip r:embed="rId6"/>
            <a:srcRect b="46963"/>
            <a:stretch/>
          </p:blipFill>
          <p:spPr>
            <a:xfrm rot="16200000" flipV="1">
              <a:off x="7134180" y="1692578"/>
              <a:ext cx="3657600" cy="272444"/>
            </a:xfrm>
            <a:prstGeom prst="rect">
              <a:avLst/>
            </a:prstGeom>
          </p:spPr>
        </p:pic>
        <p:sp>
          <p:nvSpPr>
            <p:cNvPr id="28" name="TextBox 27"/>
            <p:cNvSpPr txBox="1"/>
            <p:nvPr/>
          </p:nvSpPr>
          <p:spPr>
            <a:xfrm rot="5400000">
              <a:off x="7592714" y="1672399"/>
              <a:ext cx="1641533" cy="369332"/>
            </a:xfrm>
            <a:prstGeom prst="rect">
              <a:avLst/>
            </a:prstGeom>
            <a:noFill/>
          </p:spPr>
          <p:txBody>
            <a:bodyPr wrap="square" rtlCol="0">
              <a:spAutoFit/>
            </a:bodyPr>
            <a:lstStyle/>
            <a:p>
              <a:pPr algn="ctr"/>
              <a:r>
                <a:rPr lang="en-US" b="1" dirty="0"/>
                <a:t>QC+QR (g/kg)</a:t>
              </a:r>
            </a:p>
          </p:txBody>
        </p:sp>
        <p:sp>
          <p:nvSpPr>
            <p:cNvPr id="21" name="TextBox 20"/>
            <p:cNvSpPr txBox="1"/>
            <p:nvPr/>
          </p:nvSpPr>
          <p:spPr>
            <a:xfrm>
              <a:off x="8508152" y="3376465"/>
              <a:ext cx="301686" cy="369332"/>
            </a:xfrm>
            <a:prstGeom prst="rect">
              <a:avLst/>
            </a:prstGeom>
            <a:noFill/>
          </p:spPr>
          <p:txBody>
            <a:bodyPr wrap="none" rtlCol="0">
              <a:spAutoFit/>
            </a:bodyPr>
            <a:lstStyle/>
            <a:p>
              <a:r>
                <a:rPr lang="en-US" dirty="0"/>
                <a:t>0</a:t>
              </a:r>
            </a:p>
          </p:txBody>
        </p:sp>
        <p:sp>
          <p:nvSpPr>
            <p:cNvPr id="30" name="TextBox 29"/>
            <p:cNvSpPr txBox="1"/>
            <p:nvPr/>
          </p:nvSpPr>
          <p:spPr>
            <a:xfrm>
              <a:off x="8511261" y="2493166"/>
              <a:ext cx="301686" cy="369332"/>
            </a:xfrm>
            <a:prstGeom prst="rect">
              <a:avLst/>
            </a:prstGeom>
            <a:noFill/>
          </p:spPr>
          <p:txBody>
            <a:bodyPr wrap="none" rtlCol="0">
              <a:spAutoFit/>
            </a:bodyPr>
            <a:lstStyle/>
            <a:p>
              <a:r>
                <a:rPr lang="en-US" dirty="0"/>
                <a:t>4</a:t>
              </a:r>
            </a:p>
          </p:txBody>
        </p:sp>
        <p:sp>
          <p:nvSpPr>
            <p:cNvPr id="31" name="TextBox 30"/>
            <p:cNvSpPr txBox="1"/>
            <p:nvPr/>
          </p:nvSpPr>
          <p:spPr>
            <a:xfrm>
              <a:off x="8511262" y="1653410"/>
              <a:ext cx="301686" cy="369332"/>
            </a:xfrm>
            <a:prstGeom prst="rect">
              <a:avLst/>
            </a:prstGeom>
            <a:noFill/>
          </p:spPr>
          <p:txBody>
            <a:bodyPr wrap="none" rtlCol="0">
              <a:spAutoFit/>
            </a:bodyPr>
            <a:lstStyle/>
            <a:p>
              <a:r>
                <a:rPr lang="en-US" dirty="0"/>
                <a:t>8</a:t>
              </a:r>
            </a:p>
          </p:txBody>
        </p:sp>
        <p:sp>
          <p:nvSpPr>
            <p:cNvPr id="32" name="TextBox 31"/>
            <p:cNvSpPr txBox="1"/>
            <p:nvPr/>
          </p:nvSpPr>
          <p:spPr>
            <a:xfrm>
              <a:off x="8421061" y="788773"/>
              <a:ext cx="418704" cy="369332"/>
            </a:xfrm>
            <a:prstGeom prst="rect">
              <a:avLst/>
            </a:prstGeom>
            <a:noFill/>
          </p:spPr>
          <p:txBody>
            <a:bodyPr wrap="none" rtlCol="0">
              <a:spAutoFit/>
            </a:bodyPr>
            <a:lstStyle/>
            <a:p>
              <a:r>
                <a:rPr lang="en-US" dirty="0"/>
                <a:t>12</a:t>
              </a:r>
            </a:p>
          </p:txBody>
        </p:sp>
        <p:sp>
          <p:nvSpPr>
            <p:cNvPr id="33" name="TextBox 32"/>
            <p:cNvSpPr txBox="1"/>
            <p:nvPr/>
          </p:nvSpPr>
          <p:spPr>
            <a:xfrm>
              <a:off x="8414839" y="-68355"/>
              <a:ext cx="418704" cy="369332"/>
            </a:xfrm>
            <a:prstGeom prst="rect">
              <a:avLst/>
            </a:prstGeom>
            <a:noFill/>
          </p:spPr>
          <p:txBody>
            <a:bodyPr wrap="none" rtlCol="0" anchor="b">
              <a:spAutoFit/>
            </a:bodyPr>
            <a:lstStyle/>
            <a:p>
              <a:r>
                <a:rPr lang="en-US" dirty="0"/>
                <a:t>16</a:t>
              </a:r>
            </a:p>
          </p:txBody>
        </p:sp>
        <p:sp>
          <p:nvSpPr>
            <p:cNvPr id="22" name="Right Arrow 21"/>
            <p:cNvSpPr/>
            <p:nvPr/>
          </p:nvSpPr>
          <p:spPr>
            <a:xfrm rot="20296592">
              <a:off x="7221348" y="3463364"/>
              <a:ext cx="1250122" cy="277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358743" y="3684863"/>
              <a:ext cx="707245" cy="277485"/>
            </a:xfrm>
            <a:prstGeom prst="rect">
              <a:avLst/>
            </a:prstGeom>
            <a:solidFill>
              <a:schemeClr val="bg1"/>
            </a:solidFill>
          </p:spPr>
          <p:txBody>
            <a:bodyPr wrap="square" rtlCol="0" anchor="b">
              <a:spAutoFit/>
            </a:bodyPr>
            <a:lstStyle/>
            <a:p>
              <a:r>
                <a:rPr lang="en-US" dirty="0"/>
                <a:t>50km</a:t>
              </a:r>
            </a:p>
          </p:txBody>
        </p:sp>
      </p:grpSp>
    </p:spTree>
    <p:extLst>
      <p:ext uri="{BB962C8B-B14F-4D97-AF65-F5344CB8AC3E}">
        <p14:creationId xmlns:p14="http://schemas.microsoft.com/office/powerpoint/2010/main" val="35616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A4907-AA90-43EB-A199-CDC3C507358E}"/>
              </a:ext>
            </a:extLst>
          </p:cNvPr>
          <p:cNvSpPr/>
          <p:nvPr/>
        </p:nvSpPr>
        <p:spPr>
          <a:xfrm>
            <a:off x="0" y="0"/>
            <a:ext cx="12192000" cy="769441"/>
          </a:xfrm>
          <a:prstGeom prst="rect">
            <a:avLst/>
          </a:prstGeom>
        </p:spPr>
        <p:txBody>
          <a:bodyPr wrap="square">
            <a:spAutoFit/>
          </a:bodyPr>
          <a:lstStyle/>
          <a:p>
            <a:pPr algn="ctr"/>
            <a:r>
              <a:rPr lang="en-US" sz="4400" dirty="0"/>
              <a:t>Other activities</a:t>
            </a:r>
          </a:p>
        </p:txBody>
      </p:sp>
      <p:sp>
        <p:nvSpPr>
          <p:cNvPr id="3" name="TextBox 2">
            <a:extLst>
              <a:ext uri="{FF2B5EF4-FFF2-40B4-BE49-F238E27FC236}">
                <a16:creationId xmlns:a16="http://schemas.microsoft.com/office/drawing/2014/main" id="{D5C2370D-365D-49F4-B1B8-62AA688517C1}"/>
              </a:ext>
            </a:extLst>
          </p:cNvPr>
          <p:cNvSpPr txBox="1"/>
          <p:nvPr/>
        </p:nvSpPr>
        <p:spPr>
          <a:xfrm>
            <a:off x="829341" y="1095153"/>
            <a:ext cx="5368073"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ICON tests with high (600m) resolution</a:t>
            </a:r>
          </a:p>
          <a:p>
            <a:pPr marL="342900" indent="-342900">
              <a:lnSpc>
                <a:spcPct val="150000"/>
              </a:lnSpc>
              <a:buFont typeface="Arial" panose="020B0604020202020204" pitchFamily="34" charset="0"/>
              <a:buChar char="•"/>
            </a:pPr>
            <a:r>
              <a:rPr lang="en-US" sz="2400" dirty="0"/>
              <a:t>ICON RUC with radar LHN nudging</a:t>
            </a:r>
          </a:p>
          <a:p>
            <a:pPr marL="342900" indent="-342900">
              <a:lnSpc>
                <a:spcPct val="150000"/>
              </a:lnSpc>
              <a:buFont typeface="Arial" panose="020B0604020202020204" pitchFamily="34" charset="0"/>
              <a:buChar char="•"/>
            </a:pPr>
            <a:r>
              <a:rPr lang="en-US" sz="2400" dirty="0"/>
              <a:t>ICON + URBAN (CITTA – WG3b)</a:t>
            </a:r>
          </a:p>
          <a:p>
            <a:pPr marL="342900" indent="-342900">
              <a:lnSpc>
                <a:spcPct val="150000"/>
              </a:lnSpc>
              <a:buFont typeface="Arial" panose="020B0604020202020204" pitchFamily="34" charset="0"/>
              <a:buChar char="•"/>
            </a:pPr>
            <a:r>
              <a:rPr lang="en-US" sz="2400" dirty="0"/>
              <a:t>ICON + CAMS/</a:t>
            </a:r>
            <a:r>
              <a:rPr lang="en-US" sz="2400" dirty="0" err="1"/>
              <a:t>ecRad</a:t>
            </a:r>
            <a:r>
              <a:rPr lang="en-US" sz="2400" dirty="0"/>
              <a:t> (CAIIR - WG3a)</a:t>
            </a:r>
          </a:p>
          <a:p>
            <a:pPr marL="342900" indent="-342900">
              <a:lnSpc>
                <a:spcPct val="150000"/>
              </a:lnSpc>
              <a:buFont typeface="Arial" panose="020B0604020202020204" pitchFamily="34" charset="0"/>
              <a:buChar char="•"/>
            </a:pPr>
            <a:r>
              <a:rPr lang="en-US" sz="2400" dirty="0"/>
              <a:t>ICON + SBM (CAIIR - WG3a)</a:t>
            </a:r>
          </a:p>
          <a:p>
            <a:pPr marL="342900" indent="-342900">
              <a:lnSpc>
                <a:spcPct val="150000"/>
              </a:lnSpc>
              <a:buFont typeface="Arial" panose="020B0604020202020204" pitchFamily="34" charset="0"/>
              <a:buChar char="•"/>
            </a:pPr>
            <a:r>
              <a:rPr lang="en-US" sz="2400" dirty="0"/>
              <a:t>ICON-EPS + SPPT (PROPHECY - WG7)</a:t>
            </a:r>
          </a:p>
          <a:p>
            <a:pPr marL="342900" indent="-342900">
              <a:lnSpc>
                <a:spcPct val="150000"/>
              </a:lnSpc>
              <a:buFont typeface="Arial" panose="020B0604020202020204" pitchFamily="34" charset="0"/>
              <a:buChar char="•"/>
            </a:pPr>
            <a:r>
              <a:rPr lang="en-US" sz="2400" dirty="0"/>
              <a:t>ICON-CLM</a:t>
            </a:r>
          </a:p>
        </p:txBody>
      </p:sp>
      <p:sp>
        <p:nvSpPr>
          <p:cNvPr id="4" name="Rectangle 3">
            <a:extLst>
              <a:ext uri="{FF2B5EF4-FFF2-40B4-BE49-F238E27FC236}">
                <a16:creationId xmlns:a16="http://schemas.microsoft.com/office/drawing/2014/main" id="{CBADBFB9-8F0B-4A36-AD52-DBA3BB6B792C}"/>
              </a:ext>
            </a:extLst>
          </p:cNvPr>
          <p:cNvSpPr/>
          <p:nvPr/>
        </p:nvSpPr>
        <p:spPr>
          <a:xfrm>
            <a:off x="1152258" y="3967214"/>
            <a:ext cx="4706282" cy="439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062736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70325" y="618307"/>
            <a:ext cx="2842545" cy="3323987"/>
          </a:xfrm>
          <a:prstGeom prst="rect">
            <a:avLst/>
          </a:prstGeom>
        </p:spPr>
        <p:txBody>
          <a:bodyPr wrap="square">
            <a:spAutoFit/>
          </a:bodyPr>
          <a:lstStyle/>
          <a:p>
            <a:r>
              <a:rPr lang="en-US" sz="1400" dirty="0">
                <a:latin typeface="Calibri" panose="020F0502020204030204" pitchFamily="34" charset="0"/>
                <a:ea typeface="Calibri" panose="020F0502020204030204" pitchFamily="34" charset="0"/>
                <a:cs typeface="Arial" panose="020B0604020202020204" pitchFamily="34" charset="0"/>
              </a:rPr>
              <a:t>61 winter runs verified against the Quantitative Precipitation Estimation (QPE) composite. </a:t>
            </a:r>
          </a:p>
          <a:p>
            <a:endParaRPr lang="en-US" sz="1400" dirty="0">
              <a:latin typeface="Calibri" panose="020F0502020204030204" pitchFamily="34" charset="0"/>
              <a:ea typeface="Calibri" panose="020F0502020204030204" pitchFamily="34" charset="0"/>
              <a:cs typeface="Arial" panose="020B0604020202020204" pitchFamily="34" charset="0"/>
            </a:endParaRPr>
          </a:p>
          <a:p>
            <a:r>
              <a:rPr lang="en-US" sz="1400" dirty="0">
                <a:latin typeface="Calibri" panose="020F0502020204030204" pitchFamily="34" charset="0"/>
                <a:ea typeface="Calibri" panose="020F0502020204030204" pitchFamily="34" charset="0"/>
                <a:cs typeface="Arial" panose="020B0604020202020204" pitchFamily="34" charset="0"/>
              </a:rPr>
              <a:t>Average score for 6 hourly precipitation forecast ranges 12- 78h not up-scaled thresholds of 0.5, 1, 2 and 5 mm/6h, and up-scaled thresholds of 10 and 20 mm/6h. </a:t>
            </a:r>
          </a:p>
          <a:p>
            <a:endParaRPr lang="en-US" sz="1400" dirty="0">
              <a:latin typeface="Calibri" panose="020F0502020204030204" pitchFamily="34" charset="0"/>
              <a:ea typeface="Calibri" panose="020F0502020204030204" pitchFamily="34" charset="0"/>
              <a:cs typeface="Arial" panose="020B0604020202020204" pitchFamily="34" charset="0"/>
            </a:endParaRPr>
          </a:p>
          <a:p>
            <a:r>
              <a:rPr lang="en-US" sz="1400" dirty="0">
                <a:latin typeface="Calibri" panose="020F0502020204030204" pitchFamily="34" charset="0"/>
                <a:ea typeface="Calibri" panose="020F0502020204030204" pitchFamily="34" charset="0"/>
                <a:cs typeface="Arial" panose="020B0604020202020204" pitchFamily="34" charset="0"/>
              </a:rPr>
              <a:t>The error bars were obtained using boot strap method. Lower reliability, higher Resolution, higher ROC area and higher </a:t>
            </a:r>
            <a:r>
              <a:rPr lang="en-US" sz="1400" dirty="0" err="1">
                <a:latin typeface="Calibri" panose="020F0502020204030204" pitchFamily="34" charset="0"/>
                <a:ea typeface="Calibri" panose="020F0502020204030204" pitchFamily="34" charset="0"/>
                <a:cs typeface="Arial" panose="020B0604020202020204" pitchFamily="34" charset="0"/>
              </a:rPr>
              <a:t>TSmax</a:t>
            </a:r>
            <a:r>
              <a:rPr lang="en-US" sz="1400" dirty="0">
                <a:latin typeface="Calibri" panose="020F0502020204030204" pitchFamily="34" charset="0"/>
                <a:ea typeface="Calibri" panose="020F0502020204030204" pitchFamily="34" charset="0"/>
                <a:cs typeface="Arial" panose="020B0604020202020204" pitchFamily="34" charset="0"/>
              </a:rPr>
              <a:t> indicate better forecast.  </a:t>
            </a:r>
            <a:endParaRPr lang="en-US" sz="1400" dirty="0"/>
          </a:p>
        </p:txBody>
      </p:sp>
      <p:pic>
        <p:nvPicPr>
          <p:cNvPr id="2" name="Picture 1"/>
          <p:cNvPicPr>
            <a:picLocks noChangeAspect="1"/>
          </p:cNvPicPr>
          <p:nvPr/>
        </p:nvPicPr>
        <p:blipFill>
          <a:blip r:embed="rId2"/>
          <a:stretch>
            <a:fillRect/>
          </a:stretch>
        </p:blipFill>
        <p:spPr>
          <a:xfrm>
            <a:off x="3324162" y="1224102"/>
            <a:ext cx="8307146" cy="5159086"/>
          </a:xfrm>
          <a:prstGeom prst="rect">
            <a:avLst/>
          </a:prstGeom>
        </p:spPr>
      </p:pic>
      <p:pic>
        <p:nvPicPr>
          <p:cNvPr id="3" name="Picture 2"/>
          <p:cNvPicPr>
            <a:picLocks noChangeAspect="1"/>
          </p:cNvPicPr>
          <p:nvPr/>
        </p:nvPicPr>
        <p:blipFill>
          <a:blip r:embed="rId3"/>
          <a:stretch>
            <a:fillRect/>
          </a:stretch>
        </p:blipFill>
        <p:spPr>
          <a:xfrm>
            <a:off x="10179454" y="799939"/>
            <a:ext cx="1981200" cy="1076325"/>
          </a:xfrm>
          <a:prstGeom prst="rect">
            <a:avLst/>
          </a:prstGeom>
        </p:spPr>
      </p:pic>
      <p:sp>
        <p:nvSpPr>
          <p:cNvPr id="4" name="TextBox 3"/>
          <p:cNvSpPr txBox="1"/>
          <p:nvPr/>
        </p:nvSpPr>
        <p:spPr>
          <a:xfrm>
            <a:off x="-5197" y="6297106"/>
            <a:ext cx="3127075" cy="369332"/>
          </a:xfrm>
          <a:prstGeom prst="rect">
            <a:avLst/>
          </a:prstGeom>
          <a:noFill/>
        </p:spPr>
        <p:txBody>
          <a:bodyPr wrap="none" rtlCol="0">
            <a:spAutoFit/>
          </a:bodyPr>
          <a:lstStyle/>
          <a:p>
            <a:r>
              <a:rPr lang="en-GB" b="1" dirty="0">
                <a:solidFill>
                  <a:srgbClr val="FF0000"/>
                </a:solidFill>
              </a:rPr>
              <a:t>SPPT tests in ICON are planned</a:t>
            </a:r>
          </a:p>
        </p:txBody>
      </p:sp>
      <p:sp>
        <p:nvSpPr>
          <p:cNvPr id="5" name="TextBox 4"/>
          <p:cNvSpPr txBox="1"/>
          <p:nvPr/>
        </p:nvSpPr>
        <p:spPr>
          <a:xfrm>
            <a:off x="5726672" y="1278614"/>
            <a:ext cx="1545295" cy="369332"/>
          </a:xfrm>
          <a:prstGeom prst="rect">
            <a:avLst/>
          </a:prstGeom>
          <a:noFill/>
        </p:spPr>
        <p:txBody>
          <a:bodyPr wrap="none" rtlCol="0">
            <a:spAutoFit/>
          </a:bodyPr>
          <a:lstStyle/>
          <a:p>
            <a:r>
              <a:rPr lang="en-GB" dirty="0"/>
              <a:t>lower is better</a:t>
            </a:r>
          </a:p>
        </p:txBody>
      </p:sp>
      <p:sp>
        <p:nvSpPr>
          <p:cNvPr id="11" name="TextBox 10"/>
          <p:cNvSpPr txBox="1"/>
          <p:nvPr/>
        </p:nvSpPr>
        <p:spPr>
          <a:xfrm>
            <a:off x="5635557" y="5599151"/>
            <a:ext cx="1636410" cy="369332"/>
          </a:xfrm>
          <a:prstGeom prst="rect">
            <a:avLst/>
          </a:prstGeom>
          <a:noFill/>
        </p:spPr>
        <p:txBody>
          <a:bodyPr wrap="none" rtlCol="0">
            <a:spAutoFit/>
          </a:bodyPr>
          <a:lstStyle/>
          <a:p>
            <a:r>
              <a:rPr lang="en-GB" dirty="0"/>
              <a:t>Higher is better</a:t>
            </a:r>
          </a:p>
        </p:txBody>
      </p:sp>
      <p:sp>
        <p:nvSpPr>
          <p:cNvPr id="13" name="TextBox 12"/>
          <p:cNvSpPr txBox="1"/>
          <p:nvPr/>
        </p:nvSpPr>
        <p:spPr>
          <a:xfrm>
            <a:off x="9994898" y="5668476"/>
            <a:ext cx="1636410" cy="369332"/>
          </a:xfrm>
          <a:prstGeom prst="rect">
            <a:avLst/>
          </a:prstGeom>
          <a:noFill/>
        </p:spPr>
        <p:txBody>
          <a:bodyPr wrap="none" rtlCol="0">
            <a:spAutoFit/>
          </a:bodyPr>
          <a:lstStyle/>
          <a:p>
            <a:r>
              <a:rPr lang="en-GB" dirty="0"/>
              <a:t>Higher is better</a:t>
            </a:r>
          </a:p>
        </p:txBody>
      </p:sp>
      <p:sp>
        <p:nvSpPr>
          <p:cNvPr id="16" name="TextBox 15"/>
          <p:cNvSpPr txBox="1"/>
          <p:nvPr/>
        </p:nvSpPr>
        <p:spPr>
          <a:xfrm>
            <a:off x="9794349" y="2944423"/>
            <a:ext cx="1636410" cy="369332"/>
          </a:xfrm>
          <a:prstGeom prst="rect">
            <a:avLst/>
          </a:prstGeom>
          <a:noFill/>
        </p:spPr>
        <p:txBody>
          <a:bodyPr wrap="none" rtlCol="0">
            <a:spAutoFit/>
          </a:bodyPr>
          <a:lstStyle/>
          <a:p>
            <a:r>
              <a:rPr lang="en-GB" dirty="0"/>
              <a:t>Higher is better</a:t>
            </a:r>
          </a:p>
        </p:txBody>
      </p:sp>
      <p:sp>
        <p:nvSpPr>
          <p:cNvPr id="17" name="Rectangle 16">
            <a:extLst>
              <a:ext uri="{FF2B5EF4-FFF2-40B4-BE49-F238E27FC236}">
                <a16:creationId xmlns:a16="http://schemas.microsoft.com/office/drawing/2014/main" id="{B372FA9A-81EB-43DD-AAA6-6A76BECF224E}"/>
              </a:ext>
            </a:extLst>
          </p:cNvPr>
          <p:cNvSpPr/>
          <p:nvPr/>
        </p:nvSpPr>
        <p:spPr>
          <a:xfrm>
            <a:off x="0" y="0"/>
            <a:ext cx="12192000" cy="707886"/>
          </a:xfrm>
          <a:prstGeom prst="rect">
            <a:avLst/>
          </a:prstGeom>
        </p:spPr>
        <p:txBody>
          <a:bodyPr wrap="square">
            <a:spAutoFit/>
          </a:bodyPr>
          <a:lstStyle/>
          <a:p>
            <a:pPr algn="ctr"/>
            <a:r>
              <a:rPr lang="en-US" sz="4000" dirty="0"/>
              <a:t>ICON ensemble verification </a:t>
            </a:r>
          </a:p>
        </p:txBody>
      </p:sp>
      <p:sp>
        <p:nvSpPr>
          <p:cNvPr id="6" name="Rectangle 5">
            <a:extLst>
              <a:ext uri="{FF2B5EF4-FFF2-40B4-BE49-F238E27FC236}">
                <a16:creationId xmlns:a16="http://schemas.microsoft.com/office/drawing/2014/main" id="{53F6E5B0-4453-4083-9021-0EF79FEE866D}"/>
              </a:ext>
            </a:extLst>
          </p:cNvPr>
          <p:cNvSpPr/>
          <p:nvPr/>
        </p:nvSpPr>
        <p:spPr>
          <a:xfrm>
            <a:off x="191782" y="4083629"/>
            <a:ext cx="2842545" cy="1754326"/>
          </a:xfrm>
          <a:prstGeom prst="rect">
            <a:avLst/>
          </a:prstGeom>
        </p:spPr>
        <p:txBody>
          <a:bodyPr wrap="square">
            <a:spAutoFit/>
          </a:bodyPr>
          <a:lstStyle/>
          <a:p>
            <a:r>
              <a:rPr lang="en-US" dirty="0">
                <a:solidFill>
                  <a:srgbClr val="1D2228"/>
                </a:solidFill>
                <a:latin typeface="Helvetica Neue"/>
              </a:rPr>
              <a:t>“Optimizing convection-permitting ensemble via selection of the coarse ensemble driving members”, Atmos. Res. 2022 (under revision)</a:t>
            </a:r>
            <a:endParaRPr lang="en-IL" dirty="0"/>
          </a:p>
        </p:txBody>
      </p:sp>
    </p:spTree>
    <p:extLst>
      <p:ext uri="{BB962C8B-B14F-4D97-AF65-F5344CB8AC3E}">
        <p14:creationId xmlns:p14="http://schemas.microsoft.com/office/powerpoint/2010/main" val="1879062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6A4907-AA90-43EB-A199-CDC3C507358E}"/>
              </a:ext>
            </a:extLst>
          </p:cNvPr>
          <p:cNvSpPr/>
          <p:nvPr/>
        </p:nvSpPr>
        <p:spPr>
          <a:xfrm>
            <a:off x="0" y="0"/>
            <a:ext cx="12192000" cy="769441"/>
          </a:xfrm>
          <a:prstGeom prst="rect">
            <a:avLst/>
          </a:prstGeom>
        </p:spPr>
        <p:txBody>
          <a:bodyPr wrap="square">
            <a:spAutoFit/>
          </a:bodyPr>
          <a:lstStyle/>
          <a:p>
            <a:pPr algn="ctr"/>
            <a:r>
              <a:rPr lang="en-US" sz="4400" dirty="0"/>
              <a:t>Other activities</a:t>
            </a:r>
          </a:p>
        </p:txBody>
      </p:sp>
      <p:sp>
        <p:nvSpPr>
          <p:cNvPr id="3" name="TextBox 2">
            <a:extLst>
              <a:ext uri="{FF2B5EF4-FFF2-40B4-BE49-F238E27FC236}">
                <a16:creationId xmlns:a16="http://schemas.microsoft.com/office/drawing/2014/main" id="{D5C2370D-365D-49F4-B1B8-62AA688517C1}"/>
              </a:ext>
            </a:extLst>
          </p:cNvPr>
          <p:cNvSpPr txBox="1"/>
          <p:nvPr/>
        </p:nvSpPr>
        <p:spPr>
          <a:xfrm>
            <a:off x="829341" y="1095153"/>
            <a:ext cx="5368073" cy="391305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ICON tests with high (600m) resolution</a:t>
            </a:r>
          </a:p>
          <a:p>
            <a:pPr marL="342900" indent="-342900">
              <a:lnSpc>
                <a:spcPct val="150000"/>
              </a:lnSpc>
              <a:buFont typeface="Arial" panose="020B0604020202020204" pitchFamily="34" charset="0"/>
              <a:buChar char="•"/>
            </a:pPr>
            <a:r>
              <a:rPr lang="en-US" sz="2400" dirty="0"/>
              <a:t>ICON RUC with radar LHN nudging</a:t>
            </a:r>
          </a:p>
          <a:p>
            <a:pPr marL="342900" indent="-342900">
              <a:lnSpc>
                <a:spcPct val="150000"/>
              </a:lnSpc>
              <a:buFont typeface="Arial" panose="020B0604020202020204" pitchFamily="34" charset="0"/>
              <a:buChar char="•"/>
            </a:pPr>
            <a:r>
              <a:rPr lang="en-US" sz="2400" dirty="0"/>
              <a:t>ICON + URBAN (CITTA – WG3b)</a:t>
            </a:r>
          </a:p>
          <a:p>
            <a:pPr marL="342900" indent="-342900">
              <a:lnSpc>
                <a:spcPct val="150000"/>
              </a:lnSpc>
              <a:buFont typeface="Arial" panose="020B0604020202020204" pitchFamily="34" charset="0"/>
              <a:buChar char="•"/>
            </a:pPr>
            <a:r>
              <a:rPr lang="en-US" sz="2400" dirty="0"/>
              <a:t>ICON + CAMS/</a:t>
            </a:r>
            <a:r>
              <a:rPr lang="en-US" sz="2400" dirty="0" err="1"/>
              <a:t>ecRad</a:t>
            </a:r>
            <a:r>
              <a:rPr lang="en-US" sz="2400" dirty="0"/>
              <a:t> (CAIIR - WG3a)</a:t>
            </a:r>
          </a:p>
          <a:p>
            <a:pPr marL="342900" indent="-342900">
              <a:lnSpc>
                <a:spcPct val="150000"/>
              </a:lnSpc>
              <a:buFont typeface="Arial" panose="020B0604020202020204" pitchFamily="34" charset="0"/>
              <a:buChar char="•"/>
            </a:pPr>
            <a:r>
              <a:rPr lang="en-US" sz="2400" dirty="0"/>
              <a:t>ICON + SBM (CAIIR - WG3a)</a:t>
            </a:r>
          </a:p>
          <a:p>
            <a:pPr marL="342900" indent="-342900">
              <a:lnSpc>
                <a:spcPct val="150000"/>
              </a:lnSpc>
              <a:buFont typeface="Arial" panose="020B0604020202020204" pitchFamily="34" charset="0"/>
              <a:buChar char="•"/>
            </a:pPr>
            <a:r>
              <a:rPr lang="en-US" sz="2400" dirty="0"/>
              <a:t>ICON-EPS + SPPT (PROPHECY - WG7)</a:t>
            </a:r>
          </a:p>
          <a:p>
            <a:pPr marL="342900" indent="-342900">
              <a:lnSpc>
                <a:spcPct val="150000"/>
              </a:lnSpc>
              <a:buFont typeface="Arial" panose="020B0604020202020204" pitchFamily="34" charset="0"/>
              <a:buChar char="•"/>
            </a:pPr>
            <a:r>
              <a:rPr lang="en-US" sz="2400" dirty="0"/>
              <a:t>ICON-CLM</a:t>
            </a:r>
          </a:p>
        </p:txBody>
      </p:sp>
      <p:sp>
        <p:nvSpPr>
          <p:cNvPr id="4" name="Rectangle 3">
            <a:extLst>
              <a:ext uri="{FF2B5EF4-FFF2-40B4-BE49-F238E27FC236}">
                <a16:creationId xmlns:a16="http://schemas.microsoft.com/office/drawing/2014/main" id="{CBADBFB9-8F0B-4A36-AD52-DBA3BB6B792C}"/>
              </a:ext>
            </a:extLst>
          </p:cNvPr>
          <p:cNvSpPr/>
          <p:nvPr/>
        </p:nvSpPr>
        <p:spPr>
          <a:xfrm>
            <a:off x="1152258" y="4515672"/>
            <a:ext cx="1559044" cy="439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250432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31369B-FBE3-4105-9FA0-0EC32F48E428}"/>
              </a:ext>
            </a:extLst>
          </p:cNvPr>
          <p:cNvSpPr/>
          <p:nvPr/>
        </p:nvSpPr>
        <p:spPr>
          <a:xfrm>
            <a:off x="369777" y="1351508"/>
            <a:ext cx="11145520" cy="4278094"/>
          </a:xfrm>
          <a:prstGeom prst="rect">
            <a:avLst/>
          </a:prstGeom>
        </p:spPr>
        <p:txBody>
          <a:bodyPr wrap="square">
            <a:spAutoFit/>
          </a:bodyPr>
          <a:lstStyle/>
          <a:p>
            <a:pPr marL="457200" indent="-457200">
              <a:buFont typeface="Arial" panose="020B0604020202020204" pitchFamily="34" charset="0"/>
              <a:buChar char="•"/>
            </a:pPr>
            <a:r>
              <a:rPr lang="en-US" sz="2400" dirty="0"/>
              <a:t>ICON-IL2.5 is better than COSMO-IL2.5 (similar quality in precipitation)</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b="1" u="sng" dirty="0"/>
              <a:t>Operational Plans:</a:t>
            </a:r>
          </a:p>
          <a:p>
            <a:pPr marL="457200" indent="-457200">
              <a:buFont typeface="Arial" panose="020B0604020202020204" pitchFamily="34" charset="0"/>
              <a:buChar char="•"/>
            </a:pPr>
            <a:endParaRPr lang="en-US" sz="2400" dirty="0"/>
          </a:p>
          <a:p>
            <a:pPr marL="914400" lvl="1" indent="-457200">
              <a:buFont typeface="Arial" panose="020B0604020202020204" pitchFamily="34" charset="0"/>
              <a:buChar char="•"/>
            </a:pPr>
            <a:r>
              <a:rPr lang="en-US" sz="2400" dirty="0"/>
              <a:t>SST  - continuous updates from IFS forecast, not fixed at the initial state</a:t>
            </a:r>
          </a:p>
          <a:p>
            <a:pPr marL="914400" lvl="1" indent="-457200">
              <a:buFont typeface="Arial" panose="020B0604020202020204" pitchFamily="34" charset="0"/>
              <a:buChar char="•"/>
            </a:pPr>
            <a:endParaRPr lang="en-US" sz="2400" dirty="0"/>
          </a:p>
          <a:p>
            <a:pPr marL="914400" lvl="1" indent="-457200">
              <a:buFont typeface="Arial" panose="020B0604020202020204" pitchFamily="34" charset="0"/>
              <a:buChar char="•"/>
            </a:pPr>
            <a:r>
              <a:rPr lang="en-US" sz="2400" dirty="0"/>
              <a:t>CAMS dust forecast – replace the </a:t>
            </a:r>
            <a:r>
              <a:rPr lang="en-US" sz="2400" dirty="0" err="1"/>
              <a:t>Tegen</a:t>
            </a:r>
            <a:r>
              <a:rPr lang="en-US" sz="2400" dirty="0"/>
              <a:t> climatology for days with high dust load in the Eastern Mediterranean</a:t>
            </a:r>
          </a:p>
          <a:p>
            <a:pPr lvl="1"/>
            <a:endParaRPr lang="en-US" sz="2400" dirty="0"/>
          </a:p>
          <a:p>
            <a:pPr marL="914400" lvl="1" indent="-457200">
              <a:buFont typeface="Arial" panose="020B0604020202020204" pitchFamily="34" charset="0"/>
              <a:buChar char="•"/>
            </a:pPr>
            <a:r>
              <a:rPr lang="en-US" sz="2400" dirty="0"/>
              <a:t>Soil and surface - initialized from the global ICON model, the atmosphere fields from IFS</a:t>
            </a:r>
          </a:p>
        </p:txBody>
      </p:sp>
      <p:sp>
        <p:nvSpPr>
          <p:cNvPr id="5" name="Rectangle 4">
            <a:extLst>
              <a:ext uri="{FF2B5EF4-FFF2-40B4-BE49-F238E27FC236}">
                <a16:creationId xmlns:a16="http://schemas.microsoft.com/office/drawing/2014/main" id="{D6FDDD4C-A1F9-4857-A206-712BECA3B71A}"/>
              </a:ext>
            </a:extLst>
          </p:cNvPr>
          <p:cNvSpPr/>
          <p:nvPr/>
        </p:nvSpPr>
        <p:spPr>
          <a:xfrm>
            <a:off x="0" y="0"/>
            <a:ext cx="12192000" cy="769441"/>
          </a:xfrm>
          <a:prstGeom prst="rect">
            <a:avLst/>
          </a:prstGeom>
        </p:spPr>
        <p:txBody>
          <a:bodyPr wrap="square">
            <a:spAutoFit/>
          </a:bodyPr>
          <a:lstStyle/>
          <a:p>
            <a:pPr algn="ctr"/>
            <a:r>
              <a:rPr lang="en-US" sz="4400" dirty="0"/>
              <a:t>Conclusions</a:t>
            </a:r>
          </a:p>
        </p:txBody>
      </p:sp>
    </p:spTree>
    <p:extLst>
      <p:ext uri="{BB962C8B-B14F-4D97-AF65-F5344CB8AC3E}">
        <p14:creationId xmlns:p14="http://schemas.microsoft.com/office/powerpoint/2010/main" val="2061769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AF48CA-2253-49DD-B043-7E2ACD781809}"/>
              </a:ext>
            </a:extLst>
          </p:cNvPr>
          <p:cNvSpPr txBox="1"/>
          <p:nvPr/>
        </p:nvSpPr>
        <p:spPr>
          <a:xfrm>
            <a:off x="4644538" y="3027770"/>
            <a:ext cx="2662908" cy="523220"/>
          </a:xfrm>
          <a:prstGeom prst="rect">
            <a:avLst/>
          </a:prstGeom>
          <a:noFill/>
        </p:spPr>
        <p:txBody>
          <a:bodyPr wrap="none" rtlCol="0">
            <a:spAutoFit/>
          </a:bodyPr>
          <a:lstStyle/>
          <a:p>
            <a:r>
              <a:rPr lang="en-US" sz="2800" dirty="0"/>
              <a:t>Additional slides</a:t>
            </a:r>
            <a:endParaRPr lang="en-IL" sz="2800" dirty="0"/>
          </a:p>
        </p:txBody>
      </p:sp>
    </p:spTree>
    <p:extLst>
      <p:ext uri="{BB962C8B-B14F-4D97-AF65-F5344CB8AC3E}">
        <p14:creationId xmlns:p14="http://schemas.microsoft.com/office/powerpoint/2010/main" val="3939860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35250" y="2083773"/>
            <a:ext cx="5590096" cy="3718428"/>
          </a:xfrm>
          <a:prstGeom prst="rect">
            <a:avLst/>
          </a:prstGeom>
        </p:spPr>
      </p:pic>
      <p:sp>
        <p:nvSpPr>
          <p:cNvPr id="7" name="Rectangle 6"/>
          <p:cNvSpPr/>
          <p:nvPr/>
        </p:nvSpPr>
        <p:spPr>
          <a:xfrm>
            <a:off x="0" y="5934670"/>
            <a:ext cx="12192000" cy="923330"/>
          </a:xfrm>
          <a:prstGeom prst="rect">
            <a:avLst/>
          </a:prstGeom>
        </p:spPr>
        <p:txBody>
          <a:bodyPr wrap="square">
            <a:spAutoFit/>
          </a:bodyPr>
          <a:lstStyle/>
          <a:p>
            <a:r>
              <a:rPr lang="en-US" dirty="0"/>
              <a:t>Verification of ICON-IL2.5 with (red) and without (blue) OPERA assimilation during a severe flooding event over central Europe (12–15 July 2021). The verification was performed with OPERA data using the Equitable Threat Score for the threshold of 1 mm/h. Higher values indicate better results. Thanks to Stephan Klaus!</a:t>
            </a:r>
          </a:p>
        </p:txBody>
      </p:sp>
      <p:sp>
        <p:nvSpPr>
          <p:cNvPr id="9" name="Rectangle 8"/>
          <p:cNvSpPr/>
          <p:nvPr/>
        </p:nvSpPr>
        <p:spPr>
          <a:xfrm>
            <a:off x="22364" y="1304973"/>
            <a:ext cx="12192000" cy="646331"/>
          </a:xfrm>
          <a:prstGeom prst="rect">
            <a:avLst/>
          </a:prstGeom>
        </p:spPr>
        <p:txBody>
          <a:bodyPr wrap="square">
            <a:spAutoFit/>
          </a:bodyPr>
          <a:lstStyle/>
          <a:p>
            <a:r>
              <a:rPr lang="en-US" dirty="0"/>
              <a:t>Operational in ICON-IL since November 2021. Recently a new tuning of the LHN scheme, related to the bright band detection, was suggested by DWD. It is planned to be tested in ICON-IL2.5.</a:t>
            </a:r>
          </a:p>
        </p:txBody>
      </p:sp>
      <p:sp>
        <p:nvSpPr>
          <p:cNvPr id="10" name="Rectangle 9">
            <a:extLst>
              <a:ext uri="{FF2B5EF4-FFF2-40B4-BE49-F238E27FC236}">
                <a16:creationId xmlns:a16="http://schemas.microsoft.com/office/drawing/2014/main" id="{E4F4CD50-E9D5-4031-8E21-0A56F20A6BBA}"/>
              </a:ext>
            </a:extLst>
          </p:cNvPr>
          <p:cNvSpPr/>
          <p:nvPr/>
        </p:nvSpPr>
        <p:spPr>
          <a:xfrm>
            <a:off x="0" y="0"/>
            <a:ext cx="12192000" cy="769441"/>
          </a:xfrm>
          <a:prstGeom prst="rect">
            <a:avLst/>
          </a:prstGeom>
        </p:spPr>
        <p:txBody>
          <a:bodyPr wrap="square">
            <a:spAutoFit/>
          </a:bodyPr>
          <a:lstStyle/>
          <a:p>
            <a:pPr algn="ctr"/>
            <a:r>
              <a:rPr lang="en-US" sz="4400" dirty="0"/>
              <a:t>Assimilation of OPERA radar network</a:t>
            </a:r>
          </a:p>
        </p:txBody>
      </p:sp>
    </p:spTree>
    <p:extLst>
      <p:ext uri="{BB962C8B-B14F-4D97-AF65-F5344CB8AC3E}">
        <p14:creationId xmlns:p14="http://schemas.microsoft.com/office/powerpoint/2010/main" val="138119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B5B1C-3D66-4054-A14B-C17B2A5FD8DC}"/>
              </a:ext>
            </a:extLst>
          </p:cNvPr>
          <p:cNvPicPr>
            <a:picLocks noChangeAspect="1"/>
          </p:cNvPicPr>
          <p:nvPr/>
        </p:nvPicPr>
        <p:blipFill>
          <a:blip r:embed="rId2"/>
          <a:stretch>
            <a:fillRect/>
          </a:stretch>
        </p:blipFill>
        <p:spPr>
          <a:xfrm>
            <a:off x="618360" y="1480865"/>
            <a:ext cx="10955279" cy="3896269"/>
          </a:xfrm>
          <a:prstGeom prst="rect">
            <a:avLst/>
          </a:prstGeom>
        </p:spPr>
      </p:pic>
      <p:sp>
        <p:nvSpPr>
          <p:cNvPr id="5" name="Rectangle 4">
            <a:extLst>
              <a:ext uri="{FF2B5EF4-FFF2-40B4-BE49-F238E27FC236}">
                <a16:creationId xmlns:a16="http://schemas.microsoft.com/office/drawing/2014/main" id="{FD8F2CBB-1B4E-4862-8425-A40F8E032A4E}"/>
              </a:ext>
            </a:extLst>
          </p:cNvPr>
          <p:cNvSpPr/>
          <p:nvPr/>
        </p:nvSpPr>
        <p:spPr>
          <a:xfrm>
            <a:off x="0" y="0"/>
            <a:ext cx="12192000" cy="1015663"/>
          </a:xfrm>
          <a:prstGeom prst="rect">
            <a:avLst/>
          </a:prstGeom>
        </p:spPr>
        <p:txBody>
          <a:bodyPr wrap="square">
            <a:spAutoFit/>
          </a:bodyPr>
          <a:lstStyle/>
          <a:p>
            <a:pPr algn="ctr"/>
            <a:r>
              <a:rPr lang="en-US" sz="3200" dirty="0"/>
              <a:t>Configuration of ICON-IL2.5 </a:t>
            </a:r>
          </a:p>
          <a:p>
            <a:pPr algn="ctr"/>
            <a:r>
              <a:rPr lang="en-US" sz="2800" dirty="0"/>
              <a:t>from October to April (Tuned winter) and from May to September (Tuned summer)</a:t>
            </a:r>
          </a:p>
        </p:txBody>
      </p:sp>
    </p:spTree>
    <p:extLst>
      <p:ext uri="{BB962C8B-B14F-4D97-AF65-F5344CB8AC3E}">
        <p14:creationId xmlns:p14="http://schemas.microsoft.com/office/powerpoint/2010/main" val="4036838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1BC2F-28CC-4AE7-B140-587C15B7BA96}"/>
              </a:ext>
            </a:extLst>
          </p:cNvPr>
          <p:cNvSpPr>
            <a:spLocks noGrp="1"/>
          </p:cNvSpPr>
          <p:nvPr>
            <p:ph idx="1"/>
          </p:nvPr>
        </p:nvSpPr>
        <p:spPr>
          <a:xfrm>
            <a:off x="640080" y="1704525"/>
            <a:ext cx="7749776" cy="4351338"/>
          </a:xfrm>
        </p:spPr>
        <p:txBody>
          <a:bodyPr>
            <a:normAutofit/>
          </a:bodyPr>
          <a:lstStyle/>
          <a:p>
            <a:pPr marL="548640" lvl="1" indent="-285750" fontAlgn="base">
              <a:lnSpc>
                <a:spcPct val="150000"/>
              </a:lnSpc>
            </a:pPr>
            <a:r>
              <a:rPr lang="en-US" sz="1600" b="1" dirty="0">
                <a:solidFill>
                  <a:srgbClr val="000000"/>
                </a:solidFill>
                <a:latin typeface="Calibri" panose="020F0502020204030204" pitchFamily="34" charset="0"/>
              </a:rPr>
              <a:t>Platform</a:t>
            </a:r>
            <a:r>
              <a:rPr lang="en-US" sz="1600" dirty="0">
                <a:solidFill>
                  <a:srgbClr val="000000"/>
                </a:solidFill>
                <a:latin typeface="Calibri" panose="020F0502020204030204" pitchFamily="34" charset="0"/>
              </a:rPr>
              <a:t>:	“Time Critical Suite” on the ECMWF HPC</a:t>
            </a:r>
            <a:endParaRPr lang="he-IL" sz="1600" dirty="0">
              <a:solidFill>
                <a:srgbClr val="000000"/>
              </a:solidFill>
              <a:latin typeface="Calibri" panose="020F0502020204030204" pitchFamily="34" charset="0"/>
            </a:endParaRPr>
          </a:p>
          <a:p>
            <a:pPr marL="548640" lvl="1" indent="-285750" fontAlgn="base">
              <a:lnSpc>
                <a:spcPct val="150000"/>
              </a:lnSpc>
            </a:pPr>
            <a:r>
              <a:rPr lang="en-US" sz="1600" b="1" dirty="0">
                <a:solidFill>
                  <a:srgbClr val="000000"/>
                </a:solidFill>
                <a:latin typeface="Calibri" panose="020F0502020204030204" pitchFamily="34" charset="0"/>
              </a:rPr>
              <a:t>Model setup:</a:t>
            </a:r>
            <a:r>
              <a:rPr lang="en-US" sz="1600" dirty="0">
                <a:solidFill>
                  <a:srgbClr val="000000"/>
                </a:solidFill>
                <a:latin typeface="Calibri" panose="020F0502020204030204" pitchFamily="34" charset="0"/>
              </a:rPr>
              <a:t> 	Domain: </a:t>
            </a:r>
            <a:r>
              <a:rPr lang="en-US" sz="1600" b="1" dirty="0">
                <a:solidFill>
                  <a:srgbClr val="FF0000"/>
                </a:solidFill>
                <a:latin typeface="Calibri" panose="020F0502020204030204" pitchFamily="34" charset="0"/>
              </a:rPr>
              <a:t>25-39E/26-36N</a:t>
            </a:r>
            <a:endParaRPr lang="en-US" sz="1600" dirty="0">
              <a:solidFill>
                <a:srgbClr val="000000"/>
              </a:solidFill>
              <a:latin typeface="Calibri" panose="020F0502020204030204" pitchFamily="34" charset="0"/>
            </a:endParaRPr>
          </a:p>
          <a:p>
            <a:pPr marL="1080000" lvl="1" fontAlgn="base">
              <a:lnSpc>
                <a:spcPct val="150000"/>
              </a:lnSpc>
            </a:pPr>
            <a:r>
              <a:rPr lang="en-US" sz="1600" dirty="0">
                <a:solidFill>
                  <a:srgbClr val="000000"/>
                </a:solidFill>
                <a:latin typeface="Calibri" panose="020F0502020204030204" pitchFamily="34" charset="0"/>
              </a:rPr>
              <a:t>		Resolution: </a:t>
            </a:r>
            <a:r>
              <a:rPr lang="en-US" sz="1600" b="1" dirty="0">
                <a:solidFill>
                  <a:srgbClr val="FF0000"/>
                </a:solidFill>
                <a:latin typeface="Calibri" panose="020F0502020204030204" pitchFamily="34" charset="0"/>
              </a:rPr>
              <a:t>~2.5km</a:t>
            </a:r>
            <a:r>
              <a:rPr lang="en-US" sz="1600" dirty="0">
                <a:solidFill>
                  <a:srgbClr val="000000"/>
                </a:solidFill>
                <a:latin typeface="Calibri" panose="020F0502020204030204" pitchFamily="34" charset="0"/>
              </a:rPr>
              <a:t> horizontal, 65 levels vertical</a:t>
            </a:r>
          </a:p>
          <a:p>
            <a:pPr marL="1080000" lvl="1" fontAlgn="base">
              <a:lnSpc>
                <a:spcPct val="150000"/>
              </a:lnSpc>
            </a:pPr>
            <a:r>
              <a:rPr lang="en-US" sz="1600" dirty="0">
                <a:solidFill>
                  <a:srgbClr val="000000"/>
                </a:solidFill>
                <a:latin typeface="Calibri" panose="020F0502020204030204" pitchFamily="34" charset="0"/>
              </a:rPr>
              <a:t>		Range: </a:t>
            </a:r>
            <a:r>
              <a:rPr lang="en-US" sz="1600" b="1" dirty="0">
                <a:solidFill>
                  <a:srgbClr val="FF0000"/>
                </a:solidFill>
                <a:latin typeface="Calibri" panose="020F0502020204030204" pitchFamily="34" charset="0"/>
              </a:rPr>
              <a:t>90h</a:t>
            </a:r>
          </a:p>
          <a:p>
            <a:pPr marL="1080000" lvl="1" fontAlgn="base">
              <a:lnSpc>
                <a:spcPct val="150000"/>
              </a:lnSpc>
            </a:pPr>
            <a:r>
              <a:rPr lang="en-US" sz="1600" dirty="0">
                <a:solidFill>
                  <a:srgbClr val="000000"/>
                </a:solidFill>
                <a:latin typeface="Calibri" panose="020F0502020204030204" pitchFamily="34" charset="0"/>
              </a:rPr>
              <a:t>		IC/BC: </a:t>
            </a:r>
            <a:r>
              <a:rPr lang="en-US" sz="1600" b="1" dirty="0">
                <a:solidFill>
                  <a:srgbClr val="FF0000"/>
                </a:solidFill>
                <a:latin typeface="Calibri" panose="020F0502020204030204" pitchFamily="34" charset="0"/>
              </a:rPr>
              <a:t>20</a:t>
            </a:r>
            <a:r>
              <a:rPr lang="en-US" sz="1600" dirty="0">
                <a:solidFill>
                  <a:srgbClr val="000000"/>
                </a:solidFill>
                <a:latin typeface="Calibri" panose="020F0502020204030204" pitchFamily="34" charset="0"/>
              </a:rPr>
              <a:t> </a:t>
            </a:r>
            <a:r>
              <a:rPr lang="en-US" sz="1600" b="1" dirty="0">
                <a:solidFill>
                  <a:srgbClr val="FF0000"/>
                </a:solidFill>
                <a:latin typeface="Calibri" panose="020F0502020204030204" pitchFamily="34" charset="0"/>
              </a:rPr>
              <a:t>ens. IFS + SPPT</a:t>
            </a:r>
            <a:endParaRPr lang="en-US" sz="1600" dirty="0">
              <a:solidFill>
                <a:srgbClr val="000000"/>
              </a:solidFill>
              <a:latin typeface="Calibri" panose="020F0502020204030204" pitchFamily="34" charset="0"/>
            </a:endParaRPr>
          </a:p>
          <a:p>
            <a:pPr marL="1080000" lvl="1" fontAlgn="base">
              <a:lnSpc>
                <a:spcPct val="150000"/>
              </a:lnSpc>
            </a:pPr>
            <a:r>
              <a:rPr lang="en-US" sz="1600" dirty="0">
                <a:solidFill>
                  <a:srgbClr val="000000"/>
                </a:solidFill>
                <a:latin typeface="Calibri" panose="020F0502020204030204" pitchFamily="34" charset="0"/>
              </a:rPr>
              <a:t>		SBU/run: </a:t>
            </a:r>
            <a:r>
              <a:rPr lang="en-US" sz="1600" b="1" dirty="0">
                <a:solidFill>
                  <a:srgbClr val="FF0000"/>
                </a:solidFill>
                <a:latin typeface="Calibri" panose="020F0502020204030204" pitchFamily="34" charset="0"/>
              </a:rPr>
              <a:t>~100K</a:t>
            </a:r>
          </a:p>
          <a:p>
            <a:pPr marL="548640" lvl="1" indent="-285750" fontAlgn="base">
              <a:lnSpc>
                <a:spcPct val="150000"/>
              </a:lnSpc>
            </a:pPr>
            <a:r>
              <a:rPr lang="en-US" sz="1600" b="1" dirty="0" err="1">
                <a:solidFill>
                  <a:srgbClr val="000000"/>
                </a:solidFill>
                <a:latin typeface="Calibri" panose="020F0502020204030204" pitchFamily="34" charset="0"/>
              </a:rPr>
              <a:t>Oper</a:t>
            </a:r>
            <a:r>
              <a:rPr lang="en-US" sz="1600" b="1" dirty="0">
                <a:solidFill>
                  <a:srgbClr val="000000"/>
                </a:solidFill>
                <a:latin typeface="Calibri" panose="020F0502020204030204" pitchFamily="34" charset="0"/>
              </a:rPr>
              <a:t>. runs: 	</a:t>
            </a:r>
            <a:r>
              <a:rPr lang="en-US" sz="1600" b="1" dirty="0">
                <a:solidFill>
                  <a:srgbClr val="FF0000"/>
                </a:solidFill>
                <a:latin typeface="Calibri" panose="020F0502020204030204" pitchFamily="34" charset="0"/>
              </a:rPr>
              <a:t>2 runs/day</a:t>
            </a:r>
            <a:r>
              <a:rPr lang="en-US" sz="1600" dirty="0">
                <a:solidFill>
                  <a:srgbClr val="000000"/>
                </a:solidFill>
                <a:latin typeface="Calibri" panose="020F0502020204030204" pitchFamily="34" charset="0"/>
              </a:rPr>
              <a:t> (00, 12 UTC) in the summer to save SBUs only 00 UTC</a:t>
            </a:r>
          </a:p>
          <a:p>
            <a:pPr marL="1080000" lvl="1" fontAlgn="base">
              <a:lnSpc>
                <a:spcPct val="150000"/>
              </a:lnSpc>
            </a:pPr>
            <a:r>
              <a:rPr lang="en-US" sz="1600" dirty="0">
                <a:solidFill>
                  <a:srgbClr val="000000"/>
                </a:solidFill>
                <a:latin typeface="Calibri" panose="020F0502020204030204" pitchFamily="34" charset="0"/>
              </a:rPr>
              <a:t>		SBU/year: ~</a:t>
            </a:r>
            <a:r>
              <a:rPr lang="en-US" sz="1600" b="1" dirty="0">
                <a:solidFill>
                  <a:srgbClr val="FF0000"/>
                </a:solidFill>
                <a:latin typeface="Calibri" panose="020F0502020204030204" pitchFamily="34" charset="0"/>
              </a:rPr>
              <a:t>65M </a:t>
            </a:r>
            <a:r>
              <a:rPr lang="en-US" sz="1600" dirty="0">
                <a:solidFill>
                  <a:srgbClr val="000000"/>
                </a:solidFill>
                <a:latin typeface="Calibri" panose="020F0502020204030204" pitchFamily="34" charset="0"/>
              </a:rPr>
              <a:t>(not including runs for model tuning)</a:t>
            </a:r>
          </a:p>
          <a:p>
            <a:pPr marL="1080000" lvl="1" fontAlgn="base">
              <a:lnSpc>
                <a:spcPct val="150000"/>
              </a:lnSpc>
            </a:pPr>
            <a:r>
              <a:rPr lang="en-US" sz="1600" dirty="0">
                <a:solidFill>
                  <a:srgbClr val="000000"/>
                </a:solidFill>
                <a:latin typeface="Calibri" panose="020F0502020204030204" pitchFamily="34" charset="0"/>
              </a:rPr>
              <a:t>		Storage: </a:t>
            </a:r>
            <a:r>
              <a:rPr lang="en-US" sz="1600" b="1" dirty="0">
                <a:solidFill>
                  <a:srgbClr val="FF0000"/>
                </a:solidFill>
                <a:latin typeface="Calibri" panose="020F0502020204030204" pitchFamily="34" charset="0"/>
              </a:rPr>
              <a:t>~250 T/year</a:t>
            </a:r>
          </a:p>
          <a:p>
            <a:pPr marL="548640" lvl="1" indent="-285750" fontAlgn="base">
              <a:lnSpc>
                <a:spcPct val="150000"/>
              </a:lnSpc>
            </a:pPr>
            <a:r>
              <a:rPr lang="en-US" sz="1600" b="1" dirty="0">
                <a:solidFill>
                  <a:srgbClr val="000000"/>
                </a:solidFill>
                <a:latin typeface="Calibri" panose="020F0502020204030204" pitchFamily="34" charset="0"/>
              </a:rPr>
              <a:t>Data assimilation: LHN, (</a:t>
            </a:r>
            <a:r>
              <a:rPr lang="en-US" sz="1600" dirty="0">
                <a:solidFill>
                  <a:srgbClr val="000000"/>
                </a:solidFill>
                <a:latin typeface="Calibri" panose="020F0502020204030204" pitchFamily="34" charset="0"/>
              </a:rPr>
              <a:t>in ICON LETKF will be tested)</a:t>
            </a:r>
          </a:p>
          <a:p>
            <a:endParaRPr lang="en-US" dirty="0"/>
          </a:p>
        </p:txBody>
      </p:sp>
      <p:pic>
        <p:nvPicPr>
          <p:cNvPr id="8" name="Picture 2" descr="http://192.168.25.166:7776/~alon/COSMO_ENS/2021/01/17/00/Jerusal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9593" y="71120"/>
            <a:ext cx="3132407" cy="6786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2437" y="971791"/>
            <a:ext cx="1281120" cy="400110"/>
          </a:xfrm>
          <a:prstGeom prst="rect">
            <a:avLst/>
          </a:prstGeom>
          <a:noFill/>
        </p:spPr>
        <p:txBody>
          <a:bodyPr wrap="none" rtlCol="0">
            <a:spAutoFit/>
          </a:bodyPr>
          <a:lstStyle/>
          <a:p>
            <a:r>
              <a:rPr lang="en-US" sz="2000" dirty="0">
                <a:solidFill>
                  <a:srgbClr val="FF0000"/>
                </a:solidFill>
              </a:rPr>
              <a:t>Plan: 2023</a:t>
            </a:r>
          </a:p>
        </p:txBody>
      </p:sp>
      <p:sp>
        <p:nvSpPr>
          <p:cNvPr id="10" name="Rectangle 9">
            <a:extLst>
              <a:ext uri="{FF2B5EF4-FFF2-40B4-BE49-F238E27FC236}">
                <a16:creationId xmlns:a16="http://schemas.microsoft.com/office/drawing/2014/main" id="{ADBA6CDB-943B-4572-A250-C1A6D3A09E97}"/>
              </a:ext>
            </a:extLst>
          </p:cNvPr>
          <p:cNvSpPr/>
          <p:nvPr/>
        </p:nvSpPr>
        <p:spPr>
          <a:xfrm>
            <a:off x="0" y="0"/>
            <a:ext cx="8974015" cy="707886"/>
          </a:xfrm>
          <a:prstGeom prst="rect">
            <a:avLst/>
          </a:prstGeom>
        </p:spPr>
        <p:txBody>
          <a:bodyPr wrap="square">
            <a:spAutoFit/>
          </a:bodyPr>
          <a:lstStyle/>
          <a:p>
            <a:pPr algn="ctr"/>
            <a:r>
              <a:rPr lang="en-US" sz="4000" dirty="0"/>
              <a:t>Migrating COSMO-EPS to ICON-EPS</a:t>
            </a:r>
          </a:p>
        </p:txBody>
      </p:sp>
    </p:spTree>
    <p:extLst>
      <p:ext uri="{BB962C8B-B14F-4D97-AF65-F5344CB8AC3E}">
        <p14:creationId xmlns:p14="http://schemas.microsoft.com/office/powerpoint/2010/main" val="1981605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6BF3F4-2320-42EE-88F2-24318919F3CB}"/>
              </a:ext>
            </a:extLst>
          </p:cNvPr>
          <p:cNvSpPr/>
          <p:nvPr/>
        </p:nvSpPr>
        <p:spPr>
          <a:xfrm>
            <a:off x="0" y="0"/>
            <a:ext cx="12192000" cy="769441"/>
          </a:xfrm>
          <a:prstGeom prst="rect">
            <a:avLst/>
          </a:prstGeom>
        </p:spPr>
        <p:txBody>
          <a:bodyPr wrap="square">
            <a:spAutoFit/>
          </a:bodyPr>
          <a:lstStyle/>
          <a:p>
            <a:pPr algn="ctr"/>
            <a:r>
              <a:rPr lang="en-US" sz="4400" dirty="0"/>
              <a:t>Fix the “problem” of lakes in case of cold start</a:t>
            </a:r>
          </a:p>
        </p:txBody>
      </p:sp>
      <p:sp>
        <p:nvSpPr>
          <p:cNvPr id="2" name="TextBox 1">
            <a:extLst>
              <a:ext uri="{FF2B5EF4-FFF2-40B4-BE49-F238E27FC236}">
                <a16:creationId xmlns:a16="http://schemas.microsoft.com/office/drawing/2014/main" id="{5FF8D65E-CB5D-4D7B-9397-AACAC7411AAB}"/>
              </a:ext>
            </a:extLst>
          </p:cNvPr>
          <p:cNvSpPr txBox="1"/>
          <p:nvPr/>
        </p:nvSpPr>
        <p:spPr>
          <a:xfrm>
            <a:off x="276446" y="1181480"/>
            <a:ext cx="8924944" cy="523220"/>
          </a:xfrm>
          <a:prstGeom prst="rect">
            <a:avLst/>
          </a:prstGeom>
          <a:noFill/>
        </p:spPr>
        <p:txBody>
          <a:bodyPr wrap="none" rtlCol="0">
            <a:spAutoFit/>
          </a:bodyPr>
          <a:lstStyle/>
          <a:p>
            <a:r>
              <a:rPr lang="en-US" sz="2800" dirty="0"/>
              <a:t>Water point (not lake) </a:t>
            </a:r>
            <a:r>
              <a:rPr lang="en-US" sz="2800" dirty="0">
                <a:sym typeface="Wingdings" panose="05000000000000000000" pitchFamily="2" charset="2"/>
              </a:rPr>
              <a:t> SST is taken from the global model</a:t>
            </a:r>
          </a:p>
        </p:txBody>
      </p:sp>
      <p:sp>
        <p:nvSpPr>
          <p:cNvPr id="3" name="Rectangle 2">
            <a:extLst>
              <a:ext uri="{FF2B5EF4-FFF2-40B4-BE49-F238E27FC236}">
                <a16:creationId xmlns:a16="http://schemas.microsoft.com/office/drawing/2014/main" id="{764C2BCC-A4D7-455A-914C-4A5AB3FFEB82}"/>
              </a:ext>
            </a:extLst>
          </p:cNvPr>
          <p:cNvSpPr/>
          <p:nvPr/>
        </p:nvSpPr>
        <p:spPr>
          <a:xfrm>
            <a:off x="276446" y="3167390"/>
            <a:ext cx="2806996" cy="523220"/>
          </a:xfrm>
          <a:prstGeom prst="rect">
            <a:avLst/>
          </a:prstGeom>
        </p:spPr>
        <p:txBody>
          <a:bodyPr wrap="square">
            <a:spAutoFit/>
          </a:bodyPr>
          <a:lstStyle/>
          <a:p>
            <a:r>
              <a:rPr lang="en-US" sz="2800" dirty="0"/>
              <a:t>Water point (lake)</a:t>
            </a:r>
            <a:endParaRPr lang="en-US" sz="2800" dirty="0">
              <a:sym typeface="Wingdings" panose="05000000000000000000" pitchFamily="2" charset="2"/>
            </a:endParaRPr>
          </a:p>
        </p:txBody>
      </p:sp>
      <p:sp>
        <p:nvSpPr>
          <p:cNvPr id="4" name="TextBox 3">
            <a:extLst>
              <a:ext uri="{FF2B5EF4-FFF2-40B4-BE49-F238E27FC236}">
                <a16:creationId xmlns:a16="http://schemas.microsoft.com/office/drawing/2014/main" id="{5B064B30-190A-442C-B286-BC612F6D4745}"/>
              </a:ext>
            </a:extLst>
          </p:cNvPr>
          <p:cNvSpPr txBox="1"/>
          <p:nvPr/>
        </p:nvSpPr>
        <p:spPr>
          <a:xfrm>
            <a:off x="3689498" y="2870791"/>
            <a:ext cx="6544869" cy="461665"/>
          </a:xfrm>
          <a:prstGeom prst="rect">
            <a:avLst/>
          </a:prstGeom>
          <a:noFill/>
        </p:spPr>
        <p:txBody>
          <a:bodyPr wrap="none" rtlCol="0">
            <a:spAutoFit/>
          </a:bodyPr>
          <a:lstStyle/>
          <a:p>
            <a:r>
              <a:rPr lang="en-US" sz="2400" dirty="0"/>
              <a:t>Flake=on </a:t>
            </a:r>
            <a:r>
              <a:rPr lang="en-US" sz="2400" dirty="0">
                <a:sym typeface="Wingdings" panose="05000000000000000000" pitchFamily="2" charset="2"/>
              </a:rPr>
              <a:t> </a:t>
            </a:r>
            <a:r>
              <a:rPr lang="en-US" sz="2400" dirty="0" err="1">
                <a:sym typeface="Wingdings" panose="05000000000000000000" pitchFamily="2" charset="2"/>
              </a:rPr>
              <a:t>sst</a:t>
            </a:r>
            <a:r>
              <a:rPr lang="en-US" sz="2400" dirty="0">
                <a:sym typeface="Wingdings" panose="05000000000000000000" pitchFamily="2" charset="2"/>
              </a:rPr>
              <a:t> is taken from the skin temperature </a:t>
            </a:r>
            <a:endParaRPr lang="en-IL" sz="2400" dirty="0"/>
          </a:p>
        </p:txBody>
      </p:sp>
      <p:sp>
        <p:nvSpPr>
          <p:cNvPr id="8" name="TextBox 7">
            <a:extLst>
              <a:ext uri="{FF2B5EF4-FFF2-40B4-BE49-F238E27FC236}">
                <a16:creationId xmlns:a16="http://schemas.microsoft.com/office/drawing/2014/main" id="{CBEF9C8A-B560-4749-8E73-49584B5F96C7}"/>
              </a:ext>
            </a:extLst>
          </p:cNvPr>
          <p:cNvSpPr txBox="1"/>
          <p:nvPr/>
        </p:nvSpPr>
        <p:spPr>
          <a:xfrm>
            <a:off x="3689498" y="3659832"/>
            <a:ext cx="6416565" cy="461665"/>
          </a:xfrm>
          <a:prstGeom prst="rect">
            <a:avLst/>
          </a:prstGeom>
          <a:noFill/>
        </p:spPr>
        <p:txBody>
          <a:bodyPr wrap="none" rtlCol="0">
            <a:spAutoFit/>
          </a:bodyPr>
          <a:lstStyle/>
          <a:p>
            <a:r>
              <a:rPr lang="en-US" sz="2400" dirty="0"/>
              <a:t>Flake=off </a:t>
            </a:r>
            <a:r>
              <a:rPr lang="en-US" sz="2400" dirty="0">
                <a:sym typeface="Wingdings" panose="05000000000000000000" pitchFamily="2" charset="2"/>
              </a:rPr>
              <a:t> </a:t>
            </a:r>
            <a:r>
              <a:rPr lang="en-US" sz="2400" dirty="0" err="1">
                <a:sym typeface="Wingdings" panose="05000000000000000000" pitchFamily="2" charset="2"/>
              </a:rPr>
              <a:t>sst</a:t>
            </a:r>
            <a:r>
              <a:rPr lang="en-US" sz="2400" dirty="0">
                <a:sym typeface="Wingdings" panose="05000000000000000000" pitchFamily="2" charset="2"/>
              </a:rPr>
              <a:t> is taken from the </a:t>
            </a:r>
            <a:r>
              <a:rPr lang="en-US" sz="2400" dirty="0" err="1">
                <a:sym typeface="Wingdings" panose="05000000000000000000" pitchFamily="2" charset="2"/>
              </a:rPr>
              <a:t>sst</a:t>
            </a:r>
            <a:r>
              <a:rPr lang="en-US" sz="2400" dirty="0">
                <a:sym typeface="Wingdings" panose="05000000000000000000" pitchFamily="2" charset="2"/>
              </a:rPr>
              <a:t> temperature </a:t>
            </a:r>
            <a:endParaRPr lang="en-IL" sz="2400" dirty="0"/>
          </a:p>
        </p:txBody>
      </p:sp>
      <p:cxnSp>
        <p:nvCxnSpPr>
          <p:cNvPr id="9" name="Straight Arrow Connector 8">
            <a:extLst>
              <a:ext uri="{FF2B5EF4-FFF2-40B4-BE49-F238E27FC236}">
                <a16:creationId xmlns:a16="http://schemas.microsoft.com/office/drawing/2014/main" id="{51BC2D28-FEEF-4C5D-980A-45E08EA1FD63}"/>
              </a:ext>
            </a:extLst>
          </p:cNvPr>
          <p:cNvCxnSpPr>
            <a:cxnSpLocks/>
            <a:stCxn id="3" idx="3"/>
            <a:endCxn id="4" idx="1"/>
          </p:cNvCxnSpPr>
          <p:nvPr/>
        </p:nvCxnSpPr>
        <p:spPr>
          <a:xfrm flipV="1">
            <a:off x="3083442" y="3101624"/>
            <a:ext cx="606056" cy="327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0C6D1CE-2AC7-4557-8065-0E82CEF690A2}"/>
              </a:ext>
            </a:extLst>
          </p:cNvPr>
          <p:cNvCxnSpPr>
            <a:cxnSpLocks/>
            <a:stCxn id="3" idx="3"/>
            <a:endCxn id="8" idx="1"/>
          </p:cNvCxnSpPr>
          <p:nvPr/>
        </p:nvCxnSpPr>
        <p:spPr>
          <a:xfrm>
            <a:off x="3083442" y="3429000"/>
            <a:ext cx="606056"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428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58360" y="151798"/>
            <a:ext cx="7739406" cy="1325563"/>
          </a:xfrm>
        </p:spPr>
        <p:txBody>
          <a:bodyPr>
            <a:normAutofit fontScale="90000"/>
          </a:bodyPr>
          <a:lstStyle/>
          <a:p>
            <a:pPr algn="ctr"/>
            <a:r>
              <a:rPr lang="en-US" b="1" dirty="0">
                <a:solidFill>
                  <a:srgbClr val="FF0000"/>
                </a:solidFill>
                <a:latin typeface="Times New Roman" panose="02020603050405020304" pitchFamily="18" charset="0"/>
                <a:ea typeface="Times New Roman" panose="02020603050405020304" pitchFamily="18" charset="0"/>
              </a:rPr>
              <a:t>IFS skin temperature </a:t>
            </a:r>
            <a:br>
              <a:rPr lang="en-US" b="1" dirty="0">
                <a:solidFill>
                  <a:srgbClr val="FF0000"/>
                </a:solidFill>
                <a:latin typeface="Times New Roman" panose="02020603050405020304" pitchFamily="18" charset="0"/>
                <a:ea typeface="Times New Roman" panose="02020603050405020304" pitchFamily="18" charset="0"/>
              </a:rPr>
            </a:br>
            <a:r>
              <a:rPr lang="en-GB" dirty="0">
                <a:solidFill>
                  <a:srgbClr val="FF0000"/>
                </a:solidFill>
              </a:rPr>
              <a:t>Erroneous coastal grid cell with 0°C</a:t>
            </a:r>
            <a:br>
              <a:rPr lang="en-GB" dirty="0">
                <a:solidFill>
                  <a:srgbClr val="FF0000"/>
                </a:solidFill>
              </a:rPr>
            </a:br>
            <a:endParaRPr lang="en-US" b="1" dirty="0">
              <a:solidFill>
                <a:srgbClr val="FF0000"/>
              </a:solidFill>
              <a:latin typeface="Times New Roman" panose="02020603050405020304" pitchFamily="18" charset="0"/>
              <a:ea typeface="Times New Roman" panose="02020603050405020304" pitchFamily="18" charset="0"/>
            </a:endParaRPr>
          </a:p>
        </p:txBody>
      </p:sp>
      <p:graphicFrame>
        <p:nvGraphicFramePr>
          <p:cNvPr id="12" name="Object 2">
            <a:extLst>
              <a:ext uri="{FF2B5EF4-FFF2-40B4-BE49-F238E27FC236}">
                <a16:creationId xmlns:a16="http://schemas.microsoft.com/office/drawing/2014/main" id="{869961B5-B8D6-452A-97FF-A08D3C539FC9}"/>
              </a:ext>
            </a:extLst>
          </p:cNvPr>
          <p:cNvGraphicFramePr>
            <a:graphicFrameLocks noChangeAspect="1"/>
          </p:cNvGraphicFramePr>
          <p:nvPr>
            <p:extLst/>
          </p:nvPr>
        </p:nvGraphicFramePr>
        <p:xfrm>
          <a:off x="11155680" y="0"/>
          <a:ext cx="1036320" cy="1083967"/>
        </p:xfrm>
        <a:graphic>
          <a:graphicData uri="http://schemas.openxmlformats.org/presentationml/2006/ole">
            <mc:AlternateContent xmlns:mc="http://schemas.openxmlformats.org/markup-compatibility/2006">
              <mc:Choice xmlns:v="urn:schemas-microsoft-com:vml" Requires="v">
                <p:oleObj spid="_x0000_s33824" name="Picture" r:id="rId3" imgW="851026" imgH="896293" progId="Word.Picture.8">
                  <p:embed/>
                </p:oleObj>
              </mc:Choice>
              <mc:Fallback>
                <p:oleObj name="Picture" r:id="rId3" imgW="851026" imgH="896293" progId="Word.Picture.8">
                  <p:embed/>
                  <p:pic>
                    <p:nvPicPr>
                      <p:cNvPr id="12" name="Object 2">
                        <a:extLst>
                          <a:ext uri="{FF2B5EF4-FFF2-40B4-BE49-F238E27FC236}">
                            <a16:creationId xmlns:a16="http://schemas.microsoft.com/office/drawing/2014/main" id="{869961B5-B8D6-452A-97FF-A08D3C539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5680" y="0"/>
                        <a:ext cx="1036320" cy="1083967"/>
                      </a:xfrm>
                      <a:prstGeom prst="rect">
                        <a:avLst/>
                      </a:prstGeom>
                      <a:noFill/>
                      <a:extLst/>
                    </p:spPr>
                  </p:pic>
                </p:oleObj>
              </mc:Fallback>
            </mc:AlternateContent>
          </a:graphicData>
        </a:graphic>
      </p:graphicFrame>
      <p:sp>
        <p:nvSpPr>
          <p:cNvPr id="14" name="Arrow: Right 13">
            <a:extLst>
              <a:ext uri="{FF2B5EF4-FFF2-40B4-BE49-F238E27FC236}">
                <a16:creationId xmlns:a16="http://schemas.microsoft.com/office/drawing/2014/main" id="{B3FD7001-B228-44D1-A7C8-26FB93FD64B1}"/>
              </a:ext>
            </a:extLst>
          </p:cNvPr>
          <p:cNvSpPr/>
          <p:nvPr/>
        </p:nvSpPr>
        <p:spPr>
          <a:xfrm flipV="1">
            <a:off x="0" y="1143000"/>
            <a:ext cx="12120880" cy="54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3E01DD0-FABA-46FB-9C88-572931CE2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4" y="-5130"/>
            <a:ext cx="2635995" cy="603958"/>
          </a:xfrm>
          <a:prstGeom prst="rect">
            <a:avLst/>
          </a:prstGeom>
        </p:spPr>
      </p:pic>
      <p:pic>
        <p:nvPicPr>
          <p:cNvPr id="3" name="Picture 2"/>
          <p:cNvPicPr>
            <a:picLocks noChangeAspect="1"/>
          </p:cNvPicPr>
          <p:nvPr/>
        </p:nvPicPr>
        <p:blipFill>
          <a:blip r:embed="rId6"/>
          <a:stretch>
            <a:fillRect/>
          </a:stretch>
        </p:blipFill>
        <p:spPr>
          <a:xfrm>
            <a:off x="7248526" y="1564849"/>
            <a:ext cx="4562808" cy="5169424"/>
          </a:xfrm>
          <a:prstGeom prst="rect">
            <a:avLst/>
          </a:prstGeom>
        </p:spPr>
      </p:pic>
      <p:pic>
        <p:nvPicPr>
          <p:cNvPr id="5" name="Picture 4"/>
          <p:cNvPicPr>
            <a:picLocks noChangeAspect="1"/>
          </p:cNvPicPr>
          <p:nvPr/>
        </p:nvPicPr>
        <p:blipFill>
          <a:blip r:embed="rId7"/>
          <a:stretch>
            <a:fillRect/>
          </a:stretch>
        </p:blipFill>
        <p:spPr>
          <a:xfrm>
            <a:off x="332540" y="1523732"/>
            <a:ext cx="6030553" cy="5142520"/>
          </a:xfrm>
          <a:prstGeom prst="rect">
            <a:avLst/>
          </a:prstGeom>
        </p:spPr>
      </p:pic>
    </p:spTree>
    <p:extLst>
      <p:ext uri="{BB962C8B-B14F-4D97-AF65-F5344CB8AC3E}">
        <p14:creationId xmlns:p14="http://schemas.microsoft.com/office/powerpoint/2010/main" val="2609102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658359" y="579974"/>
            <a:ext cx="8078771" cy="599125"/>
          </a:xfrm>
        </p:spPr>
        <p:txBody>
          <a:bodyPr>
            <a:normAutofit fontScale="90000"/>
          </a:bodyPr>
          <a:lstStyle/>
          <a:p>
            <a:r>
              <a:rPr lang="en-US" b="1" dirty="0">
                <a:solidFill>
                  <a:srgbClr val="FF0000"/>
                </a:solidFill>
                <a:latin typeface="Times New Roman" panose="02020603050405020304" pitchFamily="18" charset="0"/>
                <a:ea typeface="Times New Roman" panose="02020603050405020304" pitchFamily="18" charset="0"/>
              </a:rPr>
              <a:t>IFS skin temperature problem</a:t>
            </a:r>
            <a:endParaRPr lang="en-US" b="1" dirty="0">
              <a:solidFill>
                <a:srgbClr val="FF0000"/>
              </a:solidFill>
            </a:endParaRPr>
          </a:p>
        </p:txBody>
      </p:sp>
      <p:graphicFrame>
        <p:nvGraphicFramePr>
          <p:cNvPr id="12" name="Object 2">
            <a:extLst>
              <a:ext uri="{FF2B5EF4-FFF2-40B4-BE49-F238E27FC236}">
                <a16:creationId xmlns:a16="http://schemas.microsoft.com/office/drawing/2014/main" id="{869961B5-B8D6-452A-97FF-A08D3C539FC9}"/>
              </a:ext>
            </a:extLst>
          </p:cNvPr>
          <p:cNvGraphicFramePr>
            <a:graphicFrameLocks noChangeAspect="1"/>
          </p:cNvGraphicFramePr>
          <p:nvPr>
            <p:extLst/>
          </p:nvPr>
        </p:nvGraphicFramePr>
        <p:xfrm>
          <a:off x="11155680" y="0"/>
          <a:ext cx="1036320" cy="1083967"/>
        </p:xfrm>
        <a:graphic>
          <a:graphicData uri="http://schemas.openxmlformats.org/presentationml/2006/ole">
            <mc:AlternateContent xmlns:mc="http://schemas.openxmlformats.org/markup-compatibility/2006">
              <mc:Choice xmlns:v="urn:schemas-microsoft-com:vml" Requires="v">
                <p:oleObj spid="_x0000_s34848" name="Picture" r:id="rId3" imgW="851026" imgH="896293" progId="Word.Picture.8">
                  <p:embed/>
                </p:oleObj>
              </mc:Choice>
              <mc:Fallback>
                <p:oleObj name="Picture" r:id="rId3" imgW="851026" imgH="896293" progId="Word.Picture.8">
                  <p:embed/>
                  <p:pic>
                    <p:nvPicPr>
                      <p:cNvPr id="12" name="Object 2">
                        <a:extLst>
                          <a:ext uri="{FF2B5EF4-FFF2-40B4-BE49-F238E27FC236}">
                            <a16:creationId xmlns:a16="http://schemas.microsoft.com/office/drawing/2014/main" id="{869961B5-B8D6-452A-97FF-A08D3C539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5680" y="0"/>
                        <a:ext cx="1036320" cy="1083967"/>
                      </a:xfrm>
                      <a:prstGeom prst="rect">
                        <a:avLst/>
                      </a:prstGeom>
                      <a:noFill/>
                      <a:extLst/>
                    </p:spPr>
                  </p:pic>
                </p:oleObj>
              </mc:Fallback>
            </mc:AlternateContent>
          </a:graphicData>
        </a:graphic>
      </p:graphicFrame>
      <p:sp>
        <p:nvSpPr>
          <p:cNvPr id="14" name="Arrow: Right 13">
            <a:extLst>
              <a:ext uri="{FF2B5EF4-FFF2-40B4-BE49-F238E27FC236}">
                <a16:creationId xmlns:a16="http://schemas.microsoft.com/office/drawing/2014/main" id="{B3FD7001-B228-44D1-A7C8-26FB93FD64B1}"/>
              </a:ext>
            </a:extLst>
          </p:cNvPr>
          <p:cNvSpPr/>
          <p:nvPr/>
        </p:nvSpPr>
        <p:spPr>
          <a:xfrm flipV="1">
            <a:off x="0" y="1143000"/>
            <a:ext cx="12120880" cy="54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3E01DD0-FABA-46FB-9C88-572931CE2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4" y="-5130"/>
            <a:ext cx="2635995" cy="603958"/>
          </a:xfrm>
          <a:prstGeom prst="rect">
            <a:avLst/>
          </a:prstGeom>
        </p:spPr>
      </p:pic>
      <p:pic>
        <p:nvPicPr>
          <p:cNvPr id="2" name="Picture 1"/>
          <p:cNvPicPr>
            <a:picLocks noChangeAspect="1"/>
          </p:cNvPicPr>
          <p:nvPr/>
        </p:nvPicPr>
        <p:blipFill>
          <a:blip r:embed="rId6"/>
          <a:stretch>
            <a:fillRect/>
          </a:stretch>
        </p:blipFill>
        <p:spPr>
          <a:xfrm>
            <a:off x="868198" y="1380512"/>
            <a:ext cx="9435299" cy="5361518"/>
          </a:xfrm>
          <a:prstGeom prst="rect">
            <a:avLst/>
          </a:prstGeom>
        </p:spPr>
      </p:pic>
    </p:spTree>
    <p:extLst>
      <p:ext uri="{BB962C8B-B14F-4D97-AF65-F5344CB8AC3E}">
        <p14:creationId xmlns:p14="http://schemas.microsoft.com/office/powerpoint/2010/main" val="1394601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2">
            <a:extLst>
              <a:ext uri="{FF2B5EF4-FFF2-40B4-BE49-F238E27FC236}">
                <a16:creationId xmlns:a16="http://schemas.microsoft.com/office/drawing/2014/main" id="{869961B5-B8D6-452A-97FF-A08D3C539FC9}"/>
              </a:ext>
            </a:extLst>
          </p:cNvPr>
          <p:cNvGraphicFramePr>
            <a:graphicFrameLocks noChangeAspect="1"/>
          </p:cNvGraphicFramePr>
          <p:nvPr>
            <p:extLst/>
          </p:nvPr>
        </p:nvGraphicFramePr>
        <p:xfrm>
          <a:off x="11155680" y="0"/>
          <a:ext cx="1036320" cy="1083967"/>
        </p:xfrm>
        <a:graphic>
          <a:graphicData uri="http://schemas.openxmlformats.org/presentationml/2006/ole">
            <mc:AlternateContent xmlns:mc="http://schemas.openxmlformats.org/markup-compatibility/2006">
              <mc:Choice xmlns:v="urn:schemas-microsoft-com:vml" Requires="v">
                <p:oleObj spid="_x0000_s35872" name="Picture" r:id="rId3" imgW="851026" imgH="896293" progId="Word.Picture.8">
                  <p:embed/>
                </p:oleObj>
              </mc:Choice>
              <mc:Fallback>
                <p:oleObj name="Picture" r:id="rId3" imgW="851026" imgH="896293" progId="Word.Picture.8">
                  <p:embed/>
                  <p:pic>
                    <p:nvPicPr>
                      <p:cNvPr id="12" name="Object 2">
                        <a:extLst>
                          <a:ext uri="{FF2B5EF4-FFF2-40B4-BE49-F238E27FC236}">
                            <a16:creationId xmlns:a16="http://schemas.microsoft.com/office/drawing/2014/main" id="{869961B5-B8D6-452A-97FF-A08D3C539F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5680" y="0"/>
                        <a:ext cx="1036320" cy="1083967"/>
                      </a:xfrm>
                      <a:prstGeom prst="rect">
                        <a:avLst/>
                      </a:prstGeom>
                      <a:noFill/>
                      <a:extLst/>
                    </p:spPr>
                  </p:pic>
                </p:oleObj>
              </mc:Fallback>
            </mc:AlternateContent>
          </a:graphicData>
        </a:graphic>
      </p:graphicFrame>
      <p:sp>
        <p:nvSpPr>
          <p:cNvPr id="14" name="Arrow: Right 13">
            <a:extLst>
              <a:ext uri="{FF2B5EF4-FFF2-40B4-BE49-F238E27FC236}">
                <a16:creationId xmlns:a16="http://schemas.microsoft.com/office/drawing/2014/main" id="{B3FD7001-B228-44D1-A7C8-26FB93FD64B1}"/>
              </a:ext>
            </a:extLst>
          </p:cNvPr>
          <p:cNvSpPr/>
          <p:nvPr/>
        </p:nvSpPr>
        <p:spPr>
          <a:xfrm flipV="1">
            <a:off x="0" y="1143000"/>
            <a:ext cx="12120880" cy="54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3E01DD0-FABA-46FB-9C88-572931CE2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4" y="-5130"/>
            <a:ext cx="2635995" cy="603958"/>
          </a:xfrm>
          <a:prstGeom prst="rect">
            <a:avLst/>
          </a:prstGeom>
        </p:spPr>
      </p:pic>
      <p:pic>
        <p:nvPicPr>
          <p:cNvPr id="2" name="Picture 1"/>
          <p:cNvPicPr>
            <a:picLocks noChangeAspect="1"/>
          </p:cNvPicPr>
          <p:nvPr/>
        </p:nvPicPr>
        <p:blipFill>
          <a:blip r:embed="rId6"/>
          <a:stretch>
            <a:fillRect/>
          </a:stretch>
        </p:blipFill>
        <p:spPr>
          <a:xfrm>
            <a:off x="841342" y="1257001"/>
            <a:ext cx="10765104" cy="5601000"/>
          </a:xfrm>
          <a:prstGeom prst="rect">
            <a:avLst/>
          </a:prstGeom>
        </p:spPr>
      </p:pic>
      <p:sp>
        <p:nvSpPr>
          <p:cNvPr id="9" name="Title 7"/>
          <p:cNvSpPr txBox="1">
            <a:spLocks/>
          </p:cNvSpPr>
          <p:nvPr/>
        </p:nvSpPr>
        <p:spPr>
          <a:xfrm>
            <a:off x="2658359" y="598828"/>
            <a:ext cx="8078771" cy="59912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latin typeface="Times New Roman" panose="02020603050405020304" pitchFamily="18" charset="0"/>
                <a:ea typeface="Times New Roman" panose="02020603050405020304" pitchFamily="18" charset="0"/>
              </a:rPr>
              <a:t>IFS skin temperature problem</a:t>
            </a:r>
            <a:endParaRPr lang="en-US" b="1" dirty="0">
              <a:solidFill>
                <a:srgbClr val="FF0000"/>
              </a:solidFill>
            </a:endParaRPr>
          </a:p>
        </p:txBody>
      </p:sp>
    </p:spTree>
    <p:extLst>
      <p:ext uri="{BB962C8B-B14F-4D97-AF65-F5344CB8AC3E}">
        <p14:creationId xmlns:p14="http://schemas.microsoft.com/office/powerpoint/2010/main" val="27101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06407" y="1686754"/>
            <a:ext cx="3066363" cy="5177931"/>
          </a:xfrm>
          <a:prstGeom prst="rect">
            <a:avLst/>
          </a:prstGeom>
        </p:spPr>
      </p:pic>
      <p:sp>
        <p:nvSpPr>
          <p:cNvPr id="7" name="AutoShape 15" descr="http://141.226.2.100/images/RADAR_COMPOSITE_ALL/ARCHIVE/Precip._Analysis/2021/02/17/2021021707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7" descr="http://141.226.2.100/images/RADAR_COMPOSITE_ALL/ARCHIVE/Precip._Analysis/2021/02/17/20210217070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9" descr="http://141.226.2.100/images/RADAR_COMPOSITE_ALL/ARCHIVE/Precip._Analysis/2021/02/17/20210217070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1419230" y="1680069"/>
            <a:ext cx="5118755" cy="5177931"/>
          </a:xfrm>
          <a:prstGeom prst="rect">
            <a:avLst/>
          </a:prstGeom>
        </p:spPr>
      </p:pic>
      <p:sp>
        <p:nvSpPr>
          <p:cNvPr id="11" name="TextBox 10"/>
          <p:cNvSpPr txBox="1"/>
          <p:nvPr/>
        </p:nvSpPr>
        <p:spPr>
          <a:xfrm>
            <a:off x="2961149" y="1324413"/>
            <a:ext cx="2034916" cy="400110"/>
          </a:xfrm>
          <a:prstGeom prst="rect">
            <a:avLst/>
          </a:prstGeom>
          <a:noFill/>
        </p:spPr>
        <p:txBody>
          <a:bodyPr wrap="none" rtlCol="0">
            <a:spAutoFit/>
          </a:bodyPr>
          <a:lstStyle/>
          <a:p>
            <a:pPr algn="ctr"/>
            <a:r>
              <a:rPr lang="en-US" sz="2000" b="1" dirty="0"/>
              <a:t>Radar composite </a:t>
            </a:r>
            <a:endParaRPr lang="he-IL" sz="2000" b="1" dirty="0"/>
          </a:p>
        </p:txBody>
      </p:sp>
      <p:sp>
        <p:nvSpPr>
          <p:cNvPr id="12" name="TextBox 11"/>
          <p:cNvSpPr txBox="1"/>
          <p:nvPr/>
        </p:nvSpPr>
        <p:spPr>
          <a:xfrm>
            <a:off x="7649858" y="1324413"/>
            <a:ext cx="3179460" cy="677108"/>
          </a:xfrm>
          <a:prstGeom prst="rect">
            <a:avLst/>
          </a:prstGeom>
          <a:noFill/>
        </p:spPr>
        <p:txBody>
          <a:bodyPr wrap="none" rtlCol="0">
            <a:spAutoFit/>
          </a:bodyPr>
          <a:lstStyle/>
          <a:p>
            <a:r>
              <a:rPr lang="en-US" sz="2000" b="1" dirty="0"/>
              <a:t>~ 80 meteorological stations</a:t>
            </a:r>
          </a:p>
          <a:p>
            <a:endParaRPr lang="en-US" dirty="0"/>
          </a:p>
        </p:txBody>
      </p:sp>
      <p:sp>
        <p:nvSpPr>
          <p:cNvPr id="14" name="Rectangle 13">
            <a:extLst>
              <a:ext uri="{FF2B5EF4-FFF2-40B4-BE49-F238E27FC236}">
                <a16:creationId xmlns:a16="http://schemas.microsoft.com/office/drawing/2014/main" id="{5476CB64-0BBC-4558-AB1F-298BB7D7F742}"/>
              </a:ext>
            </a:extLst>
          </p:cNvPr>
          <p:cNvSpPr/>
          <p:nvPr/>
        </p:nvSpPr>
        <p:spPr>
          <a:xfrm>
            <a:off x="0" y="0"/>
            <a:ext cx="12192000" cy="769441"/>
          </a:xfrm>
          <a:prstGeom prst="rect">
            <a:avLst/>
          </a:prstGeom>
        </p:spPr>
        <p:txBody>
          <a:bodyPr wrap="square">
            <a:spAutoFit/>
          </a:bodyPr>
          <a:lstStyle/>
          <a:p>
            <a:pPr algn="ctr"/>
            <a:r>
              <a:rPr lang="en-US" sz="4400" dirty="0"/>
              <a:t>Verification over Israel</a:t>
            </a:r>
          </a:p>
        </p:txBody>
      </p:sp>
    </p:spTree>
    <p:extLst>
      <p:ext uri="{BB962C8B-B14F-4D97-AF65-F5344CB8AC3E}">
        <p14:creationId xmlns:p14="http://schemas.microsoft.com/office/powerpoint/2010/main" val="18107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5C0CB-1CFE-4EFB-BC01-D9DDEF8EC525}"/>
              </a:ext>
            </a:extLst>
          </p:cNvPr>
          <p:cNvPicPr>
            <a:picLocks noChangeAspect="1"/>
          </p:cNvPicPr>
          <p:nvPr/>
        </p:nvPicPr>
        <p:blipFill>
          <a:blip r:embed="rId2"/>
          <a:stretch>
            <a:fillRect/>
          </a:stretch>
        </p:blipFill>
        <p:spPr>
          <a:xfrm>
            <a:off x="223018" y="1008308"/>
            <a:ext cx="11745964" cy="5572903"/>
          </a:xfrm>
          <a:prstGeom prst="rect">
            <a:avLst/>
          </a:prstGeom>
        </p:spPr>
      </p:pic>
      <p:sp>
        <p:nvSpPr>
          <p:cNvPr id="5" name="Rectangle 4">
            <a:extLst>
              <a:ext uri="{FF2B5EF4-FFF2-40B4-BE49-F238E27FC236}">
                <a16:creationId xmlns:a16="http://schemas.microsoft.com/office/drawing/2014/main" id="{1423854E-47E8-42C5-8568-85C66140C9BC}"/>
              </a:ext>
            </a:extLst>
          </p:cNvPr>
          <p:cNvSpPr/>
          <p:nvPr/>
        </p:nvSpPr>
        <p:spPr>
          <a:xfrm>
            <a:off x="0" y="0"/>
            <a:ext cx="12192000" cy="769441"/>
          </a:xfrm>
          <a:prstGeom prst="rect">
            <a:avLst/>
          </a:prstGeom>
        </p:spPr>
        <p:txBody>
          <a:bodyPr wrap="square">
            <a:spAutoFit/>
          </a:bodyPr>
          <a:lstStyle/>
          <a:p>
            <a:pPr algn="ctr"/>
            <a:r>
              <a:rPr lang="en-US" sz="4400" dirty="0"/>
              <a:t>RMSE-type verification for near surface fields </a:t>
            </a:r>
          </a:p>
        </p:txBody>
      </p:sp>
    </p:spTree>
    <p:extLst>
      <p:ext uri="{BB962C8B-B14F-4D97-AF65-F5344CB8AC3E}">
        <p14:creationId xmlns:p14="http://schemas.microsoft.com/office/powerpoint/2010/main" val="1246356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C9154-267E-42D7-8052-A1C400CAA1B6}"/>
              </a:ext>
            </a:extLst>
          </p:cNvPr>
          <p:cNvPicPr>
            <a:picLocks noChangeAspect="1"/>
          </p:cNvPicPr>
          <p:nvPr/>
        </p:nvPicPr>
        <p:blipFill>
          <a:blip r:embed="rId2"/>
          <a:stretch>
            <a:fillRect/>
          </a:stretch>
        </p:blipFill>
        <p:spPr>
          <a:xfrm>
            <a:off x="3557233" y="1304150"/>
            <a:ext cx="5077534" cy="5553850"/>
          </a:xfrm>
          <a:prstGeom prst="rect">
            <a:avLst/>
          </a:prstGeom>
        </p:spPr>
      </p:pic>
      <p:sp>
        <p:nvSpPr>
          <p:cNvPr id="4" name="Rectangle 3">
            <a:extLst>
              <a:ext uri="{FF2B5EF4-FFF2-40B4-BE49-F238E27FC236}">
                <a16:creationId xmlns:a16="http://schemas.microsoft.com/office/drawing/2014/main" id="{ECC1F75C-9298-4C5C-8937-A17ED5CBE017}"/>
              </a:ext>
            </a:extLst>
          </p:cNvPr>
          <p:cNvSpPr/>
          <p:nvPr/>
        </p:nvSpPr>
        <p:spPr>
          <a:xfrm>
            <a:off x="81280" y="2084477"/>
            <a:ext cx="3149600" cy="3139321"/>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For every 6 hours accumulated precipitation (6hAP) forecasted and observed map, FSS was calculated for 20 km smoothing radius and thresholds of 0.01, 0.1, 0.5, 1, 2, 5, 10, 20 mm per 6h. The FSSs were averaged over these thresholds, with double weight for the more important thresholds of 0.5, 1, 2, 5 mm per 6h.</a:t>
            </a:r>
            <a:endParaRPr lang="en-IL" dirty="0"/>
          </a:p>
        </p:txBody>
      </p:sp>
      <p:sp>
        <p:nvSpPr>
          <p:cNvPr id="5" name="Rectangle 4">
            <a:extLst>
              <a:ext uri="{FF2B5EF4-FFF2-40B4-BE49-F238E27FC236}">
                <a16:creationId xmlns:a16="http://schemas.microsoft.com/office/drawing/2014/main" id="{F69CDAFE-52B6-4310-92DB-E1FC015006F6}"/>
              </a:ext>
            </a:extLst>
          </p:cNvPr>
          <p:cNvSpPr/>
          <p:nvPr/>
        </p:nvSpPr>
        <p:spPr>
          <a:xfrm>
            <a:off x="0" y="0"/>
            <a:ext cx="12192000" cy="769441"/>
          </a:xfrm>
          <a:prstGeom prst="rect">
            <a:avLst/>
          </a:prstGeom>
        </p:spPr>
        <p:txBody>
          <a:bodyPr wrap="square">
            <a:spAutoFit/>
          </a:bodyPr>
          <a:lstStyle/>
          <a:p>
            <a:pPr algn="ctr"/>
            <a:r>
              <a:rPr lang="en-US" sz="4400" dirty="0"/>
              <a:t>Precipitation verification</a:t>
            </a:r>
          </a:p>
        </p:txBody>
      </p:sp>
    </p:spTree>
    <p:extLst>
      <p:ext uri="{BB962C8B-B14F-4D97-AF65-F5344CB8AC3E}">
        <p14:creationId xmlns:p14="http://schemas.microsoft.com/office/powerpoint/2010/main" val="1246346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1902D8-270C-40EA-88EB-1C2889B06754}"/>
              </a:ext>
            </a:extLst>
          </p:cNvPr>
          <p:cNvSpPr/>
          <p:nvPr/>
        </p:nvSpPr>
        <p:spPr>
          <a:xfrm>
            <a:off x="0" y="0"/>
            <a:ext cx="12192000" cy="769441"/>
          </a:xfrm>
          <a:prstGeom prst="rect">
            <a:avLst/>
          </a:prstGeom>
        </p:spPr>
        <p:txBody>
          <a:bodyPr wrap="square">
            <a:spAutoFit/>
          </a:bodyPr>
          <a:lstStyle/>
          <a:p>
            <a:pPr algn="ctr"/>
            <a:r>
              <a:rPr lang="en-US" sz="4400" dirty="0"/>
              <a:t>Planned upgrade in November 2022 (in Bologna)</a:t>
            </a:r>
            <a:endParaRPr lang="en-IL" sz="4400" dirty="0"/>
          </a:p>
        </p:txBody>
      </p:sp>
      <p:sp>
        <p:nvSpPr>
          <p:cNvPr id="4" name="Rectangle 3">
            <a:extLst>
              <a:ext uri="{FF2B5EF4-FFF2-40B4-BE49-F238E27FC236}">
                <a16:creationId xmlns:a16="http://schemas.microsoft.com/office/drawing/2014/main" id="{1531369B-FBE3-4105-9FA0-0EC32F48E428}"/>
              </a:ext>
            </a:extLst>
          </p:cNvPr>
          <p:cNvSpPr/>
          <p:nvPr/>
        </p:nvSpPr>
        <p:spPr>
          <a:xfrm>
            <a:off x="508000" y="1563638"/>
            <a:ext cx="11145520" cy="3108543"/>
          </a:xfrm>
          <a:prstGeom prst="rect">
            <a:avLst/>
          </a:prstGeom>
        </p:spPr>
        <p:txBody>
          <a:bodyPr wrap="square">
            <a:spAutoFit/>
          </a:bodyPr>
          <a:lstStyle/>
          <a:p>
            <a:pPr marL="342900" indent="-342900">
              <a:buFont typeface="+mj-lt"/>
              <a:buAutoNum type="arabicPeriod"/>
            </a:pPr>
            <a:r>
              <a:rPr lang="en-US" sz="2800" dirty="0"/>
              <a:t>SST  - continuous updates from IFS forecast, not fixed at the initial state</a:t>
            </a:r>
          </a:p>
          <a:p>
            <a:pPr marL="342900" indent="-342900">
              <a:buFont typeface="+mj-lt"/>
              <a:buAutoNum type="arabicPeriod"/>
            </a:pPr>
            <a:endParaRPr lang="en-US" sz="2800" dirty="0"/>
          </a:p>
          <a:p>
            <a:pPr marL="342900" indent="-342900">
              <a:buFont typeface="+mj-lt"/>
              <a:buAutoNum type="arabicPeriod"/>
            </a:pPr>
            <a:r>
              <a:rPr lang="en-US" sz="2800" dirty="0"/>
              <a:t>CAMS dust forecast – replace the </a:t>
            </a:r>
            <a:r>
              <a:rPr lang="en-US" sz="2800" dirty="0" err="1"/>
              <a:t>Tegen</a:t>
            </a:r>
            <a:r>
              <a:rPr lang="en-US" sz="2800" dirty="0"/>
              <a:t> climatology for days with high dust load in the Eastern Mediterranean</a:t>
            </a:r>
          </a:p>
          <a:p>
            <a:pPr marL="342900" indent="-342900">
              <a:buFont typeface="+mj-lt"/>
              <a:buAutoNum type="arabicPeriod"/>
            </a:pPr>
            <a:endParaRPr lang="en-US" sz="2800" dirty="0"/>
          </a:p>
          <a:p>
            <a:pPr marL="342900" indent="-342900">
              <a:buFont typeface="+mj-lt"/>
              <a:buAutoNum type="arabicPeriod"/>
            </a:pPr>
            <a:r>
              <a:rPr lang="en-US" sz="2800" dirty="0"/>
              <a:t>Soil and surface - initialized from the global ICON model, the atmosphere fields from IFS</a:t>
            </a:r>
          </a:p>
        </p:txBody>
      </p:sp>
    </p:spTree>
    <p:extLst>
      <p:ext uri="{BB962C8B-B14F-4D97-AF65-F5344CB8AC3E}">
        <p14:creationId xmlns:p14="http://schemas.microsoft.com/office/powerpoint/2010/main" val="2926439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1902D8-270C-40EA-88EB-1C2889B06754}"/>
              </a:ext>
            </a:extLst>
          </p:cNvPr>
          <p:cNvSpPr/>
          <p:nvPr/>
        </p:nvSpPr>
        <p:spPr>
          <a:xfrm>
            <a:off x="0" y="0"/>
            <a:ext cx="12192000" cy="769441"/>
          </a:xfrm>
          <a:prstGeom prst="rect">
            <a:avLst/>
          </a:prstGeom>
        </p:spPr>
        <p:txBody>
          <a:bodyPr wrap="square">
            <a:spAutoFit/>
          </a:bodyPr>
          <a:lstStyle/>
          <a:p>
            <a:pPr algn="ctr"/>
            <a:r>
              <a:rPr lang="en-US" sz="4400" dirty="0"/>
              <a:t>Planned upgrade in November 2022 (in Bologna)</a:t>
            </a:r>
            <a:endParaRPr lang="en-IL" sz="4400" dirty="0"/>
          </a:p>
        </p:txBody>
      </p:sp>
      <p:sp>
        <p:nvSpPr>
          <p:cNvPr id="4" name="Rectangle 3">
            <a:extLst>
              <a:ext uri="{FF2B5EF4-FFF2-40B4-BE49-F238E27FC236}">
                <a16:creationId xmlns:a16="http://schemas.microsoft.com/office/drawing/2014/main" id="{1531369B-FBE3-4105-9FA0-0EC32F48E428}"/>
              </a:ext>
            </a:extLst>
          </p:cNvPr>
          <p:cNvSpPr/>
          <p:nvPr/>
        </p:nvSpPr>
        <p:spPr>
          <a:xfrm>
            <a:off x="508000" y="1563638"/>
            <a:ext cx="11145520" cy="3108543"/>
          </a:xfrm>
          <a:prstGeom prst="rect">
            <a:avLst/>
          </a:prstGeom>
        </p:spPr>
        <p:txBody>
          <a:bodyPr wrap="square">
            <a:spAutoFit/>
          </a:bodyPr>
          <a:lstStyle/>
          <a:p>
            <a:pPr marL="342900" indent="-342900">
              <a:buFont typeface="+mj-lt"/>
              <a:buAutoNum type="arabicPeriod"/>
            </a:pPr>
            <a:r>
              <a:rPr lang="en-US" sz="2800" dirty="0"/>
              <a:t>SST  - continuous updates from IFS forecast, not fixed at the initial state</a:t>
            </a:r>
          </a:p>
          <a:p>
            <a:pPr marL="342900" indent="-342900">
              <a:buFont typeface="+mj-lt"/>
              <a:buAutoNum type="arabicPeriod"/>
            </a:pPr>
            <a:endParaRPr lang="en-US" sz="2800" dirty="0"/>
          </a:p>
          <a:p>
            <a:pPr marL="342900" indent="-342900">
              <a:buFont typeface="+mj-lt"/>
              <a:buAutoNum type="arabicPeriod"/>
            </a:pPr>
            <a:r>
              <a:rPr lang="en-US" sz="2800" dirty="0"/>
              <a:t>CAMS dust forecast – replace the </a:t>
            </a:r>
            <a:r>
              <a:rPr lang="en-US" sz="2800" dirty="0" err="1"/>
              <a:t>Tegen</a:t>
            </a:r>
            <a:r>
              <a:rPr lang="en-US" sz="2800" dirty="0"/>
              <a:t> climatology for days with high dust load in the Eastern Mediterranean</a:t>
            </a:r>
          </a:p>
          <a:p>
            <a:pPr marL="342900" indent="-342900">
              <a:buFont typeface="+mj-lt"/>
              <a:buAutoNum type="arabicPeriod"/>
            </a:pPr>
            <a:endParaRPr lang="en-US" sz="2800" dirty="0"/>
          </a:p>
          <a:p>
            <a:pPr marL="342900" indent="-342900">
              <a:buFont typeface="+mj-lt"/>
              <a:buAutoNum type="arabicPeriod"/>
            </a:pPr>
            <a:r>
              <a:rPr lang="en-US" sz="2800" dirty="0"/>
              <a:t>Soil and surface – initialized from the global ICON model, the atmosphere fields from IFS</a:t>
            </a:r>
          </a:p>
        </p:txBody>
      </p:sp>
      <p:sp>
        <p:nvSpPr>
          <p:cNvPr id="5" name="Rectangle 4">
            <a:extLst>
              <a:ext uri="{FF2B5EF4-FFF2-40B4-BE49-F238E27FC236}">
                <a16:creationId xmlns:a16="http://schemas.microsoft.com/office/drawing/2014/main" id="{FCB6165A-2314-4049-9A2E-1CF80C968A2B}"/>
              </a:ext>
            </a:extLst>
          </p:cNvPr>
          <p:cNvSpPr/>
          <p:nvPr/>
        </p:nvSpPr>
        <p:spPr>
          <a:xfrm>
            <a:off x="508000" y="1521106"/>
            <a:ext cx="10922000" cy="5841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89527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8B087A-2CE7-4D35-A3D3-8045CD75E50D}"/>
              </a:ext>
            </a:extLst>
          </p:cNvPr>
          <p:cNvPicPr>
            <a:picLocks noChangeAspect="1"/>
          </p:cNvPicPr>
          <p:nvPr/>
        </p:nvPicPr>
        <p:blipFill rotWithShape="1">
          <a:blip r:embed="rId2"/>
          <a:srcRect t="42701" b="27230"/>
          <a:stretch/>
        </p:blipFill>
        <p:spPr>
          <a:xfrm>
            <a:off x="2100943" y="4251601"/>
            <a:ext cx="7990114" cy="2062103"/>
          </a:xfrm>
          <a:prstGeom prst="rect">
            <a:avLst/>
          </a:prstGeom>
        </p:spPr>
      </p:pic>
      <p:pic>
        <p:nvPicPr>
          <p:cNvPr id="4" name="Picture 3">
            <a:extLst>
              <a:ext uri="{FF2B5EF4-FFF2-40B4-BE49-F238E27FC236}">
                <a16:creationId xmlns:a16="http://schemas.microsoft.com/office/drawing/2014/main" id="{EE50B8DE-7D99-4E1A-A6CE-3ED0FD0FCBEC}"/>
              </a:ext>
            </a:extLst>
          </p:cNvPr>
          <p:cNvPicPr>
            <a:picLocks noChangeAspect="1"/>
          </p:cNvPicPr>
          <p:nvPr/>
        </p:nvPicPr>
        <p:blipFill>
          <a:blip r:embed="rId3"/>
          <a:stretch>
            <a:fillRect/>
          </a:stretch>
        </p:blipFill>
        <p:spPr>
          <a:xfrm>
            <a:off x="927282" y="6322382"/>
            <a:ext cx="9573961" cy="514542"/>
          </a:xfrm>
          <a:prstGeom prst="rect">
            <a:avLst/>
          </a:prstGeom>
        </p:spPr>
      </p:pic>
      <p:sp>
        <p:nvSpPr>
          <p:cNvPr id="5" name="TextBox 4">
            <a:extLst>
              <a:ext uri="{FF2B5EF4-FFF2-40B4-BE49-F238E27FC236}">
                <a16:creationId xmlns:a16="http://schemas.microsoft.com/office/drawing/2014/main" id="{426CDAB3-BA32-4227-AF3F-B4C55F3787BD}"/>
              </a:ext>
            </a:extLst>
          </p:cNvPr>
          <p:cNvSpPr txBox="1"/>
          <p:nvPr/>
        </p:nvSpPr>
        <p:spPr>
          <a:xfrm>
            <a:off x="10741304" y="6313704"/>
            <a:ext cx="1335943" cy="523220"/>
          </a:xfrm>
          <a:prstGeom prst="rect">
            <a:avLst/>
          </a:prstGeom>
          <a:noFill/>
        </p:spPr>
        <p:txBody>
          <a:bodyPr wrap="none" rtlCol="0">
            <a:spAutoFit/>
          </a:bodyPr>
          <a:lstStyle/>
          <a:p>
            <a:r>
              <a:rPr lang="en-US" sz="2800" dirty="0"/>
              <a:t>SLP (Pa)</a:t>
            </a:r>
            <a:endParaRPr lang="en-IL" sz="2800" dirty="0"/>
          </a:p>
        </p:txBody>
      </p:sp>
      <p:pic>
        <p:nvPicPr>
          <p:cNvPr id="7" name="Picture 6">
            <a:extLst>
              <a:ext uri="{FF2B5EF4-FFF2-40B4-BE49-F238E27FC236}">
                <a16:creationId xmlns:a16="http://schemas.microsoft.com/office/drawing/2014/main" id="{4EAE31FF-D4F6-4351-8F08-2B62FF87BCBD}"/>
              </a:ext>
            </a:extLst>
          </p:cNvPr>
          <p:cNvPicPr>
            <a:picLocks noChangeAspect="1"/>
          </p:cNvPicPr>
          <p:nvPr/>
        </p:nvPicPr>
        <p:blipFill rotWithShape="1">
          <a:blip r:embed="rId4"/>
          <a:srcRect t="51533" b="23081"/>
          <a:stretch/>
        </p:blipFill>
        <p:spPr>
          <a:xfrm>
            <a:off x="2309346" y="1800679"/>
            <a:ext cx="7509510" cy="1740893"/>
          </a:xfrm>
          <a:prstGeom prst="rect">
            <a:avLst/>
          </a:prstGeom>
        </p:spPr>
      </p:pic>
      <p:pic>
        <p:nvPicPr>
          <p:cNvPr id="6" name="Picture 5">
            <a:extLst>
              <a:ext uri="{FF2B5EF4-FFF2-40B4-BE49-F238E27FC236}">
                <a16:creationId xmlns:a16="http://schemas.microsoft.com/office/drawing/2014/main" id="{E9B5B03B-E5A5-4290-AE70-E32AB514DBDD}"/>
              </a:ext>
            </a:extLst>
          </p:cNvPr>
          <p:cNvPicPr>
            <a:picLocks noChangeAspect="1"/>
          </p:cNvPicPr>
          <p:nvPr/>
        </p:nvPicPr>
        <p:blipFill>
          <a:blip r:embed="rId5"/>
          <a:stretch>
            <a:fillRect/>
          </a:stretch>
        </p:blipFill>
        <p:spPr>
          <a:xfrm>
            <a:off x="927282" y="3617560"/>
            <a:ext cx="9573961" cy="495369"/>
          </a:xfrm>
          <a:prstGeom prst="rect">
            <a:avLst/>
          </a:prstGeom>
        </p:spPr>
      </p:pic>
      <p:sp>
        <p:nvSpPr>
          <p:cNvPr id="8" name="TextBox 7">
            <a:extLst>
              <a:ext uri="{FF2B5EF4-FFF2-40B4-BE49-F238E27FC236}">
                <a16:creationId xmlns:a16="http://schemas.microsoft.com/office/drawing/2014/main" id="{C214BD77-8B4F-4E5D-8A59-644779F6D128}"/>
              </a:ext>
            </a:extLst>
          </p:cNvPr>
          <p:cNvSpPr txBox="1"/>
          <p:nvPr/>
        </p:nvSpPr>
        <p:spPr>
          <a:xfrm>
            <a:off x="10741304" y="3617560"/>
            <a:ext cx="1189749" cy="523220"/>
          </a:xfrm>
          <a:prstGeom prst="rect">
            <a:avLst/>
          </a:prstGeom>
          <a:noFill/>
        </p:spPr>
        <p:txBody>
          <a:bodyPr wrap="none" rtlCol="0">
            <a:spAutoFit/>
          </a:bodyPr>
          <a:lstStyle/>
          <a:p>
            <a:r>
              <a:rPr lang="en-US" sz="2800" dirty="0"/>
              <a:t>T_S (K)</a:t>
            </a:r>
            <a:endParaRPr lang="en-IL" sz="2800" dirty="0"/>
          </a:p>
        </p:txBody>
      </p:sp>
      <p:sp>
        <p:nvSpPr>
          <p:cNvPr id="10" name="Rectangle 9">
            <a:extLst>
              <a:ext uri="{FF2B5EF4-FFF2-40B4-BE49-F238E27FC236}">
                <a16:creationId xmlns:a16="http://schemas.microsoft.com/office/drawing/2014/main" id="{146BF3F4-2320-42EE-88F2-24318919F3CB}"/>
              </a:ext>
            </a:extLst>
          </p:cNvPr>
          <p:cNvSpPr/>
          <p:nvPr/>
        </p:nvSpPr>
        <p:spPr>
          <a:xfrm>
            <a:off x="0" y="0"/>
            <a:ext cx="12192000" cy="1200329"/>
          </a:xfrm>
          <a:prstGeom prst="rect">
            <a:avLst/>
          </a:prstGeom>
        </p:spPr>
        <p:txBody>
          <a:bodyPr wrap="square">
            <a:spAutoFit/>
          </a:bodyPr>
          <a:lstStyle/>
          <a:p>
            <a:pPr algn="ctr"/>
            <a:r>
              <a:rPr lang="en-US" sz="4400" dirty="0"/>
              <a:t>SST  - continuous updates from IFS forecast</a:t>
            </a:r>
          </a:p>
          <a:p>
            <a:pPr algn="ctr"/>
            <a:r>
              <a:rPr lang="en-US" sz="2800" dirty="0"/>
              <a:t>Example: </a:t>
            </a:r>
            <a:r>
              <a:rPr lang="en-US" sz="2800" dirty="0" err="1"/>
              <a:t>Medicane</a:t>
            </a:r>
            <a:r>
              <a:rPr lang="en-US" sz="2800" dirty="0"/>
              <a:t> Apollo, October 2021</a:t>
            </a:r>
            <a:endParaRPr lang="en-IL" sz="2800" dirty="0"/>
          </a:p>
        </p:txBody>
      </p:sp>
      <p:sp>
        <p:nvSpPr>
          <p:cNvPr id="11" name="TextBox 10">
            <a:extLst>
              <a:ext uri="{FF2B5EF4-FFF2-40B4-BE49-F238E27FC236}">
                <a16:creationId xmlns:a16="http://schemas.microsoft.com/office/drawing/2014/main" id="{B61EE473-AD94-4676-BC09-DC91DDD8CD4C}"/>
              </a:ext>
            </a:extLst>
          </p:cNvPr>
          <p:cNvSpPr txBox="1"/>
          <p:nvPr/>
        </p:nvSpPr>
        <p:spPr>
          <a:xfrm>
            <a:off x="1208508" y="1252975"/>
            <a:ext cx="9774984" cy="369332"/>
          </a:xfrm>
          <a:prstGeom prst="rect">
            <a:avLst/>
          </a:prstGeom>
          <a:solidFill>
            <a:srgbClr val="FFFF00"/>
          </a:solidFill>
        </p:spPr>
        <p:txBody>
          <a:bodyPr wrap="none" rtlCol="0">
            <a:spAutoFit/>
          </a:bodyPr>
          <a:lstStyle/>
          <a:p>
            <a:pPr algn="ctr"/>
            <a:r>
              <a:rPr lang="en-US" dirty="0"/>
              <a:t>Steady cyclone mixes and cools the water below, reducing sensible heat flux, leading to increase in SLP</a:t>
            </a:r>
            <a:endParaRPr lang="en-IL" dirty="0"/>
          </a:p>
        </p:txBody>
      </p:sp>
    </p:spTree>
    <p:extLst>
      <p:ext uri="{BB962C8B-B14F-4D97-AF65-F5344CB8AC3E}">
        <p14:creationId xmlns:p14="http://schemas.microsoft.com/office/powerpoint/2010/main" val="213829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8384</TotalTime>
  <Words>1706</Words>
  <Application>Microsoft Office PowerPoint</Application>
  <PresentationFormat>Widescreen</PresentationFormat>
  <Paragraphs>219</Paragraphs>
  <Slides>34</Slides>
  <Notes>0</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4" baseType="lpstr">
      <vt:lpstr>Arial</vt:lpstr>
      <vt:lpstr>Calibri</vt:lpstr>
      <vt:lpstr>Calibri Light</vt:lpstr>
      <vt:lpstr>Helvetica Neue</vt:lpstr>
      <vt:lpstr>Symbol</vt:lpstr>
      <vt:lpstr>Times New Roman</vt:lpstr>
      <vt:lpstr>Wingdings</vt:lpstr>
      <vt:lpstr>Office Theme</vt:lpstr>
      <vt:lpstr>1_Office Theme</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 of Galilee destructive waves floods Tiberias ICON-LAM simulation at 600 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IFS skin temperature  Erroneous coastal grid cell with 0°C </vt:lpstr>
      <vt:lpstr>IFS skin temperature problem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pavel khain</dc:creator>
  <cp:lastModifiedBy>Pavel Khanin</cp:lastModifiedBy>
  <cp:revision>390</cp:revision>
  <dcterms:created xsi:type="dcterms:W3CDTF">2020-08-30T10:37:34Z</dcterms:created>
  <dcterms:modified xsi:type="dcterms:W3CDTF">2022-09-12T11:26:14Z</dcterms:modified>
</cp:coreProperties>
</file>