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1" r:id="rId3"/>
  </p:sldMasterIdLst>
  <p:notesMasterIdLst>
    <p:notesMasterId r:id="rId35"/>
  </p:notesMasterIdLst>
  <p:handoutMasterIdLst>
    <p:handoutMasterId r:id="rId36"/>
  </p:handoutMasterIdLst>
  <p:sldIdLst>
    <p:sldId id="368" r:id="rId4"/>
    <p:sldId id="388" r:id="rId5"/>
    <p:sldId id="402" r:id="rId6"/>
    <p:sldId id="476" r:id="rId7"/>
    <p:sldId id="501" r:id="rId8"/>
    <p:sldId id="502" r:id="rId9"/>
    <p:sldId id="442" r:id="rId10"/>
    <p:sldId id="496" r:id="rId11"/>
    <p:sldId id="497" r:id="rId12"/>
    <p:sldId id="498" r:id="rId13"/>
    <p:sldId id="481" r:id="rId14"/>
    <p:sldId id="482" r:id="rId15"/>
    <p:sldId id="503" r:id="rId16"/>
    <p:sldId id="504" r:id="rId17"/>
    <p:sldId id="510" r:id="rId18"/>
    <p:sldId id="517" r:id="rId19"/>
    <p:sldId id="518" r:id="rId20"/>
    <p:sldId id="519" r:id="rId21"/>
    <p:sldId id="485" r:id="rId22"/>
    <p:sldId id="520" r:id="rId23"/>
    <p:sldId id="505" r:id="rId24"/>
    <p:sldId id="509" r:id="rId25"/>
    <p:sldId id="506" r:id="rId26"/>
    <p:sldId id="507" r:id="rId27"/>
    <p:sldId id="508" r:id="rId28"/>
    <p:sldId id="511" r:id="rId29"/>
    <p:sldId id="512" r:id="rId30"/>
    <p:sldId id="513" r:id="rId31"/>
    <p:sldId id="515" r:id="rId32"/>
    <p:sldId id="516" r:id="rId33"/>
    <p:sldId id="363" r:id="rId3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4294">
          <p15:clr>
            <a:srgbClr val="A4A3A4"/>
          </p15:clr>
        </p15:guide>
        <p15:guide id="6" orient="horz" pos="959">
          <p15:clr>
            <a:srgbClr val="A4A3A4"/>
          </p15:clr>
        </p15:guide>
        <p15:guide id="7" orient="horz" pos="3347">
          <p15:clr>
            <a:srgbClr val="A4A3A4"/>
          </p15:clr>
        </p15:guide>
        <p15:guide id="8" orient="horz" pos="4087">
          <p15:clr>
            <a:srgbClr val="A4A3A4"/>
          </p15:clr>
        </p15:guide>
        <p15:guide id="9" pos="2880">
          <p15:clr>
            <a:srgbClr val="A4A3A4"/>
          </p15:clr>
        </p15:guide>
        <p15:guide id="10" pos="295">
          <p15:clr>
            <a:srgbClr val="A4A3A4"/>
          </p15:clr>
        </p15:guide>
        <p15:guide id="11" pos="5486">
          <p15:clr>
            <a:srgbClr val="A4A3A4"/>
          </p15:clr>
        </p15:guide>
        <p15:guide id="12" pos="5264">
          <p15:clr>
            <a:srgbClr val="A4A3A4"/>
          </p15:clr>
        </p15:guide>
        <p15:guide id="1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FF33"/>
    <a:srgbClr val="FD6D59"/>
    <a:srgbClr val="FAB4B4"/>
    <a:srgbClr val="F8783E"/>
    <a:srgbClr val="F6BC9C"/>
    <a:srgbClr val="C34D05"/>
    <a:srgbClr val="FF0066"/>
    <a:srgbClr val="996600"/>
    <a:srgbClr val="2F9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1" autoAdjust="0"/>
  </p:normalViewPr>
  <p:slideViewPr>
    <p:cSldViewPr>
      <p:cViewPr varScale="1">
        <p:scale>
          <a:sx n="78" d="100"/>
          <a:sy n="78" d="100"/>
        </p:scale>
        <p:origin x="1080" y="90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2880"/>
        <p:guide pos="295"/>
        <p:guide pos="5486"/>
        <p:guide pos="5264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36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97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97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23438"/>
            <a:ext cx="30797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fld id="{574F6B74-1D32-4C66-A569-828EC73DF4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0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97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803275"/>
            <a:ext cx="5022850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894263"/>
            <a:ext cx="5200650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4388"/>
            <a:ext cx="3079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04388"/>
            <a:ext cx="3079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94AD8BD-547B-44B0-95F4-3FDAF593FD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75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5321F-F3E0-4F24-9A10-AF41344EC5D5}" type="slidenum">
              <a:rPr lang="de-DE" altLang="de-DE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94263"/>
            <a:ext cx="5200650" cy="4568825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AD8BD-547B-44B0-95F4-3FDAF593FD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17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3" descr="cosmoLogo_veryfi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7338"/>
            <a:ext cx="20177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2875"/>
            <a:ext cx="23637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2492375"/>
            <a:ext cx="8207375" cy="1871663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97425"/>
            <a:ext cx="8207375" cy="519113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594466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3D58-888E-4161-BDFE-77C5F7703053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3853-3FDE-4CAF-AC89-E8CF3A0751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6034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125538"/>
            <a:ext cx="2058987" cy="4895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125538"/>
            <a:ext cx="6029325" cy="4895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992F-29A5-4A6C-A4F8-3EA22665A43D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E8B46-52BF-42BA-BC4C-3466E9408A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2178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6F38B-3D10-4825-946B-36BFA208E4CC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29823488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96C5F-4024-4073-BAF1-C5266EC4E03E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33767799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8D37-ADD4-46A1-A188-7CA321EF8B87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6692699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97F2-C912-4213-BAD3-5BD831250DA2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108233340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4486-878B-4E92-B80E-F0D04124AB7D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262944268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04F29-253D-4F18-9A34-74282B50CFA9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101664325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633E-85AB-4B47-82D2-A5310725A326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336650723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B487-32FC-4790-8503-12B35CCFA7BA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24345445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516000"/>
            <a:ext cx="1511300" cy="207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516000"/>
            <a:ext cx="3960812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4686-4644-471E-9375-12B57D8E2B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918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B3983-61BD-4D15-A3A9-B02C901174AC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36743639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1100F-210A-4E5B-BEC2-4B4637C23D11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30742535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412875"/>
            <a:ext cx="2058987" cy="49688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412875"/>
            <a:ext cx="6029325" cy="49688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4DDF-A91D-4667-A16E-735B991C92E6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402759357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9E509-80FE-4C9B-8547-D94EE6EEA7AC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407940534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EE97-C8B4-4CD3-8FF8-AEDEFBC83AB2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196619044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3D93-52B7-4614-8BF4-04D9FE86DE84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34196956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09FC5-E92C-4C90-9D9A-E5B605000AB0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318240055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1930-158F-40BA-BD0C-691DD5908BF2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358113551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506589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481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516000"/>
            <a:ext cx="1511300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65DB9-56A2-491D-BC2A-CC4127F07D83}" type="datetime1">
              <a:rPr lang="de-DE" smtClean="0"/>
              <a:t>12.09.2022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8000" y="6516000"/>
            <a:ext cx="3960000" cy="216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85844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9030-06C0-4936-9425-F83E60432BA7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235359242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E9F9-CAF6-4963-9754-C5792E46ADB9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219198887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E6C9-32AF-4205-BA45-FF89937960C1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9211458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412875"/>
            <a:ext cx="2058987" cy="49688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412875"/>
            <a:ext cx="6029325" cy="49688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B22C-D759-4D38-A171-2E272A4E1D33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</p:spTree>
    <p:extLst>
      <p:ext uri="{BB962C8B-B14F-4D97-AF65-F5344CB8AC3E}">
        <p14:creationId xmlns:p14="http://schemas.microsoft.com/office/powerpoint/2010/main" val="22447885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2481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2481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516000"/>
            <a:ext cx="1511300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0AEC7-9ABD-4DF9-BFA3-E1489425941C}" type="datetime1">
              <a:rPr lang="de-DE" smtClean="0"/>
              <a:t>12.09.2022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8000" y="6516000"/>
            <a:ext cx="3960000" cy="216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7A09-F0C8-410D-9C9F-DB93FB5DC1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218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5C62-6117-498C-AE0D-849BEE17ACF2}" type="datetime1">
              <a:rPr lang="de-DE" smtClean="0"/>
              <a:t>12.09.2022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E847-6A60-4B14-8561-F9D53AAC39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4806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92A4-FAFD-41C4-9776-082A671AC325}" type="datetime1">
              <a:rPr lang="de-DE" smtClean="0"/>
              <a:t>12.09.2022</a:t>
            </a:fld>
            <a:endParaRPr lang="de-DE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F1F0-2724-4E6D-8265-2079DCBA46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8549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18B0-A8DC-4AF0-8A35-2BEACE7DEA9F}" type="datetime1">
              <a:rPr lang="de-DE" smtClean="0"/>
              <a:t>12.09.2022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D59D-AEE2-4368-A402-C5EC47BC6A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3232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87049-C975-4B82-9E17-A4C0D3DCCC5C}" type="datetime1">
              <a:rPr lang="de-DE" smtClean="0"/>
              <a:t>12.09.2022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46E1-8E2B-4FB0-9F0A-F9E7948F60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032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5214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513513"/>
            <a:ext cx="15113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2466CE47-F99D-4961-9BA6-91C9F59FCCDA}" type="datetime1">
              <a:rPr lang="de-DE" smtClean="0"/>
              <a:t>12.09.2022</a:t>
            </a:fld>
            <a:endParaRPr lang="de-DE"/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4859338" y="6650038"/>
            <a:ext cx="15113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000" y="6516000"/>
            <a:ext cx="396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13513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E819A5-0AE1-4A61-B068-D2F97FEB5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2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125538"/>
            <a:ext cx="8229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4" name="Text Box 42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1035" name="Line 43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" name="Picture 44" descr="cosmoLogo_veryfi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7338"/>
            <a:ext cx="20177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2875"/>
            <a:ext cx="23637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6" descr="Bundesadler_klei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77000"/>
            <a:ext cx="349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13" r:id="rId3"/>
    <p:sldLayoutId id="2147484614" r:id="rId4"/>
    <p:sldLayoutId id="2147484616" r:id="rId5"/>
    <p:sldLayoutId id="2147484617" r:id="rId6"/>
    <p:sldLayoutId id="2147484618" r:id="rId7"/>
    <p:sldLayoutId id="2147484619" r:id="rId8"/>
    <p:sldLayoutId id="2147484637" r:id="rId9"/>
    <p:sldLayoutId id="2147484620" r:id="rId10"/>
    <p:sldLayoutId id="2147484621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581775"/>
            <a:ext cx="18161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A83E3744-4228-4D27-A09E-5850FBE742DF}" type="datetime1">
              <a:rPr lang="de-DE" smtClean="0"/>
              <a:t>12.09.2022</a:t>
            </a:fld>
            <a:r>
              <a:rPr lang="de-DE"/>
              <a:t>PBPV  –  03/2010</a:t>
            </a:r>
          </a:p>
        </p:txBody>
      </p:sp>
      <p:sp>
        <p:nvSpPr>
          <p:cNvPr id="2054" name="Line 6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6" name="Picture 8" descr="DWD-BiWoCl-22-rgb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42875"/>
            <a:ext cx="29924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 userDrawn="1"/>
        </p:nvSpPr>
        <p:spPr bwMode="auto">
          <a:xfrm>
            <a:off x="5580063" y="549275"/>
            <a:ext cx="2376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7" name="Line 6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8" name="Picture 8" descr="DWD-BiWoCl-22-rgb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42875"/>
            <a:ext cx="29924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33" r:id="rId6"/>
    <p:sldLayoutId id="2147484634" r:id="rId7"/>
    <p:sldLayoutId id="2147484643" r:id="rId8"/>
    <p:sldLayoutId id="2147484644" r:id="rId9"/>
    <p:sldLayoutId id="2147484645" r:id="rId10"/>
    <p:sldLayoutId id="2147484646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dkrz.de/icon/wiki/-/wikis/Protocol-of-Release-Commi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krz.de/icon/icon-nwp" TargetMode="External"/><Relationship Id="rId2" Type="http://schemas.openxmlformats.org/officeDocument/2006/relationships/hyperlink" Target="http://cosmo-model.org/content/support/icon/defau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it@gitlab.dkrz.de:icon/icon-nwp.gi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wd.de/EN/ourservices/reports_on_icon/reports_on_ic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dkrz.de/icon/wiki/-/wikis/How-to-use-the-new-buildbo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916113"/>
            <a:ext cx="8281988" cy="2376487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SCA Report </a:t>
            </a:r>
            <a:r>
              <a:rPr lang="de-DE" altLang="de-DE" dirty="0" err="1"/>
              <a:t>for</a:t>
            </a:r>
            <a:r>
              <a:rPr lang="de-DE" altLang="de-DE" dirty="0"/>
              <a:t> ICON-NWP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sz="2000" dirty="0"/>
              <a:t>and still: COSMO-Model and INT2LM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652963"/>
            <a:ext cx="8207375" cy="1223962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Ulrich </a:t>
            </a:r>
            <a:r>
              <a:rPr lang="de-DE" altLang="de-DE" dirty="0" err="1"/>
              <a:t>Schättler</a:t>
            </a:r>
            <a:r>
              <a:rPr lang="de-DE" altLang="de-DE" dirty="0"/>
              <a:t>, Daniel Rieger</a:t>
            </a:r>
          </a:p>
          <a:p>
            <a:pPr eaLnBrk="1" hangingPunct="1"/>
            <a:r>
              <a:rPr lang="de-DE" altLang="de-DE" dirty="0"/>
              <a:t>Source Code Administrators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2.6.5 (29.07.22); </a:t>
            </a:r>
            <a:r>
              <a:rPr lang="de-DE" dirty="0" err="1"/>
              <a:t>cont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773238"/>
            <a:ext cx="8532813" cy="3311946"/>
          </a:xfrm>
        </p:spPr>
        <p:txBody>
          <a:bodyPr/>
          <a:lstStyle/>
          <a:p>
            <a:r>
              <a:rPr lang="en-US" sz="1600" dirty="0"/>
              <a:t>CSCS: introduction of more and optimized </a:t>
            </a:r>
            <a:r>
              <a:rPr lang="en-US" sz="1600" dirty="0" err="1"/>
              <a:t>OpenACC</a:t>
            </a:r>
            <a:r>
              <a:rPr lang="en-US" sz="1600" dirty="0"/>
              <a:t> code parts and introducing work to allow for more modularization later to improve and consolidate the ICON code                  =&gt; ICON-C</a:t>
            </a:r>
          </a:p>
          <a:p>
            <a:r>
              <a:rPr lang="en-US" sz="1600" dirty="0"/>
              <a:t>MCH: providing more model components of NWP physics for use on GPUs.</a:t>
            </a:r>
          </a:p>
          <a:p>
            <a:r>
              <a:rPr lang="en-US" sz="1600" dirty="0"/>
              <a:t>First Steps for ICON-SEAMLESS</a:t>
            </a:r>
          </a:p>
          <a:p>
            <a:pPr lvl="1"/>
            <a:r>
              <a:rPr lang="en-US" sz="1600" dirty="0"/>
              <a:t>allow coupled ocean/atmosphere simulations using ICON-NWP atmosphere, ICON-O ocean, TERRA land and sea-ice dynamics; thermodynamics components from FESOM2 and </a:t>
            </a:r>
            <a:r>
              <a:rPr lang="en-US" sz="1600" dirty="0" err="1"/>
              <a:t>Dmitrii</a:t>
            </a:r>
            <a:r>
              <a:rPr lang="en-US" sz="1600" dirty="0"/>
              <a:t> </a:t>
            </a:r>
            <a:r>
              <a:rPr lang="en-US" sz="1600" dirty="0" err="1"/>
              <a:t>Mironov</a:t>
            </a:r>
            <a:r>
              <a:rPr lang="en-US" sz="1600" dirty="0"/>
              <a:t>. Coupling is done with YAC2</a:t>
            </a:r>
          </a:p>
          <a:p>
            <a:pPr lvl="1"/>
            <a:r>
              <a:rPr lang="en-US" sz="1600" dirty="0"/>
              <a:t>JSBACH/VDIFF: provide </a:t>
            </a:r>
            <a:r>
              <a:rPr lang="en-US" sz="1600" dirty="0" err="1"/>
              <a:t>downwelling</a:t>
            </a:r>
            <a:r>
              <a:rPr lang="en-US" sz="1600" dirty="0"/>
              <a:t> shortwave fluxes as well as their diffuse fractions as additional fields in NWP diagnostics needed as input for JSBACH.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BDF60-C275-4E3C-9EC0-026E005EBA9E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195736" y="5445224"/>
            <a:ext cx="6223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>
                <a:solidFill>
                  <a:srgbClr val="000000"/>
                </a:solidFill>
              </a:rPr>
              <a:t>Full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b="1" dirty="0" err="1">
                <a:solidFill>
                  <a:srgbClr val="000000"/>
                </a:solidFill>
              </a:rPr>
              <a:t>list</a:t>
            </a:r>
            <a:r>
              <a:rPr lang="de-DE" sz="1400" b="1" dirty="0">
                <a:solidFill>
                  <a:srgbClr val="000000"/>
                </a:solidFill>
              </a:rPr>
              <a:t>: </a:t>
            </a:r>
            <a:r>
              <a:rPr lang="en-US" sz="1400" dirty="0">
                <a:hlinkClick r:id="rId2"/>
              </a:rPr>
              <a:t>https://gitlab.dkrz.de/icon/wiki/-/wikis/Protocol-of-Release-Commits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55718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Working </a:t>
            </a:r>
            <a:r>
              <a:rPr lang="de-DE" dirty="0" err="1"/>
              <a:t>with</a:t>
            </a:r>
            <a:r>
              <a:rPr lang="de-DE" dirty="0">
                <a:sym typeface="Wingdings"/>
              </a:rPr>
              <a:t> ICON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BEDA6-1B3B-451F-96C0-87424B4404C8}" type="datetime1">
              <a:rPr lang="de-DE" smtClean="0"/>
              <a:t>12.09.2022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4197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Developers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3237"/>
            <a:ext cx="8229600" cy="474027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ICON?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find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links on:</a:t>
            </a:r>
          </a:p>
          <a:p>
            <a:pPr lvl="1"/>
            <a:r>
              <a:rPr lang="de-DE" dirty="0">
                <a:hlinkClick r:id="rId2"/>
              </a:rPr>
              <a:t>http://cosmo-model.org/content/support/icon/default.htm</a:t>
            </a:r>
            <a:endParaRPr lang="de-DE" dirty="0"/>
          </a:p>
          <a:p>
            <a:pPr lvl="1"/>
            <a:r>
              <a:rPr lang="de-DE" dirty="0" err="1"/>
              <a:t>accessible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Link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document</a:t>
            </a:r>
            <a:r>
              <a:rPr lang="de-DE" dirty="0"/>
              <a:t> „ICON </a:t>
            </a:r>
            <a:r>
              <a:rPr lang="de-DE" dirty="0" err="1"/>
              <a:t>for</a:t>
            </a:r>
            <a:r>
              <a:rPr lang="de-DE" dirty="0"/>
              <a:t> Developers“,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explains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gitlab</a:t>
            </a:r>
            <a:r>
              <a:rPr lang="de-DE" dirty="0"/>
              <a:t>.</a:t>
            </a:r>
          </a:p>
          <a:p>
            <a:pPr lvl="1"/>
            <a:endParaRPr lang="de-DE" sz="800" dirty="0"/>
          </a:p>
          <a:p>
            <a:pPr marL="0" indent="0">
              <a:buNone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loo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gitlab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3"/>
              </a:rPr>
              <a:t>https://</a:t>
            </a:r>
            <a:r>
              <a:rPr lang="pt-BR" dirty="0">
                <a:hlinkClick r:id="rId3"/>
              </a:rPr>
              <a:t>gitlab.dkrz.de/icon/icon-nwp</a:t>
            </a:r>
            <a:endParaRPr lang="pt-BR" dirty="0"/>
          </a:p>
          <a:p>
            <a:pPr lvl="1"/>
            <a:endParaRPr lang="pt-BR" sz="800" dirty="0"/>
          </a:p>
          <a:p>
            <a:pPr marL="0" indent="0">
              <a:buNone/>
            </a:pP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download</a:t>
            </a:r>
            <a:r>
              <a:rPr lang="de-DE" dirty="0"/>
              <a:t> (</a:t>
            </a:r>
            <a:r>
              <a:rPr lang="de-DE" dirty="0" err="1"/>
              <a:t>clone</a:t>
            </a:r>
            <a:r>
              <a:rPr lang="de-DE" dirty="0"/>
              <a:t>) </a:t>
            </a:r>
            <a:r>
              <a:rPr lang="de-DE" dirty="0" err="1"/>
              <a:t>the</a:t>
            </a:r>
            <a:r>
              <a:rPr lang="de-DE" dirty="0"/>
              <a:t> code:</a:t>
            </a:r>
          </a:p>
          <a:p>
            <a:pPr lvl="1"/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clone</a:t>
            </a:r>
            <a:r>
              <a:rPr lang="de-DE" dirty="0"/>
              <a:t> </a:t>
            </a:r>
            <a:r>
              <a:rPr lang="pt-BR" dirty="0"/>
              <a:t>--recursive </a:t>
            </a:r>
            <a:r>
              <a:rPr lang="pt-BR" dirty="0">
                <a:hlinkClick r:id="rId4"/>
              </a:rPr>
              <a:t>git@gitlab.dkrz.de:icon/icon-nwp.git</a:t>
            </a:r>
            <a:endParaRPr lang="pt-BR" dirty="0"/>
          </a:p>
          <a:p>
            <a:pPr lvl="1"/>
            <a:endParaRPr lang="pt-BR" sz="800" dirty="0"/>
          </a:p>
          <a:p>
            <a:pPr marL="0" indent="0">
              <a:buNone/>
            </a:pPr>
            <a:r>
              <a:rPr lang="pt-BR" dirty="0"/>
              <a:t>Also take a look to the “ICON developer wiki”</a:t>
            </a:r>
          </a:p>
          <a:p>
            <a:pPr lvl="1"/>
            <a:r>
              <a:rPr lang="pt-BR" dirty="0"/>
              <a:t>https://gitlab.dkrz.de/icon/wiki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872B9-6CC3-4E79-A4DC-4E09A2B2766F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0866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Facts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Right now (31</a:t>
            </a:r>
            <a:r>
              <a:rPr lang="pt-BR" baseline="30000" dirty="0"/>
              <a:t>st</a:t>
            </a:r>
            <a:r>
              <a:rPr lang="pt-BR" dirty="0"/>
              <a:t> of August) icon-nwp has</a:t>
            </a:r>
          </a:p>
          <a:p>
            <a:r>
              <a:rPr lang="pt-BR" dirty="0"/>
              <a:t>Branches: hard to count, I guess &gt; 100</a:t>
            </a:r>
          </a:p>
          <a:p>
            <a:r>
              <a:rPr lang="pt-BR" dirty="0"/>
              <a:t>Issues: 53</a:t>
            </a:r>
          </a:p>
          <a:p>
            <a:r>
              <a:rPr lang="pt-BR" dirty="0"/>
              <a:t>Merge Requests: 58</a:t>
            </a:r>
          </a:p>
          <a:p>
            <a:pPr lvl="1"/>
            <a:r>
              <a:rPr lang="pt-BR" sz="1600" dirty="0"/>
              <a:t>Feature branches: 23</a:t>
            </a:r>
          </a:p>
          <a:p>
            <a:pPr lvl="1"/>
            <a:r>
              <a:rPr lang="pt-BR" sz="1600" dirty="0"/>
              <a:t>COSMO activities: 3</a:t>
            </a:r>
          </a:p>
          <a:p>
            <a:pPr lvl="2"/>
            <a:r>
              <a:rPr lang="pt-BR" sz="1600" dirty="0"/>
              <a:t>dursun, dursun_m in output of mch_opr_r04b07_lhn_12</a:t>
            </a:r>
          </a:p>
          <a:p>
            <a:pPr lvl="2"/>
            <a:r>
              <a:rPr lang="pt-BR" sz="1600" dirty="0"/>
              <a:t>cairr cams</a:t>
            </a:r>
          </a:p>
          <a:p>
            <a:pPr lvl="2"/>
            <a:r>
              <a:rPr lang="pt-BR" sz="1600" dirty="0"/>
              <a:t>read cams data</a:t>
            </a:r>
          </a:p>
          <a:p>
            <a:pPr lvl="1"/>
            <a:r>
              <a:rPr lang="pt-BR" sz="1600" dirty="0"/>
              <a:t>CLM activities: 1</a:t>
            </a:r>
          </a:p>
          <a:p>
            <a:pPr lvl="1"/>
            <a:r>
              <a:rPr lang="pt-BR" sz="1600" dirty="0"/>
              <a:t>GPU developments: 14</a:t>
            </a:r>
          </a:p>
          <a:p>
            <a:pPr lvl="1"/>
            <a:r>
              <a:rPr lang="pt-BR" sz="1600" dirty="0"/>
              <a:t>Others (infrastructure): 17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872B9-6CC3-4E79-A4DC-4E09A2B2766F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03596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9E590-4B11-B242-3729-901EE30B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ICON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79C581-C3D2-18AA-2D2F-3F2D9E09B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73238"/>
            <a:ext cx="8532813" cy="460809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ICON Tutorial: </a:t>
            </a:r>
          </a:p>
          <a:p>
            <a:pPr lvl="1"/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manual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ICON.</a:t>
            </a:r>
          </a:p>
          <a:p>
            <a:pPr lvl="1"/>
            <a:endParaRPr lang="de-DE" sz="800" dirty="0"/>
          </a:p>
          <a:p>
            <a:pPr marL="0" indent="0">
              <a:buNone/>
            </a:pPr>
            <a:r>
              <a:rPr lang="de-DE" dirty="0"/>
              <a:t>ICON </a:t>
            </a:r>
            <a:r>
              <a:rPr lang="de-DE" dirty="0" err="1"/>
              <a:t>for</a:t>
            </a:r>
            <a:r>
              <a:rPr lang="de-DE" dirty="0"/>
              <a:t> Developers</a:t>
            </a:r>
          </a:p>
          <a:p>
            <a:pPr lvl="1"/>
            <a:r>
              <a:rPr lang="de-DE" dirty="0"/>
              <a:t>Short </a:t>
            </a:r>
            <a:r>
              <a:rPr lang="de-DE" dirty="0" err="1"/>
              <a:t>description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gitlab</a:t>
            </a:r>
            <a:r>
              <a:rPr lang="de-DE" dirty="0"/>
              <a:t> and </a:t>
            </a:r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.</a:t>
            </a:r>
          </a:p>
          <a:p>
            <a:pPr lvl="1"/>
            <a:endParaRPr lang="de-DE" sz="800" dirty="0"/>
          </a:p>
          <a:p>
            <a:pPr marL="0" indent="0">
              <a:buNone/>
            </a:pPr>
            <a:r>
              <a:rPr lang="de-DE" dirty="0"/>
              <a:t>Reports on ICON</a:t>
            </a:r>
          </a:p>
          <a:p>
            <a:pPr lvl="1"/>
            <a:r>
              <a:rPr lang="en-US" dirty="0"/>
              <a:t>S</a:t>
            </a:r>
            <a:r>
              <a:rPr lang="en-US" sz="1800" dirty="0"/>
              <a:t>eries of non-peer-reviewed articles dedicated to the numerical weather prediction and climate model ICON.</a:t>
            </a:r>
          </a:p>
          <a:p>
            <a:pPr lvl="1"/>
            <a:r>
              <a:rPr lang="en-US" sz="1800" u="sng" dirty="0">
                <a:hlinkClick r:id="rId2"/>
              </a:rPr>
              <a:t>https://www.dwd.de/EN/ourservices/reports_on_icon/reports_on_icon.html</a:t>
            </a:r>
            <a:endParaRPr lang="en-US" sz="1800" dirty="0"/>
          </a:p>
          <a:p>
            <a:pPr lvl="1"/>
            <a:endParaRPr lang="en-US" sz="800" dirty="0"/>
          </a:p>
          <a:p>
            <a:pPr marL="0" indent="0">
              <a:buNone/>
            </a:pPr>
            <a:r>
              <a:rPr lang="en-US" dirty="0"/>
              <a:t>Further Reading</a:t>
            </a:r>
          </a:p>
          <a:p>
            <a:pPr lvl="1"/>
            <a:r>
              <a:rPr lang="en-US" dirty="0"/>
              <a:t>https://code.mpimet.mpg.de/projects/iconpublic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FAA1E6-00B1-15FA-8022-0679852A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875EE0-5FEE-1E39-8414-E669CCA9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5AB17-1609-4724-8909-3C6C2F60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42193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05397-1851-7B48-7A9F-DFD033E7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Plain Users / Non-Developers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B4EC94-F243-5799-0EA9-EF425F217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My</a:t>
            </a:r>
            <a:r>
              <a:rPr lang="de-DE" dirty="0"/>
              <a:t> personal </a:t>
            </a:r>
            <a:r>
              <a:rPr lang="de-DE" dirty="0" err="1"/>
              <a:t>opinion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gitlab</a:t>
            </a:r>
            <a:r>
              <a:rPr lang="de-DE" dirty="0"/>
              <a:t>, </a:t>
            </a:r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, e.g. </a:t>
            </a:r>
            <a:r>
              <a:rPr lang="de-DE" dirty="0" err="1"/>
              <a:t>the</a:t>
            </a:r>
            <a:r>
              <a:rPr lang="de-DE" dirty="0"/>
              <a:t> Release Notes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ICON </a:t>
            </a:r>
            <a:r>
              <a:rPr lang="de-DE" dirty="0" err="1"/>
              <a:t>activities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relevant </a:t>
            </a:r>
            <a:r>
              <a:rPr lang="de-DE" dirty="0" err="1"/>
              <a:t>informations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somehow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A4C162-1726-C244-891C-1AA08B25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CBD86D-0DD4-ADBE-CB9C-C941E692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292B23-F1C1-902D-868E-05D98B32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486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in ICON Operational Suite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Enhancement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:</a:t>
            </a:r>
          </a:p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90 </a:t>
            </a:r>
            <a:r>
              <a:rPr lang="de-DE" dirty="0" err="1"/>
              <a:t>to</a:t>
            </a:r>
            <a:r>
              <a:rPr lang="de-DE" dirty="0"/>
              <a:t> 120 </a:t>
            </a:r>
            <a:r>
              <a:rPr lang="de-DE" dirty="0" err="1"/>
              <a:t>levels</a:t>
            </a:r>
            <a:r>
              <a:rPr lang="de-DE" dirty="0"/>
              <a:t>. </a:t>
            </a:r>
          </a:p>
          <a:p>
            <a:r>
              <a:rPr lang="de-DE" dirty="0"/>
              <a:t>More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stratosphere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reduces</a:t>
            </a:r>
            <a:r>
              <a:rPr lang="de-DE" dirty="0"/>
              <a:t> wind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forecast</a:t>
            </a:r>
            <a:r>
              <a:rPr lang="de-DE" dirty="0"/>
              <a:t> </a:t>
            </a:r>
            <a:r>
              <a:rPr lang="de-DE" dirty="0" err="1"/>
              <a:t>errors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stratosphere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5 %.</a:t>
            </a:r>
          </a:p>
          <a:p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modifications</a:t>
            </a:r>
            <a:r>
              <a:rPr lang="de-DE" dirty="0"/>
              <a:t> in INT2LM </a:t>
            </a:r>
            <a:r>
              <a:rPr lang="de-DE" dirty="0" err="1"/>
              <a:t>namelist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/GRID_IN/:</a:t>
            </a:r>
          </a:p>
          <a:p>
            <a:pPr marL="514350" lvl="1" indent="0">
              <a:buNone/>
            </a:pPr>
            <a:r>
              <a:rPr lang="de-DE" dirty="0" err="1"/>
              <a:t>ke_in_tot</a:t>
            </a:r>
            <a:r>
              <a:rPr lang="de-DE" dirty="0"/>
              <a:t> = 120			was 90 </a:t>
            </a:r>
            <a:r>
              <a:rPr lang="de-DE" dirty="0" err="1"/>
              <a:t>before</a:t>
            </a:r>
            <a:endParaRPr lang="de-DE" dirty="0"/>
          </a:p>
          <a:p>
            <a:pPr marL="514350" lvl="1" indent="0">
              <a:buNone/>
            </a:pPr>
            <a:r>
              <a:rPr lang="de-DE" dirty="0" err="1"/>
              <a:t>nlevskip</a:t>
            </a:r>
            <a:r>
              <a:rPr lang="de-DE" dirty="0"/>
              <a:t> = 31			was 20 </a:t>
            </a:r>
            <a:r>
              <a:rPr lang="de-DE" dirty="0" err="1"/>
              <a:t>before</a:t>
            </a:r>
            <a:endParaRPr lang="de-DE" dirty="0"/>
          </a:p>
          <a:p>
            <a:pPr marL="51435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global ICON: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6684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in ICON Operational Suite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773238"/>
            <a:ext cx="8532813" cy="424815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global ICON:</a:t>
            </a:r>
          </a:p>
          <a:p>
            <a:pPr marL="355600" indent="-355600"/>
            <a:r>
              <a:rPr lang="de-DE" dirty="0"/>
              <a:t>New </a:t>
            </a:r>
            <a:r>
              <a:rPr lang="de-DE" dirty="0" err="1"/>
              <a:t>orography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composit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MERIT (90°N-60°S; 3‘‘ </a:t>
            </a:r>
            <a:r>
              <a:rPr lang="de-DE" dirty="0" err="1"/>
              <a:t>resolution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REMA (62°S-90°S; 200 m)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. Former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was GLOBE.</a:t>
            </a:r>
          </a:p>
          <a:p>
            <a:pPr marL="355600" indent="-355600"/>
            <a:r>
              <a:rPr lang="de-DE" dirty="0"/>
              <a:t>New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SSO </a:t>
            </a:r>
            <a:r>
              <a:rPr lang="de-DE" dirty="0" err="1"/>
              <a:t>parameters</a:t>
            </a:r>
            <a:r>
              <a:rPr lang="de-DE" dirty="0"/>
              <a:t>.</a:t>
            </a:r>
          </a:p>
          <a:p>
            <a:pPr marL="355600" indent="-355600"/>
            <a:endParaRPr lang="de-DE" dirty="0"/>
          </a:p>
          <a:p>
            <a:pPr marL="355600" indent="-355600">
              <a:buNone/>
            </a:pP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COSMO </a:t>
            </a:r>
            <a:r>
              <a:rPr lang="de-DE" dirty="0" err="1"/>
              <a:t>applications</a:t>
            </a:r>
            <a:r>
              <a:rPr lang="de-DE" dirty="0"/>
              <a:t>:</a:t>
            </a:r>
          </a:p>
          <a:p>
            <a:pPr marL="355600" indent="-355600"/>
            <a:r>
              <a:rPr lang="de-DE" dirty="0">
                <a:solidFill>
                  <a:srgbClr val="FF0000"/>
                </a:solidFill>
              </a:rPr>
              <a:t>Do not </a:t>
            </a:r>
            <a:r>
              <a:rPr lang="de-DE" dirty="0" err="1">
                <a:solidFill>
                  <a:srgbClr val="FF0000"/>
                </a:solidFill>
              </a:rPr>
              <a:t>use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old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icon_hhl</a:t>
            </a:r>
            <a:r>
              <a:rPr lang="de-DE" dirty="0">
                <a:solidFill>
                  <a:srgbClr val="FF0000"/>
                </a:solidFill>
              </a:rPr>
              <a:t>-files </a:t>
            </a:r>
            <a:r>
              <a:rPr lang="de-DE" dirty="0" err="1">
                <a:solidFill>
                  <a:srgbClr val="FF0000"/>
                </a:solidFill>
              </a:rPr>
              <a:t>any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more</a:t>
            </a:r>
            <a:r>
              <a:rPr lang="de-DE" dirty="0">
                <a:solidFill>
                  <a:srgbClr val="FF0000"/>
                </a:solidFill>
              </a:rPr>
              <a:t>. </a:t>
            </a:r>
            <a:r>
              <a:rPr lang="de-DE" dirty="0"/>
              <a:t>HHL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distributed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igfff00000000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icon_hhl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must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15793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in ICON Operational Suite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5589662"/>
            <a:ext cx="8532813" cy="71965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Large </a:t>
            </a:r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restricted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northern South </a:t>
            </a:r>
            <a:r>
              <a:rPr lang="de-DE" dirty="0" err="1"/>
              <a:t>America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GLOBE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erroneous</a:t>
            </a:r>
            <a:r>
              <a:rPr lang="de-DE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51" y="1700809"/>
            <a:ext cx="5540953" cy="388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3654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on ECMWF Computers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0809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cca</a:t>
            </a:r>
            <a:r>
              <a:rPr lang="de-DE" dirty="0"/>
              <a:t>:</a:t>
            </a:r>
          </a:p>
          <a:p>
            <a:r>
              <a:rPr lang="de-DE" dirty="0"/>
              <a:t>Running </a:t>
            </a:r>
            <a:r>
              <a:rPr lang="de-DE" dirty="0" err="1"/>
              <a:t>newer</a:t>
            </a:r>
            <a:r>
              <a:rPr lang="de-DE" dirty="0"/>
              <a:t> ICON </a:t>
            </a:r>
            <a:r>
              <a:rPr lang="de-DE" dirty="0" err="1"/>
              <a:t>versions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2.6.3 on </a:t>
            </a:r>
            <a:r>
              <a:rPr lang="de-DE" dirty="0" err="1"/>
              <a:t>cca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possible due </a:t>
            </a:r>
            <a:r>
              <a:rPr lang="de-DE" dirty="0" err="1"/>
              <a:t>to</a:t>
            </a:r>
            <a:r>
              <a:rPr lang="de-DE" dirty="0"/>
              <a:t> Cray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(</a:t>
            </a:r>
            <a:r>
              <a:rPr lang="de-DE" dirty="0" err="1"/>
              <a:t>cce</a:t>
            </a:r>
            <a:r>
              <a:rPr lang="de-DE" dirty="0"/>
              <a:t> 8.7.7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.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newer</a:t>
            </a:r>
            <a:r>
              <a:rPr lang="de-DE" dirty="0"/>
              <a:t>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).</a:t>
            </a:r>
          </a:p>
          <a:p>
            <a:endParaRPr lang="de-DE" sz="1000" dirty="0"/>
          </a:p>
          <a:p>
            <a:pPr marL="0" indent="0">
              <a:buNone/>
            </a:pPr>
            <a:r>
              <a:rPr lang="de-DE" dirty="0"/>
              <a:t>New </a:t>
            </a:r>
            <a:r>
              <a:rPr lang="de-DE" dirty="0" err="1"/>
              <a:t>hpc</a:t>
            </a:r>
            <a:r>
              <a:rPr lang="de-DE" dirty="0"/>
              <a:t>:</a:t>
            </a:r>
          </a:p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config-scripts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in Bologna:</a:t>
            </a:r>
          </a:p>
          <a:p>
            <a:pPr lvl="1"/>
            <a:r>
              <a:rPr lang="de-DE" dirty="0"/>
              <a:t>atos2020.gcc-11.2.0: </a:t>
            </a:r>
            <a:r>
              <a:rPr lang="de-DE" dirty="0" err="1"/>
              <a:t>for</a:t>
            </a:r>
            <a:r>
              <a:rPr lang="de-DE" dirty="0"/>
              <a:t> GNU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suite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OpenMPI</a:t>
            </a:r>
            <a:r>
              <a:rPr lang="de-DE" dirty="0"/>
              <a:t>: </a:t>
            </a:r>
          </a:p>
          <a:p>
            <a:pPr lvl="2"/>
            <a:r>
              <a:rPr lang="de-DE" dirty="0" err="1"/>
              <a:t>significantly</a:t>
            </a:r>
            <a:r>
              <a:rPr lang="de-DE" dirty="0"/>
              <a:t> </a:t>
            </a:r>
            <a:r>
              <a:rPr lang="de-DE" dirty="0" err="1"/>
              <a:t>slower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Intel </a:t>
            </a:r>
            <a:r>
              <a:rPr lang="de-DE" dirty="0" err="1"/>
              <a:t>version</a:t>
            </a:r>
            <a:endParaRPr lang="de-DE" dirty="0"/>
          </a:p>
          <a:p>
            <a:pPr lvl="1"/>
            <a:r>
              <a:rPr lang="de-DE" dirty="0"/>
              <a:t>atos2020.intel-2021.4: </a:t>
            </a:r>
            <a:r>
              <a:rPr lang="de-DE" dirty="0" err="1"/>
              <a:t>for</a:t>
            </a:r>
            <a:r>
              <a:rPr lang="de-DE" dirty="0"/>
              <a:t> Intel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Mellanox</a:t>
            </a:r>
            <a:r>
              <a:rPr lang="de-DE" dirty="0"/>
              <a:t> </a:t>
            </a:r>
            <a:r>
              <a:rPr lang="de-DE" dirty="0" err="1"/>
              <a:t>OpenMPI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(</a:t>
            </a:r>
            <a:r>
              <a:rPr lang="de-DE" dirty="0" err="1"/>
              <a:t>hpcx-openmpi</a:t>
            </a:r>
            <a:r>
              <a:rPr lang="de-DE" dirty="0"/>
              <a:t>)</a:t>
            </a:r>
          </a:p>
          <a:p>
            <a:pPr lvl="2"/>
            <a:r>
              <a:rPr lang="de-DE" dirty="0" err="1"/>
              <a:t>OpenMP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ecrad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: </a:t>
            </a:r>
            <a:r>
              <a:rPr lang="de-DE" dirty="0" err="1"/>
              <a:t>export</a:t>
            </a:r>
            <a:r>
              <a:rPr lang="de-DE" dirty="0"/>
              <a:t> OMP_PLACES=</a:t>
            </a:r>
            <a:r>
              <a:rPr lang="de-DE" dirty="0" err="1"/>
              <a:t>threads</a:t>
            </a:r>
            <a:endParaRPr lang="de-DE" dirty="0"/>
          </a:p>
          <a:p>
            <a:pPr lvl="2"/>
            <a:r>
              <a:rPr lang="de-DE" dirty="0"/>
              <a:t>still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OpenMP</a:t>
            </a:r>
            <a:r>
              <a:rPr lang="de-DE" dirty="0"/>
              <a:t> and </a:t>
            </a:r>
            <a:r>
              <a:rPr lang="de-DE" dirty="0" err="1"/>
              <a:t>ecrad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6BA39-DBBB-42BB-BCF7-A4E215E4A528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1296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Contents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/>
          </a:p>
          <a:p>
            <a:r>
              <a:rPr lang="de-DE" altLang="de-DE" dirty="0"/>
              <a:t>COSMO 6.0 and INT2LM 3.0</a:t>
            </a:r>
          </a:p>
          <a:p>
            <a:endParaRPr lang="de-DE" altLang="de-DE" dirty="0"/>
          </a:p>
          <a:p>
            <a:r>
              <a:rPr lang="de-DE" altLang="de-DE" dirty="0" err="1"/>
              <a:t>Latest</a:t>
            </a:r>
            <a:r>
              <a:rPr lang="de-DE" altLang="de-DE" dirty="0"/>
              <a:t> ICON Releases</a:t>
            </a:r>
          </a:p>
          <a:p>
            <a:endParaRPr lang="de-DE" altLang="de-DE" dirty="0"/>
          </a:p>
          <a:p>
            <a:r>
              <a:rPr lang="de-DE" altLang="de-DE" dirty="0"/>
              <a:t>Working </a:t>
            </a:r>
            <a:r>
              <a:rPr lang="de-DE" altLang="de-DE" dirty="0" err="1"/>
              <a:t>with</a:t>
            </a:r>
            <a:r>
              <a:rPr lang="de-DE" altLang="de-DE" dirty="0"/>
              <a:t> ICON</a:t>
            </a:r>
          </a:p>
          <a:p>
            <a:endParaRPr lang="de-DE" altLang="de-DE" dirty="0"/>
          </a:p>
          <a:p>
            <a:r>
              <a:rPr lang="de-DE" altLang="de-DE" dirty="0"/>
              <a:t>License and Support </a:t>
            </a:r>
            <a:r>
              <a:rPr lang="de-DE" altLang="de-DE" dirty="0" err="1"/>
              <a:t>Issues</a:t>
            </a:r>
            <a:endParaRPr lang="de-DE" altLang="de-DE" dirty="0"/>
          </a:p>
          <a:p>
            <a:endParaRPr lang="de-DE" altLang="de-DE" dirty="0"/>
          </a:p>
          <a:p>
            <a:r>
              <a:rPr lang="de-DE" altLang="de-DE" dirty="0"/>
              <a:t>ICON Projects</a:t>
            </a:r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17412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3CC3E1-F3B4-45D0-863C-6511E3C79237}" type="datetime1">
              <a:rPr lang="de-DE" altLang="de-DE" smtClean="0"/>
              <a:t>12.09.2022</a:t>
            </a:fld>
            <a:endParaRPr lang="de-DE" altLang="de-DE"/>
          </a:p>
        </p:txBody>
      </p:sp>
      <p:sp>
        <p:nvSpPr>
          <p:cNvPr id="17413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/>
              <a:t>COSMO General Meeting 2022, Athens</a:t>
            </a:r>
            <a:endParaRPr lang="de-DE" altLang="de-DE"/>
          </a:p>
        </p:txBody>
      </p:sp>
      <p:sp>
        <p:nvSpPr>
          <p:cNvPr id="1741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29EDE29-5F63-4348-BB4A-67AF6B8960F8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on ECMWF Computers (</a:t>
            </a:r>
            <a:r>
              <a:rPr lang="de-DE" dirty="0" err="1"/>
              <a:t>cont</a:t>
            </a:r>
            <a:r>
              <a:rPr lang="de-DE" dirty="0"/>
              <a:t>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Other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discuss</a:t>
            </a:r>
            <a:r>
              <a:rPr lang="de-DE" dirty="0"/>
              <a:t>:</a:t>
            </a:r>
          </a:p>
          <a:p>
            <a:r>
              <a:rPr lang="de-DE" dirty="0"/>
              <a:t>COSMO-LEPS </a:t>
            </a:r>
            <a:r>
              <a:rPr lang="de-DE" dirty="0" err="1"/>
              <a:t>with</a:t>
            </a:r>
            <a:r>
              <a:rPr lang="de-DE" dirty="0"/>
              <a:t> 6.0, GRIB 2 ?</a:t>
            </a:r>
          </a:p>
          <a:p>
            <a:r>
              <a:rPr lang="de-DE" dirty="0"/>
              <a:t>ICON-LEPS</a:t>
            </a:r>
          </a:p>
          <a:p>
            <a:r>
              <a:rPr lang="de-DE" dirty="0"/>
              <a:t>NWP Testsuite</a:t>
            </a:r>
          </a:p>
          <a:p>
            <a:r>
              <a:rPr lang="de-DE" dirty="0" err="1"/>
              <a:t>Buildbot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: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, but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BUs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6BA39-DBBB-42BB-BCF7-A4E215E4A528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0938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License and Support </a:t>
            </a:r>
            <a:r>
              <a:rPr lang="de-DE" dirty="0" err="1"/>
              <a:t>Issues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BEDA6-1B3B-451F-96C0-87424B4404C8}" type="datetime1">
              <a:rPr lang="de-DE" smtClean="0"/>
              <a:t>12.09.2022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07713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B4682-6A86-576F-D0BF-BF5016EF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Still </a:t>
            </a:r>
            <a:r>
              <a:rPr lang="de-DE" dirty="0" err="1"/>
              <a:t>under</a:t>
            </a:r>
            <a:r>
              <a:rPr lang="de-DE" dirty="0"/>
              <a:t> Construction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2FF8C2-EBE4-A23A-EE92-0B76ABE9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36082"/>
          </a:xfrm>
        </p:spPr>
        <p:txBody>
          <a:bodyPr/>
          <a:lstStyle/>
          <a:p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ICON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. Even an Open Source License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.</a:t>
            </a:r>
          </a:p>
          <a:p>
            <a:r>
              <a:rPr lang="de-DE" dirty="0"/>
              <a:t>COSMO / DWD will </a:t>
            </a:r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„</a:t>
            </a:r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Software and </a:t>
            </a:r>
            <a:r>
              <a:rPr lang="de-DE" dirty="0" err="1"/>
              <a:t>Meteorological</a:t>
            </a:r>
            <a:r>
              <a:rPr lang="de-DE" dirty="0"/>
              <a:t> and </a:t>
            </a:r>
            <a:r>
              <a:rPr lang="de-DE" dirty="0" err="1"/>
              <a:t>Climatological</a:t>
            </a:r>
            <a:r>
              <a:rPr lang="de-DE" dirty="0"/>
              <a:t> Support Services </a:t>
            </a:r>
            <a:r>
              <a:rPr lang="de-DE" dirty="0" err="1"/>
              <a:t>for</a:t>
            </a:r>
            <a:r>
              <a:rPr lang="de-DE" dirty="0"/>
              <a:t> Official Duty and Scientific </a:t>
            </a:r>
            <a:r>
              <a:rPr lang="de-DE" dirty="0" err="1"/>
              <a:t>Purposes</a:t>
            </a:r>
            <a:r>
              <a:rPr lang="de-DE" dirty="0"/>
              <a:t>“: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STC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.</a:t>
            </a:r>
          </a:p>
          <a:p>
            <a:r>
              <a:rPr lang="de-DE" dirty="0"/>
              <a:t>This </a:t>
            </a:r>
            <a:r>
              <a:rPr lang="de-DE" dirty="0" err="1"/>
              <a:t>license</a:t>
            </a:r>
            <a:r>
              <a:rPr lang="de-DE" dirty="0"/>
              <a:t> </a:t>
            </a:r>
            <a:r>
              <a:rPr lang="de-DE" dirty="0" err="1"/>
              <a:t>comprises</a:t>
            </a:r>
            <a:endParaRPr lang="de-DE" dirty="0"/>
          </a:p>
          <a:p>
            <a:pPr lvl="1"/>
            <a:r>
              <a:rPr lang="de-DE" dirty="0"/>
              <a:t>Use </a:t>
            </a:r>
            <a:r>
              <a:rPr lang="de-DE" dirty="0" err="1"/>
              <a:t>of</a:t>
            </a:r>
            <a:r>
              <a:rPr lang="de-DE" dirty="0"/>
              <a:t> COSMO Software:</a:t>
            </a:r>
          </a:p>
          <a:p>
            <a:pPr lvl="2"/>
            <a:r>
              <a:rPr lang="de-DE" dirty="0"/>
              <a:t>MEC, DACE, </a:t>
            </a:r>
            <a:r>
              <a:rPr lang="de-DE" dirty="0" err="1"/>
              <a:t>Rfdbk</a:t>
            </a:r>
            <a:endParaRPr lang="de-DE" dirty="0"/>
          </a:p>
          <a:p>
            <a:pPr lvl="1"/>
            <a:r>
              <a:rPr lang="de-DE" dirty="0"/>
              <a:t>Services:</a:t>
            </a:r>
          </a:p>
          <a:p>
            <a:pPr lvl="2"/>
            <a:r>
              <a:rPr lang="de-DE" dirty="0"/>
              <a:t>Provision </a:t>
            </a:r>
            <a:r>
              <a:rPr lang="de-DE" dirty="0" err="1"/>
              <a:t>of</a:t>
            </a:r>
            <a:r>
              <a:rPr lang="de-DE" dirty="0"/>
              <a:t> initial and lateral </a:t>
            </a:r>
            <a:r>
              <a:rPr lang="de-DE" dirty="0" err="1"/>
              <a:t>boundary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2"/>
            <a:r>
              <a:rPr lang="de-DE" dirty="0"/>
              <a:t>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ICON and COSMO-Software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COSMO</a:t>
            </a:r>
          </a:p>
          <a:p>
            <a:pPr marL="1371600" lvl="3" indent="0">
              <a:buNone/>
            </a:pP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COSMO-PP: C2I4LC</a:t>
            </a:r>
          </a:p>
          <a:p>
            <a:pPr marL="1371600" lvl="3" indent="0">
              <a:buNone/>
            </a:pPr>
            <a:r>
              <a:rPr lang="de-DE" dirty="0"/>
              <a:t>Main </a:t>
            </a:r>
            <a:r>
              <a:rPr lang="de-DE" dirty="0" err="1"/>
              <a:t>task</a:t>
            </a:r>
            <a:r>
              <a:rPr lang="de-DE" dirty="0"/>
              <a:t>: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 support </a:t>
            </a:r>
            <a:r>
              <a:rPr lang="de-DE" dirty="0" err="1"/>
              <a:t>infrastructure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29D6E-53BD-54D1-6A3C-95CE6D3B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59D589-88AF-C59C-01CA-AE9767D6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A9227D-9B43-454E-58AA-E2F61514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78505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Projects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BEDA6-1B3B-451F-96C0-87424B4404C8}" type="datetime1">
              <a:rPr lang="de-DE" smtClean="0"/>
              <a:t>12.09.2022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11511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15EF8-12ED-562D-11B0-88435FA7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</a:t>
            </a:r>
            <a:r>
              <a:rPr lang="de-DE" dirty="0" err="1"/>
              <a:t>Seamless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158A4C-8CA2-6AE2-A0A2-56539D71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NWP plus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forecasting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ICON-A-O-L and Data Assimilation.</a:t>
            </a:r>
          </a:p>
          <a:p>
            <a:r>
              <a:rPr lang="de-DE" dirty="0" err="1"/>
              <a:t>Initiated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directors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DWD, MPI-M, KIT and DKRZ in </a:t>
            </a:r>
            <a:r>
              <a:rPr lang="de-DE" dirty="0" err="1"/>
              <a:t>October</a:t>
            </a:r>
            <a:r>
              <a:rPr lang="de-DE" dirty="0"/>
              <a:t> 2020.</a:t>
            </a:r>
          </a:p>
          <a:p>
            <a:r>
              <a:rPr lang="en-GB" dirty="0"/>
              <a:t>Expert Groups (Atmosphere, Ocean, Land, Data Assimilation) started work in 12/2020.</a:t>
            </a:r>
          </a:p>
          <a:p>
            <a:r>
              <a:rPr lang="en-GB" dirty="0"/>
              <a:t>First prototype available in icon-</a:t>
            </a:r>
            <a:r>
              <a:rPr lang="en-GB" dirty="0" err="1"/>
              <a:t>nwp</a:t>
            </a:r>
            <a:r>
              <a:rPr lang="en-GB" dirty="0"/>
              <a:t> master:</a:t>
            </a:r>
          </a:p>
          <a:p>
            <a:pPr lvl="1"/>
            <a:r>
              <a:rPr lang="en-US" dirty="0"/>
              <a:t>A</a:t>
            </a:r>
            <a:r>
              <a:rPr lang="en-US" sz="1800" dirty="0"/>
              <a:t>llows coupled ocean/atmosphere simulations using ICON-NWP atmosphere, ICON-O ocean, TERRA land and sea-ice dynamics; thermodynamics components from FESOM2 and </a:t>
            </a:r>
            <a:r>
              <a:rPr lang="en-US" sz="1800" dirty="0" err="1"/>
              <a:t>Dmitrii</a:t>
            </a:r>
            <a:r>
              <a:rPr lang="en-US" sz="1800" dirty="0"/>
              <a:t> Mironov. Coupling is done with YAC2</a:t>
            </a:r>
          </a:p>
          <a:p>
            <a:pPr lvl="1"/>
            <a:r>
              <a:rPr lang="en-US" sz="1800" dirty="0"/>
              <a:t>JSBACH/VDIFF: provide downwelling shortwave fluxes as well as their diffuse fractions as additional fields in NWP diagnostics needed as input for JSBACH.</a:t>
            </a:r>
          </a:p>
          <a:p>
            <a:r>
              <a:rPr lang="en-US" dirty="0"/>
              <a:t>New colleagues hired at DWD.</a:t>
            </a:r>
          </a:p>
          <a:p>
            <a:endParaRPr lang="en-GB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6E7DBE-437D-A1DD-9A81-02FE5929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122B37-BB82-A5FB-F9E1-5BCFC7DF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82AEC-0C0C-C14F-F962-C842BF5C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56022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21DE5-FE2F-C1BD-EC41-F785ACB5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ICON-C (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: ICON-Consolidated)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584A55-4697-FE7C-2ECC-CCDDC641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ICON-C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objectives</a:t>
            </a:r>
            <a:r>
              <a:rPr lang="de-DE" dirty="0"/>
              <a:t>: </a:t>
            </a:r>
          </a:p>
          <a:p>
            <a:r>
              <a:rPr lang="de-DE" dirty="0" err="1"/>
              <a:t>Make</a:t>
            </a:r>
            <a:r>
              <a:rPr lang="de-DE" dirty="0"/>
              <a:t> ICON </a:t>
            </a:r>
            <a:r>
              <a:rPr lang="de-DE" dirty="0" err="1"/>
              <a:t>more</a:t>
            </a:r>
            <a:r>
              <a:rPr lang="de-DE" dirty="0"/>
              <a:t> modular: </a:t>
            </a:r>
            <a:r>
              <a:rPr lang="de-DE" dirty="0" err="1"/>
              <a:t>encapsulate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interfaces</a:t>
            </a:r>
            <a:r>
              <a:rPr lang="de-DE" dirty="0"/>
              <a:t>.</a:t>
            </a:r>
          </a:p>
          <a:p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scalable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workflow</a:t>
            </a:r>
            <a:r>
              <a:rPr lang="de-DE" dirty="0"/>
              <a:t>: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individual </a:t>
            </a:r>
            <a:r>
              <a:rPr lang="de-DE" dirty="0" err="1"/>
              <a:t>components</a:t>
            </a:r>
            <a:r>
              <a:rPr lang="de-DE" dirty="0"/>
              <a:t>.</a:t>
            </a:r>
          </a:p>
          <a:p>
            <a:r>
              <a:rPr lang="de-DE" dirty="0" err="1"/>
              <a:t>Define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: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implement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/ minor </a:t>
            </a:r>
            <a:r>
              <a:rPr lang="de-DE" dirty="0" err="1"/>
              <a:t>changes</a:t>
            </a:r>
            <a:r>
              <a:rPr lang="de-DE" dirty="0"/>
              <a:t> and </a:t>
            </a:r>
            <a:r>
              <a:rPr lang="de-DE" dirty="0" err="1"/>
              <a:t>bug</a:t>
            </a:r>
            <a:r>
              <a:rPr lang="de-DE" dirty="0"/>
              <a:t> fixes.</a:t>
            </a:r>
          </a:p>
          <a:p>
            <a:r>
              <a:rPr lang="de-DE" dirty="0"/>
              <a:t>The </a:t>
            </a:r>
            <a:r>
              <a:rPr lang="de-DE" dirty="0" err="1"/>
              <a:t>new</a:t>
            </a:r>
            <a:r>
              <a:rPr lang="de-DE" dirty="0"/>
              <a:t> code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and NWP operational </a:t>
            </a:r>
            <a:r>
              <a:rPr lang="de-DE" dirty="0" err="1"/>
              <a:t>applications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Most </a:t>
            </a:r>
            <a:r>
              <a:rPr lang="de-DE" dirty="0" err="1"/>
              <a:t>work</a:t>
            </a:r>
            <a:r>
              <a:rPr lang="de-DE" dirty="0"/>
              <a:t> will happen in </a:t>
            </a:r>
            <a:r>
              <a:rPr lang="de-DE" dirty="0" err="1"/>
              <a:t>the</a:t>
            </a:r>
            <a:r>
              <a:rPr lang="de-DE" dirty="0"/>
              <a:t> Fortran code, but a </a:t>
            </a:r>
            <a:r>
              <a:rPr lang="de-DE" dirty="0" err="1"/>
              <a:t>rewrite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languages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ICON-C. But ICON-C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interfacing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languages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64EF9-E2F0-A9E3-E5D6-9A522E76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4AD352-BA7D-C5F6-E794-B31E9BCA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71EFFC-4E7A-2866-14BE-019A4452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11527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8FCFA-8A28-E17A-14FD-D18ED8E8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ICON-C </a:t>
            </a:r>
            <a:r>
              <a:rPr lang="de-DE" dirty="0" err="1"/>
              <a:t>Explained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: </a:t>
            </a:r>
            <a:r>
              <a:rPr lang="de-DE" dirty="0" err="1"/>
              <a:t>as</a:t>
            </a:r>
            <a:r>
              <a:rPr lang="de-DE" dirty="0"/>
              <a:t> I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215CF-E2E9-96EB-3D54-E4283172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Encapsulate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:</a:t>
            </a:r>
          </a:p>
          <a:p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a „TERRA </a:t>
            </a:r>
            <a:r>
              <a:rPr lang="de-DE" dirty="0" err="1"/>
              <a:t>standalone</a:t>
            </a:r>
            <a:r>
              <a:rPr lang="de-DE" dirty="0"/>
              <a:t>“ </a:t>
            </a:r>
            <a:r>
              <a:rPr lang="de-DE" dirty="0" err="1"/>
              <a:t>or</a:t>
            </a:r>
            <a:r>
              <a:rPr lang="de-DE" dirty="0"/>
              <a:t> a „</a:t>
            </a:r>
            <a:r>
              <a:rPr lang="de-DE" dirty="0" err="1"/>
              <a:t>Microphysics</a:t>
            </a:r>
            <a:r>
              <a:rPr lang="de-DE" dirty="0"/>
              <a:t> </a:t>
            </a:r>
            <a:r>
              <a:rPr lang="de-DE" dirty="0" err="1"/>
              <a:t>standalone</a:t>
            </a:r>
            <a:r>
              <a:rPr lang="de-DE" dirty="0"/>
              <a:t>“:</a:t>
            </a:r>
          </a:p>
          <a:p>
            <a:pPr lvl="1"/>
            <a:r>
              <a:rPr lang="de-DE" dirty="0" err="1"/>
              <a:t>That</a:t>
            </a:r>
            <a:r>
              <a:rPr lang="de-DE" dirty="0"/>
              <a:t> was </a:t>
            </a:r>
            <a:r>
              <a:rPr lang="de-DE" dirty="0" err="1"/>
              <a:t>hard</a:t>
            </a:r>
            <a:r>
              <a:rPr lang="de-DE" dirty="0"/>
              <a:t> in COSMO</a:t>
            </a:r>
          </a:p>
          <a:p>
            <a:pPr lvl="1"/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nightmare</a:t>
            </a:r>
            <a:r>
              <a:rPr lang="de-DE" dirty="0"/>
              <a:t> in ICON, </a:t>
            </a:r>
            <a:r>
              <a:rPr lang="de-DE" dirty="0" err="1"/>
              <a:t>because</a:t>
            </a:r>
            <a:r>
              <a:rPr lang="de-DE" dirty="0"/>
              <a:t> ICON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package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inter-</a:t>
            </a:r>
            <a:r>
              <a:rPr lang="de-DE" dirty="0" err="1"/>
              <a:t>dependencies</a:t>
            </a:r>
            <a:r>
              <a:rPr lang="de-DE" dirty="0"/>
              <a:t>.</a:t>
            </a:r>
          </a:p>
          <a:p>
            <a:r>
              <a:rPr lang="de-DE" dirty="0"/>
              <a:t>ICON-C </a:t>
            </a:r>
            <a:r>
              <a:rPr lang="de-DE" dirty="0" err="1"/>
              <a:t>tries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a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encapsulate</a:t>
            </a:r>
            <a:r>
              <a:rPr lang="de-DE" dirty="0"/>
              <a:t> such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finding</a:t>
            </a:r>
            <a:r>
              <a:rPr lang="de-DE" dirty="0"/>
              <a:t> „alternative </a:t>
            </a:r>
            <a:r>
              <a:rPr lang="de-DE" dirty="0" err="1"/>
              <a:t>ways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allocate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? 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(inter-</a:t>
            </a:r>
            <a:r>
              <a:rPr lang="de-DE" dirty="0" err="1"/>
              <a:t>language</a:t>
            </a:r>
            <a:r>
              <a:rPr lang="de-DE" dirty="0"/>
              <a:t> operable)?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scalar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component</a:t>
            </a:r>
            <a:r>
              <a:rPr lang="de-DE" dirty="0"/>
              <a:t>?</a:t>
            </a:r>
          </a:p>
          <a:p>
            <a:r>
              <a:rPr lang="de-DE" dirty="0"/>
              <a:t>This will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modern </a:t>
            </a:r>
            <a:r>
              <a:rPr lang="de-DE" dirty="0" err="1"/>
              <a:t>programming</a:t>
            </a:r>
            <a:r>
              <a:rPr lang="de-DE" dirty="0"/>
              <a:t> style (not </a:t>
            </a:r>
            <a:r>
              <a:rPr lang="de-DE" dirty="0" err="1"/>
              <a:t>with</a:t>
            </a:r>
            <a:r>
              <a:rPr lang="de-DE" dirty="0"/>
              <a:t> USE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interfaces</a:t>
            </a:r>
            <a:r>
              <a:rPr lang="de-DE" dirty="0"/>
              <a:t>).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1796F3-2C8B-F749-754D-F62BEBF8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B679DD-DEF0-2C32-F33F-4D8B7774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881BA4-9931-C723-B86A-41CC5DA2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07299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8FCFA-8A28-E17A-14FD-D18ED8E8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ICON-C </a:t>
            </a:r>
            <a:r>
              <a:rPr lang="de-DE" dirty="0" err="1"/>
              <a:t>Explained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: </a:t>
            </a:r>
            <a:r>
              <a:rPr lang="de-DE" dirty="0" err="1"/>
              <a:t>as</a:t>
            </a:r>
            <a:r>
              <a:rPr lang="de-DE" dirty="0"/>
              <a:t> I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) (</a:t>
            </a:r>
            <a:r>
              <a:rPr lang="de-DE" dirty="0" err="1"/>
              <a:t>cont</a:t>
            </a:r>
            <a:r>
              <a:rPr lang="de-DE" dirty="0"/>
              <a:t>.)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215CF-E2E9-96EB-3D54-E4283172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hope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a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different </a:t>
            </a:r>
            <a:r>
              <a:rPr lang="de-DE" dirty="0" err="1"/>
              <a:t>framework</a:t>
            </a:r>
            <a:r>
              <a:rPr lang="de-DE" dirty="0"/>
              <a:t>, e.g. a „</a:t>
            </a:r>
            <a:r>
              <a:rPr lang="de-DE" dirty="0" err="1"/>
              <a:t>standalone</a:t>
            </a:r>
            <a:r>
              <a:rPr lang="de-DE" dirty="0"/>
              <a:t>“ </a:t>
            </a:r>
            <a:r>
              <a:rPr lang="de-DE" dirty="0" err="1"/>
              <a:t>framework</a:t>
            </a:r>
            <a:r>
              <a:rPr lang="de-DE" dirty="0"/>
              <a:t>.</a:t>
            </a:r>
          </a:p>
          <a:p>
            <a:r>
              <a:rPr lang="de-DE" dirty="0"/>
              <a:t>This will </a:t>
            </a:r>
            <a:r>
              <a:rPr lang="de-DE" dirty="0" err="1"/>
              <a:t>facilitate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) </a:t>
            </a:r>
            <a:r>
              <a:rPr lang="de-DE" dirty="0" err="1"/>
              <a:t>testing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enables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improves</a:t>
            </a:r>
            <a:r>
              <a:rPr lang="de-DE" dirty="0"/>
              <a:t>) a </a:t>
            </a:r>
            <a:r>
              <a:rPr lang="de-DE" dirty="0" err="1"/>
              <a:t>scalable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workflow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1796F3-2C8B-F749-754D-F62BEBF8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B679DD-DEF0-2C32-F33F-4D8B7774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881BA4-9931-C723-B86A-41CC5DA2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69053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54DC1-3744-448A-C58A-5161304F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Prototype Works / </a:t>
            </a:r>
            <a:r>
              <a:rPr lang="de-DE" dirty="0" err="1"/>
              <a:t>Concepts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211A86-D170-7377-1EFE-F54550575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Memory Interface</a:t>
            </a:r>
          </a:p>
          <a:p>
            <a:r>
              <a:rPr lang="de-DE" dirty="0"/>
              <a:t>The Community Interface</a:t>
            </a:r>
          </a:p>
          <a:p>
            <a:r>
              <a:rPr lang="de-DE" dirty="0" err="1"/>
              <a:t>Modularization</a:t>
            </a:r>
            <a:r>
              <a:rPr lang="de-DE" dirty="0"/>
              <a:t> </a:t>
            </a:r>
            <a:r>
              <a:rPr lang="de-DE" dirty="0" err="1"/>
              <a:t>interfaces</a:t>
            </a:r>
            <a:r>
              <a:rPr lang="de-DE" dirty="0"/>
              <a:t> design </a:t>
            </a:r>
            <a:r>
              <a:rPr lang="de-DE" dirty="0" err="1"/>
              <a:t>for</a:t>
            </a:r>
            <a:r>
              <a:rPr lang="de-DE" dirty="0"/>
              <a:t> ICON-C</a:t>
            </a:r>
          </a:p>
          <a:p>
            <a:r>
              <a:rPr lang="de-DE" dirty="0" err="1"/>
              <a:t>Refactoring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initial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component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EA72C-570C-76AB-4055-8710C76F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CD1EDD-2E0B-F044-EF48-79F23CDF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87D71F-7475-FE93-2CF4-E49C954B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13947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AF8E-71AD-98D2-F597-220DF473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Roadmap </a:t>
            </a:r>
            <a:r>
              <a:rPr lang="de-DE" dirty="0" err="1"/>
              <a:t>from</a:t>
            </a:r>
            <a:r>
              <a:rPr lang="de-DE" dirty="0"/>
              <a:t> 22.05.2022 (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highlights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CAA21A-0B11-5C86-2D5E-4C3A9428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363272" cy="4248150"/>
          </a:xfrm>
        </p:spPr>
        <p:txBody>
          <a:bodyPr/>
          <a:lstStyle/>
          <a:p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ICON-C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ICON release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begining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2022 (icon-2.6.5)</a:t>
            </a:r>
          </a:p>
          <a:p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ICON-C initial code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ICON-C (15.07.2022) </a:t>
            </a:r>
          </a:p>
          <a:p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Agree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initial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modularization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interface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design (15.07.2022) </a:t>
            </a:r>
          </a:p>
          <a:p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Prototype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modularization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(01.08.2022) </a:t>
            </a:r>
          </a:p>
          <a:p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Test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environment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infrastructure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buildbot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(01.08.2022) </a:t>
            </a:r>
          </a:p>
          <a:p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initial code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(15.08.2022) </a:t>
            </a:r>
          </a:p>
          <a:p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Functional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 Management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library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prototype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allocation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library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October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2022)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76A5C4-6F33-1AF2-4108-A0E1B749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A7F3F0-BF1D-7E1B-C9D6-D02D9E39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F525F5-7FE2-43B3-611E-31223E39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5075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COSMO 6.0 </a:t>
            </a:r>
            <a:r>
              <a:rPr lang="de-DE" altLang="en-US" dirty="0" err="1"/>
              <a:t>and</a:t>
            </a:r>
            <a:r>
              <a:rPr lang="de-DE" altLang="en-US" dirty="0"/>
              <a:t> INT2LM 3.0</a:t>
            </a:r>
            <a:endParaRPr lang="en-US" altLang="en-US" dirty="0"/>
          </a:p>
        </p:txBody>
      </p:sp>
      <p:sp>
        <p:nvSpPr>
          <p:cNvPr id="18435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8AFED1-E3C0-4FCD-989F-7BC89565FBBC}" type="datetime1">
              <a:rPr lang="de-DE" altLang="en-US" smtClean="0"/>
              <a:t>12.09.2022</a:t>
            </a:fld>
            <a:endParaRPr lang="de-DE" altLang="en-US"/>
          </a:p>
        </p:txBody>
      </p:sp>
      <p:sp>
        <p:nvSpPr>
          <p:cNvPr id="1843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COSMO General Meeting 2022, Athens</a:t>
            </a:r>
            <a:endParaRPr lang="de-DE" altLang="en-US"/>
          </a:p>
        </p:txBody>
      </p:sp>
      <p:sp>
        <p:nvSpPr>
          <p:cNvPr id="1843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B2853-D08A-4A64-8647-71380ADD6EA6}" type="slidenum">
              <a:rPr lang="de-DE" altLang="en-US" smtClean="0"/>
              <a:pPr eaLnBrk="1" hangingPunct="1"/>
              <a:t>3</a:t>
            </a:fld>
            <a:endParaRPr lang="de-DE" altLang="en-US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AF8E-71AD-98D2-F597-220DF473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Roadmap </a:t>
            </a:r>
            <a:r>
              <a:rPr lang="de-DE" dirty="0" err="1"/>
              <a:t>from</a:t>
            </a:r>
            <a:r>
              <a:rPr lang="de-DE" dirty="0"/>
              <a:t> 22.05.2022 (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highlights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CAA21A-0B11-5C86-2D5E-4C3A9428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363272" cy="4248150"/>
          </a:xfrm>
        </p:spPr>
        <p:txBody>
          <a:bodyPr/>
          <a:lstStyle/>
          <a:p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Modularization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encapsulation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initial ICON-C code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(Q4 2022) </a:t>
            </a:r>
          </a:p>
          <a:p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Demonstrator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ICON-C (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separately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(Q4 2022)</a:t>
            </a:r>
          </a:p>
          <a:p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Demonstrator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ICON-C (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separately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(Q4 )</a:t>
            </a:r>
          </a:p>
          <a:p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functional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ICON-C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version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missing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scientists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support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team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Q4 2023)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76A5C4-6F33-1AF2-4108-A0E1B749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A7F3F0-BF1D-7E1B-C9D6-D02D9E39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F525F5-7FE2-43B3-611E-31223E39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59307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7098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372200" y="1484784"/>
            <a:ext cx="220460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2800" dirty="0" err="1"/>
              <a:t>Thank</a:t>
            </a:r>
            <a:r>
              <a:rPr lang="de-DE" altLang="de-DE" sz="2800" dirty="0"/>
              <a:t> </a:t>
            </a:r>
            <a:r>
              <a:rPr lang="de-DE" altLang="de-DE" sz="2800" dirty="0" err="1"/>
              <a:t>you</a:t>
            </a:r>
            <a:r>
              <a:rPr lang="de-DE" altLang="de-DE" sz="2800" dirty="0"/>
              <a:t> </a:t>
            </a:r>
            <a:r>
              <a:rPr lang="de-DE" altLang="de-DE" sz="2800" dirty="0" err="1"/>
              <a:t>very</a:t>
            </a:r>
            <a:r>
              <a:rPr lang="de-DE" altLang="de-DE" sz="2800" dirty="0"/>
              <a:t> </a:t>
            </a:r>
            <a:r>
              <a:rPr lang="de-DE" altLang="de-DE" sz="2800" dirty="0" err="1"/>
              <a:t>much</a:t>
            </a:r>
            <a:r>
              <a:rPr lang="de-DE" altLang="de-DE" sz="2800" dirty="0"/>
              <a:t> </a:t>
            </a:r>
            <a:r>
              <a:rPr lang="de-DE" altLang="de-DE" sz="2800" dirty="0" err="1"/>
              <a:t>for</a:t>
            </a:r>
            <a:r>
              <a:rPr lang="de-DE" altLang="de-DE" sz="2800" dirty="0"/>
              <a:t> </a:t>
            </a:r>
            <a:r>
              <a:rPr lang="de-DE" altLang="de-DE" sz="2800" dirty="0" err="1"/>
              <a:t>your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attention</a:t>
            </a:r>
            <a:r>
              <a:rPr lang="de-DE" altLang="de-DE" sz="2800" dirty="0"/>
              <a:t>!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Steps</a:t>
            </a:r>
          </a:p>
        </p:txBody>
      </p:sp>
      <p:sp>
        <p:nvSpPr>
          <p:cNvPr id="19476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E61BDBF-AD2A-4BD6-A2BA-B76107E199B0}" type="datetime1">
              <a:rPr lang="de-DE" altLang="de-DE" smtClean="0"/>
              <a:t>12.09.2022</a:t>
            </a:fld>
            <a:endParaRPr lang="de-DE" altLang="de-DE"/>
          </a:p>
        </p:txBody>
      </p:sp>
      <p:sp>
        <p:nvSpPr>
          <p:cNvPr id="1947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/>
              <a:t>COSMO General Meeting 2022, Athens</a:t>
            </a:r>
            <a:endParaRPr lang="de-DE" altLang="de-DE"/>
          </a:p>
        </p:txBody>
      </p:sp>
      <p:sp>
        <p:nvSpPr>
          <p:cNvPr id="1947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116D197-51C8-4121-9B41-D3AD2388C4D2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8B9909-9E18-D77A-74F5-EDF33F254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363272" cy="4536082"/>
          </a:xfrm>
        </p:spPr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December</a:t>
            </a:r>
            <a:r>
              <a:rPr lang="de-DE" dirty="0"/>
              <a:t> 14th, 2021, </a:t>
            </a:r>
            <a:r>
              <a:rPr lang="de-DE" dirty="0" err="1"/>
              <a:t>the</a:t>
            </a:r>
            <a:r>
              <a:rPr lang="de-DE" dirty="0"/>
              <a:t> final </a:t>
            </a:r>
            <a:r>
              <a:rPr lang="en-US" dirty="0"/>
              <a:t>versions</a:t>
            </a:r>
            <a:r>
              <a:rPr lang="de-DE" dirty="0"/>
              <a:t> </a:t>
            </a:r>
            <a:r>
              <a:rPr lang="en-US" dirty="0"/>
              <a:t>of</a:t>
            </a:r>
            <a:r>
              <a:rPr lang="de-DE" dirty="0"/>
              <a:t> COSMO and INT2LM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5.13 (09.11.21): </a:t>
            </a:r>
            <a:r>
              <a:rPr lang="de-DE" dirty="0" err="1"/>
              <a:t>Adaptations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COSMO-ART </a:t>
            </a:r>
            <a:r>
              <a:rPr lang="de-DE" dirty="0" err="1"/>
              <a:t>version</a:t>
            </a:r>
            <a:endParaRPr lang="de-DE" dirty="0"/>
          </a:p>
          <a:p>
            <a:pPr lvl="1"/>
            <a:r>
              <a:rPr lang="de-DE" dirty="0"/>
              <a:t>5.14 (07.12.21): Update </a:t>
            </a:r>
            <a:r>
              <a:rPr lang="de-DE" dirty="0" err="1"/>
              <a:t>of</a:t>
            </a:r>
            <a:r>
              <a:rPr lang="de-DE" dirty="0"/>
              <a:t> SNOWPOLINO;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assimilation</a:t>
            </a:r>
            <a:r>
              <a:rPr lang="de-DE" dirty="0"/>
              <a:t> fixes</a:t>
            </a:r>
          </a:p>
          <a:p>
            <a:r>
              <a:rPr lang="de-DE" dirty="0"/>
              <a:t>All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updated</a:t>
            </a:r>
            <a:r>
              <a:rPr lang="de-DE" dirty="0"/>
              <a:t> and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DOIs.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 descr="Ein Bild, das Outdoorobjekt enthält.&#10;&#10;Automatisch generierte Beschreibung">
            <a:extLst>
              <a:ext uri="{FF2B5EF4-FFF2-40B4-BE49-F238E27FC236}">
                <a16:creationId xmlns:a16="http://schemas.microsoft.com/office/drawing/2014/main" id="{B3E6A195-2911-7121-9ACB-0AD938225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4" y="3773999"/>
            <a:ext cx="4176935" cy="1889323"/>
          </a:xfrm>
          <a:prstGeom prst="rect">
            <a:avLst/>
          </a:prstGeom>
        </p:spPr>
      </p:pic>
      <p:pic>
        <p:nvPicPr>
          <p:cNvPr id="9" name="Grafik 8" descr="Ein Bild, das  jubelnde Personen zeigt.">
            <a:extLst>
              <a:ext uri="{FF2B5EF4-FFF2-40B4-BE49-F238E27FC236}">
                <a16:creationId xmlns:a16="http://schemas.microsoft.com/office/drawing/2014/main" id="{E1E7B3F2-88A1-4916-CD9C-8D960A40E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03" y="3773999"/>
            <a:ext cx="3258363" cy="1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07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95D5BE7-14C0-D8EB-C327-8D4DAC468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81241"/>
              </p:ext>
            </p:extLst>
          </p:nvPr>
        </p:nvGraphicFramePr>
        <p:xfrm>
          <a:off x="539552" y="2109832"/>
          <a:ext cx="8147247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55464734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917040911"/>
                    </a:ext>
                  </a:extLst>
                </a:gridCol>
                <a:gridCol w="6419055">
                  <a:extLst>
                    <a:ext uri="{9D8B030D-6E8A-4147-A177-3AD203B41FA5}">
                      <a16:colId xmlns:a16="http://schemas.microsoft.com/office/drawing/2014/main" val="3447501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10.12.21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No</a:t>
                      </a:r>
                      <a:r>
                        <a:rPr lang="de-DE" sz="1600" dirty="0"/>
                        <a:t> proper </a:t>
                      </a:r>
                      <a:r>
                        <a:rPr lang="de-DE" sz="1600" dirty="0" err="1"/>
                        <a:t>domain</a:t>
                      </a:r>
                      <a:r>
                        <a:rPr lang="de-DE" sz="1600" dirty="0"/>
                        <a:t> check in LHN.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96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04.01.22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Averaged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fields</a:t>
                      </a:r>
                      <a:r>
                        <a:rPr lang="de-DE" sz="1600" dirty="0"/>
                        <a:t> in </a:t>
                      </a:r>
                      <a:r>
                        <a:rPr lang="de-DE" sz="1600" dirty="0" err="1"/>
                        <a:t>first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output</a:t>
                      </a:r>
                      <a:r>
                        <a:rPr lang="de-DE" sz="1600" dirty="0"/>
                        <a:t> after a </a:t>
                      </a:r>
                      <a:r>
                        <a:rPr lang="de-DE" sz="1600" dirty="0" err="1"/>
                        <a:t>restart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not </a:t>
                      </a:r>
                      <a:r>
                        <a:rPr lang="de-DE" sz="1600" dirty="0" err="1"/>
                        <a:t>correct</a:t>
                      </a:r>
                      <a:r>
                        <a:rPr lang="de-DE" sz="1600" dirty="0"/>
                        <a:t>.</a:t>
                      </a:r>
                    </a:p>
                    <a:p>
                      <a:r>
                        <a:rPr lang="de-DE" sz="1600" dirty="0" err="1"/>
                        <a:t>Only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occurs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settings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hcomb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=24,48,1</a:t>
                      </a:r>
                      <a:r>
                        <a:rPr lang="de-DE" sz="1600" dirty="0"/>
                        <a:t>. Ok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>
                          <a:solidFill>
                            <a:srgbClr val="00CC00"/>
                          </a:solidFill>
                        </a:rPr>
                        <a:t>hcomb</a:t>
                      </a:r>
                      <a:r>
                        <a:rPr lang="de-DE" sz="1600" dirty="0">
                          <a:solidFill>
                            <a:srgbClr val="00CC00"/>
                          </a:solidFill>
                        </a:rPr>
                        <a:t>=0,48,1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also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CC00"/>
                          </a:solidFill>
                        </a:rPr>
                        <a:t>hcomb</a:t>
                      </a:r>
                      <a:r>
                        <a:rPr lang="de-DE" sz="1600" dirty="0">
                          <a:solidFill>
                            <a:srgbClr val="00CC00"/>
                          </a:solidFill>
                        </a:rPr>
                        <a:t>=23,48,1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15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04.03.22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Removed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vector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index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lists</a:t>
                      </a:r>
                      <a:r>
                        <a:rPr lang="de-DE" sz="1600" dirty="0"/>
                        <a:t> in Tiedtke-Bechtold </a:t>
                      </a:r>
                      <a:r>
                        <a:rPr lang="de-DE" sz="1600" dirty="0" err="1"/>
                        <a:t>convection</a:t>
                      </a:r>
                      <a:r>
                        <a:rPr lang="de-DE" sz="1600" dirty="0"/>
                        <a:t> (conv_cuascn.f90) due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a </a:t>
                      </a:r>
                      <a:r>
                        <a:rPr lang="de-DE" sz="1600" dirty="0" err="1"/>
                        <a:t>compiler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problem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with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new</a:t>
                      </a:r>
                      <a:r>
                        <a:rPr lang="de-DE" sz="1600" dirty="0"/>
                        <a:t> PGI </a:t>
                      </a:r>
                      <a:r>
                        <a:rPr lang="de-DE" sz="1600" dirty="0" err="1"/>
                        <a:t>compiler</a:t>
                      </a:r>
                      <a:r>
                        <a:rPr lang="de-DE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8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30.05.22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URB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Variable </a:t>
                      </a:r>
                      <a:r>
                        <a:rPr lang="de-DE" sz="1600" dirty="0" err="1"/>
                        <a:t>tcm</a:t>
                      </a:r>
                      <a:r>
                        <a:rPr lang="de-DE" sz="1600" dirty="0"/>
                        <a:t> in turb_transfer.f90 </a:t>
                      </a:r>
                      <a:r>
                        <a:rPr lang="de-DE" sz="1600" dirty="0" err="1"/>
                        <a:t>has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INTENT(INOUT) </a:t>
                      </a:r>
                      <a:r>
                        <a:rPr lang="de-DE" sz="1600" dirty="0" err="1"/>
                        <a:t>instead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INTENT(OUT). </a:t>
                      </a:r>
                      <a:r>
                        <a:rPr lang="de-DE" sz="1600" dirty="0" err="1"/>
                        <a:t>Important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itype_kbmo_uf</a:t>
                      </a:r>
                      <a:r>
                        <a:rPr lang="de-DE" sz="1600" dirty="0"/>
                        <a:t> &gt; 0 </a:t>
                      </a:r>
                      <a:r>
                        <a:rPr lang="de-DE" sz="1600" dirty="0" err="1"/>
                        <a:t>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lurbfab</a:t>
                      </a:r>
                      <a:r>
                        <a:rPr lang="de-DE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4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31.08.22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Reading GRIB 2 </a:t>
                      </a:r>
                      <a:r>
                        <a:rPr lang="de-DE" sz="1600" dirty="0" err="1"/>
                        <a:t>meta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data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special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local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section</a:t>
                      </a:r>
                      <a:r>
                        <a:rPr lang="de-DE" sz="1600" dirty="0"/>
                        <a:t> 28: global </a:t>
                      </a:r>
                      <a:r>
                        <a:rPr lang="de-DE" sz="1600" dirty="0" err="1"/>
                        <a:t>communication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problem</a:t>
                      </a:r>
                      <a:r>
                        <a:rPr lang="de-DE" sz="1600" dirty="0"/>
                        <a:t> in src_input.f90.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580808"/>
                  </a:ext>
                </a:extLst>
              </a:tr>
            </a:tbl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A0CC5-551B-D872-2748-9D6D8E102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3608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For</a:t>
            </a:r>
            <a:r>
              <a:rPr lang="de-DE" dirty="0"/>
              <a:t> COSMO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dirty="0" err="1"/>
              <a:t>For</a:t>
            </a:r>
            <a:r>
              <a:rPr lang="de-DE" dirty="0"/>
              <a:t> INT2LM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2491A-10D4-EDA5-7FFA-6DE8344B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Reported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8836A9-99A1-B9DD-1F62-6D3BC00E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E400B-9801-48E0-A3F9-8C1D02BF8428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D687C0-B4D7-4063-642D-BF3D1456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099206-9D1C-3BCA-D698-67C8BDA2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F0AD100-E0BE-BADC-16FB-E36A22D17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21005"/>
              </p:ext>
            </p:extLst>
          </p:nvPr>
        </p:nvGraphicFramePr>
        <p:xfrm>
          <a:off x="528441" y="5486360"/>
          <a:ext cx="814724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554647346"/>
                    </a:ext>
                  </a:extLst>
                </a:gridCol>
                <a:gridCol w="731191">
                  <a:extLst>
                    <a:ext uri="{9D8B030D-6E8A-4147-A177-3AD203B41FA5}">
                      <a16:colId xmlns:a16="http://schemas.microsoft.com/office/drawing/2014/main" val="2917040911"/>
                    </a:ext>
                  </a:extLst>
                </a:gridCol>
                <a:gridCol w="6407944">
                  <a:extLst>
                    <a:ext uri="{9D8B030D-6E8A-4147-A177-3AD203B41FA5}">
                      <a16:colId xmlns:a16="http://schemas.microsoft.com/office/drawing/2014/main" val="3447501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08.03.22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Value, </a:t>
                      </a:r>
                      <a:r>
                        <a:rPr lang="de-DE" sz="1600" dirty="0" err="1"/>
                        <a:t>which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read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vcflat_in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a </a:t>
                      </a:r>
                      <a:r>
                        <a:rPr lang="de-DE" sz="1600" dirty="0" err="1"/>
                        <a:t>NetCDF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file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not </a:t>
                      </a:r>
                      <a:r>
                        <a:rPr lang="de-DE" sz="1600" dirty="0" err="1"/>
                        <a:t>set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global </a:t>
                      </a:r>
                      <a:r>
                        <a:rPr lang="de-DE" sz="1600" dirty="0" err="1"/>
                        <a:t>value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vcoord_in%vcflat</a:t>
                      </a:r>
                      <a:r>
                        <a:rPr lang="de-DE" sz="1600" dirty="0"/>
                        <a:t> (</a:t>
                      </a:r>
                      <a:r>
                        <a:rPr lang="de-DE" sz="1600" dirty="0" err="1"/>
                        <a:t>only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problematic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if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vcflat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driving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model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not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default</a:t>
                      </a:r>
                      <a:r>
                        <a:rPr lang="de-DE" sz="1600" dirty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96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790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51B2C-4BC3-6237-2E59-88446C6C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Actions Taken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B5A9D3-1886-E621-69C2-9826A14D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Problems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„</a:t>
            </a:r>
            <a:r>
              <a:rPr lang="de-DE" dirty="0" err="1"/>
              <a:t>isolated</a:t>
            </a:r>
            <a:r>
              <a:rPr lang="de-DE" dirty="0"/>
              <a:t>“, so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official</a:t>
            </a:r>
            <a:r>
              <a:rPr lang="de-DE" dirty="0"/>
              <a:t> </a:t>
            </a:r>
            <a:r>
              <a:rPr lang="de-DE" dirty="0" err="1"/>
              <a:t>updates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. </a:t>
            </a:r>
          </a:p>
          <a:p>
            <a:r>
              <a:rPr lang="de-DE" dirty="0"/>
              <a:t>Fix </a:t>
            </a:r>
            <a:r>
              <a:rPr lang="de-DE" dirty="0" err="1"/>
              <a:t>for</a:t>
            </a:r>
            <a:r>
              <a:rPr lang="de-DE" dirty="0"/>
              <a:t> Tiedtke-Bechtold </a:t>
            </a:r>
            <a:r>
              <a:rPr lang="de-DE" dirty="0" err="1"/>
              <a:t>convection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/>
              <a:t>github</a:t>
            </a:r>
            <a:r>
              <a:rPr lang="de-DE" dirty="0"/>
              <a:t>-master (</a:t>
            </a:r>
            <a:r>
              <a:rPr lang="de-DE" dirty="0" err="1"/>
              <a:t>for</a:t>
            </a:r>
            <a:r>
              <a:rPr lang="de-DE" dirty="0"/>
              <a:t> ETH Zürich).</a:t>
            </a:r>
          </a:p>
          <a:p>
            <a:r>
              <a:rPr lang="de-DE" dirty="0"/>
              <a:t>Fixes </a:t>
            </a:r>
            <a:r>
              <a:rPr lang="de-DE" dirty="0" err="1"/>
              <a:t>for</a:t>
            </a:r>
            <a:r>
              <a:rPr lang="de-DE" dirty="0"/>
              <a:t> LEPS, Tiedtke-Bechtold </a:t>
            </a:r>
            <a:r>
              <a:rPr lang="de-DE" dirty="0" err="1"/>
              <a:t>convection</a:t>
            </a:r>
            <a:r>
              <a:rPr lang="de-DE" dirty="0"/>
              <a:t> and </a:t>
            </a:r>
            <a:r>
              <a:rPr lang="de-DE" dirty="0" err="1"/>
              <a:t>Turbulence</a:t>
            </a:r>
            <a:r>
              <a:rPr lang="de-DE" dirty="0"/>
              <a:t> (GPU)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in ECMWF </a:t>
            </a:r>
            <a:r>
              <a:rPr lang="de-DE" dirty="0" err="1"/>
              <a:t>version</a:t>
            </a:r>
            <a:r>
              <a:rPr lang="de-DE" dirty="0"/>
              <a:t> cosmo_211214_6.00 (</a:t>
            </a:r>
            <a:r>
              <a:rPr lang="de-DE" dirty="0" err="1"/>
              <a:t>cca</a:t>
            </a:r>
            <a:r>
              <a:rPr lang="de-DE" dirty="0"/>
              <a:t> and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hpc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(on August 31</a:t>
            </a:r>
            <a:r>
              <a:rPr lang="de-DE" baseline="30000" dirty="0"/>
              <a:t>st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CLM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offers</a:t>
            </a:r>
            <a:r>
              <a:rPr lang="de-DE" dirty="0"/>
              <a:t> fixes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restart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and INT2LM.</a:t>
            </a:r>
          </a:p>
          <a:p>
            <a:endParaRPr lang="de-DE" dirty="0"/>
          </a:p>
          <a:p>
            <a:r>
              <a:rPr lang="de-DE" dirty="0"/>
              <a:t>MCH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on </a:t>
            </a:r>
            <a:r>
              <a:rPr lang="de-DE" dirty="0" err="1"/>
              <a:t>consolidation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SNOWPOLINO.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update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officially</a:t>
            </a:r>
            <a:r>
              <a:rPr lang="de-DE" dirty="0"/>
              <a:t> </a:t>
            </a:r>
            <a:r>
              <a:rPr lang="de-DE" dirty="0" err="1"/>
              <a:t>implement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fixes.</a:t>
            </a:r>
          </a:p>
          <a:p>
            <a:r>
              <a:rPr lang="de-DE" dirty="0" err="1"/>
              <a:t>How</a:t>
            </a:r>
            <a:r>
              <a:rPr lang="de-DE" dirty="0"/>
              <a:t> /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integrate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PT VAINT (CLM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vegetation</a:t>
            </a:r>
            <a:r>
              <a:rPr lang="de-DE" dirty="0"/>
              <a:t>)?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02CA93-E7B0-CCAB-742D-9BDA9C83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FAB7-6C56-4148-AE42-290E5B7BB10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1EEE52-7881-7814-581E-0933BAF1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D2BC50-3F83-3F4D-3B80-AF63F86B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7911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772400" cy="2016224"/>
          </a:xfrm>
        </p:spPr>
        <p:txBody>
          <a:bodyPr/>
          <a:lstStyle/>
          <a:p>
            <a:r>
              <a:rPr lang="de-DE" dirty="0" err="1"/>
              <a:t>Latest</a:t>
            </a:r>
            <a:r>
              <a:rPr lang="de-DE" dirty="0"/>
              <a:t> ICON Releases</a:t>
            </a:r>
            <a:br>
              <a:rPr lang="de-DE" dirty="0"/>
            </a:br>
            <a:br>
              <a:rPr lang="de-DE" dirty="0"/>
            </a:b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Protocol </a:t>
            </a:r>
            <a:r>
              <a:rPr lang="de-DE" sz="2800" dirty="0" err="1"/>
              <a:t>of</a:t>
            </a:r>
            <a:r>
              <a:rPr lang="de-DE" sz="2800" dirty="0"/>
              <a:t> Release </a:t>
            </a:r>
            <a:r>
              <a:rPr lang="de-DE" sz="2800" dirty="0" err="1"/>
              <a:t>Commits</a:t>
            </a:r>
            <a:br>
              <a:rPr lang="de-DE" dirty="0"/>
            </a:b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7DAAD-4396-4BDA-9285-84E0B0CBA3A4}" type="datetime1">
              <a:rPr lang="de-DE" smtClean="0"/>
              <a:t>12.09.2022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4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2.6.4 (28.09.21)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772816"/>
            <a:ext cx="8532813" cy="4248150"/>
          </a:xfrm>
        </p:spPr>
        <p:txBody>
          <a:bodyPr/>
          <a:lstStyle/>
          <a:p>
            <a:r>
              <a:rPr lang="en-US" sz="1600" dirty="0"/>
              <a:t>Large refactoring of infrastructure modules by DKRZ</a:t>
            </a:r>
          </a:p>
          <a:p>
            <a:r>
              <a:rPr lang="en-US" sz="1600" dirty="0"/>
              <a:t>Cleanup: Removal of Hydrostatic Core, PSRAD and RG radiation, #ifdef COSMO</a:t>
            </a:r>
          </a:p>
          <a:p>
            <a:r>
              <a:rPr lang="de-DE" sz="1600" dirty="0"/>
              <a:t>Implementation </a:t>
            </a:r>
            <a:r>
              <a:rPr lang="de-DE" sz="1600" dirty="0" err="1"/>
              <a:t>of</a:t>
            </a:r>
            <a:r>
              <a:rPr lang="de-DE" sz="1600" dirty="0"/>
              <a:t> Seifert-</a:t>
            </a:r>
            <a:r>
              <a:rPr lang="de-DE" sz="1600" dirty="0" err="1"/>
              <a:t>Beheng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-moment </a:t>
            </a:r>
            <a:r>
              <a:rPr lang="de-DE" sz="1600" dirty="0" err="1"/>
              <a:t>microphysics</a:t>
            </a:r>
            <a:r>
              <a:rPr lang="de-DE" sz="1600" dirty="0"/>
              <a:t> </a:t>
            </a:r>
            <a:r>
              <a:rPr lang="de-DE" sz="1600" dirty="0" err="1"/>
              <a:t>scheme</a:t>
            </a:r>
            <a:r>
              <a:rPr lang="de-DE" sz="1600" dirty="0"/>
              <a:t> (HAM </a:t>
            </a:r>
            <a:r>
              <a:rPr lang="de-DE" sz="1600" dirty="0" err="1"/>
              <a:t>physics</a:t>
            </a:r>
            <a:r>
              <a:rPr lang="de-DE" sz="1600" dirty="0"/>
              <a:t>)</a:t>
            </a:r>
            <a:endParaRPr lang="en-US" sz="1600" dirty="0"/>
          </a:p>
          <a:p>
            <a:r>
              <a:rPr lang="en-US" sz="1600" dirty="0"/>
              <a:t>Synchronize effective radius calculation between radiation and microphysics</a:t>
            </a:r>
          </a:p>
          <a:p>
            <a:r>
              <a:rPr lang="en-US" sz="1600" dirty="0"/>
              <a:t>Improved description of gravity waves emission in SSO scheme</a:t>
            </a:r>
          </a:p>
          <a:p>
            <a:r>
              <a:rPr lang="en-US" sz="1600" dirty="0"/>
              <a:t>Revised upper boundary condition for vertically nested grids: reduces spurious reflection</a:t>
            </a:r>
          </a:p>
          <a:p>
            <a:r>
              <a:rPr lang="en-US" sz="1600" dirty="0"/>
              <a:t>Optional diagnostics of lightning potential index (LPI, see </a:t>
            </a:r>
            <a:r>
              <a:rPr lang="en-US" sz="1600" b="1" dirty="0"/>
              <a:t>Reports on ICON - Issue 010</a:t>
            </a:r>
            <a:r>
              <a:rPr lang="en-US" sz="1600" dirty="0"/>
              <a:t>)</a:t>
            </a:r>
          </a:p>
          <a:p>
            <a:r>
              <a:rPr lang="en-US" sz="1600" dirty="0"/>
              <a:t>New option for adaptive pressure bias correction at lateral boundaries (LAM only)</a:t>
            </a:r>
          </a:p>
          <a:p>
            <a:r>
              <a:rPr lang="en-US" sz="1600" dirty="0"/>
              <a:t>Reintroduce an optimized reading of </a:t>
            </a:r>
            <a:r>
              <a:rPr lang="en-US" sz="1600" dirty="0" err="1"/>
              <a:t>Kinne</a:t>
            </a:r>
            <a:r>
              <a:rPr lang="en-US" sz="1600" dirty="0"/>
              <a:t> aerosols (read only the required months)</a:t>
            </a:r>
          </a:p>
          <a:p>
            <a:r>
              <a:rPr lang="en-US" sz="1600" dirty="0"/>
              <a:t>Fix for the soil water budget with snow tiles</a:t>
            </a:r>
          </a:p>
          <a:p>
            <a:r>
              <a:rPr lang="de-DE" sz="1600" dirty="0" err="1"/>
              <a:t>OpenACC</a:t>
            </a:r>
            <a:r>
              <a:rPr lang="de-DE" sz="1600" dirty="0"/>
              <a:t> </a:t>
            </a:r>
            <a:r>
              <a:rPr lang="de-DE" sz="1600" dirty="0" err="1"/>
              <a:t>port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LHN </a:t>
            </a:r>
            <a:r>
              <a:rPr lang="de-DE" sz="1600" dirty="0" err="1"/>
              <a:t>code</a:t>
            </a:r>
            <a:endParaRPr lang="de-DE" sz="1600" dirty="0"/>
          </a:p>
          <a:p>
            <a:endParaRPr lang="en-US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D7032-052C-4823-A461-9010138E2331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9033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2.6.5 (29.07.22)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773238"/>
            <a:ext cx="8532813" cy="4248150"/>
          </a:xfrm>
        </p:spPr>
        <p:txBody>
          <a:bodyPr/>
          <a:lstStyle/>
          <a:p>
            <a:r>
              <a:rPr lang="en-US" sz="1600" dirty="0"/>
              <a:t>Usage of </a:t>
            </a:r>
            <a:r>
              <a:rPr lang="en-US" sz="1600" dirty="0" err="1"/>
              <a:t>netcdf</a:t>
            </a:r>
            <a:r>
              <a:rPr lang="en-US" sz="1600" dirty="0"/>
              <a:t> instead of CDI for restart I/O (old restart files with new version works, but not vice versa)</a:t>
            </a:r>
          </a:p>
          <a:p>
            <a:r>
              <a:rPr lang="en-US" sz="1600" dirty="0"/>
              <a:t>Cleanup: Removal of Ritter-</a:t>
            </a:r>
            <a:r>
              <a:rPr lang="en-US" sz="1600" dirty="0" err="1"/>
              <a:t>Geleyn</a:t>
            </a:r>
            <a:r>
              <a:rPr lang="en-US" sz="1600" dirty="0"/>
              <a:t> radiation scheme, synchronous lateral boundary condition read</a:t>
            </a:r>
          </a:p>
          <a:p>
            <a:r>
              <a:rPr lang="en-US" sz="1600" dirty="0"/>
              <a:t>Optional diagnostics: sunshine duration, accumulated snow melt</a:t>
            </a:r>
          </a:p>
          <a:p>
            <a:r>
              <a:rPr lang="en-US" sz="1600" dirty="0"/>
              <a:t>Extension for upscaling additional (optional) input fields to the reduced radiation grid</a:t>
            </a:r>
          </a:p>
          <a:p>
            <a:r>
              <a:rPr lang="en-US" sz="1600" dirty="0"/>
              <a:t>Introduction of the ICON Single Column Model</a:t>
            </a:r>
          </a:p>
          <a:p>
            <a:r>
              <a:rPr lang="en-US" sz="1600" dirty="0" err="1"/>
              <a:t>Kinne</a:t>
            </a:r>
            <a:r>
              <a:rPr lang="en-US" sz="1600" dirty="0"/>
              <a:t> aerosol climatology for </a:t>
            </a:r>
            <a:r>
              <a:rPr lang="en-US" sz="1600" dirty="0" err="1"/>
              <a:t>ecRad</a:t>
            </a:r>
            <a:endParaRPr lang="en-US" sz="1600" dirty="0"/>
          </a:p>
          <a:p>
            <a:r>
              <a:rPr lang="en-US" sz="1600" dirty="0"/>
              <a:t>New </a:t>
            </a:r>
            <a:r>
              <a:rPr lang="en-US" sz="1600" dirty="0" err="1"/>
              <a:t>Namelist</a:t>
            </a:r>
            <a:r>
              <a:rPr lang="en-US" sz="1600" dirty="0"/>
              <a:t> variable </a:t>
            </a:r>
            <a:r>
              <a:rPr lang="en-US" sz="1600" dirty="0" err="1"/>
              <a:t>czbot_w_so</a:t>
            </a:r>
            <a:r>
              <a:rPr lang="en-US" sz="1600" dirty="0"/>
              <a:t>: user defined thickness of the hydrological active soil layer for TERRA</a:t>
            </a:r>
          </a:p>
          <a:p>
            <a:r>
              <a:rPr lang="en-US" sz="1600" dirty="0" err="1"/>
              <a:t>Bugfix</a:t>
            </a:r>
            <a:r>
              <a:rPr lang="en-US" sz="1600" dirty="0"/>
              <a:t> for accumulated runoff</a:t>
            </a:r>
          </a:p>
          <a:p>
            <a:r>
              <a:rPr lang="de-DE" sz="1600" dirty="0" err="1"/>
              <a:t>Buildbot</a:t>
            </a:r>
            <a:r>
              <a:rPr lang="de-DE" sz="1600" dirty="0"/>
              <a:t> update &amp; </a:t>
            </a:r>
            <a:r>
              <a:rPr lang="de-DE" sz="1600" dirty="0" err="1"/>
              <a:t>integration</a:t>
            </a:r>
            <a:r>
              <a:rPr lang="de-DE" sz="1600" dirty="0"/>
              <a:t> in </a:t>
            </a:r>
            <a:r>
              <a:rPr lang="de-DE" sz="1600" dirty="0" err="1"/>
              <a:t>Gitlab</a:t>
            </a:r>
            <a:r>
              <a:rPr lang="de-DE" sz="1600" dirty="0"/>
              <a:t> (</a:t>
            </a:r>
            <a:r>
              <a:rPr lang="de-DE" sz="1600" dirty="0">
                <a:hlinkClick r:id="rId2"/>
              </a:rPr>
              <a:t>https://gitlab.dkrz.de/icon/wiki/-/wikis/How-to-use-the-new-buildbot</a:t>
            </a:r>
            <a:r>
              <a:rPr lang="de-DE" sz="1600" dirty="0"/>
              <a:t>)</a:t>
            </a:r>
          </a:p>
          <a:p>
            <a:r>
              <a:rPr lang="en-US" sz="1600" dirty="0"/>
              <a:t>Optional Transient solar radiation for ICON-NWP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AFF1C-1877-451C-AD6A-105698E82E44}" type="datetime1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General Meeting 2022, Athens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6995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2_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2452</Words>
  <Application>Microsoft Office PowerPoint</Application>
  <PresentationFormat>Bildschirmpräsentation (4:3)</PresentationFormat>
  <Paragraphs>330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Times New Roman</vt:lpstr>
      <vt:lpstr>Wingdings</vt:lpstr>
      <vt:lpstr>Standarddesign</vt:lpstr>
      <vt:lpstr>1_Standarddesign</vt:lpstr>
      <vt:lpstr>2_Standarddesign</vt:lpstr>
      <vt:lpstr>SCA Report for ICON-NWP  and still: COSMO-Model and INT2LM</vt:lpstr>
      <vt:lpstr>Contents</vt:lpstr>
      <vt:lpstr>COSMO 6.0 and INT2LM 3.0</vt:lpstr>
      <vt:lpstr>The Final Steps</vt:lpstr>
      <vt:lpstr>Problems Already Reported</vt:lpstr>
      <vt:lpstr>Actions Taken</vt:lpstr>
      <vt:lpstr>Latest ICON Releases  from the Protocol of Release Commits </vt:lpstr>
      <vt:lpstr>ICON 2.6.4 (28.09.21)</vt:lpstr>
      <vt:lpstr>ICON 2.6.5 (29.07.22)</vt:lpstr>
      <vt:lpstr>ICON 2.6.5 (29.07.22); cont.</vt:lpstr>
      <vt:lpstr>Working with ICON</vt:lpstr>
      <vt:lpstr>For Developers</vt:lpstr>
      <vt:lpstr>Some Facts</vt:lpstr>
      <vt:lpstr>Documentation for ICON</vt:lpstr>
      <vt:lpstr>For Plain Users / Non-Developers</vt:lpstr>
      <vt:lpstr>Important Changes in ICON Operational Suite</vt:lpstr>
      <vt:lpstr>Important Changes in ICON Operational Suite</vt:lpstr>
      <vt:lpstr>Important Changes in ICON Operational Suite</vt:lpstr>
      <vt:lpstr>ICON on ECMWF Computers</vt:lpstr>
      <vt:lpstr>ICON on ECMWF Computers (cont.)</vt:lpstr>
      <vt:lpstr>License and Support Issues</vt:lpstr>
      <vt:lpstr>Still under Construction</vt:lpstr>
      <vt:lpstr>ICON Projects</vt:lpstr>
      <vt:lpstr>ICON Seamless</vt:lpstr>
      <vt:lpstr>ICON-C (full name: ICON-Consolidated)</vt:lpstr>
      <vt:lpstr>ICON-C Explained (or better: as I see it)</vt:lpstr>
      <vt:lpstr>ICON-C Explained (or better: as I see it) (cont.)</vt:lpstr>
      <vt:lpstr>Prototype Works / Concepts</vt:lpstr>
      <vt:lpstr>Roadmap from 22.05.2022 (some highlights)</vt:lpstr>
      <vt:lpstr>Roadmap from 22.05.2022 (some highlights)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Schättler</dc:creator>
  <cp:lastModifiedBy>Ulrich Schättler</cp:lastModifiedBy>
  <cp:revision>522</cp:revision>
  <cp:lastPrinted>2006-12-13T10:14:45Z</cp:lastPrinted>
  <dcterms:created xsi:type="dcterms:W3CDTF">2006-12-01T09:57:45Z</dcterms:created>
  <dcterms:modified xsi:type="dcterms:W3CDTF">2022-09-12T11:56:38Z</dcterms:modified>
</cp:coreProperties>
</file>