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66" r:id="rId4"/>
    <p:sldId id="267" r:id="rId5"/>
    <p:sldId id="272" r:id="rId6"/>
    <p:sldId id="283" r:id="rId7"/>
    <p:sldId id="268" r:id="rId8"/>
    <p:sldId id="284" r:id="rId9"/>
    <p:sldId id="285" r:id="rId10"/>
    <p:sldId id="265" r:id="rId11"/>
    <p:sldId id="286" r:id="rId12"/>
    <p:sldId id="279" r:id="rId13"/>
    <p:sldId id="280" r:id="rId14"/>
    <p:sldId id="282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940" autoAdjust="0"/>
    <p:restoredTop sz="94660"/>
  </p:normalViewPr>
  <p:slideViewPr>
    <p:cSldViewPr snapToGrid="0">
      <p:cViewPr>
        <p:scale>
          <a:sx n="60" d="100"/>
          <a:sy n="60" d="100"/>
        </p:scale>
        <p:origin x="118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08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484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69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47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79570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37595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81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932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4887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11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090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AE113C-7F2A-455F-93D9-1FDA5E9B9FD9}" type="datetimeFigureOut">
              <a:rPr lang="en-US" smtClean="0"/>
              <a:t>9/11/2022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16AE3-68E9-4B3B-9C77-531A01243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4945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91874"/>
            <a:ext cx="121920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PP CITTA: summer verification over Israel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Pavel Khain, </a:t>
            </a:r>
            <a:r>
              <a:rPr lang="en-US" sz="2400" dirty="0" err="1"/>
              <a:t>Leenes</a:t>
            </a:r>
            <a:r>
              <a:rPr lang="en-US" sz="2400" dirty="0"/>
              <a:t> </a:t>
            </a:r>
            <a:r>
              <a:rPr lang="en-US" sz="2400" dirty="0" err="1"/>
              <a:t>Uzan</a:t>
            </a:r>
            <a:r>
              <a:rPr lang="en-US" sz="2400" dirty="0"/>
              <a:t>, Alon Shtivelman, Yoav Levi</a:t>
            </a:r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COSMO GM, Athens, 2022</a:t>
            </a:r>
          </a:p>
        </p:txBody>
      </p:sp>
    </p:spTree>
    <p:extLst>
      <p:ext uri="{BB962C8B-B14F-4D97-AF65-F5344CB8AC3E}">
        <p14:creationId xmlns:p14="http://schemas.microsoft.com/office/powerpoint/2010/main" val="30829673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/>
              <a:t>Conclusions</a:t>
            </a:r>
          </a:p>
        </p:txBody>
      </p:sp>
      <p:sp>
        <p:nvSpPr>
          <p:cNvPr id="3" name="Rectangle 2"/>
          <p:cNvSpPr/>
          <p:nvPr/>
        </p:nvSpPr>
        <p:spPr>
          <a:xfrm>
            <a:off x="0" y="1006979"/>
            <a:ext cx="121920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31 days experiment was performed over the Eastern Mediterranean with the urban scheme on and off. The summer is characterized by strong afternoon see breeze and weak nighttime land breeze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/>
              <a:t>Urban scheme behaves correctly. Forecast in urban areas in improved.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Need: Improve the ISA (URBAN) field over Israel. How?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800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FF0000"/>
                </a:solidFill>
              </a:rPr>
              <a:t>Technical: urban field can’t be added to </a:t>
            </a:r>
            <a:r>
              <a:rPr lang="en-US" sz="2800" dirty="0" err="1">
                <a:solidFill>
                  <a:srgbClr val="FF0000"/>
                </a:solidFill>
              </a:rPr>
              <a:t>output_nml</a:t>
            </a:r>
            <a:r>
              <a:rPr lang="en-US" sz="2800" dirty="0">
                <a:solidFill>
                  <a:srgbClr val="FF0000"/>
                </a:solidFill>
              </a:rPr>
              <a:t>?!</a:t>
            </a:r>
            <a:endParaRPr lang="en-IL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0444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CFA965-AA8C-4032-9D12-C386018C1E14}"/>
              </a:ext>
            </a:extLst>
          </p:cNvPr>
          <p:cNvSpPr txBox="1"/>
          <p:nvPr/>
        </p:nvSpPr>
        <p:spPr>
          <a:xfrm>
            <a:off x="4178300" y="2578100"/>
            <a:ext cx="360226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Additional slides</a:t>
            </a:r>
            <a:endParaRPr lang="en-IL" sz="4000" dirty="0"/>
          </a:p>
        </p:txBody>
      </p:sp>
    </p:spTree>
    <p:extLst>
      <p:ext uri="{BB962C8B-B14F-4D97-AF65-F5344CB8AC3E}">
        <p14:creationId xmlns:p14="http://schemas.microsoft.com/office/powerpoint/2010/main" val="26689223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1" y="1408343"/>
            <a:ext cx="5388418" cy="40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4147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1" y="1408343"/>
            <a:ext cx="5388418" cy="40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5867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791" y="1408343"/>
            <a:ext cx="5388418" cy="404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607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132790" y="119641"/>
            <a:ext cx="5640052" cy="5375441"/>
            <a:chOff x="4829694" y="1502690"/>
            <a:chExt cx="2626822" cy="2503581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/>
            <a:srcRect l="17966" t="19385" r="22304" b="1"/>
            <a:stretch/>
          </p:blipFill>
          <p:spPr>
            <a:xfrm>
              <a:off x="4829694" y="1721520"/>
              <a:ext cx="2626822" cy="2284751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4829694" y="1502690"/>
              <a:ext cx="2626822" cy="2150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dirty="0"/>
                <a:t>ICON-IL domain (2.5km) driven by IFS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1153319" y="3960028"/>
            <a:ext cx="9958941" cy="2761600"/>
            <a:chOff x="1153319" y="3960028"/>
            <a:chExt cx="9958941" cy="2761600"/>
          </a:xfrm>
        </p:grpSpPr>
        <p:sp>
          <p:nvSpPr>
            <p:cNvPr id="11" name="TextBox 10"/>
            <p:cNvSpPr txBox="1"/>
            <p:nvPr/>
          </p:nvSpPr>
          <p:spPr>
            <a:xfrm>
              <a:off x="1153319" y="5798298"/>
              <a:ext cx="9958941" cy="92333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31 days experiment: 1/7/2020-31/7/2020    00 UTC   0-78h    on ATOS@ECMWF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Summer characterized by strong afternoon see breeze and weak nighttime land breeze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/>
                <a:t>ISA field over Israel is outdated!</a:t>
              </a:r>
            </a:p>
          </p:txBody>
        </p:sp>
        <p:sp>
          <p:nvSpPr>
            <p:cNvPr id="12" name="Right Arrow 11"/>
            <p:cNvSpPr/>
            <p:nvPr/>
          </p:nvSpPr>
          <p:spPr>
            <a:xfrm rot="1519826">
              <a:off x="9518083" y="3960028"/>
              <a:ext cx="495656" cy="155761"/>
            </a:xfrm>
            <a:prstGeom prst="rightArrow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05" y="581306"/>
            <a:ext cx="3204672" cy="477879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8405" y="165807"/>
            <a:ext cx="320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URBAN (ISA) field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936514" y="1956988"/>
            <a:ext cx="1251209" cy="19655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108640" y="1715843"/>
            <a:ext cx="88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Tel Aviv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2841549" y="2496741"/>
            <a:ext cx="1568081" cy="26355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409630" y="2601356"/>
            <a:ext cx="1128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Jerusalem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687265" y="994609"/>
            <a:ext cx="5004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sea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545634" y="1290633"/>
            <a:ext cx="591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land</a:t>
            </a:r>
          </a:p>
        </p:txBody>
      </p:sp>
      <p:sp>
        <p:nvSpPr>
          <p:cNvPr id="6" name="Rectangle 5"/>
          <p:cNvSpPr/>
          <p:nvPr/>
        </p:nvSpPr>
        <p:spPr>
          <a:xfrm>
            <a:off x="9007267" y="3716644"/>
            <a:ext cx="1606610" cy="1368104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413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542925"/>
            <a:ext cx="8420100" cy="6315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4B4CD01-846A-430C-97EA-1284598BD06A}"/>
              </a:ext>
            </a:extLst>
          </p:cNvPr>
          <p:cNvSpPr txBox="1"/>
          <p:nvPr/>
        </p:nvSpPr>
        <p:spPr>
          <a:xfrm>
            <a:off x="-2" y="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T_2m (URBAN) – T_2m (REF): averaged 0-78h run for July 2020</a:t>
            </a:r>
            <a:endParaRPr lang="en-IL" sz="2800" b="1" dirty="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8C7ED6A-1102-46F6-8CD2-644C051C0F59}"/>
              </a:ext>
            </a:extLst>
          </p:cNvPr>
          <p:cNvGrpSpPr/>
          <p:nvPr/>
        </p:nvGrpSpPr>
        <p:grpSpPr>
          <a:xfrm>
            <a:off x="8793122" y="1382232"/>
            <a:ext cx="3313814" cy="2123658"/>
            <a:chOff x="8878186" y="1382232"/>
            <a:chExt cx="3313814" cy="212365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586B33A-F40E-425A-BEDC-A6F9CA8EC2DC}"/>
                </a:ext>
              </a:extLst>
            </p:cNvPr>
            <p:cNvSpPr txBox="1"/>
            <p:nvPr/>
          </p:nvSpPr>
          <p:spPr>
            <a:xfrm>
              <a:off x="8878186" y="1382232"/>
              <a:ext cx="3313814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24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Warmer at night, colder at day</a:t>
              </a:r>
            </a:p>
            <a:p>
              <a:pPr marL="285750" indent="-285750">
                <a:spcAft>
                  <a:spcPts val="24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The urban area is underestimated</a:t>
              </a:r>
              <a:endParaRPr lang="en-IL" sz="28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3A7AC988-E7B5-46CF-B090-C6E39B640055}"/>
                </a:ext>
              </a:extLst>
            </p:cNvPr>
            <p:cNvSpPr/>
            <p:nvPr/>
          </p:nvSpPr>
          <p:spPr>
            <a:xfrm rot="964029">
              <a:off x="11739658" y="1681236"/>
              <a:ext cx="239914" cy="494498"/>
            </a:xfrm>
            <a:custGeom>
              <a:avLst/>
              <a:gdLst>
                <a:gd name="connsiteX0" fmla="*/ 0 w 276446"/>
                <a:gd name="connsiteY0" fmla="*/ 202018 h 513352"/>
                <a:gd name="connsiteX1" fmla="*/ 138223 w 276446"/>
                <a:gd name="connsiteY1" fmla="*/ 414669 h 513352"/>
                <a:gd name="connsiteX2" fmla="*/ 180753 w 276446"/>
                <a:gd name="connsiteY2" fmla="*/ 489097 h 513352"/>
                <a:gd name="connsiteX3" fmla="*/ 276446 w 276446"/>
                <a:gd name="connsiteY3" fmla="*/ 0 h 5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446" h="513352">
                  <a:moveTo>
                    <a:pt x="0" y="202018"/>
                  </a:moveTo>
                  <a:cubicBezTo>
                    <a:pt x="54049" y="284420"/>
                    <a:pt x="108098" y="366823"/>
                    <a:pt x="138223" y="414669"/>
                  </a:cubicBezTo>
                  <a:cubicBezTo>
                    <a:pt x="168348" y="462515"/>
                    <a:pt x="157716" y="558208"/>
                    <a:pt x="180753" y="489097"/>
                  </a:cubicBezTo>
                  <a:cubicBezTo>
                    <a:pt x="203790" y="419986"/>
                    <a:pt x="240118" y="209993"/>
                    <a:pt x="276446" y="0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0BEEE1B1-0D54-4E9C-847E-35A6CE5FD988}"/>
                </a:ext>
              </a:extLst>
            </p:cNvPr>
            <p:cNvGrpSpPr/>
            <p:nvPr/>
          </p:nvGrpSpPr>
          <p:grpSpPr>
            <a:xfrm rot="21166135">
              <a:off x="11692213" y="3136256"/>
              <a:ext cx="276446" cy="276446"/>
              <a:chOff x="10491670" y="3955312"/>
              <a:chExt cx="276446" cy="27644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05699443-0919-4BB6-88A7-662B0AC2542C}"/>
                  </a:ext>
                </a:extLst>
              </p:cNvPr>
              <p:cNvCxnSpPr/>
              <p:nvPr/>
            </p:nvCxnSpPr>
            <p:spPr>
              <a:xfrm>
                <a:off x="10535093" y="3955312"/>
                <a:ext cx="225056" cy="2764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63D868E3-4126-4BA4-8418-18B2F41F02FC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517365" y="3948219"/>
                <a:ext cx="225056" cy="2764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372359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950" y="542925"/>
            <a:ext cx="8420100" cy="631507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3A2884-3EE3-4FE3-9CE5-B51656D3E0C1}"/>
              </a:ext>
            </a:extLst>
          </p:cNvPr>
          <p:cNvSpPr txBox="1"/>
          <p:nvPr/>
        </p:nvSpPr>
        <p:spPr>
          <a:xfrm>
            <a:off x="-2" y="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WS_10m (URBAN) – WS_10m (REF): averaged 0-78h run for July 2020</a:t>
            </a:r>
            <a:endParaRPr lang="en-IL" sz="28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8EEFBF64-D967-4A5D-A15D-B39B94B9D5A9}"/>
              </a:ext>
            </a:extLst>
          </p:cNvPr>
          <p:cNvGrpSpPr/>
          <p:nvPr/>
        </p:nvGrpSpPr>
        <p:grpSpPr>
          <a:xfrm>
            <a:off x="8793122" y="1382232"/>
            <a:ext cx="3313814" cy="2554545"/>
            <a:chOff x="8878186" y="1382232"/>
            <a:chExt cx="3313814" cy="2554545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A067AB2-9AA2-4E41-89CD-089DC255A3DB}"/>
                </a:ext>
              </a:extLst>
            </p:cNvPr>
            <p:cNvSpPr txBox="1"/>
            <p:nvPr/>
          </p:nvSpPr>
          <p:spPr>
            <a:xfrm>
              <a:off x="8878186" y="1382232"/>
              <a:ext cx="3313814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>
                <a:spcAft>
                  <a:spcPts val="24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Stronger at late evening, weaker at noon</a:t>
              </a:r>
            </a:p>
            <a:p>
              <a:pPr marL="285750" indent="-285750">
                <a:spcAft>
                  <a:spcPts val="2400"/>
                </a:spcAft>
                <a:buFont typeface="Arial" panose="020B0604020202020204" pitchFamily="34" charset="0"/>
                <a:buChar char="•"/>
              </a:pPr>
              <a:r>
                <a:rPr lang="en-US" sz="2800" dirty="0"/>
                <a:t>The urban area is underestimated</a:t>
              </a:r>
              <a:endParaRPr lang="en-IL" sz="28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634E35DA-8507-43FF-A631-50F61D0C339F}"/>
                </a:ext>
              </a:extLst>
            </p:cNvPr>
            <p:cNvSpPr/>
            <p:nvPr/>
          </p:nvSpPr>
          <p:spPr>
            <a:xfrm rot="964029">
              <a:off x="11374596" y="2276660"/>
              <a:ext cx="239914" cy="494498"/>
            </a:xfrm>
            <a:custGeom>
              <a:avLst/>
              <a:gdLst>
                <a:gd name="connsiteX0" fmla="*/ 0 w 276446"/>
                <a:gd name="connsiteY0" fmla="*/ 202018 h 513352"/>
                <a:gd name="connsiteX1" fmla="*/ 138223 w 276446"/>
                <a:gd name="connsiteY1" fmla="*/ 414669 h 513352"/>
                <a:gd name="connsiteX2" fmla="*/ 180753 w 276446"/>
                <a:gd name="connsiteY2" fmla="*/ 489097 h 513352"/>
                <a:gd name="connsiteX3" fmla="*/ 276446 w 276446"/>
                <a:gd name="connsiteY3" fmla="*/ 0 h 513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6446" h="513352">
                  <a:moveTo>
                    <a:pt x="0" y="202018"/>
                  </a:moveTo>
                  <a:cubicBezTo>
                    <a:pt x="54049" y="284420"/>
                    <a:pt x="108098" y="366823"/>
                    <a:pt x="138223" y="414669"/>
                  </a:cubicBezTo>
                  <a:cubicBezTo>
                    <a:pt x="168348" y="462515"/>
                    <a:pt x="157716" y="558208"/>
                    <a:pt x="180753" y="489097"/>
                  </a:cubicBezTo>
                  <a:cubicBezTo>
                    <a:pt x="203790" y="419986"/>
                    <a:pt x="240118" y="209993"/>
                    <a:pt x="276446" y="0"/>
                  </a:cubicBezTo>
                </a:path>
              </a:pathLst>
            </a:custGeom>
            <a:noFill/>
            <a:ln w="28575"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L"/>
            </a:p>
          </p:txBody>
        </p: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380D59FA-8E12-401F-8D5F-734B3855107A}"/>
                </a:ext>
              </a:extLst>
            </p:cNvPr>
            <p:cNvGrpSpPr/>
            <p:nvPr/>
          </p:nvGrpSpPr>
          <p:grpSpPr>
            <a:xfrm rot="21166135">
              <a:off x="11713476" y="3529660"/>
              <a:ext cx="276446" cy="276446"/>
              <a:chOff x="10463242" y="4348265"/>
              <a:chExt cx="276446" cy="276446"/>
            </a:xfrm>
          </p:grpSpPr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6593B61B-55E6-448F-9A92-04859B3DF01A}"/>
                  </a:ext>
                </a:extLst>
              </p:cNvPr>
              <p:cNvCxnSpPr/>
              <p:nvPr/>
            </p:nvCxnSpPr>
            <p:spPr>
              <a:xfrm>
                <a:off x="10506669" y="4348265"/>
                <a:ext cx="225056" cy="2764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E594330A-7664-4D1D-8A92-4B70C31D54F8}"/>
                  </a:ext>
                </a:extLst>
              </p:cNvPr>
              <p:cNvCxnSpPr>
                <a:cxnSpLocks/>
              </p:cNvCxnSpPr>
              <p:nvPr/>
            </p:nvCxnSpPr>
            <p:spPr>
              <a:xfrm rot="16200000">
                <a:off x="10488937" y="4341165"/>
                <a:ext cx="225056" cy="276446"/>
              </a:xfrm>
              <a:prstGeom prst="line">
                <a:avLst/>
              </a:prstGeom>
              <a:ln w="2857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3666992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9422776-D514-45F0-9DB2-7365244215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51" y="876715"/>
            <a:ext cx="5388418" cy="4041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CB9AB33-787B-4F91-9AFD-897C576F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3" y="876715"/>
            <a:ext cx="5388418" cy="4041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54D1F-4ECF-4D31-9574-386A52B61553}"/>
              </a:ext>
            </a:extLst>
          </p:cNvPr>
          <p:cNvSpPr txBox="1"/>
          <p:nvPr/>
        </p:nvSpPr>
        <p:spPr>
          <a:xfrm>
            <a:off x="-2" y="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T_2m verification: averaged 0-78h run for July 2020</a:t>
            </a:r>
            <a:endParaRPr lang="en-IL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5AF5D-5ED7-4431-97A3-495820493804}"/>
              </a:ext>
            </a:extLst>
          </p:cNvPr>
          <p:cNvSpPr txBox="1"/>
          <p:nvPr/>
        </p:nvSpPr>
        <p:spPr>
          <a:xfrm>
            <a:off x="212651" y="5274790"/>
            <a:ext cx="1175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Rural area: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effect of the urban scheme.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Technical: urban field can’t be added to </a:t>
            </a:r>
            <a:r>
              <a:rPr lang="en-US" sz="2400" dirty="0" err="1"/>
              <a:t>output_nml</a:t>
            </a:r>
            <a:r>
              <a:rPr lang="en-US" sz="2400" dirty="0"/>
              <a:t>?!</a:t>
            </a:r>
            <a:endParaRPr lang="en-IL" sz="2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B245-7C51-4D7B-951F-593539394775}"/>
              </a:ext>
            </a:extLst>
          </p:cNvPr>
          <p:cNvSpPr/>
          <p:nvPr/>
        </p:nvSpPr>
        <p:spPr>
          <a:xfrm>
            <a:off x="4035143" y="911594"/>
            <a:ext cx="183526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71C8EC-3E99-4666-A6C0-A84D7D4BB300}"/>
              </a:ext>
            </a:extLst>
          </p:cNvPr>
          <p:cNvSpPr/>
          <p:nvPr/>
        </p:nvSpPr>
        <p:spPr>
          <a:xfrm>
            <a:off x="10041667" y="915137"/>
            <a:ext cx="183526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12725832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3" y="876715"/>
            <a:ext cx="5388418" cy="4041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54D1F-4ECF-4D31-9574-386A52B61553}"/>
              </a:ext>
            </a:extLst>
          </p:cNvPr>
          <p:cNvSpPr txBox="1"/>
          <p:nvPr/>
        </p:nvSpPr>
        <p:spPr>
          <a:xfrm>
            <a:off x="-2" y="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T_2m verification: averaged 0-78h run for July 2020</a:t>
            </a:r>
            <a:endParaRPr lang="en-IL" sz="28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CDCDAC1-21FD-465B-9F7A-1A61C07BA1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51" y="876715"/>
            <a:ext cx="5388418" cy="4041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95AF5D-5ED7-4431-97A3-495820493804}"/>
              </a:ext>
            </a:extLst>
          </p:cNvPr>
          <p:cNvSpPr txBox="1"/>
          <p:nvPr/>
        </p:nvSpPr>
        <p:spPr>
          <a:xfrm>
            <a:off x="212651" y="5274790"/>
            <a:ext cx="1175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Urban area: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nights were indeed too cold. Urban run is better!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Both stations are in reality “half-urban” – an update of the URBAN (ISA) map is needed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B245-7C51-4D7B-951F-593539394775}"/>
              </a:ext>
            </a:extLst>
          </p:cNvPr>
          <p:cNvSpPr/>
          <p:nvPr/>
        </p:nvSpPr>
        <p:spPr>
          <a:xfrm>
            <a:off x="4563595" y="911594"/>
            <a:ext cx="523623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71C8EC-3E99-4666-A6C0-A84D7D4BB300}"/>
              </a:ext>
            </a:extLst>
          </p:cNvPr>
          <p:cNvSpPr/>
          <p:nvPr/>
        </p:nvSpPr>
        <p:spPr>
          <a:xfrm>
            <a:off x="10244867" y="915137"/>
            <a:ext cx="183526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</p:spTree>
    <p:extLst>
      <p:ext uri="{BB962C8B-B14F-4D97-AF65-F5344CB8AC3E}">
        <p14:creationId xmlns:p14="http://schemas.microsoft.com/office/powerpoint/2010/main" val="29663458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DC06F4-4F63-4DF5-9D7F-3D76D10F942D}"/>
              </a:ext>
            </a:extLst>
          </p:cNvPr>
          <p:cNvSpPr txBox="1"/>
          <p:nvPr/>
        </p:nvSpPr>
        <p:spPr>
          <a:xfrm>
            <a:off x="325439" y="2148195"/>
            <a:ext cx="354654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/>
              <a:t>Urban area: </a:t>
            </a:r>
          </a:p>
          <a:p>
            <a:r>
              <a:rPr lang="en-US" sz="2800" dirty="0"/>
              <a:t>These stations are in reality urban – an update of the URBAN (ISA) map is needed</a:t>
            </a:r>
            <a:endParaRPr lang="en-IL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78BB89A-0651-4E76-AEFE-055D94D5FC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13" y="3581045"/>
            <a:ext cx="4359977" cy="326998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56FFD25-B096-441D-A264-406376F270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9113" y="1597"/>
            <a:ext cx="4359977" cy="326998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55284C-E661-44B4-A3CA-76B22C7936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"/>
          <a:stretch/>
        </p:blipFill>
        <p:spPr>
          <a:xfrm>
            <a:off x="8058226" y="1597"/>
            <a:ext cx="4041625" cy="326998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02615AD-E12C-4265-9098-AEB3FC3D4308}"/>
              </a:ext>
            </a:extLst>
          </p:cNvPr>
          <p:cNvSpPr/>
          <p:nvPr/>
        </p:nvSpPr>
        <p:spPr>
          <a:xfrm>
            <a:off x="7261412" y="3602311"/>
            <a:ext cx="393405" cy="207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24BCE9F-21BB-4619-8267-4D20AE4CC812}"/>
              </a:ext>
            </a:extLst>
          </p:cNvPr>
          <p:cNvSpPr/>
          <p:nvPr/>
        </p:nvSpPr>
        <p:spPr>
          <a:xfrm>
            <a:off x="7434325" y="26406"/>
            <a:ext cx="183526" cy="207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12B936A-70BC-43CF-97C2-03E2C104615A}"/>
              </a:ext>
            </a:extLst>
          </p:cNvPr>
          <p:cNvSpPr/>
          <p:nvPr/>
        </p:nvSpPr>
        <p:spPr>
          <a:xfrm>
            <a:off x="11458371" y="29947"/>
            <a:ext cx="393405" cy="207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AA9449-0A69-45E8-9C86-4F6B046F369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01"/>
          <a:stretch/>
        </p:blipFill>
        <p:spPr>
          <a:xfrm>
            <a:off x="8058226" y="3589611"/>
            <a:ext cx="4041625" cy="326998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50DBEAA8-DA25-457A-8BC6-AC460799FF8C}"/>
              </a:ext>
            </a:extLst>
          </p:cNvPr>
          <p:cNvSpPr/>
          <p:nvPr/>
        </p:nvSpPr>
        <p:spPr>
          <a:xfrm>
            <a:off x="11206225" y="3620506"/>
            <a:ext cx="183526" cy="20780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31E412D-FE0B-4A04-A1FE-3D774832B014}"/>
              </a:ext>
            </a:extLst>
          </p:cNvPr>
          <p:cNvSpPr txBox="1"/>
          <p:nvPr/>
        </p:nvSpPr>
        <p:spPr>
          <a:xfrm>
            <a:off x="-1" y="0"/>
            <a:ext cx="37810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T_2m verification: Cont.</a:t>
            </a:r>
            <a:endParaRPr lang="en-IL" sz="2800" b="1" dirty="0"/>
          </a:p>
        </p:txBody>
      </p:sp>
    </p:spTree>
    <p:extLst>
      <p:ext uri="{BB962C8B-B14F-4D97-AF65-F5344CB8AC3E}">
        <p14:creationId xmlns:p14="http://schemas.microsoft.com/office/powerpoint/2010/main" val="9309359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24AA4F-9166-4C47-B366-8BF4E8F25C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49" y="876715"/>
            <a:ext cx="5388418" cy="40413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A434196-765E-4EA5-9C70-E7909A3BB0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3" y="876715"/>
            <a:ext cx="5388418" cy="4041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54D1F-4ECF-4D31-9574-386A52B61553}"/>
              </a:ext>
            </a:extLst>
          </p:cNvPr>
          <p:cNvSpPr txBox="1"/>
          <p:nvPr/>
        </p:nvSpPr>
        <p:spPr>
          <a:xfrm>
            <a:off x="-2" y="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W_10m verification: averaged 0-78h run for July 2020</a:t>
            </a:r>
            <a:endParaRPr lang="en-IL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5AF5D-5ED7-4431-97A3-495820493804}"/>
              </a:ext>
            </a:extLst>
          </p:cNvPr>
          <p:cNvSpPr txBox="1"/>
          <p:nvPr/>
        </p:nvSpPr>
        <p:spPr>
          <a:xfrm>
            <a:off x="212651" y="5274790"/>
            <a:ext cx="1175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Rural area: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No effect of the urban scheme. Good.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There are problems not related to the urban scheme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B245-7C51-4D7B-951F-593539394775}"/>
              </a:ext>
            </a:extLst>
          </p:cNvPr>
          <p:cNvSpPr/>
          <p:nvPr/>
        </p:nvSpPr>
        <p:spPr>
          <a:xfrm>
            <a:off x="4035143" y="911594"/>
            <a:ext cx="183526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71C8EC-3E99-4666-A6C0-A84D7D4BB300}"/>
              </a:ext>
            </a:extLst>
          </p:cNvPr>
          <p:cNvSpPr/>
          <p:nvPr/>
        </p:nvSpPr>
        <p:spPr>
          <a:xfrm>
            <a:off x="10041667" y="915137"/>
            <a:ext cx="183526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BE41242-2280-4BA9-BC89-1F67E502ECC5}"/>
              </a:ext>
            </a:extLst>
          </p:cNvPr>
          <p:cNvSpPr txBox="1"/>
          <p:nvPr/>
        </p:nvSpPr>
        <p:spPr>
          <a:xfrm rot="16200000">
            <a:off x="71763" y="2760264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0D92489-FE30-425F-91F6-72E0A6C5F406}"/>
              </a:ext>
            </a:extLst>
          </p:cNvPr>
          <p:cNvSpPr txBox="1"/>
          <p:nvPr/>
        </p:nvSpPr>
        <p:spPr>
          <a:xfrm rot="16200000">
            <a:off x="6072072" y="2758630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188DDD5-BA27-4F71-8CD8-58CC98A9681E}"/>
              </a:ext>
            </a:extLst>
          </p:cNvPr>
          <p:cNvSpPr txBox="1"/>
          <p:nvPr/>
        </p:nvSpPr>
        <p:spPr>
          <a:xfrm rot="16200000">
            <a:off x="2435743" y="2763807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49F8C61-E8A3-428A-A272-74981835F2FD}"/>
              </a:ext>
            </a:extLst>
          </p:cNvPr>
          <p:cNvSpPr txBox="1"/>
          <p:nvPr/>
        </p:nvSpPr>
        <p:spPr>
          <a:xfrm rot="16200000">
            <a:off x="8436052" y="2762173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3918281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287609E4-5C6D-415B-957F-2BCAD8EDFB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033" y="876715"/>
            <a:ext cx="5388418" cy="404131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26FD6C-AB1D-432C-ABCE-3142DA5FA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9551" y="876715"/>
            <a:ext cx="5388418" cy="4041314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354D1F-4ECF-4D31-9574-386A52B61553}"/>
              </a:ext>
            </a:extLst>
          </p:cNvPr>
          <p:cNvSpPr txBox="1"/>
          <p:nvPr/>
        </p:nvSpPr>
        <p:spPr>
          <a:xfrm>
            <a:off x="-2" y="0"/>
            <a:ext cx="121920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WS_10m verification: averaged 0-78h run for July 2020</a:t>
            </a:r>
            <a:endParaRPr lang="en-IL" sz="28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95AF5D-5ED7-4431-97A3-495820493804}"/>
              </a:ext>
            </a:extLst>
          </p:cNvPr>
          <p:cNvSpPr txBox="1"/>
          <p:nvPr/>
        </p:nvSpPr>
        <p:spPr>
          <a:xfrm>
            <a:off x="212651" y="5274790"/>
            <a:ext cx="117596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/>
              <a:t>Urban area: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The night wind was indeed too weak. Urban run is better!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Both stations are in reality “half-urban” – an update of the URBAN (ISA) map is needed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345B245-7C51-4D7B-951F-593539394775}"/>
              </a:ext>
            </a:extLst>
          </p:cNvPr>
          <p:cNvSpPr/>
          <p:nvPr/>
        </p:nvSpPr>
        <p:spPr>
          <a:xfrm>
            <a:off x="4563595" y="911594"/>
            <a:ext cx="523623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C71C8EC-3E99-4666-A6C0-A84D7D4BB300}"/>
              </a:ext>
            </a:extLst>
          </p:cNvPr>
          <p:cNvSpPr/>
          <p:nvPr/>
        </p:nvSpPr>
        <p:spPr>
          <a:xfrm>
            <a:off x="10244867" y="915137"/>
            <a:ext cx="183526" cy="25144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L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13914D1-3165-4CC7-B51E-B9E1DDC92E5E}"/>
              </a:ext>
            </a:extLst>
          </p:cNvPr>
          <p:cNvSpPr txBox="1"/>
          <p:nvPr/>
        </p:nvSpPr>
        <p:spPr>
          <a:xfrm rot="16200000">
            <a:off x="-2663" y="2760264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31FDC4-C74B-4408-AFDA-01D997F96916}"/>
              </a:ext>
            </a:extLst>
          </p:cNvPr>
          <p:cNvSpPr txBox="1"/>
          <p:nvPr/>
        </p:nvSpPr>
        <p:spPr>
          <a:xfrm rot="16200000">
            <a:off x="5997646" y="2758630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7989238-B0DA-4688-9146-88ACDCE9FE5A}"/>
              </a:ext>
            </a:extLst>
          </p:cNvPr>
          <p:cNvSpPr txBox="1"/>
          <p:nvPr/>
        </p:nvSpPr>
        <p:spPr>
          <a:xfrm rot="16200000">
            <a:off x="2361317" y="2763807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F1AC87D-F38C-4ACF-90C0-84A8AF378277}"/>
              </a:ext>
            </a:extLst>
          </p:cNvPr>
          <p:cNvSpPr txBox="1"/>
          <p:nvPr/>
        </p:nvSpPr>
        <p:spPr>
          <a:xfrm rot="16200000">
            <a:off x="8361626" y="2762173"/>
            <a:ext cx="1437923" cy="277485"/>
          </a:xfrm>
          <a:prstGeom prst="rect">
            <a:avLst/>
          </a:prstGeom>
          <a:solidFill>
            <a:schemeClr val="bg1"/>
          </a:solidFill>
        </p:spPr>
        <p:txBody>
          <a:bodyPr wrap="none" rtlCol="0" anchor="ctr">
            <a:spAutoFit/>
          </a:bodyPr>
          <a:lstStyle/>
          <a:p>
            <a:pPr algn="ctr"/>
            <a:r>
              <a:rPr lang="en-US" dirty="0"/>
              <a:t>WS_10m (m/s)</a:t>
            </a:r>
            <a:endParaRPr lang="en-IL" dirty="0"/>
          </a:p>
        </p:txBody>
      </p:sp>
    </p:spTree>
    <p:extLst>
      <p:ext uri="{BB962C8B-B14F-4D97-AF65-F5344CB8AC3E}">
        <p14:creationId xmlns:p14="http://schemas.microsoft.com/office/powerpoint/2010/main" val="24950209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1929</TotalTime>
  <Words>460</Words>
  <Application>Microsoft Office PowerPoint</Application>
  <PresentationFormat>Widescreen</PresentationFormat>
  <Paragraphs>62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MOT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Pavel Khanin</dc:creator>
  <cp:lastModifiedBy>Pavel Khanin</cp:lastModifiedBy>
  <cp:revision>111</cp:revision>
  <dcterms:created xsi:type="dcterms:W3CDTF">2022-07-06T10:48:02Z</dcterms:created>
  <dcterms:modified xsi:type="dcterms:W3CDTF">2022-09-11T08:46:16Z</dcterms:modified>
</cp:coreProperties>
</file>