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995" r:id="rId5"/>
    <p:sldId id="1013" r:id="rId6"/>
    <p:sldId id="1014" r:id="rId7"/>
    <p:sldId id="263" r:id="rId8"/>
    <p:sldId id="265" r:id="rId9"/>
    <p:sldId id="269" r:id="rId10"/>
    <p:sldId id="267" r:id="rId11"/>
    <p:sldId id="270" r:id="rId12"/>
    <p:sldId id="268" r:id="rId13"/>
    <p:sldId id="271" r:id="rId14"/>
    <p:sldId id="1018" r:id="rId15"/>
    <p:sldId id="1019" r:id="rId16"/>
    <p:sldId id="273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E95ED17-B3AE-40CA-9C59-6D738F884C8F}">
          <p14:sldIdLst>
            <p14:sldId id="995"/>
            <p14:sldId id="1013"/>
            <p14:sldId id="1014"/>
            <p14:sldId id="263"/>
            <p14:sldId id="265"/>
            <p14:sldId id="269"/>
            <p14:sldId id="267"/>
            <p14:sldId id="270"/>
            <p14:sldId id="268"/>
            <p14:sldId id="271"/>
            <p14:sldId id="1018"/>
            <p14:sldId id="1019"/>
            <p14:sldId id="273"/>
          </p14:sldIdLst>
        </p14:section>
        <p14:section name="Sezione senza titolo" id="{BC8BEA0E-4311-47E5-9BE6-35D3DC09D5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to Marcello" initials="AM" lastIdx="1" clrIdx="0">
    <p:extLst>
      <p:ext uri="{19B8F6BF-5375-455C-9EA6-DF929625EA0E}">
        <p15:presenceInfo xmlns:p15="http://schemas.microsoft.com/office/powerpoint/2012/main" userId="S-1-5-21-62873138-23557228-1278814174-1072" providerId="AD"/>
      </p:ext>
    </p:extLst>
  </p:cmAuthor>
  <p:cmAuthor id="2" name="Myriam Montesarchio" initials="MM" lastIdx="19" clrIdx="1">
    <p:extLst>
      <p:ext uri="{19B8F6BF-5375-455C-9EA6-DF929625EA0E}">
        <p15:presenceInfo xmlns:p15="http://schemas.microsoft.com/office/powerpoint/2012/main" userId="S-1-5-21-62873138-23557228-1278814174-9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CC"/>
    <a:srgbClr val="800000"/>
    <a:srgbClr val="000099"/>
    <a:srgbClr val="FFFFCC"/>
    <a:srgbClr val="CCECFF"/>
    <a:srgbClr val="DDDDDD"/>
    <a:srgbClr val="FF9900"/>
    <a:srgbClr val="FDEAD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86447" autoAdjust="0"/>
  </p:normalViewPr>
  <p:slideViewPr>
    <p:cSldViewPr snapToGrid="0">
      <p:cViewPr varScale="1">
        <p:scale>
          <a:sx n="71" d="100"/>
          <a:sy n="71" d="100"/>
        </p:scale>
        <p:origin x="138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7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228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56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582937B-458D-402A-975C-BE18334C64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7829"/>
            <a:ext cx="2946400" cy="49721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90" y="9427829"/>
            <a:ext cx="2946400" cy="49721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5B19E79-931D-4A6F-A2BD-478AF45DCE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7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D36876B-0F8E-4B57-99FE-C7039A5F0AB4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9607CF2-F5F2-4B24-847F-8D6417FF97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2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00240-60A2-449A-8ACC-DB1B85194C7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872539" y="1"/>
            <a:ext cx="11319461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5025814" y="6575896"/>
            <a:ext cx="6651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7" name="Immagine 6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73090"/>
            <a:ext cx="1310433" cy="5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236133" y="1"/>
            <a:ext cx="10955867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36" y="1857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5479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608667" y="1"/>
            <a:ext cx="10583333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4268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613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677347" y="1"/>
            <a:ext cx="10514653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2" name="Titolo 5"/>
          <p:cNvSpPr>
            <a:spLocks noGrp="1"/>
          </p:cNvSpPr>
          <p:nvPr>
            <p:ph type="title"/>
          </p:nvPr>
        </p:nvSpPr>
        <p:spPr>
          <a:xfrm>
            <a:off x="1871531" y="209550"/>
            <a:ext cx="10094912" cy="40011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2000" b="0" cap="sm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2702464" y="6575896"/>
            <a:ext cx="6651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4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4698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33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2" y="0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5083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280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5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883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3" name="Immagine 12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4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850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9" name="Immagine 8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291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8" name="Immagine 7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2427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317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3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0114B-2DC1-4E91-8AAF-ACB01075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8" y="2823117"/>
            <a:ext cx="10363200" cy="1362075"/>
          </a:xfrm>
        </p:spPr>
        <p:txBody>
          <a:bodyPr/>
          <a:lstStyle/>
          <a:p>
            <a:r>
              <a:rPr lang="en-US" dirty="0"/>
              <a:t>preliminary tests with terra </a:t>
            </a:r>
            <a:r>
              <a:rPr lang="en-US" dirty="0" err="1"/>
              <a:t>urb</a:t>
            </a:r>
            <a:r>
              <a:rPr lang="en-US" dirty="0"/>
              <a:t> at very high resolution over </a:t>
            </a:r>
            <a:r>
              <a:rPr lang="en-US" dirty="0" err="1"/>
              <a:t>souther</a:t>
            </a:r>
            <a:r>
              <a:rPr lang="en-US" dirty="0"/>
              <a:t> </a:t>
            </a:r>
            <a:r>
              <a:rPr lang="en-US" dirty="0" err="1"/>
              <a:t>italy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4CAD52-AB16-456F-9D42-AC172940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78" y="3948194"/>
            <a:ext cx="10363200" cy="128147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Davide Cinquegrana, Edoardo Bucchignani, Myriam Montesarchio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CIRA – Italian Aerospace Research Center, Capua CE Italy</a:t>
            </a:r>
          </a:p>
          <a:p>
            <a:r>
              <a:rPr lang="it-IT" dirty="0"/>
              <a:t>{</a:t>
            </a:r>
            <a:r>
              <a:rPr lang="it-IT" dirty="0" err="1"/>
              <a:t>d.cinquegrana</a:t>
            </a:r>
            <a:r>
              <a:rPr lang="it-IT" dirty="0"/>
              <a:t>, </a:t>
            </a:r>
            <a:r>
              <a:rPr lang="it-IT" dirty="0" err="1"/>
              <a:t>e.bucchignani</a:t>
            </a:r>
            <a:r>
              <a:rPr lang="it-IT" dirty="0"/>
              <a:t>, </a:t>
            </a:r>
            <a:r>
              <a:rPr lang="it-IT" dirty="0" err="1"/>
              <a:t>m.montesarchio</a:t>
            </a:r>
            <a:r>
              <a:rPr lang="it-IT" dirty="0"/>
              <a:t>}@cira.it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336065F-2987-4758-ADC4-D6549E477F1D}"/>
              </a:ext>
            </a:extLst>
          </p:cNvPr>
          <p:cNvSpPr txBox="1">
            <a:spLocks/>
          </p:cNvSpPr>
          <p:nvPr/>
        </p:nvSpPr>
        <p:spPr>
          <a:xfrm>
            <a:off x="963084" y="458893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/>
              <a:t>COSMO Global Meeting 2022</a:t>
            </a:r>
            <a:r>
              <a:rPr lang="it-IT" dirty="0"/>
              <a:t>– </a:t>
            </a:r>
            <a:r>
              <a:rPr lang="it-IT" b="1" dirty="0"/>
              <a:t>13 </a:t>
            </a:r>
            <a:r>
              <a:rPr lang="it-IT" b="1" dirty="0" err="1"/>
              <a:t>September</a:t>
            </a:r>
            <a:r>
              <a:rPr lang="it-IT" b="1" dirty="0"/>
              <a:t> 2022, </a:t>
            </a:r>
            <a:r>
              <a:rPr lang="it-IT" b="1" dirty="0" err="1"/>
              <a:t>Athen</a:t>
            </a:r>
            <a:r>
              <a:rPr lang="it-IT" b="1" dirty="0"/>
              <a:t>, </a:t>
            </a:r>
            <a:r>
              <a:rPr lang="it-IT" b="1" dirty="0" err="1"/>
              <a:t>Greece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377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3144360-3676-4665-B070-7D1B70C1A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72" y="3315495"/>
            <a:ext cx="5327470" cy="3018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C516434-2303-406F-AB67-1345EB6D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7" y="3315495"/>
            <a:ext cx="5327471" cy="3018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AE8771-D5A5-4D5D-8EFF-294156DD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9609"/>
            <a:ext cx="10972800" cy="1143000"/>
          </a:xfrm>
        </p:spPr>
        <p:txBody>
          <a:bodyPr/>
          <a:lstStyle/>
          <a:p>
            <a:r>
              <a:rPr lang="it-IT" sz="3600" dirty="0"/>
              <a:t>Results – 0,6 km res.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5CAA9F-7FED-4FC7-8010-4A57BD3E31CF}"/>
              </a:ext>
            </a:extLst>
          </p:cNvPr>
          <p:cNvSpPr txBox="1"/>
          <p:nvPr/>
        </p:nvSpPr>
        <p:spPr>
          <a:xfrm>
            <a:off x="877648" y="1732778"/>
            <a:ext cx="5218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ICON TERRA_URB </a:t>
            </a:r>
            <a:r>
              <a:rPr lang="it-IT" dirty="0" err="1"/>
              <a:t>compared</a:t>
            </a:r>
            <a:r>
              <a:rPr lang="it-IT" dirty="0"/>
              <a:t>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ICON NWP (green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data (CIRA </a:t>
            </a:r>
            <a:r>
              <a:rPr lang="it-IT" dirty="0" err="1"/>
              <a:t>visibilimeter</a:t>
            </a:r>
            <a:r>
              <a:rPr lang="it-IT" dirty="0"/>
              <a:t>, magenta)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0B6819-7B90-4E14-90A1-53AC86DA600A}"/>
              </a:ext>
            </a:extLst>
          </p:cNvPr>
          <p:cNvSpPr txBox="1"/>
          <p:nvPr/>
        </p:nvSpPr>
        <p:spPr>
          <a:xfrm>
            <a:off x="6609806" y="324433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grid</a:t>
            </a:r>
            <a:r>
              <a:rPr lang="it-IT" dirty="0"/>
              <a:t>-res  ~ 600m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CB20B6-7A87-4A08-9E66-EB6612742A43}"/>
              </a:ext>
            </a:extLst>
          </p:cNvPr>
          <p:cNvSpPr txBox="1"/>
          <p:nvPr/>
        </p:nvSpPr>
        <p:spPr>
          <a:xfrm>
            <a:off x="335281" y="3244334"/>
            <a:ext cx="183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grid</a:t>
            </a:r>
            <a:r>
              <a:rPr lang="it-IT" dirty="0"/>
              <a:t>-res  ~ 1000m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6806F49-B089-4FA1-878F-CBE14841849D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local</a:t>
            </a:r>
            <a:r>
              <a:rPr lang="it-IT" sz="2400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7517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FCC8C-B96A-4980-90BD-658E18E9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ICON release check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9BB8D-BCD5-46B0-87AA-07294377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Check with </a:t>
            </a:r>
            <a:r>
              <a:rPr lang="it-IT" sz="2400" dirty="0" err="1"/>
              <a:t>itype_kbmo</a:t>
            </a:r>
            <a:r>
              <a:rPr lang="it-IT" sz="2400" dirty="0"/>
              <a:t> = 2 , </a:t>
            </a:r>
            <a:r>
              <a:rPr lang="it-IT" sz="2400" dirty="0" err="1"/>
              <a:t>compared</a:t>
            </a:r>
            <a:r>
              <a:rPr lang="it-IT" sz="2400" dirty="0"/>
              <a:t> with </a:t>
            </a:r>
            <a:r>
              <a:rPr lang="it-IT" sz="2400" dirty="0" err="1"/>
              <a:t>previous</a:t>
            </a:r>
            <a:r>
              <a:rPr lang="it-IT" sz="2400" dirty="0"/>
              <a:t> release</a:t>
            </a:r>
          </a:p>
          <a:p>
            <a:r>
              <a:rPr lang="it-IT" sz="2400" dirty="0"/>
              <a:t>0.6Km resolution</a:t>
            </a:r>
          </a:p>
          <a:p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local</a:t>
            </a:r>
            <a:r>
              <a:rPr lang="it-IT" sz="2400" dirty="0"/>
              <a:t> results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45449D-A404-44D7-AAD3-10ABC89A3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" y="3168897"/>
            <a:ext cx="5474746" cy="31023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6BF122-48BB-4E22-A4AB-9B6381BFA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80" y="3164609"/>
            <a:ext cx="5474746" cy="31023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F4D8C6-A231-438B-B444-FD57B8F616BA}"/>
              </a:ext>
            </a:extLst>
          </p:cNvPr>
          <p:cNvSpPr txBox="1"/>
          <p:nvPr/>
        </p:nvSpPr>
        <p:spPr>
          <a:xfrm>
            <a:off x="4313783" y="6097688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Fig. 1 </a:t>
            </a:r>
            <a:r>
              <a:rPr lang="it-IT" sz="1600" i="1" dirty="0" err="1"/>
              <a:t>Prev</a:t>
            </a:r>
            <a:r>
              <a:rPr lang="it-IT" sz="1600" i="1" dirty="0"/>
              <a:t>. release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C0552A-888E-4403-B3C2-BEC5CFF1DAAA}"/>
              </a:ext>
            </a:extLst>
          </p:cNvPr>
          <p:cNvSpPr txBox="1"/>
          <p:nvPr/>
        </p:nvSpPr>
        <p:spPr>
          <a:xfrm>
            <a:off x="9949803" y="6097688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Fig. 2 </a:t>
            </a:r>
            <a:r>
              <a:rPr lang="it-IT" sz="1600" i="1" dirty="0" err="1"/>
              <a:t>Kbmo</a:t>
            </a:r>
            <a:r>
              <a:rPr lang="it-IT" sz="1600" i="1" dirty="0"/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226905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8FF54-0F99-4D97-B8BA-0B878532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sz="3200" dirty="0"/>
              <a:t>Results – 0,6 km res.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A14755-5D77-4DFA-BECB-8ABD9C9CF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545"/>
            <a:ext cx="4204800" cy="4204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A457396-3B7E-4F55-8584-E1D412A88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00" y="1969545"/>
            <a:ext cx="4204800" cy="4204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C6C66D4-22D7-40B3-BB11-0D617BC1B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02" y="1969545"/>
            <a:ext cx="4204800" cy="4204800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09E8ADE7-B310-4A29-BF8D-DCDC23020C22}"/>
              </a:ext>
            </a:extLst>
          </p:cNvPr>
          <p:cNvSpPr txBox="1">
            <a:spLocks/>
          </p:cNvSpPr>
          <p:nvPr/>
        </p:nvSpPr>
        <p:spPr>
          <a:xfrm>
            <a:off x="143436" y="1090712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local</a:t>
            </a:r>
            <a:r>
              <a:rPr lang="it-IT" sz="2400" dirty="0"/>
              <a:t> results</a:t>
            </a:r>
          </a:p>
          <a:p>
            <a:pPr algn="just"/>
            <a:r>
              <a:rPr lang="it-IT" sz="2400" dirty="0" err="1"/>
              <a:t>itype_kbmo</a:t>
            </a:r>
            <a:r>
              <a:rPr lang="it-IT" sz="2400" dirty="0"/>
              <a:t> = 2 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790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54AC9-B36A-4107-92CE-CE9C1508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2637"/>
            <a:ext cx="10972800" cy="1143000"/>
          </a:xfrm>
        </p:spPr>
        <p:txBody>
          <a:bodyPr/>
          <a:lstStyle/>
          <a:p>
            <a:r>
              <a:rPr lang="it-IT" dirty="0" err="1"/>
              <a:t>Comments</a:t>
            </a:r>
            <a:r>
              <a:rPr lang="it-IT" dirty="0"/>
              <a:t> and way </a:t>
            </a:r>
            <a:r>
              <a:rPr lang="it-IT" dirty="0" err="1"/>
              <a:t>forward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E1D206-B908-4623-8F44-0FF311BB7CE7}"/>
              </a:ext>
            </a:extLst>
          </p:cNvPr>
          <p:cNvSpPr txBox="1"/>
          <p:nvPr/>
        </p:nvSpPr>
        <p:spPr>
          <a:xfrm>
            <a:off x="940526" y="1433837"/>
            <a:ext cx="6189708" cy="4199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Preliminary </a:t>
            </a:r>
            <a:r>
              <a:rPr lang="it-IT" sz="2000" dirty="0" err="1"/>
              <a:t>analisys</a:t>
            </a:r>
            <a:r>
              <a:rPr lang="it-IT" sz="2000" dirty="0"/>
              <a:t> with ICON –</a:t>
            </a:r>
            <a:r>
              <a:rPr lang="it-IT" sz="2000" dirty="0" err="1"/>
              <a:t>Terra_urb</a:t>
            </a:r>
            <a:r>
              <a:rPr lang="it-IT" sz="2000" dirty="0"/>
              <a:t> </a:t>
            </a:r>
            <a:r>
              <a:rPr lang="it-IT" sz="2000" dirty="0" err="1"/>
              <a:t>performed</a:t>
            </a:r>
            <a:endParaRPr lang="it-I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Only</a:t>
            </a:r>
            <a:r>
              <a:rPr lang="it-IT" sz="2000" dirty="0"/>
              <a:t> 1-day </a:t>
            </a:r>
            <a:r>
              <a:rPr lang="it-IT" sz="2000" dirty="0" err="1"/>
              <a:t>considered</a:t>
            </a:r>
            <a:endParaRPr lang="it-I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Numerical</a:t>
            </a:r>
            <a:r>
              <a:rPr lang="it-IT" sz="2000" dirty="0"/>
              <a:t> </a:t>
            </a:r>
            <a:r>
              <a:rPr lang="it-IT" sz="2000" dirty="0" err="1"/>
              <a:t>noise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evident</a:t>
            </a:r>
            <a:r>
              <a:rPr lang="it-IT" sz="2000" dirty="0"/>
              <a:t> on short </a:t>
            </a:r>
            <a:r>
              <a:rPr lang="it-IT" sz="2000" dirty="0" err="1"/>
              <a:t>run</a:t>
            </a:r>
            <a:endParaRPr lang="it-I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 first test with </a:t>
            </a:r>
            <a:r>
              <a:rPr lang="it-IT" sz="2000" dirty="0" err="1"/>
              <a:t>grid</a:t>
            </a:r>
            <a:r>
              <a:rPr lang="it-IT" sz="2000" dirty="0"/>
              <a:t> resolution of 600mt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the new </a:t>
            </a:r>
            <a:r>
              <a:rPr lang="it-IT" sz="2000" dirty="0" err="1"/>
              <a:t>uploaded</a:t>
            </a:r>
            <a:r>
              <a:rPr lang="it-IT" sz="2000" dirty="0"/>
              <a:t> </a:t>
            </a:r>
            <a:r>
              <a:rPr lang="it-IT" sz="2000" dirty="0" err="1"/>
              <a:t>terra_urb</a:t>
            </a:r>
            <a:r>
              <a:rPr lang="it-IT" sz="2000" dirty="0"/>
              <a:t> release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checked</a:t>
            </a:r>
            <a:endParaRPr lang="it-IT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Next</a:t>
            </a:r>
            <a:r>
              <a:rPr lang="it-IT" sz="2000" dirty="0"/>
              <a:t> steps: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Longer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endParaRPr lang="it-I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statistics</a:t>
            </a:r>
            <a:r>
              <a:rPr lang="it-IT" sz="2000" dirty="0"/>
              <a:t>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wider</a:t>
            </a:r>
            <a:r>
              <a:rPr lang="it-IT" sz="2000" dirty="0"/>
              <a:t> area rural/</a:t>
            </a:r>
            <a:r>
              <a:rPr lang="it-IT" sz="2000" dirty="0" err="1"/>
              <a:t>urban</a:t>
            </a:r>
            <a:endParaRPr lang="it-IT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6239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C7CDF-C6DE-4973-900A-B7E2D76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Numerical</a:t>
            </a:r>
            <a:r>
              <a:rPr lang="it-IT" dirty="0">
                <a:solidFill>
                  <a:srgbClr val="002060"/>
                </a:solidFill>
              </a:rPr>
              <a:t> settings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7A79D33-A322-4F0B-B2CF-47F0E23E9FCB}"/>
              </a:ext>
            </a:extLst>
          </p:cNvPr>
          <p:cNvSpPr txBox="1">
            <a:spLocks/>
          </p:cNvSpPr>
          <p:nvPr/>
        </p:nvSpPr>
        <p:spPr>
          <a:xfrm>
            <a:off x="838200" y="1619023"/>
            <a:ext cx="5318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1 day </a:t>
            </a:r>
            <a:r>
              <a:rPr lang="it-IT" sz="2400" dirty="0" err="1"/>
              <a:t>run</a:t>
            </a:r>
            <a:r>
              <a:rPr lang="it-IT" sz="2400" dirty="0"/>
              <a:t> in forecast mode:</a:t>
            </a:r>
          </a:p>
          <a:p>
            <a:pPr lvl="1"/>
            <a:r>
              <a:rPr lang="it-IT" sz="2000" dirty="0"/>
              <a:t>Start date: 2018-11-19</a:t>
            </a:r>
          </a:p>
          <a:p>
            <a:pPr lvl="1"/>
            <a:r>
              <a:rPr lang="it-IT" sz="2000" dirty="0"/>
              <a:t>IC: IFS Analysis @ 00:00</a:t>
            </a:r>
          </a:p>
          <a:p>
            <a:pPr lvl="1"/>
            <a:r>
              <a:rPr lang="it-IT" sz="2000" dirty="0" err="1"/>
              <a:t>BCs</a:t>
            </a:r>
            <a:r>
              <a:rPr lang="it-IT" sz="2000" dirty="0"/>
              <a:t> </a:t>
            </a:r>
            <a:r>
              <a:rPr lang="it-IT" sz="2000" dirty="0" err="1"/>
              <a:t>reads</a:t>
            </a:r>
            <a:r>
              <a:rPr lang="it-IT" sz="2000" dirty="0"/>
              <a:t> @ IFS forecast </a:t>
            </a:r>
            <a:r>
              <a:rPr lang="it-IT" sz="2000" dirty="0" err="1"/>
              <a:t>every</a:t>
            </a:r>
            <a:r>
              <a:rPr lang="it-IT" sz="2000" dirty="0"/>
              <a:t> 3h</a:t>
            </a:r>
          </a:p>
          <a:p>
            <a:r>
              <a:rPr lang="it-IT" sz="2400" dirty="0" err="1"/>
              <a:t>Timestep</a:t>
            </a:r>
            <a:r>
              <a:rPr lang="it-IT" sz="2400" dirty="0"/>
              <a:t>  size= 6 s</a:t>
            </a:r>
          </a:p>
          <a:p>
            <a:r>
              <a:rPr lang="it-IT" sz="2400" dirty="0" err="1"/>
              <a:t>lterra_urb</a:t>
            </a:r>
            <a:r>
              <a:rPr lang="it-IT" sz="2400" dirty="0"/>
              <a:t> = .</a:t>
            </a:r>
            <a:r>
              <a:rPr lang="it-IT" sz="2400" dirty="0" err="1"/>
              <a:t>true</a:t>
            </a:r>
            <a:r>
              <a:rPr lang="it-IT" sz="2400" dirty="0"/>
              <a:t>. Vs .false.</a:t>
            </a:r>
          </a:p>
          <a:p>
            <a:r>
              <a:rPr lang="it-IT" sz="2400" dirty="0" err="1"/>
              <a:t>Domains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endParaRPr lang="it-IT" sz="2400" dirty="0"/>
          </a:p>
          <a:p>
            <a:pPr lvl="1"/>
            <a:r>
              <a:rPr lang="it-IT" sz="2000" dirty="0"/>
              <a:t>«DOM2» size: ~ 1 Km (R02B11)</a:t>
            </a:r>
          </a:p>
          <a:p>
            <a:pPr marL="1200150" lvl="2" indent="-285750"/>
            <a:r>
              <a:rPr lang="it-IT" sz="1600" dirty="0" err="1"/>
              <a:t>ncells</a:t>
            </a:r>
            <a:r>
              <a:rPr lang="it-IT" sz="1600" dirty="0"/>
              <a:t> = 110216</a:t>
            </a:r>
          </a:p>
          <a:p>
            <a:pPr marL="1200150" lvl="2" indent="-285750"/>
            <a:r>
              <a:rPr lang="it-IT" sz="1600" dirty="0" err="1"/>
              <a:t>nedges</a:t>
            </a:r>
            <a:r>
              <a:rPr lang="it-IT" sz="1600" dirty="0"/>
              <a:t> = 165812 </a:t>
            </a:r>
          </a:p>
          <a:p>
            <a:pPr marL="1200150" lvl="2" indent="-285750"/>
            <a:r>
              <a:rPr lang="it-IT" sz="1600" dirty="0" err="1"/>
              <a:t>nverts</a:t>
            </a:r>
            <a:r>
              <a:rPr lang="it-IT" sz="1600" dirty="0"/>
              <a:t> = 55597</a:t>
            </a:r>
          </a:p>
          <a:p>
            <a:pPr marL="742950" lvl="1" indent="-285750"/>
            <a:r>
              <a:rPr lang="it-IT" dirty="0"/>
              <a:t>Fine : ~ 0,6 Km (R02B12)</a:t>
            </a:r>
          </a:p>
          <a:p>
            <a:pPr lvl="2"/>
            <a:endParaRPr lang="it-IT" sz="1600" dirty="0"/>
          </a:p>
          <a:p>
            <a:pPr lvl="1"/>
            <a:endParaRPr lang="it-IT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66C00C-6994-41A4-A706-C746E849143C}"/>
              </a:ext>
            </a:extLst>
          </p:cNvPr>
          <p:cNvSpPr/>
          <p:nvPr/>
        </p:nvSpPr>
        <p:spPr>
          <a:xfrm>
            <a:off x="6156960" y="4277590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Results: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it-IT" sz="2000" dirty="0"/>
              <a:t>T2m(True - False) field  on »DOM2» @{1,3,16}</a:t>
            </a:r>
            <a:r>
              <a:rPr lang="it-IT" sz="2000" dirty="0" err="1"/>
              <a:t>hh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Local T2m(t)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of </a:t>
            </a:r>
            <a:r>
              <a:rPr lang="it-IT" sz="2000" dirty="0" err="1"/>
              <a:t>fr_paved</a:t>
            </a:r>
            <a:endParaRPr lang="it-IT" sz="2000" dirty="0"/>
          </a:p>
          <a:p>
            <a:pPr lvl="1"/>
            <a:endParaRPr lang="it-IT" sz="200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5DD4030-4E66-4138-870F-43456C11578D}"/>
              </a:ext>
            </a:extLst>
          </p:cNvPr>
          <p:cNvSpPr txBox="1">
            <a:spLocks/>
          </p:cNvSpPr>
          <p:nvPr/>
        </p:nvSpPr>
        <p:spPr>
          <a:xfrm>
            <a:off x="6096000" y="1156388"/>
            <a:ext cx="5976551" cy="29178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Parameterization schemes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Shallow convection parameterization is active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Deep and mid-level convection are switched off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it-IT" sz="2400" dirty="0"/>
              <a:t>Single moment cloud </a:t>
            </a:r>
            <a:r>
              <a:rPr lang="it-IT" sz="2400" dirty="0" err="1"/>
              <a:t>microphysics</a:t>
            </a:r>
            <a:endParaRPr lang="it-IT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Diagnostic</a:t>
            </a:r>
            <a:r>
              <a:rPr lang="it-IT" sz="2400" dirty="0"/>
              <a:t> Kohler cloud cover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8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818C5-EF38-42C5-8ACC-71605994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Analyzed</a:t>
            </a:r>
            <a:r>
              <a:rPr lang="it-IT" dirty="0"/>
              <a:t> week features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D536330-0062-45DF-8492-9A9224B3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5" y="1580854"/>
            <a:ext cx="6637804" cy="4525963"/>
          </a:xfrm>
        </p:spPr>
        <p:txBody>
          <a:bodyPr/>
          <a:lstStyle/>
          <a:p>
            <a:pPr algn="just"/>
            <a:r>
              <a:rPr lang="en-US" sz="2400" dirty="0"/>
              <a:t>Most of the region is exposed to the humid westerly winds and, consequently, high precipitation values are recorded even along the coasts, generally up to 1000 mm/year.</a:t>
            </a:r>
          </a:p>
          <a:p>
            <a:pPr algn="just"/>
            <a:r>
              <a:rPr lang="en-US" sz="2400" b="1" dirty="0"/>
              <a:t>19–20 November 2018</a:t>
            </a:r>
            <a:r>
              <a:rPr lang="en-US" sz="2400" dirty="0"/>
              <a:t>: a low pressure system coming from Western Mediterranean ran over Sardinia first and then hit the south-central regions of Italy, determining intense storms and gusts. 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123E2A-0087-4734-9EB9-D2E4C9FFE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" b="9943"/>
          <a:stretch/>
        </p:blipFill>
        <p:spPr>
          <a:xfrm>
            <a:off x="8076199" y="866872"/>
            <a:ext cx="3052186" cy="26141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BEC280-4D60-476B-98AB-EF5D61987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06" y="3630198"/>
            <a:ext cx="2786626" cy="27866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3BFAB5-8FA5-4ADC-BF62-F64FEF2F9DD8}"/>
              </a:ext>
            </a:extLst>
          </p:cNvPr>
          <p:cNvSpPr txBox="1"/>
          <p:nvPr/>
        </p:nvSpPr>
        <p:spPr>
          <a:xfrm>
            <a:off x="7885188" y="3327092"/>
            <a:ext cx="378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err="1"/>
              <a:t>Cumulated</a:t>
            </a:r>
            <a:r>
              <a:rPr lang="it-IT" sz="1400" i="1" dirty="0"/>
              <a:t> 24h </a:t>
            </a:r>
            <a:r>
              <a:rPr lang="it-IT" sz="1400" i="1" dirty="0" err="1"/>
              <a:t>precipitation</a:t>
            </a:r>
            <a:r>
              <a:rPr lang="it-IT" sz="1400" i="1" dirty="0"/>
              <a:t> </a:t>
            </a:r>
            <a:r>
              <a:rPr lang="it-IT" sz="1400" i="1" dirty="0" err="1"/>
              <a:t>measured</a:t>
            </a:r>
            <a:r>
              <a:rPr lang="it-IT" sz="1400" i="1" dirty="0"/>
              <a:t> from SCIA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CC8730-C88B-407F-B296-F839B5D075F5}"/>
              </a:ext>
            </a:extLst>
          </p:cNvPr>
          <p:cNvSpPr txBox="1"/>
          <p:nvPr/>
        </p:nvSpPr>
        <p:spPr>
          <a:xfrm>
            <a:off x="8738397" y="6258265"/>
            <a:ext cx="25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/>
              <a:t>ICON </a:t>
            </a:r>
            <a:r>
              <a:rPr lang="it-IT" sz="1400" i="1" dirty="0" err="1"/>
              <a:t>precipitation</a:t>
            </a:r>
            <a:r>
              <a:rPr lang="it-IT" sz="1400" i="1" dirty="0"/>
              <a:t> </a:t>
            </a:r>
            <a:r>
              <a:rPr lang="it-IT" sz="1400" i="1" dirty="0" err="1"/>
              <a:t>at</a:t>
            </a:r>
            <a:r>
              <a:rPr lang="it-IT" sz="1400" i="1" dirty="0"/>
              <a:t> 23.00</a:t>
            </a:r>
          </a:p>
        </p:txBody>
      </p:sp>
    </p:spTree>
    <p:extLst>
      <p:ext uri="{BB962C8B-B14F-4D97-AF65-F5344CB8AC3E}">
        <p14:creationId xmlns:p14="http://schemas.microsoft.com/office/powerpoint/2010/main" val="74315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A08F3-4908-4FE7-A0DF-E3ECC32A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7" y="0"/>
            <a:ext cx="109728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Results - 1km res.</a:t>
            </a:r>
            <a:endParaRPr lang="it-IT" sz="32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573A0F-8F19-4307-B255-13B5EDF4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69" b="7683"/>
          <a:stretch/>
        </p:blipFill>
        <p:spPr>
          <a:xfrm>
            <a:off x="0" y="1719258"/>
            <a:ext cx="3895962" cy="405450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F6A479-96A0-4E25-90D3-F611D8D38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5419" b="8063"/>
          <a:stretch/>
        </p:blipFill>
        <p:spPr>
          <a:xfrm>
            <a:off x="8370465" y="1830687"/>
            <a:ext cx="3798750" cy="39430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744FEA0-3873-41E0-89CC-664343C4D9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4989" b="8191"/>
          <a:stretch/>
        </p:blipFill>
        <p:spPr>
          <a:xfrm>
            <a:off x="4181670" y="1845678"/>
            <a:ext cx="3821535" cy="3943076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49FCA33-E18F-4E03-A1C9-472D768FF981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map</a:t>
            </a:r>
            <a:r>
              <a:rPr lang="it-IT" sz="2400" dirty="0"/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428093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A3CF9-8EBB-4680-83B4-85D43362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49178"/>
            <a:ext cx="10190584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Results - 1km res.</a:t>
            </a:r>
            <a:endParaRPr lang="it-IT" sz="32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77BD1DD-4453-4CFA-83FF-4F054706B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88" y="989494"/>
            <a:ext cx="5012660" cy="2840507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83B4826-08CE-498E-8633-70769A2554D3}"/>
              </a:ext>
            </a:extLst>
          </p:cNvPr>
          <p:cNvSpPr txBox="1">
            <a:spLocks/>
          </p:cNvSpPr>
          <p:nvPr/>
        </p:nvSpPr>
        <p:spPr>
          <a:xfrm>
            <a:off x="415230" y="1729636"/>
            <a:ext cx="5434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/>
              <a:t>Δ</a:t>
            </a:r>
            <a:r>
              <a:rPr lang="it-IT" sz="2400" b="1" dirty="0"/>
              <a:t>T2m(True - False): </a:t>
            </a:r>
            <a:r>
              <a:rPr lang="it-IT" sz="2400" b="1" dirty="0" err="1"/>
              <a:t>local</a:t>
            </a:r>
            <a:r>
              <a:rPr lang="it-IT" sz="2400" b="1" dirty="0"/>
              <a:t> results </a:t>
            </a:r>
          </a:p>
          <a:p>
            <a:r>
              <a:rPr lang="it-IT" sz="2400" dirty="0" err="1"/>
              <a:t>Higher</a:t>
            </a:r>
            <a:r>
              <a:rPr lang="it-IT" sz="2400" dirty="0"/>
              <a:t> T2m </a:t>
            </a:r>
            <a:r>
              <a:rPr lang="it-IT" sz="2400" dirty="0" err="1"/>
              <a:t>during</a:t>
            </a:r>
            <a:r>
              <a:rPr lang="it-IT" sz="2400" dirty="0"/>
              <a:t> the </a:t>
            </a:r>
            <a:r>
              <a:rPr lang="it-IT" sz="2400" dirty="0" err="1"/>
              <a:t>nightime</a:t>
            </a:r>
            <a:endParaRPr lang="it-IT" sz="2400" dirty="0"/>
          </a:p>
          <a:p>
            <a:pPr lvl="1"/>
            <a:r>
              <a:rPr lang="it-IT" sz="2000" dirty="0"/>
              <a:t>Up to +0.6K, </a:t>
            </a:r>
            <a:r>
              <a:rPr lang="it-IT" sz="2000" dirty="0" err="1"/>
              <a:t>influenced</a:t>
            </a:r>
            <a:r>
              <a:rPr lang="it-IT" sz="2000" dirty="0"/>
              <a:t> by </a:t>
            </a:r>
            <a:r>
              <a:rPr lang="it-IT" sz="2000" dirty="0" err="1"/>
              <a:t>fr_paved</a:t>
            </a: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r>
              <a:rPr lang="it-IT" sz="2000" dirty="0" err="1"/>
              <a:t>Numerical</a:t>
            </a:r>
            <a:r>
              <a:rPr lang="it-IT" sz="2000" dirty="0"/>
              <a:t> </a:t>
            </a:r>
            <a:r>
              <a:rPr lang="it-IT" sz="2000" dirty="0" err="1"/>
              <a:t>instability</a:t>
            </a:r>
            <a:r>
              <a:rPr lang="it-IT" sz="2000" dirty="0"/>
              <a:t> </a:t>
            </a:r>
            <a:r>
              <a:rPr lang="it-IT" sz="2000" dirty="0" err="1"/>
              <a:t>grows</a:t>
            </a:r>
            <a:r>
              <a:rPr lang="it-IT" sz="2000" dirty="0"/>
              <a:t> up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morning</a:t>
            </a:r>
            <a:r>
              <a:rPr lang="it-IT" sz="2000" dirty="0"/>
              <a:t> time starting from </a:t>
            </a:r>
            <a:r>
              <a:rPr lang="it-IT" sz="2000" dirty="0" err="1"/>
              <a:t>sea</a:t>
            </a:r>
            <a:endParaRPr lang="it-IT" sz="2000" dirty="0"/>
          </a:p>
          <a:p>
            <a:pPr lvl="1"/>
            <a:r>
              <a:rPr lang="it-IT" sz="1600" dirty="0" err="1"/>
              <a:t>noise</a:t>
            </a:r>
            <a:r>
              <a:rPr lang="it-IT" sz="1600" dirty="0"/>
              <a:t> </a:t>
            </a:r>
            <a:r>
              <a:rPr lang="it-IT" sz="1600" dirty="0" err="1"/>
              <a:t>detected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</a:t>
            </a:r>
            <a:r>
              <a:rPr lang="it-IT" sz="1600" dirty="0" err="1"/>
              <a:t>afternoon</a:t>
            </a:r>
            <a:r>
              <a:rPr lang="it-IT" sz="1600" dirty="0"/>
              <a:t> time (i.e. «Capua», </a:t>
            </a:r>
            <a:r>
              <a:rPr lang="it-IT" sz="1600" dirty="0" err="1"/>
              <a:t>purple</a:t>
            </a:r>
            <a:r>
              <a:rPr lang="it-IT" sz="1600" dirty="0"/>
              <a:t> line on bottom </a:t>
            </a:r>
            <a:r>
              <a:rPr lang="it-IT" sz="1600" dirty="0" err="1"/>
              <a:t>graph</a:t>
            </a:r>
            <a:r>
              <a:rPr lang="it-IT" sz="1600" dirty="0"/>
              <a:t>)</a:t>
            </a:r>
          </a:p>
          <a:p>
            <a:pPr lvl="2"/>
            <a:endParaRPr lang="it-IT" sz="1600" dirty="0"/>
          </a:p>
          <a:p>
            <a:pPr lvl="1"/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3B176D-45E6-4567-9905-CCCCBE7C2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9"/>
          <a:stretch/>
        </p:blipFill>
        <p:spPr>
          <a:xfrm>
            <a:off x="5849763" y="4135031"/>
            <a:ext cx="5434534" cy="21129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F0C39E-3FAF-4511-AAC1-F6F7E386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0" r="21684" b="73856"/>
          <a:stretch/>
        </p:blipFill>
        <p:spPr>
          <a:xfrm>
            <a:off x="9604530" y="3643419"/>
            <a:ext cx="2473052" cy="8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0B976EA-D883-4854-ABAD-880E7490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6" y="2479764"/>
            <a:ext cx="6548845" cy="37110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7AA394-E348-4216-A921-F9D6AC17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176"/>
            <a:ext cx="10972800" cy="1143000"/>
          </a:xfrm>
        </p:spPr>
        <p:txBody>
          <a:bodyPr/>
          <a:lstStyle/>
          <a:p>
            <a:r>
              <a:rPr lang="it-IT" sz="3600" dirty="0"/>
              <a:t>Results - 1km res.- </a:t>
            </a:r>
            <a:r>
              <a:rPr lang="it-IT" sz="3600" dirty="0" err="1"/>
              <a:t>Comparison</a:t>
            </a:r>
            <a:r>
              <a:rPr lang="it-IT" sz="3600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9C2AF3-A513-45C1-8376-87D3B5D2A942}"/>
              </a:ext>
            </a:extLst>
          </p:cNvPr>
          <p:cNvSpPr txBox="1"/>
          <p:nvPr/>
        </p:nvSpPr>
        <p:spPr>
          <a:xfrm>
            <a:off x="931817" y="1968137"/>
            <a:ext cx="4700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ICON TERRA_URB (T/F) </a:t>
            </a:r>
            <a:r>
              <a:rPr lang="it-IT" dirty="0" err="1"/>
              <a:t>compared</a:t>
            </a:r>
            <a:r>
              <a:rPr lang="it-IT" dirty="0"/>
              <a:t>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ICON-LAM (green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COSMO (light blue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data (</a:t>
            </a:r>
            <a:r>
              <a:rPr lang="it-IT" dirty="0" err="1"/>
              <a:t>violet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595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DE6DB0-7385-4153-B915-1C313622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0367"/>
            <a:ext cx="10972800" cy="1143000"/>
          </a:xfrm>
        </p:spPr>
        <p:txBody>
          <a:bodyPr/>
          <a:lstStyle/>
          <a:p>
            <a:r>
              <a:rPr lang="it-IT" dirty="0"/>
              <a:t>Fine </a:t>
            </a:r>
            <a:r>
              <a:rPr lang="it-IT" dirty="0" err="1"/>
              <a:t>Grid</a:t>
            </a:r>
            <a:r>
              <a:rPr lang="it-IT" dirty="0"/>
              <a:t> (0,6 km)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732A06-9412-4A51-8E06-E19178D3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3"/>
          <a:stretch/>
        </p:blipFill>
        <p:spPr>
          <a:xfrm>
            <a:off x="6855254" y="1040484"/>
            <a:ext cx="2755125" cy="24810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1289E02-E5A3-42DC-B65D-86DDE8F81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9" t="46798" r="21796" b="40790"/>
          <a:stretch/>
        </p:blipFill>
        <p:spPr>
          <a:xfrm>
            <a:off x="2056461" y="989777"/>
            <a:ext cx="2587557" cy="2531787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3740B5BF-458A-4E15-87F0-9E07DF1B0D91}"/>
              </a:ext>
            </a:extLst>
          </p:cNvPr>
          <p:cNvSpPr/>
          <p:nvPr/>
        </p:nvSpPr>
        <p:spPr>
          <a:xfrm>
            <a:off x="5104831" y="2036753"/>
            <a:ext cx="1193074" cy="635726"/>
          </a:xfrm>
          <a:prstGeom prst="rightArrow">
            <a:avLst>
              <a:gd name="adj1" fmla="val 93996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Res 600 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23CE23-586A-49A6-8FB0-1C953B933CD6}"/>
              </a:ext>
            </a:extLst>
          </p:cNvPr>
          <p:cNvSpPr txBox="1"/>
          <p:nvPr/>
        </p:nvSpPr>
        <p:spPr>
          <a:xfrm>
            <a:off x="4696270" y="1070506"/>
            <a:ext cx="207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/>
              <a:t>zoomed</a:t>
            </a:r>
            <a:r>
              <a:rPr lang="it-IT" sz="1400" i="1" dirty="0"/>
              <a:t> </a:t>
            </a:r>
            <a:r>
              <a:rPr lang="it-IT" sz="1400" i="1" dirty="0" err="1"/>
              <a:t>fr_paved</a:t>
            </a:r>
            <a:r>
              <a:rPr lang="it-IT" sz="1400" i="1" dirty="0"/>
              <a:t> </a:t>
            </a:r>
            <a:r>
              <a:rPr lang="it-IT" sz="1400" i="1" dirty="0" err="1"/>
              <a:t>maps</a:t>
            </a:r>
            <a:r>
              <a:rPr lang="it-IT" sz="1400" i="1" dirty="0"/>
              <a:t> </a:t>
            </a:r>
            <a:r>
              <a:rPr lang="it-IT" sz="1400" i="1" dirty="0" err="1"/>
              <a:t>at</a:t>
            </a:r>
            <a:r>
              <a:rPr lang="it-IT" sz="1400" i="1" dirty="0"/>
              <a:t> </a:t>
            </a:r>
            <a:r>
              <a:rPr lang="it-IT" sz="1400" i="1" dirty="0" err="1"/>
              <a:t>different</a:t>
            </a:r>
            <a:r>
              <a:rPr lang="it-IT" sz="1400" i="1" dirty="0"/>
              <a:t> </a:t>
            </a:r>
            <a:r>
              <a:rPr lang="it-IT" sz="1400" i="1" dirty="0" err="1"/>
              <a:t>grid</a:t>
            </a:r>
            <a:r>
              <a:rPr lang="it-IT" sz="1400" i="1" dirty="0"/>
              <a:t> </a:t>
            </a:r>
            <a:r>
              <a:rPr lang="it-IT" sz="1400" i="1" dirty="0" err="1"/>
              <a:t>resolutions</a:t>
            </a:r>
            <a:r>
              <a:rPr lang="it-IT" sz="1400" i="1" dirty="0"/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6F34CD-676C-4D02-B114-5740FF5AB472}"/>
              </a:ext>
            </a:extLst>
          </p:cNvPr>
          <p:cNvSpPr/>
          <p:nvPr/>
        </p:nvSpPr>
        <p:spPr>
          <a:xfrm>
            <a:off x="9610379" y="1240007"/>
            <a:ext cx="2497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Horizontal</a:t>
            </a:r>
            <a:r>
              <a:rPr lang="it-IT" dirty="0"/>
              <a:t> resolution =  ~ 0,6 Km (R02B12)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ncells</a:t>
            </a:r>
            <a:r>
              <a:rPr lang="it-IT" dirty="0"/>
              <a:t> = 109860; </a:t>
            </a:r>
            <a:r>
              <a:rPr lang="it-IT" dirty="0" err="1"/>
              <a:t>nedges</a:t>
            </a:r>
            <a:r>
              <a:rPr lang="it-IT" dirty="0"/>
              <a:t> = 165277; </a:t>
            </a:r>
            <a:r>
              <a:rPr lang="it-IT" dirty="0" err="1"/>
              <a:t>nverts</a:t>
            </a:r>
            <a:r>
              <a:rPr lang="it-IT" dirty="0"/>
              <a:t> = 55418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dt</a:t>
            </a:r>
            <a:r>
              <a:rPr lang="it-IT" dirty="0"/>
              <a:t> = 6 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EB3ADD0-7D3C-43CA-A7EE-AD93920DC48C}"/>
              </a:ext>
            </a:extLst>
          </p:cNvPr>
          <p:cNvSpPr/>
          <p:nvPr/>
        </p:nvSpPr>
        <p:spPr>
          <a:xfrm>
            <a:off x="0" y="1872115"/>
            <a:ext cx="205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Horizontal</a:t>
            </a:r>
            <a:r>
              <a:rPr lang="it-IT" dirty="0"/>
              <a:t> resolution =  ~ 1,0 Km (R02B11)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F501831F-40E5-4FCA-9BF4-408730E89847}"/>
              </a:ext>
            </a:extLst>
          </p:cNvPr>
          <p:cNvSpPr/>
          <p:nvPr/>
        </p:nvSpPr>
        <p:spPr>
          <a:xfrm flipH="1">
            <a:off x="10599731" y="3918025"/>
            <a:ext cx="1508138" cy="764073"/>
          </a:xfrm>
          <a:prstGeom prst="rightArrow">
            <a:avLst>
              <a:gd name="adj1" fmla="val 61398"/>
              <a:gd name="adj2" fmla="val 4886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fr_paved</a:t>
            </a:r>
            <a:r>
              <a:rPr lang="it-IT" sz="1600" dirty="0"/>
              <a:t> </a:t>
            </a:r>
            <a:r>
              <a:rPr lang="it-IT" sz="1600" dirty="0" err="1"/>
              <a:t>differ</a:t>
            </a:r>
            <a:r>
              <a:rPr lang="it-IT" sz="1600" dirty="0"/>
              <a:t> </a:t>
            </a:r>
            <a:r>
              <a:rPr lang="it-IT" sz="1600" dirty="0" err="1"/>
              <a:t>locally</a:t>
            </a:r>
            <a:endParaRPr lang="it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1224D1C-B890-4BE5-A36F-0FF63D832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9612"/>
            <a:ext cx="4773540" cy="270500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F7638F-606D-450D-93ED-D935ED7BD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91" y="3758098"/>
            <a:ext cx="4773540" cy="27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8FF54-0F99-4D97-B8BA-0B878532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sz="3200" dirty="0"/>
              <a:t>Results – 0,6 km res.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E8FAAE-B9BC-41D9-B6EA-8C1C4B29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014"/>
            <a:ext cx="4284618" cy="42846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C5D1FC-218A-4885-8AD5-0CE7C1573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7" y="2151014"/>
            <a:ext cx="4284617" cy="42846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506027-0EB1-4E39-888C-C64D7934C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7" y="2151013"/>
            <a:ext cx="4206244" cy="4206244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446BD-4426-45F7-87CD-50B6AD54EF10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map</a:t>
            </a:r>
            <a:r>
              <a:rPr lang="it-IT" sz="2400" dirty="0"/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388140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22D6D8A-C4F9-43C6-B4AA-DB01688D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56" y="3244334"/>
            <a:ext cx="5542110" cy="314052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E9D8ABD-ACF5-4809-926F-336183746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2" y="2946269"/>
            <a:ext cx="6094560" cy="34535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72DDCC8-F482-43F7-9909-1ACE6041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18"/>
            <a:ext cx="10972800" cy="1143000"/>
          </a:xfrm>
        </p:spPr>
        <p:txBody>
          <a:bodyPr/>
          <a:lstStyle/>
          <a:p>
            <a:r>
              <a:rPr lang="it-IT" sz="3600" dirty="0"/>
              <a:t>Results – 0,6 km res.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2C842A-371C-4FDB-B5FE-3327FBBB000E}"/>
              </a:ext>
            </a:extLst>
          </p:cNvPr>
          <p:cNvSpPr txBox="1"/>
          <p:nvPr/>
        </p:nvSpPr>
        <p:spPr>
          <a:xfrm>
            <a:off x="718458" y="1745940"/>
            <a:ext cx="413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ICON TERRA_URB </a:t>
            </a:r>
            <a:r>
              <a:rPr lang="it-IT" dirty="0" err="1"/>
              <a:t>compared</a:t>
            </a:r>
            <a:r>
              <a:rPr lang="it-IT" dirty="0"/>
              <a:t>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ICON-LAM (green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COSMO (light blue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data (magenta)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A00CF4-0997-4360-80AB-8A958AA30BD5}"/>
              </a:ext>
            </a:extLst>
          </p:cNvPr>
          <p:cNvSpPr txBox="1"/>
          <p:nvPr/>
        </p:nvSpPr>
        <p:spPr>
          <a:xfrm>
            <a:off x="6836229" y="324433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grid</a:t>
            </a:r>
            <a:r>
              <a:rPr lang="it-IT" dirty="0"/>
              <a:t>-res  ~ 600m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0FADA8-4969-40D8-B69F-ED205D081B85}"/>
              </a:ext>
            </a:extLst>
          </p:cNvPr>
          <p:cNvSpPr txBox="1"/>
          <p:nvPr/>
        </p:nvSpPr>
        <p:spPr>
          <a:xfrm>
            <a:off x="718458" y="3244334"/>
            <a:ext cx="183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grid</a:t>
            </a:r>
            <a:r>
              <a:rPr lang="it-IT" dirty="0"/>
              <a:t>-res  ~ 1000m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E01E94B-2301-4521-9B03-F3A822107B92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local</a:t>
            </a:r>
            <a:r>
              <a:rPr lang="it-IT" sz="2400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2083783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5444CBAB43544BB5F39AEB086F5DF4" ma:contentTypeVersion="13" ma:contentTypeDescription="Creare un nuovo documento." ma:contentTypeScope="" ma:versionID="13473fa293d22cd7965bba32b036b39a">
  <xsd:schema xmlns:xsd="http://www.w3.org/2001/XMLSchema" xmlns:xs="http://www.w3.org/2001/XMLSchema" xmlns:p="http://schemas.microsoft.com/office/2006/metadata/properties" xmlns:ns3="04f307b9-a7a6-46a1-b058-6a05536458f4" xmlns:ns4="fe93e1b3-fdca-4a7b-99fd-f2ab762c395b" targetNamespace="http://schemas.microsoft.com/office/2006/metadata/properties" ma:root="true" ma:fieldsID="74ae30bbee7aab320609f7d30db4b840" ns3:_="" ns4:_="">
    <xsd:import namespace="04f307b9-a7a6-46a1-b058-6a05536458f4"/>
    <xsd:import namespace="fe93e1b3-fdca-4a7b-99fd-f2ab762c39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307b9-a7a6-46a1-b058-6a0553645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3e1b3-fdca-4a7b-99fd-f2ab762c39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F4B24-DAC2-40D9-A11F-EC8DD3DBD590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04f307b9-a7a6-46a1-b058-6a05536458f4"/>
    <ds:schemaRef ds:uri="fe93e1b3-fdca-4a7b-99fd-f2ab762c39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2B49EB-798C-4860-B894-3223CC4C1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307b9-a7a6-46a1-b058-6a05536458f4"/>
    <ds:schemaRef ds:uri="fe93e1b3-fdca-4a7b-99fd-f2ab762c39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A2282-E4D5-4328-9C62-DDCD6EAE6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90969</TotalTime>
  <Words>637</Words>
  <Application>Microsoft Office PowerPoint</Application>
  <PresentationFormat>Widescreen</PresentationFormat>
  <Paragraphs>94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preliminary tests with terra urb at very high resolution over souther italy</vt:lpstr>
      <vt:lpstr>Numerical settings</vt:lpstr>
      <vt:lpstr>Analyzed week features</vt:lpstr>
      <vt:lpstr>Results - 1km res.</vt:lpstr>
      <vt:lpstr>Results - 1km res.</vt:lpstr>
      <vt:lpstr>Results - 1km res.- Comparison </vt:lpstr>
      <vt:lpstr>Fine Grid (0,6 km)</vt:lpstr>
      <vt:lpstr>Results – 0,6 km res.</vt:lpstr>
      <vt:lpstr>Results – 0,6 km res.</vt:lpstr>
      <vt:lpstr>Results – 0,6 km res.</vt:lpstr>
      <vt:lpstr>New ICON release check</vt:lpstr>
      <vt:lpstr>Results – 0,6 km res.</vt:lpstr>
      <vt:lpstr>Comments and 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Cinquegrana Davide</dc:creator>
  <cp:lastModifiedBy>Davide Cinquegrana</cp:lastModifiedBy>
  <cp:revision>2077</cp:revision>
  <cp:lastPrinted>2018-09-11T15:40:17Z</cp:lastPrinted>
  <dcterms:created xsi:type="dcterms:W3CDTF">2014-11-17T11:13:12Z</dcterms:created>
  <dcterms:modified xsi:type="dcterms:W3CDTF">2022-09-12T16:44:01Z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0x0101002C5444CBAB43544BB5F39AEB086F5DF4</vt:lpwstr>
  </property>
</Properties>
</file>