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1226" r:id="rId2"/>
    <p:sldId id="1295" r:id="rId3"/>
    <p:sldId id="1230" r:id="rId4"/>
    <p:sldId id="1231" r:id="rId5"/>
    <p:sldId id="1232" r:id="rId6"/>
    <p:sldId id="1233" r:id="rId7"/>
    <p:sldId id="1234" r:id="rId8"/>
    <p:sldId id="1235" r:id="rId9"/>
    <p:sldId id="1236" r:id="rId10"/>
    <p:sldId id="1300" r:id="rId11"/>
    <p:sldId id="1238" r:id="rId12"/>
    <p:sldId id="1239" r:id="rId13"/>
    <p:sldId id="1301" r:id="rId14"/>
    <p:sldId id="1241" r:id="rId15"/>
    <p:sldId id="1242" r:id="rId16"/>
    <p:sldId id="1303" r:id="rId17"/>
    <p:sldId id="1324" r:id="rId18"/>
    <p:sldId id="1323" r:id="rId19"/>
    <p:sldId id="1304" r:id="rId20"/>
    <p:sldId id="1307" r:id="rId21"/>
    <p:sldId id="1318" r:id="rId22"/>
    <p:sldId id="1320" r:id="rId23"/>
    <p:sldId id="1315" r:id="rId24"/>
    <p:sldId id="1321" r:id="rId25"/>
    <p:sldId id="1322" r:id="rId26"/>
    <p:sldId id="1316" r:id="rId27"/>
    <p:sldId id="1305" r:id="rId28"/>
    <p:sldId id="1306" r:id="rId29"/>
    <p:sldId id="1308" r:id="rId30"/>
    <p:sldId id="1311" r:id="rId31"/>
    <p:sldId id="1310" r:id="rId32"/>
    <p:sldId id="1312" r:id="rId33"/>
    <p:sldId id="1314" r:id="rId34"/>
    <p:sldId id="1302" r:id="rId35"/>
    <p:sldId id="1299" r:id="rId36"/>
    <p:sldId id="1277" r:id="rId37"/>
    <p:sldId id="1276" r:id="rId38"/>
  </p:sldIdLst>
  <p:sldSz cx="12192000" cy="6858000"/>
  <p:notesSz cx="6858000" cy="9144000"/>
  <p:defaultText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0" d="100"/>
          <a:sy n="60" d="100"/>
        </p:scale>
        <p:origin x="908"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 Id="rId5" Type="http://schemas.openxmlformats.org/officeDocument/2006/relationships/image" Target="../media/image9.emf"/><Relationship Id="rId4"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B3EC36-2BF3-45FF-B884-1632FD670F61}" type="datetimeFigureOut">
              <a:rPr lang="en-US" smtClean="0"/>
              <a:t>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C6F76D-BF8A-4CA3-8998-A32D07A9D272}" type="slidenum">
              <a:rPr lang="en-US" smtClean="0"/>
              <a:t>‹#›</a:t>
            </a:fld>
            <a:endParaRPr lang="en-US"/>
          </a:p>
        </p:txBody>
      </p:sp>
    </p:spTree>
    <p:extLst>
      <p:ext uri="{BB962C8B-B14F-4D97-AF65-F5344CB8AC3E}">
        <p14:creationId xmlns:p14="http://schemas.microsoft.com/office/powerpoint/2010/main" val="2232482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C7F012-B240-484E-8BF0-E9B836FE8325}" type="slidenum">
              <a:rPr lang="en-US" smtClean="0"/>
              <a:t>9</a:t>
            </a:fld>
            <a:endParaRPr lang="en-US"/>
          </a:p>
        </p:txBody>
      </p:sp>
    </p:spTree>
    <p:extLst>
      <p:ext uri="{BB962C8B-B14F-4D97-AF65-F5344CB8AC3E}">
        <p14:creationId xmlns:p14="http://schemas.microsoft.com/office/powerpoint/2010/main" val="1649855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E7F08-4251-49ED-870D-259D6FC971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a-ET"/>
          </a:p>
        </p:txBody>
      </p:sp>
      <p:sp>
        <p:nvSpPr>
          <p:cNvPr id="3" name="Subtitle 2">
            <a:extLst>
              <a:ext uri="{FF2B5EF4-FFF2-40B4-BE49-F238E27FC236}">
                <a16:creationId xmlns:a16="http://schemas.microsoft.com/office/drawing/2014/main" id="{2900DAA9-FE19-4352-9606-035BDDD32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a-ET"/>
          </a:p>
        </p:txBody>
      </p:sp>
      <p:sp>
        <p:nvSpPr>
          <p:cNvPr id="4" name="Date Placeholder 3">
            <a:extLst>
              <a:ext uri="{FF2B5EF4-FFF2-40B4-BE49-F238E27FC236}">
                <a16:creationId xmlns:a16="http://schemas.microsoft.com/office/drawing/2014/main" id="{47AAE11E-4ADA-44FD-914F-14BCF9AAA3C6}"/>
              </a:ext>
            </a:extLst>
          </p:cNvPr>
          <p:cNvSpPr>
            <a:spLocks noGrp="1"/>
          </p:cNvSpPr>
          <p:nvPr>
            <p:ph type="dt" sz="half" idx="10"/>
          </p:nvPr>
        </p:nvSpPr>
        <p:spPr/>
        <p:txBody>
          <a:bodyPr/>
          <a:lstStyle/>
          <a:p>
            <a:fld id="{291DD60D-BAD4-4368-AF73-8CDC65C85AF4}" type="datetimeFigureOut">
              <a:rPr lang="aa-ET" smtClean="0"/>
              <a:t>09/12/2022</a:t>
            </a:fld>
            <a:endParaRPr lang="aa-ET"/>
          </a:p>
        </p:txBody>
      </p:sp>
      <p:sp>
        <p:nvSpPr>
          <p:cNvPr id="5" name="Footer Placeholder 4">
            <a:extLst>
              <a:ext uri="{FF2B5EF4-FFF2-40B4-BE49-F238E27FC236}">
                <a16:creationId xmlns:a16="http://schemas.microsoft.com/office/drawing/2014/main" id="{6CE464E3-F6A1-4E3A-A4AE-07FACCEEFBB1}"/>
              </a:ext>
            </a:extLst>
          </p:cNvPr>
          <p:cNvSpPr>
            <a:spLocks noGrp="1"/>
          </p:cNvSpPr>
          <p:nvPr>
            <p:ph type="ftr" sz="quarter" idx="11"/>
          </p:nvPr>
        </p:nvSpPr>
        <p:spPr/>
        <p:txBody>
          <a:bodyPr/>
          <a:lstStyle/>
          <a:p>
            <a:endParaRPr lang="aa-ET"/>
          </a:p>
        </p:txBody>
      </p:sp>
      <p:sp>
        <p:nvSpPr>
          <p:cNvPr id="6" name="Slide Number Placeholder 5">
            <a:extLst>
              <a:ext uri="{FF2B5EF4-FFF2-40B4-BE49-F238E27FC236}">
                <a16:creationId xmlns:a16="http://schemas.microsoft.com/office/drawing/2014/main" id="{8317CFEB-22C5-4476-BA8D-8D807E15447D}"/>
              </a:ext>
            </a:extLst>
          </p:cNvPr>
          <p:cNvSpPr>
            <a:spLocks noGrp="1"/>
          </p:cNvSpPr>
          <p:nvPr>
            <p:ph type="sldNum" sz="quarter" idx="12"/>
          </p:nvPr>
        </p:nvSpPr>
        <p:spPr/>
        <p:txBody>
          <a:bodyPr/>
          <a:lstStyle/>
          <a:p>
            <a:fld id="{CC2260D3-E5AD-4147-B962-F5957D87B415}" type="slidenum">
              <a:rPr lang="aa-ET" smtClean="0"/>
              <a:t>‹#›</a:t>
            </a:fld>
            <a:endParaRPr lang="aa-ET"/>
          </a:p>
        </p:txBody>
      </p:sp>
    </p:spTree>
    <p:extLst>
      <p:ext uri="{BB962C8B-B14F-4D97-AF65-F5344CB8AC3E}">
        <p14:creationId xmlns:p14="http://schemas.microsoft.com/office/powerpoint/2010/main" val="2327835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7660-918C-4A22-9F98-9E6C8F5549BE}"/>
              </a:ext>
            </a:extLst>
          </p:cNvPr>
          <p:cNvSpPr>
            <a:spLocks noGrp="1"/>
          </p:cNvSpPr>
          <p:nvPr>
            <p:ph type="title"/>
          </p:nvPr>
        </p:nvSpPr>
        <p:spPr/>
        <p:txBody>
          <a:bodyPr/>
          <a:lstStyle/>
          <a:p>
            <a:r>
              <a:rPr lang="en-US"/>
              <a:t>Click to edit Master title style</a:t>
            </a:r>
            <a:endParaRPr lang="aa-ET"/>
          </a:p>
        </p:txBody>
      </p:sp>
      <p:sp>
        <p:nvSpPr>
          <p:cNvPr id="3" name="Vertical Text Placeholder 2">
            <a:extLst>
              <a:ext uri="{FF2B5EF4-FFF2-40B4-BE49-F238E27FC236}">
                <a16:creationId xmlns:a16="http://schemas.microsoft.com/office/drawing/2014/main" id="{63840984-6194-492F-A011-425D77FAB08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Date Placeholder 3">
            <a:extLst>
              <a:ext uri="{FF2B5EF4-FFF2-40B4-BE49-F238E27FC236}">
                <a16:creationId xmlns:a16="http://schemas.microsoft.com/office/drawing/2014/main" id="{28E7B5B8-E1FD-4F50-9386-5AA8F73BCE3E}"/>
              </a:ext>
            </a:extLst>
          </p:cNvPr>
          <p:cNvSpPr>
            <a:spLocks noGrp="1"/>
          </p:cNvSpPr>
          <p:nvPr>
            <p:ph type="dt" sz="half" idx="10"/>
          </p:nvPr>
        </p:nvSpPr>
        <p:spPr/>
        <p:txBody>
          <a:bodyPr/>
          <a:lstStyle/>
          <a:p>
            <a:fld id="{291DD60D-BAD4-4368-AF73-8CDC65C85AF4}" type="datetimeFigureOut">
              <a:rPr lang="aa-ET" smtClean="0"/>
              <a:t>09/12/2022</a:t>
            </a:fld>
            <a:endParaRPr lang="aa-ET"/>
          </a:p>
        </p:txBody>
      </p:sp>
      <p:sp>
        <p:nvSpPr>
          <p:cNvPr id="5" name="Footer Placeholder 4">
            <a:extLst>
              <a:ext uri="{FF2B5EF4-FFF2-40B4-BE49-F238E27FC236}">
                <a16:creationId xmlns:a16="http://schemas.microsoft.com/office/drawing/2014/main" id="{7E3A2A33-39B1-41D1-956B-FB60662A92DB}"/>
              </a:ext>
            </a:extLst>
          </p:cNvPr>
          <p:cNvSpPr>
            <a:spLocks noGrp="1"/>
          </p:cNvSpPr>
          <p:nvPr>
            <p:ph type="ftr" sz="quarter" idx="11"/>
          </p:nvPr>
        </p:nvSpPr>
        <p:spPr/>
        <p:txBody>
          <a:bodyPr/>
          <a:lstStyle/>
          <a:p>
            <a:endParaRPr lang="aa-ET"/>
          </a:p>
        </p:txBody>
      </p:sp>
      <p:sp>
        <p:nvSpPr>
          <p:cNvPr id="6" name="Slide Number Placeholder 5">
            <a:extLst>
              <a:ext uri="{FF2B5EF4-FFF2-40B4-BE49-F238E27FC236}">
                <a16:creationId xmlns:a16="http://schemas.microsoft.com/office/drawing/2014/main" id="{4E97C6CD-372B-4748-AA4D-0D24CD262ABB}"/>
              </a:ext>
            </a:extLst>
          </p:cNvPr>
          <p:cNvSpPr>
            <a:spLocks noGrp="1"/>
          </p:cNvSpPr>
          <p:nvPr>
            <p:ph type="sldNum" sz="quarter" idx="12"/>
          </p:nvPr>
        </p:nvSpPr>
        <p:spPr/>
        <p:txBody>
          <a:bodyPr/>
          <a:lstStyle/>
          <a:p>
            <a:fld id="{CC2260D3-E5AD-4147-B962-F5957D87B415}" type="slidenum">
              <a:rPr lang="aa-ET" smtClean="0"/>
              <a:t>‹#›</a:t>
            </a:fld>
            <a:endParaRPr lang="aa-ET"/>
          </a:p>
        </p:txBody>
      </p:sp>
    </p:spTree>
    <p:extLst>
      <p:ext uri="{BB962C8B-B14F-4D97-AF65-F5344CB8AC3E}">
        <p14:creationId xmlns:p14="http://schemas.microsoft.com/office/powerpoint/2010/main" val="3042334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5D3B44-8BA7-4007-BBDA-B8DBE312257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aa-ET"/>
          </a:p>
        </p:txBody>
      </p:sp>
      <p:sp>
        <p:nvSpPr>
          <p:cNvPr id="3" name="Vertical Text Placeholder 2">
            <a:extLst>
              <a:ext uri="{FF2B5EF4-FFF2-40B4-BE49-F238E27FC236}">
                <a16:creationId xmlns:a16="http://schemas.microsoft.com/office/drawing/2014/main" id="{91B2314A-0CDA-4379-AFF8-3D5C4FB396F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Date Placeholder 3">
            <a:extLst>
              <a:ext uri="{FF2B5EF4-FFF2-40B4-BE49-F238E27FC236}">
                <a16:creationId xmlns:a16="http://schemas.microsoft.com/office/drawing/2014/main" id="{2FD0C95B-6D10-46AB-A383-B51AE9DA980E}"/>
              </a:ext>
            </a:extLst>
          </p:cNvPr>
          <p:cNvSpPr>
            <a:spLocks noGrp="1"/>
          </p:cNvSpPr>
          <p:nvPr>
            <p:ph type="dt" sz="half" idx="10"/>
          </p:nvPr>
        </p:nvSpPr>
        <p:spPr/>
        <p:txBody>
          <a:bodyPr/>
          <a:lstStyle/>
          <a:p>
            <a:fld id="{291DD60D-BAD4-4368-AF73-8CDC65C85AF4}" type="datetimeFigureOut">
              <a:rPr lang="aa-ET" smtClean="0"/>
              <a:t>09/12/2022</a:t>
            </a:fld>
            <a:endParaRPr lang="aa-ET"/>
          </a:p>
        </p:txBody>
      </p:sp>
      <p:sp>
        <p:nvSpPr>
          <p:cNvPr id="5" name="Footer Placeholder 4">
            <a:extLst>
              <a:ext uri="{FF2B5EF4-FFF2-40B4-BE49-F238E27FC236}">
                <a16:creationId xmlns:a16="http://schemas.microsoft.com/office/drawing/2014/main" id="{5A9BCD8C-EDEF-429E-AE93-66B2FF225B73}"/>
              </a:ext>
            </a:extLst>
          </p:cNvPr>
          <p:cNvSpPr>
            <a:spLocks noGrp="1"/>
          </p:cNvSpPr>
          <p:nvPr>
            <p:ph type="ftr" sz="quarter" idx="11"/>
          </p:nvPr>
        </p:nvSpPr>
        <p:spPr/>
        <p:txBody>
          <a:bodyPr/>
          <a:lstStyle/>
          <a:p>
            <a:endParaRPr lang="aa-ET"/>
          </a:p>
        </p:txBody>
      </p:sp>
      <p:sp>
        <p:nvSpPr>
          <p:cNvPr id="6" name="Slide Number Placeholder 5">
            <a:extLst>
              <a:ext uri="{FF2B5EF4-FFF2-40B4-BE49-F238E27FC236}">
                <a16:creationId xmlns:a16="http://schemas.microsoft.com/office/drawing/2014/main" id="{6B04E8EE-B5FA-424F-AD79-38143802BAEA}"/>
              </a:ext>
            </a:extLst>
          </p:cNvPr>
          <p:cNvSpPr>
            <a:spLocks noGrp="1"/>
          </p:cNvSpPr>
          <p:nvPr>
            <p:ph type="sldNum" sz="quarter" idx="12"/>
          </p:nvPr>
        </p:nvSpPr>
        <p:spPr/>
        <p:txBody>
          <a:bodyPr/>
          <a:lstStyle/>
          <a:p>
            <a:fld id="{CC2260D3-E5AD-4147-B962-F5957D87B415}" type="slidenum">
              <a:rPr lang="aa-ET" smtClean="0"/>
              <a:t>‹#›</a:t>
            </a:fld>
            <a:endParaRPr lang="aa-ET"/>
          </a:p>
        </p:txBody>
      </p:sp>
    </p:spTree>
    <p:extLst>
      <p:ext uri="{BB962C8B-B14F-4D97-AF65-F5344CB8AC3E}">
        <p14:creationId xmlns:p14="http://schemas.microsoft.com/office/powerpoint/2010/main" val="1348400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pic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D37E1D-50B3-474A-A288-EAEB41015E3B}" type="datetime1">
              <a:rPr lang="en-US" smtClean="0"/>
              <a:t>9/12/2022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3CCCC3-8D88-4A8F-939E-99515F2E040D}" type="slidenum">
              <a:rPr lang="en-US" smtClean="0"/>
              <a:t>‹#›</a:t>
            </a:fld>
            <a:endParaRPr lang="en-US"/>
          </a:p>
        </p:txBody>
      </p:sp>
      <p:sp>
        <p:nvSpPr>
          <p:cNvPr id="13" name="Picture Placeholder 11"/>
          <p:cNvSpPr>
            <a:spLocks noGrp="1"/>
          </p:cNvSpPr>
          <p:nvPr>
            <p:ph type="pic" sz="quarter" idx="13"/>
          </p:nvPr>
        </p:nvSpPr>
        <p:spPr>
          <a:xfrm>
            <a:off x="0" y="919717"/>
            <a:ext cx="6060561" cy="1901271"/>
          </a:xfrm>
        </p:spPr>
        <p:txBody>
          <a:bodyPr/>
          <a:lstStyle/>
          <a:p>
            <a:endParaRPr lang="en-US"/>
          </a:p>
        </p:txBody>
      </p:sp>
      <p:sp>
        <p:nvSpPr>
          <p:cNvPr id="14" name="Picture Placeholder 11"/>
          <p:cNvSpPr>
            <a:spLocks noGrp="1"/>
          </p:cNvSpPr>
          <p:nvPr>
            <p:ph type="pic" sz="quarter" idx="14"/>
          </p:nvPr>
        </p:nvSpPr>
        <p:spPr>
          <a:xfrm>
            <a:off x="-1" y="3400648"/>
            <a:ext cx="6060561" cy="1901271"/>
          </a:xfrm>
        </p:spPr>
        <p:txBody>
          <a:bodyPr/>
          <a:lstStyle/>
          <a:p>
            <a:endParaRPr lang="en-US"/>
          </a:p>
        </p:txBody>
      </p:sp>
      <p:sp>
        <p:nvSpPr>
          <p:cNvPr id="15" name="Picture Placeholder 11"/>
          <p:cNvSpPr>
            <a:spLocks noGrp="1"/>
          </p:cNvSpPr>
          <p:nvPr>
            <p:ph type="pic" sz="quarter" idx="15"/>
          </p:nvPr>
        </p:nvSpPr>
        <p:spPr>
          <a:xfrm>
            <a:off x="6131439" y="3400647"/>
            <a:ext cx="6060561" cy="1901271"/>
          </a:xfrm>
        </p:spPr>
        <p:txBody>
          <a:bodyPr/>
          <a:lstStyle/>
          <a:p>
            <a:endParaRPr lang="en-US"/>
          </a:p>
        </p:txBody>
      </p:sp>
      <p:sp>
        <p:nvSpPr>
          <p:cNvPr id="19" name="Picture Placeholder 17"/>
          <p:cNvSpPr>
            <a:spLocks noGrp="1"/>
          </p:cNvSpPr>
          <p:nvPr>
            <p:ph type="pic" sz="quarter" idx="16"/>
          </p:nvPr>
        </p:nvSpPr>
        <p:spPr>
          <a:xfrm>
            <a:off x="6130925" y="919163"/>
            <a:ext cx="6061075" cy="1901825"/>
          </a:xfrm>
        </p:spPr>
        <p:txBody>
          <a:bodyPr/>
          <a:lstStyle/>
          <a:p>
            <a:endParaRPr lang="en-US"/>
          </a:p>
        </p:txBody>
      </p:sp>
    </p:spTree>
    <p:extLst>
      <p:ext uri="{BB962C8B-B14F-4D97-AF65-F5344CB8AC3E}">
        <p14:creationId xmlns:p14="http://schemas.microsoft.com/office/powerpoint/2010/main" val="3768951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80269-2011-49D4-AD13-4AF52EB0941C}"/>
              </a:ext>
            </a:extLst>
          </p:cNvPr>
          <p:cNvSpPr>
            <a:spLocks noGrp="1"/>
          </p:cNvSpPr>
          <p:nvPr>
            <p:ph type="title"/>
          </p:nvPr>
        </p:nvSpPr>
        <p:spPr/>
        <p:txBody>
          <a:bodyPr/>
          <a:lstStyle/>
          <a:p>
            <a:r>
              <a:rPr lang="en-US"/>
              <a:t>Click to edit Master title style</a:t>
            </a:r>
            <a:endParaRPr lang="aa-ET"/>
          </a:p>
        </p:txBody>
      </p:sp>
      <p:sp>
        <p:nvSpPr>
          <p:cNvPr id="3" name="Content Placeholder 2">
            <a:extLst>
              <a:ext uri="{FF2B5EF4-FFF2-40B4-BE49-F238E27FC236}">
                <a16:creationId xmlns:a16="http://schemas.microsoft.com/office/drawing/2014/main" id="{8837F8BA-66E7-4F15-AE0D-00E065F568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Date Placeholder 3">
            <a:extLst>
              <a:ext uri="{FF2B5EF4-FFF2-40B4-BE49-F238E27FC236}">
                <a16:creationId xmlns:a16="http://schemas.microsoft.com/office/drawing/2014/main" id="{28B87BC9-FC6B-4007-959A-0888798F6467}"/>
              </a:ext>
            </a:extLst>
          </p:cNvPr>
          <p:cNvSpPr>
            <a:spLocks noGrp="1"/>
          </p:cNvSpPr>
          <p:nvPr>
            <p:ph type="dt" sz="half" idx="10"/>
          </p:nvPr>
        </p:nvSpPr>
        <p:spPr/>
        <p:txBody>
          <a:bodyPr/>
          <a:lstStyle/>
          <a:p>
            <a:fld id="{291DD60D-BAD4-4368-AF73-8CDC65C85AF4}" type="datetimeFigureOut">
              <a:rPr lang="aa-ET" smtClean="0"/>
              <a:t>09/12/2022</a:t>
            </a:fld>
            <a:endParaRPr lang="aa-ET"/>
          </a:p>
        </p:txBody>
      </p:sp>
      <p:sp>
        <p:nvSpPr>
          <p:cNvPr id="5" name="Footer Placeholder 4">
            <a:extLst>
              <a:ext uri="{FF2B5EF4-FFF2-40B4-BE49-F238E27FC236}">
                <a16:creationId xmlns:a16="http://schemas.microsoft.com/office/drawing/2014/main" id="{7ECCD1D1-B18E-4773-A90B-8F13CFB46B7D}"/>
              </a:ext>
            </a:extLst>
          </p:cNvPr>
          <p:cNvSpPr>
            <a:spLocks noGrp="1"/>
          </p:cNvSpPr>
          <p:nvPr>
            <p:ph type="ftr" sz="quarter" idx="11"/>
          </p:nvPr>
        </p:nvSpPr>
        <p:spPr/>
        <p:txBody>
          <a:bodyPr/>
          <a:lstStyle/>
          <a:p>
            <a:endParaRPr lang="aa-ET"/>
          </a:p>
        </p:txBody>
      </p:sp>
      <p:sp>
        <p:nvSpPr>
          <p:cNvPr id="6" name="Slide Number Placeholder 5">
            <a:extLst>
              <a:ext uri="{FF2B5EF4-FFF2-40B4-BE49-F238E27FC236}">
                <a16:creationId xmlns:a16="http://schemas.microsoft.com/office/drawing/2014/main" id="{E1FA0A8E-2FB3-4A7A-A712-DF5E74A4A01C}"/>
              </a:ext>
            </a:extLst>
          </p:cNvPr>
          <p:cNvSpPr>
            <a:spLocks noGrp="1"/>
          </p:cNvSpPr>
          <p:nvPr>
            <p:ph type="sldNum" sz="quarter" idx="12"/>
          </p:nvPr>
        </p:nvSpPr>
        <p:spPr/>
        <p:txBody>
          <a:bodyPr/>
          <a:lstStyle/>
          <a:p>
            <a:fld id="{CC2260D3-E5AD-4147-B962-F5957D87B415}" type="slidenum">
              <a:rPr lang="aa-ET" smtClean="0"/>
              <a:t>‹#›</a:t>
            </a:fld>
            <a:endParaRPr lang="aa-ET"/>
          </a:p>
        </p:txBody>
      </p:sp>
    </p:spTree>
    <p:extLst>
      <p:ext uri="{BB962C8B-B14F-4D97-AF65-F5344CB8AC3E}">
        <p14:creationId xmlns:p14="http://schemas.microsoft.com/office/powerpoint/2010/main" val="3160396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3FCC-95F8-480B-9196-7B6BE83DE8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a-ET"/>
          </a:p>
        </p:txBody>
      </p:sp>
      <p:sp>
        <p:nvSpPr>
          <p:cNvPr id="3" name="Text Placeholder 2">
            <a:extLst>
              <a:ext uri="{FF2B5EF4-FFF2-40B4-BE49-F238E27FC236}">
                <a16:creationId xmlns:a16="http://schemas.microsoft.com/office/drawing/2014/main" id="{90318941-C4EA-42C8-9E7D-5DC4FECB32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2F9E649-7311-4DBF-9EA5-5AC59811E365}"/>
              </a:ext>
            </a:extLst>
          </p:cNvPr>
          <p:cNvSpPr>
            <a:spLocks noGrp="1"/>
          </p:cNvSpPr>
          <p:nvPr>
            <p:ph type="dt" sz="half" idx="10"/>
          </p:nvPr>
        </p:nvSpPr>
        <p:spPr/>
        <p:txBody>
          <a:bodyPr/>
          <a:lstStyle/>
          <a:p>
            <a:fld id="{291DD60D-BAD4-4368-AF73-8CDC65C85AF4}" type="datetimeFigureOut">
              <a:rPr lang="aa-ET" smtClean="0"/>
              <a:t>09/12/2022</a:t>
            </a:fld>
            <a:endParaRPr lang="aa-ET"/>
          </a:p>
        </p:txBody>
      </p:sp>
      <p:sp>
        <p:nvSpPr>
          <p:cNvPr id="5" name="Footer Placeholder 4">
            <a:extLst>
              <a:ext uri="{FF2B5EF4-FFF2-40B4-BE49-F238E27FC236}">
                <a16:creationId xmlns:a16="http://schemas.microsoft.com/office/drawing/2014/main" id="{550058E8-66F7-49BC-A9B9-AFFEA81C406B}"/>
              </a:ext>
            </a:extLst>
          </p:cNvPr>
          <p:cNvSpPr>
            <a:spLocks noGrp="1"/>
          </p:cNvSpPr>
          <p:nvPr>
            <p:ph type="ftr" sz="quarter" idx="11"/>
          </p:nvPr>
        </p:nvSpPr>
        <p:spPr/>
        <p:txBody>
          <a:bodyPr/>
          <a:lstStyle/>
          <a:p>
            <a:endParaRPr lang="aa-ET"/>
          </a:p>
        </p:txBody>
      </p:sp>
      <p:sp>
        <p:nvSpPr>
          <p:cNvPr id="6" name="Slide Number Placeholder 5">
            <a:extLst>
              <a:ext uri="{FF2B5EF4-FFF2-40B4-BE49-F238E27FC236}">
                <a16:creationId xmlns:a16="http://schemas.microsoft.com/office/drawing/2014/main" id="{7BEF3097-450B-4860-B47A-DAE5E9C7A9C0}"/>
              </a:ext>
            </a:extLst>
          </p:cNvPr>
          <p:cNvSpPr>
            <a:spLocks noGrp="1"/>
          </p:cNvSpPr>
          <p:nvPr>
            <p:ph type="sldNum" sz="quarter" idx="12"/>
          </p:nvPr>
        </p:nvSpPr>
        <p:spPr/>
        <p:txBody>
          <a:bodyPr/>
          <a:lstStyle/>
          <a:p>
            <a:fld id="{CC2260D3-E5AD-4147-B962-F5957D87B415}" type="slidenum">
              <a:rPr lang="aa-ET" smtClean="0"/>
              <a:t>‹#›</a:t>
            </a:fld>
            <a:endParaRPr lang="aa-ET"/>
          </a:p>
        </p:txBody>
      </p:sp>
    </p:spTree>
    <p:extLst>
      <p:ext uri="{BB962C8B-B14F-4D97-AF65-F5344CB8AC3E}">
        <p14:creationId xmlns:p14="http://schemas.microsoft.com/office/powerpoint/2010/main" val="93719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26511-534E-4BD6-A008-363043561F2A}"/>
              </a:ext>
            </a:extLst>
          </p:cNvPr>
          <p:cNvSpPr>
            <a:spLocks noGrp="1"/>
          </p:cNvSpPr>
          <p:nvPr>
            <p:ph type="title"/>
          </p:nvPr>
        </p:nvSpPr>
        <p:spPr/>
        <p:txBody>
          <a:bodyPr/>
          <a:lstStyle/>
          <a:p>
            <a:r>
              <a:rPr lang="en-US"/>
              <a:t>Click to edit Master title style</a:t>
            </a:r>
            <a:endParaRPr lang="aa-ET"/>
          </a:p>
        </p:txBody>
      </p:sp>
      <p:sp>
        <p:nvSpPr>
          <p:cNvPr id="3" name="Content Placeholder 2">
            <a:extLst>
              <a:ext uri="{FF2B5EF4-FFF2-40B4-BE49-F238E27FC236}">
                <a16:creationId xmlns:a16="http://schemas.microsoft.com/office/drawing/2014/main" id="{F60FFE67-FBDA-42EB-AE5C-565C23DEB4E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Content Placeholder 3">
            <a:extLst>
              <a:ext uri="{FF2B5EF4-FFF2-40B4-BE49-F238E27FC236}">
                <a16:creationId xmlns:a16="http://schemas.microsoft.com/office/drawing/2014/main" id="{F4371B1F-4F00-4ABD-BB70-C73EA9F66CB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5" name="Date Placeholder 4">
            <a:extLst>
              <a:ext uri="{FF2B5EF4-FFF2-40B4-BE49-F238E27FC236}">
                <a16:creationId xmlns:a16="http://schemas.microsoft.com/office/drawing/2014/main" id="{8457A828-E258-45E4-AE61-757E215FD057}"/>
              </a:ext>
            </a:extLst>
          </p:cNvPr>
          <p:cNvSpPr>
            <a:spLocks noGrp="1"/>
          </p:cNvSpPr>
          <p:nvPr>
            <p:ph type="dt" sz="half" idx="10"/>
          </p:nvPr>
        </p:nvSpPr>
        <p:spPr/>
        <p:txBody>
          <a:bodyPr/>
          <a:lstStyle/>
          <a:p>
            <a:fld id="{291DD60D-BAD4-4368-AF73-8CDC65C85AF4}" type="datetimeFigureOut">
              <a:rPr lang="aa-ET" smtClean="0"/>
              <a:t>09/12/2022</a:t>
            </a:fld>
            <a:endParaRPr lang="aa-ET"/>
          </a:p>
        </p:txBody>
      </p:sp>
      <p:sp>
        <p:nvSpPr>
          <p:cNvPr id="6" name="Footer Placeholder 5">
            <a:extLst>
              <a:ext uri="{FF2B5EF4-FFF2-40B4-BE49-F238E27FC236}">
                <a16:creationId xmlns:a16="http://schemas.microsoft.com/office/drawing/2014/main" id="{2EB48965-5753-4C5A-91A0-F30937BFF32A}"/>
              </a:ext>
            </a:extLst>
          </p:cNvPr>
          <p:cNvSpPr>
            <a:spLocks noGrp="1"/>
          </p:cNvSpPr>
          <p:nvPr>
            <p:ph type="ftr" sz="quarter" idx="11"/>
          </p:nvPr>
        </p:nvSpPr>
        <p:spPr/>
        <p:txBody>
          <a:bodyPr/>
          <a:lstStyle/>
          <a:p>
            <a:endParaRPr lang="aa-ET"/>
          </a:p>
        </p:txBody>
      </p:sp>
      <p:sp>
        <p:nvSpPr>
          <p:cNvPr id="7" name="Slide Number Placeholder 6">
            <a:extLst>
              <a:ext uri="{FF2B5EF4-FFF2-40B4-BE49-F238E27FC236}">
                <a16:creationId xmlns:a16="http://schemas.microsoft.com/office/drawing/2014/main" id="{AF8AC02E-C595-4BA2-A332-E0AD4925CC4D}"/>
              </a:ext>
            </a:extLst>
          </p:cNvPr>
          <p:cNvSpPr>
            <a:spLocks noGrp="1"/>
          </p:cNvSpPr>
          <p:nvPr>
            <p:ph type="sldNum" sz="quarter" idx="12"/>
          </p:nvPr>
        </p:nvSpPr>
        <p:spPr/>
        <p:txBody>
          <a:bodyPr/>
          <a:lstStyle/>
          <a:p>
            <a:fld id="{CC2260D3-E5AD-4147-B962-F5957D87B415}" type="slidenum">
              <a:rPr lang="aa-ET" smtClean="0"/>
              <a:t>‹#›</a:t>
            </a:fld>
            <a:endParaRPr lang="aa-ET"/>
          </a:p>
        </p:txBody>
      </p:sp>
    </p:spTree>
    <p:extLst>
      <p:ext uri="{BB962C8B-B14F-4D97-AF65-F5344CB8AC3E}">
        <p14:creationId xmlns:p14="http://schemas.microsoft.com/office/powerpoint/2010/main" val="3284002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BB2D-5A54-4BD7-865A-AB8CFBE6D6E1}"/>
              </a:ext>
            </a:extLst>
          </p:cNvPr>
          <p:cNvSpPr>
            <a:spLocks noGrp="1"/>
          </p:cNvSpPr>
          <p:nvPr>
            <p:ph type="title"/>
          </p:nvPr>
        </p:nvSpPr>
        <p:spPr>
          <a:xfrm>
            <a:off x="839788" y="365125"/>
            <a:ext cx="10515600" cy="1325563"/>
          </a:xfrm>
        </p:spPr>
        <p:txBody>
          <a:bodyPr/>
          <a:lstStyle/>
          <a:p>
            <a:r>
              <a:rPr lang="en-US"/>
              <a:t>Click to edit Master title style</a:t>
            </a:r>
            <a:endParaRPr lang="aa-ET"/>
          </a:p>
        </p:txBody>
      </p:sp>
      <p:sp>
        <p:nvSpPr>
          <p:cNvPr id="3" name="Text Placeholder 2">
            <a:extLst>
              <a:ext uri="{FF2B5EF4-FFF2-40B4-BE49-F238E27FC236}">
                <a16:creationId xmlns:a16="http://schemas.microsoft.com/office/drawing/2014/main" id="{B6109331-F3B2-41FD-93CC-9CAE07B449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F5B78E3-FA7A-42D2-8F15-686216058B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5" name="Text Placeholder 4">
            <a:extLst>
              <a:ext uri="{FF2B5EF4-FFF2-40B4-BE49-F238E27FC236}">
                <a16:creationId xmlns:a16="http://schemas.microsoft.com/office/drawing/2014/main" id="{04D922C7-DBE6-4FF2-B5CB-B7BFADCCF9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4AAF9E6-B1D9-478C-9D66-EC6673146B6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7" name="Date Placeholder 6">
            <a:extLst>
              <a:ext uri="{FF2B5EF4-FFF2-40B4-BE49-F238E27FC236}">
                <a16:creationId xmlns:a16="http://schemas.microsoft.com/office/drawing/2014/main" id="{D26EB9B3-69E2-44C5-8010-7AFBCA2EAFE8}"/>
              </a:ext>
            </a:extLst>
          </p:cNvPr>
          <p:cNvSpPr>
            <a:spLocks noGrp="1"/>
          </p:cNvSpPr>
          <p:nvPr>
            <p:ph type="dt" sz="half" idx="10"/>
          </p:nvPr>
        </p:nvSpPr>
        <p:spPr/>
        <p:txBody>
          <a:bodyPr/>
          <a:lstStyle/>
          <a:p>
            <a:fld id="{291DD60D-BAD4-4368-AF73-8CDC65C85AF4}" type="datetimeFigureOut">
              <a:rPr lang="aa-ET" smtClean="0"/>
              <a:t>09/12/2022</a:t>
            </a:fld>
            <a:endParaRPr lang="aa-ET"/>
          </a:p>
        </p:txBody>
      </p:sp>
      <p:sp>
        <p:nvSpPr>
          <p:cNvPr id="8" name="Footer Placeholder 7">
            <a:extLst>
              <a:ext uri="{FF2B5EF4-FFF2-40B4-BE49-F238E27FC236}">
                <a16:creationId xmlns:a16="http://schemas.microsoft.com/office/drawing/2014/main" id="{961D96E1-EF9E-43AC-967D-369B67AA4599}"/>
              </a:ext>
            </a:extLst>
          </p:cNvPr>
          <p:cNvSpPr>
            <a:spLocks noGrp="1"/>
          </p:cNvSpPr>
          <p:nvPr>
            <p:ph type="ftr" sz="quarter" idx="11"/>
          </p:nvPr>
        </p:nvSpPr>
        <p:spPr/>
        <p:txBody>
          <a:bodyPr/>
          <a:lstStyle/>
          <a:p>
            <a:endParaRPr lang="aa-ET"/>
          </a:p>
        </p:txBody>
      </p:sp>
      <p:sp>
        <p:nvSpPr>
          <p:cNvPr id="9" name="Slide Number Placeholder 8">
            <a:extLst>
              <a:ext uri="{FF2B5EF4-FFF2-40B4-BE49-F238E27FC236}">
                <a16:creationId xmlns:a16="http://schemas.microsoft.com/office/drawing/2014/main" id="{007A08EF-601C-4AF3-ACEC-83648C41213E}"/>
              </a:ext>
            </a:extLst>
          </p:cNvPr>
          <p:cNvSpPr>
            <a:spLocks noGrp="1"/>
          </p:cNvSpPr>
          <p:nvPr>
            <p:ph type="sldNum" sz="quarter" idx="12"/>
          </p:nvPr>
        </p:nvSpPr>
        <p:spPr/>
        <p:txBody>
          <a:bodyPr/>
          <a:lstStyle/>
          <a:p>
            <a:fld id="{CC2260D3-E5AD-4147-B962-F5957D87B415}" type="slidenum">
              <a:rPr lang="aa-ET" smtClean="0"/>
              <a:t>‹#›</a:t>
            </a:fld>
            <a:endParaRPr lang="aa-ET"/>
          </a:p>
        </p:txBody>
      </p:sp>
    </p:spTree>
    <p:extLst>
      <p:ext uri="{BB962C8B-B14F-4D97-AF65-F5344CB8AC3E}">
        <p14:creationId xmlns:p14="http://schemas.microsoft.com/office/powerpoint/2010/main" val="532041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4C590-5119-4C8D-A2C3-8EB79AD20DB6}"/>
              </a:ext>
            </a:extLst>
          </p:cNvPr>
          <p:cNvSpPr>
            <a:spLocks noGrp="1"/>
          </p:cNvSpPr>
          <p:nvPr>
            <p:ph type="title"/>
          </p:nvPr>
        </p:nvSpPr>
        <p:spPr/>
        <p:txBody>
          <a:bodyPr/>
          <a:lstStyle/>
          <a:p>
            <a:r>
              <a:rPr lang="en-US"/>
              <a:t>Click to edit Master title style</a:t>
            </a:r>
            <a:endParaRPr lang="aa-ET"/>
          </a:p>
        </p:txBody>
      </p:sp>
      <p:sp>
        <p:nvSpPr>
          <p:cNvPr id="3" name="Date Placeholder 2">
            <a:extLst>
              <a:ext uri="{FF2B5EF4-FFF2-40B4-BE49-F238E27FC236}">
                <a16:creationId xmlns:a16="http://schemas.microsoft.com/office/drawing/2014/main" id="{0AFA9577-404F-4499-B9FD-0D7108B80EEF}"/>
              </a:ext>
            </a:extLst>
          </p:cNvPr>
          <p:cNvSpPr>
            <a:spLocks noGrp="1"/>
          </p:cNvSpPr>
          <p:nvPr>
            <p:ph type="dt" sz="half" idx="10"/>
          </p:nvPr>
        </p:nvSpPr>
        <p:spPr/>
        <p:txBody>
          <a:bodyPr/>
          <a:lstStyle/>
          <a:p>
            <a:fld id="{291DD60D-BAD4-4368-AF73-8CDC65C85AF4}" type="datetimeFigureOut">
              <a:rPr lang="aa-ET" smtClean="0"/>
              <a:t>09/12/2022</a:t>
            </a:fld>
            <a:endParaRPr lang="aa-ET"/>
          </a:p>
        </p:txBody>
      </p:sp>
      <p:sp>
        <p:nvSpPr>
          <p:cNvPr id="4" name="Footer Placeholder 3">
            <a:extLst>
              <a:ext uri="{FF2B5EF4-FFF2-40B4-BE49-F238E27FC236}">
                <a16:creationId xmlns:a16="http://schemas.microsoft.com/office/drawing/2014/main" id="{02EDCAE7-330B-417F-83C7-BF63BBBD57C2}"/>
              </a:ext>
            </a:extLst>
          </p:cNvPr>
          <p:cNvSpPr>
            <a:spLocks noGrp="1"/>
          </p:cNvSpPr>
          <p:nvPr>
            <p:ph type="ftr" sz="quarter" idx="11"/>
          </p:nvPr>
        </p:nvSpPr>
        <p:spPr/>
        <p:txBody>
          <a:bodyPr/>
          <a:lstStyle/>
          <a:p>
            <a:endParaRPr lang="aa-ET"/>
          </a:p>
        </p:txBody>
      </p:sp>
      <p:sp>
        <p:nvSpPr>
          <p:cNvPr id="5" name="Slide Number Placeholder 4">
            <a:extLst>
              <a:ext uri="{FF2B5EF4-FFF2-40B4-BE49-F238E27FC236}">
                <a16:creationId xmlns:a16="http://schemas.microsoft.com/office/drawing/2014/main" id="{173CF4DC-67D2-48A9-B125-1585F8D05252}"/>
              </a:ext>
            </a:extLst>
          </p:cNvPr>
          <p:cNvSpPr>
            <a:spLocks noGrp="1"/>
          </p:cNvSpPr>
          <p:nvPr>
            <p:ph type="sldNum" sz="quarter" idx="12"/>
          </p:nvPr>
        </p:nvSpPr>
        <p:spPr/>
        <p:txBody>
          <a:bodyPr/>
          <a:lstStyle/>
          <a:p>
            <a:fld id="{CC2260D3-E5AD-4147-B962-F5957D87B415}" type="slidenum">
              <a:rPr lang="aa-ET" smtClean="0"/>
              <a:t>‹#›</a:t>
            </a:fld>
            <a:endParaRPr lang="aa-ET"/>
          </a:p>
        </p:txBody>
      </p:sp>
    </p:spTree>
    <p:extLst>
      <p:ext uri="{BB962C8B-B14F-4D97-AF65-F5344CB8AC3E}">
        <p14:creationId xmlns:p14="http://schemas.microsoft.com/office/powerpoint/2010/main" val="4076465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5F8FD-F22F-4961-B3BD-9DC944F7CADB}"/>
              </a:ext>
            </a:extLst>
          </p:cNvPr>
          <p:cNvSpPr>
            <a:spLocks noGrp="1"/>
          </p:cNvSpPr>
          <p:nvPr>
            <p:ph type="dt" sz="half" idx="10"/>
          </p:nvPr>
        </p:nvSpPr>
        <p:spPr/>
        <p:txBody>
          <a:bodyPr/>
          <a:lstStyle/>
          <a:p>
            <a:fld id="{291DD60D-BAD4-4368-AF73-8CDC65C85AF4}" type="datetimeFigureOut">
              <a:rPr lang="aa-ET" smtClean="0"/>
              <a:t>09/12/2022</a:t>
            </a:fld>
            <a:endParaRPr lang="aa-ET"/>
          </a:p>
        </p:txBody>
      </p:sp>
      <p:sp>
        <p:nvSpPr>
          <p:cNvPr id="3" name="Footer Placeholder 2">
            <a:extLst>
              <a:ext uri="{FF2B5EF4-FFF2-40B4-BE49-F238E27FC236}">
                <a16:creationId xmlns:a16="http://schemas.microsoft.com/office/drawing/2014/main" id="{15824744-64A4-4C11-A360-7514BBA1E87E}"/>
              </a:ext>
            </a:extLst>
          </p:cNvPr>
          <p:cNvSpPr>
            <a:spLocks noGrp="1"/>
          </p:cNvSpPr>
          <p:nvPr>
            <p:ph type="ftr" sz="quarter" idx="11"/>
          </p:nvPr>
        </p:nvSpPr>
        <p:spPr/>
        <p:txBody>
          <a:bodyPr/>
          <a:lstStyle/>
          <a:p>
            <a:endParaRPr lang="aa-ET"/>
          </a:p>
        </p:txBody>
      </p:sp>
      <p:sp>
        <p:nvSpPr>
          <p:cNvPr id="4" name="Slide Number Placeholder 3">
            <a:extLst>
              <a:ext uri="{FF2B5EF4-FFF2-40B4-BE49-F238E27FC236}">
                <a16:creationId xmlns:a16="http://schemas.microsoft.com/office/drawing/2014/main" id="{2652A514-D57F-4F7C-B964-9D7A79154F68}"/>
              </a:ext>
            </a:extLst>
          </p:cNvPr>
          <p:cNvSpPr>
            <a:spLocks noGrp="1"/>
          </p:cNvSpPr>
          <p:nvPr>
            <p:ph type="sldNum" sz="quarter" idx="12"/>
          </p:nvPr>
        </p:nvSpPr>
        <p:spPr/>
        <p:txBody>
          <a:bodyPr/>
          <a:lstStyle/>
          <a:p>
            <a:fld id="{CC2260D3-E5AD-4147-B962-F5957D87B415}" type="slidenum">
              <a:rPr lang="aa-ET" smtClean="0"/>
              <a:t>‹#›</a:t>
            </a:fld>
            <a:endParaRPr lang="aa-ET"/>
          </a:p>
        </p:txBody>
      </p:sp>
    </p:spTree>
    <p:extLst>
      <p:ext uri="{BB962C8B-B14F-4D97-AF65-F5344CB8AC3E}">
        <p14:creationId xmlns:p14="http://schemas.microsoft.com/office/powerpoint/2010/main" val="3747827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1A446-2976-41E0-8D04-7249C91D84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a-ET"/>
          </a:p>
        </p:txBody>
      </p:sp>
      <p:sp>
        <p:nvSpPr>
          <p:cNvPr id="3" name="Content Placeholder 2">
            <a:extLst>
              <a:ext uri="{FF2B5EF4-FFF2-40B4-BE49-F238E27FC236}">
                <a16:creationId xmlns:a16="http://schemas.microsoft.com/office/drawing/2014/main" id="{16AE632F-D370-4500-A640-102AF7DDEF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Text Placeholder 3">
            <a:extLst>
              <a:ext uri="{FF2B5EF4-FFF2-40B4-BE49-F238E27FC236}">
                <a16:creationId xmlns:a16="http://schemas.microsoft.com/office/drawing/2014/main" id="{6459A035-CA03-4AB6-AC19-4FD866E8C9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E47581C-5314-4995-9361-DE289C6918C2}"/>
              </a:ext>
            </a:extLst>
          </p:cNvPr>
          <p:cNvSpPr>
            <a:spLocks noGrp="1"/>
          </p:cNvSpPr>
          <p:nvPr>
            <p:ph type="dt" sz="half" idx="10"/>
          </p:nvPr>
        </p:nvSpPr>
        <p:spPr/>
        <p:txBody>
          <a:bodyPr/>
          <a:lstStyle/>
          <a:p>
            <a:fld id="{291DD60D-BAD4-4368-AF73-8CDC65C85AF4}" type="datetimeFigureOut">
              <a:rPr lang="aa-ET" smtClean="0"/>
              <a:t>09/12/2022</a:t>
            </a:fld>
            <a:endParaRPr lang="aa-ET"/>
          </a:p>
        </p:txBody>
      </p:sp>
      <p:sp>
        <p:nvSpPr>
          <p:cNvPr id="6" name="Footer Placeholder 5">
            <a:extLst>
              <a:ext uri="{FF2B5EF4-FFF2-40B4-BE49-F238E27FC236}">
                <a16:creationId xmlns:a16="http://schemas.microsoft.com/office/drawing/2014/main" id="{28A21147-BEB4-43B1-B852-4217D036FA52}"/>
              </a:ext>
            </a:extLst>
          </p:cNvPr>
          <p:cNvSpPr>
            <a:spLocks noGrp="1"/>
          </p:cNvSpPr>
          <p:nvPr>
            <p:ph type="ftr" sz="quarter" idx="11"/>
          </p:nvPr>
        </p:nvSpPr>
        <p:spPr/>
        <p:txBody>
          <a:bodyPr/>
          <a:lstStyle/>
          <a:p>
            <a:endParaRPr lang="aa-ET"/>
          </a:p>
        </p:txBody>
      </p:sp>
      <p:sp>
        <p:nvSpPr>
          <p:cNvPr id="7" name="Slide Number Placeholder 6">
            <a:extLst>
              <a:ext uri="{FF2B5EF4-FFF2-40B4-BE49-F238E27FC236}">
                <a16:creationId xmlns:a16="http://schemas.microsoft.com/office/drawing/2014/main" id="{E12E913F-FC46-460E-BD2E-617571B38A94}"/>
              </a:ext>
            </a:extLst>
          </p:cNvPr>
          <p:cNvSpPr>
            <a:spLocks noGrp="1"/>
          </p:cNvSpPr>
          <p:nvPr>
            <p:ph type="sldNum" sz="quarter" idx="12"/>
          </p:nvPr>
        </p:nvSpPr>
        <p:spPr/>
        <p:txBody>
          <a:bodyPr/>
          <a:lstStyle/>
          <a:p>
            <a:fld id="{CC2260D3-E5AD-4147-B962-F5957D87B415}" type="slidenum">
              <a:rPr lang="aa-ET" smtClean="0"/>
              <a:t>‹#›</a:t>
            </a:fld>
            <a:endParaRPr lang="aa-ET"/>
          </a:p>
        </p:txBody>
      </p:sp>
    </p:spTree>
    <p:extLst>
      <p:ext uri="{BB962C8B-B14F-4D97-AF65-F5344CB8AC3E}">
        <p14:creationId xmlns:p14="http://schemas.microsoft.com/office/powerpoint/2010/main" val="1833985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4B55-563D-443B-A4B5-060C950916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a-ET"/>
          </a:p>
        </p:txBody>
      </p:sp>
      <p:sp>
        <p:nvSpPr>
          <p:cNvPr id="3" name="Picture Placeholder 2">
            <a:extLst>
              <a:ext uri="{FF2B5EF4-FFF2-40B4-BE49-F238E27FC236}">
                <a16:creationId xmlns:a16="http://schemas.microsoft.com/office/drawing/2014/main" id="{649303ED-8653-4E23-A34E-A0DE63CD15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a-ET"/>
          </a:p>
        </p:txBody>
      </p:sp>
      <p:sp>
        <p:nvSpPr>
          <p:cNvPr id="4" name="Text Placeholder 3">
            <a:extLst>
              <a:ext uri="{FF2B5EF4-FFF2-40B4-BE49-F238E27FC236}">
                <a16:creationId xmlns:a16="http://schemas.microsoft.com/office/drawing/2014/main" id="{D1FA5382-E876-46C5-9CAC-FE72016EC0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7E5249-45CD-477C-8B44-470F7FA6F007}"/>
              </a:ext>
            </a:extLst>
          </p:cNvPr>
          <p:cNvSpPr>
            <a:spLocks noGrp="1"/>
          </p:cNvSpPr>
          <p:nvPr>
            <p:ph type="dt" sz="half" idx="10"/>
          </p:nvPr>
        </p:nvSpPr>
        <p:spPr/>
        <p:txBody>
          <a:bodyPr/>
          <a:lstStyle/>
          <a:p>
            <a:fld id="{291DD60D-BAD4-4368-AF73-8CDC65C85AF4}" type="datetimeFigureOut">
              <a:rPr lang="aa-ET" smtClean="0"/>
              <a:t>09/12/2022</a:t>
            </a:fld>
            <a:endParaRPr lang="aa-ET"/>
          </a:p>
        </p:txBody>
      </p:sp>
      <p:sp>
        <p:nvSpPr>
          <p:cNvPr id="6" name="Footer Placeholder 5">
            <a:extLst>
              <a:ext uri="{FF2B5EF4-FFF2-40B4-BE49-F238E27FC236}">
                <a16:creationId xmlns:a16="http://schemas.microsoft.com/office/drawing/2014/main" id="{B2754D87-CB25-43D2-B919-832404A374E0}"/>
              </a:ext>
            </a:extLst>
          </p:cNvPr>
          <p:cNvSpPr>
            <a:spLocks noGrp="1"/>
          </p:cNvSpPr>
          <p:nvPr>
            <p:ph type="ftr" sz="quarter" idx="11"/>
          </p:nvPr>
        </p:nvSpPr>
        <p:spPr/>
        <p:txBody>
          <a:bodyPr/>
          <a:lstStyle/>
          <a:p>
            <a:endParaRPr lang="aa-ET"/>
          </a:p>
        </p:txBody>
      </p:sp>
      <p:sp>
        <p:nvSpPr>
          <p:cNvPr id="7" name="Slide Number Placeholder 6">
            <a:extLst>
              <a:ext uri="{FF2B5EF4-FFF2-40B4-BE49-F238E27FC236}">
                <a16:creationId xmlns:a16="http://schemas.microsoft.com/office/drawing/2014/main" id="{77EF882E-DAD5-47C1-98F8-4240145A3567}"/>
              </a:ext>
            </a:extLst>
          </p:cNvPr>
          <p:cNvSpPr>
            <a:spLocks noGrp="1"/>
          </p:cNvSpPr>
          <p:nvPr>
            <p:ph type="sldNum" sz="quarter" idx="12"/>
          </p:nvPr>
        </p:nvSpPr>
        <p:spPr/>
        <p:txBody>
          <a:bodyPr/>
          <a:lstStyle/>
          <a:p>
            <a:fld id="{CC2260D3-E5AD-4147-B962-F5957D87B415}" type="slidenum">
              <a:rPr lang="aa-ET" smtClean="0"/>
              <a:t>‹#›</a:t>
            </a:fld>
            <a:endParaRPr lang="aa-ET"/>
          </a:p>
        </p:txBody>
      </p:sp>
    </p:spTree>
    <p:extLst>
      <p:ext uri="{BB962C8B-B14F-4D97-AF65-F5344CB8AC3E}">
        <p14:creationId xmlns:p14="http://schemas.microsoft.com/office/powerpoint/2010/main" val="3153665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C78DA3-2561-4ABA-B97D-B396528544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a-ET"/>
          </a:p>
        </p:txBody>
      </p:sp>
      <p:sp>
        <p:nvSpPr>
          <p:cNvPr id="3" name="Text Placeholder 2">
            <a:extLst>
              <a:ext uri="{FF2B5EF4-FFF2-40B4-BE49-F238E27FC236}">
                <a16:creationId xmlns:a16="http://schemas.microsoft.com/office/drawing/2014/main" id="{89DEEC65-F6BA-4A04-9847-CAEE00D01D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Date Placeholder 3">
            <a:extLst>
              <a:ext uri="{FF2B5EF4-FFF2-40B4-BE49-F238E27FC236}">
                <a16:creationId xmlns:a16="http://schemas.microsoft.com/office/drawing/2014/main" id="{4AE3B775-8CF7-48B3-AB25-EBD25A39A4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1DD60D-BAD4-4368-AF73-8CDC65C85AF4}" type="datetimeFigureOut">
              <a:rPr lang="aa-ET" smtClean="0"/>
              <a:t>09/12/2022</a:t>
            </a:fld>
            <a:endParaRPr lang="aa-ET"/>
          </a:p>
        </p:txBody>
      </p:sp>
      <p:sp>
        <p:nvSpPr>
          <p:cNvPr id="5" name="Footer Placeholder 4">
            <a:extLst>
              <a:ext uri="{FF2B5EF4-FFF2-40B4-BE49-F238E27FC236}">
                <a16:creationId xmlns:a16="http://schemas.microsoft.com/office/drawing/2014/main" id="{7824453E-B6EB-4B61-850A-BC88B027A3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a-ET"/>
          </a:p>
        </p:txBody>
      </p:sp>
      <p:sp>
        <p:nvSpPr>
          <p:cNvPr id="6" name="Slide Number Placeholder 5">
            <a:extLst>
              <a:ext uri="{FF2B5EF4-FFF2-40B4-BE49-F238E27FC236}">
                <a16:creationId xmlns:a16="http://schemas.microsoft.com/office/drawing/2014/main" id="{1EA1B96B-8B9E-48FB-B8D3-19D78FCBF0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2260D3-E5AD-4147-B962-F5957D87B415}" type="slidenum">
              <a:rPr lang="aa-ET" smtClean="0"/>
              <a:t>‹#›</a:t>
            </a:fld>
            <a:endParaRPr lang="aa-ET"/>
          </a:p>
        </p:txBody>
      </p:sp>
    </p:spTree>
    <p:extLst>
      <p:ext uri="{BB962C8B-B14F-4D97-AF65-F5344CB8AC3E}">
        <p14:creationId xmlns:p14="http://schemas.microsoft.com/office/powerpoint/2010/main" val="404250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7.wmf"/><Relationship Id="rId13" Type="http://schemas.openxmlformats.org/officeDocument/2006/relationships/image" Target="../media/image10.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9.e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6.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8.wmf"/><Relationship Id="rId4" Type="http://schemas.openxmlformats.org/officeDocument/2006/relationships/image" Target="../media/image5.wmf"/><Relationship Id="rId9"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150.pn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40.png"/><Relationship Id="rId5" Type="http://schemas.openxmlformats.org/officeDocument/2006/relationships/image" Target="../media/image130.png"/><Relationship Id="rId4" Type="http://schemas.openxmlformats.org/officeDocument/2006/relationships/image" Target="../media/image12.wmf"/></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hyperlink" Target="https://cloud.gsfc.nasa.gov/index.php?section=11" TargetMode="External"/><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7.tif"/><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hyperlink" Target="https://www.emc.ncep.noaa.gov/gc_wmb/vxt/HWRF/index.ph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6858000"/>
          </a:xfrm>
          <a:prstGeom prst="rect">
            <a:avLst/>
          </a:prstGeom>
          <a:solidFill>
            <a:srgbClr val="000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 name="Picture 2"/>
          <p:cNvPicPr>
            <a:picLocks noChangeAspect="1"/>
          </p:cNvPicPr>
          <p:nvPr/>
        </p:nvPicPr>
        <p:blipFill>
          <a:blip r:embed="rId2"/>
          <a:stretch>
            <a:fillRect/>
          </a:stretch>
        </p:blipFill>
        <p:spPr>
          <a:xfrm>
            <a:off x="1493878" y="995325"/>
            <a:ext cx="9202479" cy="2888505"/>
          </a:xfrm>
          <a:prstGeom prst="rect">
            <a:avLst/>
          </a:prstGeom>
        </p:spPr>
      </p:pic>
      <p:sp>
        <p:nvSpPr>
          <p:cNvPr id="4" name="TextBox 3"/>
          <p:cNvSpPr txBox="1"/>
          <p:nvPr/>
        </p:nvSpPr>
        <p:spPr>
          <a:xfrm>
            <a:off x="0" y="787603"/>
            <a:ext cx="12192000" cy="5832366"/>
          </a:xfrm>
          <a:prstGeom prst="rect">
            <a:avLst/>
          </a:prstGeom>
          <a:noFill/>
        </p:spPr>
        <p:txBody>
          <a:bodyPr wrap="square" rtlCol="0">
            <a:spAutoFit/>
          </a:bodyPr>
          <a:lstStyle/>
          <a:p>
            <a:pPr algn="ctr"/>
            <a:endParaRPr lang="en-US" sz="1000" dirty="0">
              <a:solidFill>
                <a:schemeClr val="bg1"/>
              </a:solidFill>
            </a:endParaRPr>
          </a:p>
          <a:p>
            <a:pPr algn="ctr"/>
            <a:r>
              <a:rPr lang="en-US" sz="3600" dirty="0">
                <a:solidFill>
                  <a:schemeClr val="bg1"/>
                </a:solidFill>
              </a:rPr>
              <a:t>Warm-Phase Spectral-Bin Microphysics in ICON</a:t>
            </a:r>
          </a:p>
          <a:p>
            <a:pPr algn="ctr"/>
            <a:endParaRPr lang="en-US" sz="2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pPr algn="ctr">
              <a:spcAft>
                <a:spcPts val="1800"/>
              </a:spcAft>
            </a:pPr>
            <a:endParaRPr lang="en-US" sz="2000" dirty="0">
              <a:solidFill>
                <a:schemeClr val="bg1"/>
              </a:solidFill>
            </a:endParaRPr>
          </a:p>
          <a:p>
            <a:pPr algn="ctr"/>
            <a:r>
              <a:rPr lang="en-US" sz="2000" dirty="0">
                <a:solidFill>
                  <a:schemeClr val="bg1"/>
                </a:solidFill>
              </a:rPr>
              <a:t>Pavel Khain</a:t>
            </a:r>
            <a:r>
              <a:rPr lang="en-US" sz="2000" baseline="30000" dirty="0">
                <a:solidFill>
                  <a:schemeClr val="bg1"/>
                </a:solidFill>
              </a:rPr>
              <a:t>1</a:t>
            </a:r>
            <a:r>
              <a:rPr lang="en-US" sz="2000" dirty="0">
                <a:solidFill>
                  <a:schemeClr val="bg1"/>
                </a:solidFill>
              </a:rPr>
              <a:t>, Koby Shpund</a:t>
            </a:r>
            <a:r>
              <a:rPr lang="en-US" sz="2000" baseline="30000" dirty="0">
                <a:solidFill>
                  <a:schemeClr val="bg1"/>
                </a:solidFill>
              </a:rPr>
              <a:t>2</a:t>
            </a:r>
            <a:r>
              <a:rPr lang="en-US" sz="2000" dirty="0">
                <a:solidFill>
                  <a:schemeClr val="bg1"/>
                </a:solidFill>
              </a:rPr>
              <a:t>, Yoav Levi</a:t>
            </a:r>
            <a:r>
              <a:rPr lang="en-US" sz="2000" baseline="30000" dirty="0">
                <a:solidFill>
                  <a:schemeClr val="bg1"/>
                </a:solidFill>
              </a:rPr>
              <a:t>1</a:t>
            </a:r>
            <a:r>
              <a:rPr lang="en-US" sz="2000" dirty="0">
                <a:solidFill>
                  <a:schemeClr val="bg1"/>
                </a:solidFill>
              </a:rPr>
              <a:t>, Alexander Khain</a:t>
            </a:r>
            <a:r>
              <a:rPr lang="en-US" sz="2000" baseline="30000" dirty="0">
                <a:solidFill>
                  <a:schemeClr val="bg1"/>
                </a:solidFill>
              </a:rPr>
              <a:t>3</a:t>
            </a:r>
            <a:endParaRPr lang="en-US" sz="2000" dirty="0">
              <a:solidFill>
                <a:schemeClr val="bg1"/>
              </a:solidFill>
            </a:endParaRPr>
          </a:p>
          <a:p>
            <a:pPr algn="ctr"/>
            <a:endParaRPr lang="en-US" sz="2000" dirty="0">
              <a:solidFill>
                <a:schemeClr val="bg1"/>
              </a:solidFill>
            </a:endParaRPr>
          </a:p>
          <a:p>
            <a:pPr algn="ctr"/>
            <a:r>
              <a:rPr lang="en-US" sz="2000" dirty="0">
                <a:solidFill>
                  <a:schemeClr val="bg1"/>
                </a:solidFill>
              </a:rPr>
              <a:t>Thanks to: Axel Seifert</a:t>
            </a:r>
            <a:r>
              <a:rPr lang="en-US" sz="2000" baseline="30000" dirty="0">
                <a:solidFill>
                  <a:schemeClr val="bg1"/>
                </a:solidFill>
              </a:rPr>
              <a:t>4</a:t>
            </a:r>
            <a:r>
              <a:rPr lang="en-US" sz="2000" dirty="0">
                <a:solidFill>
                  <a:schemeClr val="bg1"/>
                </a:solidFill>
              </a:rPr>
              <a:t>, Daniel Reinert</a:t>
            </a:r>
            <a:r>
              <a:rPr lang="en-US" sz="2000" baseline="30000" dirty="0">
                <a:solidFill>
                  <a:schemeClr val="bg1"/>
                </a:solidFill>
              </a:rPr>
              <a:t>4</a:t>
            </a:r>
            <a:r>
              <a:rPr lang="en-US" sz="2000" dirty="0">
                <a:solidFill>
                  <a:schemeClr val="bg1"/>
                </a:solidFill>
              </a:rPr>
              <a:t>, </a:t>
            </a:r>
            <a:r>
              <a:rPr lang="de-DE" sz="2000" dirty="0">
                <a:solidFill>
                  <a:schemeClr val="bg1"/>
                </a:solidFill>
              </a:rPr>
              <a:t>Daniel Rieger</a:t>
            </a:r>
            <a:r>
              <a:rPr lang="en-US" sz="2000" baseline="30000">
                <a:solidFill>
                  <a:schemeClr val="bg1"/>
                </a:solidFill>
              </a:rPr>
              <a:t>4</a:t>
            </a:r>
            <a:r>
              <a:rPr lang="de-DE" sz="2000">
                <a:solidFill>
                  <a:schemeClr val="bg1"/>
                </a:solidFill>
              </a:rPr>
              <a:t>, Ulrich </a:t>
            </a:r>
            <a:r>
              <a:rPr lang="de-DE" sz="2000" dirty="0">
                <a:solidFill>
                  <a:schemeClr val="bg1"/>
                </a:solidFill>
              </a:rPr>
              <a:t>Blahak</a:t>
            </a:r>
            <a:r>
              <a:rPr lang="en-US" sz="2000" baseline="30000" dirty="0">
                <a:solidFill>
                  <a:schemeClr val="bg1"/>
                </a:solidFill>
              </a:rPr>
              <a:t>4</a:t>
            </a:r>
          </a:p>
          <a:p>
            <a:pPr algn="ctr"/>
            <a:endParaRPr lang="en-US" sz="2000" dirty="0">
              <a:solidFill>
                <a:schemeClr val="bg1"/>
              </a:solidFill>
            </a:endParaRPr>
          </a:p>
          <a:p>
            <a:pPr marL="1828800" lvl="3" indent="-457200">
              <a:buAutoNum type="arabicParenBoth"/>
            </a:pPr>
            <a:r>
              <a:rPr lang="en-US" sz="1600" dirty="0">
                <a:solidFill>
                  <a:schemeClr val="bg1"/>
                </a:solidFill>
              </a:rPr>
              <a:t>Israeli Meteorological Service</a:t>
            </a:r>
          </a:p>
          <a:p>
            <a:pPr marL="1828800" lvl="3" indent="-457200">
              <a:buAutoNum type="arabicParenBoth"/>
            </a:pPr>
            <a:r>
              <a:rPr lang="en-US" sz="1600" dirty="0">
                <a:solidFill>
                  <a:schemeClr val="bg1"/>
                </a:solidFill>
              </a:rPr>
              <a:t>Pacific Northwest National Laboratory</a:t>
            </a:r>
          </a:p>
          <a:p>
            <a:pPr marL="1828800" lvl="3" indent="-457200">
              <a:buAutoNum type="arabicParenBoth"/>
            </a:pPr>
            <a:r>
              <a:rPr lang="en-US" sz="1600" dirty="0">
                <a:solidFill>
                  <a:schemeClr val="bg1"/>
                </a:solidFill>
              </a:rPr>
              <a:t>The Hebrew University of Jerusalem</a:t>
            </a:r>
          </a:p>
          <a:p>
            <a:pPr marL="1828800" lvl="3" indent="-457200">
              <a:buAutoNum type="arabicParenBoth"/>
            </a:pPr>
            <a:r>
              <a:rPr lang="en-US" sz="1600" dirty="0" err="1">
                <a:solidFill>
                  <a:schemeClr val="bg1"/>
                </a:solidFill>
              </a:rPr>
              <a:t>Deutscher</a:t>
            </a:r>
            <a:r>
              <a:rPr lang="en-US" sz="1600" dirty="0">
                <a:solidFill>
                  <a:schemeClr val="bg1"/>
                </a:solidFill>
              </a:rPr>
              <a:t> </a:t>
            </a:r>
            <a:r>
              <a:rPr lang="en-US" sz="1600" dirty="0" err="1">
                <a:solidFill>
                  <a:schemeClr val="bg1"/>
                </a:solidFill>
              </a:rPr>
              <a:t>Wetterdienst</a:t>
            </a:r>
            <a:endParaRPr lang="en-US" sz="2000" dirty="0">
              <a:solidFill>
                <a:schemeClr val="bg1"/>
              </a:solidFill>
            </a:endParaRPr>
          </a:p>
          <a:p>
            <a:pPr algn="ctr"/>
            <a:endParaRPr lang="en-US" sz="2000" dirty="0">
              <a:solidFill>
                <a:schemeClr val="bg1"/>
              </a:solidFill>
            </a:endParaRPr>
          </a:p>
          <a:p>
            <a:pPr algn="ctr"/>
            <a:r>
              <a:rPr lang="en-US" sz="1600" dirty="0">
                <a:solidFill>
                  <a:schemeClr val="bg1"/>
                </a:solidFill>
              </a:rPr>
              <a:t>GM, Athens, September 2022</a:t>
            </a:r>
          </a:p>
        </p:txBody>
      </p:sp>
    </p:spTree>
    <p:extLst>
      <p:ext uri="{BB962C8B-B14F-4D97-AF65-F5344CB8AC3E}">
        <p14:creationId xmlns:p14="http://schemas.microsoft.com/office/powerpoint/2010/main" val="3700119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524776" cy="584775"/>
          </a:xfrm>
          <a:prstGeom prst="rect">
            <a:avLst/>
          </a:prstGeom>
          <a:noFill/>
        </p:spPr>
        <p:txBody>
          <a:bodyPr wrap="none" rtlCol="0">
            <a:spAutoFit/>
          </a:bodyPr>
          <a:lstStyle/>
          <a:p>
            <a:r>
              <a:rPr lang="en-US" sz="3200" dirty="0"/>
              <a:t>Outlook</a:t>
            </a:r>
          </a:p>
        </p:txBody>
      </p:sp>
      <p:sp>
        <p:nvSpPr>
          <p:cNvPr id="3" name="TextBox 2"/>
          <p:cNvSpPr txBox="1"/>
          <p:nvPr/>
        </p:nvSpPr>
        <p:spPr>
          <a:xfrm>
            <a:off x="521570" y="1364142"/>
            <a:ext cx="10742300" cy="2287678"/>
          </a:xfrm>
          <a:prstGeom prst="rect">
            <a:avLst/>
          </a:prstGeom>
          <a:noFill/>
        </p:spPr>
        <p:txBody>
          <a:bodyPr wrap="none" rtlCol="0">
            <a:spAutoFit/>
          </a:bodyPr>
          <a:lstStyle/>
          <a:p>
            <a:pPr marL="971550" lvl="1" indent="-514350">
              <a:lnSpc>
                <a:spcPct val="130000"/>
              </a:lnSpc>
              <a:buFont typeface="Arial" panose="020B0604020202020204" pitchFamily="34" charset="0"/>
              <a:buChar char="•"/>
            </a:pPr>
            <a:r>
              <a:rPr lang="en-US" sz="2800" dirty="0"/>
              <a:t>Overview</a:t>
            </a:r>
          </a:p>
          <a:p>
            <a:pPr marL="971550" lvl="1" indent="-514350">
              <a:lnSpc>
                <a:spcPct val="130000"/>
              </a:lnSpc>
              <a:buFont typeface="Arial" panose="020B0604020202020204" pitchFamily="34" charset="0"/>
              <a:buChar char="•"/>
            </a:pPr>
            <a:r>
              <a:rPr lang="en-US" sz="2800" dirty="0"/>
              <a:t>Warm-Phase SBM Implementation in ICON</a:t>
            </a:r>
          </a:p>
          <a:p>
            <a:pPr marL="971550" lvl="1" indent="-514350">
              <a:lnSpc>
                <a:spcPct val="130000"/>
              </a:lnSpc>
              <a:buFont typeface="Arial" panose="020B0604020202020204" pitchFamily="34" charset="0"/>
              <a:buChar char="•"/>
            </a:pPr>
            <a:r>
              <a:rPr lang="en-US" sz="2800" dirty="0"/>
              <a:t>First tests of Cumulonimbus development (Weisman-</a:t>
            </a:r>
            <a:r>
              <a:rPr lang="en-US" sz="2800" dirty="0" err="1"/>
              <a:t>Klemp</a:t>
            </a:r>
            <a:r>
              <a:rPr lang="en-US" sz="2800" dirty="0"/>
              <a:t> 1982)</a:t>
            </a:r>
          </a:p>
          <a:p>
            <a:pPr marL="971550" lvl="1" indent="-514350">
              <a:lnSpc>
                <a:spcPct val="130000"/>
              </a:lnSpc>
              <a:buFont typeface="Arial" panose="020B0604020202020204" pitchFamily="34" charset="0"/>
              <a:buChar char="•"/>
            </a:pPr>
            <a:r>
              <a:rPr lang="en-US" sz="2800" dirty="0"/>
              <a:t>Real case example</a:t>
            </a:r>
          </a:p>
        </p:txBody>
      </p:sp>
      <p:sp>
        <p:nvSpPr>
          <p:cNvPr id="5" name="Rectangle 4"/>
          <p:cNvSpPr/>
          <p:nvPr/>
        </p:nvSpPr>
        <p:spPr>
          <a:xfrm>
            <a:off x="1380767" y="2020391"/>
            <a:ext cx="6474364" cy="466611"/>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3435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4644714" y="726232"/>
            <a:ext cx="5207836" cy="59708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err="1"/>
              <a:t>subr</a:t>
            </a:r>
            <a:r>
              <a:rPr lang="en-US" sz="1400" dirty="0"/>
              <a:t>. </a:t>
            </a:r>
            <a:r>
              <a:rPr lang="en-US" b="1" dirty="0" err="1"/>
              <a:t>nwp_nh_interface</a:t>
            </a:r>
            <a:r>
              <a:rPr lang="en-US" b="1" dirty="0"/>
              <a:t> </a:t>
            </a:r>
            <a:r>
              <a:rPr lang="en-US" sz="1100" dirty="0"/>
              <a:t>(mo_nh_interface_nwp.f90)</a:t>
            </a:r>
          </a:p>
          <a:p>
            <a:endParaRPr lang="en-US" sz="1400" dirty="0"/>
          </a:p>
          <a:p>
            <a:r>
              <a:rPr lang="en-US" sz="1400" dirty="0"/>
              <a:t>        call </a:t>
            </a:r>
            <a:r>
              <a:rPr lang="en-US" sz="1400" dirty="0" err="1"/>
              <a:t>calc_old_temp</a:t>
            </a:r>
            <a:r>
              <a:rPr lang="en-US" sz="1400" dirty="0"/>
              <a:t> (</a:t>
            </a:r>
            <a:r>
              <a:rPr lang="en-US" sz="1400" dirty="0">
                <a:solidFill>
                  <a:srgbClr val="FF0000"/>
                </a:solidFill>
              </a:rPr>
              <a:t>calculate T before dynamics: </a:t>
            </a:r>
            <a:r>
              <a:rPr lang="en-US" sz="1400" dirty="0" err="1">
                <a:solidFill>
                  <a:srgbClr val="FF0000"/>
                </a:solidFill>
              </a:rPr>
              <a:t>T</a:t>
            </a:r>
            <a:r>
              <a:rPr lang="en-US" sz="1400" baseline="-25000" dirty="0" err="1">
                <a:solidFill>
                  <a:srgbClr val="FF0000"/>
                </a:solidFill>
              </a:rPr>
              <a:t>new</a:t>
            </a:r>
            <a:r>
              <a:rPr lang="en-US" sz="1400" dirty="0" err="1">
                <a:solidFill>
                  <a:srgbClr val="FF0000"/>
                </a:solidFill>
              </a:rPr>
              <a:t>-dt</a:t>
            </a:r>
            <a:r>
              <a:rPr lang="en-US" sz="1400" dirty="0">
                <a:solidFill>
                  <a:srgbClr val="FF0000"/>
                </a:solidFill>
              </a:rPr>
              <a:t>*</a:t>
            </a:r>
            <a:r>
              <a:rPr lang="en-US" sz="1400" dirty="0" err="1">
                <a:solidFill>
                  <a:srgbClr val="FF0000"/>
                </a:solidFill>
              </a:rPr>
              <a:t>dT</a:t>
            </a:r>
            <a:r>
              <a:rPr lang="en-US" sz="1400" dirty="0">
                <a:solidFill>
                  <a:srgbClr val="FF0000"/>
                </a:solidFill>
              </a:rPr>
              <a:t>/</a:t>
            </a:r>
            <a:r>
              <a:rPr lang="en-US" sz="1400" dirty="0" err="1">
                <a:solidFill>
                  <a:srgbClr val="FF0000"/>
                </a:solidFill>
              </a:rPr>
              <a:t>dt</a:t>
            </a:r>
            <a:r>
              <a:rPr lang="en-US" sz="1400" dirty="0"/>
              <a:t>)</a:t>
            </a:r>
          </a:p>
          <a:p>
            <a:endParaRPr lang="en-US" sz="1400" dirty="0"/>
          </a:p>
          <a:p>
            <a:r>
              <a:rPr lang="en-US" sz="1400" dirty="0">
                <a:solidFill>
                  <a:srgbClr val="FF0000"/>
                </a:solidFill>
              </a:rPr>
              <a:t>        </a:t>
            </a:r>
            <a:r>
              <a:rPr lang="en-US" sz="1400" dirty="0"/>
              <a:t>save </a:t>
            </a:r>
            <a:r>
              <a:rPr lang="en-US" sz="1400" dirty="0" err="1"/>
              <a:t>T,qv</a:t>
            </a:r>
            <a:r>
              <a:rPr lang="en-US" sz="1400" dirty="0"/>
              <a:t> (</a:t>
            </a:r>
            <a:r>
              <a:rPr lang="en-US" sz="1400" dirty="0">
                <a:solidFill>
                  <a:srgbClr val="FF0000"/>
                </a:solidFill>
              </a:rPr>
              <a:t>after advection and before saturation adjustment</a:t>
            </a:r>
            <a:r>
              <a:rPr lang="en-US" sz="1400" dirty="0"/>
              <a:t>)</a:t>
            </a:r>
          </a:p>
          <a:p>
            <a:endParaRPr lang="en-US" sz="1400" dirty="0">
              <a:solidFill>
                <a:srgbClr val="FF0000"/>
              </a:solidFill>
            </a:endParaRPr>
          </a:p>
          <a:p>
            <a:r>
              <a:rPr lang="en-US" sz="1400" dirty="0"/>
              <a:t>        call </a:t>
            </a:r>
            <a:r>
              <a:rPr lang="en-US" sz="1400" b="1" dirty="0"/>
              <a:t>satad_v_3D </a:t>
            </a:r>
            <a:r>
              <a:rPr lang="en-US" sz="1400" dirty="0"/>
              <a:t>(</a:t>
            </a:r>
            <a:r>
              <a:rPr lang="en-US" sz="1400" dirty="0">
                <a:solidFill>
                  <a:srgbClr val="0000FF"/>
                </a:solidFill>
              </a:rPr>
              <a:t>saturation adjustment, LH release, qc</a:t>
            </a:r>
            <a:r>
              <a:rPr lang="en-US" sz="1400" dirty="0"/>
              <a:t>)</a:t>
            </a:r>
          </a:p>
          <a:p>
            <a:endParaRPr lang="en-US" sz="1400" dirty="0"/>
          </a:p>
          <a:p>
            <a:r>
              <a:rPr lang="en-US" sz="1400" dirty="0"/>
              <a:t>        call </a:t>
            </a:r>
            <a:r>
              <a:rPr lang="en-US" sz="1400" dirty="0" err="1"/>
              <a:t>nwp_surface</a:t>
            </a:r>
            <a:r>
              <a:rPr lang="en-US" sz="1400" dirty="0"/>
              <a:t> (</a:t>
            </a:r>
            <a:r>
              <a:rPr lang="en-US" sz="1400" dirty="0">
                <a:solidFill>
                  <a:srgbClr val="0000FF"/>
                </a:solidFill>
              </a:rPr>
              <a:t>land/sea</a:t>
            </a:r>
            <a:r>
              <a:rPr lang="en-US" sz="1400" dirty="0"/>
              <a:t>)</a:t>
            </a:r>
          </a:p>
          <a:p>
            <a:endParaRPr lang="en-US" sz="1400" dirty="0"/>
          </a:p>
          <a:p>
            <a:r>
              <a:rPr lang="en-US" sz="1400" dirty="0"/>
              <a:t>        call </a:t>
            </a:r>
            <a:r>
              <a:rPr lang="en-US" sz="1400" dirty="0" err="1"/>
              <a:t>nwp_turbdiff</a:t>
            </a:r>
            <a:r>
              <a:rPr lang="en-US" sz="1400" dirty="0"/>
              <a:t> (</a:t>
            </a:r>
            <a:r>
              <a:rPr lang="en-US" sz="1400" dirty="0">
                <a:solidFill>
                  <a:srgbClr val="0000FF"/>
                </a:solidFill>
              </a:rPr>
              <a:t>turbulent diffusion – </a:t>
            </a:r>
            <a:r>
              <a:rPr lang="en-US" sz="1400" dirty="0" err="1">
                <a:solidFill>
                  <a:srgbClr val="0000FF"/>
                </a:solidFill>
              </a:rPr>
              <a:t>atmo</a:t>
            </a:r>
            <a:r>
              <a:rPr lang="en-US" sz="1400" dirty="0">
                <a:solidFill>
                  <a:srgbClr val="0000FF"/>
                </a:solidFill>
              </a:rPr>
              <a:t>. column</a:t>
            </a:r>
            <a:r>
              <a:rPr lang="en-US" sz="1400" dirty="0"/>
              <a:t>)</a:t>
            </a:r>
          </a:p>
          <a:p>
            <a:endParaRPr lang="en-US" sz="1400" dirty="0"/>
          </a:p>
          <a:p>
            <a:r>
              <a:rPr lang="en-US" sz="1400" dirty="0"/>
              <a:t>        call </a:t>
            </a:r>
            <a:r>
              <a:rPr lang="en-US" sz="1400" b="1" dirty="0" err="1"/>
              <a:t>nwp_microphysics</a:t>
            </a:r>
            <a:endParaRPr lang="en-US" sz="1400" b="1" dirty="0"/>
          </a:p>
          <a:p>
            <a:endParaRPr lang="en-US" sz="1400" b="1" dirty="0"/>
          </a:p>
          <a:p>
            <a:r>
              <a:rPr lang="en-US" sz="1400" dirty="0"/>
              <a:t>        call </a:t>
            </a:r>
            <a:r>
              <a:rPr lang="en-US" sz="1400" dirty="0" err="1"/>
              <a:t>nwp_turbtrans</a:t>
            </a:r>
            <a:r>
              <a:rPr lang="en-US" sz="1400" dirty="0"/>
              <a:t> (</a:t>
            </a:r>
            <a:r>
              <a:rPr lang="en-US" sz="1400" dirty="0" err="1">
                <a:solidFill>
                  <a:srgbClr val="0000FF"/>
                </a:solidFill>
              </a:rPr>
              <a:t>atmo</a:t>
            </a:r>
            <a:r>
              <a:rPr lang="en-US" sz="1400" dirty="0">
                <a:solidFill>
                  <a:srgbClr val="0000FF"/>
                </a:solidFill>
              </a:rPr>
              <a:t>-surf interface</a:t>
            </a:r>
            <a:r>
              <a:rPr lang="en-US" sz="1400" dirty="0"/>
              <a:t>)</a:t>
            </a:r>
          </a:p>
          <a:p>
            <a:endParaRPr lang="en-US" sz="1400" dirty="0"/>
          </a:p>
          <a:p>
            <a:r>
              <a:rPr lang="en-US" sz="1400" dirty="0"/>
              <a:t>        call </a:t>
            </a:r>
            <a:r>
              <a:rPr lang="en-US" sz="1400" dirty="0" err="1"/>
              <a:t>nwp_convection</a:t>
            </a:r>
            <a:r>
              <a:rPr lang="en-US" sz="1400" dirty="0"/>
              <a:t> (</a:t>
            </a:r>
            <a:r>
              <a:rPr lang="en-US" sz="1400" dirty="0">
                <a:solidFill>
                  <a:schemeClr val="accent4">
                    <a:lumMod val="75000"/>
                  </a:schemeClr>
                </a:solidFill>
              </a:rPr>
              <a:t>slow</a:t>
            </a:r>
            <a:r>
              <a:rPr lang="en-US" sz="1400" dirty="0"/>
              <a:t>)</a:t>
            </a:r>
          </a:p>
          <a:p>
            <a:endParaRPr lang="en-US" sz="1400" dirty="0"/>
          </a:p>
          <a:p>
            <a:r>
              <a:rPr lang="en-US" sz="1400" dirty="0"/>
              <a:t>        call </a:t>
            </a:r>
            <a:r>
              <a:rPr lang="en-US" sz="1400" dirty="0" err="1"/>
              <a:t>cover_koe</a:t>
            </a:r>
            <a:r>
              <a:rPr lang="en-US" sz="1400" dirty="0"/>
              <a:t> (</a:t>
            </a:r>
            <a:r>
              <a:rPr lang="en-US" sz="1400" dirty="0">
                <a:solidFill>
                  <a:srgbClr val="0000FF"/>
                </a:solidFill>
              </a:rPr>
              <a:t>cloud cover </a:t>
            </a:r>
            <a:r>
              <a:rPr lang="en-US" sz="1400" dirty="0">
                <a:solidFill>
                  <a:schemeClr val="accent4">
                    <a:lumMod val="75000"/>
                  </a:schemeClr>
                </a:solidFill>
              </a:rPr>
              <a:t>- slow</a:t>
            </a:r>
            <a:r>
              <a:rPr lang="en-US" sz="1400" dirty="0"/>
              <a:t>)</a:t>
            </a:r>
          </a:p>
          <a:p>
            <a:endParaRPr lang="en-US" sz="1400" dirty="0"/>
          </a:p>
          <a:p>
            <a:r>
              <a:rPr lang="en-US" sz="1400" dirty="0"/>
              <a:t>        call </a:t>
            </a:r>
            <a:r>
              <a:rPr lang="en-US" sz="1400" dirty="0" err="1"/>
              <a:t>set_reff</a:t>
            </a:r>
            <a:r>
              <a:rPr lang="en-US" sz="1400" dirty="0"/>
              <a:t> (</a:t>
            </a:r>
            <a:r>
              <a:rPr lang="en-US" sz="1400" dirty="0" err="1">
                <a:solidFill>
                  <a:srgbClr val="0000FF"/>
                </a:solidFill>
              </a:rPr>
              <a:t>calc</a:t>
            </a:r>
            <a:r>
              <a:rPr lang="en-US" sz="1400" dirty="0">
                <a:solidFill>
                  <a:srgbClr val="0000FF"/>
                </a:solidFill>
              </a:rPr>
              <a:t> </a:t>
            </a:r>
            <a:r>
              <a:rPr lang="en-US" sz="1400" dirty="0" err="1">
                <a:solidFill>
                  <a:srgbClr val="0000FF"/>
                </a:solidFill>
              </a:rPr>
              <a:t>reff</a:t>
            </a:r>
            <a:r>
              <a:rPr lang="en-US" sz="1400" dirty="0">
                <a:solidFill>
                  <a:srgbClr val="0000FF"/>
                </a:solidFill>
              </a:rPr>
              <a:t> for radiation</a:t>
            </a:r>
            <a:r>
              <a:rPr lang="en-US" sz="1400" dirty="0">
                <a:solidFill>
                  <a:schemeClr val="accent4">
                    <a:lumMod val="75000"/>
                  </a:schemeClr>
                </a:solidFill>
              </a:rPr>
              <a:t> - slow</a:t>
            </a:r>
            <a:r>
              <a:rPr lang="en-US" sz="1400" dirty="0"/>
              <a:t>)</a:t>
            </a:r>
          </a:p>
          <a:p>
            <a:endParaRPr lang="en-US" sz="1400" dirty="0"/>
          </a:p>
          <a:p>
            <a:r>
              <a:rPr lang="en-US" sz="1400" dirty="0"/>
              <a:t>        call </a:t>
            </a:r>
            <a:r>
              <a:rPr lang="en-US" sz="1400" dirty="0" err="1"/>
              <a:t>nwp_radiation</a:t>
            </a:r>
            <a:r>
              <a:rPr lang="en-US" sz="1400" dirty="0"/>
              <a:t> (</a:t>
            </a:r>
            <a:r>
              <a:rPr lang="en-US" sz="1400" dirty="0">
                <a:solidFill>
                  <a:schemeClr val="accent4">
                    <a:lumMod val="75000"/>
                  </a:schemeClr>
                </a:solidFill>
              </a:rPr>
              <a:t>slow</a:t>
            </a:r>
            <a:r>
              <a:rPr lang="en-US" sz="1400" dirty="0"/>
              <a:t>)</a:t>
            </a:r>
          </a:p>
          <a:p>
            <a:endParaRPr lang="en-US" sz="1400" dirty="0"/>
          </a:p>
          <a:p>
            <a:r>
              <a:rPr lang="en-US" sz="1400" dirty="0"/>
              <a:t>        call </a:t>
            </a:r>
            <a:r>
              <a:rPr lang="en-US" sz="1400" dirty="0" err="1"/>
              <a:t>nwp_gwdrag</a:t>
            </a:r>
            <a:r>
              <a:rPr lang="en-US" sz="1400" dirty="0"/>
              <a:t> (</a:t>
            </a:r>
            <a:r>
              <a:rPr lang="en-US" sz="1400" dirty="0">
                <a:solidFill>
                  <a:srgbClr val="0000FF"/>
                </a:solidFill>
              </a:rPr>
              <a:t>gravity waves drag </a:t>
            </a:r>
            <a:r>
              <a:rPr lang="en-US" sz="1400" dirty="0">
                <a:solidFill>
                  <a:schemeClr val="accent4">
                    <a:lumMod val="75000"/>
                  </a:schemeClr>
                </a:solidFill>
              </a:rPr>
              <a:t>- slow</a:t>
            </a:r>
            <a:r>
              <a:rPr lang="en-US" sz="1400" dirty="0"/>
              <a:t>)</a:t>
            </a:r>
          </a:p>
          <a:p>
            <a:endParaRPr lang="en-US" sz="1400" dirty="0"/>
          </a:p>
          <a:p>
            <a:r>
              <a:rPr lang="en-US" sz="1400" dirty="0"/>
              <a:t>        call </a:t>
            </a:r>
            <a:r>
              <a:rPr lang="en-US" sz="1400" dirty="0" err="1"/>
              <a:t>nwp_upatmo_interface</a:t>
            </a:r>
            <a:r>
              <a:rPr lang="en-US" sz="1400" dirty="0"/>
              <a:t> (</a:t>
            </a:r>
            <a:r>
              <a:rPr lang="en-US" sz="1400" dirty="0">
                <a:solidFill>
                  <a:srgbClr val="0000FF"/>
                </a:solidFill>
              </a:rPr>
              <a:t>upper-</a:t>
            </a:r>
            <a:r>
              <a:rPr lang="en-US" sz="1400" dirty="0" err="1">
                <a:solidFill>
                  <a:srgbClr val="0000FF"/>
                </a:solidFill>
              </a:rPr>
              <a:t>atmo</a:t>
            </a:r>
            <a:r>
              <a:rPr lang="en-US" sz="1400" dirty="0">
                <a:solidFill>
                  <a:srgbClr val="0000FF"/>
                </a:solidFill>
              </a:rPr>
              <a:t> physics</a:t>
            </a:r>
            <a:r>
              <a:rPr lang="en-US" sz="1400" dirty="0">
                <a:solidFill>
                  <a:schemeClr val="accent4">
                    <a:lumMod val="75000"/>
                  </a:schemeClr>
                </a:solidFill>
              </a:rPr>
              <a:t> - slow</a:t>
            </a:r>
            <a:r>
              <a:rPr lang="en-US" sz="1400" dirty="0"/>
              <a:t>)</a:t>
            </a:r>
          </a:p>
        </p:txBody>
      </p:sp>
      <p:sp>
        <p:nvSpPr>
          <p:cNvPr id="82" name="TextBox 81"/>
          <p:cNvSpPr txBox="1"/>
          <p:nvPr/>
        </p:nvSpPr>
        <p:spPr>
          <a:xfrm>
            <a:off x="3653568" y="0"/>
            <a:ext cx="4884863" cy="400110"/>
          </a:xfrm>
          <a:prstGeom prst="rect">
            <a:avLst/>
          </a:prstGeom>
          <a:solidFill>
            <a:srgbClr val="FFFFCC"/>
          </a:solidFill>
        </p:spPr>
        <p:txBody>
          <a:bodyPr wrap="none" rtlCol="0">
            <a:spAutoFit/>
          </a:bodyPr>
          <a:lstStyle/>
          <a:p>
            <a:r>
              <a:rPr lang="en-US" sz="2000" dirty="0"/>
              <a:t>2. Warm-Phase SBM Implementation in ICON</a:t>
            </a:r>
          </a:p>
        </p:txBody>
      </p:sp>
      <p:sp>
        <p:nvSpPr>
          <p:cNvPr id="84" name="Rectangle 83"/>
          <p:cNvSpPr/>
          <p:nvPr/>
        </p:nvSpPr>
        <p:spPr>
          <a:xfrm>
            <a:off x="71263" y="736861"/>
            <a:ext cx="2723374" cy="2215991"/>
          </a:xfrm>
          <a:prstGeom prst="rect">
            <a:avLst/>
          </a:prstGeom>
          <a:ln>
            <a:noFill/>
          </a:ln>
        </p:spPr>
        <p:txBody>
          <a:bodyPr wrap="none">
            <a:spAutoFit/>
          </a:bodyPr>
          <a:lstStyle/>
          <a:p>
            <a:r>
              <a:rPr lang="en-US" sz="1400" dirty="0" err="1"/>
              <a:t>subr</a:t>
            </a:r>
            <a:r>
              <a:rPr lang="en-US" sz="1400" dirty="0"/>
              <a:t>. </a:t>
            </a:r>
            <a:r>
              <a:rPr lang="en-US" b="1" dirty="0" err="1"/>
              <a:t>integrate_nh</a:t>
            </a:r>
            <a:r>
              <a:rPr lang="en-US" b="1" dirty="0"/>
              <a:t> </a:t>
            </a:r>
          </a:p>
          <a:p>
            <a:r>
              <a:rPr lang="en-US" sz="1100" dirty="0"/>
              <a:t>            (mo_nh_stepping.f90)</a:t>
            </a:r>
          </a:p>
          <a:p>
            <a:endParaRPr lang="en-US" sz="1100" dirty="0"/>
          </a:p>
          <a:p>
            <a:r>
              <a:rPr lang="en-US" sz="1400" dirty="0"/>
              <a:t>        call </a:t>
            </a:r>
            <a:r>
              <a:rPr lang="en-US" sz="1400" dirty="0" err="1"/>
              <a:t>perform_dyn_substepping</a:t>
            </a:r>
            <a:endParaRPr lang="en-US" sz="1400" dirty="0"/>
          </a:p>
          <a:p>
            <a:endParaRPr lang="en-US" sz="1400" dirty="0"/>
          </a:p>
          <a:p>
            <a:r>
              <a:rPr lang="en-US" sz="1400" dirty="0"/>
              <a:t>        call diffusion (numerical)</a:t>
            </a:r>
          </a:p>
          <a:p>
            <a:endParaRPr lang="en-US" sz="1400" dirty="0"/>
          </a:p>
          <a:p>
            <a:r>
              <a:rPr lang="en-US" sz="1400" dirty="0"/>
              <a:t>        call </a:t>
            </a:r>
            <a:r>
              <a:rPr lang="en-US" sz="1400" dirty="0" err="1"/>
              <a:t>step_advection</a:t>
            </a:r>
            <a:endParaRPr lang="en-US" sz="1400" dirty="0"/>
          </a:p>
          <a:p>
            <a:endParaRPr lang="en-US" sz="1400" dirty="0"/>
          </a:p>
          <a:p>
            <a:r>
              <a:rPr lang="en-US" sz="1400" dirty="0"/>
              <a:t>        call </a:t>
            </a:r>
            <a:r>
              <a:rPr lang="en-US" sz="1400" dirty="0" err="1"/>
              <a:t>nwp_nh_interface</a:t>
            </a:r>
            <a:endParaRPr lang="en-US" sz="1400" dirty="0"/>
          </a:p>
        </p:txBody>
      </p:sp>
      <p:cxnSp>
        <p:nvCxnSpPr>
          <p:cNvPr id="88" name="Straight Arrow Connector 87"/>
          <p:cNvCxnSpPr/>
          <p:nvPr/>
        </p:nvCxnSpPr>
        <p:spPr>
          <a:xfrm flipH="1">
            <a:off x="1807535" y="1329067"/>
            <a:ext cx="98710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2794637" y="1133696"/>
            <a:ext cx="779765" cy="369332"/>
          </a:xfrm>
          <a:prstGeom prst="rect">
            <a:avLst/>
          </a:prstGeom>
          <a:noFill/>
        </p:spPr>
        <p:txBody>
          <a:bodyPr wrap="none" rtlCol="0">
            <a:spAutoFit/>
          </a:bodyPr>
          <a:lstStyle/>
          <a:p>
            <a:r>
              <a:rPr lang="en-US" dirty="0" err="1">
                <a:solidFill>
                  <a:srgbClr val="FF0000"/>
                </a:solidFill>
              </a:rPr>
              <a:t>T,qv</a:t>
            </a:r>
            <a:r>
              <a:rPr lang="en-US" dirty="0">
                <a:solidFill>
                  <a:srgbClr val="FF0000"/>
                </a:solidFill>
              </a:rPr>
              <a:t>=?</a:t>
            </a:r>
          </a:p>
        </p:txBody>
      </p:sp>
      <p:cxnSp>
        <p:nvCxnSpPr>
          <p:cNvPr id="94" name="Elbow Connector 93"/>
          <p:cNvCxnSpPr/>
          <p:nvPr/>
        </p:nvCxnSpPr>
        <p:spPr>
          <a:xfrm flipV="1">
            <a:off x="2260770" y="947405"/>
            <a:ext cx="2343628" cy="1836000"/>
          </a:xfrm>
          <a:prstGeom prst="bentConnector3">
            <a:avLst>
              <a:gd name="adj1" fmla="val 690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Elbow Connector 103"/>
          <p:cNvCxnSpPr/>
          <p:nvPr/>
        </p:nvCxnSpPr>
        <p:spPr>
          <a:xfrm rot="16200000" flipH="1">
            <a:off x="6703801" y="3609031"/>
            <a:ext cx="3089251" cy="2895485"/>
          </a:xfrm>
          <a:prstGeom prst="bentConnector3">
            <a:avLst>
              <a:gd name="adj1" fmla="val 94"/>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H="1">
            <a:off x="8618799" y="1162271"/>
            <a:ext cx="1085849" cy="0"/>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9499136" y="1014300"/>
            <a:ext cx="2505022" cy="276999"/>
          </a:xfrm>
          <a:prstGeom prst="rect">
            <a:avLst/>
          </a:prstGeom>
          <a:noFill/>
        </p:spPr>
        <p:txBody>
          <a:bodyPr wrap="square" rtlCol="0">
            <a:spAutoFit/>
          </a:bodyPr>
          <a:lstStyle/>
          <a:p>
            <a:pPr algn="ctr"/>
            <a:r>
              <a:rPr lang="en-US" sz="1200" dirty="0"/>
              <a:t>High </a:t>
            </a:r>
            <a:r>
              <a:rPr lang="en-US" sz="1200" dirty="0" err="1"/>
              <a:t>SupSat</a:t>
            </a:r>
            <a:r>
              <a:rPr lang="en-US" sz="1200" dirty="0"/>
              <a:t> (S) after advection</a:t>
            </a:r>
          </a:p>
        </p:txBody>
      </p:sp>
      <p:sp>
        <p:nvSpPr>
          <p:cNvPr id="118" name="TextBox 117"/>
          <p:cNvSpPr txBox="1"/>
          <p:nvPr/>
        </p:nvSpPr>
        <p:spPr>
          <a:xfrm>
            <a:off x="9892866" y="1394701"/>
            <a:ext cx="585866" cy="369332"/>
          </a:xfrm>
          <a:prstGeom prst="rect">
            <a:avLst/>
          </a:prstGeom>
          <a:noFill/>
        </p:spPr>
        <p:txBody>
          <a:bodyPr wrap="none" rtlCol="0">
            <a:spAutoFit/>
          </a:bodyPr>
          <a:lstStyle/>
          <a:p>
            <a:r>
              <a:rPr lang="en-US" dirty="0">
                <a:solidFill>
                  <a:srgbClr val="FF0000"/>
                </a:solidFill>
              </a:rPr>
              <a:t>new</a:t>
            </a:r>
          </a:p>
        </p:txBody>
      </p:sp>
      <p:sp>
        <p:nvSpPr>
          <p:cNvPr id="119" name="Right Brace 118"/>
          <p:cNvSpPr/>
          <p:nvPr/>
        </p:nvSpPr>
        <p:spPr>
          <a:xfrm>
            <a:off x="9663034" y="1299329"/>
            <a:ext cx="229832" cy="566076"/>
          </a:xfrm>
          <a:prstGeom prst="rightBrace">
            <a:avLst>
              <a:gd name="adj1" fmla="val 25099"/>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6">
            <a:extLst>
              <a:ext uri="{FF2B5EF4-FFF2-40B4-BE49-F238E27FC236}">
                <a16:creationId xmlns:a16="http://schemas.microsoft.com/office/drawing/2014/main" id="{5763D181-25F1-4B6D-8263-A79E40D0669A}"/>
              </a:ext>
            </a:extLst>
          </p:cNvPr>
          <p:cNvGrpSpPr/>
          <p:nvPr/>
        </p:nvGrpSpPr>
        <p:grpSpPr>
          <a:xfrm>
            <a:off x="4953000" y="2066925"/>
            <a:ext cx="4200525" cy="314325"/>
            <a:chOff x="4953000" y="2066925"/>
            <a:chExt cx="4200525" cy="314325"/>
          </a:xfrm>
        </p:grpSpPr>
        <p:sp>
          <p:nvSpPr>
            <p:cNvPr id="2" name="Rectangle 1"/>
            <p:cNvSpPr/>
            <p:nvPr/>
          </p:nvSpPr>
          <p:spPr>
            <a:xfrm>
              <a:off x="4953000" y="2066925"/>
              <a:ext cx="4200525" cy="3143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1A890363-A753-4D9C-B8FE-B159623D7841}"/>
                </a:ext>
              </a:extLst>
            </p:cNvPr>
            <p:cNvCxnSpPr/>
            <p:nvPr/>
          </p:nvCxnSpPr>
          <p:spPr>
            <a:xfrm flipH="1">
              <a:off x="4953000" y="2066925"/>
              <a:ext cx="4200525" cy="3143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E6F3895-BF40-4FA4-969E-B84CE97054A4}"/>
                </a:ext>
              </a:extLst>
            </p:cNvPr>
            <p:cNvCxnSpPr/>
            <p:nvPr/>
          </p:nvCxnSpPr>
          <p:spPr>
            <a:xfrm>
              <a:off x="4953000" y="2066925"/>
              <a:ext cx="4200525" cy="3143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4477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631" y="202519"/>
            <a:ext cx="2333203" cy="538609"/>
          </a:xfrm>
          <a:prstGeom prst="rect">
            <a:avLst/>
          </a:prstGeom>
        </p:spPr>
        <p:txBody>
          <a:bodyPr wrap="none">
            <a:spAutoFit/>
          </a:bodyPr>
          <a:lstStyle/>
          <a:p>
            <a:pPr algn="ctr"/>
            <a:r>
              <a:rPr lang="en-US" sz="1400" dirty="0" err="1"/>
              <a:t>subr</a:t>
            </a:r>
            <a:r>
              <a:rPr lang="en-US" sz="1400" dirty="0"/>
              <a:t>. </a:t>
            </a:r>
            <a:r>
              <a:rPr lang="en-US" b="1" dirty="0" err="1"/>
              <a:t>nwp_microphysics</a:t>
            </a:r>
            <a:endParaRPr lang="en-US" dirty="0"/>
          </a:p>
          <a:p>
            <a:pPr algn="ctr"/>
            <a:r>
              <a:rPr lang="en-US" sz="1100" dirty="0"/>
              <a:t>           (mo_nwp_gscp_interface.f90)</a:t>
            </a:r>
          </a:p>
        </p:txBody>
      </p:sp>
      <p:sp>
        <p:nvSpPr>
          <p:cNvPr id="6" name="Rectangle 5"/>
          <p:cNvSpPr/>
          <p:nvPr/>
        </p:nvSpPr>
        <p:spPr>
          <a:xfrm>
            <a:off x="3120261" y="1202399"/>
            <a:ext cx="2605521" cy="538609"/>
          </a:xfrm>
          <a:prstGeom prst="rect">
            <a:avLst/>
          </a:prstGeom>
        </p:spPr>
        <p:txBody>
          <a:bodyPr wrap="none">
            <a:spAutoFit/>
          </a:bodyPr>
          <a:lstStyle/>
          <a:p>
            <a:pPr algn="ctr"/>
            <a:r>
              <a:rPr lang="en-US" sz="1400" dirty="0" err="1"/>
              <a:t>subr</a:t>
            </a:r>
            <a:r>
              <a:rPr lang="en-US" sz="1400" dirty="0"/>
              <a:t>. </a:t>
            </a:r>
            <a:r>
              <a:rPr lang="en-US" b="1" dirty="0" err="1"/>
              <a:t>two_moment_mcrph</a:t>
            </a:r>
            <a:endParaRPr lang="en-US" b="1" dirty="0"/>
          </a:p>
          <a:p>
            <a:pPr algn="ctr"/>
            <a:r>
              <a:rPr lang="en-US" sz="1100" dirty="0"/>
              <a:t>(mo_2mom_mcrph_driver.f90)</a:t>
            </a:r>
          </a:p>
        </p:txBody>
      </p:sp>
      <p:cxnSp>
        <p:nvCxnSpPr>
          <p:cNvPr id="8" name="Straight Arrow Connector 7"/>
          <p:cNvCxnSpPr>
            <a:stCxn id="4" idx="2"/>
            <a:endCxn id="6" idx="0"/>
          </p:cNvCxnSpPr>
          <p:nvPr/>
        </p:nvCxnSpPr>
        <p:spPr>
          <a:xfrm>
            <a:off x="1227233" y="741128"/>
            <a:ext cx="3195789" cy="461271"/>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668381" y="1202399"/>
            <a:ext cx="1291636" cy="538609"/>
          </a:xfrm>
          <a:prstGeom prst="rect">
            <a:avLst/>
          </a:prstGeom>
          <a:ln>
            <a:noFill/>
          </a:ln>
        </p:spPr>
        <p:txBody>
          <a:bodyPr wrap="none">
            <a:spAutoFit/>
          </a:bodyPr>
          <a:lstStyle/>
          <a:p>
            <a:pPr algn="ctr"/>
            <a:r>
              <a:rPr lang="en-US" sz="1400" dirty="0" err="1"/>
              <a:t>subr</a:t>
            </a:r>
            <a:r>
              <a:rPr lang="en-US" sz="1400" dirty="0"/>
              <a:t>. </a:t>
            </a:r>
            <a:r>
              <a:rPr lang="en-US" b="1" dirty="0" err="1"/>
              <a:t>graupel</a:t>
            </a:r>
            <a:endParaRPr lang="en-US" b="1" dirty="0"/>
          </a:p>
          <a:p>
            <a:pPr algn="ctr"/>
            <a:r>
              <a:rPr lang="en-US" sz="1100" dirty="0"/>
              <a:t>(gscp_graupel.f90)</a:t>
            </a:r>
            <a:endParaRPr lang="en-US" dirty="0"/>
          </a:p>
        </p:txBody>
      </p:sp>
      <p:cxnSp>
        <p:nvCxnSpPr>
          <p:cNvPr id="11" name="Straight Arrow Connector 10"/>
          <p:cNvCxnSpPr>
            <a:stCxn id="4" idx="2"/>
            <a:endCxn id="9" idx="0"/>
          </p:cNvCxnSpPr>
          <p:nvPr/>
        </p:nvCxnSpPr>
        <p:spPr>
          <a:xfrm>
            <a:off x="1227233" y="741128"/>
            <a:ext cx="1086966" cy="461271"/>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8229678" y="1202399"/>
            <a:ext cx="1401346" cy="538609"/>
          </a:xfrm>
          <a:prstGeom prst="rect">
            <a:avLst/>
          </a:prstGeom>
        </p:spPr>
        <p:txBody>
          <a:bodyPr wrap="none">
            <a:spAutoFit/>
          </a:bodyPr>
          <a:lstStyle/>
          <a:p>
            <a:pPr algn="ctr"/>
            <a:r>
              <a:rPr lang="en-US" sz="1400" dirty="0" err="1"/>
              <a:t>subr</a:t>
            </a:r>
            <a:r>
              <a:rPr lang="en-US" sz="1400" dirty="0"/>
              <a:t>. </a:t>
            </a:r>
            <a:r>
              <a:rPr lang="en-US" b="1" dirty="0" err="1"/>
              <a:t>sbm</a:t>
            </a:r>
            <a:endParaRPr lang="en-US" b="1" dirty="0"/>
          </a:p>
          <a:p>
            <a:pPr algn="ctr"/>
            <a:r>
              <a:rPr lang="en-US" sz="1100" dirty="0"/>
              <a:t>(mo_sbm_driver.f90)</a:t>
            </a:r>
          </a:p>
        </p:txBody>
      </p:sp>
      <p:cxnSp>
        <p:nvCxnSpPr>
          <p:cNvPr id="14" name="Straight Arrow Connector 13"/>
          <p:cNvCxnSpPr>
            <a:stCxn id="4" idx="2"/>
            <a:endCxn id="12" idx="0"/>
          </p:cNvCxnSpPr>
          <p:nvPr/>
        </p:nvCxnSpPr>
        <p:spPr>
          <a:xfrm>
            <a:off x="1227233" y="741128"/>
            <a:ext cx="7703118" cy="461271"/>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5773478" y="1928262"/>
            <a:ext cx="6313747" cy="4139595"/>
          </a:xfrm>
          <a:prstGeom prst="rect">
            <a:avLst/>
          </a:prstGeom>
          <a:ln>
            <a:solidFill>
              <a:schemeClr val="accent1"/>
            </a:solidFill>
          </a:ln>
        </p:spPr>
        <p:txBody>
          <a:bodyPr wrap="square">
            <a:spAutoFit/>
          </a:bodyPr>
          <a:lstStyle/>
          <a:p>
            <a:r>
              <a:rPr lang="en-US" sz="1400" dirty="0" err="1"/>
              <a:t>subr</a:t>
            </a:r>
            <a:r>
              <a:rPr lang="en-US" sz="1400" dirty="0"/>
              <a:t>. </a:t>
            </a:r>
            <a:r>
              <a:rPr lang="en-US" sz="1400" b="1" dirty="0" err="1"/>
              <a:t>warm_sbm</a:t>
            </a:r>
            <a:endParaRPr lang="en-US" sz="1400" b="1" dirty="0"/>
          </a:p>
          <a:p>
            <a:r>
              <a:rPr lang="en-US" sz="1400" dirty="0"/>
              <a:t>        </a:t>
            </a:r>
            <a:r>
              <a:rPr lang="en-US" sz="1100" dirty="0"/>
              <a:t>(mo_sbm_main_NEW.f90)</a:t>
            </a:r>
          </a:p>
          <a:p>
            <a:endParaRPr lang="en-US" sz="1100" dirty="0"/>
          </a:p>
          <a:p>
            <a:r>
              <a:rPr lang="en-US" sz="1400" dirty="0"/>
              <a:t>        call jernucl01_ks (</a:t>
            </a:r>
            <a:r>
              <a:rPr lang="en-US" sz="1400" dirty="0">
                <a:solidFill>
                  <a:srgbClr val="0000FF"/>
                </a:solidFill>
              </a:rPr>
              <a:t>nucleation</a:t>
            </a:r>
            <a:r>
              <a:rPr lang="en-US" sz="1400" dirty="0"/>
              <a:t>) </a:t>
            </a:r>
            <a:r>
              <a:rPr lang="en-US" sz="1200" dirty="0">
                <a:sym typeface="Wingdings" panose="05000000000000000000" pitchFamily="2" charset="2"/>
              </a:rPr>
              <a:t></a:t>
            </a:r>
            <a:r>
              <a:rPr lang="en-US" sz="1400" dirty="0"/>
              <a:t> </a:t>
            </a:r>
            <a:r>
              <a:rPr lang="en-US" sz="1400" dirty="0" err="1"/>
              <a:t>water_nucleation</a:t>
            </a:r>
            <a:endParaRPr lang="en-US" sz="1400" dirty="0"/>
          </a:p>
          <a:p>
            <a:r>
              <a:rPr lang="en-US" sz="1400" dirty="0"/>
              <a:t>        call onecond1 (</a:t>
            </a:r>
            <a:r>
              <a:rPr lang="en-US" sz="1400" dirty="0">
                <a:solidFill>
                  <a:srgbClr val="0000FF"/>
                </a:solidFill>
              </a:rPr>
              <a:t>diffusional growth</a:t>
            </a:r>
            <a:r>
              <a:rPr lang="en-US" sz="1400" dirty="0"/>
              <a:t>)</a:t>
            </a:r>
          </a:p>
          <a:p>
            <a:r>
              <a:rPr lang="en-US" sz="1400" dirty="0"/>
              <a:t>        call </a:t>
            </a:r>
            <a:r>
              <a:rPr lang="en-US" sz="1400" dirty="0" err="1"/>
              <a:t>coal_bott_new_warm</a:t>
            </a:r>
            <a:r>
              <a:rPr lang="en-US" sz="1400" dirty="0"/>
              <a:t> (</a:t>
            </a:r>
            <a:r>
              <a:rPr lang="en-US" sz="1400" dirty="0">
                <a:solidFill>
                  <a:srgbClr val="0000FF"/>
                </a:solidFill>
              </a:rPr>
              <a:t>collisions, break up</a:t>
            </a:r>
            <a:r>
              <a:rPr lang="en-US" sz="1400" dirty="0"/>
              <a:t>)</a:t>
            </a:r>
          </a:p>
          <a:p>
            <a:r>
              <a:rPr lang="en-US" sz="1400" dirty="0"/>
              <a:t>        call </a:t>
            </a:r>
            <a:r>
              <a:rPr lang="en-US" sz="1400" dirty="0" err="1"/>
              <a:t>falfluxhucm_z</a:t>
            </a:r>
            <a:r>
              <a:rPr lang="en-US" sz="1400" dirty="0"/>
              <a:t> (</a:t>
            </a:r>
            <a:r>
              <a:rPr lang="en-US" sz="1400" dirty="0">
                <a:solidFill>
                  <a:srgbClr val="0000FF"/>
                </a:solidFill>
              </a:rPr>
              <a:t>sedimentation</a:t>
            </a:r>
            <a:r>
              <a:rPr lang="en-US" sz="1400" dirty="0"/>
              <a:t>)</a:t>
            </a:r>
          </a:p>
          <a:p>
            <a:endParaRPr lang="en-US" sz="1400" dirty="0"/>
          </a:p>
          <a:p>
            <a:r>
              <a:rPr lang="en-US" sz="1400" dirty="0" err="1"/>
              <a:t>subr</a:t>
            </a:r>
            <a:r>
              <a:rPr lang="en-US" sz="1400" dirty="0"/>
              <a:t>. </a:t>
            </a:r>
            <a:r>
              <a:rPr lang="en-US" sz="1400" b="1" dirty="0"/>
              <a:t>onecond1</a:t>
            </a:r>
          </a:p>
          <a:p>
            <a:r>
              <a:rPr lang="en-US" sz="1400" dirty="0"/>
              <a:t>        call </a:t>
            </a:r>
            <a:r>
              <a:rPr lang="en-US" sz="1400" dirty="0" err="1"/>
              <a:t>jerrate_ks</a:t>
            </a:r>
            <a:r>
              <a:rPr lang="en-US" sz="1400" dirty="0"/>
              <a:t> (</a:t>
            </a:r>
            <a:r>
              <a:rPr lang="en-US" sz="1400" dirty="0" err="1">
                <a:solidFill>
                  <a:srgbClr val="0000FF"/>
                </a:solidFill>
              </a:rPr>
              <a:t>calc</a:t>
            </a:r>
            <a:r>
              <a:rPr lang="en-US" sz="1400" dirty="0">
                <a:solidFill>
                  <a:srgbClr val="0000FF"/>
                </a:solidFill>
              </a:rPr>
              <a:t> </a:t>
            </a:r>
            <a:r>
              <a:rPr lang="en-US" sz="1400" dirty="0" err="1">
                <a:solidFill>
                  <a:srgbClr val="0000FF"/>
                </a:solidFill>
              </a:rPr>
              <a:t>coefs</a:t>
            </a:r>
            <a:r>
              <a:rPr lang="en-US" sz="1400" dirty="0">
                <a:solidFill>
                  <a:srgbClr val="0000FF"/>
                </a:solidFill>
              </a:rPr>
              <a:t> for the diffusional growth </a:t>
            </a:r>
            <a:r>
              <a:rPr lang="en-US" sz="1400" dirty="0" err="1">
                <a:solidFill>
                  <a:srgbClr val="0000FF"/>
                </a:solidFill>
              </a:rPr>
              <a:t>eqn</a:t>
            </a:r>
            <a:r>
              <a:rPr lang="en-US" sz="1400" dirty="0"/>
              <a:t>)</a:t>
            </a:r>
          </a:p>
          <a:p>
            <a:r>
              <a:rPr lang="en-US" sz="1400" dirty="0"/>
              <a:t>        call </a:t>
            </a:r>
            <a:r>
              <a:rPr lang="en-US" sz="1400" dirty="0" err="1"/>
              <a:t>jertimesc_ks</a:t>
            </a:r>
            <a:r>
              <a:rPr lang="en-US" sz="1400" dirty="0"/>
              <a:t> (</a:t>
            </a:r>
            <a:r>
              <a:rPr lang="en-US" sz="1400" dirty="0" err="1">
                <a:solidFill>
                  <a:srgbClr val="0000FF"/>
                </a:solidFill>
              </a:rPr>
              <a:t>calc</a:t>
            </a:r>
            <a:r>
              <a:rPr lang="en-US" sz="1400" dirty="0">
                <a:solidFill>
                  <a:srgbClr val="0000FF"/>
                </a:solidFill>
              </a:rPr>
              <a:t> </a:t>
            </a:r>
            <a:r>
              <a:rPr lang="en-US" sz="1400" dirty="0" err="1">
                <a:solidFill>
                  <a:srgbClr val="0000FF"/>
                </a:solidFill>
              </a:rPr>
              <a:t>coefs</a:t>
            </a:r>
            <a:r>
              <a:rPr lang="en-US" sz="1400" dirty="0">
                <a:solidFill>
                  <a:srgbClr val="0000FF"/>
                </a:solidFill>
              </a:rPr>
              <a:t> for the supersaturation </a:t>
            </a:r>
            <a:r>
              <a:rPr lang="en-US" sz="1400" dirty="0" err="1">
                <a:solidFill>
                  <a:srgbClr val="0000FF"/>
                </a:solidFill>
              </a:rPr>
              <a:t>eqn</a:t>
            </a:r>
            <a:r>
              <a:rPr lang="en-US" sz="1400" dirty="0"/>
              <a:t>)</a:t>
            </a:r>
          </a:p>
          <a:p>
            <a:r>
              <a:rPr lang="en-US" sz="1400" dirty="0"/>
              <a:t>        call </a:t>
            </a:r>
            <a:r>
              <a:rPr lang="en-US" sz="1400" dirty="0" err="1"/>
              <a:t>jersupsat_ks</a:t>
            </a:r>
            <a:r>
              <a:rPr lang="en-US" sz="1400" dirty="0"/>
              <a:t> (</a:t>
            </a:r>
            <a:r>
              <a:rPr lang="en-US" sz="1400" dirty="0" err="1">
                <a:solidFill>
                  <a:srgbClr val="0000FF"/>
                </a:solidFill>
              </a:rPr>
              <a:t>calc</a:t>
            </a:r>
            <a:r>
              <a:rPr lang="en-US" sz="1400" dirty="0">
                <a:solidFill>
                  <a:srgbClr val="0000FF"/>
                </a:solidFill>
              </a:rPr>
              <a:t> integral S(t)*</a:t>
            </a:r>
            <a:r>
              <a:rPr lang="en-US" sz="1400" dirty="0" err="1">
                <a:solidFill>
                  <a:srgbClr val="0000FF"/>
                </a:solidFill>
              </a:rPr>
              <a:t>dt</a:t>
            </a:r>
            <a:r>
              <a:rPr lang="en-US" sz="1400" dirty="0"/>
              <a:t>)</a:t>
            </a:r>
          </a:p>
          <a:p>
            <a:r>
              <a:rPr lang="en-US" sz="1400" dirty="0"/>
              <a:t>        call </a:t>
            </a:r>
            <a:r>
              <a:rPr lang="en-US" sz="1400" dirty="0" err="1"/>
              <a:t>jerdfun_ks</a:t>
            </a:r>
            <a:r>
              <a:rPr lang="en-US" sz="1400" dirty="0"/>
              <a:t> </a:t>
            </a:r>
            <a:r>
              <a:rPr lang="en-US" sz="1200" dirty="0">
                <a:sym typeface="Wingdings" panose="05000000000000000000" pitchFamily="2" charset="2"/>
              </a:rPr>
              <a:t></a:t>
            </a:r>
            <a:r>
              <a:rPr lang="en-US" sz="1400" dirty="0"/>
              <a:t> </a:t>
            </a:r>
            <a:r>
              <a:rPr lang="en-US" sz="1400" dirty="0" err="1"/>
              <a:t>jernewf_ks</a:t>
            </a:r>
            <a:r>
              <a:rPr lang="en-US" sz="1400" dirty="0"/>
              <a:t> (</a:t>
            </a:r>
            <a:r>
              <a:rPr lang="en-US" sz="1400" dirty="0" err="1">
                <a:solidFill>
                  <a:srgbClr val="0000FF"/>
                </a:solidFill>
              </a:rPr>
              <a:t>recalc</a:t>
            </a:r>
            <a:r>
              <a:rPr lang="en-US" sz="1400" dirty="0">
                <a:solidFill>
                  <a:srgbClr val="0000FF"/>
                </a:solidFill>
              </a:rPr>
              <a:t> drops size</a:t>
            </a:r>
            <a:r>
              <a:rPr lang="en-US" sz="1400" dirty="0"/>
              <a:t>)</a:t>
            </a:r>
          </a:p>
          <a:p>
            <a:r>
              <a:rPr lang="en-US" sz="1400" dirty="0"/>
              <a:t>        call </a:t>
            </a:r>
            <a:r>
              <a:rPr lang="en-US" sz="1400" dirty="0" err="1"/>
              <a:t>jerdfun_new_ks</a:t>
            </a:r>
            <a:r>
              <a:rPr lang="en-US" sz="1400" dirty="0"/>
              <a:t> </a:t>
            </a:r>
            <a:r>
              <a:rPr lang="en-US" sz="1200" dirty="0">
                <a:sym typeface="Wingdings" panose="05000000000000000000" pitchFamily="2" charset="2"/>
              </a:rPr>
              <a:t></a:t>
            </a:r>
            <a:r>
              <a:rPr lang="en-US" sz="1400" dirty="0"/>
              <a:t> </a:t>
            </a:r>
            <a:r>
              <a:rPr lang="en-US" sz="1400" dirty="0" err="1"/>
              <a:t>jernewf_ks</a:t>
            </a:r>
            <a:r>
              <a:rPr lang="en-US" sz="1400" dirty="0"/>
              <a:t> (</a:t>
            </a:r>
            <a:r>
              <a:rPr lang="en-US" sz="1400" dirty="0">
                <a:solidFill>
                  <a:srgbClr val="0000FF"/>
                </a:solidFill>
              </a:rPr>
              <a:t>get new PSD - remapping</a:t>
            </a:r>
            <a:r>
              <a:rPr lang="en-US" sz="1400" dirty="0"/>
              <a:t>)</a:t>
            </a:r>
          </a:p>
          <a:p>
            <a:endParaRPr lang="en-US" sz="1400" dirty="0"/>
          </a:p>
          <a:p>
            <a:r>
              <a:rPr lang="en-US" sz="1400" dirty="0" err="1"/>
              <a:t>subr</a:t>
            </a:r>
            <a:r>
              <a:rPr lang="en-US" sz="1400" dirty="0"/>
              <a:t>. </a:t>
            </a:r>
            <a:r>
              <a:rPr lang="en-US" sz="1400" b="1" dirty="0" err="1"/>
              <a:t>coal_bott_new_warm</a:t>
            </a:r>
            <a:r>
              <a:rPr lang="en-US" sz="1400" b="1" dirty="0"/>
              <a:t> </a:t>
            </a:r>
          </a:p>
          <a:p>
            <a:r>
              <a:rPr lang="en-US" sz="1400" dirty="0"/>
              <a:t>        call </a:t>
            </a:r>
            <a:r>
              <a:rPr lang="en-US" sz="1400" dirty="0" err="1"/>
              <a:t>kernals_ks</a:t>
            </a:r>
            <a:r>
              <a:rPr lang="en-US" sz="1400" dirty="0"/>
              <a:t> (</a:t>
            </a:r>
            <a:r>
              <a:rPr lang="en-US" sz="1400" dirty="0">
                <a:solidFill>
                  <a:srgbClr val="0000FF"/>
                </a:solidFill>
              </a:rPr>
              <a:t>collision efficiency X swept volume</a:t>
            </a:r>
            <a:r>
              <a:rPr lang="en-US" sz="1400" dirty="0"/>
              <a:t>)</a:t>
            </a:r>
          </a:p>
          <a:p>
            <a:r>
              <a:rPr lang="en-US" sz="1400" dirty="0"/>
              <a:t>        call </a:t>
            </a:r>
            <a:r>
              <a:rPr lang="en-US" sz="1400" dirty="0" err="1"/>
              <a:t>coll_xxx_bott</a:t>
            </a:r>
            <a:r>
              <a:rPr lang="en-US" sz="1400" dirty="0"/>
              <a:t> (</a:t>
            </a:r>
            <a:r>
              <a:rPr lang="en-US" sz="1400" dirty="0">
                <a:solidFill>
                  <a:srgbClr val="0000FF"/>
                </a:solidFill>
              </a:rPr>
              <a:t>stochastic collision </a:t>
            </a:r>
            <a:r>
              <a:rPr lang="en-US" sz="1400" dirty="0" err="1">
                <a:solidFill>
                  <a:srgbClr val="0000FF"/>
                </a:solidFill>
              </a:rPr>
              <a:t>eqn</a:t>
            </a:r>
            <a:r>
              <a:rPr lang="en-US" sz="1400" dirty="0"/>
              <a:t>)</a:t>
            </a:r>
          </a:p>
          <a:p>
            <a:r>
              <a:rPr lang="en-US" sz="1400" dirty="0"/>
              <a:t>        call </a:t>
            </a:r>
            <a:r>
              <a:rPr lang="en-US" sz="1400" dirty="0" err="1"/>
              <a:t>coll_breakup_ks</a:t>
            </a:r>
            <a:r>
              <a:rPr lang="en-US" sz="1400" dirty="0"/>
              <a:t> (</a:t>
            </a:r>
            <a:r>
              <a:rPr lang="en-US" sz="1400" dirty="0">
                <a:solidFill>
                  <a:srgbClr val="0000FF"/>
                </a:solidFill>
              </a:rPr>
              <a:t>collisional breakup</a:t>
            </a:r>
            <a:r>
              <a:rPr lang="en-US" sz="1400" dirty="0"/>
              <a:t>)</a:t>
            </a:r>
          </a:p>
        </p:txBody>
      </p:sp>
      <p:cxnSp>
        <p:nvCxnSpPr>
          <p:cNvPr id="28" name="Straight Arrow Connector 27"/>
          <p:cNvCxnSpPr>
            <a:stCxn id="12" idx="2"/>
            <a:endCxn id="24" idx="0"/>
          </p:cNvCxnSpPr>
          <p:nvPr/>
        </p:nvCxnSpPr>
        <p:spPr>
          <a:xfrm>
            <a:off x="8930351" y="1741008"/>
            <a:ext cx="1" cy="1872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3199058" y="1928262"/>
            <a:ext cx="2447926" cy="4139595"/>
          </a:xfrm>
          <a:prstGeom prst="rect">
            <a:avLst/>
          </a:prstGeom>
          <a:ln>
            <a:solidFill>
              <a:schemeClr val="accent1"/>
            </a:solidFill>
          </a:ln>
        </p:spPr>
        <p:txBody>
          <a:bodyPr wrap="square">
            <a:spAutoFit/>
          </a:bodyPr>
          <a:lstStyle/>
          <a:p>
            <a:r>
              <a:rPr lang="en-US" sz="1400" dirty="0" err="1"/>
              <a:t>subr</a:t>
            </a:r>
            <a:r>
              <a:rPr lang="en-US" sz="1400" dirty="0"/>
              <a:t>. </a:t>
            </a:r>
            <a:r>
              <a:rPr lang="en-US" sz="1400" b="1" dirty="0" err="1"/>
              <a:t>clouds_twomoment</a:t>
            </a:r>
            <a:r>
              <a:rPr lang="en-US" sz="1400" b="1" dirty="0"/>
              <a:t> </a:t>
            </a:r>
          </a:p>
          <a:p>
            <a:r>
              <a:rPr lang="en-US" sz="1400" dirty="0"/>
              <a:t>          </a:t>
            </a:r>
            <a:r>
              <a:rPr lang="en-US" sz="1100" dirty="0"/>
              <a:t>(mo_2mom_mcrph_main.f90)</a:t>
            </a:r>
          </a:p>
          <a:p>
            <a:r>
              <a:rPr lang="en-US" sz="1400" dirty="0"/>
              <a:t>       </a:t>
            </a:r>
          </a:p>
          <a:p>
            <a:r>
              <a:rPr lang="en-US" sz="1400" dirty="0"/>
              <a:t>        call ccn_activation_hdcp2</a:t>
            </a:r>
          </a:p>
          <a:p>
            <a:r>
              <a:rPr lang="en-US" sz="1400" dirty="0"/>
              <a:t>        call ccn_activation_sk_4d</a:t>
            </a:r>
          </a:p>
          <a:p>
            <a:r>
              <a:rPr lang="en-US" sz="1400" dirty="0"/>
              <a:t>        call </a:t>
            </a:r>
            <a:r>
              <a:rPr lang="en-US" sz="1400" dirty="0" err="1"/>
              <a:t>autoconversionKB</a:t>
            </a:r>
            <a:endParaRPr lang="en-US" sz="1400" dirty="0"/>
          </a:p>
          <a:p>
            <a:r>
              <a:rPr lang="en-US" sz="1400" dirty="0"/>
              <a:t>        call </a:t>
            </a:r>
            <a:r>
              <a:rPr lang="en-US" sz="1400" dirty="0" err="1"/>
              <a:t>accretionKB</a:t>
            </a:r>
            <a:endParaRPr lang="en-US" sz="1400" dirty="0"/>
          </a:p>
          <a:p>
            <a:r>
              <a:rPr lang="en-US" sz="1400" dirty="0"/>
              <a:t>        call </a:t>
            </a:r>
            <a:r>
              <a:rPr lang="en-US" sz="1400" dirty="0" err="1"/>
              <a:t>rain_selfcollectionSB</a:t>
            </a:r>
            <a:endParaRPr lang="en-US" sz="1400" dirty="0"/>
          </a:p>
          <a:p>
            <a:r>
              <a:rPr lang="en-US" sz="1400" dirty="0"/>
              <a:t>        call </a:t>
            </a:r>
            <a:r>
              <a:rPr lang="en-US" sz="1400" dirty="0" err="1"/>
              <a:t>autoconversionKK</a:t>
            </a:r>
            <a:endParaRPr lang="en-US" sz="1400" dirty="0"/>
          </a:p>
          <a:p>
            <a:r>
              <a:rPr lang="en-US" sz="1400" dirty="0"/>
              <a:t>        call </a:t>
            </a:r>
            <a:r>
              <a:rPr lang="en-US" sz="1400" dirty="0" err="1"/>
              <a:t>accretionKK</a:t>
            </a:r>
            <a:endParaRPr lang="en-US" sz="1400" dirty="0"/>
          </a:p>
          <a:p>
            <a:r>
              <a:rPr lang="en-US" sz="1400" dirty="0"/>
              <a:t>        call </a:t>
            </a:r>
            <a:r>
              <a:rPr lang="en-US" sz="1400" dirty="0" err="1"/>
              <a:t>rain_selfcollectionSB</a:t>
            </a:r>
            <a:endParaRPr lang="en-US" sz="1400" dirty="0"/>
          </a:p>
          <a:p>
            <a:r>
              <a:rPr lang="en-US" sz="1400" dirty="0"/>
              <a:t>        call </a:t>
            </a:r>
            <a:r>
              <a:rPr lang="en-US" sz="1400" dirty="0" err="1"/>
              <a:t>autoconversionSB</a:t>
            </a:r>
            <a:endParaRPr lang="en-US" sz="1400" dirty="0"/>
          </a:p>
          <a:p>
            <a:r>
              <a:rPr lang="en-US" sz="1400" dirty="0"/>
              <a:t>        call </a:t>
            </a:r>
            <a:r>
              <a:rPr lang="en-US" sz="1400" dirty="0" err="1"/>
              <a:t>accretionSB</a:t>
            </a:r>
            <a:endParaRPr lang="en-US" sz="1400" dirty="0"/>
          </a:p>
          <a:p>
            <a:r>
              <a:rPr lang="en-US" sz="1400" dirty="0"/>
              <a:t>        call </a:t>
            </a:r>
            <a:r>
              <a:rPr lang="en-US" sz="1400" dirty="0" err="1"/>
              <a:t>rain_selfcollectionSB</a:t>
            </a:r>
            <a:endParaRPr lang="en-US" sz="1400" dirty="0"/>
          </a:p>
          <a:p>
            <a:r>
              <a:rPr lang="en-US" sz="1400" dirty="0"/>
              <a:t>        call </a:t>
            </a:r>
            <a:r>
              <a:rPr lang="en-US" sz="1400" dirty="0" err="1"/>
              <a:t>rain_evaporation</a:t>
            </a:r>
            <a:endParaRPr lang="en-US" sz="1400" dirty="0"/>
          </a:p>
          <a:p>
            <a:endParaRPr lang="en-US" sz="1400" dirty="0"/>
          </a:p>
          <a:p>
            <a:r>
              <a:rPr lang="en-US" sz="1400" dirty="0" err="1"/>
              <a:t>subr</a:t>
            </a:r>
            <a:r>
              <a:rPr lang="en-US" sz="1400" dirty="0"/>
              <a:t>. </a:t>
            </a:r>
            <a:r>
              <a:rPr lang="en-US" sz="1400" b="1" dirty="0" err="1"/>
              <a:t>sedimentation_explicit</a:t>
            </a:r>
            <a:endParaRPr lang="en-US" sz="1400" b="1" dirty="0"/>
          </a:p>
          <a:p>
            <a:r>
              <a:rPr lang="en-US" sz="1400" dirty="0"/>
              <a:t>          </a:t>
            </a:r>
            <a:r>
              <a:rPr lang="en-US" sz="1100" dirty="0"/>
              <a:t>(mo_2mom_mcrph_main.f90)</a:t>
            </a:r>
          </a:p>
          <a:p>
            <a:endParaRPr lang="en-US" sz="1100" dirty="0"/>
          </a:p>
        </p:txBody>
      </p:sp>
      <p:cxnSp>
        <p:nvCxnSpPr>
          <p:cNvPr id="38" name="Straight Arrow Connector 37"/>
          <p:cNvCxnSpPr>
            <a:cxnSpLocks/>
            <a:stCxn id="6" idx="2"/>
            <a:endCxn id="34" idx="0"/>
          </p:cNvCxnSpPr>
          <p:nvPr/>
        </p:nvCxnSpPr>
        <p:spPr>
          <a:xfrm flipH="1">
            <a:off x="4423021" y="1741008"/>
            <a:ext cx="1" cy="1872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1552352" y="6256151"/>
            <a:ext cx="1520211" cy="523220"/>
          </a:xfrm>
          <a:prstGeom prst="rect">
            <a:avLst/>
          </a:prstGeom>
          <a:ln>
            <a:solidFill>
              <a:schemeClr val="accent1"/>
            </a:solidFill>
          </a:ln>
        </p:spPr>
        <p:txBody>
          <a:bodyPr wrap="square">
            <a:spAutoFit/>
          </a:bodyPr>
          <a:lstStyle/>
          <a:p>
            <a:r>
              <a:rPr lang="en-US" sz="1400" dirty="0" err="1"/>
              <a:t>subr</a:t>
            </a:r>
            <a:r>
              <a:rPr lang="en-US" sz="1400" dirty="0"/>
              <a:t>.</a:t>
            </a:r>
            <a:r>
              <a:rPr lang="en-US" sz="1400" b="1" dirty="0"/>
              <a:t> satad_v_3D </a:t>
            </a:r>
          </a:p>
          <a:p>
            <a:r>
              <a:rPr lang="en-US" sz="1400" dirty="0"/>
              <a:t>         (</a:t>
            </a:r>
            <a:r>
              <a:rPr lang="en-US" sz="1100" dirty="0"/>
              <a:t>mo_satad.f90</a:t>
            </a:r>
            <a:r>
              <a:rPr lang="en-US" sz="1400" dirty="0"/>
              <a:t>)</a:t>
            </a:r>
          </a:p>
        </p:txBody>
      </p:sp>
      <p:sp>
        <p:nvSpPr>
          <p:cNvPr id="26" name="Rectangle 25"/>
          <p:cNvSpPr/>
          <p:nvPr/>
        </p:nvSpPr>
        <p:spPr>
          <a:xfrm>
            <a:off x="1765004" y="1928262"/>
            <a:ext cx="1108825" cy="4139594"/>
          </a:xfrm>
          <a:prstGeom prst="rect">
            <a:avLst/>
          </a:prstGeom>
          <a:ln>
            <a:solidFill>
              <a:schemeClr val="accent1"/>
            </a:solidFill>
          </a:ln>
        </p:spPr>
        <p:txBody>
          <a:bodyPr wrap="square">
            <a:spAutoFit/>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p:txBody>
      </p:sp>
      <p:sp>
        <p:nvSpPr>
          <p:cNvPr id="39" name="Rectangle 38"/>
          <p:cNvSpPr/>
          <p:nvPr/>
        </p:nvSpPr>
        <p:spPr>
          <a:xfrm>
            <a:off x="3662915" y="6256151"/>
            <a:ext cx="1520211" cy="523220"/>
          </a:xfrm>
          <a:prstGeom prst="rect">
            <a:avLst/>
          </a:prstGeom>
          <a:ln>
            <a:solidFill>
              <a:schemeClr val="accent1"/>
            </a:solidFill>
          </a:ln>
        </p:spPr>
        <p:txBody>
          <a:bodyPr wrap="square">
            <a:spAutoFit/>
          </a:bodyPr>
          <a:lstStyle/>
          <a:p>
            <a:r>
              <a:rPr lang="en-US" sz="1400" dirty="0" err="1"/>
              <a:t>subr</a:t>
            </a:r>
            <a:r>
              <a:rPr lang="en-US" sz="1400" dirty="0"/>
              <a:t>.</a:t>
            </a:r>
            <a:r>
              <a:rPr lang="en-US" sz="1400" b="1" dirty="0"/>
              <a:t> satad_v_3D </a:t>
            </a:r>
          </a:p>
          <a:p>
            <a:r>
              <a:rPr lang="en-US" sz="1400" dirty="0"/>
              <a:t>         (</a:t>
            </a:r>
            <a:r>
              <a:rPr lang="en-US" sz="1100" dirty="0"/>
              <a:t>mo_satad.f90</a:t>
            </a:r>
            <a:r>
              <a:rPr lang="en-US" sz="1400" dirty="0"/>
              <a:t>)</a:t>
            </a:r>
          </a:p>
        </p:txBody>
      </p:sp>
      <p:sp>
        <p:nvSpPr>
          <p:cNvPr id="41" name="Rectangle 40"/>
          <p:cNvSpPr/>
          <p:nvPr/>
        </p:nvSpPr>
        <p:spPr>
          <a:xfrm>
            <a:off x="8170245" y="6260975"/>
            <a:ext cx="1520211" cy="523220"/>
          </a:xfrm>
          <a:prstGeom prst="rect">
            <a:avLst/>
          </a:prstGeom>
          <a:ln>
            <a:solidFill>
              <a:schemeClr val="accent1"/>
            </a:solidFill>
          </a:ln>
        </p:spPr>
        <p:txBody>
          <a:bodyPr wrap="square">
            <a:spAutoFit/>
          </a:bodyPr>
          <a:lstStyle/>
          <a:p>
            <a:r>
              <a:rPr lang="en-US" sz="1400" dirty="0" err="1"/>
              <a:t>subr</a:t>
            </a:r>
            <a:r>
              <a:rPr lang="en-US" sz="1400" dirty="0"/>
              <a:t>.</a:t>
            </a:r>
            <a:r>
              <a:rPr lang="en-US" sz="1400" b="1" dirty="0"/>
              <a:t> satad_v_3D </a:t>
            </a:r>
          </a:p>
          <a:p>
            <a:r>
              <a:rPr lang="en-US" sz="1400" dirty="0"/>
              <a:t>         (</a:t>
            </a:r>
            <a:r>
              <a:rPr lang="en-US" sz="1100" dirty="0"/>
              <a:t>mo_satad.f90</a:t>
            </a:r>
            <a:r>
              <a:rPr lang="en-US" sz="1400" dirty="0"/>
              <a:t>)</a:t>
            </a:r>
          </a:p>
        </p:txBody>
      </p:sp>
      <p:sp>
        <p:nvSpPr>
          <p:cNvPr id="65" name="TextBox 64"/>
          <p:cNvSpPr txBox="1"/>
          <p:nvPr/>
        </p:nvSpPr>
        <p:spPr>
          <a:xfrm>
            <a:off x="2095892" y="3975342"/>
            <a:ext cx="433132" cy="523220"/>
          </a:xfrm>
          <a:prstGeom prst="rect">
            <a:avLst/>
          </a:prstGeom>
          <a:noFill/>
        </p:spPr>
        <p:txBody>
          <a:bodyPr wrap="none" rtlCol="0">
            <a:spAutoFit/>
          </a:bodyPr>
          <a:lstStyle/>
          <a:p>
            <a:r>
              <a:rPr lang="en-US" sz="2800" dirty="0"/>
              <a:t>…</a:t>
            </a:r>
          </a:p>
        </p:txBody>
      </p:sp>
      <p:sp>
        <p:nvSpPr>
          <p:cNvPr id="66" name="TextBox 65"/>
          <p:cNvSpPr txBox="1"/>
          <p:nvPr/>
        </p:nvSpPr>
        <p:spPr>
          <a:xfrm>
            <a:off x="2095892" y="3221596"/>
            <a:ext cx="433132" cy="523220"/>
          </a:xfrm>
          <a:prstGeom prst="rect">
            <a:avLst/>
          </a:prstGeom>
          <a:noFill/>
        </p:spPr>
        <p:txBody>
          <a:bodyPr wrap="none" rtlCol="0">
            <a:spAutoFit/>
          </a:bodyPr>
          <a:lstStyle/>
          <a:p>
            <a:r>
              <a:rPr lang="en-US" sz="2800" dirty="0"/>
              <a:t>…</a:t>
            </a:r>
          </a:p>
        </p:txBody>
      </p:sp>
      <p:cxnSp>
        <p:nvCxnSpPr>
          <p:cNvPr id="68" name="Elbow Connector 67"/>
          <p:cNvCxnSpPr/>
          <p:nvPr/>
        </p:nvCxnSpPr>
        <p:spPr>
          <a:xfrm rot="16200000" flipH="1">
            <a:off x="-1527099" y="3495096"/>
            <a:ext cx="5776633" cy="268694"/>
          </a:xfrm>
          <a:prstGeom prst="bentConnector2">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rot="16200000">
            <a:off x="2346698" y="3724246"/>
            <a:ext cx="2037802" cy="307777"/>
          </a:xfrm>
          <a:prstGeom prst="rect">
            <a:avLst/>
          </a:prstGeom>
          <a:noFill/>
        </p:spPr>
        <p:txBody>
          <a:bodyPr wrap="none" rtlCol="0">
            <a:spAutoFit/>
          </a:bodyPr>
          <a:lstStyle/>
          <a:p>
            <a:r>
              <a:rPr lang="en-US" sz="1400" dirty="0">
                <a:solidFill>
                  <a:srgbClr val="00B050"/>
                </a:solidFill>
              </a:rPr>
              <a:t>mixed phase switched off</a:t>
            </a:r>
          </a:p>
        </p:txBody>
      </p:sp>
      <p:sp>
        <p:nvSpPr>
          <p:cNvPr id="71" name="TextBox 70"/>
          <p:cNvSpPr txBox="1"/>
          <p:nvPr/>
        </p:nvSpPr>
        <p:spPr>
          <a:xfrm>
            <a:off x="1552351" y="2392515"/>
            <a:ext cx="1520212" cy="369332"/>
          </a:xfrm>
          <a:prstGeom prst="rect">
            <a:avLst/>
          </a:prstGeom>
          <a:noFill/>
        </p:spPr>
        <p:txBody>
          <a:bodyPr wrap="square" rtlCol="0">
            <a:spAutoFit/>
          </a:bodyPr>
          <a:lstStyle/>
          <a:p>
            <a:pPr algn="ctr"/>
            <a:r>
              <a:rPr lang="en-US" dirty="0"/>
              <a:t>1 moment</a:t>
            </a:r>
          </a:p>
        </p:txBody>
      </p:sp>
      <p:cxnSp>
        <p:nvCxnSpPr>
          <p:cNvPr id="80" name="Straight Arrow Connector 79"/>
          <p:cNvCxnSpPr>
            <a:cxnSpLocks/>
            <a:stCxn id="9" idx="2"/>
            <a:endCxn id="26" idx="0"/>
          </p:cNvCxnSpPr>
          <p:nvPr/>
        </p:nvCxnSpPr>
        <p:spPr>
          <a:xfrm>
            <a:off x="2314199" y="1741008"/>
            <a:ext cx="5218" cy="1872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3653568" y="0"/>
            <a:ext cx="4884863" cy="400110"/>
          </a:xfrm>
          <a:prstGeom prst="rect">
            <a:avLst/>
          </a:prstGeom>
          <a:solidFill>
            <a:srgbClr val="FFFFCC"/>
          </a:solidFill>
        </p:spPr>
        <p:txBody>
          <a:bodyPr wrap="none" rtlCol="0">
            <a:spAutoFit/>
          </a:bodyPr>
          <a:lstStyle/>
          <a:p>
            <a:r>
              <a:rPr lang="en-US" sz="2000" dirty="0"/>
              <a:t>2. Warm-Phase SBM Implementation in ICON</a:t>
            </a:r>
          </a:p>
        </p:txBody>
      </p:sp>
      <p:sp>
        <p:nvSpPr>
          <p:cNvPr id="90" name="TextBox 89"/>
          <p:cNvSpPr txBox="1"/>
          <p:nvPr/>
        </p:nvSpPr>
        <p:spPr>
          <a:xfrm>
            <a:off x="9946907" y="1150830"/>
            <a:ext cx="2140319" cy="646331"/>
          </a:xfrm>
          <a:prstGeom prst="rect">
            <a:avLst/>
          </a:prstGeom>
          <a:noFill/>
        </p:spPr>
        <p:txBody>
          <a:bodyPr wrap="square" rtlCol="0">
            <a:spAutoFit/>
          </a:bodyPr>
          <a:lstStyle/>
          <a:p>
            <a:pPr algn="ctr"/>
            <a:r>
              <a:rPr lang="en-US" dirty="0" err="1">
                <a:solidFill>
                  <a:srgbClr val="FF0000"/>
                </a:solidFill>
              </a:rPr>
              <a:t>PSD</a:t>
            </a:r>
            <a:r>
              <a:rPr lang="en-US" baseline="-25000" dirty="0" err="1">
                <a:solidFill>
                  <a:srgbClr val="FF0000"/>
                </a:solidFill>
              </a:rPr>
              <a:t>drops</a:t>
            </a:r>
            <a:r>
              <a:rPr lang="en-US" dirty="0">
                <a:solidFill>
                  <a:srgbClr val="FF0000"/>
                </a:solidFill>
              </a:rPr>
              <a:t>, </a:t>
            </a:r>
            <a:r>
              <a:rPr lang="en-US" dirty="0" err="1">
                <a:solidFill>
                  <a:srgbClr val="FF0000"/>
                </a:solidFill>
              </a:rPr>
              <a:t>PSD</a:t>
            </a:r>
            <a:r>
              <a:rPr lang="en-US" baseline="-25000" dirty="0" err="1">
                <a:solidFill>
                  <a:srgbClr val="FF0000"/>
                </a:solidFill>
              </a:rPr>
              <a:t>ccn</a:t>
            </a:r>
            <a:endParaRPr lang="en-US" dirty="0">
              <a:solidFill>
                <a:srgbClr val="FF0000"/>
              </a:solidFill>
            </a:endParaRPr>
          </a:p>
          <a:p>
            <a:pPr algn="ctr"/>
            <a:r>
              <a:rPr lang="en-US" dirty="0" err="1">
                <a:solidFill>
                  <a:srgbClr val="FF0000"/>
                </a:solidFill>
              </a:rPr>
              <a:t>T,qv</a:t>
            </a:r>
            <a:r>
              <a:rPr lang="en-US" dirty="0">
                <a:solidFill>
                  <a:srgbClr val="FF0000"/>
                </a:solidFill>
              </a:rPr>
              <a:t>(b.ad), </a:t>
            </a:r>
            <a:r>
              <a:rPr lang="en-US" dirty="0" err="1">
                <a:solidFill>
                  <a:srgbClr val="FF0000"/>
                </a:solidFill>
              </a:rPr>
              <a:t>T,qv</a:t>
            </a:r>
            <a:r>
              <a:rPr lang="en-US" dirty="0">
                <a:solidFill>
                  <a:srgbClr val="FF0000"/>
                </a:solidFill>
              </a:rPr>
              <a:t>(a.ad)</a:t>
            </a:r>
          </a:p>
        </p:txBody>
      </p:sp>
      <p:sp>
        <p:nvSpPr>
          <p:cNvPr id="91" name="Down Arrow 90"/>
          <p:cNvSpPr/>
          <p:nvPr/>
        </p:nvSpPr>
        <p:spPr>
          <a:xfrm>
            <a:off x="10736078" y="1797161"/>
            <a:ext cx="561975" cy="412639"/>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9894518" y="6157627"/>
            <a:ext cx="2245093" cy="646331"/>
          </a:xfrm>
          <a:prstGeom prst="rect">
            <a:avLst/>
          </a:prstGeom>
          <a:noFill/>
        </p:spPr>
        <p:txBody>
          <a:bodyPr wrap="square" rtlCol="0">
            <a:spAutoFit/>
          </a:bodyPr>
          <a:lstStyle/>
          <a:p>
            <a:pPr algn="ctr"/>
            <a:r>
              <a:rPr lang="en-US" dirty="0" err="1">
                <a:solidFill>
                  <a:srgbClr val="FF0000"/>
                </a:solidFill>
              </a:rPr>
              <a:t>PSD</a:t>
            </a:r>
            <a:r>
              <a:rPr lang="en-US" baseline="-25000" dirty="0" err="1">
                <a:solidFill>
                  <a:srgbClr val="FF0000"/>
                </a:solidFill>
              </a:rPr>
              <a:t>drops</a:t>
            </a:r>
            <a:r>
              <a:rPr lang="en-US" dirty="0">
                <a:solidFill>
                  <a:srgbClr val="FF0000"/>
                </a:solidFill>
              </a:rPr>
              <a:t>, </a:t>
            </a:r>
            <a:r>
              <a:rPr lang="en-US" dirty="0" err="1">
                <a:solidFill>
                  <a:srgbClr val="FF0000"/>
                </a:solidFill>
              </a:rPr>
              <a:t>PSD</a:t>
            </a:r>
            <a:r>
              <a:rPr lang="en-US" baseline="-25000" dirty="0" err="1">
                <a:solidFill>
                  <a:srgbClr val="FF0000"/>
                </a:solidFill>
              </a:rPr>
              <a:t>ccn</a:t>
            </a:r>
            <a:endParaRPr lang="en-US" dirty="0">
              <a:solidFill>
                <a:srgbClr val="FF0000"/>
              </a:solidFill>
            </a:endParaRPr>
          </a:p>
          <a:p>
            <a:pPr algn="ctr"/>
            <a:r>
              <a:rPr lang="en-US" dirty="0" err="1">
                <a:solidFill>
                  <a:srgbClr val="FF0000"/>
                </a:solidFill>
              </a:rPr>
              <a:t>T,qv,qc,qr,qnc,qnr</a:t>
            </a:r>
            <a:endParaRPr lang="en-US" dirty="0">
              <a:solidFill>
                <a:srgbClr val="FF0000"/>
              </a:solidFill>
            </a:endParaRPr>
          </a:p>
        </p:txBody>
      </p:sp>
      <p:sp>
        <p:nvSpPr>
          <p:cNvPr id="93" name="Down Arrow 92"/>
          <p:cNvSpPr/>
          <p:nvPr/>
        </p:nvSpPr>
        <p:spPr>
          <a:xfrm>
            <a:off x="10736078" y="5783088"/>
            <a:ext cx="561975" cy="412639"/>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p:cNvGrpSpPr/>
          <p:nvPr/>
        </p:nvGrpSpPr>
        <p:grpSpPr>
          <a:xfrm>
            <a:off x="8170245" y="6255111"/>
            <a:ext cx="1520211" cy="524260"/>
            <a:chOff x="8170245" y="6255111"/>
            <a:chExt cx="1520211" cy="524260"/>
          </a:xfrm>
        </p:grpSpPr>
        <p:cxnSp>
          <p:nvCxnSpPr>
            <p:cNvPr id="97" name="Straight Connector 96"/>
            <p:cNvCxnSpPr/>
            <p:nvPr/>
          </p:nvCxnSpPr>
          <p:spPr>
            <a:xfrm flipH="1">
              <a:off x="8170245" y="6256151"/>
              <a:ext cx="1520211"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8170245" y="6255111"/>
              <a:ext cx="1520211" cy="52426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71184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524776" cy="584775"/>
          </a:xfrm>
          <a:prstGeom prst="rect">
            <a:avLst/>
          </a:prstGeom>
          <a:noFill/>
        </p:spPr>
        <p:txBody>
          <a:bodyPr wrap="none" rtlCol="0">
            <a:spAutoFit/>
          </a:bodyPr>
          <a:lstStyle/>
          <a:p>
            <a:r>
              <a:rPr lang="en-US" sz="3200" dirty="0"/>
              <a:t>Outlook</a:t>
            </a:r>
          </a:p>
        </p:txBody>
      </p:sp>
      <p:sp>
        <p:nvSpPr>
          <p:cNvPr id="3" name="TextBox 2"/>
          <p:cNvSpPr txBox="1"/>
          <p:nvPr/>
        </p:nvSpPr>
        <p:spPr>
          <a:xfrm>
            <a:off x="521570" y="1364142"/>
            <a:ext cx="10742300" cy="2287678"/>
          </a:xfrm>
          <a:prstGeom prst="rect">
            <a:avLst/>
          </a:prstGeom>
          <a:noFill/>
        </p:spPr>
        <p:txBody>
          <a:bodyPr wrap="none" rtlCol="0">
            <a:spAutoFit/>
          </a:bodyPr>
          <a:lstStyle/>
          <a:p>
            <a:pPr marL="971550" lvl="1" indent="-514350">
              <a:lnSpc>
                <a:spcPct val="130000"/>
              </a:lnSpc>
              <a:buFont typeface="Arial" panose="020B0604020202020204" pitchFamily="34" charset="0"/>
              <a:buChar char="•"/>
            </a:pPr>
            <a:r>
              <a:rPr lang="en-US" sz="2800" dirty="0"/>
              <a:t>Overview</a:t>
            </a:r>
          </a:p>
          <a:p>
            <a:pPr marL="971550" lvl="1" indent="-514350">
              <a:lnSpc>
                <a:spcPct val="130000"/>
              </a:lnSpc>
              <a:buFont typeface="Arial" panose="020B0604020202020204" pitchFamily="34" charset="0"/>
              <a:buChar char="•"/>
            </a:pPr>
            <a:r>
              <a:rPr lang="en-US" sz="2800" dirty="0"/>
              <a:t>Warm-Phase SBM Implementation in ICON</a:t>
            </a:r>
          </a:p>
          <a:p>
            <a:pPr marL="971550" lvl="1" indent="-514350">
              <a:lnSpc>
                <a:spcPct val="130000"/>
              </a:lnSpc>
              <a:buFont typeface="Arial" panose="020B0604020202020204" pitchFamily="34" charset="0"/>
              <a:buChar char="•"/>
            </a:pPr>
            <a:r>
              <a:rPr lang="en-US" sz="2800" dirty="0"/>
              <a:t>First tests of Cumulonimbus development (Weisman-</a:t>
            </a:r>
            <a:r>
              <a:rPr lang="en-US" sz="2800" dirty="0" err="1"/>
              <a:t>Klemp</a:t>
            </a:r>
            <a:r>
              <a:rPr lang="en-US" sz="2800" dirty="0"/>
              <a:t> 1982)</a:t>
            </a:r>
          </a:p>
          <a:p>
            <a:pPr marL="971550" lvl="1" indent="-514350">
              <a:lnSpc>
                <a:spcPct val="130000"/>
              </a:lnSpc>
              <a:buFont typeface="Arial" panose="020B0604020202020204" pitchFamily="34" charset="0"/>
              <a:buChar char="•"/>
            </a:pPr>
            <a:r>
              <a:rPr lang="en-US" sz="2800" dirty="0"/>
              <a:t>Real case example</a:t>
            </a:r>
          </a:p>
        </p:txBody>
      </p:sp>
      <p:sp>
        <p:nvSpPr>
          <p:cNvPr id="5" name="Rectangle 4"/>
          <p:cNvSpPr/>
          <p:nvPr/>
        </p:nvSpPr>
        <p:spPr>
          <a:xfrm>
            <a:off x="1380766" y="2577746"/>
            <a:ext cx="9883103" cy="466611"/>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4985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53592" y="0"/>
            <a:ext cx="7284815" cy="400110"/>
          </a:xfrm>
          <a:prstGeom prst="rect">
            <a:avLst/>
          </a:prstGeom>
          <a:solidFill>
            <a:srgbClr val="FFFFCC"/>
          </a:solidFill>
        </p:spPr>
        <p:txBody>
          <a:bodyPr wrap="none" rtlCol="0">
            <a:spAutoFit/>
          </a:bodyPr>
          <a:lstStyle/>
          <a:p>
            <a:r>
              <a:rPr lang="en-US" sz="2000" dirty="0"/>
              <a:t>3. First tests of Cumulonimbus development (Weisman-</a:t>
            </a:r>
            <a:r>
              <a:rPr lang="en-US" sz="2000" dirty="0" err="1"/>
              <a:t>Klemp</a:t>
            </a:r>
            <a:r>
              <a:rPr lang="en-US" sz="2000" dirty="0"/>
              <a:t> 1982)</a:t>
            </a:r>
          </a:p>
        </p:txBody>
      </p:sp>
      <p:grpSp>
        <p:nvGrpSpPr>
          <p:cNvPr id="10" name="Group 9"/>
          <p:cNvGrpSpPr/>
          <p:nvPr/>
        </p:nvGrpSpPr>
        <p:grpSpPr>
          <a:xfrm>
            <a:off x="15273" y="949107"/>
            <a:ext cx="5068068" cy="5135350"/>
            <a:chOff x="15273" y="949107"/>
            <a:chExt cx="5068068" cy="5135350"/>
          </a:xfrm>
        </p:grpSpPr>
        <p:pic>
          <p:nvPicPr>
            <p:cNvPr id="28" name="Picture 27"/>
            <p:cNvPicPr>
              <a:picLocks noChangeAspect="1"/>
            </p:cNvPicPr>
            <p:nvPr/>
          </p:nvPicPr>
          <p:blipFill>
            <a:blip r:embed="rId2"/>
            <a:stretch>
              <a:fillRect/>
            </a:stretch>
          </p:blipFill>
          <p:spPr>
            <a:xfrm>
              <a:off x="1015399" y="2043617"/>
              <a:ext cx="2924175" cy="2943225"/>
            </a:xfrm>
            <a:prstGeom prst="rect">
              <a:avLst/>
            </a:prstGeom>
          </p:spPr>
        </p:pic>
        <p:pic>
          <p:nvPicPr>
            <p:cNvPr id="29" name="Picture 28"/>
            <p:cNvPicPr>
              <a:picLocks noChangeAspect="1"/>
            </p:cNvPicPr>
            <p:nvPr/>
          </p:nvPicPr>
          <p:blipFill>
            <a:blip r:embed="rId3"/>
            <a:stretch>
              <a:fillRect/>
            </a:stretch>
          </p:blipFill>
          <p:spPr>
            <a:xfrm>
              <a:off x="15273" y="5487027"/>
              <a:ext cx="4924425" cy="257175"/>
            </a:xfrm>
            <a:prstGeom prst="rect">
              <a:avLst/>
            </a:prstGeom>
          </p:spPr>
        </p:pic>
        <p:cxnSp>
          <p:nvCxnSpPr>
            <p:cNvPr id="30" name="Straight Arrow Connector 29"/>
            <p:cNvCxnSpPr/>
            <p:nvPr/>
          </p:nvCxnSpPr>
          <p:spPr>
            <a:xfrm>
              <a:off x="1005795" y="5182672"/>
              <a:ext cx="2933779"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128547" y="5006338"/>
              <a:ext cx="707245" cy="369332"/>
            </a:xfrm>
            <a:prstGeom prst="rect">
              <a:avLst/>
            </a:prstGeom>
            <a:solidFill>
              <a:schemeClr val="bg1"/>
            </a:solidFill>
          </p:spPr>
          <p:txBody>
            <a:bodyPr wrap="none" rtlCol="0">
              <a:spAutoFit/>
            </a:bodyPr>
            <a:lstStyle/>
            <a:p>
              <a:r>
                <a:rPr lang="en-US" dirty="0"/>
                <a:t>50km</a:t>
              </a:r>
            </a:p>
          </p:txBody>
        </p:sp>
        <p:grpSp>
          <p:nvGrpSpPr>
            <p:cNvPr id="34" name="Group 33"/>
            <p:cNvGrpSpPr/>
            <p:nvPr/>
          </p:nvGrpSpPr>
          <p:grpSpPr>
            <a:xfrm rot="16200000">
              <a:off x="-667059" y="3325761"/>
              <a:ext cx="2933779" cy="369332"/>
              <a:chOff x="1493562" y="5941962"/>
              <a:chExt cx="2933779" cy="369332"/>
            </a:xfrm>
          </p:grpSpPr>
          <p:cxnSp>
            <p:nvCxnSpPr>
              <p:cNvPr id="32" name="Straight Arrow Connector 31"/>
              <p:cNvCxnSpPr/>
              <p:nvPr/>
            </p:nvCxnSpPr>
            <p:spPr>
              <a:xfrm>
                <a:off x="1493562" y="6118296"/>
                <a:ext cx="2933779"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616314" y="5941962"/>
                <a:ext cx="707245" cy="369332"/>
              </a:xfrm>
              <a:prstGeom prst="rect">
                <a:avLst/>
              </a:prstGeom>
              <a:solidFill>
                <a:schemeClr val="bg1"/>
              </a:solidFill>
            </p:spPr>
            <p:txBody>
              <a:bodyPr wrap="none" rtlCol="0">
                <a:spAutoFit/>
              </a:bodyPr>
              <a:lstStyle/>
              <a:p>
                <a:r>
                  <a:rPr lang="en-US" dirty="0"/>
                  <a:t>50km</a:t>
                </a:r>
              </a:p>
            </p:txBody>
          </p:sp>
        </p:grpSp>
        <p:sp>
          <p:nvSpPr>
            <p:cNvPr id="35" name="TextBox 34"/>
            <p:cNvSpPr txBox="1"/>
            <p:nvPr/>
          </p:nvSpPr>
          <p:spPr>
            <a:xfrm>
              <a:off x="976760" y="2052161"/>
              <a:ext cx="3050835" cy="369332"/>
            </a:xfrm>
            <a:prstGeom prst="rect">
              <a:avLst/>
            </a:prstGeom>
            <a:noFill/>
          </p:spPr>
          <p:txBody>
            <a:bodyPr wrap="none" rtlCol="0">
              <a:spAutoFit/>
            </a:bodyPr>
            <a:lstStyle/>
            <a:p>
              <a:r>
                <a:rPr lang="en-US" dirty="0"/>
                <a:t>CAPE (J/kg) </a:t>
              </a:r>
              <a:r>
                <a:rPr lang="en-US" sz="1600" dirty="0"/>
                <a:t>after several minutes</a:t>
              </a:r>
            </a:p>
          </p:txBody>
        </p:sp>
        <p:sp>
          <p:nvSpPr>
            <p:cNvPr id="36" name="TextBox 35"/>
            <p:cNvSpPr txBox="1"/>
            <p:nvPr/>
          </p:nvSpPr>
          <p:spPr>
            <a:xfrm>
              <a:off x="3840693" y="5715125"/>
              <a:ext cx="1242648" cy="369332"/>
            </a:xfrm>
            <a:prstGeom prst="rect">
              <a:avLst/>
            </a:prstGeom>
            <a:noFill/>
          </p:spPr>
          <p:txBody>
            <a:bodyPr wrap="none" rtlCol="0">
              <a:spAutoFit/>
            </a:bodyPr>
            <a:lstStyle/>
            <a:p>
              <a:r>
                <a:rPr lang="en-US" dirty="0"/>
                <a:t>CAPE (J/kg)</a:t>
              </a:r>
            </a:p>
          </p:txBody>
        </p:sp>
        <p:sp>
          <p:nvSpPr>
            <p:cNvPr id="38" name="TextBox 37"/>
            <p:cNvSpPr txBox="1"/>
            <p:nvPr/>
          </p:nvSpPr>
          <p:spPr>
            <a:xfrm>
              <a:off x="1593210" y="949107"/>
              <a:ext cx="1777924" cy="369332"/>
            </a:xfrm>
            <a:prstGeom prst="rect">
              <a:avLst/>
            </a:prstGeom>
            <a:noFill/>
          </p:spPr>
          <p:txBody>
            <a:bodyPr wrap="none" rtlCol="0">
              <a:spAutoFit/>
            </a:bodyPr>
            <a:lstStyle/>
            <a:p>
              <a:pPr algn="ctr"/>
              <a:r>
                <a:rPr lang="en-US" u="sng" dirty="0"/>
                <a:t>View from above</a:t>
              </a:r>
            </a:p>
          </p:txBody>
        </p:sp>
        <p:sp>
          <p:nvSpPr>
            <p:cNvPr id="18" name="TextBox 17"/>
            <p:cNvSpPr txBox="1"/>
            <p:nvPr/>
          </p:nvSpPr>
          <p:spPr>
            <a:xfrm>
              <a:off x="1045568" y="4535451"/>
              <a:ext cx="1929503" cy="369332"/>
            </a:xfrm>
            <a:prstGeom prst="rect">
              <a:avLst/>
            </a:prstGeom>
            <a:noFill/>
          </p:spPr>
          <p:txBody>
            <a:bodyPr wrap="none" rtlCol="0">
              <a:spAutoFit/>
            </a:bodyPr>
            <a:lstStyle/>
            <a:p>
              <a:r>
                <a:rPr lang="en-US" dirty="0"/>
                <a:t>Resolution: 1.2 km</a:t>
              </a:r>
            </a:p>
          </p:txBody>
        </p:sp>
      </p:grpSp>
      <p:grpSp>
        <p:nvGrpSpPr>
          <p:cNvPr id="3" name="Group 2"/>
          <p:cNvGrpSpPr/>
          <p:nvPr/>
        </p:nvGrpSpPr>
        <p:grpSpPr>
          <a:xfrm>
            <a:off x="4877390" y="949107"/>
            <a:ext cx="5134479" cy="5727768"/>
            <a:chOff x="5172665" y="949107"/>
            <a:chExt cx="5134479" cy="5727768"/>
          </a:xfrm>
        </p:grpSpPr>
        <p:pic>
          <p:nvPicPr>
            <p:cNvPr id="4" name="Picture 3"/>
            <p:cNvPicPr>
              <a:picLocks noChangeAspect="1"/>
            </p:cNvPicPr>
            <p:nvPr/>
          </p:nvPicPr>
          <p:blipFill>
            <a:blip r:embed="rId4"/>
            <a:stretch>
              <a:fillRect/>
            </a:stretch>
          </p:blipFill>
          <p:spPr>
            <a:xfrm>
              <a:off x="6373319" y="1895475"/>
              <a:ext cx="2952750" cy="3657600"/>
            </a:xfrm>
            <a:prstGeom prst="rect">
              <a:avLst/>
            </a:prstGeom>
          </p:spPr>
        </p:pic>
        <p:pic>
          <p:nvPicPr>
            <p:cNvPr id="5" name="Picture 4"/>
            <p:cNvPicPr>
              <a:picLocks noChangeAspect="1"/>
            </p:cNvPicPr>
            <p:nvPr/>
          </p:nvPicPr>
          <p:blipFill>
            <a:blip r:embed="rId5"/>
            <a:stretch>
              <a:fillRect/>
            </a:stretch>
          </p:blipFill>
          <p:spPr>
            <a:xfrm>
              <a:off x="5392244" y="6071771"/>
              <a:ext cx="4914900" cy="247650"/>
            </a:xfrm>
            <a:prstGeom prst="rect">
              <a:avLst/>
            </a:prstGeom>
          </p:spPr>
        </p:pic>
        <p:sp>
          <p:nvSpPr>
            <p:cNvPr id="6" name="TextBox 5"/>
            <p:cNvSpPr txBox="1"/>
            <p:nvPr/>
          </p:nvSpPr>
          <p:spPr>
            <a:xfrm>
              <a:off x="5231174" y="5013365"/>
              <a:ext cx="942887" cy="369332"/>
            </a:xfrm>
            <a:prstGeom prst="rect">
              <a:avLst/>
            </a:prstGeom>
            <a:noFill/>
          </p:spPr>
          <p:txBody>
            <a:bodyPr wrap="none" rtlCol="0">
              <a:spAutoFit/>
            </a:bodyPr>
            <a:lstStyle/>
            <a:p>
              <a:r>
                <a:rPr lang="en-US" dirty="0"/>
                <a:t>Z=700m</a:t>
              </a:r>
            </a:p>
          </p:txBody>
        </p:sp>
        <p:sp>
          <p:nvSpPr>
            <p:cNvPr id="7" name="TextBox 6"/>
            <p:cNvSpPr txBox="1"/>
            <p:nvPr/>
          </p:nvSpPr>
          <p:spPr>
            <a:xfrm>
              <a:off x="5172665" y="4493241"/>
              <a:ext cx="1059906" cy="369332"/>
            </a:xfrm>
            <a:prstGeom prst="rect">
              <a:avLst/>
            </a:prstGeom>
            <a:noFill/>
          </p:spPr>
          <p:txBody>
            <a:bodyPr wrap="none" rtlCol="0">
              <a:spAutoFit/>
            </a:bodyPr>
            <a:lstStyle/>
            <a:p>
              <a:r>
                <a:rPr lang="en-US" dirty="0"/>
                <a:t>Z=2100m</a:t>
              </a:r>
            </a:p>
          </p:txBody>
        </p:sp>
        <p:sp>
          <p:nvSpPr>
            <p:cNvPr id="9" name="Rectangle 8"/>
            <p:cNvSpPr/>
            <p:nvPr/>
          </p:nvSpPr>
          <p:spPr>
            <a:xfrm>
              <a:off x="8349836" y="4292084"/>
              <a:ext cx="835485" cy="400110"/>
            </a:xfrm>
            <a:prstGeom prst="rect">
              <a:avLst/>
            </a:prstGeom>
          </p:spPr>
          <p:txBody>
            <a:bodyPr wrap="none">
              <a:spAutoFit/>
            </a:bodyPr>
            <a:lstStyle/>
            <a:p>
              <a:r>
                <a:rPr lang="en-US" sz="2000" dirty="0" err="1"/>
                <a:t>dT</a:t>
              </a:r>
              <a:r>
                <a:rPr lang="en-US" sz="2000" dirty="0"/>
                <a:t>=2K</a:t>
              </a:r>
            </a:p>
          </p:txBody>
        </p:sp>
        <p:cxnSp>
          <p:nvCxnSpPr>
            <p:cNvPr id="11" name="Straight Arrow Connector 10"/>
            <p:cNvCxnSpPr/>
            <p:nvPr/>
          </p:nvCxnSpPr>
          <p:spPr>
            <a:xfrm flipH="1">
              <a:off x="7849694" y="4554082"/>
              <a:ext cx="552450" cy="3693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233067" y="4687432"/>
              <a:ext cx="115974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233067" y="5198031"/>
              <a:ext cx="115974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459922" y="6307543"/>
              <a:ext cx="2779543" cy="369332"/>
            </a:xfrm>
            <a:prstGeom prst="rect">
              <a:avLst/>
            </a:prstGeom>
            <a:noFill/>
          </p:spPr>
          <p:txBody>
            <a:bodyPr wrap="none" rtlCol="0">
              <a:spAutoFit/>
            </a:bodyPr>
            <a:lstStyle/>
            <a:p>
              <a:r>
                <a:rPr lang="en-US" dirty="0"/>
                <a:t>Initial Relative Humidity (%)</a:t>
              </a:r>
            </a:p>
          </p:txBody>
        </p:sp>
        <p:cxnSp>
          <p:nvCxnSpPr>
            <p:cNvPr id="20" name="Straight Arrow Connector 19"/>
            <p:cNvCxnSpPr/>
            <p:nvPr/>
          </p:nvCxnSpPr>
          <p:spPr>
            <a:xfrm flipV="1">
              <a:off x="5982794" y="2305050"/>
              <a:ext cx="0" cy="13335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179882" y="2787134"/>
              <a:ext cx="802912" cy="369332"/>
            </a:xfrm>
            <a:prstGeom prst="rect">
              <a:avLst/>
            </a:prstGeom>
            <a:noFill/>
          </p:spPr>
          <p:txBody>
            <a:bodyPr wrap="none" rtlCol="0">
              <a:spAutoFit/>
            </a:bodyPr>
            <a:lstStyle/>
            <a:p>
              <a:r>
                <a:rPr lang="en-US" dirty="0"/>
                <a:t>Height</a:t>
              </a:r>
            </a:p>
          </p:txBody>
        </p:sp>
        <p:cxnSp>
          <p:nvCxnSpPr>
            <p:cNvPr id="23" name="Straight Arrow Connector 22"/>
            <p:cNvCxnSpPr/>
            <p:nvPr/>
          </p:nvCxnSpPr>
          <p:spPr>
            <a:xfrm>
              <a:off x="6373319" y="5745273"/>
              <a:ext cx="2933779"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496071" y="5568939"/>
              <a:ext cx="707245" cy="369332"/>
            </a:xfrm>
            <a:prstGeom prst="rect">
              <a:avLst/>
            </a:prstGeom>
            <a:solidFill>
              <a:schemeClr val="bg1"/>
            </a:solidFill>
          </p:spPr>
          <p:txBody>
            <a:bodyPr wrap="none" rtlCol="0">
              <a:spAutoFit/>
            </a:bodyPr>
            <a:lstStyle/>
            <a:p>
              <a:r>
                <a:rPr lang="en-US" dirty="0"/>
                <a:t>50km</a:t>
              </a:r>
            </a:p>
          </p:txBody>
        </p:sp>
        <p:sp>
          <p:nvSpPr>
            <p:cNvPr id="37" name="TextBox 36"/>
            <p:cNvSpPr txBox="1"/>
            <p:nvPr/>
          </p:nvSpPr>
          <p:spPr>
            <a:xfrm>
              <a:off x="7142062" y="949107"/>
              <a:ext cx="1415259" cy="369332"/>
            </a:xfrm>
            <a:prstGeom prst="rect">
              <a:avLst/>
            </a:prstGeom>
            <a:noFill/>
          </p:spPr>
          <p:txBody>
            <a:bodyPr wrap="none" rtlCol="0">
              <a:spAutoFit/>
            </a:bodyPr>
            <a:lstStyle/>
            <a:p>
              <a:pPr algn="ctr"/>
              <a:r>
                <a:rPr lang="en-US" u="sng" dirty="0"/>
                <a:t>Cross section</a:t>
              </a:r>
            </a:p>
          </p:txBody>
        </p:sp>
        <p:sp>
          <p:nvSpPr>
            <p:cNvPr id="39" name="Rectangle 38"/>
            <p:cNvSpPr/>
            <p:nvPr/>
          </p:nvSpPr>
          <p:spPr>
            <a:xfrm>
              <a:off x="8037637" y="5169901"/>
              <a:ext cx="1288686" cy="400110"/>
            </a:xfrm>
            <a:prstGeom prst="rect">
              <a:avLst/>
            </a:prstGeom>
          </p:spPr>
          <p:txBody>
            <a:bodyPr wrap="none">
              <a:spAutoFit/>
            </a:bodyPr>
            <a:lstStyle/>
            <a:p>
              <a:r>
                <a:rPr lang="en-US" sz="2000" dirty="0"/>
                <a:t>qv=14g/kg</a:t>
              </a:r>
            </a:p>
          </p:txBody>
        </p:sp>
      </p:grpSp>
      <p:sp>
        <p:nvSpPr>
          <p:cNvPr id="55" name="TextBox 54"/>
          <p:cNvSpPr txBox="1"/>
          <p:nvPr/>
        </p:nvSpPr>
        <p:spPr>
          <a:xfrm>
            <a:off x="-3600" y="2389"/>
            <a:ext cx="1704249" cy="923330"/>
          </a:xfrm>
          <a:prstGeom prst="rect">
            <a:avLst/>
          </a:prstGeom>
          <a:noFill/>
        </p:spPr>
        <p:txBody>
          <a:bodyPr wrap="none" rtlCol="0">
            <a:spAutoFit/>
          </a:bodyPr>
          <a:lstStyle/>
          <a:p>
            <a:r>
              <a:rPr lang="en-US" b="1" dirty="0"/>
              <a:t>ICON run setup:</a:t>
            </a:r>
          </a:p>
          <a:p>
            <a:r>
              <a:rPr lang="en-US" dirty="0" err="1"/>
              <a:t>dt</a:t>
            </a:r>
            <a:r>
              <a:rPr lang="en-US" dirty="0"/>
              <a:t>=1sec</a:t>
            </a:r>
          </a:p>
          <a:p>
            <a:r>
              <a:rPr lang="en-US" dirty="0"/>
              <a:t>dx=1.2km</a:t>
            </a:r>
          </a:p>
        </p:txBody>
      </p:sp>
      <p:grpSp>
        <p:nvGrpSpPr>
          <p:cNvPr id="27" name="Group 26"/>
          <p:cNvGrpSpPr/>
          <p:nvPr/>
        </p:nvGrpSpPr>
        <p:grpSpPr>
          <a:xfrm>
            <a:off x="9505912" y="603142"/>
            <a:ext cx="2689214" cy="5547199"/>
            <a:chOff x="9505912" y="603142"/>
            <a:chExt cx="2689214" cy="5547199"/>
          </a:xfrm>
        </p:grpSpPr>
        <p:grpSp>
          <p:nvGrpSpPr>
            <p:cNvPr id="22" name="Group 21"/>
            <p:cNvGrpSpPr/>
            <p:nvPr/>
          </p:nvGrpSpPr>
          <p:grpSpPr>
            <a:xfrm>
              <a:off x="9505912" y="1895475"/>
              <a:ext cx="2666590" cy="4254866"/>
              <a:chOff x="9505912" y="1895475"/>
              <a:chExt cx="2666590" cy="4254866"/>
            </a:xfrm>
          </p:grpSpPr>
          <p:pic>
            <p:nvPicPr>
              <p:cNvPr id="14" name="Picture 13"/>
              <p:cNvPicPr>
                <a:picLocks noChangeAspect="1"/>
              </p:cNvPicPr>
              <p:nvPr/>
            </p:nvPicPr>
            <p:blipFill>
              <a:blip r:embed="rId6"/>
              <a:stretch>
                <a:fillRect/>
              </a:stretch>
            </p:blipFill>
            <p:spPr>
              <a:xfrm>
                <a:off x="9505912" y="1895475"/>
                <a:ext cx="2666590" cy="4014221"/>
              </a:xfrm>
              <a:prstGeom prst="rect">
                <a:avLst/>
              </a:prstGeom>
            </p:spPr>
          </p:pic>
          <p:sp>
            <p:nvSpPr>
              <p:cNvPr id="46" name="TextBox 45"/>
              <p:cNvSpPr txBox="1"/>
              <p:nvPr/>
            </p:nvSpPr>
            <p:spPr>
              <a:xfrm>
                <a:off x="11306559" y="1947386"/>
                <a:ext cx="865943" cy="369332"/>
              </a:xfrm>
              <a:prstGeom prst="rect">
                <a:avLst/>
              </a:prstGeom>
              <a:noFill/>
            </p:spPr>
            <p:txBody>
              <a:bodyPr wrap="none" rtlCol="0">
                <a:spAutoFit/>
              </a:bodyPr>
              <a:lstStyle/>
              <a:p>
                <a:pPr algn="ctr"/>
                <a:r>
                  <a:rPr lang="en-US" dirty="0"/>
                  <a:t>CCN (z)</a:t>
                </a:r>
              </a:p>
            </p:txBody>
          </p:sp>
          <p:cxnSp>
            <p:nvCxnSpPr>
              <p:cNvPr id="52" name="Straight Arrow Connector 51"/>
              <p:cNvCxnSpPr/>
              <p:nvPr/>
            </p:nvCxnSpPr>
            <p:spPr>
              <a:xfrm flipV="1">
                <a:off x="10175077" y="1990725"/>
                <a:ext cx="0" cy="13335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0158066" y="2472809"/>
                <a:ext cx="802912" cy="369332"/>
              </a:xfrm>
              <a:prstGeom prst="rect">
                <a:avLst/>
              </a:prstGeom>
              <a:noFill/>
            </p:spPr>
            <p:txBody>
              <a:bodyPr wrap="none" rtlCol="0">
                <a:spAutoFit/>
              </a:bodyPr>
              <a:lstStyle/>
              <a:p>
                <a:r>
                  <a:rPr lang="en-US" dirty="0"/>
                  <a:t>Height</a:t>
                </a:r>
              </a:p>
            </p:txBody>
          </p:sp>
          <p:sp>
            <p:nvSpPr>
              <p:cNvPr id="54" name="TextBox 53"/>
              <p:cNvSpPr txBox="1"/>
              <p:nvPr/>
            </p:nvSpPr>
            <p:spPr>
              <a:xfrm>
                <a:off x="10585903" y="5781009"/>
                <a:ext cx="1181735" cy="369332"/>
              </a:xfrm>
              <a:prstGeom prst="rect">
                <a:avLst/>
              </a:prstGeom>
              <a:noFill/>
            </p:spPr>
            <p:txBody>
              <a:bodyPr wrap="none" rtlCol="0">
                <a:spAutoFit/>
              </a:bodyPr>
              <a:lstStyle/>
              <a:p>
                <a:pPr algn="ctr"/>
                <a:r>
                  <a:rPr lang="en-US" dirty="0" err="1"/>
                  <a:t>NC</a:t>
                </a:r>
                <a:r>
                  <a:rPr lang="en-US" sz="2400" baseline="-16000" dirty="0" err="1"/>
                  <a:t>a</a:t>
                </a:r>
                <a:r>
                  <a:rPr lang="en-US" dirty="0"/>
                  <a:t> (1/kg)</a:t>
                </a:r>
              </a:p>
            </p:txBody>
          </p:sp>
        </p:grpSp>
        <p:sp>
          <p:nvSpPr>
            <p:cNvPr id="24" name="TextBox 23"/>
            <p:cNvSpPr txBox="1"/>
            <p:nvPr/>
          </p:nvSpPr>
          <p:spPr>
            <a:xfrm>
              <a:off x="9915525" y="603142"/>
              <a:ext cx="2279601" cy="1200329"/>
            </a:xfrm>
            <a:prstGeom prst="rect">
              <a:avLst/>
            </a:prstGeom>
            <a:solidFill>
              <a:srgbClr val="FFFF00"/>
            </a:solidFill>
          </p:spPr>
          <p:txBody>
            <a:bodyPr wrap="square" rtlCol="0">
              <a:spAutoFit/>
            </a:bodyPr>
            <a:lstStyle/>
            <a:p>
              <a:pPr algn="ctr"/>
              <a:r>
                <a:rPr lang="en-US" dirty="0"/>
                <a:t>Important: effect of aerosols on clouds and precipitation</a:t>
              </a:r>
            </a:p>
            <a:p>
              <a:pPr algn="ctr"/>
              <a:r>
                <a:rPr lang="en-US" dirty="0"/>
                <a:t>(weather and climate)</a:t>
              </a:r>
            </a:p>
          </p:txBody>
        </p:sp>
        <p:sp>
          <p:nvSpPr>
            <p:cNvPr id="25" name="TextBox 24"/>
            <p:cNvSpPr txBox="1"/>
            <p:nvPr/>
          </p:nvSpPr>
          <p:spPr>
            <a:xfrm>
              <a:off x="10926007" y="3757577"/>
              <a:ext cx="1246495" cy="369332"/>
            </a:xfrm>
            <a:prstGeom prst="rect">
              <a:avLst/>
            </a:prstGeom>
            <a:noFill/>
          </p:spPr>
          <p:txBody>
            <a:bodyPr wrap="none" rtlCol="0">
              <a:spAutoFit/>
            </a:bodyPr>
            <a:lstStyle/>
            <a:p>
              <a:r>
                <a:rPr lang="en-US" dirty="0">
                  <a:solidFill>
                    <a:srgbClr val="FF0000"/>
                  </a:solidFill>
                </a:rPr>
                <a:t>continental</a:t>
              </a:r>
            </a:p>
          </p:txBody>
        </p:sp>
        <p:sp>
          <p:nvSpPr>
            <p:cNvPr id="56" name="TextBox 55"/>
            <p:cNvSpPr txBox="1"/>
            <p:nvPr/>
          </p:nvSpPr>
          <p:spPr>
            <a:xfrm>
              <a:off x="10043573" y="4792651"/>
              <a:ext cx="1042273" cy="369332"/>
            </a:xfrm>
            <a:prstGeom prst="rect">
              <a:avLst/>
            </a:prstGeom>
            <a:noFill/>
          </p:spPr>
          <p:txBody>
            <a:bodyPr wrap="none" rtlCol="0">
              <a:spAutoFit/>
            </a:bodyPr>
            <a:lstStyle/>
            <a:p>
              <a:r>
                <a:rPr lang="en-US" dirty="0">
                  <a:solidFill>
                    <a:srgbClr val="0000FF"/>
                  </a:solidFill>
                </a:rPr>
                <a:t>maritime</a:t>
              </a:r>
            </a:p>
          </p:txBody>
        </p:sp>
      </p:grpSp>
    </p:spTree>
    <p:extLst>
      <p:ext uri="{BB962C8B-B14F-4D97-AF65-F5344CB8AC3E}">
        <p14:creationId xmlns:p14="http://schemas.microsoft.com/office/powerpoint/2010/main" val="4790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 y="0"/>
            <a:ext cx="12252960" cy="523220"/>
          </a:xfrm>
          <a:prstGeom prst="rect">
            <a:avLst/>
          </a:prstGeom>
          <a:noFill/>
        </p:spPr>
        <p:txBody>
          <a:bodyPr wrap="square" rtlCol="0">
            <a:spAutoFit/>
          </a:bodyPr>
          <a:lstStyle/>
          <a:p>
            <a:pPr algn="ctr"/>
            <a:r>
              <a:rPr lang="en-US" sz="2800" b="1" dirty="0"/>
              <a:t>This work: Warm phase only</a:t>
            </a:r>
          </a:p>
        </p:txBody>
      </p:sp>
      <p:sp>
        <p:nvSpPr>
          <p:cNvPr id="6" name="Rectangle 5"/>
          <p:cNvSpPr/>
          <p:nvPr/>
        </p:nvSpPr>
        <p:spPr>
          <a:xfrm>
            <a:off x="180974" y="647699"/>
            <a:ext cx="11801476" cy="5596347"/>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extBox 6"/>
          <p:cNvSpPr txBox="1"/>
          <p:nvPr/>
        </p:nvSpPr>
        <p:spPr>
          <a:xfrm>
            <a:off x="428625" y="828675"/>
            <a:ext cx="11553825"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Warm phase allows supercooling.  Rain may exist at T=-20C, small droplets at T=-37C.</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Warm phase plays the dominating role in cloud dynamics and microphysics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Latent heat of condensation is 3 time higher than latent heat of freezing. Freezing is not essential for updraft estimation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 fall velocity of </a:t>
            </a:r>
            <a:r>
              <a:rPr lang="en-US" sz="2400" dirty="0" err="1"/>
              <a:t>graupel</a:t>
            </a:r>
            <a:r>
              <a:rPr lang="en-US" sz="2400" dirty="0"/>
              <a:t> is similar to that of rain </a:t>
            </a:r>
            <a:r>
              <a:rPr lang="en-US" sz="2400" dirty="0">
                <a:sym typeface="Wingdings" panose="05000000000000000000" pitchFamily="2" charset="2"/>
              </a:rPr>
              <a:t> time of rain initiation at surface does not change much</a:t>
            </a:r>
          </a:p>
          <a:p>
            <a:pPr marL="285750" indent="-285750">
              <a:buFont typeface="Arial" panose="020B0604020202020204" pitchFamily="34" charset="0"/>
              <a:buChar char="•"/>
            </a:pPr>
            <a:endParaRPr lang="en-US" sz="2400" dirty="0">
              <a:sym typeface="Wingdings" panose="05000000000000000000" pitchFamily="2" charset="2"/>
            </a:endParaRPr>
          </a:p>
          <a:p>
            <a:pPr marL="285750" indent="-285750">
              <a:buFont typeface="Arial" panose="020B0604020202020204" pitchFamily="34" charset="0"/>
              <a:buChar char="•"/>
            </a:pPr>
            <a:r>
              <a:rPr lang="en-US" sz="2400" dirty="0">
                <a:sym typeface="Wingdings" panose="05000000000000000000" pitchFamily="2" charset="2"/>
              </a:rPr>
              <a:t>The formation of ice particles is defined mostly by drops distribution. First, we have to make sure it works correctly.</a:t>
            </a:r>
          </a:p>
          <a:p>
            <a:pPr marL="285750" indent="-285750">
              <a:buFont typeface="Arial" panose="020B0604020202020204" pitchFamily="34" charset="0"/>
              <a:buChar char="•"/>
            </a:pPr>
            <a:endParaRPr lang="en-US" sz="2400" dirty="0">
              <a:sym typeface="Wingdings" panose="05000000000000000000" pitchFamily="2" charset="2"/>
            </a:endParaRPr>
          </a:p>
          <a:p>
            <a:pPr marL="285750" indent="-285750">
              <a:buFont typeface="Arial" panose="020B0604020202020204" pitchFamily="34" charset="0"/>
              <a:buChar char="•"/>
            </a:pPr>
            <a:r>
              <a:rPr lang="en-US" sz="2400" dirty="0">
                <a:sym typeface="Wingdings" panose="05000000000000000000" pitchFamily="2" charset="2"/>
              </a:rPr>
              <a:t>cp/cv bug corrected also in the microphysics scheme. </a:t>
            </a:r>
            <a:r>
              <a:rPr lang="en-US" sz="2400" dirty="0">
                <a:solidFill>
                  <a:srgbClr val="FF0000"/>
                </a:solidFill>
                <a:sym typeface="Wingdings" panose="05000000000000000000" pitchFamily="2" charset="2"/>
              </a:rPr>
              <a:t>Thanks to Axel!</a:t>
            </a:r>
          </a:p>
        </p:txBody>
      </p:sp>
    </p:spTree>
    <p:extLst>
      <p:ext uri="{BB962C8B-B14F-4D97-AF65-F5344CB8AC3E}">
        <p14:creationId xmlns:p14="http://schemas.microsoft.com/office/powerpoint/2010/main" val="1645279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C5D4A3-5B7F-46BC-BCC9-B8E372B5D6AC}"/>
              </a:ext>
            </a:extLst>
          </p:cNvPr>
          <p:cNvSpPr/>
          <p:nvPr/>
        </p:nvSpPr>
        <p:spPr>
          <a:xfrm>
            <a:off x="374468" y="874099"/>
            <a:ext cx="11268891" cy="5584606"/>
          </a:xfrm>
          <a:prstGeom prst="rect">
            <a:avLst/>
          </a:prstGeom>
        </p:spPr>
        <p:txBody>
          <a:bodyPr wrap="square">
            <a:spAutoFit/>
          </a:bodyPr>
          <a:lstStyle/>
          <a:p>
            <a:pPr>
              <a:lnSpc>
                <a:spcPct val="150000"/>
              </a:lnSpc>
            </a:pPr>
            <a:r>
              <a:rPr lang="en-US" sz="2000" u="sng" dirty="0"/>
              <a:t>September 2021</a:t>
            </a:r>
            <a:r>
              <a:rPr lang="en-US" sz="2000" dirty="0"/>
              <a:t>: Significant inconsistency between the cloud development in 2M (W up to 45 m/s) and SBM (W up to 13 m/s).</a:t>
            </a:r>
          </a:p>
          <a:p>
            <a:pPr>
              <a:lnSpc>
                <a:spcPct val="150000"/>
              </a:lnSpc>
            </a:pPr>
            <a:endParaRPr lang="en-US" sz="2000" dirty="0"/>
          </a:p>
          <a:p>
            <a:pPr>
              <a:lnSpc>
                <a:spcPct val="150000"/>
              </a:lnSpc>
            </a:pPr>
            <a:r>
              <a:rPr lang="en-US" sz="2000" dirty="0"/>
              <a:t>There was a "cp/cv bug" within the SBM implementation in ICON. We have to use L/cv and not L/cp in the latent heat release during condensation. ICON uses internal energy, not enthalpy, for the temperature equation. Therefore all heating rates that transfer energy to the resolved dynamics have to be calculated with cv and the volume </a:t>
            </a:r>
            <a:r>
              <a:rPr lang="en-US" sz="2000" b="1" dirty="0"/>
              <a:t>expansion is done by the dynamical core</a:t>
            </a:r>
            <a:r>
              <a:rPr lang="en-US" sz="2000" dirty="0"/>
              <a:t>.</a:t>
            </a:r>
          </a:p>
          <a:p>
            <a:pPr>
              <a:lnSpc>
                <a:spcPct val="150000"/>
              </a:lnSpc>
            </a:pPr>
            <a:endParaRPr lang="en-US" sz="2000" dirty="0"/>
          </a:p>
          <a:p>
            <a:pPr>
              <a:lnSpc>
                <a:spcPct val="150000"/>
              </a:lnSpc>
            </a:pPr>
            <a:r>
              <a:rPr lang="en-US" sz="2000" b="1" dirty="0"/>
              <a:t>After this correction, the latent heat release is going only to the temperature increase and is not "lost" to the volume expansion. In other words the effective latent heat release is larger.</a:t>
            </a:r>
            <a:r>
              <a:rPr lang="en-US" sz="2000" dirty="0"/>
              <a:t> </a:t>
            </a:r>
          </a:p>
          <a:p>
            <a:pPr>
              <a:lnSpc>
                <a:spcPct val="150000"/>
              </a:lnSpc>
            </a:pPr>
            <a:endParaRPr lang="en-US" sz="2000" dirty="0"/>
          </a:p>
          <a:p>
            <a:pPr>
              <a:lnSpc>
                <a:spcPct val="150000"/>
              </a:lnSpc>
            </a:pPr>
            <a:r>
              <a:rPr lang="en-US" sz="2000" dirty="0"/>
              <a:t>So now the cumulonimbus evolution in SBM is similar to that in the 2M scheme, and W reaches 35-40 m/s.</a:t>
            </a:r>
            <a:endParaRPr lang="en-IL" sz="2000" dirty="0"/>
          </a:p>
        </p:txBody>
      </p:sp>
      <p:sp>
        <p:nvSpPr>
          <p:cNvPr id="3" name="TextBox 2">
            <a:extLst>
              <a:ext uri="{FF2B5EF4-FFF2-40B4-BE49-F238E27FC236}">
                <a16:creationId xmlns:a16="http://schemas.microsoft.com/office/drawing/2014/main" id="{1A82B756-61BD-47C1-9281-5EF7757DCDEC}"/>
              </a:ext>
            </a:extLst>
          </p:cNvPr>
          <p:cNvSpPr txBox="1"/>
          <p:nvPr/>
        </p:nvSpPr>
        <p:spPr>
          <a:xfrm>
            <a:off x="-60960" y="0"/>
            <a:ext cx="12252960" cy="523220"/>
          </a:xfrm>
          <a:prstGeom prst="rect">
            <a:avLst/>
          </a:prstGeom>
          <a:noFill/>
        </p:spPr>
        <p:txBody>
          <a:bodyPr wrap="square" rtlCol="0">
            <a:spAutoFit/>
          </a:bodyPr>
          <a:lstStyle/>
          <a:p>
            <a:pPr algn="ctr"/>
            <a:r>
              <a:rPr lang="en-US" sz="2800" b="1" dirty="0"/>
              <a:t>cp/cv bug corrected also in SBM implementation</a:t>
            </a:r>
          </a:p>
        </p:txBody>
      </p:sp>
    </p:spTree>
    <p:extLst>
      <p:ext uri="{BB962C8B-B14F-4D97-AF65-F5344CB8AC3E}">
        <p14:creationId xmlns:p14="http://schemas.microsoft.com/office/powerpoint/2010/main" val="4181585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146D11-B002-45A6-BB64-F9F86286D0C6}"/>
              </a:ext>
            </a:extLst>
          </p:cNvPr>
          <p:cNvPicPr>
            <a:picLocks noChangeAspect="1"/>
          </p:cNvPicPr>
          <p:nvPr/>
        </p:nvPicPr>
        <p:blipFill>
          <a:blip r:embed="rId2"/>
          <a:stretch>
            <a:fillRect/>
          </a:stretch>
        </p:blipFill>
        <p:spPr>
          <a:xfrm>
            <a:off x="2457273" y="1665503"/>
            <a:ext cx="7277453" cy="5113026"/>
          </a:xfrm>
          <a:prstGeom prst="rect">
            <a:avLst/>
          </a:prstGeom>
        </p:spPr>
      </p:pic>
      <p:sp>
        <p:nvSpPr>
          <p:cNvPr id="4" name="Rectangle 3">
            <a:extLst>
              <a:ext uri="{FF2B5EF4-FFF2-40B4-BE49-F238E27FC236}">
                <a16:creationId xmlns:a16="http://schemas.microsoft.com/office/drawing/2014/main" id="{CB3BEC2A-3B94-494B-9C71-939ED7C94AA6}"/>
              </a:ext>
            </a:extLst>
          </p:cNvPr>
          <p:cNvSpPr/>
          <p:nvPr/>
        </p:nvSpPr>
        <p:spPr>
          <a:xfrm>
            <a:off x="-1" y="0"/>
            <a:ext cx="12192000" cy="584775"/>
          </a:xfrm>
          <a:prstGeom prst="rect">
            <a:avLst/>
          </a:prstGeom>
        </p:spPr>
        <p:txBody>
          <a:bodyPr wrap="square">
            <a:spAutoFit/>
          </a:bodyPr>
          <a:lstStyle/>
          <a:p>
            <a:pPr algn="ctr"/>
            <a:r>
              <a:rPr lang="en-US" sz="3200" b="1" dirty="0">
                <a:solidFill>
                  <a:srgbClr val="000000"/>
                </a:solidFill>
                <a:latin typeface="Charis SIL"/>
              </a:rPr>
              <a:t>Maximum W comparison</a:t>
            </a:r>
            <a:endParaRPr lang="en-IL" sz="7200" dirty="0"/>
          </a:p>
        </p:txBody>
      </p:sp>
      <p:sp>
        <p:nvSpPr>
          <p:cNvPr id="6" name="TextBox 5">
            <a:extLst>
              <a:ext uri="{FF2B5EF4-FFF2-40B4-BE49-F238E27FC236}">
                <a16:creationId xmlns:a16="http://schemas.microsoft.com/office/drawing/2014/main" id="{92859306-E61C-4DED-8594-F4544913E332}"/>
              </a:ext>
            </a:extLst>
          </p:cNvPr>
          <p:cNvSpPr txBox="1"/>
          <p:nvPr/>
        </p:nvSpPr>
        <p:spPr>
          <a:xfrm>
            <a:off x="0" y="648085"/>
            <a:ext cx="12191999" cy="954107"/>
          </a:xfrm>
          <a:prstGeom prst="rect">
            <a:avLst/>
          </a:prstGeom>
          <a:noFill/>
        </p:spPr>
        <p:txBody>
          <a:bodyPr wrap="square" rtlCol="0">
            <a:spAutoFit/>
          </a:bodyPr>
          <a:lstStyle/>
          <a:p>
            <a:pPr algn="ctr"/>
            <a:r>
              <a:rPr lang="en-US" sz="2800" dirty="0"/>
              <a:t>Strong sensitivity of SBM to CCN. </a:t>
            </a:r>
            <a:r>
              <a:rPr lang="en-US" sz="2800" dirty="0">
                <a:highlight>
                  <a:srgbClr val="FFFF00"/>
                </a:highlight>
              </a:rPr>
              <a:t>Cloud invigoration in polluted case because of longer time available for LH release (before collisions start)</a:t>
            </a:r>
            <a:r>
              <a:rPr lang="en-US" sz="2800" dirty="0"/>
              <a:t>. No sensitivity of 2M</a:t>
            </a:r>
            <a:endParaRPr lang="en-IL" sz="2800" dirty="0"/>
          </a:p>
        </p:txBody>
      </p:sp>
    </p:spTree>
    <p:extLst>
      <p:ext uri="{BB962C8B-B14F-4D97-AF65-F5344CB8AC3E}">
        <p14:creationId xmlns:p14="http://schemas.microsoft.com/office/powerpoint/2010/main" val="862987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146D11-B002-45A6-BB64-F9F86286D0C6}"/>
              </a:ext>
            </a:extLst>
          </p:cNvPr>
          <p:cNvPicPr>
            <a:picLocks noChangeAspect="1"/>
          </p:cNvPicPr>
          <p:nvPr/>
        </p:nvPicPr>
        <p:blipFill>
          <a:blip r:embed="rId2"/>
          <a:stretch>
            <a:fillRect/>
          </a:stretch>
        </p:blipFill>
        <p:spPr>
          <a:xfrm>
            <a:off x="2457273" y="1665503"/>
            <a:ext cx="7277453" cy="5113026"/>
          </a:xfrm>
          <a:prstGeom prst="rect">
            <a:avLst/>
          </a:prstGeom>
        </p:spPr>
      </p:pic>
      <p:sp>
        <p:nvSpPr>
          <p:cNvPr id="4" name="Rectangle 3">
            <a:extLst>
              <a:ext uri="{FF2B5EF4-FFF2-40B4-BE49-F238E27FC236}">
                <a16:creationId xmlns:a16="http://schemas.microsoft.com/office/drawing/2014/main" id="{CB3BEC2A-3B94-494B-9C71-939ED7C94AA6}"/>
              </a:ext>
            </a:extLst>
          </p:cNvPr>
          <p:cNvSpPr/>
          <p:nvPr/>
        </p:nvSpPr>
        <p:spPr>
          <a:xfrm>
            <a:off x="-1" y="0"/>
            <a:ext cx="12192000" cy="584775"/>
          </a:xfrm>
          <a:prstGeom prst="rect">
            <a:avLst/>
          </a:prstGeom>
        </p:spPr>
        <p:txBody>
          <a:bodyPr wrap="square">
            <a:spAutoFit/>
          </a:bodyPr>
          <a:lstStyle/>
          <a:p>
            <a:pPr algn="ctr"/>
            <a:r>
              <a:rPr lang="en-US" sz="3200" b="1" dirty="0">
                <a:solidFill>
                  <a:srgbClr val="000000"/>
                </a:solidFill>
                <a:latin typeface="Charis SIL"/>
              </a:rPr>
              <a:t>Maximum W comparison</a:t>
            </a:r>
            <a:endParaRPr lang="en-IL" sz="7200" dirty="0"/>
          </a:p>
        </p:txBody>
      </p:sp>
      <p:sp>
        <p:nvSpPr>
          <p:cNvPr id="6" name="TextBox 5">
            <a:extLst>
              <a:ext uri="{FF2B5EF4-FFF2-40B4-BE49-F238E27FC236}">
                <a16:creationId xmlns:a16="http://schemas.microsoft.com/office/drawing/2014/main" id="{92859306-E61C-4DED-8594-F4544913E332}"/>
              </a:ext>
            </a:extLst>
          </p:cNvPr>
          <p:cNvSpPr txBox="1"/>
          <p:nvPr/>
        </p:nvSpPr>
        <p:spPr>
          <a:xfrm>
            <a:off x="0" y="863529"/>
            <a:ext cx="12191999" cy="523220"/>
          </a:xfrm>
          <a:prstGeom prst="rect">
            <a:avLst/>
          </a:prstGeom>
          <a:noFill/>
        </p:spPr>
        <p:txBody>
          <a:bodyPr wrap="square" rtlCol="0">
            <a:spAutoFit/>
          </a:bodyPr>
          <a:lstStyle/>
          <a:p>
            <a:pPr algn="ctr"/>
            <a:r>
              <a:rPr lang="en-US" sz="2800" dirty="0"/>
              <a:t>Why</a:t>
            </a:r>
            <a:r>
              <a:rPr lang="en-US" sz="2800" b="1" dirty="0"/>
              <a:t> W</a:t>
            </a:r>
            <a:r>
              <a:rPr lang="en-US" sz="2800" dirty="0"/>
              <a:t>(2M-H) </a:t>
            </a:r>
            <a:r>
              <a:rPr lang="en-US" sz="2800" dirty="0">
                <a:highlight>
                  <a:srgbClr val="FFFF00"/>
                </a:highlight>
              </a:rPr>
              <a:t>&gt;</a:t>
            </a:r>
            <a:r>
              <a:rPr lang="en-US" sz="2800" dirty="0"/>
              <a:t> </a:t>
            </a:r>
            <a:r>
              <a:rPr lang="en-US" sz="2800" b="1" dirty="0"/>
              <a:t>W</a:t>
            </a:r>
            <a:r>
              <a:rPr lang="en-US" sz="2800" dirty="0"/>
              <a:t>(SBM-H) ?              Why </a:t>
            </a:r>
            <a:r>
              <a:rPr lang="en-US" sz="2800" b="1" dirty="0"/>
              <a:t>W</a:t>
            </a:r>
            <a:r>
              <a:rPr lang="en-US" sz="2800" dirty="0"/>
              <a:t>(2M-L) </a:t>
            </a:r>
            <a:r>
              <a:rPr lang="en-US" sz="2800" dirty="0">
                <a:highlight>
                  <a:srgbClr val="FFFF00"/>
                </a:highlight>
              </a:rPr>
              <a:t>&gt;&gt;</a:t>
            </a:r>
            <a:r>
              <a:rPr lang="en-US" sz="2800" dirty="0"/>
              <a:t> </a:t>
            </a:r>
            <a:r>
              <a:rPr lang="en-US" sz="2800" b="1" dirty="0"/>
              <a:t>W</a:t>
            </a:r>
            <a:r>
              <a:rPr lang="en-US" sz="2800" dirty="0"/>
              <a:t>(SBM-L) ?              </a:t>
            </a:r>
            <a:endParaRPr lang="en-IL" sz="2800" dirty="0"/>
          </a:p>
        </p:txBody>
      </p:sp>
    </p:spTree>
    <p:extLst>
      <p:ext uri="{BB962C8B-B14F-4D97-AF65-F5344CB8AC3E}">
        <p14:creationId xmlns:p14="http://schemas.microsoft.com/office/powerpoint/2010/main" val="2302489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426610-B173-42FC-9486-0F07EE8673DE}"/>
              </a:ext>
            </a:extLst>
          </p:cNvPr>
          <p:cNvPicPr>
            <a:picLocks noChangeAspect="1"/>
          </p:cNvPicPr>
          <p:nvPr/>
        </p:nvPicPr>
        <p:blipFill>
          <a:blip r:embed="rId2"/>
          <a:stretch>
            <a:fillRect/>
          </a:stretch>
        </p:blipFill>
        <p:spPr>
          <a:xfrm>
            <a:off x="5398093" y="0"/>
            <a:ext cx="6793907" cy="6858000"/>
          </a:xfrm>
          <a:prstGeom prst="rect">
            <a:avLst/>
          </a:prstGeom>
        </p:spPr>
      </p:pic>
      <p:sp>
        <p:nvSpPr>
          <p:cNvPr id="3" name="Rectangle 2">
            <a:extLst>
              <a:ext uri="{FF2B5EF4-FFF2-40B4-BE49-F238E27FC236}">
                <a16:creationId xmlns:a16="http://schemas.microsoft.com/office/drawing/2014/main" id="{56031007-0B14-4685-9C22-49AADFBE3EB7}"/>
              </a:ext>
            </a:extLst>
          </p:cNvPr>
          <p:cNvSpPr/>
          <p:nvPr/>
        </p:nvSpPr>
        <p:spPr>
          <a:xfrm>
            <a:off x="13139" y="6398848"/>
            <a:ext cx="5541818" cy="461665"/>
          </a:xfrm>
          <a:prstGeom prst="rect">
            <a:avLst/>
          </a:prstGeom>
        </p:spPr>
        <p:txBody>
          <a:bodyPr>
            <a:spAutoFit/>
          </a:bodyPr>
          <a:lstStyle/>
          <a:p>
            <a:r>
              <a:rPr lang="en-US" sz="1200" b="1" dirty="0">
                <a:solidFill>
                  <a:srgbClr val="000000"/>
                </a:solidFill>
                <a:latin typeface="Charis SIL"/>
              </a:rPr>
              <a:t>Fig. 3. </a:t>
            </a:r>
            <a:r>
              <a:rPr lang="en-US" sz="1200" dirty="0">
                <a:solidFill>
                  <a:srgbClr val="000000"/>
                </a:solidFill>
                <a:latin typeface="Charis SIL"/>
              </a:rPr>
              <a:t>The vertical velocity fields in all simulations in x-z cross-sections through the cloud cores at </a:t>
            </a:r>
            <a:r>
              <a:rPr lang="en-US" sz="1200" i="1" dirty="0">
                <a:solidFill>
                  <a:srgbClr val="000000"/>
                </a:solidFill>
                <a:latin typeface="Charis SIL"/>
              </a:rPr>
              <a:t>t </a:t>
            </a:r>
            <a:r>
              <a:rPr lang="en-US" sz="1200" dirty="0">
                <a:solidFill>
                  <a:srgbClr val="000000"/>
                </a:solidFill>
                <a:latin typeface="Charis SIL"/>
              </a:rPr>
              <a:t>= 23 min. (a-d), 27 min. (e-h), 46 min. (</a:t>
            </a:r>
            <a:r>
              <a:rPr lang="en-US" sz="1200" dirty="0" err="1">
                <a:solidFill>
                  <a:srgbClr val="000000"/>
                </a:solidFill>
                <a:latin typeface="Charis SIL"/>
              </a:rPr>
              <a:t>i</a:t>
            </a:r>
            <a:r>
              <a:rPr lang="en-US" sz="1200" dirty="0">
                <a:solidFill>
                  <a:srgbClr val="000000"/>
                </a:solidFill>
                <a:latin typeface="Charis SIL"/>
              </a:rPr>
              <a:t>-l) and 57 min. (m-p). </a:t>
            </a:r>
            <a:endParaRPr lang="en-IL" sz="3600" dirty="0"/>
          </a:p>
        </p:txBody>
      </p:sp>
      <p:sp>
        <p:nvSpPr>
          <p:cNvPr id="4" name="Rectangle 3">
            <a:extLst>
              <a:ext uri="{FF2B5EF4-FFF2-40B4-BE49-F238E27FC236}">
                <a16:creationId xmlns:a16="http://schemas.microsoft.com/office/drawing/2014/main" id="{B53C192F-8798-4793-9A50-BE144FACDBE5}"/>
              </a:ext>
            </a:extLst>
          </p:cNvPr>
          <p:cNvSpPr/>
          <p:nvPr/>
        </p:nvSpPr>
        <p:spPr>
          <a:xfrm>
            <a:off x="177660" y="1397675"/>
            <a:ext cx="4840908" cy="2677656"/>
          </a:xfrm>
          <a:prstGeom prst="rect">
            <a:avLst/>
          </a:prstGeom>
        </p:spPr>
        <p:txBody>
          <a:bodyPr wrap="square">
            <a:spAutoFit/>
          </a:bodyPr>
          <a:lstStyle/>
          <a:p>
            <a:r>
              <a:rPr lang="en-US" sz="2400" b="1" dirty="0">
                <a:solidFill>
                  <a:srgbClr val="000000"/>
                </a:solidFill>
                <a:latin typeface="Charis SIL"/>
              </a:rPr>
              <a:t>Probably: </a:t>
            </a:r>
          </a:p>
          <a:p>
            <a:r>
              <a:rPr lang="en-US" sz="2400" dirty="0">
                <a:solidFill>
                  <a:srgbClr val="000000"/>
                </a:solidFill>
                <a:latin typeface="Charis SIL"/>
              </a:rPr>
              <a:t>Lack of the CCN budget in 2M </a:t>
            </a:r>
            <a:r>
              <a:rPr lang="en-US" sz="2400" dirty="0">
                <a:solidFill>
                  <a:srgbClr val="000000"/>
                </a:solidFill>
                <a:latin typeface="Charis SIL"/>
                <a:sym typeface="Wingdings" panose="05000000000000000000" pitchFamily="2" charset="2"/>
              </a:rPr>
              <a:t> </a:t>
            </a:r>
            <a:r>
              <a:rPr lang="en-US" sz="2400" dirty="0">
                <a:solidFill>
                  <a:srgbClr val="000000"/>
                </a:solidFill>
                <a:latin typeface="Charis SIL"/>
              </a:rPr>
              <a:t>droplet concentration in 2M remains high at the upper levels for much longer time than in SBM </a:t>
            </a:r>
            <a:r>
              <a:rPr lang="en-US" sz="2400" dirty="0">
                <a:solidFill>
                  <a:srgbClr val="000000"/>
                </a:solidFill>
                <a:latin typeface="Charis SIL"/>
                <a:sym typeface="Wingdings" panose="05000000000000000000" pitchFamily="2" charset="2"/>
              </a:rPr>
              <a:t> </a:t>
            </a:r>
            <a:r>
              <a:rPr lang="en-US" sz="2400" dirty="0">
                <a:solidFill>
                  <a:srgbClr val="000000"/>
                </a:solidFill>
                <a:latin typeface="Charis SIL"/>
              </a:rPr>
              <a:t>latent heat release in 2M at the upper levels is larger than in SBM</a:t>
            </a:r>
            <a:endParaRPr lang="en-IL" sz="2400" dirty="0"/>
          </a:p>
        </p:txBody>
      </p:sp>
      <p:sp>
        <p:nvSpPr>
          <p:cNvPr id="5" name="TextBox 4">
            <a:extLst>
              <a:ext uri="{FF2B5EF4-FFF2-40B4-BE49-F238E27FC236}">
                <a16:creationId xmlns:a16="http://schemas.microsoft.com/office/drawing/2014/main" id="{FCE3D285-B404-43B9-9C46-E61EA4E6D65D}"/>
              </a:ext>
            </a:extLst>
          </p:cNvPr>
          <p:cNvSpPr txBox="1"/>
          <p:nvPr/>
        </p:nvSpPr>
        <p:spPr>
          <a:xfrm>
            <a:off x="470771" y="265815"/>
            <a:ext cx="4424353" cy="523220"/>
          </a:xfrm>
          <a:prstGeom prst="rect">
            <a:avLst/>
          </a:prstGeom>
          <a:noFill/>
        </p:spPr>
        <p:txBody>
          <a:bodyPr wrap="none" rtlCol="0">
            <a:spAutoFit/>
          </a:bodyPr>
          <a:lstStyle/>
          <a:p>
            <a:pPr algn="ctr"/>
            <a:r>
              <a:rPr lang="en-US" sz="2800" dirty="0"/>
              <a:t>Why </a:t>
            </a:r>
            <a:r>
              <a:rPr lang="en-US" sz="2800" b="1" dirty="0"/>
              <a:t>W</a:t>
            </a:r>
            <a:r>
              <a:rPr lang="en-US" sz="2800" dirty="0"/>
              <a:t>(2M-H) </a:t>
            </a:r>
            <a:r>
              <a:rPr lang="en-US" sz="2800" dirty="0">
                <a:highlight>
                  <a:srgbClr val="FFFF00"/>
                </a:highlight>
              </a:rPr>
              <a:t>&gt;</a:t>
            </a:r>
            <a:r>
              <a:rPr lang="en-US" sz="2800" dirty="0"/>
              <a:t> </a:t>
            </a:r>
            <a:r>
              <a:rPr lang="en-US" sz="2800" b="1" dirty="0"/>
              <a:t>W</a:t>
            </a:r>
            <a:r>
              <a:rPr lang="en-US" sz="2800" dirty="0"/>
              <a:t>(SBM-H) ?</a:t>
            </a:r>
            <a:endParaRPr lang="en-IL" sz="2800" dirty="0"/>
          </a:p>
        </p:txBody>
      </p:sp>
      <p:sp>
        <p:nvSpPr>
          <p:cNvPr id="6" name="Rectangle 5">
            <a:extLst>
              <a:ext uri="{FF2B5EF4-FFF2-40B4-BE49-F238E27FC236}">
                <a16:creationId xmlns:a16="http://schemas.microsoft.com/office/drawing/2014/main" id="{11242162-1B68-4BE9-A006-D029FA25ED6A}"/>
              </a:ext>
            </a:extLst>
          </p:cNvPr>
          <p:cNvSpPr/>
          <p:nvPr/>
        </p:nvSpPr>
        <p:spPr>
          <a:xfrm>
            <a:off x="5649577" y="1796902"/>
            <a:ext cx="3005325" cy="16320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4156945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524776" cy="584775"/>
          </a:xfrm>
          <a:prstGeom prst="rect">
            <a:avLst/>
          </a:prstGeom>
          <a:noFill/>
        </p:spPr>
        <p:txBody>
          <a:bodyPr wrap="none" rtlCol="0">
            <a:spAutoFit/>
          </a:bodyPr>
          <a:lstStyle/>
          <a:p>
            <a:r>
              <a:rPr lang="en-US" sz="3200" dirty="0"/>
              <a:t>Outlook</a:t>
            </a:r>
          </a:p>
        </p:txBody>
      </p:sp>
      <p:sp>
        <p:nvSpPr>
          <p:cNvPr id="3" name="TextBox 2"/>
          <p:cNvSpPr txBox="1"/>
          <p:nvPr/>
        </p:nvSpPr>
        <p:spPr>
          <a:xfrm>
            <a:off x="521570" y="1364142"/>
            <a:ext cx="10742300" cy="2287678"/>
          </a:xfrm>
          <a:prstGeom prst="rect">
            <a:avLst/>
          </a:prstGeom>
          <a:noFill/>
        </p:spPr>
        <p:txBody>
          <a:bodyPr wrap="none" rtlCol="0">
            <a:spAutoFit/>
          </a:bodyPr>
          <a:lstStyle/>
          <a:p>
            <a:pPr marL="971550" lvl="1" indent="-514350">
              <a:lnSpc>
                <a:spcPct val="130000"/>
              </a:lnSpc>
              <a:buFont typeface="Arial" panose="020B0604020202020204" pitchFamily="34" charset="0"/>
              <a:buChar char="•"/>
            </a:pPr>
            <a:r>
              <a:rPr lang="en-US" sz="2800" dirty="0"/>
              <a:t>Overview</a:t>
            </a:r>
          </a:p>
          <a:p>
            <a:pPr marL="971550" lvl="1" indent="-514350">
              <a:lnSpc>
                <a:spcPct val="130000"/>
              </a:lnSpc>
              <a:buFont typeface="Arial" panose="020B0604020202020204" pitchFamily="34" charset="0"/>
              <a:buChar char="•"/>
            </a:pPr>
            <a:r>
              <a:rPr lang="en-US" sz="2800" dirty="0"/>
              <a:t>Warm-Phase SBM Implementation in ICON</a:t>
            </a:r>
          </a:p>
          <a:p>
            <a:pPr marL="971550" lvl="1" indent="-514350">
              <a:lnSpc>
                <a:spcPct val="130000"/>
              </a:lnSpc>
              <a:buFont typeface="Arial" panose="020B0604020202020204" pitchFamily="34" charset="0"/>
              <a:buChar char="•"/>
            </a:pPr>
            <a:r>
              <a:rPr lang="en-US" sz="2800" dirty="0"/>
              <a:t>First tests of Cumulonimbus development (Weisman-</a:t>
            </a:r>
            <a:r>
              <a:rPr lang="en-US" sz="2800" dirty="0" err="1"/>
              <a:t>Klemp</a:t>
            </a:r>
            <a:r>
              <a:rPr lang="en-US" sz="2800" dirty="0"/>
              <a:t> 1982)</a:t>
            </a:r>
          </a:p>
          <a:p>
            <a:pPr marL="971550" lvl="1" indent="-514350">
              <a:lnSpc>
                <a:spcPct val="130000"/>
              </a:lnSpc>
              <a:buFont typeface="Arial" panose="020B0604020202020204" pitchFamily="34" charset="0"/>
              <a:buChar char="•"/>
            </a:pPr>
            <a:r>
              <a:rPr lang="en-US" sz="2800" dirty="0"/>
              <a:t>Real case example</a:t>
            </a:r>
          </a:p>
        </p:txBody>
      </p:sp>
      <p:sp>
        <p:nvSpPr>
          <p:cNvPr id="5" name="Rectangle 4"/>
          <p:cNvSpPr/>
          <p:nvPr/>
        </p:nvSpPr>
        <p:spPr>
          <a:xfrm>
            <a:off x="1380767" y="1497875"/>
            <a:ext cx="1808747" cy="431777"/>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1931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C5E289-EC50-4C0A-B488-122921393575}"/>
              </a:ext>
            </a:extLst>
          </p:cNvPr>
          <p:cNvPicPr>
            <a:picLocks noChangeAspect="1"/>
          </p:cNvPicPr>
          <p:nvPr/>
        </p:nvPicPr>
        <p:blipFill>
          <a:blip r:embed="rId2"/>
          <a:stretch>
            <a:fillRect/>
          </a:stretch>
        </p:blipFill>
        <p:spPr>
          <a:xfrm>
            <a:off x="2561863" y="342181"/>
            <a:ext cx="9630137" cy="6515819"/>
          </a:xfrm>
          <a:prstGeom prst="rect">
            <a:avLst/>
          </a:prstGeom>
        </p:spPr>
      </p:pic>
      <p:sp>
        <p:nvSpPr>
          <p:cNvPr id="4" name="Rectangle 3">
            <a:extLst>
              <a:ext uri="{FF2B5EF4-FFF2-40B4-BE49-F238E27FC236}">
                <a16:creationId xmlns:a16="http://schemas.microsoft.com/office/drawing/2014/main" id="{B2EEED39-FC4D-409D-8098-DD42CD2BC0CC}"/>
              </a:ext>
            </a:extLst>
          </p:cNvPr>
          <p:cNvSpPr/>
          <p:nvPr/>
        </p:nvSpPr>
        <p:spPr>
          <a:xfrm>
            <a:off x="0" y="0"/>
            <a:ext cx="2307265" cy="2246769"/>
          </a:xfrm>
          <a:prstGeom prst="rect">
            <a:avLst/>
          </a:prstGeom>
        </p:spPr>
        <p:txBody>
          <a:bodyPr wrap="square">
            <a:spAutoFit/>
          </a:bodyPr>
          <a:lstStyle/>
          <a:p>
            <a:r>
              <a:rPr lang="en-US" sz="2800" b="1" dirty="0">
                <a:solidFill>
                  <a:srgbClr val="000000"/>
                </a:solidFill>
                <a:latin typeface="Charis SIL"/>
              </a:rPr>
              <a:t>Vertical profiles of maximum droplet concentration </a:t>
            </a:r>
            <a:endParaRPr lang="en-IL" sz="2800" b="1" dirty="0"/>
          </a:p>
        </p:txBody>
      </p:sp>
    </p:spTree>
    <p:extLst>
      <p:ext uri="{BB962C8B-B14F-4D97-AF65-F5344CB8AC3E}">
        <p14:creationId xmlns:p14="http://schemas.microsoft.com/office/powerpoint/2010/main" val="3929801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426610-B173-42FC-9486-0F07EE8673DE}"/>
              </a:ext>
            </a:extLst>
          </p:cNvPr>
          <p:cNvPicPr>
            <a:picLocks noChangeAspect="1"/>
          </p:cNvPicPr>
          <p:nvPr/>
        </p:nvPicPr>
        <p:blipFill>
          <a:blip r:embed="rId2"/>
          <a:stretch>
            <a:fillRect/>
          </a:stretch>
        </p:blipFill>
        <p:spPr>
          <a:xfrm>
            <a:off x="5398093" y="0"/>
            <a:ext cx="6793907" cy="6858000"/>
          </a:xfrm>
          <a:prstGeom prst="rect">
            <a:avLst/>
          </a:prstGeom>
        </p:spPr>
      </p:pic>
      <p:sp>
        <p:nvSpPr>
          <p:cNvPr id="3" name="Rectangle 2">
            <a:extLst>
              <a:ext uri="{FF2B5EF4-FFF2-40B4-BE49-F238E27FC236}">
                <a16:creationId xmlns:a16="http://schemas.microsoft.com/office/drawing/2014/main" id="{56031007-0B14-4685-9C22-49AADFBE3EB7}"/>
              </a:ext>
            </a:extLst>
          </p:cNvPr>
          <p:cNvSpPr/>
          <p:nvPr/>
        </p:nvSpPr>
        <p:spPr>
          <a:xfrm>
            <a:off x="13139" y="6398848"/>
            <a:ext cx="5541818" cy="461665"/>
          </a:xfrm>
          <a:prstGeom prst="rect">
            <a:avLst/>
          </a:prstGeom>
        </p:spPr>
        <p:txBody>
          <a:bodyPr>
            <a:spAutoFit/>
          </a:bodyPr>
          <a:lstStyle/>
          <a:p>
            <a:r>
              <a:rPr lang="en-US" sz="1200" b="1" dirty="0">
                <a:solidFill>
                  <a:srgbClr val="000000"/>
                </a:solidFill>
                <a:latin typeface="Charis SIL"/>
              </a:rPr>
              <a:t>Fig. 3. </a:t>
            </a:r>
            <a:r>
              <a:rPr lang="en-US" sz="1200" dirty="0">
                <a:solidFill>
                  <a:srgbClr val="000000"/>
                </a:solidFill>
                <a:latin typeface="Charis SIL"/>
              </a:rPr>
              <a:t>The vertical velocity fields in all simulations in x-z cross-sections through the cloud cores at </a:t>
            </a:r>
            <a:r>
              <a:rPr lang="en-US" sz="1200" i="1" dirty="0">
                <a:solidFill>
                  <a:srgbClr val="000000"/>
                </a:solidFill>
                <a:latin typeface="Charis SIL"/>
              </a:rPr>
              <a:t>t </a:t>
            </a:r>
            <a:r>
              <a:rPr lang="en-US" sz="1200" dirty="0">
                <a:solidFill>
                  <a:srgbClr val="000000"/>
                </a:solidFill>
                <a:latin typeface="Charis SIL"/>
              </a:rPr>
              <a:t>= 23 min. (a-d), 27 min. (e-h), 46 min. (</a:t>
            </a:r>
            <a:r>
              <a:rPr lang="en-US" sz="1200" dirty="0" err="1">
                <a:solidFill>
                  <a:srgbClr val="000000"/>
                </a:solidFill>
                <a:latin typeface="Charis SIL"/>
              </a:rPr>
              <a:t>i</a:t>
            </a:r>
            <a:r>
              <a:rPr lang="en-US" sz="1200" dirty="0">
                <a:solidFill>
                  <a:srgbClr val="000000"/>
                </a:solidFill>
                <a:latin typeface="Charis SIL"/>
              </a:rPr>
              <a:t>-l) and 57 min. (m-p). </a:t>
            </a:r>
            <a:endParaRPr lang="en-IL" sz="3600" dirty="0"/>
          </a:p>
        </p:txBody>
      </p:sp>
      <p:sp>
        <p:nvSpPr>
          <p:cNvPr id="4" name="Rectangle 3">
            <a:extLst>
              <a:ext uri="{FF2B5EF4-FFF2-40B4-BE49-F238E27FC236}">
                <a16:creationId xmlns:a16="http://schemas.microsoft.com/office/drawing/2014/main" id="{B53C192F-8798-4793-9A50-BE144FACDBE5}"/>
              </a:ext>
            </a:extLst>
          </p:cNvPr>
          <p:cNvSpPr/>
          <p:nvPr/>
        </p:nvSpPr>
        <p:spPr>
          <a:xfrm>
            <a:off x="-5264" y="1387043"/>
            <a:ext cx="5140787" cy="3785652"/>
          </a:xfrm>
          <a:prstGeom prst="rect">
            <a:avLst/>
          </a:prstGeom>
        </p:spPr>
        <p:txBody>
          <a:bodyPr wrap="square">
            <a:spAutoFit/>
          </a:bodyPr>
          <a:lstStyle/>
          <a:p>
            <a:r>
              <a:rPr lang="en-US" sz="2400" b="1" dirty="0">
                <a:solidFill>
                  <a:srgbClr val="000000"/>
                </a:solidFill>
                <a:latin typeface="Charis SIL"/>
              </a:rPr>
              <a:t>Probably: </a:t>
            </a:r>
          </a:p>
          <a:p>
            <a:r>
              <a:rPr lang="en-US" sz="2400" dirty="0">
                <a:solidFill>
                  <a:srgbClr val="000000"/>
                </a:solidFill>
                <a:latin typeface="Charis SIL"/>
              </a:rPr>
              <a:t>Lack of the CCN budget in 2M </a:t>
            </a:r>
            <a:r>
              <a:rPr lang="en-US" sz="2400" dirty="0">
                <a:solidFill>
                  <a:srgbClr val="000000"/>
                </a:solidFill>
                <a:latin typeface="Charis SIL"/>
                <a:sym typeface="Wingdings" panose="05000000000000000000" pitchFamily="2" charset="2"/>
              </a:rPr>
              <a:t> </a:t>
            </a:r>
            <a:r>
              <a:rPr lang="en-US" sz="2400" dirty="0">
                <a:solidFill>
                  <a:srgbClr val="000000"/>
                </a:solidFill>
                <a:latin typeface="Charis SIL"/>
              </a:rPr>
              <a:t>droplet concentration in SBM-L remains lower than in 2M-L </a:t>
            </a:r>
            <a:r>
              <a:rPr lang="en-US" sz="2400" dirty="0">
                <a:solidFill>
                  <a:srgbClr val="000000"/>
                </a:solidFill>
                <a:latin typeface="Charis SIL"/>
                <a:sym typeface="Wingdings" panose="05000000000000000000" pitchFamily="2" charset="2"/>
              </a:rPr>
              <a:t> </a:t>
            </a:r>
            <a:r>
              <a:rPr lang="en-US" sz="2400" dirty="0">
                <a:solidFill>
                  <a:srgbClr val="000000"/>
                </a:solidFill>
                <a:latin typeface="Charis SIL"/>
              </a:rPr>
              <a:t>higher S in SBM-L </a:t>
            </a:r>
            <a:r>
              <a:rPr lang="en-US" sz="2400" dirty="0">
                <a:solidFill>
                  <a:srgbClr val="000000"/>
                </a:solidFill>
                <a:latin typeface="Charis SIL"/>
                <a:sym typeface="Wingdings" panose="05000000000000000000" pitchFamily="2" charset="2"/>
              </a:rPr>
              <a:t> faster drop growth  earlier collisions  rain loading at low levels reduces W</a:t>
            </a:r>
          </a:p>
          <a:p>
            <a:endParaRPr lang="en-US" sz="2400" dirty="0">
              <a:solidFill>
                <a:srgbClr val="000000"/>
              </a:solidFill>
              <a:latin typeface="Charis SIL"/>
              <a:sym typeface="Wingdings" panose="05000000000000000000" pitchFamily="2" charset="2"/>
            </a:endParaRPr>
          </a:p>
          <a:p>
            <a:r>
              <a:rPr lang="en-US" sz="2400" b="1" dirty="0">
                <a:solidFill>
                  <a:srgbClr val="000000"/>
                </a:solidFill>
                <a:latin typeface="Charis SIL"/>
                <a:sym typeface="Wingdings" panose="05000000000000000000" pitchFamily="2" charset="2"/>
              </a:rPr>
              <a:t>Justification:</a:t>
            </a:r>
            <a:r>
              <a:rPr lang="en-US" sz="2400" dirty="0">
                <a:solidFill>
                  <a:srgbClr val="000000"/>
                </a:solidFill>
                <a:latin typeface="Charis SIL"/>
                <a:sym typeface="Wingdings" panose="05000000000000000000" pitchFamily="2" charset="2"/>
              </a:rPr>
              <a:t> removing collisions in SBM-L yields: 27.1  37.5 m/s !</a:t>
            </a:r>
            <a:endParaRPr lang="en-IL" sz="2400" dirty="0"/>
          </a:p>
        </p:txBody>
      </p:sp>
      <p:sp>
        <p:nvSpPr>
          <p:cNvPr id="5" name="TextBox 4">
            <a:extLst>
              <a:ext uri="{FF2B5EF4-FFF2-40B4-BE49-F238E27FC236}">
                <a16:creationId xmlns:a16="http://schemas.microsoft.com/office/drawing/2014/main" id="{FCE3D285-B404-43B9-9C46-E61EA4E6D65D}"/>
              </a:ext>
            </a:extLst>
          </p:cNvPr>
          <p:cNvSpPr txBox="1"/>
          <p:nvPr/>
        </p:nvSpPr>
        <p:spPr>
          <a:xfrm>
            <a:off x="454741" y="265815"/>
            <a:ext cx="4456413" cy="523220"/>
          </a:xfrm>
          <a:prstGeom prst="rect">
            <a:avLst/>
          </a:prstGeom>
          <a:noFill/>
        </p:spPr>
        <p:txBody>
          <a:bodyPr wrap="none" rtlCol="0">
            <a:spAutoFit/>
          </a:bodyPr>
          <a:lstStyle/>
          <a:p>
            <a:pPr algn="ctr"/>
            <a:r>
              <a:rPr lang="en-US" sz="2800" dirty="0"/>
              <a:t>Why </a:t>
            </a:r>
            <a:r>
              <a:rPr lang="en-US" sz="2800" b="1" dirty="0"/>
              <a:t>W</a:t>
            </a:r>
            <a:r>
              <a:rPr lang="en-US" sz="2800" dirty="0"/>
              <a:t>(2M-L) </a:t>
            </a:r>
            <a:r>
              <a:rPr lang="en-US" sz="2800" dirty="0">
                <a:highlight>
                  <a:srgbClr val="FFFF00"/>
                </a:highlight>
              </a:rPr>
              <a:t>&gt;&gt;</a:t>
            </a:r>
            <a:r>
              <a:rPr lang="en-US" sz="2800" dirty="0"/>
              <a:t> </a:t>
            </a:r>
            <a:r>
              <a:rPr lang="en-US" sz="2800" b="1" dirty="0"/>
              <a:t>W</a:t>
            </a:r>
            <a:r>
              <a:rPr lang="en-US" sz="2800" dirty="0"/>
              <a:t>(SBM-L) ?</a:t>
            </a:r>
            <a:endParaRPr lang="en-IL" sz="2800" dirty="0"/>
          </a:p>
        </p:txBody>
      </p:sp>
      <p:sp>
        <p:nvSpPr>
          <p:cNvPr id="6" name="Rectangle 5">
            <a:extLst>
              <a:ext uri="{FF2B5EF4-FFF2-40B4-BE49-F238E27FC236}">
                <a16:creationId xmlns:a16="http://schemas.microsoft.com/office/drawing/2014/main" id="{C9DAE4EA-AA88-400E-AFAC-1F196F7964E9}"/>
              </a:ext>
            </a:extLst>
          </p:cNvPr>
          <p:cNvSpPr/>
          <p:nvPr/>
        </p:nvSpPr>
        <p:spPr>
          <a:xfrm>
            <a:off x="8637328" y="1818168"/>
            <a:ext cx="3005325" cy="16320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94368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426610-B173-42FC-9486-0F07EE8673DE}"/>
              </a:ext>
            </a:extLst>
          </p:cNvPr>
          <p:cNvPicPr>
            <a:picLocks noChangeAspect="1"/>
          </p:cNvPicPr>
          <p:nvPr/>
        </p:nvPicPr>
        <p:blipFill>
          <a:blip r:embed="rId2"/>
          <a:stretch>
            <a:fillRect/>
          </a:stretch>
        </p:blipFill>
        <p:spPr>
          <a:xfrm>
            <a:off x="5398093" y="0"/>
            <a:ext cx="6793907" cy="6858000"/>
          </a:xfrm>
          <a:prstGeom prst="rect">
            <a:avLst/>
          </a:prstGeom>
        </p:spPr>
      </p:pic>
      <p:sp>
        <p:nvSpPr>
          <p:cNvPr id="3" name="Rectangle 2">
            <a:extLst>
              <a:ext uri="{FF2B5EF4-FFF2-40B4-BE49-F238E27FC236}">
                <a16:creationId xmlns:a16="http://schemas.microsoft.com/office/drawing/2014/main" id="{56031007-0B14-4685-9C22-49AADFBE3EB7}"/>
              </a:ext>
            </a:extLst>
          </p:cNvPr>
          <p:cNvSpPr/>
          <p:nvPr/>
        </p:nvSpPr>
        <p:spPr>
          <a:xfrm>
            <a:off x="13139" y="6398848"/>
            <a:ext cx="5541818" cy="461665"/>
          </a:xfrm>
          <a:prstGeom prst="rect">
            <a:avLst/>
          </a:prstGeom>
        </p:spPr>
        <p:txBody>
          <a:bodyPr>
            <a:spAutoFit/>
          </a:bodyPr>
          <a:lstStyle/>
          <a:p>
            <a:r>
              <a:rPr lang="en-US" sz="1200" b="1" dirty="0">
                <a:solidFill>
                  <a:srgbClr val="000000"/>
                </a:solidFill>
                <a:latin typeface="Charis SIL"/>
              </a:rPr>
              <a:t>Fig. 3. </a:t>
            </a:r>
            <a:r>
              <a:rPr lang="en-US" sz="1200" dirty="0">
                <a:solidFill>
                  <a:srgbClr val="000000"/>
                </a:solidFill>
                <a:latin typeface="Charis SIL"/>
              </a:rPr>
              <a:t>The vertical velocity fields in all simulations in x-z cross-sections through the cloud cores at </a:t>
            </a:r>
            <a:r>
              <a:rPr lang="en-US" sz="1200" i="1" dirty="0">
                <a:solidFill>
                  <a:srgbClr val="000000"/>
                </a:solidFill>
                <a:latin typeface="Charis SIL"/>
              </a:rPr>
              <a:t>t </a:t>
            </a:r>
            <a:r>
              <a:rPr lang="en-US" sz="1200" dirty="0">
                <a:solidFill>
                  <a:srgbClr val="000000"/>
                </a:solidFill>
                <a:latin typeface="Charis SIL"/>
              </a:rPr>
              <a:t>= 23 min. (a-d), 27 min. (e-h), 46 min. (</a:t>
            </a:r>
            <a:r>
              <a:rPr lang="en-US" sz="1200" dirty="0" err="1">
                <a:solidFill>
                  <a:srgbClr val="000000"/>
                </a:solidFill>
                <a:latin typeface="Charis SIL"/>
              </a:rPr>
              <a:t>i</a:t>
            </a:r>
            <a:r>
              <a:rPr lang="en-US" sz="1200" dirty="0">
                <a:solidFill>
                  <a:srgbClr val="000000"/>
                </a:solidFill>
                <a:latin typeface="Charis SIL"/>
              </a:rPr>
              <a:t>-l) and 57 min. (m-p). </a:t>
            </a:r>
            <a:endParaRPr lang="en-IL" sz="3600" dirty="0"/>
          </a:p>
        </p:txBody>
      </p:sp>
      <p:sp>
        <p:nvSpPr>
          <p:cNvPr id="4" name="Rectangle 3">
            <a:extLst>
              <a:ext uri="{FF2B5EF4-FFF2-40B4-BE49-F238E27FC236}">
                <a16:creationId xmlns:a16="http://schemas.microsoft.com/office/drawing/2014/main" id="{B53C192F-8798-4793-9A50-BE144FACDBE5}"/>
              </a:ext>
            </a:extLst>
          </p:cNvPr>
          <p:cNvSpPr/>
          <p:nvPr/>
        </p:nvSpPr>
        <p:spPr>
          <a:xfrm>
            <a:off x="-5264" y="1387043"/>
            <a:ext cx="5140787" cy="2308324"/>
          </a:xfrm>
          <a:prstGeom prst="rect">
            <a:avLst/>
          </a:prstGeom>
        </p:spPr>
        <p:txBody>
          <a:bodyPr wrap="square">
            <a:spAutoFit/>
          </a:bodyPr>
          <a:lstStyle/>
          <a:p>
            <a:r>
              <a:rPr lang="en-US" sz="2400" b="1" dirty="0">
                <a:solidFill>
                  <a:srgbClr val="000000"/>
                </a:solidFill>
                <a:latin typeface="Charis SIL"/>
              </a:rPr>
              <a:t>May be also: </a:t>
            </a:r>
          </a:p>
          <a:p>
            <a:r>
              <a:rPr lang="en-US" sz="2400" dirty="0">
                <a:solidFill>
                  <a:srgbClr val="000000"/>
                </a:solidFill>
                <a:latin typeface="Charis SIL"/>
              </a:rPr>
              <a:t>Saturation adjustment in 2M </a:t>
            </a:r>
            <a:r>
              <a:rPr lang="en-US" sz="2400" dirty="0">
                <a:solidFill>
                  <a:srgbClr val="000000"/>
                </a:solidFill>
                <a:latin typeface="Charis SIL"/>
                <a:sym typeface="Wingdings" panose="05000000000000000000" pitchFamily="2" charset="2"/>
              </a:rPr>
              <a:t> higher latent heat release than in SBM  higher W in 2M</a:t>
            </a:r>
          </a:p>
          <a:p>
            <a:endParaRPr lang="en-US" sz="2400" dirty="0">
              <a:solidFill>
                <a:srgbClr val="000000"/>
              </a:solidFill>
              <a:latin typeface="Charis SIL"/>
              <a:sym typeface="Wingdings" panose="05000000000000000000" pitchFamily="2" charset="2"/>
            </a:endParaRPr>
          </a:p>
          <a:p>
            <a:r>
              <a:rPr lang="en-US" sz="2400" b="1" dirty="0">
                <a:solidFill>
                  <a:srgbClr val="000000"/>
                </a:solidFill>
                <a:latin typeface="Charis SIL"/>
                <a:sym typeface="Wingdings" panose="05000000000000000000" pitchFamily="2" charset="2"/>
              </a:rPr>
              <a:t>Seems that:</a:t>
            </a:r>
            <a:r>
              <a:rPr lang="en-US" sz="2400" dirty="0">
                <a:solidFill>
                  <a:srgbClr val="000000"/>
                </a:solidFill>
                <a:latin typeface="Charis SIL"/>
                <a:sym typeface="Wingdings" panose="05000000000000000000" pitchFamily="2" charset="2"/>
              </a:rPr>
              <a:t> less important</a:t>
            </a:r>
          </a:p>
        </p:txBody>
      </p:sp>
      <p:sp>
        <p:nvSpPr>
          <p:cNvPr id="5" name="TextBox 4">
            <a:extLst>
              <a:ext uri="{FF2B5EF4-FFF2-40B4-BE49-F238E27FC236}">
                <a16:creationId xmlns:a16="http://schemas.microsoft.com/office/drawing/2014/main" id="{FCE3D285-B404-43B9-9C46-E61EA4E6D65D}"/>
              </a:ext>
            </a:extLst>
          </p:cNvPr>
          <p:cNvSpPr txBox="1"/>
          <p:nvPr/>
        </p:nvSpPr>
        <p:spPr>
          <a:xfrm>
            <a:off x="454741" y="265815"/>
            <a:ext cx="4456413" cy="523220"/>
          </a:xfrm>
          <a:prstGeom prst="rect">
            <a:avLst/>
          </a:prstGeom>
          <a:noFill/>
        </p:spPr>
        <p:txBody>
          <a:bodyPr wrap="none" rtlCol="0">
            <a:spAutoFit/>
          </a:bodyPr>
          <a:lstStyle/>
          <a:p>
            <a:pPr algn="ctr"/>
            <a:r>
              <a:rPr lang="en-US" sz="2800" dirty="0"/>
              <a:t>Why </a:t>
            </a:r>
            <a:r>
              <a:rPr lang="en-US" sz="2800" b="1" dirty="0"/>
              <a:t>W</a:t>
            </a:r>
            <a:r>
              <a:rPr lang="en-US" sz="2800" dirty="0"/>
              <a:t>(2M-L) </a:t>
            </a:r>
            <a:r>
              <a:rPr lang="en-US" sz="2800" dirty="0">
                <a:highlight>
                  <a:srgbClr val="FFFF00"/>
                </a:highlight>
              </a:rPr>
              <a:t>&gt;&gt;</a:t>
            </a:r>
            <a:r>
              <a:rPr lang="en-US" sz="2800" dirty="0"/>
              <a:t> </a:t>
            </a:r>
            <a:r>
              <a:rPr lang="en-US" sz="2800" b="1" dirty="0"/>
              <a:t>W</a:t>
            </a:r>
            <a:r>
              <a:rPr lang="en-US" sz="2800" dirty="0"/>
              <a:t>(SBM-L) ?</a:t>
            </a:r>
            <a:endParaRPr lang="en-IL" sz="2800" dirty="0"/>
          </a:p>
        </p:txBody>
      </p:sp>
      <p:sp>
        <p:nvSpPr>
          <p:cNvPr id="6" name="Rectangle 5">
            <a:extLst>
              <a:ext uri="{FF2B5EF4-FFF2-40B4-BE49-F238E27FC236}">
                <a16:creationId xmlns:a16="http://schemas.microsoft.com/office/drawing/2014/main" id="{F8E9CFB5-915E-4EA7-B096-2B3C71F775D8}"/>
              </a:ext>
            </a:extLst>
          </p:cNvPr>
          <p:cNvSpPr/>
          <p:nvPr/>
        </p:nvSpPr>
        <p:spPr>
          <a:xfrm>
            <a:off x="8637328" y="1818168"/>
            <a:ext cx="3005325" cy="16320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784902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1BAE6-8686-4D01-B27B-9DC12C0AFAF4}"/>
              </a:ext>
            </a:extLst>
          </p:cNvPr>
          <p:cNvPicPr>
            <a:picLocks noChangeAspect="1"/>
          </p:cNvPicPr>
          <p:nvPr/>
        </p:nvPicPr>
        <p:blipFill>
          <a:blip r:embed="rId2"/>
          <a:stretch>
            <a:fillRect/>
          </a:stretch>
        </p:blipFill>
        <p:spPr>
          <a:xfrm>
            <a:off x="1292505" y="1229175"/>
            <a:ext cx="9606987" cy="5060830"/>
          </a:xfrm>
          <a:prstGeom prst="rect">
            <a:avLst/>
          </a:prstGeom>
        </p:spPr>
      </p:pic>
      <p:sp>
        <p:nvSpPr>
          <p:cNvPr id="3" name="Rectangle 2">
            <a:extLst>
              <a:ext uri="{FF2B5EF4-FFF2-40B4-BE49-F238E27FC236}">
                <a16:creationId xmlns:a16="http://schemas.microsoft.com/office/drawing/2014/main" id="{7692256D-3FB5-400B-9F36-9F1306D2A483}"/>
              </a:ext>
            </a:extLst>
          </p:cNvPr>
          <p:cNvSpPr/>
          <p:nvPr/>
        </p:nvSpPr>
        <p:spPr>
          <a:xfrm>
            <a:off x="0" y="6396335"/>
            <a:ext cx="12191999" cy="461665"/>
          </a:xfrm>
          <a:prstGeom prst="rect">
            <a:avLst/>
          </a:prstGeom>
        </p:spPr>
        <p:txBody>
          <a:bodyPr wrap="square">
            <a:spAutoFit/>
          </a:bodyPr>
          <a:lstStyle/>
          <a:p>
            <a:r>
              <a:rPr lang="en-US" sz="1200" b="1" dirty="0">
                <a:solidFill>
                  <a:srgbClr val="000000"/>
                </a:solidFill>
                <a:latin typeface="Charis SIL"/>
              </a:rPr>
              <a:t>Fig. 13. </a:t>
            </a:r>
            <a:r>
              <a:rPr lang="en-US" sz="1200" dirty="0">
                <a:solidFill>
                  <a:srgbClr val="000000"/>
                </a:solidFill>
                <a:latin typeface="Charis SIL"/>
              </a:rPr>
              <a:t>An example of the change in the supersaturation at the cloud core during one time-step in simulation SBM-H (a), SBM-L(b) and in an auxiliary simulation SBM-</a:t>
            </a:r>
            <a:r>
              <a:rPr lang="en-US" sz="1200" dirty="0" err="1">
                <a:solidFill>
                  <a:srgbClr val="000000"/>
                </a:solidFill>
                <a:latin typeface="Charis SIL"/>
              </a:rPr>
              <a:t>L_a</a:t>
            </a:r>
            <a:r>
              <a:rPr lang="en-US" sz="1200" dirty="0">
                <a:solidFill>
                  <a:srgbClr val="000000"/>
                </a:solidFill>
                <a:latin typeface="Charis SIL"/>
              </a:rPr>
              <a:t> (c), after 19 min of cloud evolution. The red curve is the supersaturation before the microphysical time step, and the blue curve is the supersaturation after the microphysics step of the condensational growth. </a:t>
            </a:r>
            <a:endParaRPr lang="en-IL" sz="3600" dirty="0"/>
          </a:p>
        </p:txBody>
      </p:sp>
      <p:sp>
        <p:nvSpPr>
          <p:cNvPr id="4" name="Rectangle 3">
            <a:extLst>
              <a:ext uri="{FF2B5EF4-FFF2-40B4-BE49-F238E27FC236}">
                <a16:creationId xmlns:a16="http://schemas.microsoft.com/office/drawing/2014/main" id="{B4964523-8288-417A-A532-25104FD0EB28}"/>
              </a:ext>
            </a:extLst>
          </p:cNvPr>
          <p:cNvSpPr/>
          <p:nvPr/>
        </p:nvSpPr>
        <p:spPr>
          <a:xfrm>
            <a:off x="0" y="0"/>
            <a:ext cx="12192000" cy="584775"/>
          </a:xfrm>
          <a:prstGeom prst="rect">
            <a:avLst/>
          </a:prstGeom>
        </p:spPr>
        <p:txBody>
          <a:bodyPr wrap="square">
            <a:spAutoFit/>
          </a:bodyPr>
          <a:lstStyle/>
          <a:p>
            <a:pPr algn="ctr"/>
            <a:r>
              <a:rPr lang="en-US" sz="3200" dirty="0">
                <a:solidFill>
                  <a:srgbClr val="000000"/>
                </a:solidFill>
                <a:latin typeface="Charis SIL"/>
              </a:rPr>
              <a:t>Supersaturation at the cloud core during one time-step</a:t>
            </a:r>
            <a:endParaRPr lang="en-IL" sz="3200" dirty="0"/>
          </a:p>
        </p:txBody>
      </p:sp>
    </p:spTree>
    <p:extLst>
      <p:ext uri="{BB962C8B-B14F-4D97-AF65-F5344CB8AC3E}">
        <p14:creationId xmlns:p14="http://schemas.microsoft.com/office/powerpoint/2010/main" val="2935966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426610-B173-42FC-9486-0F07EE8673DE}"/>
              </a:ext>
            </a:extLst>
          </p:cNvPr>
          <p:cNvPicPr>
            <a:picLocks noChangeAspect="1"/>
          </p:cNvPicPr>
          <p:nvPr/>
        </p:nvPicPr>
        <p:blipFill>
          <a:blip r:embed="rId2"/>
          <a:stretch>
            <a:fillRect/>
          </a:stretch>
        </p:blipFill>
        <p:spPr>
          <a:xfrm>
            <a:off x="5398093" y="0"/>
            <a:ext cx="6793907" cy="6858000"/>
          </a:xfrm>
          <a:prstGeom prst="rect">
            <a:avLst/>
          </a:prstGeom>
        </p:spPr>
      </p:pic>
      <p:sp>
        <p:nvSpPr>
          <p:cNvPr id="3" name="Rectangle 2">
            <a:extLst>
              <a:ext uri="{FF2B5EF4-FFF2-40B4-BE49-F238E27FC236}">
                <a16:creationId xmlns:a16="http://schemas.microsoft.com/office/drawing/2014/main" id="{56031007-0B14-4685-9C22-49AADFBE3EB7}"/>
              </a:ext>
            </a:extLst>
          </p:cNvPr>
          <p:cNvSpPr/>
          <p:nvPr/>
        </p:nvSpPr>
        <p:spPr>
          <a:xfrm>
            <a:off x="13139" y="6398848"/>
            <a:ext cx="5541818" cy="461665"/>
          </a:xfrm>
          <a:prstGeom prst="rect">
            <a:avLst/>
          </a:prstGeom>
        </p:spPr>
        <p:txBody>
          <a:bodyPr>
            <a:spAutoFit/>
          </a:bodyPr>
          <a:lstStyle/>
          <a:p>
            <a:r>
              <a:rPr lang="en-US" sz="1200" b="1" dirty="0">
                <a:solidFill>
                  <a:srgbClr val="000000"/>
                </a:solidFill>
                <a:latin typeface="Charis SIL"/>
              </a:rPr>
              <a:t>Fig. 3. </a:t>
            </a:r>
            <a:r>
              <a:rPr lang="en-US" sz="1200" dirty="0">
                <a:solidFill>
                  <a:srgbClr val="000000"/>
                </a:solidFill>
                <a:latin typeface="Charis SIL"/>
              </a:rPr>
              <a:t>The vertical velocity fields in all simulations in x-z cross-sections through the cloud cores at </a:t>
            </a:r>
            <a:r>
              <a:rPr lang="en-US" sz="1200" i="1" dirty="0">
                <a:solidFill>
                  <a:srgbClr val="000000"/>
                </a:solidFill>
                <a:latin typeface="Charis SIL"/>
              </a:rPr>
              <a:t>t </a:t>
            </a:r>
            <a:r>
              <a:rPr lang="en-US" sz="1200" dirty="0">
                <a:solidFill>
                  <a:srgbClr val="000000"/>
                </a:solidFill>
                <a:latin typeface="Charis SIL"/>
              </a:rPr>
              <a:t>= 23 min. (a-d), 27 min. (e-h), 46 min. (</a:t>
            </a:r>
            <a:r>
              <a:rPr lang="en-US" sz="1200" dirty="0" err="1">
                <a:solidFill>
                  <a:srgbClr val="000000"/>
                </a:solidFill>
                <a:latin typeface="Charis SIL"/>
              </a:rPr>
              <a:t>i</a:t>
            </a:r>
            <a:r>
              <a:rPr lang="en-US" sz="1200" dirty="0">
                <a:solidFill>
                  <a:srgbClr val="000000"/>
                </a:solidFill>
                <a:latin typeface="Charis SIL"/>
              </a:rPr>
              <a:t>-l) and 57 min. (m-p). </a:t>
            </a:r>
            <a:endParaRPr lang="en-IL" sz="3600" dirty="0"/>
          </a:p>
        </p:txBody>
      </p:sp>
      <p:sp>
        <p:nvSpPr>
          <p:cNvPr id="4" name="Rectangle 3">
            <a:extLst>
              <a:ext uri="{FF2B5EF4-FFF2-40B4-BE49-F238E27FC236}">
                <a16:creationId xmlns:a16="http://schemas.microsoft.com/office/drawing/2014/main" id="{B53C192F-8798-4793-9A50-BE144FACDBE5}"/>
              </a:ext>
            </a:extLst>
          </p:cNvPr>
          <p:cNvSpPr/>
          <p:nvPr/>
        </p:nvSpPr>
        <p:spPr>
          <a:xfrm>
            <a:off x="-5264" y="1387043"/>
            <a:ext cx="5225850" cy="3785652"/>
          </a:xfrm>
          <a:prstGeom prst="rect">
            <a:avLst/>
          </a:prstGeom>
        </p:spPr>
        <p:txBody>
          <a:bodyPr wrap="square">
            <a:spAutoFit/>
          </a:bodyPr>
          <a:lstStyle/>
          <a:p>
            <a:r>
              <a:rPr lang="en-US" sz="2400" b="1" dirty="0">
                <a:solidFill>
                  <a:srgbClr val="000000"/>
                </a:solidFill>
                <a:latin typeface="Charis SIL"/>
              </a:rPr>
              <a:t>May be also: </a:t>
            </a:r>
          </a:p>
          <a:p>
            <a:r>
              <a:rPr lang="en-US" sz="2400" dirty="0">
                <a:solidFill>
                  <a:srgbClr val="000000"/>
                </a:solidFill>
                <a:latin typeface="Charis SIL"/>
              </a:rPr>
              <a:t>Saturation adjustment in 2M </a:t>
            </a:r>
            <a:r>
              <a:rPr lang="en-US" sz="2400" dirty="0">
                <a:solidFill>
                  <a:srgbClr val="000000"/>
                </a:solidFill>
                <a:latin typeface="Charis SIL"/>
                <a:sym typeface="Wingdings" panose="05000000000000000000" pitchFamily="2" charset="2"/>
              </a:rPr>
              <a:t> higher latent heat release than in SBM  higher W in 2M</a:t>
            </a:r>
          </a:p>
          <a:p>
            <a:endParaRPr lang="en-US" sz="2400" dirty="0">
              <a:solidFill>
                <a:srgbClr val="000000"/>
              </a:solidFill>
              <a:latin typeface="Charis SIL"/>
              <a:sym typeface="Wingdings" panose="05000000000000000000" pitchFamily="2" charset="2"/>
            </a:endParaRPr>
          </a:p>
          <a:p>
            <a:r>
              <a:rPr lang="en-US" sz="2400" b="1" dirty="0">
                <a:solidFill>
                  <a:srgbClr val="000000"/>
                </a:solidFill>
                <a:latin typeface="Charis SIL"/>
                <a:sym typeface="Wingdings" panose="05000000000000000000" pitchFamily="2" charset="2"/>
              </a:rPr>
              <a:t>Seems that:</a:t>
            </a:r>
            <a:r>
              <a:rPr lang="en-US" sz="2400" dirty="0">
                <a:solidFill>
                  <a:srgbClr val="000000"/>
                </a:solidFill>
                <a:latin typeface="Charis SIL"/>
                <a:sym typeface="Wingdings" panose="05000000000000000000" pitchFamily="2" charset="2"/>
              </a:rPr>
              <a:t> less important</a:t>
            </a:r>
          </a:p>
          <a:p>
            <a:endParaRPr lang="en-US" sz="2400" dirty="0">
              <a:solidFill>
                <a:srgbClr val="000000"/>
              </a:solidFill>
              <a:latin typeface="Charis SIL"/>
              <a:sym typeface="Wingdings" panose="05000000000000000000" pitchFamily="2" charset="2"/>
            </a:endParaRPr>
          </a:p>
          <a:p>
            <a:r>
              <a:rPr lang="en-US" sz="2400" b="1" dirty="0">
                <a:solidFill>
                  <a:srgbClr val="000000"/>
                </a:solidFill>
                <a:latin typeface="Charis SIL"/>
                <a:sym typeface="Wingdings" panose="05000000000000000000" pitchFamily="2" charset="2"/>
              </a:rPr>
              <a:t>Justification:</a:t>
            </a:r>
            <a:r>
              <a:rPr lang="en-US" sz="2400" dirty="0">
                <a:solidFill>
                  <a:srgbClr val="000000"/>
                </a:solidFill>
                <a:latin typeface="Charis SIL"/>
                <a:sym typeface="Wingdings" panose="05000000000000000000" pitchFamily="2" charset="2"/>
              </a:rPr>
              <a:t> Adding saturation adjustment in SBM-L yields: 27.1  30.3 m/s (too little)</a:t>
            </a:r>
            <a:endParaRPr lang="en-IL" sz="2400" dirty="0"/>
          </a:p>
        </p:txBody>
      </p:sp>
      <p:sp>
        <p:nvSpPr>
          <p:cNvPr id="5" name="TextBox 4">
            <a:extLst>
              <a:ext uri="{FF2B5EF4-FFF2-40B4-BE49-F238E27FC236}">
                <a16:creationId xmlns:a16="http://schemas.microsoft.com/office/drawing/2014/main" id="{FCE3D285-B404-43B9-9C46-E61EA4E6D65D}"/>
              </a:ext>
            </a:extLst>
          </p:cNvPr>
          <p:cNvSpPr txBox="1"/>
          <p:nvPr/>
        </p:nvSpPr>
        <p:spPr>
          <a:xfrm>
            <a:off x="454741" y="265815"/>
            <a:ext cx="4456413" cy="523220"/>
          </a:xfrm>
          <a:prstGeom prst="rect">
            <a:avLst/>
          </a:prstGeom>
          <a:noFill/>
        </p:spPr>
        <p:txBody>
          <a:bodyPr wrap="none" rtlCol="0">
            <a:spAutoFit/>
          </a:bodyPr>
          <a:lstStyle/>
          <a:p>
            <a:pPr algn="ctr"/>
            <a:r>
              <a:rPr lang="en-US" sz="2800" dirty="0"/>
              <a:t>Why </a:t>
            </a:r>
            <a:r>
              <a:rPr lang="en-US" sz="2800" b="1" dirty="0"/>
              <a:t>W</a:t>
            </a:r>
            <a:r>
              <a:rPr lang="en-US" sz="2800" dirty="0"/>
              <a:t>(2M-L) </a:t>
            </a:r>
            <a:r>
              <a:rPr lang="en-US" sz="2800" dirty="0">
                <a:highlight>
                  <a:srgbClr val="FFFF00"/>
                </a:highlight>
              </a:rPr>
              <a:t>&gt;&gt;</a:t>
            </a:r>
            <a:r>
              <a:rPr lang="en-US" sz="2800" dirty="0"/>
              <a:t> </a:t>
            </a:r>
            <a:r>
              <a:rPr lang="en-US" sz="2800" b="1" dirty="0"/>
              <a:t>W</a:t>
            </a:r>
            <a:r>
              <a:rPr lang="en-US" sz="2800" dirty="0"/>
              <a:t>(SBM-L) ?</a:t>
            </a:r>
            <a:endParaRPr lang="en-IL" sz="2800" dirty="0"/>
          </a:p>
        </p:txBody>
      </p:sp>
      <p:sp>
        <p:nvSpPr>
          <p:cNvPr id="6" name="Rectangle 5">
            <a:extLst>
              <a:ext uri="{FF2B5EF4-FFF2-40B4-BE49-F238E27FC236}">
                <a16:creationId xmlns:a16="http://schemas.microsoft.com/office/drawing/2014/main" id="{E9EE7541-E797-4329-935B-D1EAB36170E9}"/>
              </a:ext>
            </a:extLst>
          </p:cNvPr>
          <p:cNvSpPr/>
          <p:nvPr/>
        </p:nvSpPr>
        <p:spPr>
          <a:xfrm>
            <a:off x="8637328" y="1818168"/>
            <a:ext cx="3005325" cy="16320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28536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426610-B173-42FC-9486-0F07EE8673DE}"/>
              </a:ext>
            </a:extLst>
          </p:cNvPr>
          <p:cNvPicPr>
            <a:picLocks noChangeAspect="1"/>
          </p:cNvPicPr>
          <p:nvPr/>
        </p:nvPicPr>
        <p:blipFill>
          <a:blip r:embed="rId2"/>
          <a:stretch>
            <a:fillRect/>
          </a:stretch>
        </p:blipFill>
        <p:spPr>
          <a:xfrm>
            <a:off x="5398093" y="0"/>
            <a:ext cx="6793907" cy="6858000"/>
          </a:xfrm>
          <a:prstGeom prst="rect">
            <a:avLst/>
          </a:prstGeom>
        </p:spPr>
      </p:pic>
      <p:sp>
        <p:nvSpPr>
          <p:cNvPr id="3" name="Rectangle 2">
            <a:extLst>
              <a:ext uri="{FF2B5EF4-FFF2-40B4-BE49-F238E27FC236}">
                <a16:creationId xmlns:a16="http://schemas.microsoft.com/office/drawing/2014/main" id="{56031007-0B14-4685-9C22-49AADFBE3EB7}"/>
              </a:ext>
            </a:extLst>
          </p:cNvPr>
          <p:cNvSpPr/>
          <p:nvPr/>
        </p:nvSpPr>
        <p:spPr>
          <a:xfrm>
            <a:off x="13139" y="6398848"/>
            <a:ext cx="5541818" cy="461665"/>
          </a:xfrm>
          <a:prstGeom prst="rect">
            <a:avLst/>
          </a:prstGeom>
        </p:spPr>
        <p:txBody>
          <a:bodyPr>
            <a:spAutoFit/>
          </a:bodyPr>
          <a:lstStyle/>
          <a:p>
            <a:r>
              <a:rPr lang="en-US" sz="1200" b="1" dirty="0">
                <a:solidFill>
                  <a:srgbClr val="000000"/>
                </a:solidFill>
                <a:latin typeface="Charis SIL"/>
              </a:rPr>
              <a:t>Fig. 3. </a:t>
            </a:r>
            <a:r>
              <a:rPr lang="en-US" sz="1200" dirty="0">
                <a:solidFill>
                  <a:srgbClr val="000000"/>
                </a:solidFill>
                <a:latin typeface="Charis SIL"/>
              </a:rPr>
              <a:t>The vertical velocity fields in all simulations in x-z cross-sections through the cloud cores at </a:t>
            </a:r>
            <a:r>
              <a:rPr lang="en-US" sz="1200" i="1" dirty="0">
                <a:solidFill>
                  <a:srgbClr val="000000"/>
                </a:solidFill>
                <a:latin typeface="Charis SIL"/>
              </a:rPr>
              <a:t>t </a:t>
            </a:r>
            <a:r>
              <a:rPr lang="en-US" sz="1200" dirty="0">
                <a:solidFill>
                  <a:srgbClr val="000000"/>
                </a:solidFill>
                <a:latin typeface="Charis SIL"/>
              </a:rPr>
              <a:t>= 23 min. (a-d), 27 min. (e-h), 46 min. (</a:t>
            </a:r>
            <a:r>
              <a:rPr lang="en-US" sz="1200" dirty="0" err="1">
                <a:solidFill>
                  <a:srgbClr val="000000"/>
                </a:solidFill>
                <a:latin typeface="Charis SIL"/>
              </a:rPr>
              <a:t>i</a:t>
            </a:r>
            <a:r>
              <a:rPr lang="en-US" sz="1200" dirty="0">
                <a:solidFill>
                  <a:srgbClr val="000000"/>
                </a:solidFill>
                <a:latin typeface="Charis SIL"/>
              </a:rPr>
              <a:t>-l) and 57 min. (m-p). </a:t>
            </a:r>
            <a:endParaRPr lang="en-IL" sz="3600" dirty="0"/>
          </a:p>
        </p:txBody>
      </p:sp>
      <p:sp>
        <p:nvSpPr>
          <p:cNvPr id="4" name="Rectangle 3">
            <a:extLst>
              <a:ext uri="{FF2B5EF4-FFF2-40B4-BE49-F238E27FC236}">
                <a16:creationId xmlns:a16="http://schemas.microsoft.com/office/drawing/2014/main" id="{B53C192F-8798-4793-9A50-BE144FACDBE5}"/>
              </a:ext>
            </a:extLst>
          </p:cNvPr>
          <p:cNvSpPr/>
          <p:nvPr/>
        </p:nvSpPr>
        <p:spPr>
          <a:xfrm>
            <a:off x="112555" y="1982466"/>
            <a:ext cx="5140787" cy="3785652"/>
          </a:xfrm>
          <a:prstGeom prst="rect">
            <a:avLst/>
          </a:prstGeom>
        </p:spPr>
        <p:txBody>
          <a:bodyPr wrap="square">
            <a:spAutoFit/>
          </a:bodyPr>
          <a:lstStyle/>
          <a:p>
            <a:r>
              <a:rPr lang="en-US" sz="2400" b="1" dirty="0">
                <a:solidFill>
                  <a:srgbClr val="000000"/>
                </a:solidFill>
                <a:latin typeface="Charis SIL"/>
              </a:rPr>
              <a:t>We showed: </a:t>
            </a:r>
          </a:p>
          <a:p>
            <a:r>
              <a:rPr lang="en-US" sz="2400" dirty="0">
                <a:solidFill>
                  <a:srgbClr val="000000"/>
                </a:solidFill>
                <a:latin typeface="Charis SIL"/>
              </a:rPr>
              <a:t>Lack of the CCN budget in 2M </a:t>
            </a:r>
            <a:r>
              <a:rPr lang="en-US" sz="2400" dirty="0">
                <a:solidFill>
                  <a:srgbClr val="000000"/>
                </a:solidFill>
                <a:latin typeface="Charis SIL"/>
                <a:sym typeface="Wingdings" panose="05000000000000000000" pitchFamily="2" charset="2"/>
              </a:rPr>
              <a:t> </a:t>
            </a:r>
            <a:r>
              <a:rPr lang="en-US" sz="2400" dirty="0">
                <a:solidFill>
                  <a:srgbClr val="000000"/>
                </a:solidFill>
                <a:latin typeface="Charis SIL"/>
              </a:rPr>
              <a:t>droplet concentration in SBM-L remains lower than in 2M-L </a:t>
            </a:r>
            <a:r>
              <a:rPr lang="en-US" sz="2400" dirty="0">
                <a:solidFill>
                  <a:srgbClr val="000000"/>
                </a:solidFill>
                <a:latin typeface="Charis SIL"/>
                <a:sym typeface="Wingdings" panose="05000000000000000000" pitchFamily="2" charset="2"/>
              </a:rPr>
              <a:t> </a:t>
            </a:r>
            <a:r>
              <a:rPr lang="en-US" sz="2400" dirty="0">
                <a:solidFill>
                  <a:srgbClr val="000000"/>
                </a:solidFill>
                <a:latin typeface="Charis SIL"/>
              </a:rPr>
              <a:t>higher S in SBM-L </a:t>
            </a:r>
            <a:r>
              <a:rPr lang="en-US" sz="2400" dirty="0">
                <a:solidFill>
                  <a:srgbClr val="000000"/>
                </a:solidFill>
                <a:latin typeface="Charis SIL"/>
                <a:sym typeface="Wingdings" panose="05000000000000000000" pitchFamily="2" charset="2"/>
              </a:rPr>
              <a:t> faster drop growth  earlier collisions  rain loading at low levels reduces W. </a:t>
            </a:r>
          </a:p>
          <a:p>
            <a:r>
              <a:rPr lang="en-US" sz="2400" b="1" dirty="0">
                <a:solidFill>
                  <a:srgbClr val="000000"/>
                </a:solidFill>
                <a:latin typeface="Charis SIL"/>
                <a:sym typeface="Wingdings" panose="05000000000000000000" pitchFamily="2" charset="2"/>
              </a:rPr>
              <a:t>This effect is amplified because in SBM-L rain falls </a:t>
            </a:r>
            <a:r>
              <a:rPr lang="en-US" sz="2400" b="1" u="sng" dirty="0">
                <a:solidFill>
                  <a:srgbClr val="000000"/>
                </a:solidFill>
                <a:latin typeface="Charis SIL"/>
                <a:sym typeface="Wingdings" panose="05000000000000000000" pitchFamily="2" charset="2"/>
              </a:rPr>
              <a:t>through the cloud core</a:t>
            </a:r>
            <a:r>
              <a:rPr lang="en-US" sz="2400" b="1" dirty="0">
                <a:solidFill>
                  <a:srgbClr val="000000"/>
                </a:solidFill>
                <a:latin typeface="Charis SIL"/>
                <a:sym typeface="Wingdings" panose="05000000000000000000" pitchFamily="2" charset="2"/>
              </a:rPr>
              <a:t>!</a:t>
            </a:r>
          </a:p>
        </p:txBody>
      </p:sp>
      <p:sp>
        <p:nvSpPr>
          <p:cNvPr id="5" name="TextBox 4">
            <a:extLst>
              <a:ext uri="{FF2B5EF4-FFF2-40B4-BE49-F238E27FC236}">
                <a16:creationId xmlns:a16="http://schemas.microsoft.com/office/drawing/2014/main" id="{FCE3D285-B404-43B9-9C46-E61EA4E6D65D}"/>
              </a:ext>
            </a:extLst>
          </p:cNvPr>
          <p:cNvSpPr txBox="1"/>
          <p:nvPr/>
        </p:nvSpPr>
        <p:spPr>
          <a:xfrm>
            <a:off x="547718" y="265815"/>
            <a:ext cx="4270463" cy="1384995"/>
          </a:xfrm>
          <a:prstGeom prst="rect">
            <a:avLst/>
          </a:prstGeom>
          <a:noFill/>
        </p:spPr>
        <p:txBody>
          <a:bodyPr wrap="none" rtlCol="0">
            <a:spAutoFit/>
          </a:bodyPr>
          <a:lstStyle/>
          <a:p>
            <a:pPr algn="ctr"/>
            <a:r>
              <a:rPr lang="en-US" sz="2800" dirty="0"/>
              <a:t>Why </a:t>
            </a:r>
            <a:r>
              <a:rPr lang="en-US" sz="2800" b="1" dirty="0"/>
              <a:t>W</a:t>
            </a:r>
            <a:r>
              <a:rPr lang="en-US" sz="2800" dirty="0"/>
              <a:t>(2M-H) </a:t>
            </a:r>
            <a:r>
              <a:rPr lang="en-US" sz="2800" dirty="0">
                <a:highlight>
                  <a:srgbClr val="FFFF00"/>
                </a:highlight>
              </a:rPr>
              <a:t>&gt;</a:t>
            </a:r>
            <a:r>
              <a:rPr lang="en-US" sz="2800" dirty="0"/>
              <a:t> </a:t>
            </a:r>
            <a:r>
              <a:rPr lang="en-US" sz="2800" b="1" dirty="0"/>
              <a:t>W</a:t>
            </a:r>
            <a:r>
              <a:rPr lang="en-US" sz="2800" dirty="0"/>
              <a:t>(SBM-H) </a:t>
            </a:r>
          </a:p>
          <a:p>
            <a:pPr algn="ctr"/>
            <a:r>
              <a:rPr lang="en-US" sz="2800" dirty="0"/>
              <a:t>but</a:t>
            </a:r>
          </a:p>
          <a:p>
            <a:pPr algn="ctr"/>
            <a:r>
              <a:rPr lang="en-US" sz="2800" b="1" dirty="0"/>
              <a:t>W</a:t>
            </a:r>
            <a:r>
              <a:rPr lang="en-US" sz="2800" dirty="0"/>
              <a:t>(2M-L) </a:t>
            </a:r>
            <a:r>
              <a:rPr lang="en-US" sz="2800" dirty="0">
                <a:highlight>
                  <a:srgbClr val="FFFF00"/>
                </a:highlight>
              </a:rPr>
              <a:t>&gt;&gt;</a:t>
            </a:r>
            <a:r>
              <a:rPr lang="en-US" sz="2800" dirty="0"/>
              <a:t> </a:t>
            </a:r>
            <a:r>
              <a:rPr lang="en-US" sz="2800" b="1" dirty="0"/>
              <a:t>W</a:t>
            </a:r>
            <a:r>
              <a:rPr lang="en-US" sz="2800" dirty="0"/>
              <a:t>(SBM-L) ?</a:t>
            </a:r>
            <a:endParaRPr lang="en-IL" sz="2800" dirty="0"/>
          </a:p>
        </p:txBody>
      </p:sp>
      <p:sp>
        <p:nvSpPr>
          <p:cNvPr id="6" name="Rectangle 5">
            <a:extLst>
              <a:ext uri="{FF2B5EF4-FFF2-40B4-BE49-F238E27FC236}">
                <a16:creationId xmlns:a16="http://schemas.microsoft.com/office/drawing/2014/main" id="{B76C67A6-303B-4A73-9BD4-025A5FC85441}"/>
              </a:ext>
            </a:extLst>
          </p:cNvPr>
          <p:cNvSpPr/>
          <p:nvPr/>
        </p:nvSpPr>
        <p:spPr>
          <a:xfrm>
            <a:off x="8637328" y="1818168"/>
            <a:ext cx="3005325" cy="16320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707248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DDBB37-F570-405F-8AAF-485A528F1C49}"/>
              </a:ext>
            </a:extLst>
          </p:cNvPr>
          <p:cNvPicPr>
            <a:picLocks noChangeAspect="1"/>
          </p:cNvPicPr>
          <p:nvPr/>
        </p:nvPicPr>
        <p:blipFill>
          <a:blip r:embed="rId2"/>
          <a:stretch>
            <a:fillRect/>
          </a:stretch>
        </p:blipFill>
        <p:spPr>
          <a:xfrm>
            <a:off x="3324870" y="0"/>
            <a:ext cx="8867130" cy="6858000"/>
          </a:xfrm>
          <a:prstGeom prst="rect">
            <a:avLst/>
          </a:prstGeom>
        </p:spPr>
      </p:pic>
      <p:sp>
        <p:nvSpPr>
          <p:cNvPr id="3" name="Rectangle 2">
            <a:extLst>
              <a:ext uri="{FF2B5EF4-FFF2-40B4-BE49-F238E27FC236}">
                <a16:creationId xmlns:a16="http://schemas.microsoft.com/office/drawing/2014/main" id="{5165231C-9588-4592-8C85-664025234A10}"/>
              </a:ext>
            </a:extLst>
          </p:cNvPr>
          <p:cNvSpPr/>
          <p:nvPr/>
        </p:nvSpPr>
        <p:spPr>
          <a:xfrm>
            <a:off x="0" y="6027003"/>
            <a:ext cx="3508744" cy="830997"/>
          </a:xfrm>
          <a:prstGeom prst="rect">
            <a:avLst/>
          </a:prstGeom>
        </p:spPr>
        <p:txBody>
          <a:bodyPr wrap="square">
            <a:spAutoFit/>
          </a:bodyPr>
          <a:lstStyle/>
          <a:p>
            <a:r>
              <a:rPr lang="en-US" sz="1200" b="1" dirty="0">
                <a:solidFill>
                  <a:srgbClr val="000000"/>
                </a:solidFill>
                <a:latin typeface="Charis SIL"/>
              </a:rPr>
              <a:t>Fig. 14. </a:t>
            </a:r>
            <a:r>
              <a:rPr lang="en-US" sz="1200" dirty="0">
                <a:solidFill>
                  <a:srgbClr val="000000"/>
                </a:solidFill>
                <a:latin typeface="Charis SIL"/>
              </a:rPr>
              <a:t>Fields of vertical velocity (upper row) and mass loading (bottom) in the cross-sections through the cloud core are shown at t = 30 min in different simulations. </a:t>
            </a:r>
            <a:endParaRPr lang="en-IL" sz="3600" dirty="0"/>
          </a:p>
        </p:txBody>
      </p:sp>
      <p:sp>
        <p:nvSpPr>
          <p:cNvPr id="4" name="Rectangle 3">
            <a:extLst>
              <a:ext uri="{FF2B5EF4-FFF2-40B4-BE49-F238E27FC236}">
                <a16:creationId xmlns:a16="http://schemas.microsoft.com/office/drawing/2014/main" id="{C7E08090-BC6F-430F-927F-38D9935BB454}"/>
              </a:ext>
            </a:extLst>
          </p:cNvPr>
          <p:cNvSpPr/>
          <p:nvPr/>
        </p:nvSpPr>
        <p:spPr>
          <a:xfrm>
            <a:off x="606056" y="1915263"/>
            <a:ext cx="1796903" cy="2554545"/>
          </a:xfrm>
          <a:prstGeom prst="rect">
            <a:avLst/>
          </a:prstGeom>
        </p:spPr>
        <p:txBody>
          <a:bodyPr wrap="square">
            <a:spAutoFit/>
          </a:bodyPr>
          <a:lstStyle/>
          <a:p>
            <a:r>
              <a:rPr lang="en-US" sz="3200" b="1" dirty="0">
                <a:solidFill>
                  <a:srgbClr val="000000"/>
                </a:solidFill>
                <a:latin typeface="Charis SIL"/>
                <a:sym typeface="Wingdings" panose="05000000000000000000" pitchFamily="2" charset="2"/>
              </a:rPr>
              <a:t>in SBM-L rain falls through the cloud core!</a:t>
            </a:r>
            <a:endParaRPr lang="en-IL" sz="3200" dirty="0"/>
          </a:p>
        </p:txBody>
      </p:sp>
      <p:sp>
        <p:nvSpPr>
          <p:cNvPr id="5" name="Arrow: Down 4">
            <a:extLst>
              <a:ext uri="{FF2B5EF4-FFF2-40B4-BE49-F238E27FC236}">
                <a16:creationId xmlns:a16="http://schemas.microsoft.com/office/drawing/2014/main" id="{6582E2F2-055F-411F-907A-52BF54A8EE9E}"/>
              </a:ext>
            </a:extLst>
          </p:cNvPr>
          <p:cNvSpPr/>
          <p:nvPr/>
        </p:nvSpPr>
        <p:spPr>
          <a:xfrm>
            <a:off x="11100391" y="3429000"/>
            <a:ext cx="213297" cy="430619"/>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280396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146D11-B002-45A6-BB64-F9F86286D0C6}"/>
              </a:ext>
            </a:extLst>
          </p:cNvPr>
          <p:cNvPicPr>
            <a:picLocks noChangeAspect="1"/>
          </p:cNvPicPr>
          <p:nvPr/>
        </p:nvPicPr>
        <p:blipFill>
          <a:blip r:embed="rId2"/>
          <a:stretch>
            <a:fillRect/>
          </a:stretch>
        </p:blipFill>
        <p:spPr>
          <a:xfrm>
            <a:off x="3062753" y="786206"/>
            <a:ext cx="6066493" cy="4262224"/>
          </a:xfrm>
          <a:prstGeom prst="rect">
            <a:avLst/>
          </a:prstGeom>
        </p:spPr>
      </p:pic>
      <p:sp>
        <p:nvSpPr>
          <p:cNvPr id="4" name="Rectangle 3">
            <a:extLst>
              <a:ext uri="{FF2B5EF4-FFF2-40B4-BE49-F238E27FC236}">
                <a16:creationId xmlns:a16="http://schemas.microsoft.com/office/drawing/2014/main" id="{CB3BEC2A-3B94-494B-9C71-939ED7C94AA6}"/>
              </a:ext>
            </a:extLst>
          </p:cNvPr>
          <p:cNvSpPr/>
          <p:nvPr/>
        </p:nvSpPr>
        <p:spPr>
          <a:xfrm>
            <a:off x="-1" y="0"/>
            <a:ext cx="12192000" cy="584775"/>
          </a:xfrm>
          <a:prstGeom prst="rect">
            <a:avLst/>
          </a:prstGeom>
        </p:spPr>
        <p:txBody>
          <a:bodyPr wrap="square">
            <a:spAutoFit/>
          </a:bodyPr>
          <a:lstStyle/>
          <a:p>
            <a:pPr algn="ctr"/>
            <a:r>
              <a:rPr lang="en-US" sz="3200" b="1" dirty="0">
                <a:solidFill>
                  <a:srgbClr val="000000"/>
                </a:solidFill>
                <a:latin typeface="Charis SIL"/>
              </a:rPr>
              <a:t>Result: maximum W comparison</a:t>
            </a:r>
            <a:endParaRPr lang="en-IL" sz="7200" dirty="0"/>
          </a:p>
        </p:txBody>
      </p:sp>
      <p:sp>
        <p:nvSpPr>
          <p:cNvPr id="5" name="TextBox 4">
            <a:extLst>
              <a:ext uri="{FF2B5EF4-FFF2-40B4-BE49-F238E27FC236}">
                <a16:creationId xmlns:a16="http://schemas.microsoft.com/office/drawing/2014/main" id="{1A4B069B-E4D0-4992-A796-208943F0D61D}"/>
              </a:ext>
            </a:extLst>
          </p:cNvPr>
          <p:cNvSpPr txBox="1"/>
          <p:nvPr/>
        </p:nvSpPr>
        <p:spPr>
          <a:xfrm>
            <a:off x="1" y="5249861"/>
            <a:ext cx="12191998" cy="1431161"/>
          </a:xfrm>
          <a:prstGeom prst="rect">
            <a:avLst/>
          </a:prstGeom>
          <a:solidFill>
            <a:srgbClr val="FFFF00"/>
          </a:solidFill>
        </p:spPr>
        <p:txBody>
          <a:bodyPr wrap="square" rtlCol="0">
            <a:spAutoFit/>
          </a:bodyPr>
          <a:lstStyle/>
          <a:p>
            <a:pPr algn="ctr">
              <a:spcAft>
                <a:spcPts val="1200"/>
              </a:spcAft>
            </a:pPr>
            <a:r>
              <a:rPr lang="en-US" sz="2400" dirty="0"/>
              <a:t>If we would add CCN budget to 2M, would it be similar to SBM? Almost. </a:t>
            </a:r>
          </a:p>
          <a:p>
            <a:pPr marL="457200" indent="-457200" algn="ctr">
              <a:spcAft>
                <a:spcPts val="600"/>
              </a:spcAft>
              <a:buAutoNum type="arabicPeriod"/>
            </a:pPr>
            <a:r>
              <a:rPr lang="en-US" sz="2400" dirty="0"/>
              <a:t>Saturation adjustment still makes a difference in pristine case. Axel: adjust S to equilibrium</a:t>
            </a:r>
          </a:p>
          <a:p>
            <a:pPr marL="457200" indent="-457200" algn="ctr">
              <a:buFontTx/>
              <a:buAutoNum type="arabicPeriod"/>
            </a:pPr>
            <a:r>
              <a:rPr lang="en-US" sz="2400" dirty="0"/>
              <a:t>Probably: There is an underestimation of the collision rate in 2M</a:t>
            </a:r>
          </a:p>
        </p:txBody>
      </p:sp>
    </p:spTree>
    <p:extLst>
      <p:ext uri="{BB962C8B-B14F-4D97-AF65-F5344CB8AC3E}">
        <p14:creationId xmlns:p14="http://schemas.microsoft.com/office/powerpoint/2010/main" val="3861514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F671C5-F90B-4589-8F40-A76DF90E86C0}"/>
              </a:ext>
            </a:extLst>
          </p:cNvPr>
          <p:cNvPicPr>
            <a:picLocks noChangeAspect="1"/>
          </p:cNvPicPr>
          <p:nvPr/>
        </p:nvPicPr>
        <p:blipFill>
          <a:blip r:embed="rId2"/>
          <a:stretch>
            <a:fillRect/>
          </a:stretch>
        </p:blipFill>
        <p:spPr>
          <a:xfrm>
            <a:off x="5498872" y="0"/>
            <a:ext cx="6693128" cy="6858000"/>
          </a:xfrm>
          <a:prstGeom prst="rect">
            <a:avLst/>
          </a:prstGeom>
        </p:spPr>
      </p:pic>
      <p:sp>
        <p:nvSpPr>
          <p:cNvPr id="5" name="TextBox 4">
            <a:extLst>
              <a:ext uri="{FF2B5EF4-FFF2-40B4-BE49-F238E27FC236}">
                <a16:creationId xmlns:a16="http://schemas.microsoft.com/office/drawing/2014/main" id="{80508710-08B3-45B1-A2BF-2DA98402C0DE}"/>
              </a:ext>
            </a:extLst>
          </p:cNvPr>
          <p:cNvSpPr txBox="1"/>
          <p:nvPr/>
        </p:nvSpPr>
        <p:spPr>
          <a:xfrm>
            <a:off x="-14735" y="265815"/>
            <a:ext cx="5395388" cy="2677656"/>
          </a:xfrm>
          <a:prstGeom prst="rect">
            <a:avLst/>
          </a:prstGeom>
          <a:noFill/>
        </p:spPr>
        <p:txBody>
          <a:bodyPr wrap="none" rtlCol="0">
            <a:spAutoFit/>
          </a:bodyPr>
          <a:lstStyle/>
          <a:p>
            <a:pPr algn="ctr"/>
            <a:r>
              <a:rPr lang="en-US" sz="2800" dirty="0"/>
              <a:t>Droplet number concentration</a:t>
            </a:r>
          </a:p>
          <a:p>
            <a:pPr algn="ctr"/>
            <a:r>
              <a:rPr lang="en-US" sz="2800" dirty="0"/>
              <a:t>Polluted &gt; pristine</a:t>
            </a:r>
          </a:p>
          <a:p>
            <a:pPr algn="ctr"/>
            <a:r>
              <a:rPr lang="en-US" sz="2800" dirty="0"/>
              <a:t>2M &gt; SBM</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no CCN budget in 2M</a:t>
            </a:r>
          </a:p>
          <a:p>
            <a:pPr marL="457200" indent="-457200">
              <a:buFont typeface="Arial" panose="020B0604020202020204" pitchFamily="34" charset="0"/>
              <a:buChar char="•"/>
            </a:pPr>
            <a:r>
              <a:rPr lang="en-US" sz="2800" dirty="0"/>
              <a:t>Probably low collision rate in 2M</a:t>
            </a:r>
            <a:endParaRPr lang="en-IL" sz="2800" dirty="0"/>
          </a:p>
        </p:txBody>
      </p:sp>
    </p:spTree>
    <p:extLst>
      <p:ext uri="{BB962C8B-B14F-4D97-AF65-F5344CB8AC3E}">
        <p14:creationId xmlns:p14="http://schemas.microsoft.com/office/powerpoint/2010/main" val="2903876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39F06E-5D36-4D16-BB15-19E46F930280}"/>
              </a:ext>
            </a:extLst>
          </p:cNvPr>
          <p:cNvPicPr>
            <a:picLocks noChangeAspect="1"/>
          </p:cNvPicPr>
          <p:nvPr/>
        </p:nvPicPr>
        <p:blipFill>
          <a:blip r:embed="rId2"/>
          <a:stretch>
            <a:fillRect/>
          </a:stretch>
        </p:blipFill>
        <p:spPr>
          <a:xfrm>
            <a:off x="5436675" y="0"/>
            <a:ext cx="6755325" cy="6858000"/>
          </a:xfrm>
          <a:prstGeom prst="rect">
            <a:avLst/>
          </a:prstGeom>
        </p:spPr>
      </p:pic>
      <p:sp>
        <p:nvSpPr>
          <p:cNvPr id="3" name="Rectangle 2">
            <a:extLst>
              <a:ext uri="{FF2B5EF4-FFF2-40B4-BE49-F238E27FC236}">
                <a16:creationId xmlns:a16="http://schemas.microsoft.com/office/drawing/2014/main" id="{9AC8C09B-6804-4815-B23A-ED952D749D78}"/>
              </a:ext>
            </a:extLst>
          </p:cNvPr>
          <p:cNvSpPr/>
          <p:nvPr/>
        </p:nvSpPr>
        <p:spPr>
          <a:xfrm>
            <a:off x="0" y="6396335"/>
            <a:ext cx="5524107" cy="461665"/>
          </a:xfrm>
          <a:prstGeom prst="rect">
            <a:avLst/>
          </a:prstGeom>
        </p:spPr>
        <p:txBody>
          <a:bodyPr wrap="square">
            <a:spAutoFit/>
          </a:bodyPr>
          <a:lstStyle/>
          <a:p>
            <a:r>
              <a:rPr lang="en-US" sz="1200" b="1" dirty="0">
                <a:solidFill>
                  <a:srgbClr val="000000"/>
                </a:solidFill>
                <a:latin typeface="Charis SIL"/>
              </a:rPr>
              <a:t>Fig. 6. </a:t>
            </a:r>
            <a:r>
              <a:rPr lang="en-US" sz="1200" dirty="0">
                <a:solidFill>
                  <a:srgbClr val="000000"/>
                </a:solidFill>
                <a:latin typeface="Charis SIL"/>
              </a:rPr>
              <a:t>Cloud-water mixing ratio in vertical cross-sections through the cloud core in different experiments at 23 min. (a-d), 27 min. (e-h), 46 min. (</a:t>
            </a:r>
            <a:r>
              <a:rPr lang="en-US" sz="1200" dirty="0" err="1">
                <a:solidFill>
                  <a:srgbClr val="000000"/>
                </a:solidFill>
                <a:latin typeface="Charis SIL"/>
              </a:rPr>
              <a:t>i</a:t>
            </a:r>
            <a:r>
              <a:rPr lang="en-US" sz="1200" dirty="0">
                <a:solidFill>
                  <a:srgbClr val="000000"/>
                </a:solidFill>
                <a:latin typeface="Charis SIL"/>
              </a:rPr>
              <a:t>-l), and 57 min. (m-p). </a:t>
            </a:r>
            <a:endParaRPr lang="en-IL" sz="3600" dirty="0"/>
          </a:p>
        </p:txBody>
      </p:sp>
      <p:sp>
        <p:nvSpPr>
          <p:cNvPr id="4" name="TextBox 3">
            <a:extLst>
              <a:ext uri="{FF2B5EF4-FFF2-40B4-BE49-F238E27FC236}">
                <a16:creationId xmlns:a16="http://schemas.microsoft.com/office/drawing/2014/main" id="{D8C047D2-0F61-4137-8664-F2A64D9F59EB}"/>
              </a:ext>
            </a:extLst>
          </p:cNvPr>
          <p:cNvSpPr txBox="1"/>
          <p:nvPr/>
        </p:nvSpPr>
        <p:spPr>
          <a:xfrm>
            <a:off x="0" y="265815"/>
            <a:ext cx="5436675" cy="3000821"/>
          </a:xfrm>
          <a:prstGeom prst="rect">
            <a:avLst/>
          </a:prstGeom>
          <a:noFill/>
        </p:spPr>
        <p:txBody>
          <a:bodyPr wrap="square" rtlCol="0">
            <a:spAutoFit/>
          </a:bodyPr>
          <a:lstStyle/>
          <a:p>
            <a:pPr algn="ctr"/>
            <a:r>
              <a:rPr lang="en-US" sz="2800" u="sng" dirty="0"/>
              <a:t>Droplet LWC</a:t>
            </a:r>
          </a:p>
          <a:p>
            <a:pPr algn="ctr"/>
            <a:r>
              <a:rPr lang="en-US" sz="2800" dirty="0"/>
              <a:t>polluted &gt; pristine</a:t>
            </a:r>
          </a:p>
          <a:p>
            <a:pPr algn="ctr"/>
            <a:r>
              <a:rPr lang="en-US" sz="2000" dirty="0"/>
              <a:t>(cloud invigoration because of longer LH release)</a:t>
            </a:r>
          </a:p>
          <a:p>
            <a:pPr algn="ctr"/>
            <a:endParaRPr lang="en-US" sz="2800" dirty="0"/>
          </a:p>
          <a:p>
            <a:pPr algn="ctr"/>
            <a:r>
              <a:rPr lang="en-US" sz="2800" dirty="0"/>
              <a:t>2M &gt; SBM</a:t>
            </a:r>
          </a:p>
          <a:p>
            <a:pPr marL="457200" indent="-457200">
              <a:buFont typeface="Arial" panose="020B0604020202020204" pitchFamily="34" charset="0"/>
              <a:buChar char="•"/>
            </a:pPr>
            <a:r>
              <a:rPr lang="en-US" sz="1900" dirty="0"/>
              <a:t>no CCN budget in 2M </a:t>
            </a:r>
            <a:r>
              <a:rPr lang="en-US" sz="1900" dirty="0">
                <a:sym typeface="Wingdings" panose="05000000000000000000" pitchFamily="2" charset="2"/>
              </a:rPr>
              <a:t> </a:t>
            </a:r>
            <a:r>
              <a:rPr lang="en-US" sz="1900" dirty="0"/>
              <a:t>higher NC at high levels </a:t>
            </a:r>
          </a:p>
          <a:p>
            <a:pPr marL="457200" indent="-457200">
              <a:buFont typeface="Arial" panose="020B0604020202020204" pitchFamily="34" charset="0"/>
              <a:buChar char="•"/>
            </a:pPr>
            <a:r>
              <a:rPr lang="en-US" sz="1900" dirty="0"/>
              <a:t>Saturation adjustment in 2M</a:t>
            </a:r>
          </a:p>
          <a:p>
            <a:pPr marL="457200" indent="-457200">
              <a:buFont typeface="Arial" panose="020B0604020202020204" pitchFamily="34" charset="0"/>
              <a:buChar char="•"/>
            </a:pPr>
            <a:r>
              <a:rPr lang="en-US" sz="1900" dirty="0"/>
              <a:t>Probably low collision rate in 2M</a:t>
            </a:r>
            <a:endParaRPr lang="en-IL" sz="1900" dirty="0"/>
          </a:p>
        </p:txBody>
      </p:sp>
    </p:spTree>
    <p:extLst>
      <p:ext uri="{BB962C8B-B14F-4D97-AF65-F5344CB8AC3E}">
        <p14:creationId xmlns:p14="http://schemas.microsoft.com/office/powerpoint/2010/main" val="548594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345979-62D8-4E3D-BF18-E29F7F6C51BD}"/>
              </a:ext>
            </a:extLst>
          </p:cNvPr>
          <p:cNvSpPr/>
          <p:nvPr/>
        </p:nvSpPr>
        <p:spPr>
          <a:xfrm>
            <a:off x="0" y="0"/>
            <a:ext cx="12192000" cy="369332"/>
          </a:xfrm>
          <a:prstGeom prst="rect">
            <a:avLst/>
          </a:prstGeom>
        </p:spPr>
        <p:txBody>
          <a:bodyPr wrap="square">
            <a:spAutoFit/>
          </a:bodyPr>
          <a:lstStyle/>
          <a:p>
            <a:pPr algn="ctr"/>
            <a:r>
              <a:rPr lang="en-US" b="1" dirty="0">
                <a:latin typeface="Times New Roman" panose="02020603050405020304" pitchFamily="18" charset="0"/>
                <a:ea typeface="Calibri" panose="020F0502020204030204" pitchFamily="34" charset="0"/>
              </a:rPr>
              <a:t>Two methods of representing cloud microphysics</a:t>
            </a:r>
            <a:endParaRPr lang="aa-ET" dirty="0"/>
          </a:p>
        </p:txBody>
      </p:sp>
      <p:sp>
        <p:nvSpPr>
          <p:cNvPr id="8" name="Rectangle 7">
            <a:extLst>
              <a:ext uri="{FF2B5EF4-FFF2-40B4-BE49-F238E27FC236}">
                <a16:creationId xmlns:a16="http://schemas.microsoft.com/office/drawing/2014/main" id="{9415968E-AE5C-4115-95BA-3BFDD9E32D9E}"/>
              </a:ext>
            </a:extLst>
          </p:cNvPr>
          <p:cNvSpPr/>
          <p:nvPr/>
        </p:nvSpPr>
        <p:spPr>
          <a:xfrm>
            <a:off x="2534352" y="546905"/>
            <a:ext cx="8907680" cy="369332"/>
          </a:xfrm>
          <a:prstGeom prst="rect">
            <a:avLst/>
          </a:prstGeom>
        </p:spPr>
        <p:txBody>
          <a:bodyPr wrap="square">
            <a:spAutoFit/>
          </a:bodyPr>
          <a:lstStyle/>
          <a:p>
            <a:r>
              <a:rPr lang="en-US" i="1" dirty="0">
                <a:latin typeface="Times New Roman" panose="02020603050405020304" pitchFamily="18" charset="0"/>
                <a:ea typeface="Calibri" panose="020F0502020204030204" pitchFamily="34" charset="0"/>
              </a:rPr>
              <a:t>Bulk-microphysics Parameterization</a:t>
            </a:r>
            <a:r>
              <a:rPr lang="en-US" dirty="0">
                <a:latin typeface="Times New Roman" panose="02020603050405020304" pitchFamily="18" charset="0"/>
                <a:ea typeface="Calibri" panose="020F0502020204030204" pitchFamily="34" charset="0"/>
              </a:rPr>
              <a:t>                                  </a:t>
            </a:r>
            <a:r>
              <a:rPr lang="en-US" i="1" dirty="0">
                <a:latin typeface="Times New Roman" panose="02020603050405020304" pitchFamily="18" charset="0"/>
                <a:ea typeface="Calibri" panose="020F0502020204030204" pitchFamily="34" charset="0"/>
              </a:rPr>
              <a:t>Spectral (Bin) Microphysics</a:t>
            </a:r>
            <a:r>
              <a:rPr lang="en-US" dirty="0">
                <a:latin typeface="Times New Roman" panose="02020603050405020304" pitchFamily="18" charset="0"/>
                <a:ea typeface="Calibri" panose="020F0502020204030204" pitchFamily="34" charset="0"/>
              </a:rPr>
              <a:t> (SBM)</a:t>
            </a:r>
            <a:endParaRPr lang="aa-ET" dirty="0"/>
          </a:p>
        </p:txBody>
      </p:sp>
      <p:graphicFrame>
        <p:nvGraphicFramePr>
          <p:cNvPr id="9" name="Table 8">
            <a:extLst>
              <a:ext uri="{FF2B5EF4-FFF2-40B4-BE49-F238E27FC236}">
                <a16:creationId xmlns:a16="http://schemas.microsoft.com/office/drawing/2014/main" id="{EA6B9153-1B6E-4B73-B5C8-D4D6499BC9C8}"/>
              </a:ext>
            </a:extLst>
          </p:cNvPr>
          <p:cNvGraphicFramePr>
            <a:graphicFrameLocks noGrp="1"/>
          </p:cNvGraphicFramePr>
          <p:nvPr>
            <p:extLst/>
          </p:nvPr>
        </p:nvGraphicFramePr>
        <p:xfrm>
          <a:off x="158947" y="941121"/>
          <a:ext cx="11725408" cy="5630535"/>
        </p:xfrm>
        <a:graphic>
          <a:graphicData uri="http://schemas.openxmlformats.org/drawingml/2006/table">
            <a:tbl>
              <a:tblPr firstRow="1" bandRow="1">
                <a:tableStyleId>{5940675A-B579-460E-94D1-54222C63F5DA}</a:tableStyleId>
              </a:tblPr>
              <a:tblGrid>
                <a:gridCol w="1589166">
                  <a:extLst>
                    <a:ext uri="{9D8B030D-6E8A-4147-A177-3AD203B41FA5}">
                      <a16:colId xmlns:a16="http://schemas.microsoft.com/office/drawing/2014/main" val="699510928"/>
                    </a:ext>
                  </a:extLst>
                </a:gridCol>
                <a:gridCol w="5451030">
                  <a:extLst>
                    <a:ext uri="{9D8B030D-6E8A-4147-A177-3AD203B41FA5}">
                      <a16:colId xmlns:a16="http://schemas.microsoft.com/office/drawing/2014/main" val="2455238820"/>
                    </a:ext>
                  </a:extLst>
                </a:gridCol>
                <a:gridCol w="4685212">
                  <a:extLst>
                    <a:ext uri="{9D8B030D-6E8A-4147-A177-3AD203B41FA5}">
                      <a16:colId xmlns:a16="http://schemas.microsoft.com/office/drawing/2014/main" val="1634672705"/>
                    </a:ext>
                  </a:extLst>
                </a:gridCol>
              </a:tblGrid>
              <a:tr h="3618855">
                <a:tc>
                  <a:txBody>
                    <a:bodyPr/>
                    <a:lstStyle/>
                    <a:p>
                      <a:pPr algn="ctr"/>
                      <a:endParaRPr lang="en-US" dirty="0"/>
                    </a:p>
                    <a:p>
                      <a:pPr algn="ctr"/>
                      <a:endParaRPr lang="en-US" dirty="0"/>
                    </a:p>
                    <a:p>
                      <a:pPr algn="ctr"/>
                      <a:endParaRPr lang="en-US" dirty="0"/>
                    </a:p>
                    <a:p>
                      <a:pPr algn="ctr"/>
                      <a:endParaRPr lang="en-US" dirty="0"/>
                    </a:p>
                    <a:p>
                      <a:pPr algn="ctr"/>
                      <a:r>
                        <a:rPr lang="en-US" dirty="0"/>
                        <a:t>Description of size distributions</a:t>
                      </a:r>
                      <a:endParaRPr lang="aa-ET" dirty="0"/>
                    </a:p>
                  </a:txBody>
                  <a:tcPr/>
                </a:tc>
                <a:tc>
                  <a:txBody>
                    <a:bodyPr/>
                    <a:lstStyle/>
                    <a:p>
                      <a:pPr algn="ctr"/>
                      <a:r>
                        <a:rPr lang="en-US" dirty="0"/>
                        <a:t>Gamma distributions with several given parameters</a:t>
                      </a:r>
                      <a:endParaRPr lang="aa-ET" dirty="0"/>
                    </a:p>
                  </a:txBody>
                  <a:tcPr/>
                </a:tc>
                <a:tc>
                  <a:txBody>
                    <a:bodyPr/>
                    <a:lstStyle/>
                    <a:p>
                      <a:pPr algn="ctr"/>
                      <a:r>
                        <a:rPr lang="en-US" dirty="0"/>
                        <a:t>Examples of real size distributions (droplets)</a:t>
                      </a:r>
                    </a:p>
                    <a:p>
                      <a:endParaRPr lang="aa-ET" dirty="0"/>
                    </a:p>
                  </a:txBody>
                  <a:tcPr/>
                </a:tc>
                <a:extLst>
                  <a:ext uri="{0D108BD9-81ED-4DB2-BD59-A6C34878D82A}">
                    <a16:rowId xmlns:a16="http://schemas.microsoft.com/office/drawing/2014/main" val="931916462"/>
                  </a:ext>
                </a:extLst>
              </a:tr>
              <a:tr h="1515979">
                <a:tc>
                  <a:txBody>
                    <a:bodyPr/>
                    <a:lstStyle/>
                    <a:p>
                      <a:pPr algn="ctr"/>
                      <a:endParaRPr lang="en-US" dirty="0"/>
                    </a:p>
                    <a:p>
                      <a:pPr algn="ctr"/>
                      <a:r>
                        <a:rPr lang="en-US" dirty="0"/>
                        <a:t>Basic equations</a:t>
                      </a:r>
                      <a:endParaRPr lang="aa-ET" dirty="0"/>
                    </a:p>
                  </a:txBody>
                  <a:tcPr/>
                </a:tc>
                <a:tc>
                  <a:txBody>
                    <a:bodyPr/>
                    <a:lstStyle/>
                    <a:p>
                      <a:r>
                        <a:rPr lang="en-US" dirty="0"/>
                        <a:t>For moments:</a:t>
                      </a:r>
                    </a:p>
                    <a:p>
                      <a:endParaRPr lang="en-US" dirty="0"/>
                    </a:p>
                    <a:p>
                      <a:endParaRPr lang="en-US" dirty="0"/>
                    </a:p>
                    <a:p>
                      <a:r>
                        <a:rPr lang="en-US" dirty="0"/>
                        <a:t>K=0 number concentration; k=1 mixing ratios; k=2-radar reflectivity. </a:t>
                      </a:r>
                    </a:p>
                    <a:p>
                      <a:endParaRPr lang="en-US" dirty="0"/>
                    </a:p>
                    <a:p>
                      <a:r>
                        <a:rPr lang="en-US" dirty="0"/>
                        <a:t>2M </a:t>
                      </a:r>
                      <a:r>
                        <a:rPr lang="en-US" dirty="0">
                          <a:sym typeface="Wingdings" panose="05000000000000000000" pitchFamily="2" charset="2"/>
                        </a:rPr>
                        <a:t> 2 parameters are free</a:t>
                      </a:r>
                      <a:r>
                        <a:rPr lang="en-US" baseline="0" dirty="0">
                          <a:sym typeface="Wingdings" panose="05000000000000000000" pitchFamily="2" charset="2"/>
                        </a:rPr>
                        <a:t> and 2 are preset</a:t>
                      </a:r>
                      <a:endParaRPr lang="aa-ET" dirty="0"/>
                    </a:p>
                  </a:txBody>
                  <a:tcPr/>
                </a:tc>
                <a:tc>
                  <a:txBody>
                    <a:bodyPr/>
                    <a:lstStyle/>
                    <a:p>
                      <a:r>
                        <a:rPr lang="en-US" dirty="0"/>
                        <a:t>            </a:t>
                      </a:r>
                    </a:p>
                    <a:p>
                      <a:pPr algn="ctr"/>
                      <a:r>
                        <a:rPr lang="en-US" dirty="0"/>
                        <a:t>For size distribution functions f(m)</a:t>
                      </a:r>
                      <a:endParaRPr lang="aa-ET" dirty="0"/>
                    </a:p>
                  </a:txBody>
                  <a:tcPr/>
                </a:tc>
                <a:extLst>
                  <a:ext uri="{0D108BD9-81ED-4DB2-BD59-A6C34878D82A}">
                    <a16:rowId xmlns:a16="http://schemas.microsoft.com/office/drawing/2014/main" val="84463927"/>
                  </a:ext>
                </a:extLst>
              </a:tr>
            </a:tbl>
          </a:graphicData>
        </a:graphic>
      </p:graphicFrame>
      <p:pic>
        <p:nvPicPr>
          <p:cNvPr id="10" name="Picture 11">
            <a:extLst>
              <a:ext uri="{FF2B5EF4-FFF2-40B4-BE49-F238E27FC236}">
                <a16:creationId xmlns:a16="http://schemas.microsoft.com/office/drawing/2014/main" id="{938CFF5D-CDD0-4F43-BCAB-859E9CE114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1786" y="1542182"/>
            <a:ext cx="5191383" cy="27569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5067070-22D2-457C-B5ED-3D3408ACBAC6}"/>
              </a:ext>
            </a:extLst>
          </p:cNvPr>
          <p:cNvPicPr/>
          <p:nvPr/>
        </p:nvPicPr>
        <p:blipFill>
          <a:blip r:embed="rId3"/>
          <a:srcRect l="6696" r="6696"/>
          <a:stretch>
            <a:fillRect/>
          </a:stretch>
        </p:blipFill>
        <p:spPr bwMode="auto">
          <a:xfrm>
            <a:off x="7522418" y="1542182"/>
            <a:ext cx="3789449" cy="2795611"/>
          </a:xfrm>
          <a:prstGeom prst="rect">
            <a:avLst/>
          </a:prstGeom>
          <a:noFill/>
          <a:ln w="9525">
            <a:noFill/>
            <a:miter lim="800000"/>
            <a:headEnd/>
            <a:tailEnd/>
          </a:ln>
        </p:spPr>
      </p:pic>
      <p:cxnSp>
        <p:nvCxnSpPr>
          <p:cNvPr id="12" name="Straight Arrow Connector 11">
            <a:extLst>
              <a:ext uri="{FF2B5EF4-FFF2-40B4-BE49-F238E27FC236}">
                <a16:creationId xmlns:a16="http://schemas.microsoft.com/office/drawing/2014/main" id="{20CA92C4-32B2-4F5B-A16F-4FAFB2A7551D}"/>
              </a:ext>
            </a:extLst>
          </p:cNvPr>
          <p:cNvCxnSpPr>
            <a:cxnSpLocks/>
            <a:stCxn id="13" idx="1"/>
          </p:cNvCxnSpPr>
          <p:nvPr/>
        </p:nvCxnSpPr>
        <p:spPr>
          <a:xfrm flipH="1">
            <a:off x="9306576" y="2676537"/>
            <a:ext cx="425609"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5A2A3A1-05AF-458D-8C2B-18784A937FF2}"/>
              </a:ext>
            </a:extLst>
          </p:cNvPr>
          <p:cNvSpPr txBox="1"/>
          <p:nvPr/>
        </p:nvSpPr>
        <p:spPr>
          <a:xfrm>
            <a:off x="9732185" y="2491871"/>
            <a:ext cx="656609" cy="369332"/>
          </a:xfrm>
          <a:prstGeom prst="rect">
            <a:avLst/>
          </a:prstGeom>
          <a:noFill/>
        </p:spPr>
        <p:txBody>
          <a:bodyPr wrap="square" rtlCol="0">
            <a:spAutoFit/>
          </a:bodyPr>
          <a:lstStyle/>
          <a:p>
            <a:r>
              <a:rPr lang="en-US" dirty="0"/>
              <a:t>core</a:t>
            </a:r>
            <a:endParaRPr lang="aa-ET" dirty="0"/>
          </a:p>
        </p:txBody>
      </p:sp>
      <p:cxnSp>
        <p:nvCxnSpPr>
          <p:cNvPr id="14" name="Straight Arrow Connector 13">
            <a:extLst>
              <a:ext uri="{FF2B5EF4-FFF2-40B4-BE49-F238E27FC236}">
                <a16:creationId xmlns:a16="http://schemas.microsoft.com/office/drawing/2014/main" id="{A65A810C-2311-427C-A796-081423E349BB}"/>
              </a:ext>
            </a:extLst>
          </p:cNvPr>
          <p:cNvCxnSpPr>
            <a:cxnSpLocks/>
            <a:stCxn id="15" idx="1"/>
          </p:cNvCxnSpPr>
          <p:nvPr/>
        </p:nvCxnSpPr>
        <p:spPr>
          <a:xfrm flipH="1">
            <a:off x="9023685" y="3450383"/>
            <a:ext cx="849457" cy="3605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58E15F9-A406-438F-BB8F-A10F029D0A87}"/>
              </a:ext>
            </a:extLst>
          </p:cNvPr>
          <p:cNvSpPr txBox="1"/>
          <p:nvPr/>
        </p:nvSpPr>
        <p:spPr>
          <a:xfrm>
            <a:off x="9873142" y="3265717"/>
            <a:ext cx="807864" cy="369332"/>
          </a:xfrm>
          <a:prstGeom prst="rect">
            <a:avLst/>
          </a:prstGeom>
          <a:noFill/>
        </p:spPr>
        <p:txBody>
          <a:bodyPr wrap="square" rtlCol="0">
            <a:spAutoFit/>
          </a:bodyPr>
          <a:lstStyle/>
          <a:p>
            <a:r>
              <a:rPr lang="en-US" dirty="0"/>
              <a:t>edge</a:t>
            </a:r>
            <a:endParaRPr lang="aa-ET" dirty="0"/>
          </a:p>
        </p:txBody>
      </p:sp>
      <p:pic>
        <p:nvPicPr>
          <p:cNvPr id="16" name="Picture 15">
            <a:extLst>
              <a:ext uri="{FF2B5EF4-FFF2-40B4-BE49-F238E27FC236}">
                <a16:creationId xmlns:a16="http://schemas.microsoft.com/office/drawing/2014/main" id="{D3523182-19B3-4733-93A8-A02AD932F0BD}"/>
              </a:ext>
            </a:extLst>
          </p:cNvPr>
          <p:cNvPicPr>
            <a:picLocks noChangeAspect="1"/>
          </p:cNvPicPr>
          <p:nvPr/>
        </p:nvPicPr>
        <p:blipFill>
          <a:blip r:embed="rId4"/>
          <a:stretch>
            <a:fillRect/>
          </a:stretch>
        </p:blipFill>
        <p:spPr>
          <a:xfrm>
            <a:off x="3406127" y="4659582"/>
            <a:ext cx="1899800" cy="759920"/>
          </a:xfrm>
          <a:prstGeom prst="rect">
            <a:avLst/>
          </a:prstGeom>
        </p:spPr>
      </p:pic>
      <p:sp>
        <p:nvSpPr>
          <p:cNvPr id="22" name="Rectangle 21"/>
          <p:cNvSpPr/>
          <p:nvPr/>
        </p:nvSpPr>
        <p:spPr>
          <a:xfrm>
            <a:off x="7832558" y="1705077"/>
            <a:ext cx="3344779" cy="736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316757" y="1773831"/>
            <a:ext cx="2263312" cy="369332"/>
          </a:xfrm>
          <a:prstGeom prst="rect">
            <a:avLst/>
          </a:prstGeom>
          <a:noFill/>
        </p:spPr>
        <p:txBody>
          <a:bodyPr wrap="none" rtlCol="0">
            <a:spAutoFit/>
          </a:bodyPr>
          <a:lstStyle/>
          <a:p>
            <a:r>
              <a:rPr lang="en-US" dirty="0"/>
              <a:t>PSDs along flight track</a:t>
            </a:r>
          </a:p>
        </p:txBody>
      </p:sp>
      <p:sp>
        <p:nvSpPr>
          <p:cNvPr id="23" name="Rectangle 22"/>
          <p:cNvSpPr/>
          <p:nvPr/>
        </p:nvSpPr>
        <p:spPr>
          <a:xfrm>
            <a:off x="11213433" y="1542182"/>
            <a:ext cx="264695" cy="11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809962" y="1453103"/>
            <a:ext cx="711799" cy="18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788795" y="4234163"/>
            <a:ext cx="1461169" cy="305233"/>
          </a:xfrm>
          <a:prstGeom prst="rect">
            <a:avLst/>
          </a:prstGeom>
          <a:solidFill>
            <a:schemeClr val="bg1"/>
          </a:solidFill>
        </p:spPr>
        <p:txBody>
          <a:bodyPr wrap="none" rtlCol="0">
            <a:spAutoFit/>
          </a:bodyPr>
          <a:lstStyle/>
          <a:p>
            <a:r>
              <a:rPr lang="en-US" dirty="0"/>
              <a:t>Diameter, µm</a:t>
            </a:r>
          </a:p>
        </p:txBody>
      </p:sp>
      <p:sp>
        <p:nvSpPr>
          <p:cNvPr id="2" name="Rectangle 1"/>
          <p:cNvSpPr/>
          <p:nvPr/>
        </p:nvSpPr>
        <p:spPr>
          <a:xfrm flipH="1">
            <a:off x="7210425" y="546905"/>
            <a:ext cx="4838698" cy="6158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7820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317F65-A0CF-4726-A5D0-513D2E18F583}"/>
              </a:ext>
            </a:extLst>
          </p:cNvPr>
          <p:cNvPicPr>
            <a:picLocks noChangeAspect="1"/>
          </p:cNvPicPr>
          <p:nvPr/>
        </p:nvPicPr>
        <p:blipFill>
          <a:blip r:embed="rId2"/>
          <a:stretch>
            <a:fillRect/>
          </a:stretch>
        </p:blipFill>
        <p:spPr>
          <a:xfrm>
            <a:off x="5454068" y="0"/>
            <a:ext cx="6737932" cy="6858000"/>
          </a:xfrm>
          <a:prstGeom prst="rect">
            <a:avLst/>
          </a:prstGeom>
        </p:spPr>
      </p:pic>
      <p:sp>
        <p:nvSpPr>
          <p:cNvPr id="4" name="TextBox 3">
            <a:extLst>
              <a:ext uri="{FF2B5EF4-FFF2-40B4-BE49-F238E27FC236}">
                <a16:creationId xmlns:a16="http://schemas.microsoft.com/office/drawing/2014/main" id="{79418BAA-B4BC-43B7-8C60-D9523DD9FF4B}"/>
              </a:ext>
            </a:extLst>
          </p:cNvPr>
          <p:cNvSpPr txBox="1"/>
          <p:nvPr/>
        </p:nvSpPr>
        <p:spPr>
          <a:xfrm>
            <a:off x="0" y="265815"/>
            <a:ext cx="5436675" cy="2693045"/>
          </a:xfrm>
          <a:prstGeom prst="rect">
            <a:avLst/>
          </a:prstGeom>
          <a:noFill/>
        </p:spPr>
        <p:txBody>
          <a:bodyPr wrap="square" rtlCol="0">
            <a:spAutoFit/>
          </a:bodyPr>
          <a:lstStyle/>
          <a:p>
            <a:pPr algn="ctr"/>
            <a:r>
              <a:rPr lang="en-US" sz="2800" u="sng" dirty="0"/>
              <a:t>Drop RWC</a:t>
            </a:r>
          </a:p>
          <a:p>
            <a:pPr algn="ctr"/>
            <a:r>
              <a:rPr lang="en-US" sz="2800" dirty="0"/>
              <a:t>polluted &lt; pristine</a:t>
            </a:r>
          </a:p>
          <a:p>
            <a:pPr algn="ctr"/>
            <a:endParaRPr lang="en-US" sz="2800" dirty="0"/>
          </a:p>
          <a:p>
            <a:pPr algn="ctr"/>
            <a:r>
              <a:rPr lang="en-US" sz="2800" dirty="0"/>
              <a:t>2M &lt; SBM</a:t>
            </a:r>
          </a:p>
          <a:p>
            <a:pPr marL="457200" indent="-457200">
              <a:buFont typeface="Arial" panose="020B0604020202020204" pitchFamily="34" charset="0"/>
              <a:buChar char="•"/>
            </a:pPr>
            <a:r>
              <a:rPr lang="en-US" sz="1900" dirty="0"/>
              <a:t>no CCN budget in 2M </a:t>
            </a:r>
            <a:r>
              <a:rPr lang="en-US" sz="1900" dirty="0">
                <a:sym typeface="Wingdings" panose="05000000000000000000" pitchFamily="2" charset="2"/>
              </a:rPr>
              <a:t> </a:t>
            </a:r>
            <a:r>
              <a:rPr lang="en-US" sz="1900" dirty="0"/>
              <a:t>higher NC at high levels </a:t>
            </a:r>
          </a:p>
          <a:p>
            <a:pPr marL="457200" indent="-457200">
              <a:buFont typeface="Arial" panose="020B0604020202020204" pitchFamily="34" charset="0"/>
              <a:buChar char="•"/>
            </a:pPr>
            <a:r>
              <a:rPr lang="en-US" sz="1900" dirty="0"/>
              <a:t>Saturation adjustment in 2M delays rain</a:t>
            </a:r>
          </a:p>
          <a:p>
            <a:pPr marL="457200" indent="-457200">
              <a:buFont typeface="Arial" panose="020B0604020202020204" pitchFamily="34" charset="0"/>
              <a:buChar char="•"/>
            </a:pPr>
            <a:r>
              <a:rPr lang="en-US" sz="1900" dirty="0"/>
              <a:t>Probably low collision rate in 2M</a:t>
            </a:r>
            <a:endParaRPr lang="en-IL" sz="1900" dirty="0"/>
          </a:p>
        </p:txBody>
      </p:sp>
      <p:sp>
        <p:nvSpPr>
          <p:cNvPr id="5" name="Rectangle 4">
            <a:extLst>
              <a:ext uri="{FF2B5EF4-FFF2-40B4-BE49-F238E27FC236}">
                <a16:creationId xmlns:a16="http://schemas.microsoft.com/office/drawing/2014/main" id="{E665DB4D-7176-4065-B6EE-7B754D1F8E93}"/>
              </a:ext>
            </a:extLst>
          </p:cNvPr>
          <p:cNvSpPr/>
          <p:nvPr/>
        </p:nvSpPr>
        <p:spPr>
          <a:xfrm>
            <a:off x="8527311" y="5050467"/>
            <a:ext cx="2849525" cy="16161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602616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851A58-E41F-4DCF-810D-39011CE73B32}"/>
              </a:ext>
            </a:extLst>
          </p:cNvPr>
          <p:cNvPicPr>
            <a:picLocks noChangeAspect="1"/>
          </p:cNvPicPr>
          <p:nvPr/>
        </p:nvPicPr>
        <p:blipFill>
          <a:blip r:embed="rId2"/>
          <a:stretch>
            <a:fillRect/>
          </a:stretch>
        </p:blipFill>
        <p:spPr>
          <a:xfrm>
            <a:off x="1292505" y="1114914"/>
            <a:ext cx="9606987" cy="5244860"/>
          </a:xfrm>
          <a:prstGeom prst="rect">
            <a:avLst/>
          </a:prstGeom>
        </p:spPr>
      </p:pic>
      <p:sp>
        <p:nvSpPr>
          <p:cNvPr id="3" name="Rectangle 2">
            <a:extLst>
              <a:ext uri="{FF2B5EF4-FFF2-40B4-BE49-F238E27FC236}">
                <a16:creationId xmlns:a16="http://schemas.microsoft.com/office/drawing/2014/main" id="{6561E971-8DC5-43B9-B123-25E766CEBD52}"/>
              </a:ext>
            </a:extLst>
          </p:cNvPr>
          <p:cNvSpPr/>
          <p:nvPr/>
        </p:nvSpPr>
        <p:spPr>
          <a:xfrm>
            <a:off x="0" y="6438858"/>
            <a:ext cx="12191999" cy="461665"/>
          </a:xfrm>
          <a:prstGeom prst="rect">
            <a:avLst/>
          </a:prstGeom>
        </p:spPr>
        <p:txBody>
          <a:bodyPr wrap="square">
            <a:spAutoFit/>
          </a:bodyPr>
          <a:lstStyle/>
          <a:p>
            <a:r>
              <a:rPr lang="en-US" sz="1200" b="1" dirty="0">
                <a:solidFill>
                  <a:srgbClr val="000000"/>
                </a:solidFill>
                <a:latin typeface="Charis SIL"/>
              </a:rPr>
              <a:t>Fig. 8. </a:t>
            </a:r>
            <a:r>
              <a:rPr lang="en-US" sz="1200" dirty="0">
                <a:solidFill>
                  <a:srgbClr val="000000"/>
                </a:solidFill>
                <a:latin typeface="Charis SIL"/>
              </a:rPr>
              <a:t>Vertical profiles of cloud (red) and rain (blue) mixing ratios in the cloud core at the developing stage of cloud evolution (23 min). The profiles of mass loadings (qc + </a:t>
            </a:r>
            <a:r>
              <a:rPr lang="en-US" sz="1200" dirty="0" err="1">
                <a:solidFill>
                  <a:srgbClr val="000000"/>
                </a:solidFill>
                <a:latin typeface="Charis SIL"/>
              </a:rPr>
              <a:t>qr</a:t>
            </a:r>
            <a:r>
              <a:rPr lang="en-US" sz="1200" dirty="0">
                <a:solidFill>
                  <a:srgbClr val="000000"/>
                </a:solidFill>
                <a:latin typeface="Charis SIL"/>
              </a:rPr>
              <a:t>) in 2M-L and SBM-L are plotted in panels a) and b), respectively (dashed green lines). </a:t>
            </a:r>
            <a:endParaRPr lang="en-IL" sz="3600" dirty="0"/>
          </a:p>
        </p:txBody>
      </p:sp>
      <p:sp>
        <p:nvSpPr>
          <p:cNvPr id="4" name="Rectangle 3">
            <a:extLst>
              <a:ext uri="{FF2B5EF4-FFF2-40B4-BE49-F238E27FC236}">
                <a16:creationId xmlns:a16="http://schemas.microsoft.com/office/drawing/2014/main" id="{AAC98D5F-14AE-4DE8-9491-3CD6330559A5}"/>
              </a:ext>
            </a:extLst>
          </p:cNvPr>
          <p:cNvSpPr/>
          <p:nvPr/>
        </p:nvSpPr>
        <p:spPr>
          <a:xfrm>
            <a:off x="-1" y="0"/>
            <a:ext cx="12192000" cy="584775"/>
          </a:xfrm>
          <a:prstGeom prst="rect">
            <a:avLst/>
          </a:prstGeom>
        </p:spPr>
        <p:txBody>
          <a:bodyPr wrap="square">
            <a:spAutoFit/>
          </a:bodyPr>
          <a:lstStyle/>
          <a:p>
            <a:pPr algn="ctr"/>
            <a:r>
              <a:rPr lang="en-US" sz="3200" b="1" dirty="0">
                <a:solidFill>
                  <a:srgbClr val="000000"/>
                </a:solidFill>
                <a:latin typeface="Charis SIL"/>
              </a:rPr>
              <a:t>Rain initiation</a:t>
            </a:r>
            <a:endParaRPr lang="en-IL" sz="7200" dirty="0"/>
          </a:p>
        </p:txBody>
      </p:sp>
    </p:spTree>
    <p:extLst>
      <p:ext uri="{BB962C8B-B14F-4D97-AF65-F5344CB8AC3E}">
        <p14:creationId xmlns:p14="http://schemas.microsoft.com/office/powerpoint/2010/main" val="4233483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FCB586-B1C9-47B5-AE75-C1AEDE24ECFA}"/>
              </a:ext>
            </a:extLst>
          </p:cNvPr>
          <p:cNvPicPr>
            <a:picLocks noChangeAspect="1"/>
          </p:cNvPicPr>
          <p:nvPr/>
        </p:nvPicPr>
        <p:blipFill>
          <a:blip r:embed="rId2"/>
          <a:stretch>
            <a:fillRect/>
          </a:stretch>
        </p:blipFill>
        <p:spPr>
          <a:xfrm>
            <a:off x="1292505" y="1239378"/>
            <a:ext cx="9606987" cy="4687019"/>
          </a:xfrm>
          <a:prstGeom prst="rect">
            <a:avLst/>
          </a:prstGeom>
        </p:spPr>
      </p:pic>
      <p:sp>
        <p:nvSpPr>
          <p:cNvPr id="3" name="Rectangle 2">
            <a:extLst>
              <a:ext uri="{FF2B5EF4-FFF2-40B4-BE49-F238E27FC236}">
                <a16:creationId xmlns:a16="http://schemas.microsoft.com/office/drawing/2014/main" id="{FC3367B2-3D1B-4592-8E52-79AF99F656C2}"/>
              </a:ext>
            </a:extLst>
          </p:cNvPr>
          <p:cNvSpPr/>
          <p:nvPr/>
        </p:nvSpPr>
        <p:spPr>
          <a:xfrm>
            <a:off x="0" y="6581001"/>
            <a:ext cx="12191999" cy="276999"/>
          </a:xfrm>
          <a:prstGeom prst="rect">
            <a:avLst/>
          </a:prstGeom>
        </p:spPr>
        <p:txBody>
          <a:bodyPr wrap="square">
            <a:spAutoFit/>
          </a:bodyPr>
          <a:lstStyle/>
          <a:p>
            <a:r>
              <a:rPr lang="en-US" sz="1200" b="1" dirty="0">
                <a:solidFill>
                  <a:srgbClr val="000000"/>
                </a:solidFill>
                <a:latin typeface="Charis SIL"/>
              </a:rPr>
              <a:t>Fig. 10. </a:t>
            </a:r>
            <a:r>
              <a:rPr lang="en-US" sz="1200" dirty="0">
                <a:solidFill>
                  <a:srgbClr val="000000"/>
                </a:solidFill>
                <a:latin typeface="Charis SIL"/>
              </a:rPr>
              <a:t>Vertical profiles of </a:t>
            </a:r>
            <a:r>
              <a:rPr lang="en-US" sz="1200" dirty="0" err="1">
                <a:solidFill>
                  <a:srgbClr val="000000"/>
                </a:solidFill>
                <a:latin typeface="Charis SIL"/>
              </a:rPr>
              <a:t>qr</a:t>
            </a:r>
            <a:r>
              <a:rPr lang="en-US" sz="1200" dirty="0">
                <a:solidFill>
                  <a:srgbClr val="000000"/>
                </a:solidFill>
                <a:latin typeface="Charis SIL"/>
              </a:rPr>
              <a:t> (black curves) and </a:t>
            </a:r>
            <a:r>
              <a:rPr lang="en-US" sz="1200" dirty="0" err="1">
                <a:solidFill>
                  <a:srgbClr val="000000"/>
                </a:solidFill>
                <a:latin typeface="Charis SIL"/>
              </a:rPr>
              <a:t>Rv</a:t>
            </a:r>
            <a:r>
              <a:rPr lang="en-US" sz="1200" dirty="0">
                <a:solidFill>
                  <a:srgbClr val="000000"/>
                </a:solidFill>
                <a:latin typeface="Charis SIL"/>
              </a:rPr>
              <a:t> (red curves) in the cloud cores of developing clouds in all experiments. The time of rain beginning is chosen when </a:t>
            </a:r>
            <a:r>
              <a:rPr lang="en-US" sz="1200" dirty="0" err="1">
                <a:solidFill>
                  <a:srgbClr val="000000"/>
                </a:solidFill>
                <a:latin typeface="Charis SIL"/>
              </a:rPr>
              <a:t>qr</a:t>
            </a:r>
            <a:r>
              <a:rPr lang="en-US" sz="1200" dirty="0">
                <a:solidFill>
                  <a:srgbClr val="000000"/>
                </a:solidFill>
                <a:latin typeface="Charis SIL"/>
              </a:rPr>
              <a:t> exceeded 10􀀀 6 kg/kg. </a:t>
            </a:r>
            <a:endParaRPr lang="en-IL" sz="3600" dirty="0"/>
          </a:p>
        </p:txBody>
      </p:sp>
      <p:sp>
        <p:nvSpPr>
          <p:cNvPr id="4" name="Rectangle 3">
            <a:extLst>
              <a:ext uri="{FF2B5EF4-FFF2-40B4-BE49-F238E27FC236}">
                <a16:creationId xmlns:a16="http://schemas.microsoft.com/office/drawing/2014/main" id="{812CC9F8-926A-4DFA-A863-B9E9F127E6E0}"/>
              </a:ext>
            </a:extLst>
          </p:cNvPr>
          <p:cNvSpPr/>
          <p:nvPr/>
        </p:nvSpPr>
        <p:spPr>
          <a:xfrm>
            <a:off x="-1" y="0"/>
            <a:ext cx="12192000" cy="584775"/>
          </a:xfrm>
          <a:prstGeom prst="rect">
            <a:avLst/>
          </a:prstGeom>
        </p:spPr>
        <p:txBody>
          <a:bodyPr wrap="square">
            <a:spAutoFit/>
          </a:bodyPr>
          <a:lstStyle/>
          <a:p>
            <a:pPr algn="ctr"/>
            <a:r>
              <a:rPr lang="en-US" sz="3200" b="1" dirty="0">
                <a:solidFill>
                  <a:srgbClr val="000000"/>
                </a:solidFill>
                <a:latin typeface="Charis SIL"/>
              </a:rPr>
              <a:t>Rain initiation, works good in 2M as well</a:t>
            </a:r>
            <a:endParaRPr lang="en-IL" sz="7200" dirty="0"/>
          </a:p>
        </p:txBody>
      </p:sp>
    </p:spTree>
    <p:extLst>
      <p:ext uri="{BB962C8B-B14F-4D97-AF65-F5344CB8AC3E}">
        <p14:creationId xmlns:p14="http://schemas.microsoft.com/office/powerpoint/2010/main" val="3251763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1223C3-D7E5-4D24-A477-26C013A02278}"/>
              </a:ext>
            </a:extLst>
          </p:cNvPr>
          <p:cNvPicPr>
            <a:picLocks noChangeAspect="1"/>
          </p:cNvPicPr>
          <p:nvPr/>
        </p:nvPicPr>
        <p:blipFill>
          <a:blip r:embed="rId2"/>
          <a:stretch>
            <a:fillRect/>
          </a:stretch>
        </p:blipFill>
        <p:spPr>
          <a:xfrm>
            <a:off x="1094122" y="188410"/>
            <a:ext cx="10301468" cy="6268528"/>
          </a:xfrm>
          <a:prstGeom prst="rect">
            <a:avLst/>
          </a:prstGeom>
        </p:spPr>
      </p:pic>
      <p:sp>
        <p:nvSpPr>
          <p:cNvPr id="3" name="Rectangle 2">
            <a:extLst>
              <a:ext uri="{FF2B5EF4-FFF2-40B4-BE49-F238E27FC236}">
                <a16:creationId xmlns:a16="http://schemas.microsoft.com/office/drawing/2014/main" id="{A69C9723-23D4-489C-86E1-9B386F6D7EDA}"/>
              </a:ext>
            </a:extLst>
          </p:cNvPr>
          <p:cNvSpPr/>
          <p:nvPr/>
        </p:nvSpPr>
        <p:spPr>
          <a:xfrm>
            <a:off x="0" y="6581001"/>
            <a:ext cx="12192000" cy="276999"/>
          </a:xfrm>
          <a:prstGeom prst="rect">
            <a:avLst/>
          </a:prstGeom>
        </p:spPr>
        <p:txBody>
          <a:bodyPr wrap="square">
            <a:spAutoFit/>
          </a:bodyPr>
          <a:lstStyle/>
          <a:p>
            <a:pPr algn="ctr"/>
            <a:r>
              <a:rPr lang="en-US" sz="1200" b="1" dirty="0">
                <a:solidFill>
                  <a:srgbClr val="000000"/>
                </a:solidFill>
                <a:latin typeface="Charis SIL"/>
              </a:rPr>
              <a:t>Fig. 12. </a:t>
            </a:r>
            <a:r>
              <a:rPr lang="en-US" sz="1200" dirty="0">
                <a:solidFill>
                  <a:srgbClr val="000000"/>
                </a:solidFill>
                <a:latin typeface="Charis SIL"/>
              </a:rPr>
              <a:t>Spatial distribution of accumulated rain in different experiments 2M-H, SBM-H, 2M-L and 2M-H at 60 min (upper row) and 120 min (bottom row). </a:t>
            </a:r>
            <a:endParaRPr lang="en-IL" sz="3600" dirty="0"/>
          </a:p>
        </p:txBody>
      </p:sp>
    </p:spTree>
    <p:extLst>
      <p:ext uri="{BB962C8B-B14F-4D97-AF65-F5344CB8AC3E}">
        <p14:creationId xmlns:p14="http://schemas.microsoft.com/office/powerpoint/2010/main" val="3499389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524776" cy="584775"/>
          </a:xfrm>
          <a:prstGeom prst="rect">
            <a:avLst/>
          </a:prstGeom>
          <a:noFill/>
        </p:spPr>
        <p:txBody>
          <a:bodyPr wrap="none" rtlCol="0">
            <a:spAutoFit/>
          </a:bodyPr>
          <a:lstStyle/>
          <a:p>
            <a:r>
              <a:rPr lang="en-US" sz="3200" dirty="0"/>
              <a:t>Outlook</a:t>
            </a:r>
          </a:p>
        </p:txBody>
      </p:sp>
      <p:sp>
        <p:nvSpPr>
          <p:cNvPr id="3" name="TextBox 2"/>
          <p:cNvSpPr txBox="1"/>
          <p:nvPr/>
        </p:nvSpPr>
        <p:spPr>
          <a:xfrm>
            <a:off x="521570" y="1364142"/>
            <a:ext cx="10742300" cy="2287678"/>
          </a:xfrm>
          <a:prstGeom prst="rect">
            <a:avLst/>
          </a:prstGeom>
          <a:noFill/>
        </p:spPr>
        <p:txBody>
          <a:bodyPr wrap="none" rtlCol="0">
            <a:spAutoFit/>
          </a:bodyPr>
          <a:lstStyle/>
          <a:p>
            <a:pPr marL="971550" lvl="1" indent="-514350">
              <a:lnSpc>
                <a:spcPct val="130000"/>
              </a:lnSpc>
              <a:buFont typeface="Arial" panose="020B0604020202020204" pitchFamily="34" charset="0"/>
              <a:buChar char="•"/>
            </a:pPr>
            <a:r>
              <a:rPr lang="en-US" sz="2800" dirty="0"/>
              <a:t>Overview</a:t>
            </a:r>
          </a:p>
          <a:p>
            <a:pPr marL="971550" lvl="1" indent="-514350">
              <a:lnSpc>
                <a:spcPct val="130000"/>
              </a:lnSpc>
              <a:buFont typeface="Arial" panose="020B0604020202020204" pitchFamily="34" charset="0"/>
              <a:buChar char="•"/>
            </a:pPr>
            <a:r>
              <a:rPr lang="en-US" sz="2800" dirty="0"/>
              <a:t>Warm-Phase SBM Implementation in ICON</a:t>
            </a:r>
          </a:p>
          <a:p>
            <a:pPr marL="971550" lvl="1" indent="-514350">
              <a:lnSpc>
                <a:spcPct val="130000"/>
              </a:lnSpc>
              <a:buFont typeface="Arial" panose="020B0604020202020204" pitchFamily="34" charset="0"/>
              <a:buChar char="•"/>
            </a:pPr>
            <a:r>
              <a:rPr lang="en-US" sz="2800" dirty="0"/>
              <a:t>First tests of Cumulonimbus development (Weisman-</a:t>
            </a:r>
            <a:r>
              <a:rPr lang="en-US" sz="2800" dirty="0" err="1"/>
              <a:t>Klemp</a:t>
            </a:r>
            <a:r>
              <a:rPr lang="en-US" sz="2800" dirty="0"/>
              <a:t> 1982)</a:t>
            </a:r>
          </a:p>
          <a:p>
            <a:pPr marL="971550" lvl="1" indent="-514350">
              <a:lnSpc>
                <a:spcPct val="130000"/>
              </a:lnSpc>
              <a:buFont typeface="Arial" panose="020B0604020202020204" pitchFamily="34" charset="0"/>
              <a:buChar char="•"/>
            </a:pPr>
            <a:r>
              <a:rPr lang="en-US" sz="2800" dirty="0"/>
              <a:t>Real case example</a:t>
            </a:r>
          </a:p>
        </p:txBody>
      </p:sp>
      <p:sp>
        <p:nvSpPr>
          <p:cNvPr id="5" name="Rectangle 4"/>
          <p:cNvSpPr/>
          <p:nvPr/>
        </p:nvSpPr>
        <p:spPr>
          <a:xfrm>
            <a:off x="1380766" y="3143801"/>
            <a:ext cx="3060605" cy="466611"/>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5495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11202" y="962025"/>
            <a:ext cx="5867400" cy="5867400"/>
          </a:xfrm>
          <a:prstGeom prst="rect">
            <a:avLst/>
          </a:prstGeom>
        </p:spPr>
      </p:pic>
      <p:sp>
        <p:nvSpPr>
          <p:cNvPr id="3" name="TextBox 2"/>
          <p:cNvSpPr txBox="1"/>
          <p:nvPr/>
        </p:nvSpPr>
        <p:spPr>
          <a:xfrm>
            <a:off x="0" y="0"/>
            <a:ext cx="12192000" cy="584775"/>
          </a:xfrm>
          <a:prstGeom prst="rect">
            <a:avLst/>
          </a:prstGeom>
          <a:noFill/>
        </p:spPr>
        <p:txBody>
          <a:bodyPr wrap="square" rtlCol="0">
            <a:spAutoFit/>
          </a:bodyPr>
          <a:lstStyle/>
          <a:p>
            <a:pPr algn="ctr"/>
            <a:r>
              <a:rPr lang="en-US" sz="3200" dirty="0"/>
              <a:t>Real “warm” case: 23-24/9/2021</a:t>
            </a:r>
          </a:p>
        </p:txBody>
      </p:sp>
      <p:pic>
        <p:nvPicPr>
          <p:cNvPr id="4" name="Picture 3"/>
          <p:cNvPicPr>
            <a:picLocks noChangeAspect="1"/>
          </p:cNvPicPr>
          <p:nvPr/>
        </p:nvPicPr>
        <p:blipFill>
          <a:blip r:embed="rId3"/>
          <a:stretch>
            <a:fillRect/>
          </a:stretch>
        </p:blipFill>
        <p:spPr>
          <a:xfrm>
            <a:off x="309801" y="857250"/>
            <a:ext cx="4635579" cy="6000750"/>
          </a:xfrm>
          <a:prstGeom prst="rect">
            <a:avLst/>
          </a:prstGeom>
        </p:spPr>
      </p:pic>
      <p:sp>
        <p:nvSpPr>
          <p:cNvPr id="5" name="Rectangle 4"/>
          <p:cNvSpPr/>
          <p:nvPr/>
        </p:nvSpPr>
        <p:spPr>
          <a:xfrm>
            <a:off x="1995045" y="962025"/>
            <a:ext cx="1265090" cy="307777"/>
          </a:xfrm>
          <a:prstGeom prst="rect">
            <a:avLst/>
          </a:prstGeom>
        </p:spPr>
        <p:txBody>
          <a:bodyPr wrap="none">
            <a:spAutoFit/>
          </a:bodyPr>
          <a:lstStyle/>
          <a:p>
            <a:pPr algn="ctr"/>
            <a:r>
              <a:rPr lang="en-US" sz="1400" dirty="0">
                <a:solidFill>
                  <a:srgbClr val="000000"/>
                </a:solidFill>
                <a:latin typeface="Times New Roman" panose="02020603050405020304" pitchFamily="18" charset="0"/>
              </a:rPr>
              <a:t>Fri 24 Sep 00Z</a:t>
            </a:r>
            <a:endParaRPr lang="en-US" sz="1400" dirty="0"/>
          </a:p>
        </p:txBody>
      </p:sp>
    </p:spTree>
    <p:extLst>
      <p:ext uri="{BB962C8B-B14F-4D97-AF65-F5344CB8AC3E}">
        <p14:creationId xmlns:p14="http://schemas.microsoft.com/office/powerpoint/2010/main" val="1427804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58583" y="1838325"/>
            <a:ext cx="2390775" cy="4876800"/>
          </a:xfrm>
          <a:prstGeom prst="rect">
            <a:avLst/>
          </a:prstGeom>
        </p:spPr>
      </p:pic>
      <p:pic>
        <p:nvPicPr>
          <p:cNvPr id="3" name="Picture 2"/>
          <p:cNvPicPr>
            <a:picLocks noChangeAspect="1"/>
          </p:cNvPicPr>
          <p:nvPr/>
        </p:nvPicPr>
        <p:blipFill>
          <a:blip r:embed="rId3"/>
          <a:stretch>
            <a:fillRect/>
          </a:stretch>
        </p:blipFill>
        <p:spPr>
          <a:xfrm>
            <a:off x="9496425" y="1838325"/>
            <a:ext cx="2400300" cy="4876800"/>
          </a:xfrm>
          <a:prstGeom prst="rect">
            <a:avLst/>
          </a:prstGeom>
        </p:spPr>
      </p:pic>
      <p:pic>
        <p:nvPicPr>
          <p:cNvPr id="3074" name="Picture 2" descr="http://192.168.25.166:7776/~pavel/rain_images/2021092300/2021092400_obs_data_CROP.png"/>
          <p:cNvPicPr>
            <a:picLocks noChangeAspect="1" noChangeArrowheads="1"/>
          </p:cNvPicPr>
          <p:nvPr/>
        </p:nvPicPr>
        <p:blipFill rotWithShape="1">
          <a:blip r:embed="rId4">
            <a:extLst>
              <a:ext uri="{28A0092B-C50C-407E-A947-70E740481C1C}">
                <a14:useLocalDpi xmlns:a14="http://schemas.microsoft.com/office/drawing/2010/main" val="0"/>
              </a:ext>
            </a:extLst>
          </a:blip>
          <a:srcRect t="5396"/>
          <a:stretch/>
        </p:blipFill>
        <p:spPr bwMode="auto">
          <a:xfrm>
            <a:off x="371475" y="1847850"/>
            <a:ext cx="2687108" cy="50101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192.168.25.166:7776/~pavel/rain_images/2021092300/2021092406_obs_data_CROP.png"/>
          <p:cNvPicPr>
            <a:picLocks noChangeAspect="1" noChangeArrowheads="1"/>
          </p:cNvPicPr>
          <p:nvPr/>
        </p:nvPicPr>
        <p:blipFill rotWithShape="1">
          <a:blip r:embed="rId5">
            <a:extLst>
              <a:ext uri="{28A0092B-C50C-407E-A947-70E740481C1C}">
                <a14:useLocalDpi xmlns:a14="http://schemas.microsoft.com/office/drawing/2010/main" val="0"/>
              </a:ext>
            </a:extLst>
          </a:blip>
          <a:srcRect t="4943"/>
          <a:stretch/>
        </p:blipFill>
        <p:spPr bwMode="auto">
          <a:xfrm>
            <a:off x="6829426" y="1838324"/>
            <a:ext cx="2666999" cy="50196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584775"/>
          </a:xfrm>
          <a:prstGeom prst="rect">
            <a:avLst/>
          </a:prstGeom>
          <a:noFill/>
        </p:spPr>
        <p:txBody>
          <a:bodyPr wrap="square" rtlCol="0">
            <a:spAutoFit/>
          </a:bodyPr>
          <a:lstStyle/>
          <a:p>
            <a:pPr algn="ctr"/>
            <a:r>
              <a:rPr lang="en-US" sz="3200" dirty="0"/>
              <a:t>Real “warm” case: 23-24/9/2021</a:t>
            </a:r>
          </a:p>
        </p:txBody>
      </p:sp>
      <p:sp>
        <p:nvSpPr>
          <p:cNvPr id="8" name="TextBox 7"/>
          <p:cNvSpPr txBox="1"/>
          <p:nvPr/>
        </p:nvSpPr>
        <p:spPr>
          <a:xfrm>
            <a:off x="371475" y="981075"/>
            <a:ext cx="5077883" cy="369332"/>
          </a:xfrm>
          <a:prstGeom prst="rect">
            <a:avLst/>
          </a:prstGeom>
          <a:noFill/>
        </p:spPr>
        <p:txBody>
          <a:bodyPr wrap="square" rtlCol="0">
            <a:spAutoFit/>
          </a:bodyPr>
          <a:lstStyle/>
          <a:p>
            <a:pPr algn="ctr"/>
            <a:r>
              <a:rPr lang="en-US" dirty="0"/>
              <a:t>23/9:18Z - 24/9:00Z</a:t>
            </a:r>
          </a:p>
        </p:txBody>
      </p:sp>
      <p:sp>
        <p:nvSpPr>
          <p:cNvPr id="11" name="TextBox 10"/>
          <p:cNvSpPr txBox="1"/>
          <p:nvPr/>
        </p:nvSpPr>
        <p:spPr>
          <a:xfrm>
            <a:off x="6829427" y="981075"/>
            <a:ext cx="5067298" cy="369332"/>
          </a:xfrm>
          <a:prstGeom prst="rect">
            <a:avLst/>
          </a:prstGeom>
          <a:noFill/>
        </p:spPr>
        <p:txBody>
          <a:bodyPr wrap="square" rtlCol="0">
            <a:spAutoFit/>
          </a:bodyPr>
          <a:lstStyle/>
          <a:p>
            <a:pPr algn="ctr"/>
            <a:r>
              <a:rPr lang="en-US" dirty="0"/>
              <a:t>24/9:00Z - 24/9:06Z</a:t>
            </a:r>
          </a:p>
        </p:txBody>
      </p:sp>
      <p:sp>
        <p:nvSpPr>
          <p:cNvPr id="9" name="TextBox 8"/>
          <p:cNvSpPr txBox="1"/>
          <p:nvPr/>
        </p:nvSpPr>
        <p:spPr>
          <a:xfrm>
            <a:off x="371475" y="1463100"/>
            <a:ext cx="2687107" cy="369332"/>
          </a:xfrm>
          <a:prstGeom prst="rect">
            <a:avLst/>
          </a:prstGeom>
          <a:noFill/>
        </p:spPr>
        <p:txBody>
          <a:bodyPr wrap="square" rtlCol="0">
            <a:spAutoFit/>
          </a:bodyPr>
          <a:lstStyle/>
          <a:p>
            <a:pPr algn="ctr"/>
            <a:r>
              <a:rPr lang="en-US" dirty="0">
                <a:solidFill>
                  <a:srgbClr val="FF0000"/>
                </a:solidFill>
              </a:rPr>
              <a:t>Radar</a:t>
            </a:r>
          </a:p>
        </p:txBody>
      </p:sp>
      <p:sp>
        <p:nvSpPr>
          <p:cNvPr id="13" name="TextBox 12"/>
          <p:cNvSpPr txBox="1"/>
          <p:nvPr/>
        </p:nvSpPr>
        <p:spPr>
          <a:xfrm>
            <a:off x="2914650" y="1463100"/>
            <a:ext cx="2687107" cy="369332"/>
          </a:xfrm>
          <a:prstGeom prst="rect">
            <a:avLst/>
          </a:prstGeom>
          <a:noFill/>
        </p:spPr>
        <p:txBody>
          <a:bodyPr wrap="square" rtlCol="0">
            <a:spAutoFit/>
          </a:bodyPr>
          <a:lstStyle/>
          <a:p>
            <a:pPr algn="ctr"/>
            <a:r>
              <a:rPr lang="en-US" dirty="0">
                <a:solidFill>
                  <a:srgbClr val="FF0000"/>
                </a:solidFill>
              </a:rPr>
              <a:t>ICON-SBM</a:t>
            </a:r>
          </a:p>
        </p:txBody>
      </p:sp>
      <p:sp>
        <p:nvSpPr>
          <p:cNvPr id="14" name="TextBox 13"/>
          <p:cNvSpPr txBox="1"/>
          <p:nvPr/>
        </p:nvSpPr>
        <p:spPr>
          <a:xfrm>
            <a:off x="6810375" y="1463100"/>
            <a:ext cx="2687107" cy="369332"/>
          </a:xfrm>
          <a:prstGeom prst="rect">
            <a:avLst/>
          </a:prstGeom>
          <a:noFill/>
        </p:spPr>
        <p:txBody>
          <a:bodyPr wrap="square" rtlCol="0">
            <a:spAutoFit/>
          </a:bodyPr>
          <a:lstStyle/>
          <a:p>
            <a:pPr algn="ctr"/>
            <a:r>
              <a:rPr lang="en-US" dirty="0">
                <a:solidFill>
                  <a:srgbClr val="FF0000"/>
                </a:solidFill>
              </a:rPr>
              <a:t>Radar</a:t>
            </a:r>
          </a:p>
        </p:txBody>
      </p:sp>
      <p:sp>
        <p:nvSpPr>
          <p:cNvPr id="15" name="TextBox 14"/>
          <p:cNvSpPr txBox="1"/>
          <p:nvPr/>
        </p:nvSpPr>
        <p:spPr>
          <a:xfrm>
            <a:off x="9353550" y="1463100"/>
            <a:ext cx="2687107" cy="369332"/>
          </a:xfrm>
          <a:prstGeom prst="rect">
            <a:avLst/>
          </a:prstGeom>
          <a:noFill/>
        </p:spPr>
        <p:txBody>
          <a:bodyPr wrap="square" rtlCol="0">
            <a:spAutoFit/>
          </a:bodyPr>
          <a:lstStyle/>
          <a:p>
            <a:pPr algn="ctr"/>
            <a:r>
              <a:rPr lang="en-US" dirty="0">
                <a:solidFill>
                  <a:srgbClr val="FF0000"/>
                </a:solidFill>
              </a:rPr>
              <a:t>ICON-SBM</a:t>
            </a:r>
          </a:p>
        </p:txBody>
      </p:sp>
    </p:spTree>
    <p:extLst>
      <p:ext uri="{BB962C8B-B14F-4D97-AF65-F5344CB8AC3E}">
        <p14:creationId xmlns:p14="http://schemas.microsoft.com/office/powerpoint/2010/main" val="346149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1999" cy="523220"/>
          </a:xfrm>
          <a:prstGeom prst="rect">
            <a:avLst/>
          </a:prstGeom>
          <a:solidFill>
            <a:srgbClr val="FFFFCC"/>
          </a:solidFill>
        </p:spPr>
        <p:txBody>
          <a:bodyPr wrap="square" rtlCol="0">
            <a:spAutoFit/>
          </a:bodyPr>
          <a:lstStyle/>
          <a:p>
            <a:pPr algn="ctr"/>
            <a:r>
              <a:rPr lang="en-US" sz="2800" dirty="0"/>
              <a:t>Conclusions</a:t>
            </a:r>
          </a:p>
        </p:txBody>
      </p:sp>
      <p:sp>
        <p:nvSpPr>
          <p:cNvPr id="6" name="TextBox 5"/>
          <p:cNvSpPr txBox="1"/>
          <p:nvPr/>
        </p:nvSpPr>
        <p:spPr>
          <a:xfrm>
            <a:off x="-1" y="764024"/>
            <a:ext cx="12192001"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t>Warm-Phase Spectral-Bin Microphysics is implemented in ICON. </a:t>
            </a:r>
            <a:r>
              <a:rPr lang="en-US" sz="2000" dirty="0"/>
              <a:t>Runs 6.8 times slower than 1M</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WK82 test case was performed using different CCN concentrations. 2M and SBM schemes were compared.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CCN significantly affect cloud microphysics and dynamics. SBM is more sensitive than 2M.</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In Maritime clouds the rain forms earlier but the integral accumulated values are lower.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Convective invigoration is seen already at warm phase.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Plan as part of the CAIIR project: Mixed phase SBM </a:t>
            </a:r>
            <a:r>
              <a:rPr lang="en-US" sz="2400" dirty="0">
                <a:sym typeface="Wingdings" panose="05000000000000000000" pitchFamily="2" charset="2"/>
              </a:rPr>
              <a:t> ICON</a:t>
            </a:r>
          </a:p>
          <a:p>
            <a:pPr marL="342900" indent="-342900">
              <a:buFont typeface="Arial" panose="020B0604020202020204" pitchFamily="34" charset="0"/>
              <a:buChar char="•"/>
            </a:pPr>
            <a:endParaRPr lang="en-US" sz="2400" dirty="0">
              <a:sym typeface="Wingdings" panose="05000000000000000000" pitchFamily="2" charset="2"/>
            </a:endParaRPr>
          </a:p>
          <a:p>
            <a:pPr marL="342900" indent="-342900">
              <a:buFont typeface="Arial" panose="020B0604020202020204" pitchFamily="34" charset="0"/>
              <a:buChar char="•"/>
            </a:pPr>
            <a:r>
              <a:rPr lang="en-US" sz="2400" dirty="0">
                <a:sym typeface="Wingdings" panose="05000000000000000000" pitchFamily="2" charset="2"/>
              </a:rPr>
              <a:t>Recommended for 2M: use CCN budget + adjust the saturation adjustment to equilibrium</a:t>
            </a:r>
          </a:p>
        </p:txBody>
      </p:sp>
      <p:sp>
        <p:nvSpPr>
          <p:cNvPr id="4" name="TextBox 3"/>
          <p:cNvSpPr txBox="1"/>
          <p:nvPr/>
        </p:nvSpPr>
        <p:spPr>
          <a:xfrm>
            <a:off x="9965586" y="6027003"/>
            <a:ext cx="2142638" cy="830997"/>
          </a:xfrm>
          <a:prstGeom prst="rect">
            <a:avLst/>
          </a:prstGeom>
          <a:noFill/>
        </p:spPr>
        <p:txBody>
          <a:bodyPr wrap="none" rtlCol="0">
            <a:spAutoFit/>
          </a:bodyPr>
          <a:lstStyle/>
          <a:p>
            <a:r>
              <a:rPr lang="en-US" sz="4800" dirty="0"/>
              <a:t>Thanks!</a:t>
            </a:r>
          </a:p>
        </p:txBody>
      </p:sp>
    </p:spTree>
    <p:extLst>
      <p:ext uri="{BB962C8B-B14F-4D97-AF65-F5344CB8AC3E}">
        <p14:creationId xmlns:p14="http://schemas.microsoft.com/office/powerpoint/2010/main" val="141026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345979-62D8-4E3D-BF18-E29F7F6C51BD}"/>
              </a:ext>
            </a:extLst>
          </p:cNvPr>
          <p:cNvSpPr/>
          <p:nvPr/>
        </p:nvSpPr>
        <p:spPr>
          <a:xfrm>
            <a:off x="0" y="0"/>
            <a:ext cx="12192000" cy="369332"/>
          </a:xfrm>
          <a:prstGeom prst="rect">
            <a:avLst/>
          </a:prstGeom>
        </p:spPr>
        <p:txBody>
          <a:bodyPr wrap="square">
            <a:spAutoFit/>
          </a:bodyPr>
          <a:lstStyle/>
          <a:p>
            <a:pPr algn="ctr"/>
            <a:r>
              <a:rPr lang="en-US" b="1" dirty="0">
                <a:latin typeface="Times New Roman" panose="02020603050405020304" pitchFamily="18" charset="0"/>
                <a:ea typeface="Calibri" panose="020F0502020204030204" pitchFamily="34" charset="0"/>
              </a:rPr>
              <a:t>Two methods of representing cloud microphysics</a:t>
            </a:r>
            <a:endParaRPr lang="aa-ET" dirty="0"/>
          </a:p>
        </p:txBody>
      </p:sp>
      <p:sp>
        <p:nvSpPr>
          <p:cNvPr id="8" name="Rectangle 7">
            <a:extLst>
              <a:ext uri="{FF2B5EF4-FFF2-40B4-BE49-F238E27FC236}">
                <a16:creationId xmlns:a16="http://schemas.microsoft.com/office/drawing/2014/main" id="{9415968E-AE5C-4115-95BA-3BFDD9E32D9E}"/>
              </a:ext>
            </a:extLst>
          </p:cNvPr>
          <p:cNvSpPr/>
          <p:nvPr/>
        </p:nvSpPr>
        <p:spPr>
          <a:xfrm>
            <a:off x="2534352" y="546905"/>
            <a:ext cx="8907680" cy="369332"/>
          </a:xfrm>
          <a:prstGeom prst="rect">
            <a:avLst/>
          </a:prstGeom>
        </p:spPr>
        <p:txBody>
          <a:bodyPr wrap="square">
            <a:spAutoFit/>
          </a:bodyPr>
          <a:lstStyle/>
          <a:p>
            <a:r>
              <a:rPr lang="en-US" i="1" dirty="0">
                <a:latin typeface="Times New Roman" panose="02020603050405020304" pitchFamily="18" charset="0"/>
                <a:ea typeface="Calibri" panose="020F0502020204030204" pitchFamily="34" charset="0"/>
              </a:rPr>
              <a:t>Bulk-microphysics Parameterization</a:t>
            </a:r>
            <a:r>
              <a:rPr lang="en-US" dirty="0">
                <a:latin typeface="Times New Roman" panose="02020603050405020304" pitchFamily="18" charset="0"/>
                <a:ea typeface="Calibri" panose="020F0502020204030204" pitchFamily="34" charset="0"/>
              </a:rPr>
              <a:t>                                  </a:t>
            </a:r>
            <a:r>
              <a:rPr lang="en-US" i="1" dirty="0">
                <a:latin typeface="Times New Roman" panose="02020603050405020304" pitchFamily="18" charset="0"/>
                <a:ea typeface="Calibri" panose="020F0502020204030204" pitchFamily="34" charset="0"/>
              </a:rPr>
              <a:t>Spectral (Bin) Microphysics</a:t>
            </a:r>
            <a:r>
              <a:rPr lang="en-US" dirty="0">
                <a:latin typeface="Times New Roman" panose="02020603050405020304" pitchFamily="18" charset="0"/>
                <a:ea typeface="Calibri" panose="020F0502020204030204" pitchFamily="34" charset="0"/>
              </a:rPr>
              <a:t> (SBM)</a:t>
            </a:r>
            <a:endParaRPr lang="aa-ET" dirty="0"/>
          </a:p>
        </p:txBody>
      </p:sp>
      <p:graphicFrame>
        <p:nvGraphicFramePr>
          <p:cNvPr id="9" name="Table 8">
            <a:extLst>
              <a:ext uri="{FF2B5EF4-FFF2-40B4-BE49-F238E27FC236}">
                <a16:creationId xmlns:a16="http://schemas.microsoft.com/office/drawing/2014/main" id="{EA6B9153-1B6E-4B73-B5C8-D4D6499BC9C8}"/>
              </a:ext>
            </a:extLst>
          </p:cNvPr>
          <p:cNvGraphicFramePr>
            <a:graphicFrameLocks noGrp="1"/>
          </p:cNvGraphicFramePr>
          <p:nvPr>
            <p:extLst/>
          </p:nvPr>
        </p:nvGraphicFramePr>
        <p:xfrm>
          <a:off x="158947" y="941121"/>
          <a:ext cx="11725408" cy="5630535"/>
        </p:xfrm>
        <a:graphic>
          <a:graphicData uri="http://schemas.openxmlformats.org/drawingml/2006/table">
            <a:tbl>
              <a:tblPr firstRow="1" bandRow="1">
                <a:tableStyleId>{5940675A-B579-460E-94D1-54222C63F5DA}</a:tableStyleId>
              </a:tblPr>
              <a:tblGrid>
                <a:gridCol w="1589166">
                  <a:extLst>
                    <a:ext uri="{9D8B030D-6E8A-4147-A177-3AD203B41FA5}">
                      <a16:colId xmlns:a16="http://schemas.microsoft.com/office/drawing/2014/main" val="699510928"/>
                    </a:ext>
                  </a:extLst>
                </a:gridCol>
                <a:gridCol w="5451030">
                  <a:extLst>
                    <a:ext uri="{9D8B030D-6E8A-4147-A177-3AD203B41FA5}">
                      <a16:colId xmlns:a16="http://schemas.microsoft.com/office/drawing/2014/main" val="2455238820"/>
                    </a:ext>
                  </a:extLst>
                </a:gridCol>
                <a:gridCol w="4685212">
                  <a:extLst>
                    <a:ext uri="{9D8B030D-6E8A-4147-A177-3AD203B41FA5}">
                      <a16:colId xmlns:a16="http://schemas.microsoft.com/office/drawing/2014/main" val="1634672705"/>
                    </a:ext>
                  </a:extLst>
                </a:gridCol>
              </a:tblGrid>
              <a:tr h="3618855">
                <a:tc>
                  <a:txBody>
                    <a:bodyPr/>
                    <a:lstStyle/>
                    <a:p>
                      <a:pPr algn="ctr"/>
                      <a:endParaRPr lang="en-US" dirty="0"/>
                    </a:p>
                    <a:p>
                      <a:pPr algn="ctr"/>
                      <a:endParaRPr lang="en-US" dirty="0"/>
                    </a:p>
                    <a:p>
                      <a:pPr algn="ctr"/>
                      <a:endParaRPr lang="en-US" dirty="0"/>
                    </a:p>
                    <a:p>
                      <a:pPr algn="ctr"/>
                      <a:endParaRPr lang="en-US" dirty="0"/>
                    </a:p>
                    <a:p>
                      <a:pPr algn="ctr"/>
                      <a:r>
                        <a:rPr lang="en-US" dirty="0"/>
                        <a:t>Description of size distributions</a:t>
                      </a:r>
                      <a:endParaRPr lang="aa-ET" dirty="0"/>
                    </a:p>
                  </a:txBody>
                  <a:tcPr/>
                </a:tc>
                <a:tc>
                  <a:txBody>
                    <a:bodyPr/>
                    <a:lstStyle/>
                    <a:p>
                      <a:pPr algn="ctr"/>
                      <a:r>
                        <a:rPr lang="en-US" dirty="0"/>
                        <a:t>Gamma distributions with several given parameters</a:t>
                      </a:r>
                      <a:endParaRPr lang="aa-ET" dirty="0"/>
                    </a:p>
                  </a:txBody>
                  <a:tcPr/>
                </a:tc>
                <a:tc>
                  <a:txBody>
                    <a:bodyPr/>
                    <a:lstStyle/>
                    <a:p>
                      <a:pPr algn="ctr"/>
                      <a:r>
                        <a:rPr lang="en-US" dirty="0"/>
                        <a:t>Examples of real size distributions (droplets)</a:t>
                      </a:r>
                    </a:p>
                    <a:p>
                      <a:endParaRPr lang="aa-ET" dirty="0"/>
                    </a:p>
                  </a:txBody>
                  <a:tcPr/>
                </a:tc>
                <a:extLst>
                  <a:ext uri="{0D108BD9-81ED-4DB2-BD59-A6C34878D82A}">
                    <a16:rowId xmlns:a16="http://schemas.microsoft.com/office/drawing/2014/main" val="931916462"/>
                  </a:ext>
                </a:extLst>
              </a:tr>
              <a:tr h="1515979">
                <a:tc>
                  <a:txBody>
                    <a:bodyPr/>
                    <a:lstStyle/>
                    <a:p>
                      <a:pPr algn="ctr"/>
                      <a:endParaRPr lang="en-US" dirty="0"/>
                    </a:p>
                    <a:p>
                      <a:pPr algn="ctr"/>
                      <a:r>
                        <a:rPr lang="en-US" dirty="0"/>
                        <a:t>Basic equations</a:t>
                      </a:r>
                      <a:endParaRPr lang="aa-ET" dirty="0"/>
                    </a:p>
                  </a:txBody>
                  <a:tcPr/>
                </a:tc>
                <a:tc>
                  <a:txBody>
                    <a:bodyPr/>
                    <a:lstStyle/>
                    <a:p>
                      <a:r>
                        <a:rPr lang="en-US" dirty="0"/>
                        <a:t>For moments:</a:t>
                      </a:r>
                    </a:p>
                    <a:p>
                      <a:endParaRPr lang="en-US" dirty="0"/>
                    </a:p>
                    <a:p>
                      <a:endParaRPr lang="en-US" dirty="0"/>
                    </a:p>
                    <a:p>
                      <a:r>
                        <a:rPr lang="en-US" dirty="0"/>
                        <a:t>K=0 number concentration; k=1 mixing ratios; k=2-radar reflectivity. </a:t>
                      </a:r>
                    </a:p>
                    <a:p>
                      <a:endParaRPr lang="en-US" dirty="0"/>
                    </a:p>
                    <a:p>
                      <a:r>
                        <a:rPr lang="en-US" dirty="0"/>
                        <a:t>2M </a:t>
                      </a:r>
                      <a:r>
                        <a:rPr lang="en-US" dirty="0">
                          <a:sym typeface="Wingdings" panose="05000000000000000000" pitchFamily="2" charset="2"/>
                        </a:rPr>
                        <a:t> 2 parameters are free</a:t>
                      </a:r>
                      <a:r>
                        <a:rPr lang="en-US" baseline="0" dirty="0">
                          <a:sym typeface="Wingdings" panose="05000000000000000000" pitchFamily="2" charset="2"/>
                        </a:rPr>
                        <a:t> and 2 are preset</a:t>
                      </a:r>
                      <a:endParaRPr lang="aa-ET" dirty="0"/>
                    </a:p>
                  </a:txBody>
                  <a:tcPr/>
                </a:tc>
                <a:tc>
                  <a:txBody>
                    <a:bodyPr/>
                    <a:lstStyle/>
                    <a:p>
                      <a:r>
                        <a:rPr lang="en-US" dirty="0"/>
                        <a:t>            </a:t>
                      </a:r>
                    </a:p>
                    <a:p>
                      <a:pPr algn="ctr"/>
                      <a:r>
                        <a:rPr lang="en-US" dirty="0"/>
                        <a:t>For size distribution functions f(m)</a:t>
                      </a:r>
                      <a:endParaRPr lang="aa-ET" dirty="0"/>
                    </a:p>
                  </a:txBody>
                  <a:tcPr/>
                </a:tc>
                <a:extLst>
                  <a:ext uri="{0D108BD9-81ED-4DB2-BD59-A6C34878D82A}">
                    <a16:rowId xmlns:a16="http://schemas.microsoft.com/office/drawing/2014/main" val="84463927"/>
                  </a:ext>
                </a:extLst>
              </a:tr>
            </a:tbl>
          </a:graphicData>
        </a:graphic>
      </p:graphicFrame>
      <p:pic>
        <p:nvPicPr>
          <p:cNvPr id="10" name="Picture 11">
            <a:extLst>
              <a:ext uri="{FF2B5EF4-FFF2-40B4-BE49-F238E27FC236}">
                <a16:creationId xmlns:a16="http://schemas.microsoft.com/office/drawing/2014/main" id="{938CFF5D-CDD0-4F43-BCAB-859E9CE114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1786" y="1542182"/>
            <a:ext cx="5191383" cy="27569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5067070-22D2-457C-B5ED-3D3408ACBAC6}"/>
              </a:ext>
            </a:extLst>
          </p:cNvPr>
          <p:cNvPicPr/>
          <p:nvPr/>
        </p:nvPicPr>
        <p:blipFill>
          <a:blip r:embed="rId3"/>
          <a:srcRect l="6696" r="6696"/>
          <a:stretch>
            <a:fillRect/>
          </a:stretch>
        </p:blipFill>
        <p:spPr bwMode="auto">
          <a:xfrm>
            <a:off x="7522418" y="1542182"/>
            <a:ext cx="3789449" cy="2795611"/>
          </a:xfrm>
          <a:prstGeom prst="rect">
            <a:avLst/>
          </a:prstGeom>
          <a:noFill/>
          <a:ln w="9525">
            <a:noFill/>
            <a:miter lim="800000"/>
            <a:headEnd/>
            <a:tailEnd/>
          </a:ln>
        </p:spPr>
      </p:pic>
      <p:cxnSp>
        <p:nvCxnSpPr>
          <p:cNvPr id="12" name="Straight Arrow Connector 11">
            <a:extLst>
              <a:ext uri="{FF2B5EF4-FFF2-40B4-BE49-F238E27FC236}">
                <a16:creationId xmlns:a16="http://schemas.microsoft.com/office/drawing/2014/main" id="{20CA92C4-32B2-4F5B-A16F-4FAFB2A7551D}"/>
              </a:ext>
            </a:extLst>
          </p:cNvPr>
          <p:cNvCxnSpPr>
            <a:cxnSpLocks/>
            <a:stCxn id="13" idx="1"/>
          </p:cNvCxnSpPr>
          <p:nvPr/>
        </p:nvCxnSpPr>
        <p:spPr>
          <a:xfrm flipH="1">
            <a:off x="9306576" y="2676537"/>
            <a:ext cx="425609"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5A2A3A1-05AF-458D-8C2B-18784A937FF2}"/>
              </a:ext>
            </a:extLst>
          </p:cNvPr>
          <p:cNvSpPr txBox="1"/>
          <p:nvPr/>
        </p:nvSpPr>
        <p:spPr>
          <a:xfrm>
            <a:off x="9732185" y="2491871"/>
            <a:ext cx="656609" cy="369332"/>
          </a:xfrm>
          <a:prstGeom prst="rect">
            <a:avLst/>
          </a:prstGeom>
          <a:noFill/>
        </p:spPr>
        <p:txBody>
          <a:bodyPr wrap="square" rtlCol="0">
            <a:spAutoFit/>
          </a:bodyPr>
          <a:lstStyle/>
          <a:p>
            <a:r>
              <a:rPr lang="en-US" dirty="0"/>
              <a:t>core</a:t>
            </a:r>
            <a:endParaRPr lang="aa-ET" dirty="0"/>
          </a:p>
        </p:txBody>
      </p:sp>
      <p:cxnSp>
        <p:nvCxnSpPr>
          <p:cNvPr id="14" name="Straight Arrow Connector 13">
            <a:extLst>
              <a:ext uri="{FF2B5EF4-FFF2-40B4-BE49-F238E27FC236}">
                <a16:creationId xmlns:a16="http://schemas.microsoft.com/office/drawing/2014/main" id="{A65A810C-2311-427C-A796-081423E349BB}"/>
              </a:ext>
            </a:extLst>
          </p:cNvPr>
          <p:cNvCxnSpPr>
            <a:cxnSpLocks/>
            <a:stCxn id="15" idx="1"/>
          </p:cNvCxnSpPr>
          <p:nvPr/>
        </p:nvCxnSpPr>
        <p:spPr>
          <a:xfrm flipH="1">
            <a:off x="9023685" y="3450383"/>
            <a:ext cx="849457" cy="3605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58E15F9-A406-438F-BB8F-A10F029D0A87}"/>
              </a:ext>
            </a:extLst>
          </p:cNvPr>
          <p:cNvSpPr txBox="1"/>
          <p:nvPr/>
        </p:nvSpPr>
        <p:spPr>
          <a:xfrm>
            <a:off x="9873142" y="3265717"/>
            <a:ext cx="807864" cy="369332"/>
          </a:xfrm>
          <a:prstGeom prst="rect">
            <a:avLst/>
          </a:prstGeom>
          <a:noFill/>
        </p:spPr>
        <p:txBody>
          <a:bodyPr wrap="square" rtlCol="0">
            <a:spAutoFit/>
          </a:bodyPr>
          <a:lstStyle/>
          <a:p>
            <a:r>
              <a:rPr lang="en-US" dirty="0"/>
              <a:t>edge</a:t>
            </a:r>
            <a:endParaRPr lang="aa-ET" dirty="0"/>
          </a:p>
        </p:txBody>
      </p:sp>
      <p:pic>
        <p:nvPicPr>
          <p:cNvPr id="16" name="Picture 15">
            <a:extLst>
              <a:ext uri="{FF2B5EF4-FFF2-40B4-BE49-F238E27FC236}">
                <a16:creationId xmlns:a16="http://schemas.microsoft.com/office/drawing/2014/main" id="{D3523182-19B3-4733-93A8-A02AD932F0BD}"/>
              </a:ext>
            </a:extLst>
          </p:cNvPr>
          <p:cNvPicPr>
            <a:picLocks noChangeAspect="1"/>
          </p:cNvPicPr>
          <p:nvPr/>
        </p:nvPicPr>
        <p:blipFill>
          <a:blip r:embed="rId4"/>
          <a:stretch>
            <a:fillRect/>
          </a:stretch>
        </p:blipFill>
        <p:spPr>
          <a:xfrm>
            <a:off x="3406127" y="4659582"/>
            <a:ext cx="1899800" cy="759920"/>
          </a:xfrm>
          <a:prstGeom prst="rect">
            <a:avLst/>
          </a:prstGeom>
        </p:spPr>
      </p:pic>
      <p:sp>
        <p:nvSpPr>
          <p:cNvPr id="22" name="Rectangle 21"/>
          <p:cNvSpPr/>
          <p:nvPr/>
        </p:nvSpPr>
        <p:spPr>
          <a:xfrm>
            <a:off x="7832558" y="1705077"/>
            <a:ext cx="3344779" cy="736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316757" y="1773831"/>
            <a:ext cx="2263312" cy="369332"/>
          </a:xfrm>
          <a:prstGeom prst="rect">
            <a:avLst/>
          </a:prstGeom>
          <a:noFill/>
        </p:spPr>
        <p:txBody>
          <a:bodyPr wrap="none" rtlCol="0">
            <a:spAutoFit/>
          </a:bodyPr>
          <a:lstStyle/>
          <a:p>
            <a:r>
              <a:rPr lang="en-US" dirty="0"/>
              <a:t>PSDs along flight track</a:t>
            </a:r>
          </a:p>
        </p:txBody>
      </p:sp>
      <p:sp>
        <p:nvSpPr>
          <p:cNvPr id="23" name="Rectangle 22"/>
          <p:cNvSpPr/>
          <p:nvPr/>
        </p:nvSpPr>
        <p:spPr>
          <a:xfrm>
            <a:off x="11213433" y="1542182"/>
            <a:ext cx="264695" cy="11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809962" y="1453103"/>
            <a:ext cx="711799" cy="18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788795" y="4234163"/>
            <a:ext cx="1461169" cy="305233"/>
          </a:xfrm>
          <a:prstGeom prst="rect">
            <a:avLst/>
          </a:prstGeom>
          <a:solidFill>
            <a:schemeClr val="bg1"/>
          </a:solidFill>
        </p:spPr>
        <p:txBody>
          <a:bodyPr wrap="none" rtlCol="0">
            <a:spAutoFit/>
          </a:bodyPr>
          <a:lstStyle/>
          <a:p>
            <a:r>
              <a:rPr lang="en-US" dirty="0"/>
              <a:t>Diameter, µm</a:t>
            </a:r>
          </a:p>
        </p:txBody>
      </p:sp>
    </p:spTree>
    <p:extLst>
      <p:ext uri="{BB962C8B-B14F-4D97-AF65-F5344CB8AC3E}">
        <p14:creationId xmlns:p14="http://schemas.microsoft.com/office/powerpoint/2010/main" val="4145940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29130D-6B17-4658-8310-6018B5650166}"/>
              </a:ext>
            </a:extLst>
          </p:cNvPr>
          <p:cNvSpPr txBox="1"/>
          <p:nvPr/>
        </p:nvSpPr>
        <p:spPr>
          <a:xfrm>
            <a:off x="0" y="-5167"/>
            <a:ext cx="12191999" cy="369332"/>
          </a:xfrm>
          <a:prstGeom prst="rect">
            <a:avLst/>
          </a:prstGeom>
          <a:solidFill>
            <a:srgbClr val="FFFFCC"/>
          </a:solidFill>
        </p:spPr>
        <p:txBody>
          <a:bodyPr wrap="square" rtlCol="0">
            <a:spAutoFit/>
          </a:bodyPr>
          <a:lstStyle/>
          <a:p>
            <a:pPr algn="ctr"/>
            <a:r>
              <a:rPr lang="en-US" b="1" dirty="0"/>
              <a:t>Mass grid in SBM</a:t>
            </a:r>
            <a:endParaRPr lang="aa-ET" b="1" dirty="0"/>
          </a:p>
        </p:txBody>
      </p:sp>
      <p:cxnSp>
        <p:nvCxnSpPr>
          <p:cNvPr id="3" name="Straight Connector 2">
            <a:extLst>
              <a:ext uri="{FF2B5EF4-FFF2-40B4-BE49-F238E27FC236}">
                <a16:creationId xmlns:a16="http://schemas.microsoft.com/office/drawing/2014/main" id="{369E3F05-D749-4024-B034-F010B2B33125}"/>
              </a:ext>
            </a:extLst>
          </p:cNvPr>
          <p:cNvCxnSpPr/>
          <p:nvPr/>
        </p:nvCxnSpPr>
        <p:spPr>
          <a:xfrm>
            <a:off x="105893" y="2286205"/>
            <a:ext cx="65923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1724DE1-4EB6-4CF6-A018-E6E470488923}"/>
              </a:ext>
            </a:extLst>
          </p:cNvPr>
          <p:cNvCxnSpPr>
            <a:cxnSpLocks/>
          </p:cNvCxnSpPr>
          <p:nvPr/>
        </p:nvCxnSpPr>
        <p:spPr>
          <a:xfrm flipH="1">
            <a:off x="480360" y="1241177"/>
            <a:ext cx="21737" cy="1088573"/>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66B8255-CBE0-4494-A1CC-1E6B4301EED4}"/>
              </a:ext>
            </a:extLst>
          </p:cNvPr>
          <p:cNvCxnSpPr>
            <a:cxnSpLocks/>
          </p:cNvCxnSpPr>
          <p:nvPr/>
        </p:nvCxnSpPr>
        <p:spPr>
          <a:xfrm>
            <a:off x="1522747" y="1241177"/>
            <a:ext cx="0" cy="109727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0895B77-CED6-4E1F-BD78-EF97A0E4D7C5}"/>
              </a:ext>
            </a:extLst>
          </p:cNvPr>
          <p:cNvCxnSpPr>
            <a:cxnSpLocks/>
          </p:cNvCxnSpPr>
          <p:nvPr/>
        </p:nvCxnSpPr>
        <p:spPr>
          <a:xfrm>
            <a:off x="2580465" y="1241177"/>
            <a:ext cx="0" cy="11059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F715167-EB0B-4EBD-B21C-CFC01BED92C1}"/>
              </a:ext>
            </a:extLst>
          </p:cNvPr>
          <p:cNvCxnSpPr>
            <a:cxnSpLocks/>
          </p:cNvCxnSpPr>
          <p:nvPr/>
        </p:nvCxnSpPr>
        <p:spPr>
          <a:xfrm flipH="1">
            <a:off x="3630658" y="1241177"/>
            <a:ext cx="6377" cy="109727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4C5B46D-8DF3-4331-AC6A-A6F08323BEFE}"/>
              </a:ext>
            </a:extLst>
          </p:cNvPr>
          <p:cNvCxnSpPr>
            <a:cxnSpLocks/>
          </p:cNvCxnSpPr>
          <p:nvPr/>
        </p:nvCxnSpPr>
        <p:spPr>
          <a:xfrm>
            <a:off x="4679422" y="1241177"/>
            <a:ext cx="0" cy="1088572"/>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40EA6C6-E4CD-44E1-B569-068731C62D93}"/>
              </a:ext>
            </a:extLst>
          </p:cNvPr>
          <p:cNvCxnSpPr>
            <a:cxnSpLocks/>
          </p:cNvCxnSpPr>
          <p:nvPr/>
        </p:nvCxnSpPr>
        <p:spPr>
          <a:xfrm>
            <a:off x="5726162" y="1297782"/>
            <a:ext cx="0" cy="99277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10" name="Object 9">
            <a:extLst>
              <a:ext uri="{FF2B5EF4-FFF2-40B4-BE49-F238E27FC236}">
                <a16:creationId xmlns:a16="http://schemas.microsoft.com/office/drawing/2014/main" id="{B4326FBA-D81B-439A-AC11-E9B0AF7A0DC9}"/>
              </a:ext>
            </a:extLst>
          </p:cNvPr>
          <p:cNvGraphicFramePr>
            <a:graphicFrameLocks noChangeAspect="1"/>
          </p:cNvGraphicFramePr>
          <p:nvPr>
            <p:extLst/>
          </p:nvPr>
        </p:nvGraphicFramePr>
        <p:xfrm>
          <a:off x="313513" y="2367435"/>
          <a:ext cx="377169" cy="424315"/>
        </p:xfrm>
        <a:graphic>
          <a:graphicData uri="http://schemas.openxmlformats.org/presentationml/2006/ole">
            <mc:AlternateContent xmlns:mc="http://schemas.openxmlformats.org/markup-compatibility/2006">
              <mc:Choice xmlns:v="urn:schemas-microsoft-com:vml" Requires="v">
                <p:oleObj spid="_x0000_s1911" name="Equation" r:id="rId3" imgW="203040" imgH="228600" progId="Equation.DSMT4">
                  <p:embed/>
                </p:oleObj>
              </mc:Choice>
              <mc:Fallback>
                <p:oleObj name="Equation" r:id="rId3" imgW="203040" imgH="228600" progId="Equation.DSMT4">
                  <p:embed/>
                  <p:pic>
                    <p:nvPicPr>
                      <p:cNvPr id="0" name=""/>
                      <p:cNvPicPr/>
                      <p:nvPr/>
                    </p:nvPicPr>
                    <p:blipFill>
                      <a:blip r:embed="rId4"/>
                      <a:stretch>
                        <a:fillRect/>
                      </a:stretch>
                    </p:blipFill>
                    <p:spPr>
                      <a:xfrm>
                        <a:off x="313513" y="2367435"/>
                        <a:ext cx="377169" cy="42431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59C8E04C-FD65-4875-86F7-D708D8195F93}"/>
              </a:ext>
            </a:extLst>
          </p:cNvPr>
          <p:cNvGraphicFramePr>
            <a:graphicFrameLocks noChangeAspect="1"/>
          </p:cNvGraphicFramePr>
          <p:nvPr>
            <p:extLst/>
          </p:nvPr>
        </p:nvGraphicFramePr>
        <p:xfrm>
          <a:off x="3538073" y="2344429"/>
          <a:ext cx="377167" cy="484930"/>
        </p:xfrm>
        <a:graphic>
          <a:graphicData uri="http://schemas.openxmlformats.org/presentationml/2006/ole">
            <mc:AlternateContent xmlns:mc="http://schemas.openxmlformats.org/markup-compatibility/2006">
              <mc:Choice xmlns:v="urn:schemas-microsoft-com:vml" Requires="v">
                <p:oleObj spid="_x0000_s1912" name="Equation" r:id="rId5" imgW="177480" imgH="228600" progId="Equation.DSMT4">
                  <p:embed/>
                </p:oleObj>
              </mc:Choice>
              <mc:Fallback>
                <p:oleObj name="Equation" r:id="rId5" imgW="177480" imgH="228600" progId="Equation.DSMT4">
                  <p:embed/>
                  <p:pic>
                    <p:nvPicPr>
                      <p:cNvPr id="0" name=""/>
                      <p:cNvPicPr/>
                      <p:nvPr/>
                    </p:nvPicPr>
                    <p:blipFill>
                      <a:blip r:embed="rId6"/>
                      <a:stretch>
                        <a:fillRect/>
                      </a:stretch>
                    </p:blipFill>
                    <p:spPr>
                      <a:xfrm>
                        <a:off x="3538073" y="2344429"/>
                        <a:ext cx="377167" cy="48493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B3685923-D111-403E-BC78-ED8C83A577BB}"/>
              </a:ext>
            </a:extLst>
          </p:cNvPr>
          <p:cNvGraphicFramePr>
            <a:graphicFrameLocks noChangeAspect="1"/>
          </p:cNvGraphicFramePr>
          <p:nvPr>
            <p:extLst/>
          </p:nvPr>
        </p:nvGraphicFramePr>
        <p:xfrm>
          <a:off x="4517786" y="2353902"/>
          <a:ext cx="543647" cy="465983"/>
        </p:xfrm>
        <a:graphic>
          <a:graphicData uri="http://schemas.openxmlformats.org/presentationml/2006/ole">
            <mc:AlternateContent xmlns:mc="http://schemas.openxmlformats.org/markup-compatibility/2006">
              <mc:Choice xmlns:v="urn:schemas-microsoft-com:vml" Requires="v">
                <p:oleObj spid="_x0000_s1913" name="Equation" r:id="rId7" imgW="266400" imgH="228600" progId="Equation.DSMT4">
                  <p:embed/>
                </p:oleObj>
              </mc:Choice>
              <mc:Fallback>
                <p:oleObj name="Equation" r:id="rId7" imgW="266400" imgH="228600" progId="Equation.DSMT4">
                  <p:embed/>
                  <p:pic>
                    <p:nvPicPr>
                      <p:cNvPr id="0" name=""/>
                      <p:cNvPicPr/>
                      <p:nvPr/>
                    </p:nvPicPr>
                    <p:blipFill>
                      <a:blip r:embed="rId8"/>
                      <a:stretch>
                        <a:fillRect/>
                      </a:stretch>
                    </p:blipFill>
                    <p:spPr>
                      <a:xfrm>
                        <a:off x="4517786" y="2353902"/>
                        <a:ext cx="543647" cy="465983"/>
                      </a:xfrm>
                      <a:prstGeom prst="rect">
                        <a:avLst/>
                      </a:prstGeom>
                    </p:spPr>
                  </p:pic>
                </p:oleObj>
              </mc:Fallback>
            </mc:AlternateContent>
          </a:graphicData>
        </a:graphic>
      </p:graphicFrame>
      <p:cxnSp>
        <p:nvCxnSpPr>
          <p:cNvPr id="13" name="Straight Connector 12">
            <a:extLst>
              <a:ext uri="{FF2B5EF4-FFF2-40B4-BE49-F238E27FC236}">
                <a16:creationId xmlns:a16="http://schemas.microsoft.com/office/drawing/2014/main" id="{24963089-0621-4D29-A468-C3A16426854C}"/>
              </a:ext>
            </a:extLst>
          </p:cNvPr>
          <p:cNvCxnSpPr/>
          <p:nvPr/>
        </p:nvCxnSpPr>
        <p:spPr>
          <a:xfrm>
            <a:off x="480360" y="1763692"/>
            <a:ext cx="10423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F04438-9F90-4FF3-905E-103D496B0A64}"/>
              </a:ext>
            </a:extLst>
          </p:cNvPr>
          <p:cNvCxnSpPr/>
          <p:nvPr/>
        </p:nvCxnSpPr>
        <p:spPr>
          <a:xfrm>
            <a:off x="1538078" y="1358739"/>
            <a:ext cx="10423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D31E19C-AFAC-4E07-85E4-32A39620D4BB}"/>
              </a:ext>
            </a:extLst>
          </p:cNvPr>
          <p:cNvCxnSpPr/>
          <p:nvPr/>
        </p:nvCxnSpPr>
        <p:spPr>
          <a:xfrm>
            <a:off x="2580465" y="1641768"/>
            <a:ext cx="10423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0712F11-4757-4A35-A7D5-619A9BFC23EB}"/>
              </a:ext>
            </a:extLst>
          </p:cNvPr>
          <p:cNvCxnSpPr/>
          <p:nvPr/>
        </p:nvCxnSpPr>
        <p:spPr>
          <a:xfrm>
            <a:off x="3636908" y="1909318"/>
            <a:ext cx="10423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D070FD9-5C5A-4182-87E0-42BCD525FBB3}"/>
              </a:ext>
            </a:extLst>
          </p:cNvPr>
          <p:cNvCxnSpPr/>
          <p:nvPr/>
        </p:nvCxnSpPr>
        <p:spPr>
          <a:xfrm>
            <a:off x="4697202" y="2112031"/>
            <a:ext cx="10423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8" name="Object 17">
            <a:extLst>
              <a:ext uri="{FF2B5EF4-FFF2-40B4-BE49-F238E27FC236}">
                <a16:creationId xmlns:a16="http://schemas.microsoft.com/office/drawing/2014/main" id="{C282074E-CA31-4657-8C95-0797E77887E7}"/>
              </a:ext>
            </a:extLst>
          </p:cNvPr>
          <p:cNvGraphicFramePr>
            <a:graphicFrameLocks noChangeAspect="1"/>
          </p:cNvGraphicFramePr>
          <p:nvPr>
            <p:extLst/>
          </p:nvPr>
        </p:nvGraphicFramePr>
        <p:xfrm>
          <a:off x="632636" y="356744"/>
          <a:ext cx="1246821" cy="1020126"/>
        </p:xfrm>
        <a:graphic>
          <a:graphicData uri="http://schemas.openxmlformats.org/presentationml/2006/ole">
            <mc:AlternateContent xmlns:mc="http://schemas.openxmlformats.org/markup-compatibility/2006">
              <mc:Choice xmlns:v="urn:schemas-microsoft-com:vml" Requires="v">
                <p:oleObj spid="_x0000_s1914" name="Equation" r:id="rId9" imgW="558720" imgH="457200" progId="Equation.DSMT4">
                  <p:embed/>
                </p:oleObj>
              </mc:Choice>
              <mc:Fallback>
                <p:oleObj name="Equation" r:id="rId9" imgW="558720" imgH="457200" progId="Equation.DSMT4">
                  <p:embed/>
                  <p:pic>
                    <p:nvPicPr>
                      <p:cNvPr id="0" name=""/>
                      <p:cNvPicPr/>
                      <p:nvPr/>
                    </p:nvPicPr>
                    <p:blipFill>
                      <a:blip r:embed="rId10"/>
                      <a:stretch>
                        <a:fillRect/>
                      </a:stretch>
                    </p:blipFill>
                    <p:spPr>
                      <a:xfrm>
                        <a:off x="632636" y="356744"/>
                        <a:ext cx="1246821" cy="1020126"/>
                      </a:xfrm>
                      <a:prstGeom prst="rect">
                        <a:avLst/>
                      </a:prstGeom>
                    </p:spPr>
                  </p:pic>
                </p:oleObj>
              </mc:Fallback>
            </mc:AlternateContent>
          </a:graphicData>
        </a:graphic>
      </p:graphicFrame>
      <p:sp>
        <p:nvSpPr>
          <p:cNvPr id="23" name="Oval 22">
            <a:extLst>
              <a:ext uri="{FF2B5EF4-FFF2-40B4-BE49-F238E27FC236}">
                <a16:creationId xmlns:a16="http://schemas.microsoft.com/office/drawing/2014/main" id="{E252175D-0592-41EA-8468-A3C4450E7184}"/>
              </a:ext>
            </a:extLst>
          </p:cNvPr>
          <p:cNvSpPr/>
          <p:nvPr/>
        </p:nvSpPr>
        <p:spPr>
          <a:xfrm>
            <a:off x="410693" y="2286205"/>
            <a:ext cx="150909" cy="1001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24" name="Oval 23">
            <a:extLst>
              <a:ext uri="{FF2B5EF4-FFF2-40B4-BE49-F238E27FC236}">
                <a16:creationId xmlns:a16="http://schemas.microsoft.com/office/drawing/2014/main" id="{E1F0F0CA-DBCD-4039-80E2-48D6011CA20C}"/>
              </a:ext>
            </a:extLst>
          </p:cNvPr>
          <p:cNvSpPr/>
          <p:nvPr/>
        </p:nvSpPr>
        <p:spPr>
          <a:xfrm>
            <a:off x="3556395" y="2228375"/>
            <a:ext cx="150909" cy="1001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25" name="Oval 24">
            <a:extLst>
              <a:ext uri="{FF2B5EF4-FFF2-40B4-BE49-F238E27FC236}">
                <a16:creationId xmlns:a16="http://schemas.microsoft.com/office/drawing/2014/main" id="{09A0E2D5-140F-483E-A7E4-971638EC7AC0}"/>
              </a:ext>
            </a:extLst>
          </p:cNvPr>
          <p:cNvSpPr/>
          <p:nvPr/>
        </p:nvSpPr>
        <p:spPr>
          <a:xfrm>
            <a:off x="2507631" y="2216530"/>
            <a:ext cx="150909" cy="1001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26" name="Oval 25">
            <a:extLst>
              <a:ext uri="{FF2B5EF4-FFF2-40B4-BE49-F238E27FC236}">
                <a16:creationId xmlns:a16="http://schemas.microsoft.com/office/drawing/2014/main" id="{AFD9152E-0811-4487-B208-5ACD7A62A14F}"/>
              </a:ext>
            </a:extLst>
          </p:cNvPr>
          <p:cNvSpPr/>
          <p:nvPr/>
        </p:nvSpPr>
        <p:spPr>
          <a:xfrm>
            <a:off x="1439653" y="2216530"/>
            <a:ext cx="150909" cy="1001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27" name="Oval 26">
            <a:extLst>
              <a:ext uri="{FF2B5EF4-FFF2-40B4-BE49-F238E27FC236}">
                <a16:creationId xmlns:a16="http://schemas.microsoft.com/office/drawing/2014/main" id="{62B90D67-4951-4D24-97AD-F6CE2068E4EE}"/>
              </a:ext>
            </a:extLst>
          </p:cNvPr>
          <p:cNvSpPr/>
          <p:nvPr/>
        </p:nvSpPr>
        <p:spPr>
          <a:xfrm>
            <a:off x="5641716" y="2221463"/>
            <a:ext cx="150909" cy="1001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28" name="Oval 27">
            <a:extLst>
              <a:ext uri="{FF2B5EF4-FFF2-40B4-BE49-F238E27FC236}">
                <a16:creationId xmlns:a16="http://schemas.microsoft.com/office/drawing/2014/main" id="{1B06F071-0A76-4E05-85A7-0DA83922F21E}"/>
              </a:ext>
            </a:extLst>
          </p:cNvPr>
          <p:cNvSpPr/>
          <p:nvPr/>
        </p:nvSpPr>
        <p:spPr>
          <a:xfrm>
            <a:off x="4599329" y="2236125"/>
            <a:ext cx="150909" cy="1001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graphicFrame>
        <p:nvGraphicFramePr>
          <p:cNvPr id="29" name="Object 28">
            <a:extLst>
              <a:ext uri="{FF2B5EF4-FFF2-40B4-BE49-F238E27FC236}">
                <a16:creationId xmlns:a16="http://schemas.microsoft.com/office/drawing/2014/main" id="{C0413367-B7F5-4B4F-910F-19EA0338EC51}"/>
              </a:ext>
            </a:extLst>
          </p:cNvPr>
          <p:cNvGraphicFramePr>
            <a:graphicFrameLocks noChangeAspect="1"/>
          </p:cNvGraphicFramePr>
          <p:nvPr>
            <p:extLst/>
          </p:nvPr>
        </p:nvGraphicFramePr>
        <p:xfrm>
          <a:off x="1181724" y="4863492"/>
          <a:ext cx="10304969" cy="1534313"/>
        </p:xfrm>
        <a:graphic>
          <a:graphicData uri="http://schemas.openxmlformats.org/presentationml/2006/ole">
            <mc:AlternateContent xmlns:mc="http://schemas.openxmlformats.org/markup-compatibility/2006">
              <mc:Choice xmlns:v="urn:schemas-microsoft-com:vml" Requires="v">
                <p:oleObj spid="_x0000_s1915" name="Equation" r:id="rId11" imgW="5938421" imgH="884432" progId="Equation.DSMT4">
                  <p:embed/>
                </p:oleObj>
              </mc:Choice>
              <mc:Fallback>
                <p:oleObj name="Equation" r:id="rId11" imgW="5938421" imgH="884432" progId="Equation.DSMT4">
                  <p:embed/>
                  <p:pic>
                    <p:nvPicPr>
                      <p:cNvPr id="0" name=""/>
                      <p:cNvPicPr/>
                      <p:nvPr/>
                    </p:nvPicPr>
                    <p:blipFill>
                      <a:blip r:embed="rId12"/>
                      <a:stretch>
                        <a:fillRect/>
                      </a:stretch>
                    </p:blipFill>
                    <p:spPr>
                      <a:xfrm>
                        <a:off x="1181724" y="4863492"/>
                        <a:ext cx="10304969" cy="1534313"/>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70306A82-CD95-46A6-8FCA-A2BB77BFB2FB}"/>
              </a:ext>
            </a:extLst>
          </p:cNvPr>
          <p:cNvSpPr txBox="1"/>
          <p:nvPr/>
        </p:nvSpPr>
        <p:spPr>
          <a:xfrm>
            <a:off x="64181" y="4257231"/>
            <a:ext cx="7286246" cy="369332"/>
          </a:xfrm>
          <a:prstGeom prst="rect">
            <a:avLst/>
          </a:prstGeom>
          <a:noFill/>
        </p:spPr>
        <p:txBody>
          <a:bodyPr wrap="square" rtlCol="0">
            <a:spAutoFit/>
          </a:bodyPr>
          <a:lstStyle/>
          <a:p>
            <a:r>
              <a:rPr lang="en-US" b="1" u="sng" dirty="0"/>
              <a:t>Equation for size distribution is solved for each bin:</a:t>
            </a:r>
            <a:endParaRPr lang="aa-ET" b="1" u="sng" dirty="0"/>
          </a:p>
        </p:txBody>
      </p:sp>
      <p:sp>
        <p:nvSpPr>
          <p:cNvPr id="31" name="TextBox 30"/>
          <p:cNvSpPr txBox="1"/>
          <p:nvPr/>
        </p:nvSpPr>
        <p:spPr>
          <a:xfrm>
            <a:off x="1787031" y="650122"/>
            <a:ext cx="1237647" cy="338554"/>
          </a:xfrm>
          <a:prstGeom prst="rect">
            <a:avLst/>
          </a:prstGeom>
          <a:noFill/>
        </p:spPr>
        <p:txBody>
          <a:bodyPr wrap="none" rtlCol="0">
            <a:spAutoFit/>
          </a:bodyPr>
          <a:lstStyle/>
          <a:p>
            <a:r>
              <a:rPr lang="en-US" sz="1600" dirty="0"/>
              <a:t>(= 2 </a:t>
            </a:r>
            <a:r>
              <a:rPr lang="en-US" sz="1600" dirty="0">
                <a:solidFill>
                  <a:srgbClr val="FF0000"/>
                </a:solidFill>
              </a:rPr>
              <a:t>in ICON</a:t>
            </a:r>
            <a:r>
              <a:rPr lang="en-US" sz="1600" dirty="0"/>
              <a:t>)</a:t>
            </a:r>
          </a:p>
        </p:txBody>
      </p:sp>
      <p:sp>
        <p:nvSpPr>
          <p:cNvPr id="36" name="TextBox 35"/>
          <p:cNvSpPr txBox="1"/>
          <p:nvPr/>
        </p:nvSpPr>
        <p:spPr>
          <a:xfrm>
            <a:off x="3591795" y="6397805"/>
            <a:ext cx="1540165" cy="369332"/>
          </a:xfrm>
          <a:prstGeom prst="rect">
            <a:avLst/>
          </a:prstGeom>
          <a:noFill/>
        </p:spPr>
        <p:txBody>
          <a:bodyPr wrap="none" rtlCol="0">
            <a:spAutoFit/>
          </a:bodyPr>
          <a:lstStyle/>
          <a:p>
            <a:r>
              <a:rPr lang="en-US" dirty="0"/>
              <a:t>sedimentation</a:t>
            </a:r>
          </a:p>
        </p:txBody>
      </p:sp>
      <p:cxnSp>
        <p:nvCxnSpPr>
          <p:cNvPr id="38" name="Straight Arrow Connector 37"/>
          <p:cNvCxnSpPr>
            <a:stCxn id="36" idx="0"/>
          </p:cNvCxnSpPr>
          <p:nvPr/>
        </p:nvCxnSpPr>
        <p:spPr>
          <a:xfrm flipV="1">
            <a:off x="4361878" y="5197983"/>
            <a:ext cx="430535" cy="1199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779825" y="6397805"/>
            <a:ext cx="1176412" cy="369332"/>
          </a:xfrm>
          <a:prstGeom prst="rect">
            <a:avLst/>
          </a:prstGeom>
          <a:noFill/>
        </p:spPr>
        <p:txBody>
          <a:bodyPr wrap="none" rtlCol="0">
            <a:spAutoFit/>
          </a:bodyPr>
          <a:lstStyle/>
          <a:p>
            <a:r>
              <a:rPr lang="en-US" dirty="0"/>
              <a:t>nucleation</a:t>
            </a:r>
          </a:p>
        </p:txBody>
      </p:sp>
      <p:cxnSp>
        <p:nvCxnSpPr>
          <p:cNvPr id="41" name="Straight Arrow Connector 40"/>
          <p:cNvCxnSpPr>
            <a:stCxn id="39" idx="0"/>
          </p:cNvCxnSpPr>
          <p:nvPr/>
        </p:nvCxnSpPr>
        <p:spPr>
          <a:xfrm flipH="1" flipV="1">
            <a:off x="6095999" y="5630648"/>
            <a:ext cx="272032" cy="7671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506782" y="6397805"/>
            <a:ext cx="1179105" cy="369332"/>
          </a:xfrm>
          <a:prstGeom prst="rect">
            <a:avLst/>
          </a:prstGeom>
          <a:noFill/>
        </p:spPr>
        <p:txBody>
          <a:bodyPr wrap="none" rtlCol="0">
            <a:spAutoFit/>
          </a:bodyPr>
          <a:lstStyle/>
          <a:p>
            <a:r>
              <a:rPr lang="en-US" dirty="0" err="1"/>
              <a:t>cond</a:t>
            </a:r>
            <a:r>
              <a:rPr lang="en-US" dirty="0"/>
              <a:t>/</a:t>
            </a:r>
            <a:r>
              <a:rPr lang="en-US" dirty="0" err="1"/>
              <a:t>evap</a:t>
            </a:r>
            <a:endParaRPr lang="en-US" dirty="0"/>
          </a:p>
        </p:txBody>
      </p:sp>
      <p:cxnSp>
        <p:nvCxnSpPr>
          <p:cNvPr id="44" name="Straight Arrow Connector 43"/>
          <p:cNvCxnSpPr>
            <a:stCxn id="42" idx="0"/>
          </p:cNvCxnSpPr>
          <p:nvPr/>
        </p:nvCxnSpPr>
        <p:spPr>
          <a:xfrm flipH="1" flipV="1">
            <a:off x="7190704" y="5559451"/>
            <a:ext cx="905631" cy="838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9756118" y="6397805"/>
            <a:ext cx="2058769" cy="369332"/>
          </a:xfrm>
          <a:prstGeom prst="rect">
            <a:avLst/>
          </a:prstGeom>
          <a:noFill/>
        </p:spPr>
        <p:txBody>
          <a:bodyPr wrap="none" rtlCol="0">
            <a:spAutoFit/>
          </a:bodyPr>
          <a:lstStyle/>
          <a:p>
            <a:r>
              <a:rPr lang="en-US" dirty="0" err="1"/>
              <a:t>Collisions+break</a:t>
            </a:r>
            <a:r>
              <a:rPr lang="en-US" dirty="0"/>
              <a:t> up</a:t>
            </a:r>
          </a:p>
        </p:txBody>
      </p:sp>
      <p:cxnSp>
        <p:nvCxnSpPr>
          <p:cNvPr id="46" name="Straight Arrow Connector 45"/>
          <p:cNvCxnSpPr>
            <a:stCxn id="45" idx="0"/>
          </p:cNvCxnSpPr>
          <p:nvPr/>
        </p:nvCxnSpPr>
        <p:spPr>
          <a:xfrm flipH="1" flipV="1">
            <a:off x="10575763" y="5630649"/>
            <a:ext cx="209740" cy="767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1181723" y="5630648"/>
            <a:ext cx="2070525" cy="76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ight Brace 49"/>
          <p:cNvSpPr/>
          <p:nvPr/>
        </p:nvSpPr>
        <p:spPr>
          <a:xfrm rot="16200000">
            <a:off x="8717945" y="3679448"/>
            <a:ext cx="373902" cy="1994186"/>
          </a:xfrm>
          <a:prstGeom prst="rightBrace">
            <a:avLst>
              <a:gd name="adj1" fmla="val 205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p:cNvSpPr txBox="1"/>
          <p:nvPr/>
        </p:nvSpPr>
        <p:spPr>
          <a:xfrm>
            <a:off x="8222497" y="4120970"/>
            <a:ext cx="1364797" cy="369332"/>
          </a:xfrm>
          <a:prstGeom prst="rect">
            <a:avLst/>
          </a:prstGeom>
          <a:noFill/>
        </p:spPr>
        <p:txBody>
          <a:bodyPr wrap="none" rtlCol="0">
            <a:spAutoFit/>
          </a:bodyPr>
          <a:lstStyle/>
          <a:p>
            <a:r>
              <a:rPr lang="en-US" dirty="0"/>
              <a:t>mixed phase</a:t>
            </a:r>
          </a:p>
        </p:txBody>
      </p:sp>
      <p:cxnSp>
        <p:nvCxnSpPr>
          <p:cNvPr id="34" name="Straight Arrow Connector 33"/>
          <p:cNvCxnSpPr>
            <a:stCxn id="32" idx="0"/>
          </p:cNvCxnSpPr>
          <p:nvPr/>
        </p:nvCxnSpPr>
        <p:spPr>
          <a:xfrm flipV="1">
            <a:off x="2144383" y="5537026"/>
            <a:ext cx="450621" cy="5837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88369" y="6120806"/>
            <a:ext cx="2312027" cy="646331"/>
          </a:xfrm>
          <a:prstGeom prst="rect">
            <a:avLst/>
          </a:prstGeom>
          <a:noFill/>
        </p:spPr>
        <p:txBody>
          <a:bodyPr wrap="square" rtlCol="0">
            <a:spAutoFit/>
          </a:bodyPr>
          <a:lstStyle/>
          <a:p>
            <a:r>
              <a:rPr lang="en-US" dirty="0"/>
              <a:t>Advection</a:t>
            </a:r>
          </a:p>
          <a:p>
            <a:r>
              <a:rPr lang="en-US" dirty="0"/>
              <a:t>(outside microphysics)</a:t>
            </a:r>
          </a:p>
        </p:txBody>
      </p:sp>
      <p:sp>
        <p:nvSpPr>
          <p:cNvPr id="58" name="TextBox 57"/>
          <p:cNvSpPr txBox="1"/>
          <p:nvPr/>
        </p:nvSpPr>
        <p:spPr>
          <a:xfrm>
            <a:off x="8357849" y="338524"/>
            <a:ext cx="3829253" cy="1200329"/>
          </a:xfrm>
          <a:prstGeom prst="rect">
            <a:avLst/>
          </a:prstGeom>
          <a:noFill/>
        </p:spPr>
        <p:txBody>
          <a:bodyPr wrap="none" rtlCol="0">
            <a:spAutoFit/>
          </a:bodyPr>
          <a:lstStyle/>
          <a:p>
            <a:r>
              <a:rPr lang="en-US" b="1" dirty="0">
                <a:solidFill>
                  <a:srgbClr val="FF0000"/>
                </a:solidFill>
              </a:rPr>
              <a:t>In ICON:</a:t>
            </a:r>
          </a:p>
          <a:p>
            <a:pPr marL="285750" indent="-285750">
              <a:buFont typeface="Arial" panose="020B0604020202020204" pitchFamily="34" charset="0"/>
              <a:buChar char="•"/>
            </a:pPr>
            <a:r>
              <a:rPr lang="en-US" dirty="0"/>
              <a:t>33 drops bins</a:t>
            </a:r>
          </a:p>
          <a:p>
            <a:pPr marL="285750" indent="-285750">
              <a:buFont typeface="Arial" panose="020B0604020202020204" pitchFamily="34" charset="0"/>
              <a:buChar char="•"/>
            </a:pPr>
            <a:r>
              <a:rPr lang="en-US" dirty="0"/>
              <a:t>33 </a:t>
            </a:r>
            <a:r>
              <a:rPr lang="en-US" dirty="0" err="1"/>
              <a:t>ccn</a:t>
            </a:r>
            <a:r>
              <a:rPr lang="en-US" dirty="0"/>
              <a:t> bins</a:t>
            </a:r>
          </a:p>
          <a:p>
            <a:pPr marL="285750" indent="-285750">
              <a:buFont typeface="Arial" panose="020B0604020202020204" pitchFamily="34" charset="0"/>
              <a:buChar char="•"/>
            </a:pPr>
            <a:r>
              <a:rPr lang="en-US" dirty="0"/>
              <a:t>33 activated </a:t>
            </a:r>
            <a:r>
              <a:rPr lang="en-US" dirty="0" err="1"/>
              <a:t>ccn</a:t>
            </a:r>
            <a:r>
              <a:rPr lang="en-US" dirty="0"/>
              <a:t> (for regeneration*)</a:t>
            </a:r>
          </a:p>
        </p:txBody>
      </p:sp>
      <p:sp>
        <p:nvSpPr>
          <p:cNvPr id="59" name="TextBox 58"/>
          <p:cNvSpPr txBox="1"/>
          <p:nvPr/>
        </p:nvSpPr>
        <p:spPr>
          <a:xfrm>
            <a:off x="10302572" y="1601541"/>
            <a:ext cx="1889428" cy="307777"/>
          </a:xfrm>
          <a:prstGeom prst="rect">
            <a:avLst/>
          </a:prstGeom>
          <a:noFill/>
        </p:spPr>
        <p:txBody>
          <a:bodyPr wrap="none" rtlCol="0">
            <a:spAutoFit/>
          </a:bodyPr>
          <a:lstStyle/>
          <a:p>
            <a:r>
              <a:rPr lang="en-US" sz="1400" dirty="0"/>
              <a:t>*Currently switched off</a:t>
            </a:r>
          </a:p>
        </p:txBody>
      </p:sp>
      <p:pic>
        <p:nvPicPr>
          <p:cNvPr id="33" name="Picture 32"/>
          <p:cNvPicPr>
            <a:picLocks noChangeAspect="1"/>
          </p:cNvPicPr>
          <p:nvPr/>
        </p:nvPicPr>
        <p:blipFill>
          <a:blip r:embed="rId13"/>
          <a:stretch>
            <a:fillRect/>
          </a:stretch>
        </p:blipFill>
        <p:spPr>
          <a:xfrm>
            <a:off x="947291" y="2820566"/>
            <a:ext cx="9848850" cy="1285875"/>
          </a:xfrm>
          <a:prstGeom prst="rect">
            <a:avLst/>
          </a:prstGeom>
        </p:spPr>
      </p:pic>
    </p:spTree>
    <p:extLst>
      <p:ext uri="{BB962C8B-B14F-4D97-AF65-F5344CB8AC3E}">
        <p14:creationId xmlns:p14="http://schemas.microsoft.com/office/powerpoint/2010/main" val="405420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6" grpId="0"/>
      <p:bldP spid="39" grpId="0"/>
      <p:bldP spid="42" grpId="0"/>
      <p:bldP spid="45" grpId="0"/>
      <p:bldP spid="49" grpId="0" animBg="1"/>
      <p:bldP spid="50" grpId="0" animBg="1"/>
      <p:bldP spid="51"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F38906-88EE-476C-8241-09D9160E13D4}"/>
              </a:ext>
            </a:extLst>
          </p:cNvPr>
          <p:cNvSpPr txBox="1"/>
          <p:nvPr/>
        </p:nvSpPr>
        <p:spPr>
          <a:xfrm>
            <a:off x="0" y="4422"/>
            <a:ext cx="12192000" cy="461665"/>
          </a:xfrm>
          <a:prstGeom prst="rect">
            <a:avLst/>
          </a:prstGeom>
          <a:solidFill>
            <a:srgbClr val="FFFFCC"/>
          </a:solidFill>
        </p:spPr>
        <p:txBody>
          <a:bodyPr wrap="square" rtlCol="0">
            <a:spAutoFit/>
          </a:bodyPr>
          <a:lstStyle/>
          <a:p>
            <a:r>
              <a:rPr lang="en-US" sz="2400" dirty="0"/>
              <a:t>Description of physical processes: </a:t>
            </a:r>
            <a:r>
              <a:rPr lang="en-US" sz="2400" b="1" dirty="0"/>
              <a:t>Nucleation </a:t>
            </a:r>
            <a:r>
              <a:rPr lang="en-US" sz="2400" dirty="0"/>
              <a:t>(Kohler theory)</a:t>
            </a:r>
            <a:endParaRPr lang="aa-ET" sz="2400" dirty="0"/>
          </a:p>
        </p:txBody>
      </p:sp>
      <p:pic>
        <p:nvPicPr>
          <p:cNvPr id="4" name="Picture 3">
            <a:extLst>
              <a:ext uri="{FF2B5EF4-FFF2-40B4-BE49-F238E27FC236}">
                <a16:creationId xmlns:a16="http://schemas.microsoft.com/office/drawing/2014/main" id="{6252676F-B3C6-497E-9A7A-AB10A807E825}"/>
              </a:ext>
            </a:extLst>
          </p:cNvPr>
          <p:cNvPicPr>
            <a:picLocks noChangeAspect="1"/>
          </p:cNvPicPr>
          <p:nvPr/>
        </p:nvPicPr>
        <p:blipFill rotWithShape="1">
          <a:blip r:embed="rId2">
            <a:extLst>
              <a:ext uri="{28A0092B-C50C-407E-A947-70E740481C1C}">
                <a14:useLocalDpi xmlns:a14="http://schemas.microsoft.com/office/drawing/2010/main" val="0"/>
              </a:ext>
            </a:extLst>
          </a:blip>
          <a:srcRect t="2261" r="8001" b="14261"/>
          <a:stretch/>
        </p:blipFill>
        <p:spPr>
          <a:xfrm>
            <a:off x="1407694" y="820957"/>
            <a:ext cx="8705649" cy="5924449"/>
          </a:xfrm>
          <a:prstGeom prst="rect">
            <a:avLst/>
          </a:prstGeom>
        </p:spPr>
      </p:pic>
      <p:sp>
        <p:nvSpPr>
          <p:cNvPr id="26" name="TextBox 25"/>
          <p:cNvSpPr txBox="1"/>
          <p:nvPr/>
        </p:nvSpPr>
        <p:spPr>
          <a:xfrm>
            <a:off x="6533148" y="820957"/>
            <a:ext cx="553452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From S, critical </a:t>
            </a:r>
            <a:r>
              <a:rPr lang="en-US" dirty="0" err="1"/>
              <a:t>ccn</a:t>
            </a:r>
            <a:r>
              <a:rPr lang="en-US" dirty="0"/>
              <a:t> radius is calculated</a:t>
            </a:r>
          </a:p>
          <a:p>
            <a:pPr marL="285750" indent="-285750">
              <a:buFont typeface="Arial" panose="020B0604020202020204" pitchFamily="34" charset="0"/>
              <a:buChar char="•"/>
            </a:pPr>
            <a:r>
              <a:rPr lang="en-US" dirty="0"/>
              <a:t>Aerosols larger then </a:t>
            </a:r>
            <a:r>
              <a:rPr lang="en-US" dirty="0" err="1"/>
              <a:t>Rcrit</a:t>
            </a:r>
            <a:r>
              <a:rPr lang="en-US" dirty="0"/>
              <a:t> </a:t>
            </a:r>
            <a:r>
              <a:rPr lang="en-US" dirty="0">
                <a:sym typeface="Wingdings" panose="05000000000000000000" pitchFamily="2" charset="2"/>
              </a:rPr>
              <a:t> droplets</a:t>
            </a:r>
          </a:p>
          <a:p>
            <a:pPr marL="285750" indent="-285750">
              <a:buFont typeface="Arial" panose="020B0604020202020204" pitchFamily="34" charset="0"/>
              <a:buChar char="•"/>
            </a:pPr>
            <a:r>
              <a:rPr lang="en-US" dirty="0"/>
              <a:t>Only increase in S (updraft) may lead to activation of smaller </a:t>
            </a:r>
            <a:r>
              <a:rPr lang="en-US" dirty="0" err="1"/>
              <a:t>ccn</a:t>
            </a:r>
            <a:r>
              <a:rPr lang="en-US" dirty="0"/>
              <a:t> (in-cloud nucleation) </a:t>
            </a:r>
            <a:r>
              <a:rPr lang="en-US" dirty="0">
                <a:sym typeface="Wingdings" panose="05000000000000000000" pitchFamily="2" charset="2"/>
              </a:rPr>
              <a:t> multi modal PSD</a:t>
            </a:r>
            <a:endParaRPr lang="en-US" dirty="0"/>
          </a:p>
        </p:txBody>
      </p:sp>
    </p:spTree>
    <p:extLst>
      <p:ext uri="{BB962C8B-B14F-4D97-AF65-F5344CB8AC3E}">
        <p14:creationId xmlns:p14="http://schemas.microsoft.com/office/powerpoint/2010/main" val="1853151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F38906-88EE-476C-8241-09D9160E13D4}"/>
              </a:ext>
            </a:extLst>
          </p:cNvPr>
          <p:cNvSpPr txBox="1"/>
          <p:nvPr/>
        </p:nvSpPr>
        <p:spPr>
          <a:xfrm>
            <a:off x="0" y="4422"/>
            <a:ext cx="12192000" cy="461665"/>
          </a:xfrm>
          <a:prstGeom prst="rect">
            <a:avLst/>
          </a:prstGeom>
          <a:solidFill>
            <a:srgbClr val="FFFFCC"/>
          </a:solidFill>
        </p:spPr>
        <p:txBody>
          <a:bodyPr wrap="square" rtlCol="0">
            <a:spAutoFit/>
          </a:bodyPr>
          <a:lstStyle/>
          <a:p>
            <a:r>
              <a:rPr lang="en-US" sz="2400" dirty="0"/>
              <a:t>Description of physical processes: </a:t>
            </a:r>
            <a:r>
              <a:rPr lang="en-US" sz="2400" b="1" u="sng" dirty="0"/>
              <a:t>Cond/Evap</a:t>
            </a:r>
          </a:p>
        </p:txBody>
      </p:sp>
      <p:sp>
        <p:nvSpPr>
          <p:cNvPr id="5" name="TextBox 4">
            <a:extLst>
              <a:ext uri="{FF2B5EF4-FFF2-40B4-BE49-F238E27FC236}">
                <a16:creationId xmlns:a16="http://schemas.microsoft.com/office/drawing/2014/main" id="{02DC905A-6A10-41A3-84A9-46272FF296C3}"/>
              </a:ext>
            </a:extLst>
          </p:cNvPr>
          <p:cNvSpPr txBox="1"/>
          <p:nvPr/>
        </p:nvSpPr>
        <p:spPr>
          <a:xfrm>
            <a:off x="0" y="895705"/>
            <a:ext cx="2643828" cy="369332"/>
          </a:xfrm>
          <a:prstGeom prst="rect">
            <a:avLst/>
          </a:prstGeom>
          <a:noFill/>
        </p:spPr>
        <p:txBody>
          <a:bodyPr wrap="square" rtlCol="0">
            <a:spAutoFit/>
          </a:bodyPr>
          <a:lstStyle/>
          <a:p>
            <a:r>
              <a:rPr lang="en-US" b="1" dirty="0"/>
              <a:t>Solution of 2 equations:</a:t>
            </a:r>
            <a:endParaRPr lang="aa-ET" b="1" dirty="0"/>
          </a:p>
        </p:txBody>
      </p:sp>
      <p:graphicFrame>
        <p:nvGraphicFramePr>
          <p:cNvPr id="8" name="Object 7">
            <a:extLst>
              <a:ext uri="{FF2B5EF4-FFF2-40B4-BE49-F238E27FC236}">
                <a16:creationId xmlns:a16="http://schemas.microsoft.com/office/drawing/2014/main" id="{18A4C26D-9FAF-4332-B9FF-9ADD45BFC77C}"/>
              </a:ext>
            </a:extLst>
          </p:cNvPr>
          <p:cNvGraphicFramePr>
            <a:graphicFrameLocks noChangeAspect="1"/>
          </p:cNvGraphicFramePr>
          <p:nvPr>
            <p:extLst/>
          </p:nvPr>
        </p:nvGraphicFramePr>
        <p:xfrm>
          <a:off x="8342843" y="2164371"/>
          <a:ext cx="1191895" cy="659799"/>
        </p:xfrm>
        <a:graphic>
          <a:graphicData uri="http://schemas.openxmlformats.org/presentationml/2006/ole">
            <mc:AlternateContent xmlns:mc="http://schemas.openxmlformats.org/markup-compatibility/2006">
              <mc:Choice xmlns:v="urn:schemas-microsoft-com:vml" Requires="v">
                <p:oleObj spid="_x0000_s2227" name="Equation" r:id="rId3" imgW="711000" imgH="393480" progId="Equation.DSMT4">
                  <p:embed/>
                </p:oleObj>
              </mc:Choice>
              <mc:Fallback>
                <p:oleObj name="Equation" r:id="rId3" imgW="711000" imgH="393480" progId="Equation.DSMT4">
                  <p:embed/>
                  <p:pic>
                    <p:nvPicPr>
                      <p:cNvPr id="0" name=""/>
                      <p:cNvPicPr/>
                      <p:nvPr/>
                    </p:nvPicPr>
                    <p:blipFill>
                      <a:blip r:embed="rId4"/>
                      <a:stretch>
                        <a:fillRect/>
                      </a:stretch>
                    </p:blipFill>
                    <p:spPr>
                      <a:xfrm>
                        <a:off x="8342843" y="2164371"/>
                        <a:ext cx="1191895" cy="659799"/>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7" name="TextBox 16"/>
              <p:cNvSpPr txBox="1"/>
              <p:nvPr/>
            </p:nvSpPr>
            <p:spPr>
              <a:xfrm>
                <a:off x="2299790" y="2164371"/>
                <a:ext cx="2477922" cy="78322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𝑑𝑆</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f>
                                <m:fPr>
                                  <m:ctrlPr>
                                    <a:rPr lang="en-US" i="1" smtClean="0">
                                      <a:latin typeface="Cambria Math" panose="02040503050406030204" pitchFamily="18" charset="0"/>
                                    </a:rPr>
                                  </m:ctrlPr>
                                </m:fPr>
                                <m:num>
                                  <m:r>
                                    <a:rPr lang="en-US" b="0" i="1" smtClean="0">
                                      <a:latin typeface="Cambria Math" panose="02040503050406030204" pitchFamily="18" charset="0"/>
                                    </a:rPr>
                                    <m:t>𝑑𝑆</m:t>
                                  </m:r>
                                </m:num>
                                <m:den>
                                  <m:r>
                                    <a:rPr lang="en-US" b="0" i="1" smtClean="0">
                                      <a:latin typeface="Cambria Math" panose="02040503050406030204" pitchFamily="18" charset="0"/>
                                    </a:rPr>
                                    <m:t>𝑑𝑡</m:t>
                                  </m:r>
                                </m:den>
                              </m:f>
                            </m:e>
                          </m:d>
                        </m:e>
                        <m:sub>
                          <m:r>
                            <a:rPr lang="en-US" b="0" i="1" smtClean="0">
                              <a:latin typeface="Cambria Math" panose="02040503050406030204" pitchFamily="18" charset="0"/>
                            </a:rPr>
                            <m:t>𝑑𝑦𝑛</m:t>
                          </m:r>
                        </m:sub>
                      </m:sSub>
                      <m:r>
                        <a:rPr lang="en-US" b="0" i="0" smtClean="0">
                          <a:latin typeface="Cambria Math" panose="02040503050406030204" pitchFamily="18" charset="0"/>
                        </a:rPr>
                        <m:t>−</m:t>
                      </m:r>
                      <m:r>
                        <m:rPr>
                          <m:sty m:val="p"/>
                        </m:rPr>
                        <a:rPr lang="en-US" b="0" i="0" smtClean="0">
                          <a:latin typeface="Cambria Math" panose="02040503050406030204" pitchFamily="18" charset="0"/>
                        </a:rPr>
                        <m:t>A</m:t>
                      </m:r>
                      <m:f>
                        <m:fPr>
                          <m:ctrlPr>
                            <a:rPr lang="en-US" i="1" smtClean="0">
                              <a:latin typeface="Cambria Math" panose="02040503050406030204" pitchFamily="18" charset="0"/>
                            </a:rPr>
                          </m:ctrlPr>
                        </m:fPr>
                        <m:num>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𝑐</m:t>
                              </m:r>
                            </m:sub>
                          </m:sSub>
                        </m:num>
                        <m:den>
                          <m:r>
                            <a:rPr lang="en-US" b="0" i="1" smtClean="0">
                              <a:latin typeface="Cambria Math" panose="02040503050406030204" pitchFamily="18" charset="0"/>
                            </a:rPr>
                            <m:t>𝑑𝑡</m:t>
                          </m:r>
                        </m:den>
                      </m:f>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2299790" y="2164371"/>
                <a:ext cx="2477922" cy="783228"/>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416612" y="3103629"/>
                <a:ext cx="4418614" cy="923330"/>
              </a:xfrm>
              <a:prstGeom prst="rect">
                <a:avLst/>
              </a:prstGeom>
              <a:noFill/>
            </p:spPr>
            <p:txBody>
              <a:bodyPr wrap="square" rtlCol="0">
                <a:spAutoFit/>
              </a:bodyPr>
              <a:lstStyle/>
              <a:p>
                <a:r>
                  <a:rPr lang="en-US" dirty="0"/>
                  <a:t>S(t) = super saturation</a:t>
                </a:r>
              </a:p>
              <a:p>
                <a:r>
                  <a:rPr lang="en-US" dirty="0" err="1"/>
                  <a:t>dt</a:t>
                </a:r>
                <a:r>
                  <a:rPr lang="en-US" dirty="0"/>
                  <a:t> = microphysical sub-step</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𝑐</m:t>
                        </m:r>
                      </m:sub>
                    </m:sSub>
                  </m:oMath>
                </a14:m>
                <a:r>
                  <a:rPr lang="en-US" dirty="0"/>
                  <a:t> = cloud water content = integral over PSD</a:t>
                </a:r>
              </a:p>
            </p:txBody>
          </p:sp>
        </mc:Choice>
        <mc:Fallback xmlns="">
          <p:sp>
            <p:nvSpPr>
              <p:cNvPr id="20" name="TextBox 19"/>
              <p:cNvSpPr txBox="1">
                <a:spLocks noRot="1" noChangeAspect="1" noMove="1" noResize="1" noEditPoints="1" noAdjustHandles="1" noChangeArrowheads="1" noChangeShapeType="1" noTextEdit="1"/>
              </p:cNvSpPr>
              <p:nvPr/>
            </p:nvSpPr>
            <p:spPr>
              <a:xfrm>
                <a:off x="1416612" y="3103629"/>
                <a:ext cx="4418614" cy="923330"/>
              </a:xfrm>
              <a:prstGeom prst="rect">
                <a:avLst/>
              </a:prstGeom>
              <a:blipFill rotWithShape="0">
                <a:blip r:embed="rId6"/>
                <a:stretch>
                  <a:fillRect l="-1103" t="-3289" b="-9211"/>
                </a:stretch>
              </a:blipFill>
            </p:spPr>
            <p:txBody>
              <a:bodyPr/>
              <a:lstStyle/>
              <a:p>
                <a:r>
                  <a:rPr lang="en-US">
                    <a:noFill/>
                  </a:rPr>
                  <a:t> </a:t>
                </a:r>
              </a:p>
            </p:txBody>
          </p:sp>
        </mc:Fallback>
      </mc:AlternateContent>
      <p:sp>
        <p:nvSpPr>
          <p:cNvPr id="21" name="TextBox 20"/>
          <p:cNvSpPr txBox="1"/>
          <p:nvPr/>
        </p:nvSpPr>
        <p:spPr>
          <a:xfrm>
            <a:off x="7349109" y="3103629"/>
            <a:ext cx="3179361" cy="369332"/>
          </a:xfrm>
          <a:prstGeom prst="rect">
            <a:avLst/>
          </a:prstGeom>
          <a:noFill/>
        </p:spPr>
        <p:txBody>
          <a:bodyPr wrap="square" rtlCol="0">
            <a:spAutoFit/>
          </a:bodyPr>
          <a:lstStyle/>
          <a:p>
            <a:r>
              <a:rPr lang="en-US" dirty="0"/>
              <a:t>r(t) = super saturation </a:t>
            </a:r>
            <a:r>
              <a:rPr lang="en-US" dirty="0">
                <a:sym typeface="Wingdings" panose="05000000000000000000" pitchFamily="2" charset="2"/>
              </a:rPr>
              <a:t> PSD(t)</a:t>
            </a:r>
            <a:endParaRPr lang="en-US" dirty="0"/>
          </a:p>
        </p:txBody>
      </p:sp>
      <p:sp>
        <p:nvSpPr>
          <p:cNvPr id="22" name="Rectangle 21"/>
          <p:cNvSpPr/>
          <p:nvPr/>
        </p:nvSpPr>
        <p:spPr>
          <a:xfrm>
            <a:off x="6844076" y="1423566"/>
            <a:ext cx="4189430" cy="584775"/>
          </a:xfrm>
          <a:prstGeom prst="rect">
            <a:avLst/>
          </a:prstGeom>
        </p:spPr>
        <p:txBody>
          <a:bodyPr wrap="square">
            <a:spAutoFit/>
          </a:bodyPr>
          <a:lstStyle/>
          <a:p>
            <a:pPr algn="ctr"/>
            <a:r>
              <a:rPr lang="en-US" dirty="0" err="1"/>
              <a:t>Eqn</a:t>
            </a:r>
            <a:r>
              <a:rPr lang="en-US" dirty="0"/>
              <a:t> of diffusional growth for each bin </a:t>
            </a:r>
            <a:r>
              <a:rPr lang="en-US" dirty="0" err="1"/>
              <a:t>r</a:t>
            </a:r>
            <a:r>
              <a:rPr lang="en-US" baseline="-25000" dirty="0" err="1"/>
              <a:t>i</a:t>
            </a:r>
            <a:endParaRPr lang="en-US" baseline="-25000" dirty="0"/>
          </a:p>
          <a:p>
            <a:pPr algn="ctr"/>
            <a:r>
              <a:rPr lang="en-US" sz="1400" dirty="0"/>
              <a:t>(how the molecules condensate on droplet surface)</a:t>
            </a:r>
          </a:p>
        </p:txBody>
      </p:sp>
      <p:sp>
        <p:nvSpPr>
          <p:cNvPr id="23" name="Rectangle 22"/>
          <p:cNvSpPr/>
          <p:nvPr/>
        </p:nvSpPr>
        <p:spPr>
          <a:xfrm>
            <a:off x="490751" y="1362010"/>
            <a:ext cx="6096000" cy="646331"/>
          </a:xfrm>
          <a:prstGeom prst="rect">
            <a:avLst/>
          </a:prstGeom>
        </p:spPr>
        <p:txBody>
          <a:bodyPr>
            <a:spAutoFit/>
          </a:bodyPr>
          <a:lstStyle/>
          <a:p>
            <a:pPr algn="ctr"/>
            <a:r>
              <a:rPr lang="en-US" dirty="0" err="1"/>
              <a:t>Eqn</a:t>
            </a:r>
            <a:r>
              <a:rPr lang="en-US" dirty="0"/>
              <a:t> for Supersaturation</a:t>
            </a:r>
          </a:p>
          <a:p>
            <a:pPr algn="ctr"/>
            <a:r>
              <a:rPr lang="en-US" dirty="0"/>
              <a:t>S increases in updraft (source) and condensates (sink)</a:t>
            </a:r>
          </a:p>
        </p:txBody>
      </p:sp>
      <mc:AlternateContent xmlns:mc="http://schemas.openxmlformats.org/markup-compatibility/2006" xmlns:a14="http://schemas.microsoft.com/office/drawing/2010/main">
        <mc:Choice Requires="a14">
          <p:sp>
            <p:nvSpPr>
              <p:cNvPr id="6" name="Rectangle 5"/>
              <p:cNvSpPr/>
              <p:nvPr/>
            </p:nvSpPr>
            <p:spPr>
              <a:xfrm>
                <a:off x="3250996" y="4677338"/>
                <a:ext cx="5808065" cy="7832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f>
                                <m:fPr>
                                  <m:ctrlPr>
                                    <a:rPr lang="en-US" i="1" smtClean="0">
                                      <a:latin typeface="Cambria Math" panose="02040503050406030204" pitchFamily="18" charset="0"/>
                                    </a:rPr>
                                  </m:ctrlPr>
                                </m:fPr>
                                <m:num>
                                  <m:r>
                                    <a:rPr lang="en-US" b="0" i="1" smtClean="0">
                                      <a:latin typeface="Cambria Math" panose="02040503050406030204" pitchFamily="18" charset="0"/>
                                    </a:rPr>
                                    <m:t>𝑑𝑆</m:t>
                                  </m:r>
                                </m:num>
                                <m:den>
                                  <m:r>
                                    <a:rPr lang="en-US" b="0" i="1" smtClean="0">
                                      <a:latin typeface="Cambria Math" panose="02040503050406030204" pitchFamily="18" charset="0"/>
                                    </a:rPr>
                                    <m:t>𝑑𝑡</m:t>
                                  </m:r>
                                </m:den>
                              </m:f>
                            </m:e>
                          </m:d>
                        </m:e>
                        <m:sub>
                          <m:r>
                            <a:rPr lang="en-US" b="0" i="1" smtClean="0">
                              <a:latin typeface="Cambria Math" panose="02040503050406030204" pitchFamily="18" charset="0"/>
                            </a:rPr>
                            <m:t>𝑑𝑦𝑛</m:t>
                          </m:r>
                        </m:sub>
                      </m:sSub>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1" i="1" smtClean="0">
                              <a:latin typeface="Cambria Math" panose="02040503050406030204" pitchFamily="18" charset="0"/>
                            </a:rPr>
                            <m:t>𝑺</m:t>
                          </m:r>
                          <m:r>
                            <a:rPr lang="en-US" b="1"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𝑎𝑓𝑡𝑒𝑟</m:t>
                              </m:r>
                              <m:r>
                                <a:rPr lang="en-US" b="0" i="1" smtClean="0">
                                  <a:latin typeface="Cambria Math" panose="02040503050406030204" pitchFamily="18" charset="0"/>
                                </a:rPr>
                                <m:t> </m:t>
                              </m:r>
                              <m:r>
                                <a:rPr lang="en-US" b="0" i="1" smtClean="0">
                                  <a:latin typeface="Cambria Math" panose="02040503050406030204" pitchFamily="18" charset="0"/>
                                </a:rPr>
                                <m:t>𝑎𝑑𝑣𝑒𝑐𝑡𝑖𝑜𝑛</m:t>
                              </m:r>
                            </m:e>
                          </m:d>
                          <m:r>
                            <a:rPr lang="en-US" b="0" i="1" smtClean="0">
                              <a:latin typeface="Cambria Math" panose="02040503050406030204" pitchFamily="18" charset="0"/>
                            </a:rPr>
                            <m:t>−</m:t>
                          </m:r>
                          <m:r>
                            <a:rPr lang="en-US" b="1" i="1" smtClean="0">
                              <a:latin typeface="Cambria Math" panose="02040503050406030204" pitchFamily="18" charset="0"/>
                            </a:rPr>
                            <m:t>𝑺</m:t>
                          </m:r>
                          <m:r>
                            <a:rPr lang="en-US" b="1" i="1" smtClean="0">
                              <a:latin typeface="Cambria Math" panose="02040503050406030204" pitchFamily="18" charset="0"/>
                            </a:rPr>
                            <m:t> </m:t>
                          </m:r>
                          <m:r>
                            <a:rPr lang="en-US" b="0" i="1" smtClean="0">
                              <a:latin typeface="Cambria Math" panose="02040503050406030204" pitchFamily="18" charset="0"/>
                            </a:rPr>
                            <m:t>(</m:t>
                          </m:r>
                          <m:r>
                            <a:rPr lang="en-US" b="0" i="1" smtClean="0">
                              <a:latin typeface="Cambria Math" panose="02040503050406030204" pitchFamily="18" charset="0"/>
                            </a:rPr>
                            <m:t>𝑏𝑒𝑓𝑜𝑟𝑒</m:t>
                          </m:r>
                          <m:r>
                            <a:rPr lang="en-US" b="0" i="1" smtClean="0">
                              <a:latin typeface="Cambria Math" panose="02040503050406030204" pitchFamily="18" charset="0"/>
                            </a:rPr>
                            <m:t> </m:t>
                          </m:r>
                          <m:r>
                            <a:rPr lang="en-US" b="0" i="1" smtClean="0">
                              <a:latin typeface="Cambria Math" panose="02040503050406030204" pitchFamily="18" charset="0"/>
                            </a:rPr>
                            <m:t>𝑑𝑦𝑛𝑎𝑚𝑖𝑐𝑠</m:t>
                          </m:r>
                          <m:r>
                            <a:rPr lang="en-US" b="0" i="1" smtClean="0">
                              <a:latin typeface="Cambria Math" panose="02040503050406030204" pitchFamily="18" charset="0"/>
                            </a:rPr>
                            <m:t>)</m:t>
                          </m:r>
                        </m:num>
                        <m:den>
                          <m:r>
                            <a:rPr lang="en-US" b="0" i="1" smtClean="0">
                              <a:latin typeface="Cambria Math" panose="02040503050406030204" pitchFamily="18" charset="0"/>
                            </a:rPr>
                            <m:t>𝑚𝑜𝑑𝑒𝑙</m:t>
                          </m:r>
                          <m:r>
                            <a:rPr lang="en-US" b="0" i="1" smtClean="0">
                              <a:latin typeface="Cambria Math" panose="02040503050406030204" pitchFamily="18" charset="0"/>
                            </a:rPr>
                            <m:t> </m:t>
                          </m:r>
                          <m:r>
                            <a:rPr lang="en-US" b="0" i="1" smtClean="0">
                              <a:latin typeface="Cambria Math" panose="02040503050406030204" pitchFamily="18" charset="0"/>
                            </a:rPr>
                            <m:t>𝑡𝑖𝑚𝑒</m:t>
                          </m:r>
                          <m:r>
                            <a:rPr lang="en-US" b="0" i="1" smtClean="0">
                              <a:latin typeface="Cambria Math" panose="02040503050406030204" pitchFamily="18" charset="0"/>
                            </a:rPr>
                            <m:t> </m:t>
                          </m:r>
                          <m:r>
                            <a:rPr lang="en-US" b="0" i="1" smtClean="0">
                              <a:latin typeface="Cambria Math" panose="02040503050406030204" pitchFamily="18" charset="0"/>
                            </a:rPr>
                            <m:t>𝑠𝑡𝑒𝑝</m:t>
                          </m:r>
                        </m:den>
                      </m:f>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3250996" y="4677338"/>
                <a:ext cx="5808065" cy="783228"/>
              </a:xfrm>
              <a:prstGeom prst="rect">
                <a:avLst/>
              </a:prstGeom>
              <a:blipFill rotWithShape="0">
                <a:blip r:embed="rId7"/>
                <a:stretch>
                  <a:fillRect/>
                </a:stretch>
              </a:blipFill>
            </p:spPr>
            <p:txBody>
              <a:bodyPr/>
              <a:lstStyle/>
              <a:p>
                <a:r>
                  <a:rPr lang="en-US">
                    <a:noFill/>
                  </a:rPr>
                  <a:t> </a:t>
                </a:r>
              </a:p>
            </p:txBody>
          </p:sp>
        </mc:Fallback>
      </mc:AlternateContent>
      <p:sp>
        <p:nvSpPr>
          <p:cNvPr id="9" name="Right Arrow 8"/>
          <p:cNvSpPr/>
          <p:nvPr/>
        </p:nvSpPr>
        <p:spPr>
          <a:xfrm>
            <a:off x="3406111" y="5883443"/>
            <a:ext cx="770021" cy="58954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777712" y="5716551"/>
            <a:ext cx="3369320" cy="923330"/>
          </a:xfrm>
          <a:prstGeom prst="rect">
            <a:avLst/>
          </a:prstGeom>
          <a:noFill/>
        </p:spPr>
        <p:txBody>
          <a:bodyPr wrap="none" rtlCol="0">
            <a:spAutoFit/>
          </a:bodyPr>
          <a:lstStyle/>
          <a:p>
            <a:r>
              <a:rPr lang="en-US" dirty="0"/>
              <a:t>On input, the microphysics needs:</a:t>
            </a:r>
          </a:p>
          <a:p>
            <a:pPr marL="285750" indent="-285750">
              <a:buFont typeface="Arial" panose="020B0604020202020204" pitchFamily="34" charset="0"/>
              <a:buChar char="•"/>
            </a:pPr>
            <a:r>
              <a:rPr lang="en-US" dirty="0"/>
              <a:t>T and qv before dynamics </a:t>
            </a:r>
          </a:p>
          <a:p>
            <a:pPr marL="285750" indent="-285750">
              <a:buFont typeface="Arial" panose="020B0604020202020204" pitchFamily="34" charset="0"/>
              <a:buChar char="•"/>
            </a:pPr>
            <a:r>
              <a:rPr lang="en-US" dirty="0"/>
              <a:t>T and qv after advection</a:t>
            </a:r>
          </a:p>
        </p:txBody>
      </p:sp>
    </p:spTree>
    <p:extLst>
      <p:ext uri="{BB962C8B-B14F-4D97-AF65-F5344CB8AC3E}">
        <p14:creationId xmlns:p14="http://schemas.microsoft.com/office/powerpoint/2010/main" val="3683629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F38906-88EE-476C-8241-09D9160E13D4}"/>
              </a:ext>
            </a:extLst>
          </p:cNvPr>
          <p:cNvSpPr txBox="1"/>
          <p:nvPr/>
        </p:nvSpPr>
        <p:spPr>
          <a:xfrm>
            <a:off x="0" y="4422"/>
            <a:ext cx="12192000" cy="461665"/>
          </a:xfrm>
          <a:prstGeom prst="rect">
            <a:avLst/>
          </a:prstGeom>
          <a:solidFill>
            <a:srgbClr val="FFFFCC"/>
          </a:solidFill>
        </p:spPr>
        <p:txBody>
          <a:bodyPr wrap="square" rtlCol="0">
            <a:spAutoFit/>
          </a:bodyPr>
          <a:lstStyle/>
          <a:p>
            <a:r>
              <a:rPr lang="en-US" sz="2400" dirty="0"/>
              <a:t>Description of physical processes: </a:t>
            </a:r>
            <a:r>
              <a:rPr lang="en-US" sz="2400" b="1" u="sng" dirty="0"/>
              <a:t>Collisions</a:t>
            </a:r>
            <a:endParaRPr lang="aa-ET" sz="2400" b="1" u="sng" dirty="0"/>
          </a:p>
        </p:txBody>
      </p:sp>
      <p:sp>
        <p:nvSpPr>
          <p:cNvPr id="3" name="TextBox 2">
            <a:extLst>
              <a:ext uri="{FF2B5EF4-FFF2-40B4-BE49-F238E27FC236}">
                <a16:creationId xmlns:a16="http://schemas.microsoft.com/office/drawing/2014/main" id="{DA0DD3EC-E7BD-4DF3-B139-265FCC06A64B}"/>
              </a:ext>
            </a:extLst>
          </p:cNvPr>
          <p:cNvSpPr txBox="1"/>
          <p:nvPr/>
        </p:nvSpPr>
        <p:spPr>
          <a:xfrm>
            <a:off x="36096" y="1347904"/>
            <a:ext cx="3578479" cy="369332"/>
          </a:xfrm>
          <a:prstGeom prst="rect">
            <a:avLst/>
          </a:prstGeom>
          <a:noFill/>
        </p:spPr>
        <p:txBody>
          <a:bodyPr wrap="square" rtlCol="0">
            <a:spAutoFit/>
          </a:bodyPr>
          <a:lstStyle/>
          <a:p>
            <a:r>
              <a:rPr lang="en-US" b="1" dirty="0"/>
              <a:t>Stochastic equation for collisions:</a:t>
            </a:r>
          </a:p>
        </p:txBody>
      </p:sp>
      <p:sp>
        <p:nvSpPr>
          <p:cNvPr id="6" name="TextBox 5"/>
          <p:cNvSpPr txBox="1"/>
          <p:nvPr/>
        </p:nvSpPr>
        <p:spPr>
          <a:xfrm>
            <a:off x="36096" y="2159719"/>
            <a:ext cx="2081462" cy="923330"/>
          </a:xfrm>
          <a:prstGeom prst="rect">
            <a:avLst/>
          </a:prstGeom>
          <a:noFill/>
        </p:spPr>
        <p:txBody>
          <a:bodyPr wrap="square" rtlCol="0">
            <a:spAutoFit/>
          </a:bodyPr>
          <a:lstStyle/>
          <a:p>
            <a:r>
              <a:rPr lang="en-US" dirty="0"/>
              <a:t>Change of:</a:t>
            </a:r>
          </a:p>
          <a:p>
            <a:r>
              <a:rPr lang="en-US" dirty="0"/>
              <a:t>Number of droplets of mass m</a:t>
            </a:r>
          </a:p>
        </p:txBody>
      </p:sp>
      <p:sp>
        <p:nvSpPr>
          <p:cNvPr id="7" name="TextBox 6"/>
          <p:cNvSpPr txBox="1"/>
          <p:nvPr/>
        </p:nvSpPr>
        <p:spPr>
          <a:xfrm>
            <a:off x="3308080" y="4598334"/>
            <a:ext cx="4287252" cy="1200329"/>
          </a:xfrm>
          <a:prstGeom prst="rect">
            <a:avLst/>
          </a:prstGeom>
          <a:noFill/>
        </p:spPr>
        <p:txBody>
          <a:bodyPr wrap="square" rtlCol="0">
            <a:spAutoFit/>
          </a:bodyPr>
          <a:lstStyle/>
          <a:p>
            <a:pPr algn="ctr"/>
            <a:r>
              <a:rPr lang="en-US" dirty="0"/>
              <a:t>Increase of f(m) due to collisions of masses: (m’) and (m-m’)</a:t>
            </a:r>
          </a:p>
          <a:p>
            <a:pPr algn="ctr"/>
            <a:r>
              <a:rPr lang="en-US" dirty="0"/>
              <a:t>Such that:</a:t>
            </a:r>
          </a:p>
          <a:p>
            <a:pPr algn="ctr"/>
            <a:r>
              <a:rPr lang="en-US" dirty="0"/>
              <a:t>(m’)+(m-m’)=m</a:t>
            </a:r>
          </a:p>
        </p:txBody>
      </p:sp>
      <p:sp>
        <p:nvSpPr>
          <p:cNvPr id="15" name="TextBox 14"/>
          <p:cNvSpPr txBox="1"/>
          <p:nvPr/>
        </p:nvSpPr>
        <p:spPr>
          <a:xfrm>
            <a:off x="8554825" y="4598334"/>
            <a:ext cx="3240505" cy="646331"/>
          </a:xfrm>
          <a:prstGeom prst="rect">
            <a:avLst/>
          </a:prstGeom>
          <a:noFill/>
        </p:spPr>
        <p:txBody>
          <a:bodyPr wrap="square" rtlCol="0">
            <a:spAutoFit/>
          </a:bodyPr>
          <a:lstStyle/>
          <a:p>
            <a:pPr algn="ctr"/>
            <a:r>
              <a:rPr lang="en-US" dirty="0"/>
              <a:t>Decrease of f(m) due to collision of (m) with some (m’)</a:t>
            </a:r>
          </a:p>
        </p:txBody>
      </p:sp>
      <p:cxnSp>
        <p:nvCxnSpPr>
          <p:cNvPr id="17" name="Straight Arrow Connector 16"/>
          <p:cNvCxnSpPr/>
          <p:nvPr/>
        </p:nvCxnSpPr>
        <p:spPr>
          <a:xfrm flipH="1" flipV="1">
            <a:off x="8722895" y="3305085"/>
            <a:ext cx="1239627" cy="1084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53640" y="5949166"/>
            <a:ext cx="2336897" cy="646331"/>
          </a:xfrm>
          <a:prstGeom prst="rect">
            <a:avLst/>
          </a:prstGeom>
          <a:noFill/>
        </p:spPr>
        <p:txBody>
          <a:bodyPr wrap="square" rtlCol="0">
            <a:spAutoFit/>
          </a:bodyPr>
          <a:lstStyle/>
          <a:p>
            <a:r>
              <a:rPr lang="en-US" dirty="0"/>
              <a:t>* Works for entire range of drop sizes</a:t>
            </a:r>
          </a:p>
        </p:txBody>
      </p:sp>
      <p:pic>
        <p:nvPicPr>
          <p:cNvPr id="8" name="Picture 7"/>
          <p:cNvPicPr>
            <a:picLocks noChangeAspect="1"/>
          </p:cNvPicPr>
          <p:nvPr/>
        </p:nvPicPr>
        <p:blipFill>
          <a:blip r:embed="rId2"/>
          <a:stretch>
            <a:fillRect/>
          </a:stretch>
        </p:blipFill>
        <p:spPr>
          <a:xfrm>
            <a:off x="2169314" y="2152466"/>
            <a:ext cx="8156994" cy="1152619"/>
          </a:xfrm>
          <a:prstGeom prst="rect">
            <a:avLst/>
          </a:prstGeom>
        </p:spPr>
      </p:pic>
      <p:grpSp>
        <p:nvGrpSpPr>
          <p:cNvPr id="20" name="Group 19"/>
          <p:cNvGrpSpPr/>
          <p:nvPr/>
        </p:nvGrpSpPr>
        <p:grpSpPr>
          <a:xfrm>
            <a:off x="4798677" y="2836749"/>
            <a:ext cx="3766258" cy="1538041"/>
            <a:chOff x="4788567" y="2851485"/>
            <a:chExt cx="3766258" cy="1538041"/>
          </a:xfrm>
        </p:grpSpPr>
        <p:cxnSp>
          <p:nvCxnSpPr>
            <p:cNvPr id="9" name="Straight Arrow Connector 8"/>
            <p:cNvCxnSpPr/>
            <p:nvPr/>
          </p:nvCxnSpPr>
          <p:spPr>
            <a:xfrm flipV="1">
              <a:off x="5618747" y="2851485"/>
              <a:ext cx="120318" cy="6147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788567" y="3466196"/>
              <a:ext cx="3766258" cy="923330"/>
            </a:xfrm>
            <a:prstGeom prst="rect">
              <a:avLst/>
            </a:prstGeom>
            <a:noFill/>
          </p:spPr>
          <p:txBody>
            <a:bodyPr wrap="square" rtlCol="0">
              <a:spAutoFit/>
            </a:bodyPr>
            <a:lstStyle/>
            <a:p>
              <a:r>
                <a:rPr lang="en-US" dirty="0"/>
                <a:t>Collision Kernel = </a:t>
              </a:r>
            </a:p>
            <a:p>
              <a:r>
                <a:rPr lang="en-US" dirty="0"/>
                <a:t>probability of collision of 2 droplets.</a:t>
              </a:r>
            </a:p>
            <a:p>
              <a:r>
                <a:rPr lang="en-US" dirty="0"/>
                <a:t>Depends on rel. velocity, droplets sizes</a:t>
              </a:r>
            </a:p>
          </p:txBody>
        </p:sp>
      </p:grpSp>
    </p:spTree>
    <p:extLst>
      <p:ext uri="{BB962C8B-B14F-4D97-AF65-F5344CB8AC3E}">
        <p14:creationId xmlns:p14="http://schemas.microsoft.com/office/powerpoint/2010/main" val="211354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F38906-88EE-476C-8241-09D9160E13D4}"/>
              </a:ext>
            </a:extLst>
          </p:cNvPr>
          <p:cNvSpPr txBox="1"/>
          <p:nvPr/>
        </p:nvSpPr>
        <p:spPr>
          <a:xfrm>
            <a:off x="0" y="4422"/>
            <a:ext cx="12192000" cy="461665"/>
          </a:xfrm>
          <a:prstGeom prst="rect">
            <a:avLst/>
          </a:prstGeom>
          <a:solidFill>
            <a:srgbClr val="FFFFCC"/>
          </a:solidFill>
        </p:spPr>
        <p:txBody>
          <a:bodyPr wrap="square" rtlCol="0">
            <a:spAutoFit/>
          </a:bodyPr>
          <a:lstStyle/>
          <a:p>
            <a:pPr algn="ctr"/>
            <a:r>
              <a:rPr lang="en-US" sz="2400" dirty="0"/>
              <a:t>SBM is used for various cloud-related phenomena</a:t>
            </a:r>
            <a:endParaRPr lang="aa-ET" sz="2400" dirty="0"/>
          </a:p>
        </p:txBody>
      </p:sp>
      <p:sp>
        <p:nvSpPr>
          <p:cNvPr id="3" name="TextBox 2">
            <a:extLst>
              <a:ext uri="{FF2B5EF4-FFF2-40B4-BE49-F238E27FC236}">
                <a16:creationId xmlns:a16="http://schemas.microsoft.com/office/drawing/2014/main" id="{DCF45D3F-1FB0-470E-B91A-C8460A03EBA5}"/>
              </a:ext>
            </a:extLst>
          </p:cNvPr>
          <p:cNvSpPr txBox="1"/>
          <p:nvPr/>
        </p:nvSpPr>
        <p:spPr>
          <a:xfrm>
            <a:off x="112909" y="425293"/>
            <a:ext cx="5120640" cy="5632311"/>
          </a:xfrm>
          <a:prstGeom prst="rect">
            <a:avLst/>
          </a:prstGeom>
          <a:noFill/>
        </p:spPr>
        <p:txBody>
          <a:bodyPr wrap="square" rtlCol="0">
            <a:spAutoFit/>
          </a:bodyPr>
          <a:lstStyle/>
          <a:p>
            <a:r>
              <a:rPr lang="en-US" dirty="0"/>
              <a:t>Shallow clouds</a:t>
            </a:r>
          </a:p>
          <a:p>
            <a:r>
              <a:rPr lang="en-US" dirty="0"/>
              <a:t>(</a:t>
            </a:r>
            <a:r>
              <a:rPr lang="en-US" dirty="0">
                <a:solidFill>
                  <a:srgbClr val="FF0000"/>
                </a:solidFill>
              </a:rPr>
              <a:t>SAM-LES</a:t>
            </a:r>
            <a:r>
              <a:rPr lang="en-US" dirty="0"/>
              <a:t>)</a:t>
            </a:r>
          </a:p>
          <a:p>
            <a:endParaRPr lang="en-US" dirty="0"/>
          </a:p>
          <a:p>
            <a:endParaRPr lang="en-US" dirty="0"/>
          </a:p>
          <a:p>
            <a:endParaRPr lang="en-US" dirty="0"/>
          </a:p>
          <a:p>
            <a:endParaRPr lang="en-US" dirty="0"/>
          </a:p>
          <a:p>
            <a:r>
              <a:rPr lang="en-US" dirty="0"/>
              <a:t>Hail storms:</a:t>
            </a:r>
          </a:p>
          <a:p>
            <a:endParaRPr lang="en-US" dirty="0"/>
          </a:p>
          <a:p>
            <a:endParaRPr lang="en-US" dirty="0"/>
          </a:p>
          <a:p>
            <a:endParaRPr lang="en-US" dirty="0"/>
          </a:p>
          <a:p>
            <a:endParaRPr lang="en-US" dirty="0"/>
          </a:p>
          <a:p>
            <a:endParaRPr lang="en-US" dirty="0"/>
          </a:p>
          <a:p>
            <a:r>
              <a:rPr lang="en-US" dirty="0"/>
              <a:t>Mesoscale convective systems with squall lines:</a:t>
            </a:r>
          </a:p>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0BA37474-6C3F-40CF-AFC3-9C75A787B619}"/>
              </a:ext>
            </a:extLst>
          </p:cNvPr>
          <p:cNvPicPr>
            <a:picLocks noChangeAspect="1"/>
          </p:cNvPicPr>
          <p:nvPr/>
        </p:nvPicPr>
        <p:blipFill>
          <a:blip r:embed="rId3"/>
          <a:stretch>
            <a:fillRect/>
          </a:stretch>
        </p:blipFill>
        <p:spPr>
          <a:xfrm>
            <a:off x="1773470" y="539506"/>
            <a:ext cx="1799517" cy="1385781"/>
          </a:xfrm>
          <a:prstGeom prst="rect">
            <a:avLst/>
          </a:prstGeom>
        </p:spPr>
      </p:pic>
      <p:sp>
        <p:nvSpPr>
          <p:cNvPr id="5" name="TextBox 4">
            <a:extLst>
              <a:ext uri="{FF2B5EF4-FFF2-40B4-BE49-F238E27FC236}">
                <a16:creationId xmlns:a16="http://schemas.microsoft.com/office/drawing/2014/main" id="{0B9B3BCD-21D1-4643-AAC0-13A5DB992483}"/>
              </a:ext>
            </a:extLst>
          </p:cNvPr>
          <p:cNvSpPr txBox="1"/>
          <p:nvPr/>
        </p:nvSpPr>
        <p:spPr>
          <a:xfrm>
            <a:off x="3644338" y="556490"/>
            <a:ext cx="2094046" cy="369332"/>
          </a:xfrm>
          <a:prstGeom prst="rect">
            <a:avLst/>
          </a:prstGeom>
          <a:noFill/>
        </p:spPr>
        <p:txBody>
          <a:bodyPr wrap="square" rtlCol="0">
            <a:spAutoFit/>
          </a:bodyPr>
          <a:lstStyle/>
          <a:p>
            <a:r>
              <a:rPr lang="en-US" dirty="0"/>
              <a:t>Khain P. et al. 2019</a:t>
            </a:r>
            <a:endParaRPr lang="aa-ET" dirty="0"/>
          </a:p>
        </p:txBody>
      </p:sp>
      <p:sp>
        <p:nvSpPr>
          <p:cNvPr id="6" name="Rectangle 5">
            <a:extLst>
              <a:ext uri="{FF2B5EF4-FFF2-40B4-BE49-F238E27FC236}">
                <a16:creationId xmlns:a16="http://schemas.microsoft.com/office/drawing/2014/main" id="{47225313-37AC-4F23-8D5E-2AF8591A6222}"/>
              </a:ext>
            </a:extLst>
          </p:cNvPr>
          <p:cNvSpPr/>
          <p:nvPr/>
        </p:nvSpPr>
        <p:spPr>
          <a:xfrm>
            <a:off x="3659737" y="890845"/>
            <a:ext cx="2226886" cy="954107"/>
          </a:xfrm>
          <a:prstGeom prst="rect">
            <a:avLst/>
          </a:prstGeom>
        </p:spPr>
        <p:txBody>
          <a:bodyPr wrap="square">
            <a:spAutoFit/>
          </a:bodyPr>
          <a:lstStyle/>
          <a:p>
            <a:r>
              <a:rPr lang="en-US" sz="1400" dirty="0">
                <a:latin typeface="Times New Roman" panose="02020603050405020304" pitchFamily="18" charset="0"/>
                <a:ea typeface="Calibri" panose="020F0502020204030204" pitchFamily="34" charset="0"/>
              </a:rPr>
              <a:t>Comparison of mean effective radius profiles simulated using SAM with observations</a:t>
            </a:r>
            <a:endParaRPr lang="aa-ET" sz="1400" dirty="0"/>
          </a:p>
        </p:txBody>
      </p:sp>
      <p:pic>
        <p:nvPicPr>
          <p:cNvPr id="7" name="Picture 6">
            <a:extLst>
              <a:ext uri="{FF2B5EF4-FFF2-40B4-BE49-F238E27FC236}">
                <a16:creationId xmlns:a16="http://schemas.microsoft.com/office/drawing/2014/main" id="{14559BA6-BFBF-4616-A3A5-9F3731A06915}"/>
              </a:ext>
            </a:extLst>
          </p:cNvPr>
          <p:cNvPicPr>
            <a:picLocks noChangeAspect="1"/>
          </p:cNvPicPr>
          <p:nvPr/>
        </p:nvPicPr>
        <p:blipFill>
          <a:blip r:embed="rId4"/>
          <a:stretch>
            <a:fillRect/>
          </a:stretch>
        </p:blipFill>
        <p:spPr>
          <a:xfrm>
            <a:off x="1773470" y="2149661"/>
            <a:ext cx="1678020" cy="1303143"/>
          </a:xfrm>
          <a:prstGeom prst="rect">
            <a:avLst/>
          </a:prstGeom>
        </p:spPr>
      </p:pic>
      <p:sp>
        <p:nvSpPr>
          <p:cNvPr id="8" name="Rectangle 7">
            <a:extLst>
              <a:ext uri="{FF2B5EF4-FFF2-40B4-BE49-F238E27FC236}">
                <a16:creationId xmlns:a16="http://schemas.microsoft.com/office/drawing/2014/main" id="{C27B05F1-A807-4B2D-AD2B-E1D28BE933E4}"/>
              </a:ext>
            </a:extLst>
          </p:cNvPr>
          <p:cNvSpPr/>
          <p:nvPr/>
        </p:nvSpPr>
        <p:spPr>
          <a:xfrm>
            <a:off x="3659737" y="2618099"/>
            <a:ext cx="2344076" cy="738664"/>
          </a:xfrm>
          <a:prstGeom prst="rect">
            <a:avLst/>
          </a:prstGeom>
        </p:spPr>
        <p:txBody>
          <a:bodyPr wrap="square">
            <a:spAutoFit/>
          </a:bodyPr>
          <a:lstStyle/>
          <a:p>
            <a:r>
              <a:rPr lang="en-US" sz="1400" dirty="0">
                <a:latin typeface="Times New Roman" panose="02020603050405020304" pitchFamily="18" charset="0"/>
                <a:ea typeface="Calibri" panose="020F0502020204030204" pitchFamily="34" charset="0"/>
              </a:rPr>
              <a:t>Mechanism of large hail formation in deep convective clouds (</a:t>
            </a:r>
            <a:r>
              <a:rPr lang="en-US" sz="1400" dirty="0">
                <a:solidFill>
                  <a:srgbClr val="FF0000"/>
                </a:solidFill>
                <a:latin typeface="Times New Roman" panose="02020603050405020304" pitchFamily="18" charset="0"/>
                <a:ea typeface="Calibri" panose="020F0502020204030204" pitchFamily="34" charset="0"/>
              </a:rPr>
              <a:t>HUCM</a:t>
            </a:r>
            <a:r>
              <a:rPr lang="en-US" sz="1400" dirty="0">
                <a:latin typeface="Times New Roman" panose="02020603050405020304" pitchFamily="18" charset="0"/>
                <a:ea typeface="Calibri" panose="020F0502020204030204" pitchFamily="34" charset="0"/>
              </a:rPr>
              <a:t>)</a:t>
            </a:r>
            <a:endParaRPr lang="aa-ET" sz="1400" dirty="0"/>
          </a:p>
        </p:txBody>
      </p:sp>
      <p:sp>
        <p:nvSpPr>
          <p:cNvPr id="9" name="TextBox 8">
            <a:extLst>
              <a:ext uri="{FF2B5EF4-FFF2-40B4-BE49-F238E27FC236}">
                <a16:creationId xmlns:a16="http://schemas.microsoft.com/office/drawing/2014/main" id="{94CADB74-666C-417C-9FC4-252B70686D9B}"/>
              </a:ext>
            </a:extLst>
          </p:cNvPr>
          <p:cNvSpPr txBox="1"/>
          <p:nvPr/>
        </p:nvSpPr>
        <p:spPr>
          <a:xfrm>
            <a:off x="3644338" y="2129135"/>
            <a:ext cx="2131789" cy="369332"/>
          </a:xfrm>
          <a:prstGeom prst="rect">
            <a:avLst/>
          </a:prstGeom>
          <a:noFill/>
        </p:spPr>
        <p:txBody>
          <a:bodyPr wrap="square" rtlCol="0">
            <a:spAutoFit/>
          </a:bodyPr>
          <a:lstStyle/>
          <a:p>
            <a:r>
              <a:rPr lang="en-US" dirty="0" err="1"/>
              <a:t>Ilotoviz</a:t>
            </a:r>
            <a:r>
              <a:rPr lang="en-US" dirty="0"/>
              <a:t> et al. 2019</a:t>
            </a:r>
            <a:endParaRPr lang="aa-ET" dirty="0"/>
          </a:p>
        </p:txBody>
      </p:sp>
      <p:grpSp>
        <p:nvGrpSpPr>
          <p:cNvPr id="10" name="Group 9">
            <a:extLst>
              <a:ext uri="{FF2B5EF4-FFF2-40B4-BE49-F238E27FC236}">
                <a16:creationId xmlns:a16="http://schemas.microsoft.com/office/drawing/2014/main" id="{646EC501-05B5-4E5B-BD4A-6606136AC6A9}"/>
              </a:ext>
            </a:extLst>
          </p:cNvPr>
          <p:cNvGrpSpPr/>
          <p:nvPr/>
        </p:nvGrpSpPr>
        <p:grpSpPr>
          <a:xfrm>
            <a:off x="167408" y="4254837"/>
            <a:ext cx="4542824" cy="2075269"/>
            <a:chOff x="4481860" y="4665197"/>
            <a:chExt cx="5072714" cy="2192803"/>
          </a:xfrm>
        </p:grpSpPr>
        <p:pic>
          <p:nvPicPr>
            <p:cNvPr id="11" name="Picture 10">
              <a:extLst>
                <a:ext uri="{FF2B5EF4-FFF2-40B4-BE49-F238E27FC236}">
                  <a16:creationId xmlns:a16="http://schemas.microsoft.com/office/drawing/2014/main" id="{5A85F544-C5B0-4094-A6D2-CF153979CEAC}"/>
                </a:ext>
              </a:extLst>
            </p:cNvPr>
            <p:cNvPicPr>
              <a:picLocks noChangeAspect="1"/>
            </p:cNvPicPr>
            <p:nvPr/>
          </p:nvPicPr>
          <p:blipFill>
            <a:blip r:embed="rId5"/>
            <a:stretch>
              <a:fillRect/>
            </a:stretch>
          </p:blipFill>
          <p:spPr>
            <a:xfrm>
              <a:off x="9063728" y="4786103"/>
              <a:ext cx="490846" cy="1573594"/>
            </a:xfrm>
            <a:prstGeom prst="rect">
              <a:avLst/>
            </a:prstGeom>
          </p:spPr>
        </p:pic>
        <p:grpSp>
          <p:nvGrpSpPr>
            <p:cNvPr id="12" name="Group 11">
              <a:extLst>
                <a:ext uri="{FF2B5EF4-FFF2-40B4-BE49-F238E27FC236}">
                  <a16:creationId xmlns:a16="http://schemas.microsoft.com/office/drawing/2014/main" id="{E54B8E33-684C-46B1-9AE9-AC4BCDE61075}"/>
                </a:ext>
              </a:extLst>
            </p:cNvPr>
            <p:cNvGrpSpPr/>
            <p:nvPr/>
          </p:nvGrpSpPr>
          <p:grpSpPr>
            <a:xfrm>
              <a:off x="4481860" y="4665197"/>
              <a:ext cx="4662140" cy="2192803"/>
              <a:chOff x="4481860" y="4665197"/>
              <a:chExt cx="4662140" cy="2192803"/>
            </a:xfrm>
          </p:grpSpPr>
          <p:pic>
            <p:nvPicPr>
              <p:cNvPr id="13" name="Picture 12">
                <a:extLst>
                  <a:ext uri="{FF2B5EF4-FFF2-40B4-BE49-F238E27FC236}">
                    <a16:creationId xmlns:a16="http://schemas.microsoft.com/office/drawing/2014/main" id="{BF63D10E-9D7C-409A-AF6D-1D257B9DF5BA}"/>
                  </a:ext>
                </a:extLst>
              </p:cNvPr>
              <p:cNvPicPr>
                <a:picLocks noChangeAspect="1"/>
              </p:cNvPicPr>
              <p:nvPr/>
            </p:nvPicPr>
            <p:blipFill rotWithShape="1">
              <a:blip r:embed="rId6">
                <a:extLst>
                  <a:ext uri="{28A0092B-C50C-407E-A947-70E740481C1C}">
                    <a14:useLocalDpi xmlns:a14="http://schemas.microsoft.com/office/drawing/2010/main" val="0"/>
                  </a:ext>
                </a:extLst>
              </a:blip>
              <a:srcRect t="6663" r="39379" b="47068"/>
              <a:stretch/>
            </p:blipFill>
            <p:spPr>
              <a:xfrm>
                <a:off x="4481860" y="4665197"/>
                <a:ext cx="4581868" cy="2094460"/>
              </a:xfrm>
              <a:prstGeom prst="rect">
                <a:avLst/>
              </a:prstGeom>
            </p:spPr>
          </p:pic>
          <p:sp>
            <p:nvSpPr>
              <p:cNvPr id="14" name="Rectangle 13">
                <a:extLst>
                  <a:ext uri="{FF2B5EF4-FFF2-40B4-BE49-F238E27FC236}">
                    <a16:creationId xmlns:a16="http://schemas.microsoft.com/office/drawing/2014/main" id="{A148A0DC-5B1B-436C-87E2-5EAA386BEC1A}"/>
                  </a:ext>
                </a:extLst>
              </p:cNvPr>
              <p:cNvSpPr/>
              <p:nvPr/>
            </p:nvSpPr>
            <p:spPr>
              <a:xfrm>
                <a:off x="7056934" y="6485596"/>
                <a:ext cx="2087066" cy="3724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grpSp>
      </p:grpSp>
      <p:sp>
        <p:nvSpPr>
          <p:cNvPr id="15" name="TextBox 14">
            <a:extLst>
              <a:ext uri="{FF2B5EF4-FFF2-40B4-BE49-F238E27FC236}">
                <a16:creationId xmlns:a16="http://schemas.microsoft.com/office/drawing/2014/main" id="{32C15C77-9641-4A4F-9CC5-B95766E4026B}"/>
              </a:ext>
            </a:extLst>
          </p:cNvPr>
          <p:cNvSpPr txBox="1"/>
          <p:nvPr/>
        </p:nvSpPr>
        <p:spPr>
          <a:xfrm>
            <a:off x="238514" y="6231290"/>
            <a:ext cx="2131789" cy="369332"/>
          </a:xfrm>
          <a:prstGeom prst="rect">
            <a:avLst/>
          </a:prstGeom>
          <a:noFill/>
        </p:spPr>
        <p:txBody>
          <a:bodyPr wrap="square" rtlCol="0">
            <a:spAutoFit/>
          </a:bodyPr>
          <a:lstStyle/>
          <a:p>
            <a:r>
              <a:rPr lang="en-US" dirty="0" err="1"/>
              <a:t>Shpund</a:t>
            </a:r>
            <a:r>
              <a:rPr lang="en-US" dirty="0"/>
              <a:t> et al. 2019</a:t>
            </a:r>
            <a:endParaRPr lang="aa-ET" dirty="0"/>
          </a:p>
        </p:txBody>
      </p:sp>
      <p:sp>
        <p:nvSpPr>
          <p:cNvPr id="16" name="Rectangle 15">
            <a:extLst>
              <a:ext uri="{FF2B5EF4-FFF2-40B4-BE49-F238E27FC236}">
                <a16:creationId xmlns:a16="http://schemas.microsoft.com/office/drawing/2014/main" id="{46633952-46DA-4167-BBD2-98AB2C3CCAEF}"/>
              </a:ext>
            </a:extLst>
          </p:cNvPr>
          <p:cNvSpPr/>
          <p:nvPr/>
        </p:nvSpPr>
        <p:spPr>
          <a:xfrm>
            <a:off x="2374529" y="6172029"/>
            <a:ext cx="2344076" cy="523220"/>
          </a:xfrm>
          <a:prstGeom prst="rect">
            <a:avLst/>
          </a:prstGeom>
        </p:spPr>
        <p:txBody>
          <a:bodyPr wrap="square">
            <a:spAutoFit/>
          </a:bodyPr>
          <a:lstStyle/>
          <a:p>
            <a:r>
              <a:rPr lang="en-US" sz="1400" dirty="0">
                <a:latin typeface="Times New Roman" panose="02020603050405020304" pitchFamily="18" charset="0"/>
                <a:ea typeface="Calibri" panose="020F0502020204030204" pitchFamily="34" charset="0"/>
              </a:rPr>
              <a:t>MC3E field campaign.  </a:t>
            </a:r>
          </a:p>
          <a:p>
            <a:r>
              <a:rPr lang="en-US" sz="1400" dirty="0">
                <a:latin typeface="Times New Roman" panose="02020603050405020304" pitchFamily="18" charset="0"/>
              </a:rPr>
              <a:t>Simulation using </a:t>
            </a:r>
            <a:r>
              <a:rPr lang="en-US" sz="1400" dirty="0">
                <a:solidFill>
                  <a:srgbClr val="FF0000"/>
                </a:solidFill>
                <a:latin typeface="Times New Roman" panose="02020603050405020304" pitchFamily="18" charset="0"/>
              </a:rPr>
              <a:t>WRF-SBM</a:t>
            </a:r>
            <a:endParaRPr lang="aa-ET" sz="1400" dirty="0">
              <a:solidFill>
                <a:srgbClr val="FF0000"/>
              </a:solidFill>
            </a:endParaRPr>
          </a:p>
        </p:txBody>
      </p:sp>
      <p:pic>
        <p:nvPicPr>
          <p:cNvPr id="18" name="Picture 17">
            <a:extLst>
              <a:ext uri="{FF2B5EF4-FFF2-40B4-BE49-F238E27FC236}">
                <a16:creationId xmlns:a16="http://schemas.microsoft.com/office/drawing/2014/main" id="{3A7AC01E-024C-4C98-ADB8-D5BB340B7500}"/>
              </a:ext>
            </a:extLst>
          </p:cNvPr>
          <p:cNvPicPr>
            <a:picLocks noChangeAspect="1"/>
          </p:cNvPicPr>
          <p:nvPr/>
        </p:nvPicPr>
        <p:blipFill>
          <a:blip r:embed="rId7"/>
          <a:stretch>
            <a:fillRect/>
          </a:stretch>
        </p:blipFill>
        <p:spPr>
          <a:xfrm>
            <a:off x="7612196" y="441462"/>
            <a:ext cx="4456331" cy="2482987"/>
          </a:xfrm>
          <a:prstGeom prst="rect">
            <a:avLst/>
          </a:prstGeom>
        </p:spPr>
      </p:pic>
      <p:sp>
        <p:nvSpPr>
          <p:cNvPr id="22" name="TextBox 21">
            <a:extLst>
              <a:ext uri="{FF2B5EF4-FFF2-40B4-BE49-F238E27FC236}">
                <a16:creationId xmlns:a16="http://schemas.microsoft.com/office/drawing/2014/main" id="{301A3F77-9CDB-41F3-B415-2C7F017C6E03}"/>
              </a:ext>
            </a:extLst>
          </p:cNvPr>
          <p:cNvSpPr txBox="1"/>
          <p:nvPr/>
        </p:nvSpPr>
        <p:spPr>
          <a:xfrm>
            <a:off x="6331939" y="2849022"/>
            <a:ext cx="1848158" cy="369332"/>
          </a:xfrm>
          <a:prstGeom prst="rect">
            <a:avLst/>
          </a:prstGeom>
          <a:noFill/>
        </p:spPr>
        <p:txBody>
          <a:bodyPr wrap="square" rtlCol="0">
            <a:spAutoFit/>
          </a:bodyPr>
          <a:lstStyle/>
          <a:p>
            <a:r>
              <a:rPr lang="en-US" dirty="0"/>
              <a:t>Khain et al. 2016.</a:t>
            </a:r>
            <a:endParaRPr lang="aa-ET" dirty="0"/>
          </a:p>
        </p:txBody>
      </p:sp>
      <p:sp>
        <p:nvSpPr>
          <p:cNvPr id="23" name="Rectangle 22">
            <a:extLst>
              <a:ext uri="{FF2B5EF4-FFF2-40B4-BE49-F238E27FC236}">
                <a16:creationId xmlns:a16="http://schemas.microsoft.com/office/drawing/2014/main" id="{203DCDC0-2912-4148-8EEC-159E7A103DE1}"/>
              </a:ext>
            </a:extLst>
          </p:cNvPr>
          <p:cNvSpPr/>
          <p:nvPr/>
        </p:nvSpPr>
        <p:spPr>
          <a:xfrm>
            <a:off x="6108312" y="3202874"/>
            <a:ext cx="6083688" cy="307777"/>
          </a:xfrm>
          <a:prstGeom prst="rect">
            <a:avLst/>
          </a:prstGeom>
        </p:spPr>
        <p:txBody>
          <a:bodyPr wrap="square">
            <a:spAutoFit/>
          </a:bodyPr>
          <a:lstStyle/>
          <a:p>
            <a:r>
              <a:rPr lang="en-US" sz="1400" dirty="0">
                <a:latin typeface="Times New Roman" panose="02020603050405020304" pitchFamily="18" charset="0"/>
              </a:rPr>
              <a:t>Simulation of hurricane Irene (2011) using </a:t>
            </a:r>
            <a:r>
              <a:rPr lang="en-US" sz="1400" dirty="0">
                <a:solidFill>
                  <a:srgbClr val="FF0000"/>
                </a:solidFill>
                <a:latin typeface="Times New Roman" panose="02020603050405020304" pitchFamily="18" charset="0"/>
              </a:rPr>
              <a:t>WRF-SBM</a:t>
            </a:r>
            <a:r>
              <a:rPr lang="en-US" sz="1400" dirty="0">
                <a:latin typeface="Times New Roman" panose="02020603050405020304" pitchFamily="18" charset="0"/>
              </a:rPr>
              <a:t> and different bulk schemes</a:t>
            </a:r>
            <a:endParaRPr lang="aa-ET" sz="1400" dirty="0"/>
          </a:p>
        </p:txBody>
      </p:sp>
      <p:sp>
        <p:nvSpPr>
          <p:cNvPr id="17" name="Rectangle 16">
            <a:extLst>
              <a:ext uri="{FF2B5EF4-FFF2-40B4-BE49-F238E27FC236}">
                <a16:creationId xmlns:a16="http://schemas.microsoft.com/office/drawing/2014/main" id="{41C5BC81-3A63-4557-A7E4-4BD3F27F9363}"/>
              </a:ext>
            </a:extLst>
          </p:cNvPr>
          <p:cNvSpPr/>
          <p:nvPr/>
        </p:nvSpPr>
        <p:spPr>
          <a:xfrm>
            <a:off x="6331939" y="863064"/>
            <a:ext cx="1259960" cy="369332"/>
          </a:xfrm>
          <a:prstGeom prst="rect">
            <a:avLst/>
          </a:prstGeom>
        </p:spPr>
        <p:txBody>
          <a:bodyPr wrap="none">
            <a:spAutoFit/>
          </a:bodyPr>
          <a:lstStyle/>
          <a:p>
            <a:r>
              <a:rPr lang="en-US" dirty="0"/>
              <a:t>Hurricanes:</a:t>
            </a:r>
          </a:p>
        </p:txBody>
      </p:sp>
      <p:sp>
        <p:nvSpPr>
          <p:cNvPr id="24" name="Rectangle 23"/>
          <p:cNvSpPr/>
          <p:nvPr/>
        </p:nvSpPr>
        <p:spPr>
          <a:xfrm>
            <a:off x="8906197" y="505565"/>
            <a:ext cx="866524" cy="1120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1278818" y="416568"/>
            <a:ext cx="787749" cy="1018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982879" y="3996964"/>
            <a:ext cx="6207405" cy="2862322"/>
          </a:xfrm>
          <a:prstGeom prst="rect">
            <a:avLst/>
          </a:prstGeom>
        </p:spPr>
        <p:txBody>
          <a:bodyPr wrap="none">
            <a:spAutoFit/>
          </a:bodyPr>
          <a:lstStyle/>
          <a:p>
            <a:r>
              <a:rPr lang="fr-FR" u="sng" dirty="0"/>
              <a:t>SBM </a:t>
            </a:r>
            <a:r>
              <a:rPr lang="fr-FR" u="sng" dirty="0" err="1"/>
              <a:t>is</a:t>
            </a:r>
            <a:r>
              <a:rPr lang="fr-FR" u="sng" dirty="0"/>
              <a:t> </a:t>
            </a:r>
            <a:r>
              <a:rPr lang="fr-FR" u="sng" dirty="0" err="1"/>
              <a:t>also</a:t>
            </a:r>
            <a:r>
              <a:rPr lang="fr-FR" u="sng" dirty="0"/>
              <a:t> </a:t>
            </a:r>
            <a:r>
              <a:rPr lang="fr-FR" u="sng" dirty="0" err="1"/>
              <a:t>implemented</a:t>
            </a:r>
            <a:r>
              <a:rPr lang="fr-FR" u="sng" dirty="0"/>
              <a:t> in:</a:t>
            </a:r>
          </a:p>
          <a:p>
            <a:endParaRPr lang="fr-FR" dirty="0"/>
          </a:p>
          <a:p>
            <a:pPr marL="285750" indent="-285750">
              <a:buFont typeface="Arial" panose="020B0604020202020204" pitchFamily="34" charset="0"/>
              <a:buChar char="•"/>
            </a:pPr>
            <a:r>
              <a:rPr lang="fr-FR" dirty="0"/>
              <a:t>The Goddard Cumulus Ensemble (</a:t>
            </a:r>
            <a:r>
              <a:rPr lang="fr-FR" dirty="0">
                <a:solidFill>
                  <a:srgbClr val="FF0000"/>
                </a:solidFill>
              </a:rPr>
              <a:t>GCE</a:t>
            </a:r>
            <a:r>
              <a:rPr lang="fr-FR" dirty="0"/>
              <a:t>) model</a:t>
            </a:r>
          </a:p>
          <a:p>
            <a:r>
              <a:rPr lang="en-US" dirty="0">
                <a:hlinkClick r:id="rId8"/>
              </a:rPr>
              <a:t>https://cloud.gsfc.nasa.gov/index.php?section=11</a:t>
            </a:r>
            <a:endParaRPr lang="en-US" dirty="0"/>
          </a:p>
          <a:p>
            <a:endParaRPr lang="en-US" dirty="0"/>
          </a:p>
          <a:p>
            <a:pPr marL="285750" indent="-285750">
              <a:buFont typeface="Arial" panose="020B0604020202020204" pitchFamily="34" charset="0"/>
              <a:buChar char="•"/>
            </a:pPr>
            <a:r>
              <a:rPr lang="it-IT" dirty="0">
                <a:solidFill>
                  <a:srgbClr val="FF0000"/>
                </a:solidFill>
              </a:rPr>
              <a:t>JMA-NHM</a:t>
            </a:r>
            <a:r>
              <a:rPr lang="it-IT" dirty="0"/>
              <a:t> (Japanese model) Iguchi, et al., 2012</a:t>
            </a:r>
          </a:p>
          <a:p>
            <a:endParaRPr lang="en-US" dirty="0"/>
          </a:p>
          <a:p>
            <a:pPr marL="285750" indent="-285750">
              <a:buFont typeface="Arial" panose="020B0604020202020204" pitchFamily="34" charset="0"/>
              <a:buChar char="•"/>
            </a:pPr>
            <a:r>
              <a:rPr lang="en-US" dirty="0">
                <a:solidFill>
                  <a:srgbClr val="FF0000"/>
                </a:solidFill>
              </a:rPr>
              <a:t>HWRF (Hurricane-WRF)</a:t>
            </a:r>
            <a:r>
              <a:rPr lang="en-US" dirty="0"/>
              <a:t>:</a:t>
            </a:r>
          </a:p>
          <a:p>
            <a:r>
              <a:rPr lang="en-US" dirty="0">
                <a:hlinkClick r:id="rId9"/>
              </a:rPr>
              <a:t>https://www.emc.ncep.noaa.gov/gc_wmb/vxt/HWRF/index.php</a:t>
            </a:r>
            <a:endParaRPr lang="en-US" dirty="0"/>
          </a:p>
          <a:p>
            <a:r>
              <a:rPr lang="en-US" dirty="0"/>
              <a:t>Implementation in progress</a:t>
            </a:r>
          </a:p>
        </p:txBody>
      </p:sp>
    </p:spTree>
    <p:extLst>
      <p:ext uri="{BB962C8B-B14F-4D97-AF65-F5344CB8AC3E}">
        <p14:creationId xmlns:p14="http://schemas.microsoft.com/office/powerpoint/2010/main" val="30619381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867</TotalTime>
  <Words>2964</Words>
  <Application>Microsoft Office PowerPoint</Application>
  <PresentationFormat>Widescreen</PresentationFormat>
  <Paragraphs>431</Paragraphs>
  <Slides>37</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6" baseType="lpstr">
      <vt:lpstr>Arial</vt:lpstr>
      <vt:lpstr>Calibri</vt:lpstr>
      <vt:lpstr>Calibri Light</vt:lpstr>
      <vt:lpstr>Cambria Math</vt:lpstr>
      <vt:lpstr>Charis SIL</vt:lpstr>
      <vt:lpstr>Times New Roman</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Pavel Khanin</dc:creator>
  <cp:lastModifiedBy>Pavel Khanin</cp:lastModifiedBy>
  <cp:revision>205</cp:revision>
  <dcterms:created xsi:type="dcterms:W3CDTF">2021-12-08T09:57:02Z</dcterms:created>
  <dcterms:modified xsi:type="dcterms:W3CDTF">2022-09-12T20:36:56Z</dcterms:modified>
</cp:coreProperties>
</file>