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1" r:id="rId2"/>
    <p:sldId id="262" r:id="rId3"/>
    <p:sldId id="260" r:id="rId4"/>
    <p:sldId id="277" r:id="rId5"/>
    <p:sldId id="266" r:id="rId6"/>
    <p:sldId id="257" r:id="rId7"/>
    <p:sldId id="259" r:id="rId8"/>
    <p:sldId id="271" r:id="rId9"/>
    <p:sldId id="267" r:id="rId10"/>
    <p:sldId id="278" r:id="rId11"/>
    <p:sldId id="268" r:id="rId12"/>
    <p:sldId id="270" r:id="rId13"/>
    <p:sldId id="276" r:id="rId14"/>
    <p:sldId id="273" r:id="rId15"/>
    <p:sldId id="269" r:id="rId16"/>
    <p:sldId id="274" r:id="rId17"/>
    <p:sldId id="275" r:id="rId18"/>
    <p:sldId id="272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900"/>
    <a:srgbClr val="FFCC99"/>
    <a:srgbClr val="66FFCC"/>
    <a:srgbClr val="66CCFF"/>
    <a:srgbClr val="CCECFF"/>
    <a:srgbClr val="CCCCFF"/>
    <a:srgbClr val="F7F7F7"/>
    <a:srgbClr val="FFFFCC"/>
    <a:srgbClr val="FFE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/>
  </p:normalViewPr>
  <p:slideViewPr>
    <p:cSldViewPr snapToGrid="0">
      <p:cViewPr varScale="1">
        <p:scale>
          <a:sx n="68" d="100"/>
          <a:sy n="68" d="100"/>
        </p:scale>
        <p:origin x="444" y="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253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55043-3B71-4002-8820-29B2432228FC}" type="datetimeFigureOut">
              <a:rPr lang="de-DE" smtClean="0"/>
              <a:t>10.09.2022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923BF-C61A-4456-8B00-930A1CEBEA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10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28B6F-B89E-4E8F-810A-499CA5C79A27}" type="datetimeFigureOut">
              <a:rPr lang="de-DE" smtClean="0"/>
              <a:t>10.09.2022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85611-F4DE-43EB-A1C1-C04B2C9906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3761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7065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6190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017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5088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 descr="Schmuckbild ohne inhaltlichen Bezug zum Vortrag." title="Schmuckbild"/>
          <p:cNvSpPr>
            <a:spLocks noGrp="1"/>
          </p:cNvSpPr>
          <p:nvPr>
            <p:ph type="pic" sz="quarter" idx="13" hasCustomPrompt="1"/>
          </p:nvPr>
        </p:nvSpPr>
        <p:spPr>
          <a:xfrm>
            <a:off x="468313" y="915988"/>
            <a:ext cx="8207375" cy="3600450"/>
          </a:xfrm>
          <a:solidFill>
            <a:schemeClr val="bg2"/>
          </a:solidFill>
        </p:spPr>
        <p:txBody>
          <a:bodyPr anchor="t" anchorCtr="1"/>
          <a:lstStyle>
            <a:lvl1pPr marL="0" indent="0" algn="ctr">
              <a:buFontTx/>
              <a:buNone/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Platzhalter für (Titel-) Bild, durch Klicken auf Symbol hinzufügen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287" y="3984374"/>
            <a:ext cx="8353425" cy="651784"/>
          </a:xfrm>
          <a:solidFill>
            <a:schemeClr val="bg1"/>
          </a:solidFill>
        </p:spPr>
        <p:txBody>
          <a:bodyPr tIns="144000" bIns="90000" anchor="b"/>
          <a:lstStyle>
            <a:lvl1pPr algn="ctr">
              <a:defRPr sz="3000"/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>
          <a:xfrm>
            <a:off x="542166" y="4739302"/>
            <a:ext cx="2143884" cy="27463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262312" y="4739302"/>
            <a:ext cx="5413375" cy="274637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861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Info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4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8353425" cy="387798"/>
          </a:xfrm>
        </p:spPr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8" y="1369219"/>
            <a:ext cx="8353424" cy="314721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Platzhalter durch Klick auf ein Icon füllen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95288" y="4259069"/>
            <a:ext cx="8353424" cy="257369"/>
          </a:xfrm>
          <a:solidFill>
            <a:schemeClr val="bg1">
              <a:alpha val="50000"/>
            </a:schemeClr>
          </a:solidFill>
        </p:spPr>
        <p:txBody>
          <a:bodyPr wrap="square" anchor="b" anchorCtr="0">
            <a:spAutoFit/>
          </a:bodyPr>
          <a:lstStyle>
            <a:lvl1pPr marL="0" indent="0" algn="r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In diesem Textfeld können Sie die Abbildung/Chart kurz erläutern.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0043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aktenbox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417671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2" name="Faktenbox Überschrift"/>
          <p:cNvSpPr txBox="1"/>
          <p:nvPr userDrawn="1"/>
        </p:nvSpPr>
        <p:spPr>
          <a:xfrm>
            <a:off x="6782584" y="3317714"/>
            <a:ext cx="1985177" cy="2769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de-DE" b="1" dirty="0">
                <a:solidFill>
                  <a:srgbClr val="D1051B"/>
                </a:solidFill>
              </a:rPr>
              <a:t>FAKTEN</a:t>
            </a:r>
            <a:endParaRPr lang="de-DE" dirty="0"/>
          </a:p>
        </p:txBody>
      </p:sp>
      <p:sp>
        <p:nvSpPr>
          <p:cNvPr id="4" name="Faktenbox Inhalt"/>
          <p:cNvSpPr>
            <a:spLocks noGrp="1"/>
          </p:cNvSpPr>
          <p:nvPr>
            <p:ph type="body" sz="quarter" idx="13" hasCustomPrompt="1"/>
          </p:nvPr>
        </p:nvSpPr>
        <p:spPr>
          <a:xfrm>
            <a:off x="4686685" y="3618523"/>
            <a:ext cx="4062027" cy="897914"/>
          </a:xfrm>
        </p:spPr>
        <p:txBody>
          <a:bodyPr/>
          <a:lstStyle>
            <a:lvl1pPr marL="0" indent="0" algn="r">
              <a:buNone/>
              <a:defRPr baseline="0"/>
            </a:lvl1pPr>
          </a:lstStyle>
          <a:p>
            <a:pPr lvl="0"/>
            <a:r>
              <a:rPr lang="de-DE" dirty="0"/>
              <a:t>Fakten-/Zitat durch klicken eingeben</a:t>
            </a:r>
          </a:p>
        </p:txBody>
      </p:sp>
      <p:pic>
        <p:nvPicPr>
          <p:cNvPr id="10" name="Faktenbox Schmuckbalk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396" y="3363913"/>
            <a:ext cx="136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95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aktenbox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8" y="1369219"/>
            <a:ext cx="3027326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pic>
        <p:nvPicPr>
          <p:cNvPr id="13" name="Schmuckbild Infokasten Hintergrun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t="4981" r="5607" b="18337"/>
          <a:stretch/>
        </p:blipFill>
        <p:spPr bwMode="auto">
          <a:xfrm>
            <a:off x="3422613" y="1251799"/>
            <a:ext cx="5344206" cy="33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Info Überschrift"/>
          <p:cNvSpPr txBox="1"/>
          <p:nvPr userDrawn="1"/>
        </p:nvSpPr>
        <p:spPr>
          <a:xfrm>
            <a:off x="3549391" y="1445740"/>
            <a:ext cx="1022610" cy="40011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l"/>
            <a:r>
              <a:rPr lang="de-DE" sz="2600" b="0" dirty="0">
                <a:solidFill>
                  <a:schemeClr val="bg1"/>
                </a:solidFill>
                <a:latin typeface="+mj-lt"/>
              </a:rPr>
              <a:t>INFO</a:t>
            </a:r>
          </a:p>
        </p:txBody>
      </p:sp>
      <p:sp>
        <p:nvSpPr>
          <p:cNvPr id="17" name="Info Inhalt"/>
          <p:cNvSpPr>
            <a:spLocks noGrp="1"/>
          </p:cNvSpPr>
          <p:nvPr>
            <p:ph type="body" sz="quarter" idx="14" hasCustomPrompt="1"/>
          </p:nvPr>
        </p:nvSpPr>
        <p:spPr>
          <a:xfrm>
            <a:off x="3568847" y="1965324"/>
            <a:ext cx="5106841" cy="255111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Fakten als Text eingeben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0677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da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395286" y="864000"/>
            <a:ext cx="5040000" cy="360099"/>
          </a:xfrm>
        </p:spPr>
        <p:txBody>
          <a:bodyPr/>
          <a:lstStyle/>
          <a:p>
            <a:r>
              <a:rPr lang="de-DE" sz="2600" dirty="0">
                <a:latin typeface="+mj-lt"/>
              </a:rPr>
              <a:t>Ihr Ansprechpartner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1543050"/>
            <a:ext cx="5040000" cy="29733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318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Hans Mustermann</a:t>
            </a:r>
          </a:p>
          <a:p>
            <a:pPr lvl="0"/>
            <a:r>
              <a:rPr lang="de-DE" dirty="0"/>
              <a:t>Referat XX </a:t>
            </a:r>
            <a:r>
              <a:rPr lang="de-DE" dirty="0" err="1"/>
              <a:t>XX</a:t>
            </a:r>
            <a:endParaRPr lang="de-DE" dirty="0"/>
          </a:p>
          <a:p>
            <a:pPr lvl="0"/>
            <a:r>
              <a:rPr lang="de-DE" dirty="0"/>
              <a:t>Blindtextstraße 135</a:t>
            </a:r>
          </a:p>
          <a:p>
            <a:pPr lvl="0"/>
            <a:r>
              <a:rPr lang="de-DE" dirty="0"/>
              <a:t>12345 Musterstadt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hans.mustermann@dwd.de</a:t>
            </a:r>
          </a:p>
          <a:p>
            <a:pPr lvl="0"/>
            <a:r>
              <a:rPr lang="de-DE" dirty="0"/>
              <a:t>Tel.: +49 (0) 6789 / 10 11 -12</a:t>
            </a:r>
          </a:p>
        </p:txBody>
      </p:sp>
      <p:pic>
        <p:nvPicPr>
          <p:cNvPr id="10" name="Schmuckbild" descr="Das Bild soll zur Kontaktaufnahme anregen und zeigt Tippende Finger auf einem Laptop, Eine Hand an einem Telefonhörer und eine Dame beim Telefonieren." title="Schmuckbild zur Kontaktaufnah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77" y="915988"/>
            <a:ext cx="2776711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380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287" y="2216974"/>
            <a:ext cx="8353425" cy="415498"/>
          </a:xfrm>
        </p:spPr>
        <p:txBody>
          <a:bodyPr anchor="b"/>
          <a:lstStyle>
            <a:lvl1pPr algn="ctr">
              <a:defRPr sz="3000"/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8149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Untertitelmasters durch Klicken bearbeiten</a:t>
            </a: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>
          <a:xfrm>
            <a:off x="542166" y="4739302"/>
            <a:ext cx="2143884" cy="274637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3262312" y="4739302"/>
            <a:ext cx="5413375" cy="274637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032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8353425" cy="360099"/>
          </a:xfrm>
        </p:spPr>
        <p:txBody>
          <a:bodyPr/>
          <a:lstStyle>
            <a:lvl1pPr>
              <a:defRPr sz="2600"/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8353426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565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8353426" cy="3147219"/>
          </a:xfrm>
          <a:prstGeom prst="rect">
            <a:avLst/>
          </a:prstGeom>
        </p:spPr>
        <p:txBody>
          <a:bodyPr numCol="2">
            <a:normAutofit/>
          </a:bodyPr>
          <a:lstStyle>
            <a:lvl1pPr>
              <a:defRPr sz="1800" baseline="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zweispaltig eingeben.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230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. Raster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7560713" cy="360099"/>
          </a:xfrm>
        </p:spPr>
        <p:txBody>
          <a:bodyPr/>
          <a:lstStyle>
            <a:lvl1pPr>
              <a:defRPr sz="2600"/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756071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0" name="Schmuckbild" descr="Ein breiter Balken am rechten Rand der Präsentation, der von oben nach unten aus Linien aufgebaut ist. Oben sind die Linien hellblau und verlaufen dann nach unten hin nach Weiß. " title="Schmuckbild Rasterbalk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000" y="864000"/>
            <a:ext cx="1047872" cy="36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96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8353426" cy="24407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3810000"/>
            <a:ext cx="8353425" cy="720000"/>
          </a:xfr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Setzen Sie hier ein Fazit oder die Kernaussage der Folie ein.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733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9" y="1369219"/>
            <a:ext cx="4119562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49" y="1369219"/>
            <a:ext cx="411956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385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gleich 1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4176713" cy="36009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Vergleich 1</a:t>
            </a:r>
          </a:p>
        </p:txBody>
      </p:sp>
      <p:sp>
        <p:nvSpPr>
          <p:cNvPr id="3" name="Inhalt 1"/>
          <p:cNvSpPr>
            <a:spLocks noGrp="1"/>
          </p:cNvSpPr>
          <p:nvPr>
            <p:ph sz="half" idx="1" hasCustomPrompt="1"/>
          </p:nvPr>
        </p:nvSpPr>
        <p:spPr>
          <a:xfrm>
            <a:off x="395289" y="1369219"/>
            <a:ext cx="4119562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10" name="Vergleich 2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864000"/>
            <a:ext cx="4118400" cy="360000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Vergleich 2</a:t>
            </a:r>
          </a:p>
        </p:txBody>
      </p:sp>
      <p:sp>
        <p:nvSpPr>
          <p:cNvPr id="4" name="Inhalt 2"/>
          <p:cNvSpPr>
            <a:spLocks noGrp="1"/>
          </p:cNvSpPr>
          <p:nvPr>
            <p:ph sz="half" idx="2" hasCustomPrompt="1"/>
          </p:nvPr>
        </p:nvSpPr>
        <p:spPr>
          <a:xfrm>
            <a:off x="4629149" y="1369219"/>
            <a:ext cx="411956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1550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Inhalt u.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95288" y="864000"/>
            <a:ext cx="3183732" cy="387798"/>
          </a:xfrm>
        </p:spPr>
        <p:txBody>
          <a:bodyPr/>
          <a:lstStyle/>
          <a:p>
            <a:r>
              <a:rPr lang="de-DE" dirty="0"/>
              <a:t>Folientitel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8" y="1543049"/>
            <a:ext cx="3183731" cy="2973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8" name="Bildplatzhalter 6" descr="Schmuckbild ohne inhaltlichen Bezug zum Vortrag." title="Schmuckbild"/>
          <p:cNvSpPr>
            <a:spLocks noGrp="1"/>
          </p:cNvSpPr>
          <p:nvPr>
            <p:ph type="pic" sz="quarter" idx="13"/>
          </p:nvPr>
        </p:nvSpPr>
        <p:spPr>
          <a:xfrm>
            <a:off x="3887390" y="864000"/>
            <a:ext cx="4861323" cy="3652438"/>
          </a:xfrm>
          <a:solidFill>
            <a:schemeClr val="bg2"/>
          </a:solidFill>
        </p:spPr>
        <p:txBody>
          <a:bodyPr anchor="t" anchorCtr="1">
            <a:normAutofit/>
          </a:bodyPr>
          <a:lstStyle>
            <a:lvl1pPr marL="0" indent="0" algn="ctr">
              <a:buFontTx/>
              <a:buNone/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887388" y="4259069"/>
            <a:ext cx="4861323" cy="257369"/>
          </a:xfrm>
          <a:solidFill>
            <a:schemeClr val="bg1">
              <a:alpha val="50000"/>
            </a:schemeClr>
          </a:solidFill>
        </p:spPr>
        <p:txBody>
          <a:bodyPr wrap="square" anchor="b" anchorCtr="0">
            <a:spAutoFit/>
          </a:bodyPr>
          <a:lstStyle>
            <a:lvl1pPr marL="0" indent="0" algn="r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In diesem Textfeld können Sie die Abbildung kurz erläutern.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1352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Logo 70 Jahre Deutscher Wetterdienst&#10;Wetter und Klima aus einer Hand.">
            <a:extLst>
              <a:ext uri="{FF2B5EF4-FFF2-40B4-BE49-F238E27FC236}">
                <a16:creationId xmlns:a16="http://schemas.microsoft.com/office/drawing/2014/main" id="{CA2347B8-8A54-4F2B-809E-79A7633806B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153" y="144000"/>
            <a:ext cx="1633847" cy="432000"/>
          </a:xfrm>
          <a:prstGeom prst="rect">
            <a:avLst/>
          </a:prstGeom>
        </p:spPr>
      </p:pic>
      <p:cxnSp>
        <p:nvCxnSpPr>
          <p:cNvPr id="10" name="Inhalt beginnt" descr="Ab hier sollte der Inhalt der Folie beginnen." title="Horizontale Linie"/>
          <p:cNvCxnSpPr/>
          <p:nvPr userDrawn="1"/>
        </p:nvCxnSpPr>
        <p:spPr>
          <a:xfrm>
            <a:off x="144000" y="720000"/>
            <a:ext cx="8856000" cy="0"/>
          </a:xfrm>
          <a:prstGeom prst="line">
            <a:avLst/>
          </a:prstGeom>
          <a:ln w="127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platzhalter"/>
          <p:cNvSpPr>
            <a:spLocks noGrp="1"/>
          </p:cNvSpPr>
          <p:nvPr>
            <p:ph type="title"/>
          </p:nvPr>
        </p:nvSpPr>
        <p:spPr>
          <a:xfrm>
            <a:off x="395287" y="864000"/>
            <a:ext cx="8353425" cy="360099"/>
          </a:xfrm>
          <a:prstGeom prst="rect">
            <a:avLst/>
          </a:prstGeom>
        </p:spPr>
        <p:txBody>
          <a:bodyPr vert="horz" wrap="square" lIns="72000" tIns="0" rIns="72000" bIns="0" rtlCol="0" anchor="t" anchorCtr="0">
            <a:spAutoFit/>
          </a:bodyPr>
          <a:lstStyle/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3" name="Textplatzhalter"/>
          <p:cNvSpPr>
            <a:spLocks noGrp="1"/>
          </p:cNvSpPr>
          <p:nvPr>
            <p:ph type="body" idx="1"/>
          </p:nvPr>
        </p:nvSpPr>
        <p:spPr>
          <a:xfrm>
            <a:off x="395287" y="1370014"/>
            <a:ext cx="8353425" cy="3150724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marL="352425" marR="0" lvl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durch Klicken hinzufügen</a:t>
            </a:r>
          </a:p>
          <a:p>
            <a:pPr marL="692150" marR="0" lvl="1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Zweite Ebene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Dritte Ebene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Vierte Ebene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Fünfte Ebene</a:t>
            </a:r>
          </a:p>
        </p:txBody>
      </p:sp>
      <p:cxnSp>
        <p:nvCxnSpPr>
          <p:cNvPr id="12" name="Inhalt endet" descr="Ab hier sollte der Inhalt der Folie beginnen." title="Horizontale Linie"/>
          <p:cNvCxnSpPr/>
          <p:nvPr userDrawn="1"/>
        </p:nvCxnSpPr>
        <p:spPr>
          <a:xfrm>
            <a:off x="144000" y="4658928"/>
            <a:ext cx="8856000" cy="0"/>
          </a:xfrm>
          <a:prstGeom prst="line">
            <a:avLst/>
          </a:prstGeom>
          <a:ln w="127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undesadler" descr="Bundesadler_kleiner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001" y="4732620"/>
            <a:ext cx="309177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umsplatzhalter"/>
          <p:cNvSpPr>
            <a:spLocks noGrp="1"/>
          </p:cNvSpPr>
          <p:nvPr>
            <p:ph type="dt" sz="half" idx="2"/>
          </p:nvPr>
        </p:nvSpPr>
        <p:spPr>
          <a:xfrm>
            <a:off x="542166" y="4739302"/>
            <a:ext cx="2143884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ußzeilenplatzhalter"/>
          <p:cNvSpPr>
            <a:spLocks noGrp="1"/>
          </p:cNvSpPr>
          <p:nvPr>
            <p:ph type="ftr" sz="quarter" idx="3"/>
          </p:nvPr>
        </p:nvSpPr>
        <p:spPr>
          <a:xfrm>
            <a:off x="2686050" y="4739302"/>
            <a:ext cx="5539313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Foliennummernplatzhalter"/>
          <p:cNvSpPr>
            <a:spLocks noGrp="1"/>
          </p:cNvSpPr>
          <p:nvPr>
            <p:ph type="sldNum" sz="quarter" idx="4"/>
          </p:nvPr>
        </p:nvSpPr>
        <p:spPr>
          <a:xfrm>
            <a:off x="8225363" y="4739302"/>
            <a:ext cx="523350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8FC84-22FA-4F5E-86B7-A7761BE44B0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486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2" r:id="rId3"/>
    <p:sldLayoutId id="2147483671" r:id="rId4"/>
    <p:sldLayoutId id="2147483678" r:id="rId5"/>
    <p:sldLayoutId id="2147483675" r:id="rId6"/>
    <p:sldLayoutId id="2147483664" r:id="rId7"/>
    <p:sldLayoutId id="2147483677" r:id="rId8"/>
    <p:sldLayoutId id="2147483669" r:id="rId9"/>
    <p:sldLayoutId id="2147483673" r:id="rId10"/>
    <p:sldLayoutId id="2147483672" r:id="rId11"/>
    <p:sldLayoutId id="2147483676" r:id="rId12"/>
    <p:sldLayoutId id="2147483674" r:id="rId1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2425" marR="0" indent="-352425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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92150" marR="0" indent="-26035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577" userDrawn="1">
          <p15:clr>
            <a:srgbClr val="F26B43"/>
          </p15:clr>
        </p15:guide>
        <p15:guide id="3" orient="horz" pos="2867" userDrawn="1">
          <p15:clr>
            <a:srgbClr val="F26B43"/>
          </p15:clr>
        </p15:guide>
        <p15:guide id="4" pos="5511" userDrawn="1">
          <p15:clr>
            <a:srgbClr val="F26B43"/>
          </p15:clr>
        </p15:guide>
        <p15:guide id="5" pos="249" userDrawn="1">
          <p15:clr>
            <a:srgbClr val="F26B43"/>
          </p15:clr>
        </p15:guide>
        <p15:guide id="6" pos="5465" userDrawn="1">
          <p15:clr>
            <a:srgbClr val="F26B43"/>
          </p15:clr>
        </p15:guide>
        <p15:guide id="7" pos="2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hristina.Koepken-Watts@dwd.de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Christina.Koepken-Watts@dwd.d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Christina.Koepken-Watts@dwd.d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18026" y="1034287"/>
            <a:ext cx="6746492" cy="92333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dirty="0"/>
              <a:t>Plans at DWD </a:t>
            </a:r>
            <a:r>
              <a:rPr lang="de-DE" dirty="0" err="1"/>
              <a:t>for</a:t>
            </a:r>
            <a:br>
              <a:rPr lang="de-DE" dirty="0"/>
            </a:br>
            <a:r>
              <a:rPr lang="de-DE" dirty="0" err="1"/>
              <a:t>satellite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assimilation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Christina Köpken-Watts,  FE12, DWD</a:t>
            </a:r>
          </a:p>
          <a:p>
            <a:endParaRPr lang="de-DE" sz="1500" dirty="0"/>
          </a:p>
          <a:p>
            <a:r>
              <a:rPr lang="de-DE" sz="1500" dirty="0"/>
              <a:t> Robin Faulwetter, Olaf Stiller, Silke Mai, Mahdiyeh Mousavi,</a:t>
            </a:r>
          </a:p>
          <a:p>
            <a:r>
              <a:rPr lang="de-DE" sz="1500" dirty="0"/>
              <a:t>Michael Bender, Anne Rojahn, Nora Schenk, Alexander Cress,</a:t>
            </a:r>
          </a:p>
          <a:p>
            <a:r>
              <a:rPr lang="de-DE" sz="1500" dirty="0"/>
              <a:t>Annika Schomburg, Lilo Bach, Thomas Deppisch,</a:t>
            </a:r>
          </a:p>
          <a:p>
            <a:r>
              <a:rPr lang="de-DE" sz="1500" dirty="0"/>
              <a:t>Leonhard Scheck (</a:t>
            </a:r>
            <a:r>
              <a:rPr lang="de-DE" sz="1500" dirty="0" err="1"/>
              <a:t>HErZ</a:t>
            </a:r>
            <a:r>
              <a:rPr lang="de-DE" sz="1500" dirty="0"/>
              <a:t>), Florian Bauer (</a:t>
            </a:r>
            <a:r>
              <a:rPr lang="de-DE" sz="1500" dirty="0" err="1"/>
              <a:t>HErZ</a:t>
            </a:r>
            <a:r>
              <a:rPr lang="de-DE" sz="1500" dirty="0"/>
              <a:t>), </a:t>
            </a:r>
          </a:p>
          <a:p>
            <a:r>
              <a:rPr lang="en-US" sz="1500" dirty="0"/>
              <a:t>Christoph Schraff, Roland </a:t>
            </a:r>
            <a:r>
              <a:rPr lang="en-US" sz="1500" dirty="0" err="1"/>
              <a:t>Potthast</a:t>
            </a:r>
            <a:r>
              <a:rPr lang="en-US" sz="1500" dirty="0"/>
              <a:t>, Christina Köpken-Watts</a:t>
            </a:r>
            <a:endParaRPr lang="de-DE" sz="15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42165" y="4739302"/>
            <a:ext cx="3746055" cy="274637"/>
          </a:xfrm>
        </p:spPr>
        <p:txBody>
          <a:bodyPr/>
          <a:lstStyle/>
          <a:p>
            <a:r>
              <a:rPr lang="de-DE" dirty="0"/>
              <a:t>COSMO GM (General Meeting), 12-15 Sep. 2022, Athens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974021" y="4739301"/>
            <a:ext cx="3985446" cy="274637"/>
          </a:xfrm>
        </p:spPr>
        <p:txBody>
          <a:bodyPr/>
          <a:lstStyle/>
          <a:p>
            <a:r>
              <a:rPr lang="de-DE" dirty="0">
                <a:solidFill>
                  <a:schemeClr val="bg2">
                    <a:lumMod val="50000"/>
                  </a:schemeClr>
                </a:solidFill>
                <a:hlinkClick r:id="rId2"/>
              </a:rPr>
              <a:t>Christina.Koepken-Watts@dwd.de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 , </a:t>
            </a:r>
            <a:r>
              <a:rPr lang="de-DE" u="sng" dirty="0">
                <a:solidFill>
                  <a:schemeClr val="bg2">
                    <a:lumMod val="50000"/>
                  </a:schemeClr>
                </a:solidFill>
              </a:rPr>
              <a:t>Christoph.Schraff@dwd.de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4762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66906" y="14932"/>
            <a:ext cx="7471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Satellite usage improvements with </a:t>
            </a:r>
            <a:br>
              <a:rPr lang="en-GB" sz="2000" b="1"/>
            </a:br>
            <a:r>
              <a:rPr lang="en-GB" sz="2000" b="1"/>
              <a:t>links to EnVar, KENDA &amp; model developments </a:t>
            </a:r>
          </a:p>
        </p:txBody>
      </p:sp>
      <p:sp>
        <p:nvSpPr>
          <p:cNvPr id="2" name="Abgerundetes Rechteck 1"/>
          <p:cNvSpPr/>
          <p:nvPr/>
        </p:nvSpPr>
        <p:spPr>
          <a:xfrm>
            <a:off x="111726" y="866474"/>
            <a:ext cx="4195374" cy="113225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u="sng">
                <a:solidFill>
                  <a:srgbClr val="000000"/>
                </a:solidFill>
              </a:rPr>
              <a:t>Using full vertical resolution of ICON </a:t>
            </a:r>
            <a:br>
              <a:rPr lang="en-GB" sz="1600">
                <a:solidFill>
                  <a:srgbClr val="000000"/>
                </a:solidFill>
              </a:rPr>
            </a:br>
            <a:r>
              <a:rPr lang="en-GB" sz="1600">
                <a:solidFill>
                  <a:srgbClr val="000000"/>
                </a:solidFill>
              </a:rPr>
              <a:t>(and future 120 levels)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>
                <a:solidFill>
                  <a:srgbClr val="000000"/>
                </a:solidFill>
              </a:rPr>
              <a:t>DACE generalization for use in RTTOV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>
                <a:solidFill>
                  <a:srgbClr val="000000"/>
                </a:solidFill>
              </a:rPr>
              <a:t>Setup testing &amp; optimization needed</a:t>
            </a:r>
          </a:p>
        </p:txBody>
      </p:sp>
      <p:sp>
        <p:nvSpPr>
          <p:cNvPr id="3" name="Abgerundetes Rechteck 2"/>
          <p:cNvSpPr/>
          <p:nvPr/>
        </p:nvSpPr>
        <p:spPr>
          <a:xfrm>
            <a:off x="4958255" y="3763652"/>
            <a:ext cx="4007721" cy="851225"/>
          </a:xfrm>
          <a:prstGeom prst="roundRect">
            <a:avLst/>
          </a:prstGeom>
          <a:solidFill>
            <a:schemeClr val="accent6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700" u="sng">
                <a:solidFill>
                  <a:srgbClr val="000000"/>
                </a:solidFill>
              </a:rPr>
              <a:t>Model biases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>
                <a:solidFill>
                  <a:srgbClr val="000000"/>
                </a:solidFill>
              </a:rPr>
              <a:t>Ongoing improvements in used online </a:t>
            </a:r>
            <a:br>
              <a:rPr lang="en-GB" sz="1400">
                <a:solidFill>
                  <a:srgbClr val="000000"/>
                </a:solidFill>
              </a:rPr>
            </a:br>
            <a:r>
              <a:rPr lang="en-GB" sz="1400">
                <a:solidFill>
                  <a:srgbClr val="000000"/>
                </a:solidFill>
              </a:rPr>
              <a:t>bias correction approaches 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4395198" y="863009"/>
            <a:ext cx="4570778" cy="1656916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u="sng">
                <a:solidFill>
                  <a:srgbClr val="000000"/>
                </a:solidFill>
              </a:rPr>
              <a:t>All – sky assimilation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>
                <a:solidFill>
                  <a:srgbClr val="000000"/>
                </a:solidFill>
              </a:rPr>
              <a:t>Generalization of DACE: allow clear-sky and all-sky data routes depending on instrument/channel for VIS, MW and IR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>
                <a:solidFill>
                  <a:srgbClr val="000000"/>
                </a:solidFill>
              </a:rPr>
              <a:t>Extension of EnVar for assimilation of cloud information (work started, trial of ML components)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>
                <a:solidFill>
                  <a:srgbClr val="000000"/>
                </a:solidFill>
              </a:rPr>
              <a:t>Implementation of RTTOV-SCATT for MW all-sky</a:t>
            </a:r>
            <a:endParaRPr lang="en-GB" sz="1400"/>
          </a:p>
        </p:txBody>
      </p:sp>
      <p:sp>
        <p:nvSpPr>
          <p:cNvPr id="9" name="Abgerundetes Rechteck 8"/>
          <p:cNvSpPr/>
          <p:nvPr/>
        </p:nvSpPr>
        <p:spPr>
          <a:xfrm>
            <a:off x="269747" y="2031853"/>
            <a:ext cx="4037353" cy="827545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u="sng">
                <a:solidFill>
                  <a:srgbClr val="000000"/>
                </a:solidFill>
              </a:rPr>
              <a:t>Slant radiative transfer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>
                <a:solidFill>
                  <a:srgbClr val="000000"/>
                </a:solidFill>
              </a:rPr>
              <a:t>Improvements for edge of scan data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>
                <a:solidFill>
                  <a:srgbClr val="000000"/>
                </a:solidFill>
              </a:rPr>
              <a:t>Implementation ongoing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477314" y="2892518"/>
            <a:ext cx="3829786" cy="851903"/>
          </a:xfrm>
          <a:prstGeom prst="roundRect">
            <a:avLst/>
          </a:prstGeom>
          <a:solidFill>
            <a:srgbClr val="FFEE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u="sng">
                <a:solidFill>
                  <a:srgbClr val="000000"/>
                </a:solidFill>
              </a:rPr>
              <a:t>KENDA: Vertical error correlations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>
                <a:solidFill>
                  <a:srgbClr val="000000"/>
                </a:solidFill>
              </a:rPr>
              <a:t>for satellite sounders, radiometers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>
                <a:solidFill>
                  <a:srgbClr val="000000"/>
                </a:solidFill>
              </a:rPr>
              <a:t>Technically implemented, tests coming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647363" y="3782829"/>
            <a:ext cx="3659737" cy="851903"/>
          </a:xfrm>
          <a:prstGeom prst="roundRect">
            <a:avLst/>
          </a:prstGeom>
          <a:solidFill>
            <a:srgbClr val="F7F7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u="sng">
                <a:solidFill>
                  <a:schemeClr val="bg1">
                    <a:lumMod val="65000"/>
                  </a:schemeClr>
                </a:solidFill>
              </a:rPr>
              <a:t>Horizontal error correlations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>
                <a:solidFill>
                  <a:schemeClr val="bg1">
                    <a:lumMod val="65000"/>
                  </a:schemeClr>
                </a:solidFill>
              </a:rPr>
              <a:t>Needed esp. for high-resolution assimilation to increase data density</a:t>
            </a:r>
          </a:p>
        </p:txBody>
      </p:sp>
      <p:sp>
        <p:nvSpPr>
          <p:cNvPr id="14" name="Abgerundetes Rechteck 13"/>
          <p:cNvSpPr/>
          <p:nvPr/>
        </p:nvSpPr>
        <p:spPr>
          <a:xfrm>
            <a:off x="4604368" y="2554254"/>
            <a:ext cx="4361608" cy="1162694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u="sng">
                <a:solidFill>
                  <a:srgbClr val="000000"/>
                </a:solidFill>
              </a:rPr>
              <a:t>FGAT und 4D-EnVar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>
                <a:solidFill>
                  <a:srgbClr val="000000"/>
                </a:solidFill>
              </a:rPr>
              <a:t>Improve OBS-FG, enable indirect wind information from radiances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>
                <a:solidFill>
                  <a:srgbClr val="000000"/>
                </a:solidFill>
              </a:rPr>
              <a:t>MTG, EPS-SG and small-satellite constellations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606983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0" y="871209"/>
            <a:ext cx="3437633" cy="231889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51140" y="211597"/>
            <a:ext cx="6730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GEO </a:t>
            </a:r>
            <a:r>
              <a:rPr lang="de-DE" sz="2400" b="1" dirty="0" err="1"/>
              <a:t>radiances</a:t>
            </a:r>
            <a:r>
              <a:rPr lang="de-DE" sz="2400" b="1" dirty="0"/>
              <a:t> / RO / AMVs / Aeolus / SCAT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79759" y="741479"/>
            <a:ext cx="3308919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400" dirty="0">
                <a:solidFill>
                  <a:srgbClr val="000000"/>
                </a:solidFill>
              </a:rPr>
              <a:t>GEO  </a:t>
            </a:r>
            <a:r>
              <a:rPr lang="de-DE" sz="1400" dirty="0" err="1">
                <a:solidFill>
                  <a:srgbClr val="000000"/>
                </a:solidFill>
              </a:rPr>
              <a:t>water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vapour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clear-sky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radiances</a:t>
            </a:r>
            <a:br>
              <a:rPr lang="de-DE" sz="1400" dirty="0">
                <a:solidFill>
                  <a:srgbClr val="000000"/>
                </a:solidFill>
              </a:rPr>
            </a:br>
            <a:r>
              <a:rPr lang="de-DE" sz="1000" dirty="0">
                <a:solidFill>
                  <a:srgbClr val="000000"/>
                </a:solidFill>
              </a:rPr>
              <a:t>(</a:t>
            </a:r>
            <a:r>
              <a:rPr lang="de-DE" sz="1000" dirty="0" err="1">
                <a:solidFill>
                  <a:srgbClr val="000000"/>
                </a:solidFill>
              </a:rPr>
              <a:t>from</a:t>
            </a:r>
            <a:r>
              <a:rPr lang="de-DE" sz="1000" dirty="0">
                <a:solidFill>
                  <a:srgbClr val="000000"/>
                </a:solidFill>
              </a:rPr>
              <a:t> ASR </a:t>
            </a:r>
            <a:r>
              <a:rPr lang="de-DE" sz="1000" dirty="0" err="1">
                <a:solidFill>
                  <a:srgbClr val="000000"/>
                </a:solidFill>
              </a:rPr>
              <a:t>and</a:t>
            </a:r>
            <a:r>
              <a:rPr lang="de-DE" sz="1000" dirty="0">
                <a:solidFill>
                  <a:srgbClr val="000000"/>
                </a:solidFill>
              </a:rPr>
              <a:t> CSR </a:t>
            </a:r>
            <a:r>
              <a:rPr lang="de-DE" sz="1000" dirty="0" err="1">
                <a:solidFill>
                  <a:srgbClr val="000000"/>
                </a:solidFill>
              </a:rPr>
              <a:t>products</a:t>
            </a:r>
            <a:r>
              <a:rPr lang="de-DE" sz="10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387568" y="788861"/>
            <a:ext cx="1859548" cy="307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00"/>
                </a:solidFill>
              </a:rPr>
              <a:t>GEO </a:t>
            </a:r>
            <a:r>
              <a:rPr lang="de-DE" sz="1400" dirty="0" err="1">
                <a:solidFill>
                  <a:srgbClr val="000000"/>
                </a:solidFill>
              </a:rPr>
              <a:t>and</a:t>
            </a:r>
            <a:r>
              <a:rPr lang="de-DE" sz="1400" dirty="0">
                <a:solidFill>
                  <a:srgbClr val="000000"/>
                </a:solidFill>
              </a:rPr>
              <a:t> LEO AMVs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/>
          <a:stretch/>
        </p:blipFill>
        <p:spPr>
          <a:xfrm>
            <a:off x="6980814" y="834812"/>
            <a:ext cx="1981171" cy="2076776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6754767" y="772257"/>
            <a:ext cx="1927131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0000"/>
                </a:solidFill>
              </a:rPr>
              <a:t>AMVs </a:t>
            </a:r>
            <a:r>
              <a:rPr lang="de-DE" sz="1200" dirty="0" err="1">
                <a:solidFill>
                  <a:srgbClr val="000000"/>
                </a:solidFill>
              </a:rPr>
              <a:t>from</a:t>
            </a:r>
            <a:r>
              <a:rPr lang="de-DE" sz="1200" dirty="0">
                <a:solidFill>
                  <a:srgbClr val="000000"/>
                </a:solidFill>
              </a:rPr>
              <a:t> Sentinel-3A/B</a:t>
            </a:r>
            <a:br>
              <a:rPr lang="de-DE" sz="1200" dirty="0">
                <a:solidFill>
                  <a:srgbClr val="000000"/>
                </a:solidFill>
              </a:rPr>
            </a:br>
            <a:r>
              <a:rPr lang="de-DE" sz="800" dirty="0">
                <a:solidFill>
                  <a:srgbClr val="000000"/>
                </a:solidFill>
              </a:rPr>
              <a:t>(</a:t>
            </a:r>
            <a:r>
              <a:rPr lang="de-DE" sz="800" dirty="0" err="1">
                <a:solidFill>
                  <a:srgbClr val="000000"/>
                </a:solidFill>
              </a:rPr>
              <a:t>demonstration</a:t>
            </a:r>
            <a:r>
              <a:rPr lang="de-DE" sz="800" dirty="0">
                <a:solidFill>
                  <a:srgbClr val="000000"/>
                </a:solidFill>
              </a:rPr>
              <a:t> </a:t>
            </a:r>
            <a:r>
              <a:rPr lang="de-DE" sz="800" dirty="0" err="1">
                <a:solidFill>
                  <a:srgbClr val="000000"/>
                </a:solidFill>
              </a:rPr>
              <a:t>product</a:t>
            </a:r>
            <a:r>
              <a:rPr lang="de-DE" sz="800" dirty="0">
                <a:solidFill>
                  <a:srgbClr val="000000"/>
                </a:solidFill>
              </a:rPr>
              <a:t>, EUMETSAT</a:t>
            </a:r>
            <a:r>
              <a:rPr lang="de-DE" sz="1000" dirty="0">
                <a:solidFill>
                  <a:srgbClr val="000000"/>
                </a:solidFill>
              </a:rPr>
              <a:t>)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151140" y="2961288"/>
            <a:ext cx="3507242" cy="2182212"/>
            <a:chOff x="310810" y="3635566"/>
            <a:chExt cx="4953428" cy="2946826"/>
          </a:xfrm>
        </p:grpSpPr>
        <p:pic>
          <p:nvPicPr>
            <p:cNvPr id="20" name="Grafik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11"/>
            <a:stretch/>
          </p:blipFill>
          <p:spPr>
            <a:xfrm>
              <a:off x="336326" y="3635566"/>
              <a:ext cx="4650769" cy="2820028"/>
            </a:xfrm>
            <a:prstGeom prst="rect">
              <a:avLst/>
            </a:prstGeom>
          </p:spPr>
        </p:pic>
        <p:sp>
          <p:nvSpPr>
            <p:cNvPr id="21" name="Textfeld 20"/>
            <p:cNvSpPr txBox="1"/>
            <p:nvPr/>
          </p:nvSpPr>
          <p:spPr>
            <a:xfrm>
              <a:off x="310810" y="6083652"/>
              <a:ext cx="4953428" cy="4987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000000"/>
                  </a:solidFill>
                </a:rPr>
                <a:t>RO </a:t>
              </a:r>
              <a:r>
                <a:rPr lang="de-DE" dirty="0" err="1">
                  <a:solidFill>
                    <a:srgbClr val="000000"/>
                  </a:solidFill>
                </a:rPr>
                <a:t>coverage</a:t>
              </a:r>
              <a:r>
                <a:rPr lang="de-DE" dirty="0">
                  <a:solidFill>
                    <a:srgbClr val="000000"/>
                  </a:solidFill>
                </a:rPr>
                <a:t>  </a:t>
              </a:r>
              <a:r>
                <a:rPr lang="de-DE" sz="1200" dirty="0">
                  <a:solidFill>
                    <a:srgbClr val="000000"/>
                  </a:solidFill>
                </a:rPr>
                <a:t>(9 – 15 UTC, 28 Aug 2021)</a:t>
              </a:r>
            </a:p>
          </p:txBody>
        </p:sp>
      </p:grpSp>
      <p:pic>
        <p:nvPicPr>
          <p:cNvPr id="22" name="Grafik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94" y="3166045"/>
            <a:ext cx="3145807" cy="1718912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5416439" y="3229107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Aeolus </a:t>
            </a:r>
          </a:p>
          <a:p>
            <a:r>
              <a:rPr lang="de-DE" sz="1200" dirty="0"/>
              <a:t>wind </a:t>
            </a:r>
            <a:r>
              <a:rPr lang="de-DE" sz="1200" dirty="0" err="1"/>
              <a:t>lidar</a:t>
            </a:r>
            <a:endParaRPr lang="de-DE" sz="1200" dirty="0"/>
          </a:p>
        </p:txBody>
      </p:sp>
      <p:pic>
        <p:nvPicPr>
          <p:cNvPr id="24" name="Picture 14" descr="wind_knmiflag_200409270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6" t="18527" r="23860" b="9264"/>
          <a:stretch>
            <a:fillRect/>
          </a:stretch>
        </p:blipFill>
        <p:spPr bwMode="auto">
          <a:xfrm>
            <a:off x="6881648" y="3108850"/>
            <a:ext cx="2179505" cy="183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3" t="23448" r="8145" b="21389"/>
          <a:stretch/>
        </p:blipFill>
        <p:spPr>
          <a:xfrm>
            <a:off x="3534023" y="1238805"/>
            <a:ext cx="3446791" cy="1743205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5458246" y="2541289"/>
            <a:ext cx="998991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900" dirty="0" err="1">
                <a:solidFill>
                  <a:srgbClr val="000000"/>
                </a:solidFill>
              </a:rPr>
              <a:t>used</a:t>
            </a:r>
            <a:r>
              <a:rPr lang="de-DE" sz="900" dirty="0">
                <a:solidFill>
                  <a:srgbClr val="000000"/>
                </a:solidFill>
              </a:rPr>
              <a:t>  AMVs 3h </a:t>
            </a:r>
          </a:p>
        </p:txBody>
      </p:sp>
    </p:spTree>
    <p:extLst>
      <p:ext uri="{BB962C8B-B14F-4D97-AF65-F5344CB8AC3E}">
        <p14:creationId xmlns:p14="http://schemas.microsoft.com/office/powerpoint/2010/main" val="361053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51140" y="177480"/>
            <a:ext cx="6296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/>
              <a:t>Satellite data for KENDA: radiances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10252" y="723490"/>
            <a:ext cx="8918403" cy="3919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GB" sz="2200" u="sng" dirty="0">
                <a:solidFill>
                  <a:srgbClr val="000000"/>
                </a:solidFill>
              </a:rPr>
              <a:t>SEVIRI  VIS &amp; WV all-sky assimilation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rgbClr val="000000"/>
                </a:solidFill>
              </a:rPr>
              <a:t>VIS and WV channel assimilation achieves positive impact</a:t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(see plenary overview talk)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0000"/>
                </a:solidFill>
              </a:rPr>
              <a:t>VIS operational implementation for SINFONY, ICON-D2 </a:t>
            </a:r>
            <a:r>
              <a:rPr lang="en-GB" sz="1600" dirty="0">
                <a:solidFill>
                  <a:srgbClr val="000000"/>
                </a:solidFill>
              </a:rPr>
              <a:t>(Q4/2022 or Q1/2023)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0000"/>
                </a:solidFill>
              </a:rPr>
              <a:t>Ongoing and planned work: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0000"/>
                </a:solidFill>
              </a:rPr>
              <a:t>Experiments with VIS+WV, focus on thinning and error settings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0000"/>
                </a:solidFill>
              </a:rPr>
              <a:t>Add 1.6 um channel (better discriminate ice and water clouds)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0000"/>
                </a:solidFill>
              </a:rPr>
              <a:t>Bias correction and improved error tuning for clear-sky WV signal</a:t>
            </a:r>
          </a:p>
          <a:p>
            <a:pPr lvl="1"/>
            <a:endParaRPr lang="en-GB" sz="2200" dirty="0">
              <a:solidFill>
                <a:srgbClr val="000000"/>
              </a:solidFill>
            </a:endParaRPr>
          </a:p>
          <a:p>
            <a:r>
              <a:rPr lang="en-GB" sz="2200" u="sng" dirty="0">
                <a:solidFill>
                  <a:srgbClr val="000000"/>
                </a:solidFill>
              </a:rPr>
              <a:t>Study on influence of inhomogeneities within satellite footprints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Aim: description of FOV dependent errors and biases (using ML)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EUMETSAT fellowship (starting end 2022)</a:t>
            </a:r>
            <a:endParaRPr lang="en-GB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05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202" y="1160994"/>
            <a:ext cx="3407087" cy="1873897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51140" y="211597"/>
            <a:ext cx="6296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/>
              <a:t>Satellite data for KENDA: winds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91767" y="829499"/>
            <a:ext cx="7422481" cy="4006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GB" sz="2200" u="sng">
                <a:solidFill>
                  <a:srgbClr val="000000"/>
                </a:solidFill>
              </a:rPr>
              <a:t>AMV: high-resolution winds  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>
                <a:solidFill>
                  <a:srgbClr val="000000"/>
                </a:solidFill>
              </a:rPr>
              <a:t>Study potential benefit of AMVs in ICON-D2 </a:t>
            </a:r>
            <a:br>
              <a:rPr lang="en-GB" sz="2000">
                <a:solidFill>
                  <a:srgbClr val="000000"/>
                </a:solidFill>
              </a:rPr>
            </a:br>
            <a:r>
              <a:rPr lang="en-GB" sz="2000">
                <a:solidFill>
                  <a:srgbClr val="000000"/>
                </a:solidFill>
              </a:rPr>
              <a:t>while assimilating also MODE-S winds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>
                <a:solidFill>
                  <a:srgbClr val="000000"/>
                </a:solidFill>
              </a:rPr>
              <a:t>Preparation for future winds products: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FCI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IRS winds (optical flow method) ?</a:t>
            </a:r>
            <a:br>
              <a:rPr lang="en-GB" sz="2000">
                <a:solidFill>
                  <a:srgbClr val="000000"/>
                </a:solidFill>
              </a:rPr>
            </a:br>
            <a:endParaRPr lang="en-GB" sz="2000">
              <a:solidFill>
                <a:srgbClr val="00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000">
                <a:solidFill>
                  <a:srgbClr val="000000"/>
                </a:solidFill>
              </a:rPr>
              <a:t>High-resolution AMVs derived using NWC SAF package </a:t>
            </a:r>
            <a:br>
              <a:rPr lang="en-GB" sz="2000">
                <a:solidFill>
                  <a:srgbClr val="000000"/>
                </a:solidFill>
              </a:rPr>
            </a:br>
            <a:r>
              <a:rPr lang="en-GB" sz="2000">
                <a:solidFill>
                  <a:srgbClr val="000000"/>
                </a:solidFill>
              </a:rPr>
              <a:t>(stored in DWD data base)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>
                <a:solidFill>
                  <a:srgbClr val="000000"/>
                </a:solidFill>
              </a:rPr>
              <a:t>Experiments planned for late 2022/early 2023 </a:t>
            </a:r>
            <a:br>
              <a:rPr lang="en-GB" sz="2200">
                <a:solidFill>
                  <a:srgbClr val="000000"/>
                </a:solidFill>
              </a:rPr>
            </a:br>
            <a:endParaRPr lang="en-GB" sz="2200">
              <a:solidFill>
                <a:srgbClr val="00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GB" sz="2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42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07" y="1273253"/>
            <a:ext cx="3227893" cy="3113356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51140" y="211597"/>
            <a:ext cx="6296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Future </a:t>
            </a:r>
            <a:r>
              <a:rPr lang="de-DE" sz="2400" b="1" dirty="0" err="1"/>
              <a:t>instruments</a:t>
            </a:r>
            <a:r>
              <a:rPr lang="de-DE" sz="2400" b="1" dirty="0"/>
              <a:t>:  MTG/FCI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61700" y="797131"/>
            <a:ext cx="6233373" cy="349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de-DE" sz="2200" u="sng" dirty="0">
                <a:solidFill>
                  <a:srgbClr val="000000"/>
                </a:solidFill>
              </a:rPr>
              <a:t>FCI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900" dirty="0">
                <a:solidFill>
                  <a:srgbClr val="000000"/>
                </a:solidFill>
              </a:rPr>
              <a:t>Launch: Nov 2022, </a:t>
            </a:r>
            <a:r>
              <a:rPr lang="de-DE" sz="1900" dirty="0" err="1">
                <a:solidFill>
                  <a:srgbClr val="000000"/>
                </a:solidFill>
              </a:rPr>
              <a:t>CalVal</a:t>
            </a:r>
            <a:r>
              <a:rPr lang="de-DE" sz="1900" dirty="0">
                <a:solidFill>
                  <a:srgbClr val="000000"/>
                </a:solidFill>
              </a:rPr>
              <a:t> </a:t>
            </a:r>
            <a:r>
              <a:rPr lang="de-DE" sz="1900" dirty="0" err="1">
                <a:solidFill>
                  <a:srgbClr val="000000"/>
                </a:solidFill>
              </a:rPr>
              <a:t>during</a:t>
            </a:r>
            <a:r>
              <a:rPr lang="de-DE" sz="1900" dirty="0">
                <a:solidFill>
                  <a:srgbClr val="000000"/>
                </a:solidFill>
              </a:rPr>
              <a:t> 2023</a:t>
            </a:r>
            <a:br>
              <a:rPr lang="de-DE" sz="1900" dirty="0">
                <a:solidFill>
                  <a:srgbClr val="000000"/>
                </a:solidFill>
              </a:rPr>
            </a:br>
            <a:endParaRPr lang="de-DE" sz="1900" dirty="0">
              <a:solidFill>
                <a:srgbClr val="000000"/>
              </a:solidFill>
            </a:endParaRP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de-DE" sz="1900" dirty="0" err="1">
                <a:solidFill>
                  <a:srgbClr val="000000"/>
                </a:solidFill>
              </a:rPr>
              <a:t>Benefit</a:t>
            </a:r>
            <a:r>
              <a:rPr lang="de-DE" sz="1900" dirty="0">
                <a:solidFill>
                  <a:srgbClr val="000000"/>
                </a:solidFill>
              </a:rPr>
              <a:t> </a:t>
            </a:r>
            <a:r>
              <a:rPr lang="de-DE" sz="1900" dirty="0" err="1">
                <a:solidFill>
                  <a:srgbClr val="000000"/>
                </a:solidFill>
              </a:rPr>
              <a:t>from</a:t>
            </a:r>
            <a:r>
              <a:rPr lang="de-DE" sz="1900" dirty="0">
                <a:solidFill>
                  <a:srgbClr val="000000"/>
                </a:solidFill>
              </a:rPr>
              <a:t> </a:t>
            </a:r>
            <a:r>
              <a:rPr lang="de-DE" sz="1900" dirty="0" err="1">
                <a:solidFill>
                  <a:srgbClr val="000000"/>
                </a:solidFill>
              </a:rPr>
              <a:t>ongoing</a:t>
            </a:r>
            <a:r>
              <a:rPr lang="de-DE" sz="1900" dirty="0">
                <a:solidFill>
                  <a:srgbClr val="000000"/>
                </a:solidFill>
              </a:rPr>
              <a:t> MFASIS </a:t>
            </a:r>
            <a:r>
              <a:rPr lang="de-DE" sz="1900" dirty="0" err="1">
                <a:solidFill>
                  <a:srgbClr val="000000"/>
                </a:solidFill>
              </a:rPr>
              <a:t>developments</a:t>
            </a:r>
            <a:br>
              <a:rPr lang="de-DE" sz="1900" dirty="0">
                <a:solidFill>
                  <a:srgbClr val="000000"/>
                </a:solidFill>
              </a:rPr>
            </a:br>
            <a:r>
              <a:rPr lang="de-DE" sz="1900" dirty="0">
                <a:solidFill>
                  <a:srgbClr val="000000"/>
                </a:solidFill>
              </a:rPr>
              <a:t>(fast NN-</a:t>
            </a:r>
            <a:r>
              <a:rPr lang="de-DE" sz="1900" dirty="0" err="1">
                <a:solidFill>
                  <a:srgbClr val="000000"/>
                </a:solidFill>
              </a:rPr>
              <a:t>based</a:t>
            </a:r>
            <a:r>
              <a:rPr lang="de-DE" sz="1900" dirty="0">
                <a:solidFill>
                  <a:srgbClr val="000000"/>
                </a:solidFill>
              </a:rPr>
              <a:t> VIS </a:t>
            </a:r>
            <a:r>
              <a:rPr lang="de-DE" sz="1900" dirty="0" err="1">
                <a:solidFill>
                  <a:srgbClr val="000000"/>
                </a:solidFill>
              </a:rPr>
              <a:t>forward</a:t>
            </a:r>
            <a:r>
              <a:rPr lang="de-DE" sz="1900" dirty="0">
                <a:solidFill>
                  <a:srgbClr val="000000"/>
                </a:solidFill>
              </a:rPr>
              <a:t> </a:t>
            </a:r>
            <a:r>
              <a:rPr lang="de-DE" sz="1900" dirty="0" err="1">
                <a:solidFill>
                  <a:srgbClr val="000000"/>
                </a:solidFill>
              </a:rPr>
              <a:t>operator</a:t>
            </a:r>
            <a:r>
              <a:rPr lang="de-DE" sz="1900" dirty="0">
                <a:solidFill>
                  <a:srgbClr val="000000"/>
                </a:solidFill>
              </a:rPr>
              <a:t> in RTTOV, </a:t>
            </a:r>
            <a:br>
              <a:rPr lang="de-DE" sz="1900" dirty="0">
                <a:solidFill>
                  <a:srgbClr val="000000"/>
                </a:solidFill>
              </a:rPr>
            </a:br>
            <a:r>
              <a:rPr lang="de-DE" sz="1900" dirty="0" err="1">
                <a:solidFill>
                  <a:srgbClr val="000000"/>
                </a:solidFill>
              </a:rPr>
              <a:t>implemented</a:t>
            </a:r>
            <a:r>
              <a:rPr lang="de-DE" sz="1900" dirty="0">
                <a:solidFill>
                  <a:srgbClr val="000000"/>
                </a:solidFill>
              </a:rPr>
              <a:t> </a:t>
            </a:r>
            <a:r>
              <a:rPr lang="de-DE" sz="1900" dirty="0" err="1">
                <a:solidFill>
                  <a:srgbClr val="000000"/>
                </a:solidFill>
              </a:rPr>
              <a:t>by</a:t>
            </a:r>
            <a:r>
              <a:rPr lang="de-DE" sz="1900" dirty="0">
                <a:solidFill>
                  <a:srgbClr val="000000"/>
                </a:solidFill>
              </a:rPr>
              <a:t> LMU/DWD)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900" dirty="0" err="1">
                <a:solidFill>
                  <a:srgbClr val="000000"/>
                </a:solidFill>
              </a:rPr>
              <a:t>Preparation</a:t>
            </a:r>
            <a:r>
              <a:rPr lang="de-DE" sz="1900" dirty="0">
                <a:solidFill>
                  <a:srgbClr val="000000"/>
                </a:solidFill>
              </a:rPr>
              <a:t> </a:t>
            </a:r>
            <a:r>
              <a:rPr lang="de-DE" sz="1900" dirty="0" err="1">
                <a:solidFill>
                  <a:srgbClr val="000000"/>
                </a:solidFill>
              </a:rPr>
              <a:t>of</a:t>
            </a:r>
            <a:r>
              <a:rPr lang="de-DE" sz="1900" dirty="0">
                <a:solidFill>
                  <a:srgbClr val="000000"/>
                </a:solidFill>
              </a:rPr>
              <a:t> </a:t>
            </a:r>
            <a:r>
              <a:rPr lang="de-DE" sz="1900" dirty="0" err="1">
                <a:solidFill>
                  <a:srgbClr val="000000"/>
                </a:solidFill>
              </a:rPr>
              <a:t>pre-processing</a:t>
            </a:r>
            <a:r>
              <a:rPr lang="de-DE" sz="1900" dirty="0">
                <a:solidFill>
                  <a:srgbClr val="000000"/>
                </a:solidFill>
              </a:rPr>
              <a:t> </a:t>
            </a:r>
            <a:r>
              <a:rPr lang="de-DE" sz="1900" dirty="0" err="1">
                <a:solidFill>
                  <a:srgbClr val="000000"/>
                </a:solidFill>
              </a:rPr>
              <a:t>for</a:t>
            </a:r>
            <a:r>
              <a:rPr lang="de-DE" sz="1900" dirty="0">
                <a:solidFill>
                  <a:srgbClr val="000000"/>
                </a:solidFill>
              </a:rPr>
              <a:t> FCI (</a:t>
            </a:r>
            <a:r>
              <a:rPr lang="de-DE" sz="1900" dirty="0" err="1">
                <a:solidFill>
                  <a:srgbClr val="000000"/>
                </a:solidFill>
              </a:rPr>
              <a:t>new</a:t>
            </a:r>
            <a:r>
              <a:rPr lang="de-DE" sz="1900" dirty="0">
                <a:solidFill>
                  <a:srgbClr val="000000"/>
                </a:solidFill>
              </a:rPr>
              <a:t> </a:t>
            </a:r>
            <a:r>
              <a:rPr lang="de-DE" sz="1900" dirty="0" err="1">
                <a:solidFill>
                  <a:srgbClr val="000000"/>
                </a:solidFill>
              </a:rPr>
              <a:t>format</a:t>
            </a:r>
            <a:r>
              <a:rPr lang="de-DE" sz="1900" dirty="0">
                <a:solidFill>
                  <a:srgbClr val="000000"/>
                </a:solidFill>
              </a:rPr>
              <a:t>)</a:t>
            </a: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de-DE" sz="1900" dirty="0" err="1">
                <a:solidFill>
                  <a:srgbClr val="000000"/>
                </a:solidFill>
              </a:rPr>
              <a:t>Prepare</a:t>
            </a:r>
            <a:r>
              <a:rPr lang="de-DE" sz="1900" dirty="0">
                <a:solidFill>
                  <a:srgbClr val="000000"/>
                </a:solidFill>
              </a:rPr>
              <a:t> </a:t>
            </a:r>
            <a:r>
              <a:rPr lang="de-DE" sz="1900" dirty="0" err="1">
                <a:solidFill>
                  <a:srgbClr val="000000"/>
                </a:solidFill>
              </a:rPr>
              <a:t>switch</a:t>
            </a:r>
            <a:r>
              <a:rPr lang="de-DE" sz="1900" dirty="0">
                <a:solidFill>
                  <a:srgbClr val="000000"/>
                </a:solidFill>
              </a:rPr>
              <a:t> </a:t>
            </a:r>
            <a:r>
              <a:rPr lang="de-DE" sz="1900" dirty="0" err="1">
                <a:solidFill>
                  <a:srgbClr val="000000"/>
                </a:solidFill>
              </a:rPr>
              <a:t>of</a:t>
            </a:r>
            <a:r>
              <a:rPr lang="de-DE" sz="1900" dirty="0">
                <a:solidFill>
                  <a:srgbClr val="000000"/>
                </a:solidFill>
              </a:rPr>
              <a:t> VIS/WV </a:t>
            </a:r>
            <a:r>
              <a:rPr lang="de-DE" sz="1900" dirty="0" err="1">
                <a:solidFill>
                  <a:srgbClr val="000000"/>
                </a:solidFill>
              </a:rPr>
              <a:t>assimilation</a:t>
            </a:r>
            <a:r>
              <a:rPr lang="de-DE" sz="1900" dirty="0">
                <a:solidFill>
                  <a:srgbClr val="000000"/>
                </a:solidFill>
              </a:rPr>
              <a:t> </a:t>
            </a:r>
            <a:r>
              <a:rPr lang="de-DE" sz="1900" dirty="0" err="1">
                <a:solidFill>
                  <a:srgbClr val="000000"/>
                </a:solidFill>
              </a:rPr>
              <a:t>to</a:t>
            </a:r>
            <a:r>
              <a:rPr lang="de-DE" sz="1900" dirty="0">
                <a:solidFill>
                  <a:srgbClr val="000000"/>
                </a:solidFill>
              </a:rPr>
              <a:t> FCI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900" dirty="0">
                <a:solidFill>
                  <a:srgbClr val="000000"/>
                </a:solidFill>
              </a:rPr>
              <a:t>Trial </a:t>
            </a:r>
            <a:r>
              <a:rPr lang="de-DE" sz="1900" dirty="0" err="1">
                <a:solidFill>
                  <a:srgbClr val="000000"/>
                </a:solidFill>
              </a:rPr>
              <a:t>assimilation</a:t>
            </a:r>
            <a:r>
              <a:rPr lang="de-DE" sz="1900" dirty="0">
                <a:solidFill>
                  <a:srgbClr val="000000"/>
                </a:solidFill>
              </a:rPr>
              <a:t> </a:t>
            </a:r>
            <a:r>
              <a:rPr lang="de-DE" sz="1900" dirty="0" err="1">
                <a:solidFill>
                  <a:srgbClr val="000000"/>
                </a:solidFill>
              </a:rPr>
              <a:t>of</a:t>
            </a:r>
            <a:r>
              <a:rPr lang="de-DE" sz="1900" dirty="0">
                <a:solidFill>
                  <a:srgbClr val="000000"/>
                </a:solidFill>
              </a:rPr>
              <a:t> additional </a:t>
            </a:r>
            <a:r>
              <a:rPr lang="de-DE" sz="1900" dirty="0" err="1">
                <a:solidFill>
                  <a:srgbClr val="000000"/>
                </a:solidFill>
              </a:rPr>
              <a:t>channels</a:t>
            </a:r>
            <a:r>
              <a:rPr lang="de-DE" sz="1900" dirty="0">
                <a:solidFill>
                  <a:srgbClr val="000000"/>
                </a:solidFill>
              </a:rPr>
              <a:t> (e.g. 0.9 µm)</a:t>
            </a:r>
            <a:br>
              <a:rPr lang="de-DE" sz="2000" dirty="0">
                <a:solidFill>
                  <a:srgbClr val="000000"/>
                </a:solidFill>
              </a:rPr>
            </a:br>
            <a:endParaRPr lang="de-DE" sz="2200" dirty="0">
              <a:solidFill>
                <a:srgbClr val="00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899201" y="755994"/>
            <a:ext cx="3244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Approximate</a:t>
            </a:r>
            <a:r>
              <a:rPr lang="de-DE" dirty="0"/>
              <a:t> </a:t>
            </a:r>
            <a:r>
              <a:rPr lang="de-DE" dirty="0" err="1"/>
              <a:t>pixel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 in km</a:t>
            </a:r>
            <a:r>
              <a:rPr lang="de-DE" baseline="30000" dirty="0"/>
              <a:t>2</a:t>
            </a:r>
          </a:p>
          <a:p>
            <a:r>
              <a:rPr lang="de-DE" baseline="30000" dirty="0" err="1"/>
              <a:t>for</a:t>
            </a:r>
            <a:r>
              <a:rPr lang="de-DE" dirty="0"/>
              <a:t> </a:t>
            </a:r>
            <a:r>
              <a:rPr lang="de-DE" baseline="30000" dirty="0" err="1"/>
              <a:t>the</a:t>
            </a:r>
            <a:r>
              <a:rPr lang="de-DE" baseline="30000" dirty="0"/>
              <a:t> 1km </a:t>
            </a:r>
            <a:r>
              <a:rPr lang="de-DE" baseline="30000" dirty="0" err="1"/>
              <a:t>resolution</a:t>
            </a:r>
            <a:r>
              <a:rPr lang="de-DE" baseline="30000" dirty="0"/>
              <a:t> </a:t>
            </a:r>
            <a:r>
              <a:rPr lang="de-DE" baseline="30000" dirty="0" err="1"/>
              <a:t>channels</a:t>
            </a:r>
            <a:r>
              <a:rPr lang="de-DE" baseline="30000" dirty="0"/>
              <a:t> (VIS/NIR)</a:t>
            </a:r>
          </a:p>
        </p:txBody>
      </p:sp>
    </p:spTree>
    <p:extLst>
      <p:ext uri="{BB962C8B-B14F-4D97-AF65-F5344CB8AC3E}">
        <p14:creationId xmlns:p14="http://schemas.microsoft.com/office/powerpoint/2010/main" val="2061932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51140" y="211597"/>
            <a:ext cx="5373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/>
              <a:t>Future instruments:  MTG/IRS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51140" y="746626"/>
            <a:ext cx="8872128" cy="394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u="sng">
                <a:solidFill>
                  <a:srgbClr val="000000"/>
                </a:solidFill>
              </a:rPr>
              <a:t>Initial focus:  clear-sky data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>
                <a:solidFill>
                  <a:srgbClr val="000000"/>
                </a:solidFill>
              </a:rPr>
              <a:t>Profile and stability information</a:t>
            </a:r>
          </a:p>
          <a:p>
            <a:pPr marL="800100" lvl="1" indent="-342900"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GB">
                <a:solidFill>
                  <a:srgbClr val="000000"/>
                </a:solidFill>
              </a:rPr>
              <a:t>Complement cloud information from </a:t>
            </a:r>
            <a:br>
              <a:rPr lang="en-GB">
                <a:solidFill>
                  <a:srgbClr val="000000"/>
                </a:solidFill>
              </a:rPr>
            </a:br>
            <a:r>
              <a:rPr lang="en-GB">
                <a:solidFill>
                  <a:srgbClr val="000000"/>
                </a:solidFill>
              </a:rPr>
              <a:t>FCI VIS &amp; WV all-sky assimilation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u="sng">
                <a:solidFill>
                  <a:srgbClr val="000000"/>
                </a:solidFill>
              </a:rPr>
              <a:t>Preparation steps  </a:t>
            </a:r>
            <a:r>
              <a:rPr lang="en-GB" sz="1400" u="sng">
                <a:solidFill>
                  <a:srgbClr val="000000"/>
                </a:solidFill>
              </a:rPr>
              <a:t>(</a:t>
            </a:r>
            <a:r>
              <a:rPr lang="en-GB" sz="1400" u="sng">
                <a:solidFill>
                  <a:srgbClr val="009900"/>
                </a:solidFill>
              </a:rPr>
              <a:t>completed or well advanced, </a:t>
            </a:r>
            <a:r>
              <a:rPr lang="en-GB" sz="1400" u="sng">
                <a:solidFill>
                  <a:schemeClr val="accent4"/>
                </a:solidFill>
              </a:rPr>
              <a:t>started</a:t>
            </a:r>
            <a:r>
              <a:rPr lang="en-GB" sz="1400" u="sng">
                <a:solidFill>
                  <a:srgbClr val="000000"/>
                </a:solidFill>
              </a:rPr>
              <a:t>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>
                <a:solidFill>
                  <a:srgbClr val="009900"/>
                </a:solidFill>
              </a:rPr>
              <a:t>IR emissivity atlas use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>
                <a:solidFill>
                  <a:srgbClr val="009900"/>
                </a:solidFill>
              </a:rPr>
              <a:t>Cloud detection, </a:t>
            </a:r>
            <a:r>
              <a:rPr lang="en-GB">
                <a:solidFill>
                  <a:schemeClr val="accent4"/>
                </a:solidFill>
              </a:rPr>
              <a:t>channel selection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>
                <a:solidFill>
                  <a:srgbClr val="009900"/>
                </a:solidFill>
              </a:rPr>
              <a:t>Use of ICON profile above ICON-D2 model top (for radiative transfer)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>
                <a:solidFill>
                  <a:srgbClr val="009900"/>
                </a:solidFill>
              </a:rPr>
              <a:t>Implementation of non-diagonal OBS error matrix usage for KENDA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>
                <a:solidFill>
                  <a:srgbClr val="009900"/>
                </a:solidFill>
              </a:rPr>
              <a:t>Monitoring tools (inherit &amp; adapt from global DA)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>
                <a:solidFill>
                  <a:srgbClr val="000000"/>
                </a:solidFill>
              </a:rPr>
              <a:t>Improved Ts estimates for radiative transfer (low peaking channels)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>
                <a:solidFill>
                  <a:srgbClr val="000000"/>
                </a:solidFill>
              </a:rPr>
              <a:t>Thinning, super-obbing – strategy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>
                <a:solidFill>
                  <a:srgbClr val="000000"/>
                </a:solidFill>
              </a:rPr>
              <a:t>Bias correction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7"/>
          <a:stretch/>
        </p:blipFill>
        <p:spPr>
          <a:xfrm>
            <a:off x="5968999" y="746626"/>
            <a:ext cx="3074365" cy="223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90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51140" y="211597"/>
            <a:ext cx="5373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/>
              <a:t>Future instruments:  MTG/LI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40042" y="846558"/>
            <a:ext cx="86018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>
                <a:solidFill>
                  <a:srgbClr val="000000"/>
                </a:solidFill>
              </a:rPr>
              <a:t>MTG lightning imager  (LI)  data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>
                <a:solidFill>
                  <a:srgbClr val="000000"/>
                </a:solidFill>
              </a:rPr>
              <a:t>Monitoring planned within global ICON (NWP-SAF)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>
                <a:solidFill>
                  <a:srgbClr val="000000"/>
                </a:solidFill>
              </a:rPr>
              <a:t>Use of model derived LPI (lightning potential index, adapted to convection parameterization) and LFD (lightning flash density)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>
                <a:solidFill>
                  <a:srgbClr val="000000"/>
                </a:solidFill>
              </a:rPr>
              <a:t>KENDA: Explore potential to complement ground-based LINET data?</a:t>
            </a:r>
          </a:p>
          <a:p>
            <a:pPr lvl="1"/>
            <a:endParaRPr lang="en-GB" sz="2000">
              <a:solidFill>
                <a:srgbClr val="0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75" y="2675306"/>
            <a:ext cx="3886200" cy="177712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968999" y="4306521"/>
            <a:ext cx="3102173" cy="307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350" dirty="0"/>
              <a:t>LI </a:t>
            </a:r>
            <a:r>
              <a:rPr lang="de-DE" sz="1350" dirty="0" err="1"/>
              <a:t>product</a:t>
            </a:r>
            <a:r>
              <a:rPr lang="de-DE" sz="1350" dirty="0"/>
              <a:t> </a:t>
            </a:r>
            <a:r>
              <a:rPr lang="de-DE" sz="1350" dirty="0" err="1"/>
              <a:t>categorization</a:t>
            </a:r>
            <a:r>
              <a:rPr lang="de-DE" sz="1350" dirty="0"/>
              <a:t>, EUMETSAT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594" y="2627029"/>
            <a:ext cx="2314556" cy="193265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69583" y="3509664"/>
            <a:ext cx="1946324" cy="30008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350" dirty="0"/>
              <a:t>GOES </a:t>
            </a:r>
            <a:r>
              <a:rPr lang="de-DE" sz="1350" dirty="0" err="1"/>
              <a:t>lightning</a:t>
            </a:r>
            <a:r>
              <a:rPr lang="de-DE" sz="1350" dirty="0"/>
              <a:t> </a:t>
            </a:r>
            <a:r>
              <a:rPr lang="de-DE" sz="1350" dirty="0" err="1"/>
              <a:t>imager</a:t>
            </a:r>
            <a:endParaRPr lang="de-DE" sz="1350" dirty="0"/>
          </a:p>
        </p:txBody>
      </p:sp>
    </p:spTree>
    <p:extLst>
      <p:ext uri="{BB962C8B-B14F-4D97-AF65-F5344CB8AC3E}">
        <p14:creationId xmlns:p14="http://schemas.microsoft.com/office/powerpoint/2010/main" val="3247360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51140" y="211597"/>
            <a:ext cx="6888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/>
              <a:t>Future instruments:  EPS-SG &amp; AWS/STERNA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79754" y="770275"/>
            <a:ext cx="7844397" cy="360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GB" sz="2200" u="sng">
                <a:solidFill>
                  <a:srgbClr val="000000"/>
                </a:solidFill>
              </a:rPr>
              <a:t>EPS-SG instruments – mostly aimed at global NWP: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>
                <a:solidFill>
                  <a:srgbClr val="000000"/>
                </a:solidFill>
              </a:rPr>
              <a:t>Imager MetImage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>
                <a:solidFill>
                  <a:srgbClr val="000000"/>
                </a:solidFill>
              </a:rPr>
              <a:t>MW &amp; IR sounders: MWS, IASI-NG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000000"/>
                </a:solidFill>
              </a:rPr>
              <a:t>potentially to be complemented with small-satellite constellation AWS/STERNA for frequent q-profile information from MW sounding (cloudy situations)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>
                <a:solidFill>
                  <a:srgbClr val="000000"/>
                </a:solidFill>
              </a:rPr>
              <a:t>Microwave and ice cloud imager: MWI, ICI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000000"/>
                </a:solidFill>
              </a:rPr>
              <a:t>cloud water and cloud ice information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>
                <a:solidFill>
                  <a:srgbClr val="000000"/>
                </a:solidFill>
              </a:rPr>
              <a:t>Scatterometer: SCA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>
                <a:solidFill>
                  <a:srgbClr val="000000"/>
                </a:solidFill>
              </a:rPr>
              <a:t>Radio-occultation: RO</a:t>
            </a:r>
          </a:p>
        </p:txBody>
      </p:sp>
      <p:sp>
        <p:nvSpPr>
          <p:cNvPr id="3" name="Abgerundetes Rechteck 2"/>
          <p:cNvSpPr/>
          <p:nvPr/>
        </p:nvSpPr>
        <p:spPr>
          <a:xfrm>
            <a:off x="5127734" y="3663153"/>
            <a:ext cx="3823138" cy="914400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in ICON will build on current usage and ongoing developments</a:t>
            </a:r>
          </a:p>
        </p:txBody>
      </p:sp>
    </p:spTree>
    <p:extLst>
      <p:ext uri="{BB962C8B-B14F-4D97-AF65-F5344CB8AC3E}">
        <p14:creationId xmlns:p14="http://schemas.microsoft.com/office/powerpoint/2010/main" val="272121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51140" y="211597"/>
            <a:ext cx="6296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Summary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28598" y="779257"/>
            <a:ext cx="8812925" cy="4226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GB"/>
              <a:t>ICON: Satellites play key role for forecasts, developments ongoing in many areas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GB"/>
              <a:t>KENDA: Development of satellite data usage is picking up speed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/>
              <a:t>Good results for all-sky assimilation of SEVIRI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/>
              <a:t>VIS (0.6 µm) and WV (6.25 &amp; 7.35 µm) 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/>
              <a:t>Operational implementation is close (SINFONY, ICON-D2)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/>
              <a:t>Further scientific enhancements of approach planned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/>
              <a:t>Preparation for FCI to start</a:t>
            </a:r>
            <a:br>
              <a:rPr lang="en-GB"/>
            </a:br>
            <a:endParaRPr lang="en-GB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/>
              <a:t>Trials with NWC SAF AMVs to start soon</a:t>
            </a:r>
            <a:br>
              <a:rPr lang="en-GB"/>
            </a:br>
            <a:endParaRPr lang="en-GB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/>
              <a:t>Preparation for MTG / IRS is advancing well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/>
              <a:t>Experience and technical implementation of IASI in global ICON/EnVar </a:t>
            </a:r>
            <a:br>
              <a:rPr lang="en-GB"/>
            </a:br>
            <a:r>
              <a:rPr lang="en-GB"/>
              <a:t>is supporting implementation in KENDA</a:t>
            </a:r>
            <a:br>
              <a:rPr lang="en-GB"/>
            </a:br>
            <a:endParaRPr lang="en-GB"/>
          </a:p>
        </p:txBody>
      </p:sp>
      <p:sp>
        <p:nvSpPr>
          <p:cNvPr id="7" name="Datumsplatzhalter 3"/>
          <p:cNvSpPr txBox="1">
            <a:spLocks/>
          </p:cNvSpPr>
          <p:nvPr/>
        </p:nvSpPr>
        <p:spPr>
          <a:xfrm>
            <a:off x="542165" y="4739302"/>
            <a:ext cx="3746055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COSMO GM (General Meeting), 12-15 Sep. 2022, Athens</a:t>
            </a:r>
            <a:endParaRPr lang="de-DE" dirty="0"/>
          </a:p>
        </p:txBody>
      </p:sp>
      <p:sp>
        <p:nvSpPr>
          <p:cNvPr id="8" name="Fußzeilenplatzhalter 4"/>
          <p:cNvSpPr txBox="1">
            <a:spLocks/>
          </p:cNvSpPr>
          <p:nvPr/>
        </p:nvSpPr>
        <p:spPr>
          <a:xfrm>
            <a:off x="4974021" y="4739301"/>
            <a:ext cx="3985446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solidFill>
                  <a:schemeClr val="bg2">
                    <a:lumMod val="50000"/>
                  </a:schemeClr>
                </a:solidFill>
                <a:hlinkClick r:id="rId2"/>
              </a:rPr>
              <a:t>Christina.Koepken-Watts@dwd.de</a:t>
            </a:r>
            <a:r>
              <a:rPr lang="de-DE">
                <a:solidFill>
                  <a:schemeClr val="bg2">
                    <a:lumMod val="50000"/>
                  </a:schemeClr>
                </a:solidFill>
              </a:rPr>
              <a:t> , </a:t>
            </a:r>
            <a:r>
              <a:rPr lang="de-DE" u="sng">
                <a:solidFill>
                  <a:schemeClr val="bg2">
                    <a:lumMod val="50000"/>
                  </a:schemeClr>
                </a:solidFill>
              </a:rPr>
              <a:t>Christoph.Schraff@dwd.de</a:t>
            </a:r>
            <a:r>
              <a:rPr lang="de-DE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498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51140" y="211597"/>
            <a:ext cx="1753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Outline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95065" y="821489"/>
            <a:ext cx="6659644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Satellite data usage in Global ICON / </a:t>
            </a:r>
            <a:r>
              <a:rPr lang="en-GB" sz="2000" dirty="0" err="1"/>
              <a:t>EnVar</a:t>
            </a: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Main ongoing and planned developments for ICON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MW sounders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IR hyperspectral sounders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Aspects related to </a:t>
            </a:r>
            <a:r>
              <a:rPr lang="en-GB" sz="2000" dirty="0" err="1"/>
              <a:t>EnVar</a:t>
            </a:r>
            <a:r>
              <a:rPr lang="en-GB" sz="2000" dirty="0"/>
              <a:t> &amp; KENDA developments</a:t>
            </a:r>
            <a:br>
              <a:rPr lang="en-GB" sz="2000" dirty="0"/>
            </a:b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Developments for Satellite Data in KENDA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SEVIRI  all-sky radiances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Winds (high-resolution AMVs)</a:t>
            </a:r>
          </a:p>
          <a:p>
            <a:pPr lvl="1"/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Preparation for future instruments: MTG and EPS-SG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GB" sz="2000" dirty="0"/>
          </a:p>
        </p:txBody>
      </p:sp>
      <p:sp>
        <p:nvSpPr>
          <p:cNvPr id="8" name="Datumsplatzhalter 3"/>
          <p:cNvSpPr txBox="1">
            <a:spLocks/>
          </p:cNvSpPr>
          <p:nvPr/>
        </p:nvSpPr>
        <p:spPr>
          <a:xfrm>
            <a:off x="542165" y="4739302"/>
            <a:ext cx="3746055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COSMO GM (General Meeting), 12-15 Sep. 2022, Athens</a:t>
            </a:r>
            <a:endParaRPr lang="de-DE" dirty="0"/>
          </a:p>
        </p:txBody>
      </p:sp>
      <p:sp>
        <p:nvSpPr>
          <p:cNvPr id="9" name="Fußzeilenplatzhalter 4"/>
          <p:cNvSpPr txBox="1">
            <a:spLocks/>
          </p:cNvSpPr>
          <p:nvPr/>
        </p:nvSpPr>
        <p:spPr>
          <a:xfrm>
            <a:off x="4974021" y="4739301"/>
            <a:ext cx="3985446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solidFill>
                  <a:schemeClr val="bg2">
                    <a:lumMod val="50000"/>
                  </a:schemeClr>
                </a:solidFill>
                <a:hlinkClick r:id="rId2"/>
              </a:rPr>
              <a:t>Christina.Koepken-Watts@dwd.de</a:t>
            </a:r>
            <a:r>
              <a:rPr lang="de-DE">
                <a:solidFill>
                  <a:schemeClr val="bg2">
                    <a:lumMod val="50000"/>
                  </a:schemeClr>
                </a:solidFill>
              </a:rPr>
              <a:t> , </a:t>
            </a:r>
            <a:r>
              <a:rPr lang="de-DE" u="sng">
                <a:solidFill>
                  <a:schemeClr val="bg2">
                    <a:lumMod val="50000"/>
                  </a:schemeClr>
                </a:solidFill>
              </a:rPr>
              <a:t>Christoph.Schraff@dwd.de</a:t>
            </a:r>
            <a:r>
              <a:rPr lang="de-DE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97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D7B3B3D-29FD-4A6F-8E2C-F2FEDD8C20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5860" r="21142" b="5309"/>
          <a:stretch/>
        </p:blipFill>
        <p:spPr>
          <a:xfrm>
            <a:off x="3205725" y="1552870"/>
            <a:ext cx="2708581" cy="2668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246218B-57E1-4668-BE36-FDFE2C07C7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5480" y="3210808"/>
            <a:ext cx="2443330" cy="1197779"/>
          </a:xfrm>
          <a:prstGeom prst="rect">
            <a:avLst/>
          </a:prstGeom>
          <a:effectLst>
            <a:outerShdw blurRad="228600" dist="495300" dir="348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k 288" descr="Grafik 288">
            <a:extLst>
              <a:ext uri="{FF2B5EF4-FFF2-40B4-BE49-F238E27FC236}">
                <a16:creationId xmlns:a16="http://schemas.microsoft.com/office/drawing/2014/main" id="{E8B61FC6-C9D2-4D6D-A8D8-1F053831DE6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983" r="26067"/>
          <a:stretch>
            <a:fillRect/>
          </a:stretch>
        </p:blipFill>
        <p:spPr>
          <a:xfrm rot="21009875">
            <a:off x="2597341" y="958585"/>
            <a:ext cx="2172301" cy="1559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feld 2"/>
          <p:cNvSpPr txBox="1"/>
          <p:nvPr/>
        </p:nvSpPr>
        <p:spPr>
          <a:xfrm>
            <a:off x="6181317" y="784513"/>
            <a:ext cx="2576346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/>
              <a:t>Earth </a:t>
            </a:r>
            <a:r>
              <a:rPr lang="de-DE" b="1" dirty="0" err="1"/>
              <a:t>surface</a:t>
            </a:r>
            <a:r>
              <a:rPr lang="de-DE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</a:rPr>
              <a:t>Surface </a:t>
            </a:r>
            <a:r>
              <a:rPr lang="de-DE" dirty="0" err="1">
                <a:solidFill>
                  <a:srgbClr val="000000"/>
                </a:solidFill>
              </a:rPr>
              <a:t>temperature</a:t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dirty="0">
                <a:solidFill>
                  <a:srgbClr val="000000"/>
                </a:solidFill>
              </a:rPr>
              <a:t>(</a:t>
            </a:r>
            <a:r>
              <a:rPr lang="de-DE" dirty="0" err="1">
                <a:solidFill>
                  <a:srgbClr val="000000"/>
                </a:solidFill>
              </a:rPr>
              <a:t>ocean</a:t>
            </a:r>
            <a:r>
              <a:rPr lang="de-DE" dirty="0">
                <a:solidFill>
                  <a:srgbClr val="000000"/>
                </a:solidFill>
              </a:rPr>
              <a:t>, </a:t>
            </a:r>
            <a:r>
              <a:rPr lang="de-DE" dirty="0" err="1">
                <a:solidFill>
                  <a:srgbClr val="000000"/>
                </a:solidFill>
              </a:rPr>
              <a:t>land</a:t>
            </a:r>
            <a:r>
              <a:rPr lang="de-DE" dirty="0">
                <a:solidFill>
                  <a:srgbClr val="00000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rgbClr val="000000"/>
                </a:solidFill>
              </a:rPr>
              <a:t>Ice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cover</a:t>
            </a:r>
            <a:endParaRPr lang="de-DE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</a:rPr>
              <a:t>Snow </a:t>
            </a:r>
            <a:r>
              <a:rPr lang="de-DE" dirty="0" err="1">
                <a:solidFill>
                  <a:srgbClr val="000000"/>
                </a:solidFill>
              </a:rPr>
              <a:t>cover</a:t>
            </a:r>
            <a:endParaRPr lang="de-DE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</a:rPr>
              <a:t>Vegetation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rgbClr val="000000"/>
                </a:solidFill>
              </a:rPr>
              <a:t>Soil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moisture</a:t>
            </a:r>
            <a:endParaRPr lang="de-DE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rgbClr val="000000"/>
                </a:solidFill>
              </a:rPr>
              <a:t>Waves</a:t>
            </a:r>
            <a:r>
              <a:rPr lang="de-DE" dirty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</a:rPr>
              <a:t>…</a:t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05129" y="2853908"/>
            <a:ext cx="3576620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 err="1"/>
              <a:t>Atmosphere</a:t>
            </a:r>
            <a:r>
              <a:rPr lang="de-DE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</a:rPr>
              <a:t>3-dim. </a:t>
            </a:r>
            <a:r>
              <a:rPr lang="de-DE" dirty="0" err="1">
                <a:solidFill>
                  <a:srgbClr val="000000"/>
                </a:solidFill>
              </a:rPr>
              <a:t>temperature</a:t>
            </a:r>
            <a:r>
              <a:rPr lang="de-DE" dirty="0">
                <a:solidFill>
                  <a:srgbClr val="000000"/>
                </a:solidFill>
              </a:rPr>
              <a:t>, </a:t>
            </a:r>
            <a:r>
              <a:rPr lang="de-DE" dirty="0" err="1">
                <a:solidFill>
                  <a:srgbClr val="000000"/>
                </a:solidFill>
              </a:rPr>
              <a:t>humidity</a:t>
            </a:r>
            <a:r>
              <a:rPr lang="de-DE" dirty="0">
                <a:solidFill>
                  <a:srgbClr val="000000"/>
                </a:solidFill>
              </a:rPr>
              <a:t>,</a:t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dirty="0">
                <a:solidFill>
                  <a:srgbClr val="000000"/>
                </a:solidFill>
              </a:rPr>
              <a:t>wind </a:t>
            </a:r>
            <a:r>
              <a:rPr lang="de-DE" dirty="0" err="1">
                <a:solidFill>
                  <a:srgbClr val="000000"/>
                </a:solidFill>
              </a:rPr>
              <a:t>information</a:t>
            </a:r>
            <a:endParaRPr lang="de-DE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</a:rPr>
              <a:t>Clouds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rgbClr val="000000"/>
                </a:solidFill>
              </a:rPr>
              <a:t>Aerosoles</a:t>
            </a:r>
            <a:r>
              <a:rPr lang="de-DE" dirty="0">
                <a:solidFill>
                  <a:srgbClr val="000000"/>
                </a:solidFill>
              </a:rPr>
              <a:t>, </a:t>
            </a:r>
            <a:r>
              <a:rPr lang="de-DE" dirty="0" err="1">
                <a:solidFill>
                  <a:srgbClr val="000000"/>
                </a:solidFill>
              </a:rPr>
              <a:t>trace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gases</a:t>
            </a:r>
            <a:endParaRPr lang="de-DE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</a:rPr>
              <a:t>...</a:t>
            </a:r>
          </a:p>
        </p:txBody>
      </p:sp>
      <p:cxnSp>
        <p:nvCxnSpPr>
          <p:cNvPr id="14" name="Gerade Verbindung mit Pfeil 13"/>
          <p:cNvCxnSpPr/>
          <p:nvPr/>
        </p:nvCxnSpPr>
        <p:spPr>
          <a:xfrm flipV="1">
            <a:off x="1701800" y="2077174"/>
            <a:ext cx="1040986" cy="7767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H="1">
            <a:off x="4681267" y="2568594"/>
            <a:ext cx="1440595" cy="5293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139960" y="842536"/>
            <a:ext cx="3239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Satellite</a:t>
            </a:r>
            <a:r>
              <a:rPr lang="de-DE" dirty="0"/>
              <a:t> </a:t>
            </a:r>
            <a:r>
              <a:rPr lang="de-DE" dirty="0" err="1"/>
              <a:t>instruments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/>
              <a:t>provide</a:t>
            </a:r>
            <a:r>
              <a:rPr lang="de-DE" dirty="0"/>
              <a:t> a </a:t>
            </a:r>
            <a:r>
              <a:rPr lang="de-DE" dirty="0" err="1"/>
              <a:t>wealth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39960" y="223934"/>
            <a:ext cx="2578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Satellite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NWP </a:t>
            </a:r>
          </a:p>
        </p:txBody>
      </p:sp>
      <p:cxnSp>
        <p:nvCxnSpPr>
          <p:cNvPr id="17" name="Gerade Verbindung mit Pfeil 16"/>
          <p:cNvCxnSpPr/>
          <p:nvPr/>
        </p:nvCxnSpPr>
        <p:spPr>
          <a:xfrm flipH="1">
            <a:off x="5743382" y="2687025"/>
            <a:ext cx="378480" cy="7416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141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D7B3B3D-29FD-4A6F-8E2C-F2FEDD8C20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5860" r="21142" b="5309"/>
          <a:stretch/>
        </p:blipFill>
        <p:spPr>
          <a:xfrm>
            <a:off x="3205725" y="1552870"/>
            <a:ext cx="2708581" cy="2668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246218B-57E1-4668-BE36-FDFE2C07C7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5480" y="3210808"/>
            <a:ext cx="2443330" cy="1197779"/>
          </a:xfrm>
          <a:prstGeom prst="rect">
            <a:avLst/>
          </a:prstGeom>
          <a:effectLst>
            <a:outerShdw blurRad="228600" dist="495300" dir="348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k 288" descr="Grafik 288">
            <a:extLst>
              <a:ext uri="{FF2B5EF4-FFF2-40B4-BE49-F238E27FC236}">
                <a16:creationId xmlns:a16="http://schemas.microsoft.com/office/drawing/2014/main" id="{E8B61FC6-C9D2-4D6D-A8D8-1F053831DE6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983" r="26067"/>
          <a:stretch>
            <a:fillRect/>
          </a:stretch>
        </p:blipFill>
        <p:spPr>
          <a:xfrm rot="21009875">
            <a:off x="2597341" y="958585"/>
            <a:ext cx="2172301" cy="1559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feld 2"/>
          <p:cNvSpPr txBox="1"/>
          <p:nvPr/>
        </p:nvSpPr>
        <p:spPr>
          <a:xfrm>
            <a:off x="6181317" y="784513"/>
            <a:ext cx="2576346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/>
              <a:t>Earth surface: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</a:rPr>
              <a:t>Surface temperature</a:t>
            </a:r>
            <a:br>
              <a:rPr lang="en-GB">
                <a:solidFill>
                  <a:srgbClr val="000000"/>
                </a:solidFill>
              </a:rPr>
            </a:br>
            <a:r>
              <a:rPr lang="en-GB">
                <a:solidFill>
                  <a:srgbClr val="000000"/>
                </a:solidFill>
              </a:rPr>
              <a:t>(ocean, land)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</a:rPr>
              <a:t>Ice cover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</a:rPr>
              <a:t>Snow cover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</a:rPr>
              <a:t>Vegetation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7030A0"/>
                </a:solidFill>
              </a:rPr>
              <a:t>Soil moisture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B050"/>
                </a:solidFill>
              </a:rPr>
              <a:t>Waves</a:t>
            </a:r>
            <a:r>
              <a:rPr lang="en-GB">
                <a:solidFill>
                  <a:srgbClr val="00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</a:rPr>
              <a:t>…</a:t>
            </a:r>
            <a:br>
              <a:rPr lang="en-GB">
                <a:solidFill>
                  <a:srgbClr val="000000"/>
                </a:solidFill>
              </a:rPr>
            </a:br>
            <a:r>
              <a:rPr lang="en-GB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05129" y="2853908"/>
            <a:ext cx="3576620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/>
              <a:t>Atmosphere: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B050"/>
                </a:solidFill>
              </a:rPr>
              <a:t>3-dim. temperature, humidity,</a:t>
            </a:r>
            <a:br>
              <a:rPr lang="en-GB">
                <a:solidFill>
                  <a:srgbClr val="00B050"/>
                </a:solidFill>
              </a:rPr>
            </a:br>
            <a:r>
              <a:rPr lang="en-GB">
                <a:solidFill>
                  <a:srgbClr val="00B050"/>
                </a:solidFill>
              </a:rPr>
              <a:t>wind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92D050"/>
                </a:solidFill>
              </a:rPr>
              <a:t>Clouds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7030A0"/>
                </a:solidFill>
              </a:rPr>
              <a:t>Aerosoles</a:t>
            </a:r>
            <a:r>
              <a:rPr lang="en-GB">
                <a:solidFill>
                  <a:srgbClr val="000000"/>
                </a:solidFill>
              </a:rPr>
              <a:t>, trace gases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</a:rPr>
              <a:t>...</a:t>
            </a:r>
          </a:p>
        </p:txBody>
      </p:sp>
      <p:cxnSp>
        <p:nvCxnSpPr>
          <p:cNvPr id="14" name="Gerade Verbindung mit Pfeil 13"/>
          <p:cNvCxnSpPr/>
          <p:nvPr/>
        </p:nvCxnSpPr>
        <p:spPr>
          <a:xfrm flipV="1">
            <a:off x="1701800" y="2077174"/>
            <a:ext cx="1040986" cy="7767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H="1">
            <a:off x="4681267" y="2568594"/>
            <a:ext cx="1440595" cy="5293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139960" y="842536"/>
            <a:ext cx="3239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Satellite instruments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/>
              <a:t>provide a wealth of data 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39960" y="223934"/>
            <a:ext cx="2578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Satellite data for NWP </a:t>
            </a:r>
          </a:p>
        </p:txBody>
      </p:sp>
      <p:cxnSp>
        <p:nvCxnSpPr>
          <p:cNvPr id="17" name="Gerade Verbindung mit Pfeil 16"/>
          <p:cNvCxnSpPr/>
          <p:nvPr/>
        </p:nvCxnSpPr>
        <p:spPr>
          <a:xfrm flipH="1">
            <a:off x="5743382" y="2687025"/>
            <a:ext cx="378480" cy="7416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bgerundetes Rechteck 18"/>
          <p:cNvSpPr/>
          <p:nvPr/>
        </p:nvSpPr>
        <p:spPr>
          <a:xfrm>
            <a:off x="5743382" y="3455212"/>
            <a:ext cx="3316241" cy="102497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>
                <a:solidFill>
                  <a:schemeClr val="bg2">
                    <a:lumMod val="50000"/>
                  </a:schemeClr>
                </a:solidFill>
              </a:rPr>
              <a:t>Surface information used through: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bg2">
                    <a:lumMod val="50000"/>
                  </a:schemeClr>
                </a:solidFill>
              </a:rPr>
              <a:t>External products within SST, ice, snow analyses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bg2">
                    <a:lumMod val="50000"/>
                  </a:schemeClr>
                </a:solidFill>
              </a:rPr>
              <a:t>Fixed parameter fields</a:t>
            </a:r>
          </a:p>
        </p:txBody>
      </p:sp>
      <p:sp>
        <p:nvSpPr>
          <p:cNvPr id="20" name="Abgerundetes Rechteck 19"/>
          <p:cNvSpPr/>
          <p:nvPr/>
        </p:nvSpPr>
        <p:spPr>
          <a:xfrm>
            <a:off x="1898524" y="4355627"/>
            <a:ext cx="2961165" cy="75675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>
                <a:solidFill>
                  <a:srgbClr val="00B050"/>
                </a:solidFill>
              </a:rPr>
              <a:t>Operationally used</a:t>
            </a:r>
          </a:p>
          <a:p>
            <a:r>
              <a:rPr lang="en-GB" sz="1400">
                <a:solidFill>
                  <a:srgbClr val="92D050"/>
                </a:solidFill>
              </a:rPr>
              <a:t>Advanced developments</a:t>
            </a:r>
          </a:p>
          <a:p>
            <a:r>
              <a:rPr lang="en-GB" sz="1400">
                <a:solidFill>
                  <a:srgbClr val="7030A0"/>
                </a:solidFill>
              </a:rPr>
              <a:t>Assimilation developments started</a:t>
            </a:r>
            <a:endParaRPr lang="en-GB" sz="140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45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51140" y="211597"/>
            <a:ext cx="5373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/>
              <a:t>Satellite data usage in global ICON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189916"/>
              </p:ext>
            </p:extLst>
          </p:nvPr>
        </p:nvGraphicFramePr>
        <p:xfrm>
          <a:off x="245317" y="750558"/>
          <a:ext cx="8715706" cy="405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2726">
                  <a:extLst>
                    <a:ext uri="{9D8B030D-6E8A-4147-A177-3AD203B41FA5}">
                      <a16:colId xmlns:a16="http://schemas.microsoft.com/office/drawing/2014/main" val="2777016534"/>
                    </a:ext>
                  </a:extLst>
                </a:gridCol>
                <a:gridCol w="2695904">
                  <a:extLst>
                    <a:ext uri="{9D8B030D-6E8A-4147-A177-3AD203B41FA5}">
                      <a16:colId xmlns:a16="http://schemas.microsoft.com/office/drawing/2014/main" val="2606563869"/>
                    </a:ext>
                  </a:extLst>
                </a:gridCol>
                <a:gridCol w="2617076">
                  <a:extLst>
                    <a:ext uri="{9D8B030D-6E8A-4147-A177-3AD203B41FA5}">
                      <a16:colId xmlns:a16="http://schemas.microsoft.com/office/drawing/2014/main" val="32575358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/>
                        <a:t>Instrument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Key 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Typical resolution (@SSP)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167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300" noProof="0"/>
                        <a:t>MW - sounders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noProof="0"/>
                        <a:t>T, q - profile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noProof="0"/>
                        <a:t>~45 km; ~16km </a:t>
                      </a:r>
                      <a:r>
                        <a:rPr lang="en-GB" sz="900" noProof="0"/>
                        <a:t>(frequency dependent)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997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300" noProof="0"/>
                        <a:t>IR hyperspectral sounders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noProof="0"/>
                        <a:t>T, q – profile, 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noProof="0"/>
                        <a:t>~12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266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300" noProof="0"/>
                        <a:t>IR radiances geostationary (ASR product)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noProof="0"/>
                        <a:t>q – profile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noProof="0"/>
                        <a:t>~50</a:t>
                      </a:r>
                      <a:r>
                        <a:rPr lang="en-GB" sz="1300" baseline="0" noProof="0"/>
                        <a:t> </a:t>
                      </a:r>
                      <a:r>
                        <a:rPr lang="en-GB" sz="1300" noProof="0"/>
                        <a:t>km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392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300" noProof="0"/>
                        <a:t>MW - imagers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noProof="0"/>
                        <a:t>IWV, wind speed (ocean), </a:t>
                      </a:r>
                    </a:p>
                    <a:p>
                      <a:r>
                        <a:rPr lang="en-GB" sz="1300" noProof="0"/>
                        <a:t>Cloud water, precipitation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noProof="0"/>
                        <a:t>~25-40km </a:t>
                      </a:r>
                      <a:r>
                        <a:rPr lang="en-GB" sz="900" noProof="0"/>
                        <a:t>(frequency dependent)</a:t>
                      </a:r>
                    </a:p>
                    <a:p>
                      <a:endParaRPr lang="en-GB" sz="13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25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300" noProof="0"/>
                        <a:t>AMVs (geostationary, polar orbiters)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noProof="0"/>
                        <a:t>Wind vectors at various heights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noProof="0"/>
                        <a:t>variable density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290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300" noProof="0"/>
                        <a:t>Aeolus Lidar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noProof="0"/>
                        <a:t>Line-of-sight</a:t>
                      </a:r>
                      <a:r>
                        <a:rPr lang="en-GB" sz="1300" baseline="0" noProof="0"/>
                        <a:t> wind profile</a:t>
                      </a:r>
                      <a:endParaRPr lang="en-GB" sz="13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noProof="0"/>
                        <a:t>~90 km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28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300" noProof="0"/>
                        <a:t>Altimeters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noProof="0"/>
                        <a:t>Wind</a:t>
                      </a:r>
                      <a:r>
                        <a:rPr lang="en-GB" sz="1300" baseline="0" noProof="0"/>
                        <a:t> speed (ocean)</a:t>
                      </a:r>
                      <a:endParaRPr lang="en-GB" sz="13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noProof="0"/>
                        <a:t>nadir only, ~10-30 km </a:t>
                      </a:r>
                      <a:r>
                        <a:rPr lang="en-GB" sz="900" noProof="0"/>
                        <a:t>(along track)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670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300" noProof="0"/>
                        <a:t>Scatterometers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noProof="0"/>
                        <a:t>Wind vector (ocean surface)</a:t>
                      </a:r>
                    </a:p>
                    <a:p>
                      <a:r>
                        <a:rPr lang="en-GB" sz="1300" noProof="0"/>
                        <a:t>(surface moisture)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noProof="0"/>
                        <a:t>50 km, 25 km, 12.5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715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300" noProof="0"/>
                        <a:t>Radio occultations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noProof="0"/>
                        <a:t>T, q – profile</a:t>
                      </a:r>
                    </a:p>
                    <a:p>
                      <a:r>
                        <a:rPr lang="en-GB" sz="1300" noProof="0"/>
                        <a:t>(Strato-, upper</a:t>
                      </a:r>
                      <a:r>
                        <a:rPr lang="en-GB" sz="1300" baseline="0" noProof="0"/>
                        <a:t> </a:t>
                      </a:r>
                      <a:r>
                        <a:rPr lang="en-GB" sz="1300" noProof="0"/>
                        <a:t>troposphere)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noProof="0" dirty="0"/>
                        <a:t>~ 8000/day globally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661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718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191310" y="739418"/>
            <a:ext cx="5713424" cy="2639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500"/>
              </a:spcBef>
            </a:pPr>
            <a:r>
              <a:rPr lang="en-GB" sz="1600"/>
              <a:t>Operational usage in ICON:</a:t>
            </a:r>
          </a:p>
          <a:p>
            <a:pPr marL="285750" indent="-285750">
              <a:spcBef>
                <a:spcPts val="1500"/>
              </a:spcBef>
              <a:buFont typeface="Wingdings" panose="05000000000000000000" pitchFamily="2" charset="2"/>
              <a:buChar char="Ø"/>
            </a:pPr>
            <a:r>
              <a:rPr lang="en-GB" sz="1600" b="1"/>
              <a:t>Operational monitoring: </a:t>
            </a:r>
            <a:r>
              <a:rPr lang="en-GB" sz="1600"/>
              <a:t>~ 165 Mio. data items per day</a:t>
            </a:r>
            <a:br>
              <a:rPr lang="en-GB" sz="1600"/>
            </a:br>
            <a:r>
              <a:rPr lang="en-GB" sz="1600"/>
              <a:t>of which </a:t>
            </a:r>
            <a:r>
              <a:rPr lang="en-GB" sz="1600" b="1"/>
              <a:t>~ 98 % satellite data </a:t>
            </a:r>
          </a:p>
          <a:p>
            <a:pPr marL="285750" indent="-285750">
              <a:spcBef>
                <a:spcPts val="1500"/>
              </a:spcBef>
              <a:buFont typeface="Wingdings" panose="05000000000000000000" pitchFamily="2" charset="2"/>
              <a:buChar char="Ø"/>
            </a:pPr>
            <a:r>
              <a:rPr lang="en-GB" sz="1600" b="1"/>
              <a:t>Used data: </a:t>
            </a:r>
            <a:r>
              <a:rPr lang="en-GB" sz="1600"/>
              <a:t>over 5 Mio. Daten per day,</a:t>
            </a:r>
            <a:br>
              <a:rPr lang="en-GB" sz="1600"/>
            </a:br>
            <a:r>
              <a:rPr lang="en-GB" sz="1600"/>
              <a:t>of which  </a:t>
            </a:r>
            <a:r>
              <a:rPr lang="en-GB" sz="1600" b="1"/>
              <a:t>~ 85 % satellite data </a:t>
            </a:r>
          </a:p>
          <a:p>
            <a:pPr marL="285750" indent="-285750">
              <a:spcBef>
                <a:spcPts val="1500"/>
              </a:spcBef>
              <a:buFont typeface="Wingdings" panose="05000000000000000000" pitchFamily="2" charset="2"/>
              <a:buChar char="Ø"/>
            </a:pPr>
            <a:r>
              <a:rPr lang="en-GB" sz="1600"/>
              <a:t>Satelite data from various providers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/>
              <a:t>EUMETSAT, USA, China, and others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/>
              <a:t>many new additional instruments  over coming years</a:t>
            </a:r>
          </a:p>
        </p:txBody>
      </p:sp>
      <p:grpSp>
        <p:nvGrpSpPr>
          <p:cNvPr id="24" name="Gruppieren 23"/>
          <p:cNvGrpSpPr/>
          <p:nvPr/>
        </p:nvGrpSpPr>
        <p:grpSpPr>
          <a:xfrm>
            <a:off x="5141167" y="1073030"/>
            <a:ext cx="4309663" cy="3842894"/>
            <a:chOff x="5141167" y="830424"/>
            <a:chExt cx="4309663" cy="3842894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41167" y="1320178"/>
              <a:ext cx="4309663" cy="3353140"/>
            </a:xfrm>
            <a:prstGeom prst="rect">
              <a:avLst/>
            </a:prstGeom>
          </p:spPr>
        </p:pic>
        <p:cxnSp>
          <p:nvCxnSpPr>
            <p:cNvPr id="11" name="Gerader Verbinder 10"/>
            <p:cNvCxnSpPr/>
            <p:nvPr/>
          </p:nvCxnSpPr>
          <p:spPr>
            <a:xfrm>
              <a:off x="7295998" y="830424"/>
              <a:ext cx="0" cy="216632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/>
            <p:cNvCxnSpPr/>
            <p:nvPr/>
          </p:nvCxnSpPr>
          <p:spPr>
            <a:xfrm flipH="1">
              <a:off x="7295998" y="1320178"/>
              <a:ext cx="1465447" cy="167657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/>
            <p:cNvCxnSpPr/>
            <p:nvPr/>
          </p:nvCxnSpPr>
          <p:spPr>
            <a:xfrm flipH="1" flipV="1">
              <a:off x="7295998" y="2996748"/>
              <a:ext cx="1652059" cy="84746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Abgerundetes Rechteck 19"/>
          <p:cNvSpPr/>
          <p:nvPr/>
        </p:nvSpPr>
        <p:spPr>
          <a:xfrm>
            <a:off x="7153961" y="1039601"/>
            <a:ext cx="1990039" cy="472068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chemeClr val="bg1">
                    <a:lumMod val="50000"/>
                  </a:schemeClr>
                </a:solidFill>
              </a:rPr>
              <a:t>Conventional data: </a:t>
            </a:r>
          </a:p>
          <a:p>
            <a:pPr algn="ctr"/>
            <a:r>
              <a:rPr lang="en-GB" sz="1200">
                <a:solidFill>
                  <a:schemeClr val="bg1">
                    <a:lumMod val="50000"/>
                  </a:schemeClr>
                </a:solidFill>
              </a:rPr>
              <a:t>„direct“ measurements</a:t>
            </a:r>
          </a:p>
        </p:txBody>
      </p:sp>
      <p:sp>
        <p:nvSpPr>
          <p:cNvPr id="21" name="Abgerundetes Rechteck 20"/>
          <p:cNvSpPr/>
          <p:nvPr/>
        </p:nvSpPr>
        <p:spPr>
          <a:xfrm>
            <a:off x="7843313" y="2854737"/>
            <a:ext cx="1300687" cy="351034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>
                <a:solidFill>
                  <a:srgbClr val="000000"/>
                </a:solidFill>
              </a:rPr>
              <a:t>Satellite winds</a:t>
            </a:r>
          </a:p>
        </p:txBody>
      </p:sp>
      <p:sp>
        <p:nvSpPr>
          <p:cNvPr id="22" name="Abgerundetes Rechteck 21"/>
          <p:cNvSpPr/>
          <p:nvPr/>
        </p:nvSpPr>
        <p:spPr>
          <a:xfrm rot="17268">
            <a:off x="5690158" y="3360143"/>
            <a:ext cx="1873381" cy="461245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>
                <a:solidFill>
                  <a:srgbClr val="000000"/>
                </a:solidFill>
              </a:rPr>
              <a:t>Satellite data for:</a:t>
            </a:r>
          </a:p>
          <a:p>
            <a:pPr algn="ctr"/>
            <a:r>
              <a:rPr lang="en-GB" sz="1200" b="1">
                <a:solidFill>
                  <a:srgbClr val="000000"/>
                </a:solidFill>
              </a:rPr>
              <a:t>temperature, humidity</a:t>
            </a:r>
          </a:p>
        </p:txBody>
      </p:sp>
      <p:sp>
        <p:nvSpPr>
          <p:cNvPr id="23" name="Pfeil nach rechts 22"/>
          <p:cNvSpPr/>
          <p:nvPr/>
        </p:nvSpPr>
        <p:spPr>
          <a:xfrm rot="708280">
            <a:off x="4800635" y="2153334"/>
            <a:ext cx="732111" cy="1699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s Rechteck 26"/>
          <p:cNvSpPr/>
          <p:nvPr/>
        </p:nvSpPr>
        <p:spPr>
          <a:xfrm>
            <a:off x="192573" y="3580011"/>
            <a:ext cx="4993665" cy="8330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rgbClr val="000000"/>
                </a:solidFill>
              </a:rPr>
              <a:t>Satelliten data usage and their importance </a:t>
            </a:r>
          </a:p>
          <a:p>
            <a:pPr algn="ctr"/>
            <a:r>
              <a:rPr lang="en-GB">
                <a:solidFill>
                  <a:srgbClr val="000000"/>
                </a:solidFill>
              </a:rPr>
              <a:t>for NWP is continually increasing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51140" y="211597"/>
            <a:ext cx="5373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/>
              <a:t>Satellite data usage in global ICON</a:t>
            </a:r>
          </a:p>
        </p:txBody>
      </p:sp>
    </p:spTree>
    <p:extLst>
      <p:ext uri="{BB962C8B-B14F-4D97-AF65-F5344CB8AC3E}">
        <p14:creationId xmlns:p14="http://schemas.microsoft.com/office/powerpoint/2010/main" val="4205078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6676481" y="1671776"/>
            <a:ext cx="2409826" cy="2096500"/>
            <a:chOff x="3972420" y="1819275"/>
            <a:chExt cx="2409826" cy="2096500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80" t="36812" r="30832" b="32486"/>
            <a:stretch/>
          </p:blipFill>
          <p:spPr>
            <a:xfrm>
              <a:off x="3972420" y="1819275"/>
              <a:ext cx="2409826" cy="2096500"/>
            </a:xfrm>
            <a:prstGeom prst="rect">
              <a:avLst/>
            </a:prstGeom>
          </p:spPr>
        </p:pic>
        <p:sp>
          <p:nvSpPr>
            <p:cNvPr id="16" name="Textfeld 15"/>
            <p:cNvSpPr txBox="1"/>
            <p:nvPr/>
          </p:nvSpPr>
          <p:spPr>
            <a:xfrm>
              <a:off x="4257675" y="1847389"/>
              <a:ext cx="131638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200" dirty="0">
                  <a:solidFill>
                    <a:srgbClr val="000000"/>
                  </a:solidFill>
                </a:rPr>
                <a:t>Nordhemisphäre</a:t>
              </a:r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4272298" y="1648456"/>
            <a:ext cx="2409825" cy="2105107"/>
            <a:chOff x="6471142" y="1790699"/>
            <a:chExt cx="2409825" cy="2105107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85" t="36466" r="30726" b="32706"/>
            <a:stretch/>
          </p:blipFill>
          <p:spPr>
            <a:xfrm>
              <a:off x="6471142" y="1790699"/>
              <a:ext cx="2409825" cy="2105107"/>
            </a:xfrm>
            <a:prstGeom prst="rect">
              <a:avLst/>
            </a:prstGeom>
          </p:spPr>
        </p:pic>
        <p:sp>
          <p:nvSpPr>
            <p:cNvPr id="17" name="Textfeld 16"/>
            <p:cNvSpPr txBox="1"/>
            <p:nvPr/>
          </p:nvSpPr>
          <p:spPr>
            <a:xfrm>
              <a:off x="6765526" y="1847014"/>
              <a:ext cx="125707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200" dirty="0">
                  <a:solidFill>
                    <a:srgbClr val="000000"/>
                  </a:solidFill>
                </a:rPr>
                <a:t>Südhemisphäre</a:t>
              </a:r>
            </a:p>
          </p:txBody>
        </p:sp>
      </p:grp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467592" y="4739302"/>
            <a:ext cx="5413375" cy="274637"/>
          </a:xfrm>
        </p:spPr>
        <p:txBody>
          <a:bodyPr/>
          <a:lstStyle/>
          <a:p>
            <a:r>
              <a:rPr lang="de-DE" dirty="0"/>
              <a:t>Netzwerktreffen 2022 des BMDV-Expertennetzwerks, 29.06.2022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37654" y="201580"/>
            <a:ext cx="3358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Impact on </a:t>
            </a:r>
            <a:r>
              <a:rPr lang="de-DE" sz="2000" b="1" dirty="0" err="1"/>
              <a:t>forecast</a:t>
            </a:r>
            <a:r>
              <a:rPr lang="de-DE" sz="2000" b="1" dirty="0"/>
              <a:t> </a:t>
            </a:r>
            <a:r>
              <a:rPr lang="de-DE" sz="2000" b="1" dirty="0" err="1"/>
              <a:t>quality</a:t>
            </a:r>
            <a:endParaRPr lang="de-DE" sz="20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139960" y="791734"/>
            <a:ext cx="4566571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700"/>
              <a:t>Investigated using differant configurations </a:t>
            </a:r>
            <a:br>
              <a:rPr lang="en-GB" sz="1700"/>
            </a:br>
            <a:r>
              <a:rPr lang="en-GB" sz="1700"/>
              <a:t>of the operational assimilation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700"/>
              <a:t>Here: Impact experiments of 2018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65938" y="1877780"/>
            <a:ext cx="2343911" cy="1477328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  <p:txBody>
          <a:bodyPr wrap="none" rtlCol="0">
            <a:spAutoFit/>
          </a:bodyPr>
          <a:lstStyle/>
          <a:p>
            <a:r>
              <a:rPr lang="en-GB" sz="1500" b="1">
                <a:solidFill>
                  <a:srgbClr val="FF0000"/>
                </a:solidFill>
              </a:rPr>
              <a:t>Routine - configuration</a:t>
            </a:r>
          </a:p>
          <a:p>
            <a:r>
              <a:rPr lang="en-GB" sz="1500" b="1">
                <a:solidFill>
                  <a:srgbClr val="FF9933"/>
                </a:solidFill>
              </a:rPr>
              <a:t>No conventional data</a:t>
            </a:r>
          </a:p>
          <a:p>
            <a:r>
              <a:rPr lang="en-GB" sz="1500" b="1">
                <a:solidFill>
                  <a:srgbClr val="CC9900"/>
                </a:solidFill>
              </a:rPr>
              <a:t>No MW – satellite data</a:t>
            </a:r>
          </a:p>
          <a:p>
            <a:r>
              <a:rPr lang="en-GB" sz="1500" b="1">
                <a:solidFill>
                  <a:schemeClr val="bg1">
                    <a:lumMod val="50000"/>
                  </a:schemeClr>
                </a:solidFill>
              </a:rPr>
              <a:t>No RO – satellite data</a:t>
            </a:r>
          </a:p>
          <a:p>
            <a:r>
              <a:rPr lang="en-GB" sz="1500" b="1">
                <a:solidFill>
                  <a:srgbClr val="996633"/>
                </a:solidFill>
              </a:rPr>
              <a:t>No AMV – satellite data</a:t>
            </a:r>
          </a:p>
          <a:p>
            <a:r>
              <a:rPr lang="en-GB" sz="1500" b="1">
                <a:solidFill>
                  <a:srgbClr val="00B050"/>
                </a:solidFill>
              </a:rPr>
              <a:t>No Wind – satellite data</a:t>
            </a:r>
            <a:endParaRPr lang="en-GB" sz="1500" b="1"/>
          </a:p>
        </p:txBody>
      </p:sp>
      <p:sp>
        <p:nvSpPr>
          <p:cNvPr id="10" name="Textfeld 9"/>
          <p:cNvSpPr txBox="1"/>
          <p:nvPr/>
        </p:nvSpPr>
        <p:spPr>
          <a:xfrm>
            <a:off x="405726" y="3765352"/>
            <a:ext cx="8680581" cy="1200329"/>
          </a:xfrm>
          <a:prstGeom prst="rect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Lack of satellite data lead to marked degradation of forecasts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Satellite data provide essential observations, esp. in data sparse areas (e.g. SH)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Conventional data (RS, aircraft, surface OBS, buoys) remain key backbone </a:t>
            </a:r>
            <a:br>
              <a:rPr lang="en-GB" dirty="0"/>
            </a:br>
            <a:r>
              <a:rPr lang="en-GB" dirty="0"/>
              <a:t>of the analysis, esp. on NH  </a:t>
            </a:r>
          </a:p>
        </p:txBody>
      </p:sp>
      <p:cxnSp>
        <p:nvCxnSpPr>
          <p:cNvPr id="4" name="Gerader Verbinder 3"/>
          <p:cNvCxnSpPr/>
          <p:nvPr/>
        </p:nvCxnSpPr>
        <p:spPr>
          <a:xfrm>
            <a:off x="4557157" y="2290376"/>
            <a:ext cx="2028825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6961736" y="2775030"/>
            <a:ext cx="2028825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6599786" y="2290377"/>
            <a:ext cx="361950" cy="48821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4525246" y="757780"/>
            <a:ext cx="443691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>
                <a:solidFill>
                  <a:srgbClr val="000000"/>
                </a:solidFill>
              </a:rPr>
              <a:t>RMS difference relative to operational system </a:t>
            </a:r>
            <a:br>
              <a:rPr lang="en-GB" sz="1600">
                <a:solidFill>
                  <a:srgbClr val="000000"/>
                </a:solidFill>
              </a:rPr>
            </a:br>
            <a:r>
              <a:rPr lang="en-GB" sz="1600">
                <a:solidFill>
                  <a:srgbClr val="000000"/>
                </a:solidFill>
              </a:rPr>
              <a:t>Geopotential, 500 hPa </a:t>
            </a:r>
          </a:p>
          <a:p>
            <a:pPr algn="ctr"/>
            <a:r>
              <a:rPr lang="en-GB" sz="1300">
                <a:solidFill>
                  <a:srgbClr val="000000"/>
                </a:solidFill>
              </a:rPr>
              <a:t>(forecast lead time: 12h bis 144h)  </a:t>
            </a:r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3127667" y="2280851"/>
            <a:ext cx="1813840" cy="900881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Geschweifte Klammer rechts 23"/>
          <p:cNvSpPr/>
          <p:nvPr/>
        </p:nvSpPr>
        <p:spPr>
          <a:xfrm>
            <a:off x="3128159" y="2394929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5" name="Gerade Verbindung mit Pfeil 24"/>
          <p:cNvCxnSpPr/>
          <p:nvPr/>
        </p:nvCxnSpPr>
        <p:spPr>
          <a:xfrm flipV="1">
            <a:off x="3355858" y="2571786"/>
            <a:ext cx="2023732" cy="289632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996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51140" y="207143"/>
            <a:ext cx="6419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/>
              <a:t>Developments</a:t>
            </a:r>
            <a:r>
              <a:rPr lang="de-DE" sz="2400" b="1" dirty="0"/>
              <a:t> – MW </a:t>
            </a:r>
            <a:r>
              <a:rPr lang="de-DE" sz="2400" b="1" dirty="0" err="1"/>
              <a:t>sounders</a:t>
            </a:r>
            <a:r>
              <a:rPr lang="de-DE" sz="2400" b="1" dirty="0"/>
              <a:t> &amp; </a:t>
            </a:r>
            <a:r>
              <a:rPr lang="de-DE" sz="2400" b="1" dirty="0" err="1"/>
              <a:t>imagers</a:t>
            </a:r>
            <a:endParaRPr lang="de-DE" sz="2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2194315" y="888199"/>
            <a:ext cx="68472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000000"/>
                </a:solidFill>
              </a:rPr>
              <a:t>Current work: Improve data usage over land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600">
                <a:solidFill>
                  <a:srgbClr val="000000"/>
                </a:solidFill>
              </a:rPr>
              <a:t>Use of emissivity retrieval over land surfaces (+ atlas values)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600">
                <a:solidFill>
                  <a:srgbClr val="000000"/>
                </a:solidFill>
              </a:rPr>
              <a:t>Addition of AMSU-A ch. 7+8, ATMS ch. 8+9 over land &amp; ice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600">
                <a:solidFill>
                  <a:srgbClr val="000000"/>
                </a:solidFill>
              </a:rPr>
              <a:t>Ongoing experiments: adding ch 5+6,</a:t>
            </a:r>
            <a:br>
              <a:rPr lang="en-GB" sz="1600">
                <a:solidFill>
                  <a:srgbClr val="000000"/>
                </a:solidFill>
              </a:rPr>
            </a:br>
            <a:r>
              <a:rPr lang="en-GB" sz="1600">
                <a:solidFill>
                  <a:srgbClr val="000000"/>
                </a:solidFill>
              </a:rPr>
              <a:t>Needs better description of surface emission and background errors</a:t>
            </a:r>
            <a:br>
              <a:rPr lang="en-GB" sz="1600">
                <a:solidFill>
                  <a:srgbClr val="000000"/>
                </a:solidFill>
              </a:rPr>
            </a:br>
            <a:r>
              <a:rPr lang="en-GB" sz="1600">
                <a:solidFill>
                  <a:srgbClr val="000000"/>
                </a:solidFill>
              </a:rPr>
              <a:t>(e.g. emissivity used in RTTOV over snow+ice, Ts errors)</a:t>
            </a:r>
            <a:br>
              <a:rPr lang="en-GB" sz="1600">
                <a:solidFill>
                  <a:srgbClr val="000000"/>
                </a:solidFill>
              </a:rPr>
            </a:br>
            <a:br>
              <a:rPr lang="en-GB" sz="1600">
                <a:solidFill>
                  <a:srgbClr val="000000"/>
                </a:solidFill>
              </a:rPr>
            </a:br>
            <a:endParaRPr lang="en-GB" sz="1600">
              <a:solidFill>
                <a:srgbClr val="00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51140" y="801447"/>
            <a:ext cx="1706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u="sng" dirty="0">
                <a:solidFill>
                  <a:srgbClr val="000000"/>
                </a:solidFill>
              </a:rPr>
              <a:t>MW-</a:t>
            </a:r>
            <a:r>
              <a:rPr lang="de-DE" b="1" u="sng" dirty="0" err="1">
                <a:solidFill>
                  <a:srgbClr val="000000"/>
                </a:solidFill>
              </a:rPr>
              <a:t>sounders</a:t>
            </a:r>
            <a:endParaRPr lang="de-DE" b="1" u="sng" dirty="0">
              <a:solidFill>
                <a:srgbClr val="000000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2238361" y="2645747"/>
            <a:ext cx="6148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>
                <a:solidFill>
                  <a:srgbClr val="000000"/>
                </a:solidFill>
              </a:rPr>
              <a:t>MW – imagers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600">
                <a:solidFill>
                  <a:srgbClr val="000000"/>
                </a:solidFill>
              </a:rPr>
              <a:t>Technically implemented (first step: ocean only)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600">
                <a:solidFill>
                  <a:srgbClr val="000000"/>
                </a:solidFill>
              </a:rPr>
              <a:t>ICON evaluation &amp; experiments pending (planned 2022/2023)</a:t>
            </a:r>
          </a:p>
        </p:txBody>
      </p:sp>
      <p:sp>
        <p:nvSpPr>
          <p:cNvPr id="27" name="Rechteck 26"/>
          <p:cNvSpPr/>
          <p:nvPr/>
        </p:nvSpPr>
        <p:spPr>
          <a:xfrm>
            <a:off x="1634651" y="3756966"/>
            <a:ext cx="73556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GB" sz="1600">
                <a:solidFill>
                  <a:srgbClr val="000000"/>
                </a:solidFill>
              </a:rPr>
              <a:t>MW data may become more relevant for regional NWP: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>
                <a:solidFill>
                  <a:srgbClr val="000000"/>
                </a:solidFill>
              </a:rPr>
              <a:t>advent of constellations of small satellites with</a:t>
            </a:r>
            <a:br>
              <a:rPr lang="en-GB" sz="1600">
                <a:solidFill>
                  <a:srgbClr val="000000"/>
                </a:solidFill>
              </a:rPr>
            </a:br>
            <a:r>
              <a:rPr lang="en-GB" sz="1600">
                <a:solidFill>
                  <a:srgbClr val="000000"/>
                </a:solidFill>
              </a:rPr>
              <a:t>more frequent overpasses, but still at limited horizontal resolution</a:t>
            </a:r>
            <a:endParaRPr lang="en-GB" sz="1600"/>
          </a:p>
        </p:txBody>
      </p:sp>
      <p:pic>
        <p:nvPicPr>
          <p:cNvPr id="28" name="Picture 54">
            <a:extLst>
              <a:ext uri="{FF2B5EF4-FFF2-40B4-BE49-F238E27FC236}">
                <a16:creationId xmlns:a16="http://schemas.microsoft.com/office/drawing/2014/main" id="{7483941B-BBB3-46C9-B364-B186B7373AB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1140" y="1316255"/>
            <a:ext cx="1959094" cy="2210048"/>
          </a:xfrm>
          <a:prstGeom prst="rect">
            <a:avLst/>
          </a:prstGeom>
        </p:spPr>
      </p:pic>
      <p:sp>
        <p:nvSpPr>
          <p:cNvPr id="29" name="Textfeld 28"/>
          <p:cNvSpPr txBox="1"/>
          <p:nvPr/>
        </p:nvSpPr>
        <p:spPr>
          <a:xfrm>
            <a:off x="469432" y="1208533"/>
            <a:ext cx="10695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>
                <a:solidFill>
                  <a:srgbClr val="000000"/>
                </a:solidFill>
              </a:rPr>
              <a:t>AMSU-A </a:t>
            </a:r>
            <a:r>
              <a:rPr lang="de-DE" sz="800" b="1" dirty="0" err="1">
                <a:solidFill>
                  <a:srgbClr val="000000"/>
                </a:solidFill>
              </a:rPr>
              <a:t>channels</a:t>
            </a:r>
            <a:endParaRPr lang="de-DE" sz="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70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51140" y="211597"/>
            <a:ext cx="6839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/>
              <a:t>Developments</a:t>
            </a:r>
            <a:r>
              <a:rPr lang="de-DE" sz="2400" b="1" dirty="0"/>
              <a:t> – IR </a:t>
            </a:r>
            <a:r>
              <a:rPr lang="de-DE" sz="2400" b="1" dirty="0" err="1"/>
              <a:t>hyperspectral</a:t>
            </a:r>
            <a:r>
              <a:rPr lang="de-DE" sz="2400" b="1" dirty="0"/>
              <a:t>  </a:t>
            </a:r>
            <a:r>
              <a:rPr lang="de-DE" sz="2400" b="1" dirty="0" err="1"/>
              <a:t>sounders</a:t>
            </a:r>
            <a:endParaRPr lang="de-DE" sz="2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151140" y="816077"/>
            <a:ext cx="8992860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u="sng" dirty="0">
                <a:solidFill>
                  <a:srgbClr val="000000"/>
                </a:solidFill>
              </a:rPr>
              <a:t>Status &amp; recent work: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00000"/>
                </a:solidFill>
              </a:rPr>
              <a:t>Usage: ocean, clear-sky, 62 channels (T and humidity)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00000"/>
                </a:solidFill>
              </a:rPr>
              <a:t>Assimilation with non-diagonal OBS error covariances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00000"/>
                </a:solidFill>
              </a:rPr>
              <a:t>Improved cloud screening (latest CADS version)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00000"/>
                </a:solidFill>
              </a:rPr>
              <a:t>Use of O</a:t>
            </a:r>
            <a:r>
              <a:rPr lang="en-GB" sz="1600" baseline="-25000" dirty="0">
                <a:solidFill>
                  <a:srgbClr val="000000"/>
                </a:solidFill>
              </a:rPr>
              <a:t>3</a:t>
            </a:r>
            <a:r>
              <a:rPr lang="en-GB" sz="1600" dirty="0">
                <a:solidFill>
                  <a:srgbClr val="000000"/>
                </a:solidFill>
              </a:rPr>
              <a:t> from ECMWF forecasts in RTTOV forward calculations</a:t>
            </a:r>
          </a:p>
          <a:p>
            <a:pPr lvl="1"/>
            <a:endParaRPr lang="en-GB" sz="1700" dirty="0">
              <a:solidFill>
                <a:srgbClr val="000000"/>
              </a:solidFill>
            </a:endParaRPr>
          </a:p>
          <a:p>
            <a:r>
              <a:rPr lang="en-GB" sz="1700" u="sng" dirty="0">
                <a:solidFill>
                  <a:srgbClr val="000000"/>
                </a:solidFill>
              </a:rPr>
              <a:t>Current work: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00000"/>
                </a:solidFill>
              </a:rPr>
              <a:t>Improved radiative transfer: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00000"/>
                </a:solidFill>
              </a:rPr>
              <a:t>Implementation of IR emissivity atlas over land surfaces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00000"/>
                </a:solidFill>
              </a:rPr>
              <a:t>Preparation for using full vertical model resolution in radiative transfer (RTTOV); </a:t>
            </a:r>
            <a:br>
              <a:rPr lang="en-GB" sz="1600" dirty="0">
                <a:solidFill>
                  <a:srgbClr val="000000"/>
                </a:solidFill>
              </a:rPr>
            </a:br>
            <a:r>
              <a:rPr lang="en-GB" sz="1600" dirty="0">
                <a:solidFill>
                  <a:srgbClr val="000000"/>
                </a:solidFill>
              </a:rPr>
              <a:t>take advantage of ICON levels increasing from 90 to120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00000"/>
                </a:solidFill>
              </a:rPr>
              <a:t>Experiments ongoing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00000"/>
                </a:solidFill>
              </a:rPr>
              <a:t>Increase number of used channels, </a:t>
            </a:r>
            <a:br>
              <a:rPr lang="en-GB" sz="1600" dirty="0">
                <a:solidFill>
                  <a:srgbClr val="000000"/>
                </a:solidFill>
              </a:rPr>
            </a:br>
            <a:r>
              <a:rPr lang="en-GB" sz="1600" dirty="0">
                <a:solidFill>
                  <a:srgbClr val="000000"/>
                </a:solidFill>
              </a:rPr>
              <a:t>esp. in lower atmosphere</a:t>
            </a:r>
          </a:p>
        </p:txBody>
      </p:sp>
      <p:sp>
        <p:nvSpPr>
          <p:cNvPr id="2" name="Abgerundetes Rechteck 1"/>
          <p:cNvSpPr/>
          <p:nvPr/>
        </p:nvSpPr>
        <p:spPr>
          <a:xfrm>
            <a:off x="4477522" y="3548702"/>
            <a:ext cx="4397252" cy="995787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0000"/>
                </a:solidFill>
              </a:rPr>
              <a:t>Overlap with preparation for MTG/IRS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for global ICON/</a:t>
            </a:r>
            <a:r>
              <a:rPr lang="en-GB" dirty="0" err="1">
                <a:solidFill>
                  <a:srgbClr val="000000"/>
                </a:solidFill>
              </a:rPr>
              <a:t>EnVar</a:t>
            </a:r>
            <a:r>
              <a:rPr lang="en-GB" dirty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for high-res. ICON-D2/KENDA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248" y="816077"/>
            <a:ext cx="1884526" cy="168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3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DWD-PowerPoint">
  <a:themeElements>
    <a:clrScheme name="DWD-Farben PowerPoint">
      <a:dk1>
        <a:srgbClr val="2D4B9B"/>
      </a:dk1>
      <a:lt1>
        <a:sysClr val="window" lastClr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DWD-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1750</Words>
  <Application>Microsoft Office PowerPoint</Application>
  <PresentationFormat>Bildschirmpräsentation (16:9)</PresentationFormat>
  <Paragraphs>260</Paragraphs>
  <Slides>18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Courier New</vt:lpstr>
      <vt:lpstr>Wingdings</vt:lpstr>
      <vt:lpstr>DWD-PowerPoint</vt:lpstr>
      <vt:lpstr>Plans at DWD for satellite data assimilation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Deutscher Wetterdienst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DWD</dc:creator>
  <cp:lastModifiedBy>christoph</cp:lastModifiedBy>
  <cp:revision>147</cp:revision>
  <dcterms:created xsi:type="dcterms:W3CDTF">2020-05-28T07:34:32Z</dcterms:created>
  <dcterms:modified xsi:type="dcterms:W3CDTF">2022-09-10T08:12:46Z</dcterms:modified>
</cp:coreProperties>
</file>