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04" r:id="rId2"/>
    <p:sldId id="679" r:id="rId3"/>
    <p:sldId id="722" r:id="rId4"/>
    <p:sldId id="743" r:id="rId5"/>
    <p:sldId id="744" r:id="rId6"/>
    <p:sldId id="745" r:id="rId7"/>
    <p:sldId id="691" r:id="rId8"/>
    <p:sldId id="724" r:id="rId9"/>
    <p:sldId id="723" r:id="rId10"/>
    <p:sldId id="725" r:id="rId11"/>
    <p:sldId id="748" r:id="rId12"/>
    <p:sldId id="726" r:id="rId13"/>
    <p:sldId id="727" r:id="rId14"/>
    <p:sldId id="728" r:id="rId15"/>
    <p:sldId id="729" r:id="rId16"/>
    <p:sldId id="730" r:id="rId17"/>
    <p:sldId id="721" r:id="rId18"/>
    <p:sldId id="749" r:id="rId19"/>
    <p:sldId id="750" r:id="rId20"/>
    <p:sldId id="751" r:id="rId21"/>
    <p:sldId id="753" r:id="rId22"/>
    <p:sldId id="754" r:id="rId23"/>
    <p:sldId id="755" r:id="rId24"/>
    <p:sldId id="752" r:id="rId25"/>
    <p:sldId id="756" r:id="rId26"/>
    <p:sldId id="757" r:id="rId27"/>
    <p:sldId id="760" r:id="rId28"/>
    <p:sldId id="759" r:id="rId29"/>
  </p:sldIdLst>
  <p:sldSz cx="9144000" cy="6858000" type="screen4x3"/>
  <p:notesSz cx="67945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1502" userDrawn="1">
          <p15:clr>
            <a:srgbClr val="A4A3A4"/>
          </p15:clr>
        </p15:guide>
        <p15:guide id="7" orient="horz" pos="572">
          <p15:clr>
            <a:srgbClr val="A4A3A4"/>
          </p15:clr>
        </p15:guide>
        <p15:guide id="8" orient="horz" pos="799">
          <p15:clr>
            <a:srgbClr val="A4A3A4"/>
          </p15:clr>
        </p15:guide>
        <p15:guide id="9" pos="2880">
          <p15:clr>
            <a:srgbClr val="A4A3A4"/>
          </p15:clr>
        </p15:guide>
        <p15:guide id="10" pos="900" userDrawn="1">
          <p15:clr>
            <a:srgbClr val="A4A3A4"/>
          </p15:clr>
        </p15:guide>
        <p15:guide id="11" pos="5602">
          <p15:clr>
            <a:srgbClr val="A4A3A4"/>
          </p15:clr>
        </p15:guide>
        <p15:guide id="12" pos="158">
          <p15:clr>
            <a:srgbClr val="A4A3A4"/>
          </p15:clr>
        </p15:guide>
        <p15:guide id="13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F89"/>
    <a:srgbClr val="357DB7"/>
    <a:srgbClr val="E41719"/>
    <a:srgbClr val="2D4B9B"/>
    <a:srgbClr val="1BB31B"/>
    <a:srgbClr val="00DC00"/>
    <a:srgbClr val="F83F3F"/>
    <a:srgbClr val="2D4A9A"/>
    <a:srgbClr val="ED655A"/>
    <a:srgbClr val="EF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>
      <p:cViewPr varScale="1">
        <p:scale>
          <a:sx n="122" d="100"/>
          <a:sy n="122" d="100"/>
        </p:scale>
        <p:origin x="648" y="90"/>
      </p:cViewPr>
      <p:guideLst>
        <p:guide orient="horz" pos="119"/>
        <p:guide orient="horz" pos="3929"/>
        <p:guide orient="horz" pos="4292"/>
        <p:guide orient="horz" pos="981"/>
        <p:guide orient="horz" pos="4065"/>
        <p:guide orient="horz" pos="1502"/>
        <p:guide orient="horz" pos="572"/>
        <p:guide orient="horz" pos="799"/>
        <p:guide pos="2880"/>
        <p:guide pos="900"/>
        <p:guide pos="5602"/>
        <p:guide pos="158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78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>
            <a:lvl1pPr defTabSz="91762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>
            <a:lvl1pPr algn="r" defTabSz="91762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b" anchorCtr="0" compatLnSpc="1">
            <a:prstTxWarp prst="textNoShape">
              <a:avLst/>
            </a:prstTxWarp>
          </a:bodyPr>
          <a:lstStyle>
            <a:lvl1pPr defTabSz="91762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b" anchorCtr="0" compatLnSpc="1">
            <a:prstTxWarp prst="textNoShape">
              <a:avLst/>
            </a:prstTxWarp>
          </a:bodyPr>
          <a:lstStyle>
            <a:lvl1pPr algn="r" defTabSz="91762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D764624-6DB3-4F3D-835B-B55F2D9059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83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>
            <a:lvl1pPr defTabSz="91762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6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>
            <a:lvl1pPr algn="r" defTabSz="91762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77875"/>
            <a:ext cx="4872038" cy="365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0275"/>
            <a:ext cx="4981575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5938"/>
            <a:ext cx="2946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b" anchorCtr="0" compatLnSpc="1">
            <a:prstTxWarp prst="textNoShape">
              <a:avLst/>
            </a:prstTxWarp>
          </a:bodyPr>
          <a:lstStyle>
            <a:lvl1pPr defTabSz="91762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5938"/>
            <a:ext cx="2946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56" tIns="45879" rIns="91756" bIns="45879" numCol="1" anchor="b" anchorCtr="0" compatLnSpc="1">
            <a:prstTxWarp prst="textNoShape">
              <a:avLst/>
            </a:prstTxWarp>
          </a:bodyPr>
          <a:lstStyle>
            <a:lvl1pPr algn="r" defTabSz="91762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7E40ACA-FB46-4A38-8D0F-30C2DE1829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880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CustomShape 1_13"/>
          <p:cNvSpPr/>
          <p:nvPr/>
        </p:nvSpPr>
        <p:spPr>
          <a:xfrm>
            <a:off x="3848040" y="9406080"/>
            <a:ext cx="2932920" cy="52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8" name="PlaceHolder 1"/>
          <p:cNvSpPr>
            <a:spLocks noGrp="1"/>
          </p:cNvSpPr>
          <p:nvPr>
            <p:ph type="body"/>
          </p:nvPr>
        </p:nvSpPr>
        <p:spPr>
          <a:xfrm>
            <a:off x="906480" y="4740120"/>
            <a:ext cx="4968360" cy="4417560"/>
          </a:xfrm>
          <a:prstGeom prst="rect">
            <a:avLst/>
          </a:prstGeom>
        </p:spPr>
        <p:txBody>
          <a:bodyPr lIns="91800" tIns="0" rIns="91800" bIns="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77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40363"/>
            <a:ext cx="8207375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72515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36A9-66AC-44AE-963F-20C1E819B5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9799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83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39913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244475" y="6351588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eaLnBrk="0" hangingPunct="0">
              <a:defRPr sz="1000">
                <a:cs typeface="+mn-cs"/>
              </a:defRPr>
            </a:lvl1pPr>
          </a:lstStyle>
          <a:p>
            <a:pPr>
              <a:defRPr/>
            </a:pPr>
            <a:fld id="{B0085255-C569-4966-87A7-F933F70B85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1" r:id="rId2"/>
    <p:sldLayoutId id="2147483878" r:id="rId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9"/>
          <p:cNvSpPr>
            <a:spLocks noGrp="1"/>
          </p:cNvSpPr>
          <p:nvPr>
            <p:ph type="title"/>
          </p:nvPr>
        </p:nvSpPr>
        <p:spPr>
          <a:xfrm>
            <a:off x="34925" y="1052513"/>
            <a:ext cx="9109075" cy="2879725"/>
          </a:xfrm>
        </p:spPr>
        <p:txBody>
          <a:bodyPr anchor="ctr"/>
          <a:lstStyle/>
          <a:p>
            <a:pPr algn="ctr"/>
            <a:r>
              <a:rPr lang="de-DE" altLang="de-DE" sz="4400" dirty="0" err="1" smtClean="0"/>
              <a:t>Developments</a:t>
            </a:r>
            <a:r>
              <a:rPr lang="de-DE" altLang="de-DE" sz="4400" dirty="0" smtClean="0"/>
              <a:t> on Radar DA </a:t>
            </a:r>
            <a:br>
              <a:rPr lang="de-DE" altLang="de-DE" sz="4400" dirty="0" smtClean="0"/>
            </a:br>
            <a:r>
              <a:rPr lang="de-DE" altLang="de-DE" sz="4400" dirty="0" smtClean="0"/>
              <a:t>at DWD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251520" y="3783739"/>
            <a:ext cx="8586954" cy="9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en-GB" sz="1600" b="1" dirty="0" smtClean="0"/>
              <a:t>Kobra </a:t>
            </a:r>
            <a:r>
              <a:rPr lang="de-DE" sz="1600" b="1" dirty="0" smtClean="0"/>
              <a:t>Khosravian, Lisa Neef, Klaus Vobig, Jana Mendrok, Uli Blahak, </a:t>
            </a:r>
            <a:r>
              <a:rPr lang="de-DE" sz="1600" b="1" u="sng" dirty="0" smtClean="0"/>
              <a:t>Klaus Stephan</a:t>
            </a:r>
          </a:p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de-DE" sz="1600" b="1" dirty="0" smtClean="0"/>
              <a:t>&amp;</a:t>
            </a:r>
          </a:p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de-DE" sz="1600" b="1" dirty="0" smtClean="0"/>
              <a:t>Christoph Schraff, Lilo Bach, Alberto De Lozar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1026" name="Picture 2" descr="Missing file: /home/kstephan/public_html/OMB_exp/11427/2022050000/RADAR_RREFL*_omb_*__*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 b="7625"/>
          <a:stretch/>
        </p:blipFill>
        <p:spPr bwMode="auto">
          <a:xfrm>
            <a:off x="26844" y="943868"/>
            <a:ext cx="8750444" cy="50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20701" y="33265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Monitoring results over 5 days in May 2022</a:t>
            </a:r>
            <a:endParaRPr lang="en-GB" dirty="0"/>
          </a:p>
        </p:txBody>
      </p:sp>
      <p:sp>
        <p:nvSpPr>
          <p:cNvPr id="3" name="Ellipse 2"/>
          <p:cNvSpPr/>
          <p:nvPr/>
        </p:nvSpPr>
        <p:spPr bwMode="auto">
          <a:xfrm>
            <a:off x="2195736" y="1196752"/>
            <a:ext cx="1224136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46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030" name="Picture 6" descr="Missing file: /home/kstephan/public_html/OMB_exp/11427/2022050000/RADAR_RADVEL*_omb_*__*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 b="6930"/>
          <a:stretch/>
        </p:blipFill>
        <p:spPr bwMode="auto">
          <a:xfrm>
            <a:off x="18282" y="1009303"/>
            <a:ext cx="879687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20701" y="332656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Monitoring results over 5 days in May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49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issing file: /home/kstephan/public_html/OMB_exp/11427/2022050000/RADAR_RADVEL*_omb_*_DHL_*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53" y="939312"/>
            <a:ext cx="4594860" cy="32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2050" name="Picture 2" descr="Missing file: /home/kstephan/public_html/OMB_exp/11427/2022050000/RADAR_RADVEL*_omb_*_CHE_*0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" y="961049"/>
            <a:ext cx="4594860" cy="32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ssing file: /home/kstephan/public_html/OMB_exp/11427/2022050000/RADAR_RADVEL*_omb_*_VIR_*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53" y="3607946"/>
            <a:ext cx="4594860" cy="32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ssing file: /home/kstephan/public_html/OMB_exp/11427/2022050000/RADAR_RADVEL*_omb_*_EIS_*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" y="3607946"/>
            <a:ext cx="4594860" cy="321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20701" y="332656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examples for radial wind, when used actively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65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0701" y="33265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 of </a:t>
            </a:r>
            <a:r>
              <a:rPr lang="en-GB" dirty="0" err="1" smtClean="0"/>
              <a:t>OmB</a:t>
            </a:r>
            <a:r>
              <a:rPr lang="en-GB" dirty="0" smtClean="0"/>
              <a:t> statistics over 8 days</a:t>
            </a:r>
            <a:endParaRPr lang="en-GB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62992"/>
            <a:ext cx="4104456" cy="307834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2992"/>
            <a:ext cx="4104456" cy="3078342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611560" y="5138936"/>
            <a:ext cx="8063237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ood improvement in analysed </a:t>
            </a:r>
            <a:r>
              <a:rPr lang="en-GB" dirty="0" err="1" smtClean="0"/>
              <a:t>Refl</a:t>
            </a:r>
            <a:r>
              <a:rPr lang="en-GB" dirty="0" smtClean="0"/>
              <a:t>, minor in </a:t>
            </a:r>
            <a:r>
              <a:rPr lang="en-GB" dirty="0" err="1" smtClean="0"/>
              <a:t>Radwind</a:t>
            </a:r>
            <a:endParaRPr lang="en-GB" dirty="0"/>
          </a:p>
          <a:p>
            <a:r>
              <a:rPr lang="en-GB" dirty="0" smtClean="0"/>
              <a:t>But small effects still visible in first guess</a:t>
            </a:r>
          </a:p>
          <a:p>
            <a:r>
              <a:rPr lang="en-GB" dirty="0" smtClean="0"/>
              <a:t>And as usual, reduction in spread when introduction of more observations.</a:t>
            </a:r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1259632" y="1399590"/>
            <a:ext cx="25922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Reflectivity </a:t>
            </a:r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5292081" y="1342661"/>
            <a:ext cx="25922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Radialwind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009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35" y="1007367"/>
            <a:ext cx="2485629" cy="186422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54232"/>
            <a:ext cx="2631843" cy="19738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4" y="4807146"/>
            <a:ext cx="2631843" cy="197388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10" y="2928114"/>
            <a:ext cx="2631843" cy="197388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3" y="2928114"/>
            <a:ext cx="2631843" cy="197388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41" y="952537"/>
            <a:ext cx="2631843" cy="197388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707318" y="5138936"/>
            <a:ext cx="3070071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ood improvement in WIND</a:t>
            </a:r>
          </a:p>
          <a:p>
            <a:r>
              <a:rPr lang="en-GB" dirty="0" smtClean="0"/>
              <a:t>Less in TEMPERATURE</a:t>
            </a:r>
          </a:p>
          <a:p>
            <a:r>
              <a:rPr lang="en-GB" dirty="0" smtClean="0"/>
              <a:t>Unclear in HUMIDITY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220701" y="33265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Result of </a:t>
            </a:r>
            <a:r>
              <a:rPr lang="en-GB" dirty="0" err="1" smtClean="0"/>
              <a:t>OmB</a:t>
            </a:r>
            <a:r>
              <a:rPr lang="en-GB" dirty="0" smtClean="0"/>
              <a:t> statistics over 8 days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1459773" y="908720"/>
            <a:ext cx="1531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Radiosondes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4283969" y="92514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Aireps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6660232" y="946857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Windprofiler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94933" y="18448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Wind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94933" y="3900350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Temp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35496" y="558654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Humidity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615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86408" y="1300068"/>
            <a:ext cx="8353425" cy="4318000"/>
          </a:xfrm>
        </p:spPr>
        <p:txBody>
          <a:bodyPr/>
          <a:lstStyle/>
          <a:p>
            <a:r>
              <a:rPr lang="en-GB" dirty="0" smtClean="0"/>
              <a:t>Technical test yields some minor issues:</a:t>
            </a:r>
          </a:p>
          <a:p>
            <a:pPr lvl="1"/>
            <a:r>
              <a:rPr lang="en-GB" dirty="0" smtClean="0"/>
              <a:t>Number of </a:t>
            </a:r>
            <a:r>
              <a:rPr lang="en-GB" dirty="0" err="1" smtClean="0"/>
              <a:t>fof</a:t>
            </a:r>
            <a:r>
              <a:rPr lang="en-GB" dirty="0" smtClean="0"/>
              <a:t> files to be processed by LETKF</a:t>
            </a:r>
          </a:p>
          <a:p>
            <a:pPr lvl="1"/>
            <a:r>
              <a:rPr lang="en-GB" dirty="0" smtClean="0"/>
              <a:t>Does we need an additional de-aliasing in LETKF, when already performed in EMVORADO?</a:t>
            </a:r>
          </a:p>
          <a:p>
            <a:pPr lvl="2"/>
            <a:r>
              <a:rPr lang="en-GB" dirty="0" smtClean="0"/>
              <a:t>Some crashes occur, due to this check, but not exactly clear why</a:t>
            </a:r>
          </a:p>
          <a:p>
            <a:pPr lvl="1"/>
            <a:r>
              <a:rPr lang="en-GB" dirty="0" smtClean="0"/>
              <a:t>Comp. time for LETKF is much increased</a:t>
            </a:r>
          </a:p>
          <a:p>
            <a:pPr lvl="2"/>
            <a:r>
              <a:rPr lang="en-GB" dirty="0" smtClean="0"/>
              <a:t>avoid writing to much information in </a:t>
            </a:r>
            <a:r>
              <a:rPr lang="en-GB" dirty="0" err="1" smtClean="0"/>
              <a:t>fof</a:t>
            </a:r>
            <a:r>
              <a:rPr lang="en-GB" dirty="0" smtClean="0"/>
              <a:t> files, which then is never used (</a:t>
            </a:r>
            <a:r>
              <a:rPr lang="en-GB" dirty="0" err="1" smtClean="0"/>
              <a:t>ie</a:t>
            </a:r>
            <a:r>
              <a:rPr lang="en-GB" dirty="0" smtClean="0"/>
              <a:t>. no information above 15 km height is needed)</a:t>
            </a:r>
          </a:p>
          <a:p>
            <a:pPr lvl="1"/>
            <a:r>
              <a:rPr lang="en-GB" dirty="0" smtClean="0"/>
              <a:t>How to define the observations rules. So far </a:t>
            </a:r>
            <a:r>
              <a:rPr lang="en-GB" dirty="0" err="1" smtClean="0"/>
              <a:t>sat_zenith</a:t>
            </a:r>
            <a:r>
              <a:rPr lang="en-GB" dirty="0" smtClean="0"/>
              <a:t> = </a:t>
            </a:r>
            <a:r>
              <a:rPr lang="en-GB" dirty="0" err="1" smtClean="0"/>
              <a:t>elevation_angle</a:t>
            </a:r>
            <a:r>
              <a:rPr lang="en-GB" dirty="0" smtClean="0"/>
              <a:t> is used. But this is very inhomogeneous in Europe. Restriction by height intervals?</a:t>
            </a:r>
          </a:p>
          <a:p>
            <a:r>
              <a:rPr lang="en-GB" dirty="0" smtClean="0"/>
              <a:t>First results look promising for the cycle. Only minor benefits in the forecast, esp. on precipitation.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23528" y="332656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Summary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1737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521551" y="1646802"/>
            <a:ext cx="7992888" cy="2159794"/>
          </a:xfrm>
        </p:spPr>
        <p:txBody>
          <a:bodyPr anchor="ctr"/>
          <a:lstStyle/>
          <a:p>
            <a:pPr algn="ctr"/>
            <a:r>
              <a:rPr lang="de-DE" altLang="de-DE" sz="3000" dirty="0" smtClean="0"/>
              <a:t>2 Moment </a:t>
            </a:r>
            <a:r>
              <a:rPr lang="de-DE" altLang="de-DE" sz="3000" dirty="0" err="1" smtClean="0"/>
              <a:t>scheme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meets</a:t>
            </a:r>
            <a:r>
              <a:rPr lang="de-DE" altLang="de-DE" sz="3000" dirty="0" smtClean="0"/>
              <a:t> LHN</a:t>
            </a:r>
            <a:endParaRPr lang="de-DE" altLang="de-DE" sz="3000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51520" y="3783739"/>
            <a:ext cx="8586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en-GB" sz="1600" b="1" dirty="0" smtClean="0"/>
              <a:t>Kobra </a:t>
            </a:r>
            <a:r>
              <a:rPr lang="de-DE" sz="1600" b="1" dirty="0"/>
              <a:t>Khosravian, Alberto De Lozar, Klaus Stephan, Uli </a:t>
            </a:r>
            <a:r>
              <a:rPr lang="de-DE" sz="1600" b="1" dirty="0" smtClean="0"/>
              <a:t>Blahak</a:t>
            </a:r>
          </a:p>
        </p:txBody>
      </p:sp>
      <p:sp>
        <p:nvSpPr>
          <p:cNvPr id="5124" name="Foliennummernplatzhalt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958D2D8-EB6B-4CBD-BB9F-8FE458EF0A71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95784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00" y="72008"/>
            <a:ext cx="2736304" cy="354214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79" y="116632"/>
            <a:ext cx="2694987" cy="34886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0" y="3298558"/>
            <a:ext cx="2694987" cy="34886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62" y="3298558"/>
            <a:ext cx="2715198" cy="351481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97924" y="179348"/>
            <a:ext cx="132600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 MOM FG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5622260" y="179348"/>
            <a:ext cx="132600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 MOM FG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556560" y="1556792"/>
            <a:ext cx="106311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&gt;15 </a:t>
            </a:r>
            <a:r>
              <a:rPr lang="en-GB" dirty="0" err="1" smtClean="0"/>
              <a:t>dBZ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556560" y="4858220"/>
            <a:ext cx="128112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&gt;0.1 mm/h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467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rafik 380"/>
          <p:cNvPicPr/>
          <p:nvPr/>
        </p:nvPicPr>
        <p:blipFill>
          <a:blip r:embed="rId2"/>
          <a:srcRect l="27334" t="30530" r="5222" b="12312"/>
          <a:stretch/>
        </p:blipFill>
        <p:spPr>
          <a:xfrm>
            <a:off x="5184000" y="3798000"/>
            <a:ext cx="3095640" cy="2411640"/>
          </a:xfrm>
          <a:prstGeom prst="rect">
            <a:avLst/>
          </a:prstGeom>
          <a:ln w="0">
            <a:noFill/>
          </a:ln>
        </p:spPr>
      </p:pic>
      <p:pic>
        <p:nvPicPr>
          <p:cNvPr id="382" name="Grafik 381"/>
          <p:cNvPicPr/>
          <p:nvPr/>
        </p:nvPicPr>
        <p:blipFill>
          <a:blip r:embed="rId3"/>
          <a:srcRect l="27354" t="31439" r="5222" b="12598"/>
          <a:stretch/>
        </p:blipFill>
        <p:spPr>
          <a:xfrm>
            <a:off x="5191200" y="1438200"/>
            <a:ext cx="3059640" cy="2375640"/>
          </a:xfrm>
          <a:prstGeom prst="rect">
            <a:avLst/>
          </a:prstGeom>
          <a:ln w="0">
            <a:noFill/>
          </a:ln>
        </p:spPr>
      </p:pic>
      <p:pic>
        <p:nvPicPr>
          <p:cNvPr id="383" name="Grafik 382"/>
          <p:cNvPicPr/>
          <p:nvPr/>
        </p:nvPicPr>
        <p:blipFill>
          <a:blip r:embed="rId4"/>
          <a:srcRect l="25610" t="31323" r="5222" b="9671"/>
          <a:stretch/>
        </p:blipFill>
        <p:spPr>
          <a:xfrm>
            <a:off x="1836000" y="1440000"/>
            <a:ext cx="3167640" cy="2519640"/>
          </a:xfrm>
          <a:prstGeom prst="rect">
            <a:avLst/>
          </a:prstGeom>
          <a:ln w="0">
            <a:noFill/>
          </a:ln>
        </p:spPr>
      </p:pic>
      <p:pic>
        <p:nvPicPr>
          <p:cNvPr id="384" name="Grafik 383"/>
          <p:cNvPicPr/>
          <p:nvPr/>
        </p:nvPicPr>
        <p:blipFill>
          <a:blip r:embed="rId5"/>
          <a:srcRect l="27359" t="31053" r="5222" b="12312"/>
          <a:stretch/>
        </p:blipFill>
        <p:spPr>
          <a:xfrm>
            <a:off x="1962000" y="3844440"/>
            <a:ext cx="3041640" cy="2393640"/>
          </a:xfrm>
          <a:prstGeom prst="rect">
            <a:avLst/>
          </a:prstGeom>
          <a:ln w="0">
            <a:noFill/>
          </a:ln>
        </p:spPr>
      </p:pic>
      <p:sp>
        <p:nvSpPr>
          <p:cNvPr id="385" name="CustomShape 5_27"/>
          <p:cNvSpPr/>
          <p:nvPr/>
        </p:nvSpPr>
        <p:spPr>
          <a:xfrm>
            <a:off x="360000" y="6348240"/>
            <a:ext cx="1833120" cy="4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22nd EMS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5-9 Sep 2022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Kobra Khosravian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386" name="TextShape 6_25"/>
          <p:cNvSpPr/>
          <p:nvPr/>
        </p:nvSpPr>
        <p:spPr>
          <a:xfrm rot="16180800">
            <a:off x="1013400" y="2462040"/>
            <a:ext cx="929160" cy="30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fss  </a:t>
            </a:r>
            <a:r>
              <a:rPr lang="de-DE" sz="16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387" name="CustomShape 13_2"/>
          <p:cNvSpPr/>
          <p:nvPr/>
        </p:nvSpPr>
        <p:spPr>
          <a:xfrm>
            <a:off x="36000" y="72000"/>
            <a:ext cx="835128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2D4B9B"/>
                </a:solidFill>
                <a:latin typeface="Arial"/>
                <a:ea typeface="DejaVu Sans"/>
              </a:rPr>
              <a:t>12h forecast verification of reflectivity and precipitation 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2D4B9B"/>
                </a:solidFill>
                <a:latin typeface="Arial"/>
                <a:ea typeface="DejaVu Sans"/>
              </a:rPr>
              <a:t>over Germany - </a:t>
            </a:r>
            <a:r>
              <a:rPr lang="de-DE" sz="1600" b="1" strike="noStrike" spc="-1">
                <a:solidFill>
                  <a:srgbClr val="2D4B9B"/>
                </a:solidFill>
                <a:latin typeface="Arial"/>
                <a:ea typeface="DejaVu Sans"/>
              </a:rPr>
              <a:t>From 01 July until 14 July 2021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388" name="Rechteck 387"/>
          <p:cNvSpPr/>
          <p:nvPr/>
        </p:nvSpPr>
        <p:spPr>
          <a:xfrm>
            <a:off x="3096000" y="865080"/>
            <a:ext cx="438696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Sum scores over all initial times (3h interval)</a:t>
            </a:r>
            <a:endParaRPr lang="de-DE" sz="1500" b="0" strike="noStrike" spc="-1">
              <a:latin typeface="Arial"/>
            </a:endParaRPr>
          </a:p>
        </p:txBody>
      </p:sp>
      <p:sp>
        <p:nvSpPr>
          <p:cNvPr id="389" name="TextShape 7_13"/>
          <p:cNvSpPr/>
          <p:nvPr/>
        </p:nvSpPr>
        <p:spPr>
          <a:xfrm rot="16180800">
            <a:off x="-281880" y="3830400"/>
            <a:ext cx="929160" cy="30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  </a:t>
            </a:r>
            <a:r>
              <a:rPr lang="de-DE" sz="16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>
              <a:latin typeface="Arial"/>
            </a:endParaRPr>
          </a:p>
        </p:txBody>
      </p:sp>
      <p:grpSp>
        <p:nvGrpSpPr>
          <p:cNvPr id="390" name="Gruppieren 389"/>
          <p:cNvGrpSpPr/>
          <p:nvPr/>
        </p:nvGrpSpPr>
        <p:grpSpPr>
          <a:xfrm>
            <a:off x="5396400" y="3139560"/>
            <a:ext cx="2595240" cy="562680"/>
            <a:chOff x="5396400" y="3139560"/>
            <a:chExt cx="2595240" cy="562680"/>
          </a:xfrm>
        </p:grpSpPr>
        <p:sp>
          <p:nvSpPr>
            <p:cNvPr id="391" name="TextShape 1_5"/>
            <p:cNvSpPr/>
            <p:nvPr/>
          </p:nvSpPr>
          <p:spPr>
            <a:xfrm>
              <a:off x="5442840" y="3403800"/>
              <a:ext cx="1561680" cy="29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thr: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 1mm/h  </a:t>
              </a:r>
              <a:r>
                <a:rPr lang="de-DE" sz="1600" b="1" strike="noStrike" spc="-1">
                  <a:solidFill>
                    <a:srgbClr val="2B7ED3"/>
                  </a:solidFill>
                  <a:latin typeface="Arial"/>
                  <a:ea typeface="BAAAAA+LiberationSerif-Bold"/>
                </a:rPr>
                <a:t>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392" name="TextShape 2_1"/>
            <p:cNvSpPr/>
            <p:nvPr/>
          </p:nvSpPr>
          <p:spPr>
            <a:xfrm>
              <a:off x="5396400" y="3139560"/>
              <a:ext cx="2595240" cy="28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box length: 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15 pix ~ 33 km  </a:t>
              </a:r>
              <a:endParaRPr lang="de-DE" sz="1500" b="0" strike="noStrike" spc="-1">
                <a:latin typeface="Arial"/>
              </a:endParaRPr>
            </a:p>
          </p:txBody>
        </p:sp>
      </p:grpSp>
      <p:grpSp>
        <p:nvGrpSpPr>
          <p:cNvPr id="393" name="Gruppieren 392"/>
          <p:cNvGrpSpPr/>
          <p:nvPr/>
        </p:nvGrpSpPr>
        <p:grpSpPr>
          <a:xfrm>
            <a:off x="5360400" y="5465160"/>
            <a:ext cx="2739240" cy="726120"/>
            <a:chOff x="5360400" y="5465160"/>
            <a:chExt cx="2739240" cy="726120"/>
          </a:xfrm>
        </p:grpSpPr>
        <p:sp>
          <p:nvSpPr>
            <p:cNvPr id="394" name="TextShape 1_5"/>
            <p:cNvSpPr/>
            <p:nvPr/>
          </p:nvSpPr>
          <p:spPr>
            <a:xfrm>
              <a:off x="5409720" y="5805720"/>
              <a:ext cx="1647720" cy="38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thr:</a:t>
              </a:r>
              <a:r>
                <a:rPr lang="de-DE" sz="1500" b="1" strike="noStrike" spc="-1">
                  <a:solidFill>
                    <a:srgbClr val="FF0000"/>
                  </a:solidFill>
                  <a:latin typeface="Arial"/>
                  <a:ea typeface="BAAAAA+LiberationSerif-Bold"/>
                </a:rPr>
                <a:t>5m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m/h  </a:t>
              </a:r>
              <a:r>
                <a:rPr lang="de-DE" sz="1600" b="1" strike="noStrike" spc="-1">
                  <a:solidFill>
                    <a:srgbClr val="2B7ED3"/>
                  </a:solidFill>
                  <a:latin typeface="Arial"/>
                  <a:ea typeface="BAAAAA+LiberationSerif-Bold"/>
                </a:rPr>
                <a:t>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395" name="TextShape 2_1"/>
            <p:cNvSpPr/>
            <p:nvPr/>
          </p:nvSpPr>
          <p:spPr>
            <a:xfrm>
              <a:off x="5360400" y="5465160"/>
              <a:ext cx="2739240" cy="36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box length: 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15 pix ~ 33 km  </a:t>
              </a:r>
              <a:endParaRPr lang="de-DE" sz="1500" b="0" strike="noStrike" spc="-1">
                <a:latin typeface="Arial"/>
              </a:endParaRPr>
            </a:p>
          </p:txBody>
        </p:sp>
      </p:grpSp>
      <p:sp>
        <p:nvSpPr>
          <p:cNvPr id="396" name="TextShape 8_16"/>
          <p:cNvSpPr/>
          <p:nvPr/>
        </p:nvSpPr>
        <p:spPr>
          <a:xfrm rot="21595800">
            <a:off x="5358600" y="1116000"/>
            <a:ext cx="2873160" cy="320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precipitation  </a:t>
            </a:r>
            <a:r>
              <a:rPr lang="de-DE" sz="16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397" name="TextShape 8_17"/>
          <p:cNvSpPr/>
          <p:nvPr/>
        </p:nvSpPr>
        <p:spPr>
          <a:xfrm rot="21595200">
            <a:off x="5466600" y="6336360"/>
            <a:ext cx="2343600" cy="357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forecast lead time (h)  </a:t>
            </a:r>
            <a:r>
              <a:rPr lang="de-DE" sz="12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200" b="0" strike="noStrike" spc="-1">
              <a:latin typeface="Arial"/>
            </a:endParaRPr>
          </a:p>
        </p:txBody>
      </p:sp>
      <p:grpSp>
        <p:nvGrpSpPr>
          <p:cNvPr id="398" name="Gruppieren 397"/>
          <p:cNvGrpSpPr/>
          <p:nvPr/>
        </p:nvGrpSpPr>
        <p:grpSpPr>
          <a:xfrm>
            <a:off x="2120400" y="3192120"/>
            <a:ext cx="2775240" cy="562680"/>
            <a:chOff x="2120400" y="3192120"/>
            <a:chExt cx="2775240" cy="562680"/>
          </a:xfrm>
        </p:grpSpPr>
        <p:sp>
          <p:nvSpPr>
            <p:cNvPr id="399" name="TextShape 1_5"/>
            <p:cNvSpPr/>
            <p:nvPr/>
          </p:nvSpPr>
          <p:spPr>
            <a:xfrm>
              <a:off x="2170080" y="3456360"/>
              <a:ext cx="1670040" cy="29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thr: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 15 dbz  </a:t>
              </a:r>
              <a:r>
                <a:rPr lang="de-DE" sz="1600" b="1" strike="noStrike" spc="-1">
                  <a:solidFill>
                    <a:srgbClr val="2B7ED3"/>
                  </a:solidFill>
                  <a:latin typeface="Arial"/>
                  <a:ea typeface="BAAAAA+LiberationSerif-Bold"/>
                </a:rPr>
                <a:t>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400" name="TextShape 2_1"/>
            <p:cNvSpPr/>
            <p:nvPr/>
          </p:nvSpPr>
          <p:spPr>
            <a:xfrm>
              <a:off x="2120400" y="3192120"/>
              <a:ext cx="2775240" cy="28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box length: 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15 pix ~ 33 km  </a:t>
              </a:r>
              <a:endParaRPr lang="de-DE" sz="1500" b="0" strike="noStrike" spc="-1">
                <a:latin typeface="Arial"/>
              </a:endParaRPr>
            </a:p>
          </p:txBody>
        </p:sp>
      </p:grpSp>
      <p:sp>
        <p:nvSpPr>
          <p:cNvPr id="401" name="TextShape 6_26"/>
          <p:cNvSpPr/>
          <p:nvPr/>
        </p:nvSpPr>
        <p:spPr>
          <a:xfrm rot="16180800">
            <a:off x="1013040" y="4586040"/>
            <a:ext cx="929160" cy="30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fss  </a:t>
            </a:r>
            <a:r>
              <a:rPr lang="de-DE" sz="16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>
              <a:latin typeface="Arial"/>
            </a:endParaRPr>
          </a:p>
        </p:txBody>
      </p:sp>
      <p:grpSp>
        <p:nvGrpSpPr>
          <p:cNvPr id="402" name="Gruppieren 401"/>
          <p:cNvGrpSpPr/>
          <p:nvPr/>
        </p:nvGrpSpPr>
        <p:grpSpPr>
          <a:xfrm>
            <a:off x="2084400" y="5568120"/>
            <a:ext cx="2775240" cy="562680"/>
            <a:chOff x="2084400" y="5568120"/>
            <a:chExt cx="2775240" cy="562680"/>
          </a:xfrm>
        </p:grpSpPr>
        <p:sp>
          <p:nvSpPr>
            <p:cNvPr id="403" name="TextShape 1_5"/>
            <p:cNvSpPr/>
            <p:nvPr/>
          </p:nvSpPr>
          <p:spPr>
            <a:xfrm>
              <a:off x="2134080" y="5832360"/>
              <a:ext cx="1670040" cy="29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thr: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 37 dbz  </a:t>
              </a:r>
              <a:r>
                <a:rPr lang="de-DE" sz="1600" b="1" strike="noStrike" spc="-1">
                  <a:solidFill>
                    <a:srgbClr val="2B7ED3"/>
                  </a:solidFill>
                  <a:latin typeface="Arial"/>
                  <a:ea typeface="BAAAAA+LiberationSerif-Bold"/>
                </a:rPr>
                <a:t>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404" name="TextShape 2_1"/>
            <p:cNvSpPr/>
            <p:nvPr/>
          </p:nvSpPr>
          <p:spPr>
            <a:xfrm>
              <a:off x="2084400" y="5568120"/>
              <a:ext cx="2775240" cy="28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box length: 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15 pix ~ 33 km  </a:t>
              </a:r>
              <a:endParaRPr lang="de-DE" sz="1500" b="0" strike="noStrike" spc="-1">
                <a:latin typeface="Arial"/>
              </a:endParaRPr>
            </a:p>
          </p:txBody>
        </p:sp>
      </p:grpSp>
      <p:sp>
        <p:nvSpPr>
          <p:cNvPr id="405" name="TextShape 8_18"/>
          <p:cNvSpPr/>
          <p:nvPr/>
        </p:nvSpPr>
        <p:spPr>
          <a:xfrm rot="21595200">
            <a:off x="2334600" y="6336360"/>
            <a:ext cx="2343600" cy="357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forecast lead time (h)  </a:t>
            </a:r>
            <a:r>
              <a:rPr lang="de-DE" sz="12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06" name="Rechteck 405"/>
          <p:cNvSpPr/>
          <p:nvPr/>
        </p:nvSpPr>
        <p:spPr>
          <a:xfrm>
            <a:off x="1656000" y="2088000"/>
            <a:ext cx="431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0.75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07" name="Rechteck 406"/>
          <p:cNvSpPr/>
          <p:nvPr/>
        </p:nvSpPr>
        <p:spPr>
          <a:xfrm>
            <a:off x="1656000" y="2700000"/>
            <a:ext cx="431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08" name="Rechteck 407"/>
          <p:cNvSpPr/>
          <p:nvPr/>
        </p:nvSpPr>
        <p:spPr>
          <a:xfrm>
            <a:off x="1656000" y="3348000"/>
            <a:ext cx="431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0.25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09" name="Rechteck 408"/>
          <p:cNvSpPr/>
          <p:nvPr/>
        </p:nvSpPr>
        <p:spPr>
          <a:xfrm>
            <a:off x="1692000" y="4356000"/>
            <a:ext cx="39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10" name="Rechteck 409"/>
          <p:cNvSpPr/>
          <p:nvPr/>
        </p:nvSpPr>
        <p:spPr>
          <a:xfrm>
            <a:off x="1692000" y="4932000"/>
            <a:ext cx="39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11" name="Rechteck 410"/>
          <p:cNvSpPr/>
          <p:nvPr/>
        </p:nvSpPr>
        <p:spPr>
          <a:xfrm>
            <a:off x="1692000" y="5508000"/>
            <a:ext cx="39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12" name="Rechteck 411"/>
          <p:cNvSpPr/>
          <p:nvPr/>
        </p:nvSpPr>
        <p:spPr>
          <a:xfrm>
            <a:off x="1980000" y="6228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13" name="Rechteck 412"/>
          <p:cNvSpPr/>
          <p:nvPr/>
        </p:nvSpPr>
        <p:spPr>
          <a:xfrm>
            <a:off x="2700000" y="6228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3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14" name="Rechteck 413"/>
          <p:cNvSpPr/>
          <p:nvPr/>
        </p:nvSpPr>
        <p:spPr>
          <a:xfrm>
            <a:off x="3420000" y="6228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15" name="Rechteck 414"/>
          <p:cNvSpPr/>
          <p:nvPr/>
        </p:nvSpPr>
        <p:spPr>
          <a:xfrm>
            <a:off x="4104000" y="6228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9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16" name="Rechteck 415"/>
          <p:cNvSpPr/>
          <p:nvPr/>
        </p:nvSpPr>
        <p:spPr>
          <a:xfrm>
            <a:off x="4716000" y="6228000"/>
            <a:ext cx="323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12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17" name="TextShape 8_19"/>
          <p:cNvSpPr/>
          <p:nvPr/>
        </p:nvSpPr>
        <p:spPr>
          <a:xfrm rot="21596400">
            <a:off x="2226960" y="1115280"/>
            <a:ext cx="2873160" cy="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  <a:ea typeface="BAAAAA+LiberationSerif-Bold"/>
              </a:rPr>
              <a:t>reflectivity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418" name="Rechteck 417"/>
          <p:cNvSpPr/>
          <p:nvPr/>
        </p:nvSpPr>
        <p:spPr>
          <a:xfrm>
            <a:off x="5220000" y="6192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19" name="Rechteck 418"/>
          <p:cNvSpPr/>
          <p:nvPr/>
        </p:nvSpPr>
        <p:spPr>
          <a:xfrm>
            <a:off x="5724000" y="62028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3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0" name="Rechteck 419"/>
          <p:cNvSpPr/>
          <p:nvPr/>
        </p:nvSpPr>
        <p:spPr>
          <a:xfrm>
            <a:off x="6516000" y="62028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1" name="Rechteck 420"/>
          <p:cNvSpPr/>
          <p:nvPr/>
        </p:nvSpPr>
        <p:spPr>
          <a:xfrm>
            <a:off x="7308000" y="6210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9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2" name="Rechteck 421"/>
          <p:cNvSpPr/>
          <p:nvPr/>
        </p:nvSpPr>
        <p:spPr>
          <a:xfrm>
            <a:off x="8028000" y="6192000"/>
            <a:ext cx="323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12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3" name="Rechteck 422"/>
          <p:cNvSpPr/>
          <p:nvPr/>
        </p:nvSpPr>
        <p:spPr>
          <a:xfrm>
            <a:off x="4968000" y="1836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0.8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4" name="Rechteck 423"/>
          <p:cNvSpPr/>
          <p:nvPr/>
        </p:nvSpPr>
        <p:spPr>
          <a:xfrm>
            <a:off x="4968000" y="2304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5" name="Rechteck 424"/>
          <p:cNvSpPr/>
          <p:nvPr/>
        </p:nvSpPr>
        <p:spPr>
          <a:xfrm>
            <a:off x="4968000" y="2808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6" name="Rechteck 425"/>
          <p:cNvSpPr/>
          <p:nvPr/>
        </p:nvSpPr>
        <p:spPr>
          <a:xfrm>
            <a:off x="4968000" y="3276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7" name="Rechteck 426"/>
          <p:cNvSpPr/>
          <p:nvPr/>
        </p:nvSpPr>
        <p:spPr>
          <a:xfrm>
            <a:off x="4968000" y="4392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8" name="Rechteck 427"/>
          <p:cNvSpPr/>
          <p:nvPr/>
        </p:nvSpPr>
        <p:spPr>
          <a:xfrm>
            <a:off x="4968000" y="4968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29" name="Rechteck 428"/>
          <p:cNvSpPr/>
          <p:nvPr/>
        </p:nvSpPr>
        <p:spPr>
          <a:xfrm>
            <a:off x="4968000" y="5508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30" name="CustomShape 5_29"/>
          <p:cNvSpPr/>
          <p:nvPr/>
        </p:nvSpPr>
        <p:spPr>
          <a:xfrm>
            <a:off x="0" y="912960"/>
            <a:ext cx="2087640" cy="646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2mom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FF4000"/>
                </a:solidFill>
                <a:latin typeface="Arial"/>
                <a:ea typeface="DejaVu Sans"/>
              </a:rPr>
              <a:t>2mom+LHN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2A6099"/>
                </a:solidFill>
                <a:latin typeface="Arial"/>
                <a:ea typeface="DejaVu Sans"/>
              </a:rPr>
              <a:t>2mom+LHN+radar ass</a:t>
            </a:r>
            <a:r>
              <a:rPr lang="de-DE" sz="15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 </a:t>
            </a:r>
            <a:endParaRPr lang="de-DE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2D4B9B"/>
                </a:solidFill>
                <a:latin typeface="Times New Roman"/>
                <a:ea typeface="DejaVu Sans"/>
              </a:rPr>
              <a:t> 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431" name="CustomShape 4_3"/>
          <p:cNvSpPr/>
          <p:nvPr/>
        </p:nvSpPr>
        <p:spPr>
          <a:xfrm>
            <a:off x="7560360" y="6499080"/>
            <a:ext cx="272520" cy="20052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lang="de-DE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270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rafik 431"/>
          <p:cNvPicPr/>
          <p:nvPr/>
        </p:nvPicPr>
        <p:blipFill rotWithShape="1">
          <a:blip r:embed="rId2"/>
          <a:srcRect t="30972" r="39443"/>
          <a:stretch/>
        </p:blipFill>
        <p:spPr>
          <a:xfrm>
            <a:off x="4276800" y="1332604"/>
            <a:ext cx="2130840" cy="4468700"/>
          </a:xfrm>
          <a:prstGeom prst="rect">
            <a:avLst/>
          </a:prstGeom>
          <a:ln w="0">
            <a:noFill/>
          </a:ln>
        </p:spPr>
      </p:pic>
      <p:pic>
        <p:nvPicPr>
          <p:cNvPr id="433" name="Grafik 432"/>
          <p:cNvPicPr/>
          <p:nvPr/>
        </p:nvPicPr>
        <p:blipFill>
          <a:blip r:embed="rId3"/>
          <a:srcRect l="4832" t="5507" r="90269" b="91878"/>
          <a:stretch/>
        </p:blipFill>
        <p:spPr>
          <a:xfrm>
            <a:off x="6660000" y="2052000"/>
            <a:ext cx="574560" cy="387360"/>
          </a:xfrm>
          <a:prstGeom prst="rect">
            <a:avLst/>
          </a:prstGeom>
          <a:ln w="0">
            <a:noFill/>
          </a:ln>
        </p:spPr>
      </p:pic>
      <p:pic>
        <p:nvPicPr>
          <p:cNvPr id="434" name="Grafik 433"/>
          <p:cNvPicPr/>
          <p:nvPr/>
        </p:nvPicPr>
        <p:blipFill>
          <a:blip r:embed="rId3"/>
          <a:srcRect l="29007" t="5259" r="68128" b="91878"/>
          <a:stretch/>
        </p:blipFill>
        <p:spPr>
          <a:xfrm>
            <a:off x="6894000" y="1548000"/>
            <a:ext cx="339480" cy="426600"/>
          </a:xfrm>
          <a:prstGeom prst="rect">
            <a:avLst/>
          </a:prstGeom>
          <a:ln w="0">
            <a:noFill/>
          </a:ln>
        </p:spPr>
      </p:pic>
      <p:sp>
        <p:nvSpPr>
          <p:cNvPr id="435" name="TextShape 6_29"/>
          <p:cNvSpPr/>
          <p:nvPr/>
        </p:nvSpPr>
        <p:spPr>
          <a:xfrm rot="16180800">
            <a:off x="1175760" y="3238464"/>
            <a:ext cx="145548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wind direction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436" name="TextShape 6_27"/>
          <p:cNvSpPr/>
          <p:nvPr/>
        </p:nvSpPr>
        <p:spPr>
          <a:xfrm rot="16180800">
            <a:off x="941040" y="4660464"/>
            <a:ext cx="192348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wind speed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438" name="TextShape 6_34"/>
          <p:cNvSpPr/>
          <p:nvPr/>
        </p:nvSpPr>
        <p:spPr>
          <a:xfrm rot="16180800">
            <a:off x="1272600" y="1808544"/>
            <a:ext cx="12585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temperature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439" name="TextShape 1_3"/>
          <p:cNvSpPr/>
          <p:nvPr/>
        </p:nvSpPr>
        <p:spPr>
          <a:xfrm>
            <a:off x="68040" y="-72000"/>
            <a:ext cx="5865120" cy="4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2D4B9B"/>
                </a:solidFill>
                <a:latin typeface="arial"/>
                <a:ea typeface="DejaVu Sans"/>
              </a:rPr>
              <a:t>Verification against AIREP observation</a:t>
            </a:r>
            <a:endParaRPr lang="de-DE" sz="2000" b="0" strike="noStrike" spc="-1">
              <a:latin typeface="Arial"/>
            </a:endParaRPr>
          </a:p>
        </p:txBody>
      </p:sp>
      <p:grpSp>
        <p:nvGrpSpPr>
          <p:cNvPr id="440" name="Gruppieren 439"/>
          <p:cNvGrpSpPr/>
          <p:nvPr/>
        </p:nvGrpSpPr>
        <p:grpSpPr>
          <a:xfrm>
            <a:off x="2112840" y="319320"/>
            <a:ext cx="2389680" cy="487080"/>
            <a:chOff x="2112840" y="319320"/>
            <a:chExt cx="2389680" cy="487080"/>
          </a:xfrm>
        </p:grpSpPr>
        <p:sp>
          <p:nvSpPr>
            <p:cNvPr id="441" name="TextShape 6_30"/>
            <p:cNvSpPr/>
            <p:nvPr/>
          </p:nvSpPr>
          <p:spPr>
            <a:xfrm rot="26400">
              <a:off x="2412720" y="326160"/>
              <a:ext cx="1828440" cy="27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6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Mean error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442" name="CustomShape 10_0"/>
            <p:cNvSpPr/>
            <p:nvPr/>
          </p:nvSpPr>
          <p:spPr>
            <a:xfrm>
              <a:off x="2112840" y="503280"/>
              <a:ext cx="238968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6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Scale: -10 to 10%</a:t>
              </a:r>
              <a:endParaRPr lang="de-DE" sz="1600" b="0" strike="noStrike" spc="-1">
                <a:latin typeface="Arial"/>
              </a:endParaRPr>
            </a:p>
          </p:txBody>
        </p:sp>
      </p:grpSp>
      <p:grpSp>
        <p:nvGrpSpPr>
          <p:cNvPr id="443" name="Gruppieren 442"/>
          <p:cNvGrpSpPr/>
          <p:nvPr/>
        </p:nvGrpSpPr>
        <p:grpSpPr>
          <a:xfrm>
            <a:off x="4380840" y="319320"/>
            <a:ext cx="2389680" cy="487080"/>
            <a:chOff x="4380840" y="319320"/>
            <a:chExt cx="2389680" cy="487080"/>
          </a:xfrm>
        </p:grpSpPr>
        <p:sp>
          <p:nvSpPr>
            <p:cNvPr id="444" name="TextShape 6_30"/>
            <p:cNvSpPr/>
            <p:nvPr/>
          </p:nvSpPr>
          <p:spPr>
            <a:xfrm rot="26400">
              <a:off x="4680720" y="326160"/>
              <a:ext cx="1828440" cy="27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6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RMSE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445" name="CustomShape 10_0"/>
            <p:cNvSpPr/>
            <p:nvPr/>
          </p:nvSpPr>
          <p:spPr>
            <a:xfrm>
              <a:off x="4380840" y="503280"/>
              <a:ext cx="238968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6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Scale: -10 to 10%</a:t>
              </a:r>
              <a:endParaRPr lang="de-DE" sz="1600" b="0" strike="noStrike" spc="-1">
                <a:latin typeface="Arial"/>
              </a:endParaRPr>
            </a:p>
          </p:txBody>
        </p:sp>
      </p:grpSp>
      <p:sp>
        <p:nvSpPr>
          <p:cNvPr id="446" name="Rechteck 445"/>
          <p:cNvSpPr/>
          <p:nvPr/>
        </p:nvSpPr>
        <p:spPr>
          <a:xfrm>
            <a:off x="7200000" y="1584000"/>
            <a:ext cx="1799640" cy="373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2mom+LHN+radar ass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47" name="Rechteck 446"/>
          <p:cNvSpPr/>
          <p:nvPr/>
        </p:nvSpPr>
        <p:spPr>
          <a:xfrm>
            <a:off x="7236000" y="2052000"/>
            <a:ext cx="1367640" cy="373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2mom+LHN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449" name="CustomShape 5_0"/>
          <p:cNvSpPr/>
          <p:nvPr/>
        </p:nvSpPr>
        <p:spPr>
          <a:xfrm>
            <a:off x="360000" y="6348240"/>
            <a:ext cx="1833120" cy="4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22nd EMS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5-9 Sep 2022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Kobra Khosravian</a:t>
            </a:r>
            <a:endParaRPr lang="de-DE" sz="900" b="0" strike="noStrike" spc="-1">
              <a:latin typeface="Arial"/>
            </a:endParaRPr>
          </a:p>
        </p:txBody>
      </p:sp>
      <p:pic>
        <p:nvPicPr>
          <p:cNvPr id="450" name="Grafik 449"/>
          <p:cNvPicPr/>
          <p:nvPr/>
        </p:nvPicPr>
        <p:blipFill rotWithShape="1">
          <a:blip r:embed="rId4"/>
          <a:srcRect t="30974" r="39443"/>
          <a:stretch/>
        </p:blipFill>
        <p:spPr>
          <a:xfrm>
            <a:off x="2016000" y="1333746"/>
            <a:ext cx="2123640" cy="4471518"/>
          </a:xfrm>
          <a:prstGeom prst="rect">
            <a:avLst/>
          </a:prstGeom>
          <a:ln w="0">
            <a:noFill/>
          </a:ln>
        </p:spPr>
      </p:pic>
      <p:sp>
        <p:nvSpPr>
          <p:cNvPr id="451" name="CustomShape 4_5"/>
          <p:cNvSpPr/>
          <p:nvPr/>
        </p:nvSpPr>
        <p:spPr>
          <a:xfrm>
            <a:off x="7560360" y="6503760"/>
            <a:ext cx="272520" cy="20052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lang="de-DE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157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476672"/>
            <a:ext cx="8353425" cy="431800"/>
          </a:xfrm>
        </p:spPr>
        <p:txBody>
          <a:bodyPr/>
          <a:lstStyle/>
          <a:p>
            <a:r>
              <a:rPr lang="en-GB" dirty="0" smtClean="0"/>
              <a:t>Current investigations at DWD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119610"/>
            <a:ext cx="8353425" cy="2525414"/>
          </a:xfrm>
        </p:spPr>
        <p:txBody>
          <a:bodyPr/>
          <a:lstStyle/>
          <a:p>
            <a:r>
              <a:rPr lang="en-GB" b="1" dirty="0" smtClean="0"/>
              <a:t>Investigation of observation error for reflectivity</a:t>
            </a:r>
          </a:p>
          <a:p>
            <a:r>
              <a:rPr lang="en-GB" b="1" dirty="0"/>
              <a:t>First test with European data (BE, NL, CH, F, DK, PL, CZ, D</a:t>
            </a:r>
            <a:r>
              <a:rPr lang="en-GB" b="1" dirty="0" smtClean="0"/>
              <a:t>)</a:t>
            </a:r>
          </a:p>
          <a:p>
            <a:r>
              <a:rPr lang="en-GB" b="1" dirty="0" smtClean="0"/>
              <a:t>News for LHN</a:t>
            </a:r>
          </a:p>
          <a:p>
            <a:pPr lvl="1"/>
            <a:r>
              <a:rPr lang="en-GB" b="1" dirty="0" smtClean="0"/>
              <a:t>LHN </a:t>
            </a:r>
            <a:r>
              <a:rPr lang="en-GB" b="1" dirty="0" err="1" smtClean="0"/>
              <a:t>meetas</a:t>
            </a:r>
            <a:r>
              <a:rPr lang="en-GB" b="1" dirty="0" smtClean="0"/>
              <a:t> 2Mom</a:t>
            </a:r>
          </a:p>
          <a:p>
            <a:pPr lvl="1"/>
            <a:r>
              <a:rPr lang="en-GB" b="1" dirty="0" smtClean="0"/>
              <a:t>Sensitivity tests</a:t>
            </a:r>
          </a:p>
          <a:p>
            <a:pPr lvl="1"/>
            <a:r>
              <a:rPr lang="en-GB" b="1" dirty="0" smtClean="0"/>
              <a:t>Ensemble </a:t>
            </a:r>
            <a:r>
              <a:rPr lang="en-GB" b="1" dirty="0" err="1" smtClean="0"/>
              <a:t>pertubations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dirty="0" smtClean="0"/>
              <a:t>Assimilation of objects (back to the roots and try first reflectivity objects) by Lisa Neef</a:t>
            </a:r>
          </a:p>
          <a:p>
            <a:r>
              <a:rPr lang="en-GB" dirty="0" smtClean="0"/>
              <a:t>Further investigations and improvements of TCI by Klaus Vobig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131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521551" y="1646802"/>
            <a:ext cx="7992888" cy="2159794"/>
          </a:xfrm>
        </p:spPr>
        <p:txBody>
          <a:bodyPr anchor="ctr"/>
          <a:lstStyle/>
          <a:p>
            <a:pPr algn="ctr"/>
            <a:r>
              <a:rPr lang="de-DE" altLang="de-DE" sz="3000" dirty="0" err="1" smtClean="0"/>
              <a:t>Sensitivity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of</a:t>
            </a:r>
            <a:r>
              <a:rPr lang="de-DE" altLang="de-DE" sz="3000" dirty="0" smtClean="0"/>
              <a:t> LHN </a:t>
            </a:r>
            <a:r>
              <a:rPr lang="de-DE" altLang="de-DE" sz="3000" dirty="0" err="1" smtClean="0"/>
              <a:t>settings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concerning</a:t>
            </a:r>
            <a:r>
              <a:rPr lang="de-DE" altLang="de-DE" sz="3000" dirty="0" smtClean="0"/>
              <a:t> </a:t>
            </a:r>
            <a:br>
              <a:rPr lang="de-DE" altLang="de-DE" sz="3000" dirty="0" smtClean="0"/>
            </a:br>
            <a:r>
              <a:rPr lang="de-DE" altLang="de-DE" sz="3000" dirty="0" err="1" smtClean="0"/>
              <a:t>new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methodology</a:t>
            </a:r>
            <a:endParaRPr lang="de-DE" altLang="de-DE" sz="3000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51520" y="3783739"/>
            <a:ext cx="8586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de-DE" sz="1600" b="1" dirty="0" smtClean="0"/>
              <a:t>Klaus Stephan</a:t>
            </a:r>
          </a:p>
        </p:txBody>
      </p:sp>
      <p:sp>
        <p:nvSpPr>
          <p:cNvPr id="5124" name="Foliennummernplatzhalt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958D2D8-EB6B-4CBD-BB9F-8FE458EF0A71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179258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Since January operational running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qv increments taken into account (</a:t>
            </a:r>
            <a:r>
              <a:rPr lang="en-GB" dirty="0" err="1" smtClean="0"/>
              <a:t>rttend</a:t>
            </a:r>
            <a:r>
              <a:rPr lang="en-GB" dirty="0" smtClean="0"/>
              <a:t>=0.0) with settings:</a:t>
            </a:r>
          </a:p>
          <a:p>
            <a:pPr lvl="1"/>
            <a:r>
              <a:rPr lang="en-GB" dirty="0" err="1" smtClean="0"/>
              <a:t>fac_lhn_down</a:t>
            </a:r>
            <a:r>
              <a:rPr lang="en-GB" dirty="0" smtClean="0"/>
              <a:t>=0.7, </a:t>
            </a:r>
            <a:r>
              <a:rPr lang="en-GB" dirty="0" err="1" smtClean="0"/>
              <a:t>fac_lhn_up</a:t>
            </a:r>
            <a:r>
              <a:rPr lang="en-GB" dirty="0" smtClean="0"/>
              <a:t>=1.1, and …</a:t>
            </a:r>
          </a:p>
          <a:p>
            <a:pPr marL="431800" lvl="1" indent="0">
              <a:buNone/>
            </a:pPr>
            <a:endParaRPr lang="en-GB" dirty="0" smtClean="0"/>
          </a:p>
          <a:p>
            <a:pPr marL="431800" lvl="1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385983"/>
              </p:ext>
            </p:extLst>
          </p:nvPr>
        </p:nvGraphicFramePr>
        <p:xfrm>
          <a:off x="395288" y="2863851"/>
          <a:ext cx="849719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40">
                  <a:extLst>
                    <a:ext uri="{9D8B030D-6E8A-4147-A177-3AD203B41FA5}">
                      <a16:colId xmlns:a16="http://schemas.microsoft.com/office/drawing/2014/main" val="313251331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42927372"/>
                    </a:ext>
                  </a:extLst>
                </a:gridCol>
                <a:gridCol w="1490079">
                  <a:extLst>
                    <a:ext uri="{9D8B030D-6E8A-4147-A177-3AD203B41FA5}">
                      <a16:colId xmlns:a16="http://schemas.microsoft.com/office/drawing/2014/main" val="2296711144"/>
                    </a:ext>
                  </a:extLst>
                </a:gridCol>
                <a:gridCol w="1609996">
                  <a:extLst>
                    <a:ext uri="{9D8B030D-6E8A-4147-A177-3AD203B41FA5}">
                      <a16:colId xmlns:a16="http://schemas.microsoft.com/office/drawing/2014/main" val="508315287"/>
                    </a:ext>
                  </a:extLst>
                </a:gridCol>
                <a:gridCol w="2012493">
                  <a:extLst>
                    <a:ext uri="{9D8B030D-6E8A-4147-A177-3AD203B41FA5}">
                      <a16:colId xmlns:a16="http://schemas.microsoft.com/office/drawing/2014/main" val="3023326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lhn_coef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rttend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abs_lhn_lim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Impact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348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Routine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2.0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0.0035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6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Test1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0.0017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92D050"/>
                          </a:solidFill>
                        </a:rPr>
                        <a:t>UA</a:t>
                      </a: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,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GB" baseline="0" dirty="0" smtClean="0">
                          <a:solidFill>
                            <a:schemeClr val="accent6"/>
                          </a:solidFill>
                        </a:rPr>
                        <a:t>RR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SY, EPS</a:t>
                      </a:r>
                      <a:endParaRPr lang="en-GB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99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Test2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0.75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UA</a:t>
                      </a: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,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GB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RR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SY, EPS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499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Test3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0.5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UA,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RR, SY, EPS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0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Test4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0.1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UA,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RR, SY, EPS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49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Test5 (</a:t>
                      </a:r>
                      <a:r>
                        <a:rPr lang="en-GB" dirty="0" err="1" smtClean="0"/>
                        <a:t>noLHN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0.0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UA,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GB" baseline="0" dirty="0" smtClean="0">
                          <a:solidFill>
                            <a:schemeClr val="accent6"/>
                          </a:solidFill>
                        </a:rPr>
                        <a:t>RR, SY, E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5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Test6 (</a:t>
                      </a:r>
                      <a:r>
                        <a:rPr lang="en-GB" dirty="0" err="1" smtClean="0"/>
                        <a:t>noLHN</a:t>
                      </a:r>
                      <a:r>
                        <a:rPr lang="en-GB" dirty="0" smtClean="0"/>
                        <a:t>+</a:t>
                      </a:r>
                    </a:p>
                    <a:p>
                      <a:r>
                        <a:rPr lang="en-GB" dirty="0" smtClean="0"/>
                        <a:t>no 3d </a:t>
                      </a:r>
                      <a:r>
                        <a:rPr lang="en-GB" dirty="0" err="1" smtClean="0"/>
                        <a:t>Refl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 progress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9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53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8353425" cy="431800"/>
          </a:xfrm>
        </p:spPr>
        <p:txBody>
          <a:bodyPr/>
          <a:lstStyle/>
          <a:p>
            <a:r>
              <a:rPr lang="en-GB" dirty="0" smtClean="0"/>
              <a:t>Routine against </a:t>
            </a:r>
            <a:r>
              <a:rPr lang="en-GB" dirty="0" err="1" smtClean="0"/>
              <a:t>noLHN</a:t>
            </a:r>
            <a:r>
              <a:rPr lang="en-GB" dirty="0" smtClean="0"/>
              <a:t> (10-30.05.2022)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2915"/>
          <a:stretch/>
        </p:blipFill>
        <p:spPr>
          <a:xfrm>
            <a:off x="222944" y="1268760"/>
            <a:ext cx="3989016" cy="48245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45294"/>
            <a:ext cx="1728192" cy="484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966" y="1245294"/>
            <a:ext cx="1697609" cy="476763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5496" y="1556792"/>
            <a:ext cx="32573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5496" y="2199759"/>
            <a:ext cx="5180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35496" y="2786033"/>
            <a:ext cx="67197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RAD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35496" y="4149080"/>
            <a:ext cx="54373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NM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9848" y="4765223"/>
            <a:ext cx="47961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NL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9848" y="5381366"/>
            <a:ext cx="49244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25842" y="3484628"/>
            <a:ext cx="49244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TD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4545271" y="4370786"/>
            <a:ext cx="32573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4427983" y="3448608"/>
            <a:ext cx="5180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4477077" y="5249424"/>
            <a:ext cx="49244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TD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4427983" y="2572289"/>
            <a:ext cx="46679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FF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4427984" y="1647792"/>
            <a:ext cx="5180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DD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7740352" y="4226317"/>
            <a:ext cx="32573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7554742" y="2941621"/>
            <a:ext cx="5180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1169704" y="899081"/>
            <a:ext cx="122341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SD </a:t>
            </a:r>
            <a:r>
              <a:rPr lang="en-GB" dirty="0" err="1" smtClean="0"/>
              <a:t>Synop</a:t>
            </a:r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4946074" y="886195"/>
            <a:ext cx="120642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SD TEMP</a:t>
            </a:r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6827693" y="908050"/>
            <a:ext cx="141160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BIAS TEMP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194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/>
          <a:stretch/>
        </p:blipFill>
        <p:spPr>
          <a:xfrm>
            <a:off x="755576" y="969107"/>
            <a:ext cx="3733156" cy="275550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>
          <a:xfrm>
            <a:off x="4788024" y="980727"/>
            <a:ext cx="3733156" cy="275915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/>
          <a:stretch/>
        </p:blipFill>
        <p:spPr>
          <a:xfrm>
            <a:off x="755576" y="3665414"/>
            <a:ext cx="3733156" cy="278777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/>
          <a:stretch/>
        </p:blipFill>
        <p:spPr>
          <a:xfrm>
            <a:off x="4788024" y="3645024"/>
            <a:ext cx="3733156" cy="2795580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 bwMode="auto">
          <a:xfrm flipV="1">
            <a:off x="395536" y="3645024"/>
            <a:ext cx="8125644" cy="203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1"/>
          <p:cNvCxnSpPr/>
          <p:nvPr/>
        </p:nvCxnSpPr>
        <p:spPr bwMode="auto">
          <a:xfrm>
            <a:off x="4860032" y="969107"/>
            <a:ext cx="0" cy="52681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048920" y="476672"/>
            <a:ext cx="114646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1.0 mm/h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6081368" y="476672"/>
            <a:ext cx="114646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.0 mm/h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35496" y="2175636"/>
            <a:ext cx="97975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00 UTC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38165" y="4927543"/>
            <a:ext cx="97975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12 UTC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871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521551" y="1646802"/>
            <a:ext cx="7992888" cy="2159794"/>
          </a:xfrm>
        </p:spPr>
        <p:txBody>
          <a:bodyPr anchor="ctr"/>
          <a:lstStyle/>
          <a:p>
            <a:pPr algn="ctr"/>
            <a:r>
              <a:rPr lang="de-DE" altLang="de-DE" sz="3000" dirty="0" err="1" smtClean="0"/>
              <a:t>Applying</a:t>
            </a:r>
            <a:r>
              <a:rPr lang="de-DE" altLang="de-DE" sz="3000" dirty="0" smtClean="0"/>
              <a:t> LHN </a:t>
            </a:r>
            <a:r>
              <a:rPr lang="de-DE" altLang="de-DE" sz="3000" dirty="0" err="1" smtClean="0"/>
              <a:t>pertubation</a:t>
            </a:r>
            <a:r>
              <a:rPr lang="de-DE" altLang="de-DE" sz="3000" dirty="0" smtClean="0"/>
              <a:t> in FG </a:t>
            </a:r>
            <a:r>
              <a:rPr lang="de-DE" altLang="de-DE" sz="3000" dirty="0" err="1" smtClean="0"/>
              <a:t>cycle</a:t>
            </a:r>
            <a:endParaRPr lang="de-DE" altLang="de-DE" sz="3000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51520" y="3783739"/>
            <a:ext cx="8586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de-DE" sz="1600" b="1" dirty="0" smtClean="0"/>
              <a:t>Klaus Stephan</a:t>
            </a:r>
          </a:p>
        </p:txBody>
      </p:sp>
      <p:sp>
        <p:nvSpPr>
          <p:cNvPr id="5124" name="Foliennummernplatzhalt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958D2D8-EB6B-4CBD-BB9F-8FE458EF0A71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24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799427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LHN decreases the spread in the system!</a:t>
            </a:r>
          </a:p>
          <a:p>
            <a:r>
              <a:rPr lang="en-GB" dirty="0" smtClean="0"/>
              <a:t>Can this mitigate by perturbing LHN parameters? Does it improve forecasts?</a:t>
            </a:r>
          </a:p>
          <a:p>
            <a:r>
              <a:rPr lang="en-GB" dirty="0" smtClean="0"/>
              <a:t>LHN perturbations are in addition to perturbations of physics parameter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24514"/>
              </p:ext>
            </p:extLst>
          </p:nvPr>
        </p:nvGraphicFramePr>
        <p:xfrm>
          <a:off x="1524000" y="3356992"/>
          <a:ext cx="6096000" cy="1857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693204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922977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14313651"/>
                    </a:ext>
                  </a:extLst>
                </a:gridCol>
              </a:tblGrid>
              <a:tr h="3736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Interval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30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lhn_coef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</a:t>
                      </a:r>
                      <a:r>
                        <a:rPr lang="en-GB" baseline="0" dirty="0" smtClean="0"/>
                        <a:t> -</a:t>
                      </a:r>
                      <a:r>
                        <a:rPr lang="en-GB" dirty="0" smtClean="0"/>
                        <a:t> 2.2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01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fac_lhn_artif_tune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0.5 - 1.5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fac_lhn_up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1.0</a:t>
                      </a:r>
                      <a:r>
                        <a:rPr lang="en-GB" baseline="0" dirty="0" smtClean="0"/>
                        <a:t> - 1.5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8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fac_lhn_down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0.5 - </a:t>
                      </a:r>
                      <a:r>
                        <a:rPr lang="en-GB" dirty="0" smtClean="0"/>
                        <a:t>0.9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1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92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31" y="4267971"/>
            <a:ext cx="2721797" cy="2041349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17" y="2345385"/>
            <a:ext cx="2736553" cy="20524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75" y="445729"/>
            <a:ext cx="2736553" cy="20524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59" y="4256905"/>
            <a:ext cx="2736553" cy="20524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12" y="2345385"/>
            <a:ext cx="2736553" cy="205241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12" y="445729"/>
            <a:ext cx="2736553" cy="205241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2218687" y="287526"/>
            <a:ext cx="2088356" cy="28803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With perturbations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41680" y="1264473"/>
            <a:ext cx="774571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RR1h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453648" y="3402027"/>
            <a:ext cx="1377300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FBI 1 mm/h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444375" y="5098446"/>
            <a:ext cx="1467068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ETS 1 mm/h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2195736" y="6381328"/>
            <a:ext cx="464742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Spread is increased, neutral impact on DET</a:t>
            </a:r>
            <a:endParaRPr lang="en-GB" dirty="0"/>
          </a:p>
        </p:txBody>
      </p:sp>
      <p:sp>
        <p:nvSpPr>
          <p:cNvPr id="26" name="Textfeld 25"/>
          <p:cNvSpPr txBox="1"/>
          <p:nvPr/>
        </p:nvSpPr>
        <p:spPr>
          <a:xfrm>
            <a:off x="107950" y="296465"/>
            <a:ext cx="178766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LHN Monitoring</a:t>
            </a:r>
          </a:p>
          <a:p>
            <a:r>
              <a:rPr lang="en-GB" dirty="0" smtClean="0"/>
              <a:t>during FG cycle</a:t>
            </a:r>
            <a:endParaRPr lang="en-GB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4860032" y="301713"/>
            <a:ext cx="2398808" cy="28803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Without perturbations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3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3967"/>
            <a:ext cx="5904656" cy="442849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63688" y="1035433"/>
            <a:ext cx="352839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ObsErrStat</a:t>
            </a:r>
            <a:r>
              <a:rPr lang="en-GB" dirty="0" smtClean="0"/>
              <a:t> </a:t>
            </a:r>
            <a:r>
              <a:rPr lang="en-GB" dirty="0" err="1" smtClean="0"/>
              <a:t>RadRefl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444601" y="5232828"/>
            <a:ext cx="2127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Percent of improvement</a:t>
            </a:r>
            <a:endParaRPr lang="en-GB" sz="1100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30237" y="2894890"/>
            <a:ext cx="79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Height</a:t>
            </a:r>
            <a:endParaRPr lang="en-GB" sz="1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16" y="2852936"/>
            <a:ext cx="4200128" cy="3150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364088" y="597567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Estimated Observation Error in </a:t>
            </a:r>
            <a:r>
              <a:rPr lang="en-GB" sz="1100" dirty="0" err="1" smtClean="0"/>
              <a:t>RadRefl</a:t>
            </a:r>
            <a:endParaRPr lang="en-GB" sz="1100" dirty="0"/>
          </a:p>
        </p:txBody>
      </p:sp>
      <p:sp>
        <p:nvSpPr>
          <p:cNvPr id="11" name="Textfeld 10"/>
          <p:cNvSpPr txBox="1"/>
          <p:nvPr/>
        </p:nvSpPr>
        <p:spPr>
          <a:xfrm>
            <a:off x="322826" y="26064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Impact on </a:t>
            </a:r>
            <a:r>
              <a:rPr lang="en-GB" dirty="0" smtClean="0"/>
              <a:t>FG </a:t>
            </a:r>
            <a:r>
              <a:rPr lang="en-GB" dirty="0" smtClean="0"/>
              <a:t>cycle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693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4870" y="1078291"/>
            <a:ext cx="1781743" cy="4318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247"/>
            <a:ext cx="3766163" cy="51847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/>
          <a:stretch/>
        </p:blipFill>
        <p:spPr>
          <a:xfrm>
            <a:off x="5603404" y="1087263"/>
            <a:ext cx="3080385" cy="227975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-2904" y="1382835"/>
            <a:ext cx="32573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-43490" y="3196782"/>
            <a:ext cx="5180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2101" y="4421482"/>
            <a:ext cx="67197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RAD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3809927"/>
            <a:ext cx="67197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Gust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-31313" y="2601311"/>
            <a:ext cx="47961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NL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-72" y="5633101"/>
            <a:ext cx="49244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PS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892" y="5036218"/>
            <a:ext cx="49244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TD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3825283" y="2572289"/>
            <a:ext cx="32573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3837885" y="1518393"/>
            <a:ext cx="5180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3851920" y="4439134"/>
            <a:ext cx="33855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25283" y="3484628"/>
            <a:ext cx="35137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U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827584" y="692696"/>
            <a:ext cx="2428870" cy="369332"/>
          </a:xfrm>
          <a:prstGeom prst="rect">
            <a:avLst/>
          </a:prstGeom>
          <a:solidFill>
            <a:srgbClr val="B6DF89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CRPS </a:t>
            </a:r>
            <a:r>
              <a:rPr lang="en-GB" dirty="0" err="1" smtClean="0"/>
              <a:t>Synop</a:t>
            </a:r>
            <a:r>
              <a:rPr lang="en-GB" dirty="0" smtClean="0"/>
              <a:t> (-5..5%)</a:t>
            </a:r>
            <a:endParaRPr lang="en-GB" dirty="0"/>
          </a:p>
        </p:txBody>
      </p:sp>
      <p:sp>
        <p:nvSpPr>
          <p:cNvPr id="21" name="Textfeld 20"/>
          <p:cNvSpPr txBox="1"/>
          <p:nvPr/>
        </p:nvSpPr>
        <p:spPr>
          <a:xfrm>
            <a:off x="3856439" y="485897"/>
            <a:ext cx="1665395" cy="646331"/>
          </a:xfrm>
          <a:prstGeom prst="rect">
            <a:avLst/>
          </a:prstGeom>
          <a:solidFill>
            <a:srgbClr val="B6DF8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CRPS TEMP</a:t>
            </a:r>
            <a:br>
              <a:rPr lang="en-GB" dirty="0" smtClean="0"/>
            </a:br>
            <a:r>
              <a:rPr lang="en-GB" dirty="0" smtClean="0"/>
              <a:t>(first 12 hours)</a:t>
            </a:r>
            <a:endParaRPr lang="en-GB" dirty="0"/>
          </a:p>
        </p:txBody>
      </p:sp>
      <p:sp>
        <p:nvSpPr>
          <p:cNvPr id="22" name="Textfeld 21"/>
          <p:cNvSpPr txBox="1"/>
          <p:nvPr/>
        </p:nvSpPr>
        <p:spPr>
          <a:xfrm>
            <a:off x="-72" y="2002703"/>
            <a:ext cx="5180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RR</a:t>
            </a:r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6056549" y="717931"/>
            <a:ext cx="265970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1.00 mm/h 00 UTC DET</a:t>
            </a:r>
            <a:endParaRPr lang="en-GB" dirty="0"/>
          </a:p>
        </p:txBody>
      </p:sp>
      <p:sp>
        <p:nvSpPr>
          <p:cNvPr id="26" name="Textfeld 25"/>
          <p:cNvSpPr txBox="1"/>
          <p:nvPr/>
        </p:nvSpPr>
        <p:spPr>
          <a:xfrm>
            <a:off x="322826" y="26064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Impact on EPS </a:t>
            </a:r>
            <a:r>
              <a:rPr lang="en-GB" dirty="0" smtClean="0"/>
              <a:t>forecasts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1282945" y="6063452"/>
            <a:ext cx="7200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Only little impact on precipitation.</a:t>
            </a:r>
          </a:p>
          <a:p>
            <a:r>
              <a:rPr lang="en-GB" dirty="0" smtClean="0"/>
              <a:t>Small positive impact on EPS at least in the first hours of forecasts</a:t>
            </a:r>
            <a:endParaRPr lang="en-GB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49" y="3381448"/>
            <a:ext cx="3080385" cy="2400300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7143596" y="1182547"/>
            <a:ext cx="503664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ALL</a:t>
            </a:r>
            <a:endParaRPr lang="en-GB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7092280" y="3586195"/>
            <a:ext cx="57419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GER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12803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521551" y="1646802"/>
            <a:ext cx="7992888" cy="2159794"/>
          </a:xfrm>
        </p:spPr>
        <p:txBody>
          <a:bodyPr anchor="ctr"/>
          <a:lstStyle/>
          <a:p>
            <a:pPr algn="ctr"/>
            <a:r>
              <a:rPr lang="de-DE" altLang="de-DE" sz="3000" dirty="0" smtClean="0"/>
              <a:t>Observation </a:t>
            </a:r>
            <a:r>
              <a:rPr lang="de-DE" altLang="de-DE" sz="3000" dirty="0" err="1" smtClean="0"/>
              <a:t>error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of</a:t>
            </a:r>
            <a:r>
              <a:rPr lang="de-DE" altLang="de-DE" sz="3000" dirty="0" smtClean="0"/>
              <a:t> Radar </a:t>
            </a:r>
            <a:r>
              <a:rPr lang="de-DE" altLang="de-DE" sz="3000" dirty="0" err="1" smtClean="0"/>
              <a:t>Reflectivity</a:t>
            </a:r>
            <a:endParaRPr lang="de-DE" altLang="de-DE" sz="3000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51520" y="3783739"/>
            <a:ext cx="8586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en-GB" sz="1600" b="1" dirty="0" smtClean="0"/>
              <a:t>Kobra </a:t>
            </a:r>
            <a:r>
              <a:rPr lang="de-DE" sz="1600" b="1" dirty="0" smtClean="0"/>
              <a:t>Khosravian</a:t>
            </a:r>
          </a:p>
        </p:txBody>
      </p:sp>
      <p:sp>
        <p:nvSpPr>
          <p:cNvPr id="5124" name="Foliennummernplatzhalt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958D2D8-EB6B-4CBD-BB9F-8FE458EF0A71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24022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3_1"/>
          <p:cNvSpPr/>
          <p:nvPr/>
        </p:nvSpPr>
        <p:spPr>
          <a:xfrm>
            <a:off x="366840" y="262080"/>
            <a:ext cx="8341200" cy="41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465A4"/>
                </a:solidFill>
                <a:latin typeface="Arial"/>
                <a:ea typeface="DejaVu Sans"/>
              </a:rPr>
              <a:t>Modify the reflectivity error in LETKF</a:t>
            </a:r>
            <a:endParaRPr lang="de-DE" sz="2400" b="0" strike="noStrike" spc="-1">
              <a:latin typeface="Arial"/>
            </a:endParaRPr>
          </a:p>
        </p:txBody>
      </p:sp>
      <p:sp>
        <p:nvSpPr>
          <p:cNvPr id="619" name="CustomShape 5_13"/>
          <p:cNvSpPr/>
          <p:nvPr/>
        </p:nvSpPr>
        <p:spPr>
          <a:xfrm>
            <a:off x="7272360" y="6525720"/>
            <a:ext cx="275400" cy="20340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620" name="CustomShape 5_14"/>
          <p:cNvSpPr/>
          <p:nvPr/>
        </p:nvSpPr>
        <p:spPr>
          <a:xfrm>
            <a:off x="396000" y="6348240"/>
            <a:ext cx="2084760" cy="4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ICCARUS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08 March 2021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Kobra Khosravian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621" name="Rechteck 620"/>
          <p:cNvSpPr/>
          <p:nvPr/>
        </p:nvSpPr>
        <p:spPr>
          <a:xfrm>
            <a:off x="4586400" y="5063760"/>
            <a:ext cx="471960" cy="237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_12"/>
          <p:cNvSpPr/>
          <p:nvPr/>
        </p:nvSpPr>
        <p:spPr>
          <a:xfrm>
            <a:off x="5400000" y="5085720"/>
            <a:ext cx="527040" cy="20268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Gerader Verbinder 629"/>
          <p:cNvSpPr/>
          <p:nvPr/>
        </p:nvSpPr>
        <p:spPr>
          <a:xfrm flipH="1">
            <a:off x="828000" y="5004000"/>
            <a:ext cx="360000" cy="900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Gerader Verbinder 630"/>
          <p:cNvSpPr/>
          <p:nvPr/>
        </p:nvSpPr>
        <p:spPr>
          <a:xfrm>
            <a:off x="1932480" y="4969800"/>
            <a:ext cx="407520" cy="9702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Gerader Verbinder 631"/>
          <p:cNvSpPr/>
          <p:nvPr/>
        </p:nvSpPr>
        <p:spPr>
          <a:xfrm>
            <a:off x="2643840" y="5022000"/>
            <a:ext cx="1676160" cy="918000"/>
          </a:xfrm>
          <a:prstGeom prst="line">
            <a:avLst/>
          </a:prstGeom>
          <a:ln w="2916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Rechteck 632"/>
          <p:cNvSpPr/>
          <p:nvPr/>
        </p:nvSpPr>
        <p:spPr>
          <a:xfrm>
            <a:off x="360000" y="5976000"/>
            <a:ext cx="89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10 dbz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634" name="Rechteck 633"/>
          <p:cNvSpPr/>
          <p:nvPr/>
        </p:nvSpPr>
        <p:spPr>
          <a:xfrm>
            <a:off x="1872000" y="5976000"/>
            <a:ext cx="89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3 dbz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635" name="Rechteck 634"/>
          <p:cNvSpPr/>
          <p:nvPr/>
        </p:nvSpPr>
        <p:spPr>
          <a:xfrm>
            <a:off x="3960000" y="5976000"/>
            <a:ext cx="898920" cy="35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7-4 dbz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643" name="Rechteck 642"/>
          <p:cNvSpPr/>
          <p:nvPr/>
        </p:nvSpPr>
        <p:spPr>
          <a:xfrm>
            <a:off x="144000" y="4388760"/>
            <a:ext cx="41396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Run 3 experiments to verify different defined reflectivity errors in LETKF:</a:t>
            </a:r>
            <a:endParaRPr lang="de-DE" sz="1800" b="0" strike="noStrike" spc="-1">
              <a:latin typeface="Arial"/>
            </a:endParaRPr>
          </a:p>
        </p:txBody>
      </p:sp>
      <p:grpSp>
        <p:nvGrpSpPr>
          <p:cNvPr id="644" name="Gruppieren 643"/>
          <p:cNvGrpSpPr/>
          <p:nvPr/>
        </p:nvGrpSpPr>
        <p:grpSpPr>
          <a:xfrm>
            <a:off x="3672000" y="1286640"/>
            <a:ext cx="3004200" cy="2925000"/>
            <a:chOff x="3672000" y="1286640"/>
            <a:chExt cx="3004200" cy="2925000"/>
          </a:xfrm>
        </p:grpSpPr>
        <p:grpSp>
          <p:nvGrpSpPr>
            <p:cNvPr id="645" name="Gruppieren 644"/>
            <p:cNvGrpSpPr/>
            <p:nvPr/>
          </p:nvGrpSpPr>
          <p:grpSpPr>
            <a:xfrm>
              <a:off x="3672000" y="1286640"/>
              <a:ext cx="2871000" cy="2925000"/>
              <a:chOff x="3672000" y="1286640"/>
              <a:chExt cx="2871000" cy="2925000"/>
            </a:xfrm>
          </p:grpSpPr>
          <p:grpSp>
            <p:nvGrpSpPr>
              <p:cNvPr id="646" name="Gruppieren 645"/>
              <p:cNvGrpSpPr/>
              <p:nvPr/>
            </p:nvGrpSpPr>
            <p:grpSpPr>
              <a:xfrm>
                <a:off x="4275720" y="1646640"/>
                <a:ext cx="2267280" cy="2555640"/>
                <a:chOff x="4275720" y="1646640"/>
                <a:chExt cx="2267280" cy="2555640"/>
              </a:xfrm>
            </p:grpSpPr>
            <p:pic>
              <p:nvPicPr>
                <p:cNvPr id="647" name="Grafik 646"/>
                <p:cNvPicPr/>
                <p:nvPr/>
              </p:nvPicPr>
              <p:blipFill>
                <a:blip r:embed="rId3"/>
                <a:srcRect l="11407" t="15214" r="5910" b="8136"/>
                <a:stretch/>
              </p:blipFill>
              <p:spPr>
                <a:xfrm>
                  <a:off x="4275720" y="1646640"/>
                  <a:ext cx="2267280" cy="23821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648" name="Rechteck 647"/>
                <p:cNvSpPr/>
                <p:nvPr/>
              </p:nvSpPr>
              <p:spPr>
                <a:xfrm>
                  <a:off x="4905720" y="4010760"/>
                  <a:ext cx="310320" cy="19116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de-DE" sz="9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4</a:t>
                  </a:r>
                  <a:endParaRPr lang="de-DE" sz="900" b="0" strike="noStrike" spc="-1">
                    <a:latin typeface="Arial"/>
                  </a:endParaRPr>
                </a:p>
              </p:txBody>
            </p:sp>
            <p:sp>
              <p:nvSpPr>
                <p:cNvPr id="649" name="Rechteck 648"/>
                <p:cNvSpPr/>
                <p:nvPr/>
              </p:nvSpPr>
              <p:spPr>
                <a:xfrm>
                  <a:off x="6197040" y="4009680"/>
                  <a:ext cx="310320" cy="19116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de-DE" sz="9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10</a:t>
                  </a:r>
                  <a:endParaRPr lang="de-DE" sz="900" b="0" strike="noStrike" spc="-1">
                    <a:latin typeface="Arial"/>
                  </a:endParaRPr>
                </a:p>
              </p:txBody>
            </p:sp>
            <p:sp>
              <p:nvSpPr>
                <p:cNvPr id="650" name="Rechteck 649"/>
                <p:cNvSpPr/>
                <p:nvPr/>
              </p:nvSpPr>
              <p:spPr>
                <a:xfrm>
                  <a:off x="5787720" y="4010040"/>
                  <a:ext cx="310320" cy="19080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de-DE" sz="9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8</a:t>
                  </a:r>
                  <a:endParaRPr lang="de-DE" sz="900" b="0" strike="noStrike" spc="-1">
                    <a:latin typeface="Arial"/>
                  </a:endParaRPr>
                </a:p>
              </p:txBody>
            </p:sp>
            <p:sp>
              <p:nvSpPr>
                <p:cNvPr id="651" name="Rechteck 650"/>
                <p:cNvSpPr/>
                <p:nvPr/>
              </p:nvSpPr>
              <p:spPr>
                <a:xfrm>
                  <a:off x="5346720" y="4010400"/>
                  <a:ext cx="310320" cy="19116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de-DE" sz="9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6</a:t>
                  </a:r>
                  <a:endParaRPr lang="de-DE" sz="900" b="0" strike="noStrike" spc="-1">
                    <a:latin typeface="Arial"/>
                  </a:endParaRPr>
                </a:p>
              </p:txBody>
            </p:sp>
            <p:sp>
              <p:nvSpPr>
                <p:cNvPr id="652" name="Rechteck 651"/>
                <p:cNvSpPr/>
                <p:nvPr/>
              </p:nvSpPr>
              <p:spPr>
                <a:xfrm>
                  <a:off x="4464720" y="4011120"/>
                  <a:ext cx="310320" cy="19116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de-DE" sz="9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2</a:t>
                  </a:r>
                  <a:endParaRPr lang="de-DE" sz="900" b="0" strike="noStrike" spc="-1">
                    <a:latin typeface="Arial"/>
                  </a:endParaRPr>
                </a:p>
              </p:txBody>
            </p:sp>
          </p:grpSp>
          <p:sp>
            <p:nvSpPr>
              <p:cNvPr id="653" name="Rechteck 652"/>
              <p:cNvSpPr/>
              <p:nvPr/>
            </p:nvSpPr>
            <p:spPr>
              <a:xfrm>
                <a:off x="5153760" y="1470600"/>
                <a:ext cx="540360" cy="1605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800" b="1" strike="noStrike" spc="-1">
                    <a:solidFill>
                      <a:srgbClr val="FF860D"/>
                    </a:solidFill>
                    <a:latin typeface="Arial"/>
                    <a:ea typeface="DejaVu Sans"/>
                  </a:rPr>
                  <a:t>20000</a:t>
                </a:r>
                <a:endParaRPr lang="de-DE" sz="800" b="0" strike="noStrike" spc="-1">
                  <a:latin typeface="Arial"/>
                </a:endParaRPr>
              </a:p>
            </p:txBody>
          </p:sp>
          <p:sp>
            <p:nvSpPr>
              <p:cNvPr id="654" name="Rechteck 653"/>
              <p:cNvSpPr/>
              <p:nvPr/>
            </p:nvSpPr>
            <p:spPr>
              <a:xfrm>
                <a:off x="4659120" y="1286640"/>
                <a:ext cx="1534320" cy="1717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900" b="1" strike="noStrike" spc="-1">
                    <a:solidFill>
                      <a:srgbClr val="FF860D"/>
                    </a:solidFill>
                    <a:latin typeface="Arial"/>
                    <a:ea typeface="DejaVu Sans"/>
                  </a:rPr>
                  <a:t>Number of observation</a:t>
                </a:r>
                <a:endParaRPr lang="de-DE" sz="900" b="0" strike="noStrike" spc="-1">
                  <a:latin typeface="Arial"/>
                </a:endParaRPr>
              </a:p>
            </p:txBody>
          </p:sp>
          <p:sp>
            <p:nvSpPr>
              <p:cNvPr id="655" name="Rechteck 654"/>
              <p:cNvSpPr/>
              <p:nvPr/>
            </p:nvSpPr>
            <p:spPr>
              <a:xfrm>
                <a:off x="5765760" y="1470600"/>
                <a:ext cx="489240" cy="16092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800" b="1" strike="noStrike" spc="-1">
                    <a:solidFill>
                      <a:srgbClr val="FF860D"/>
                    </a:solidFill>
                    <a:latin typeface="Arial"/>
                    <a:ea typeface="DejaVu Sans"/>
                  </a:rPr>
                  <a:t>30000</a:t>
                </a:r>
                <a:endParaRPr lang="de-DE" sz="800" b="0" strike="noStrike" spc="-1">
                  <a:latin typeface="Arial"/>
                </a:endParaRPr>
              </a:p>
            </p:txBody>
          </p:sp>
          <p:sp>
            <p:nvSpPr>
              <p:cNvPr id="656" name="Rechteck 655"/>
              <p:cNvSpPr/>
              <p:nvPr/>
            </p:nvSpPr>
            <p:spPr>
              <a:xfrm>
                <a:off x="4509360" y="1470240"/>
                <a:ext cx="509040" cy="16056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800" b="1" strike="noStrike" spc="-1">
                    <a:solidFill>
                      <a:srgbClr val="FF860D"/>
                    </a:solidFill>
                    <a:latin typeface="Arial"/>
                    <a:ea typeface="DejaVu Sans"/>
                  </a:rPr>
                  <a:t>10000</a:t>
                </a:r>
                <a:endParaRPr lang="de-DE" sz="800" b="0" strike="noStrike" spc="-1">
                  <a:latin typeface="Arial"/>
                </a:endParaRPr>
              </a:p>
            </p:txBody>
          </p:sp>
          <p:sp>
            <p:nvSpPr>
              <p:cNvPr id="657" name="TextShape 6_37"/>
              <p:cNvSpPr/>
              <p:nvPr/>
            </p:nvSpPr>
            <p:spPr>
              <a:xfrm rot="16178400">
                <a:off x="2336400" y="2645280"/>
                <a:ext cx="2910240" cy="220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de-DE" sz="1000" b="1" strike="noStrike" spc="-1">
                    <a:solidFill>
                      <a:srgbClr val="000000"/>
                    </a:solidFill>
                    <a:latin typeface="Arial"/>
                    <a:ea typeface="BAAAAA+LiberationSerif-Bold"/>
                  </a:rPr>
                  <a:t>Height with respect to radar station (m)</a:t>
                </a:r>
                <a:r>
                  <a:rPr lang="de-DE" sz="1000" b="1" strike="noStrike" spc="-1">
                    <a:solidFill>
                      <a:srgbClr val="2A6099"/>
                    </a:solidFill>
                    <a:latin typeface="Arial"/>
                    <a:ea typeface="BAAAAA+LiberationSerif-Bold"/>
                  </a:rPr>
                  <a:t>  </a:t>
                </a:r>
                <a:r>
                  <a:rPr lang="de-DE" sz="1000" b="1" strike="noStrike" spc="-1">
                    <a:solidFill>
                      <a:srgbClr val="2B7ED3"/>
                    </a:solidFill>
                    <a:latin typeface="Arial"/>
                    <a:ea typeface="BAAAAA+LiberationSerif-Bold"/>
                  </a:rPr>
                  <a:t>  </a:t>
                </a:r>
                <a:endParaRPr lang="de-DE" sz="1000" b="0" strike="noStrike" spc="-1">
                  <a:latin typeface="Arial"/>
                </a:endParaRPr>
              </a:p>
            </p:txBody>
          </p:sp>
          <p:sp>
            <p:nvSpPr>
              <p:cNvPr id="658" name="Rechteck 657"/>
              <p:cNvSpPr/>
              <p:nvPr/>
            </p:nvSpPr>
            <p:spPr>
              <a:xfrm>
                <a:off x="3843360" y="1684440"/>
                <a:ext cx="462600" cy="19944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8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10000</a:t>
                </a:r>
                <a:endParaRPr lang="de-DE" sz="800" b="0" strike="noStrike" spc="-1">
                  <a:latin typeface="Arial"/>
                </a:endParaRPr>
              </a:p>
            </p:txBody>
          </p:sp>
          <p:sp>
            <p:nvSpPr>
              <p:cNvPr id="659" name="Rechteck 658"/>
              <p:cNvSpPr/>
              <p:nvPr/>
            </p:nvSpPr>
            <p:spPr>
              <a:xfrm>
                <a:off x="3897360" y="2116080"/>
                <a:ext cx="410760" cy="19944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8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8000</a:t>
                </a:r>
                <a:endParaRPr lang="de-DE" sz="800" b="0" strike="noStrike" spc="-1">
                  <a:latin typeface="Arial"/>
                </a:endParaRPr>
              </a:p>
            </p:txBody>
          </p:sp>
          <p:sp>
            <p:nvSpPr>
              <p:cNvPr id="660" name="Rechteck 659"/>
              <p:cNvSpPr/>
              <p:nvPr/>
            </p:nvSpPr>
            <p:spPr>
              <a:xfrm>
                <a:off x="3897360" y="2583720"/>
                <a:ext cx="410760" cy="19944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8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6000</a:t>
                </a:r>
                <a:endParaRPr lang="de-DE" sz="800" b="0" strike="noStrike" spc="-1">
                  <a:latin typeface="Arial"/>
                </a:endParaRPr>
              </a:p>
            </p:txBody>
          </p:sp>
          <p:sp>
            <p:nvSpPr>
              <p:cNvPr id="661" name="Rechteck 660"/>
              <p:cNvSpPr/>
              <p:nvPr/>
            </p:nvSpPr>
            <p:spPr>
              <a:xfrm>
                <a:off x="3897360" y="3051360"/>
                <a:ext cx="410760" cy="19944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8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4000</a:t>
                </a:r>
                <a:endParaRPr lang="de-DE" sz="800" b="0" strike="noStrike" spc="-1">
                  <a:latin typeface="Arial"/>
                </a:endParaRPr>
              </a:p>
            </p:txBody>
          </p:sp>
          <p:sp>
            <p:nvSpPr>
              <p:cNvPr id="662" name="Rechteck 661"/>
              <p:cNvSpPr/>
              <p:nvPr/>
            </p:nvSpPr>
            <p:spPr>
              <a:xfrm>
                <a:off x="3897360" y="3483000"/>
                <a:ext cx="410760" cy="19944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8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2000</a:t>
                </a:r>
                <a:endParaRPr lang="de-DE" sz="800" b="0" strike="noStrike" spc="-1">
                  <a:latin typeface="Arial"/>
                </a:endParaRPr>
              </a:p>
            </p:txBody>
          </p:sp>
        </p:grpSp>
        <p:sp>
          <p:nvSpPr>
            <p:cNvPr id="663" name="TextShape 6_36"/>
            <p:cNvSpPr/>
            <p:nvPr/>
          </p:nvSpPr>
          <p:spPr>
            <a:xfrm rot="9600">
              <a:off x="5817240" y="1634400"/>
              <a:ext cx="858240" cy="31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200" b="1" strike="noStrike" spc="-1">
                  <a:solidFill>
                    <a:srgbClr val="2A6099"/>
                  </a:solidFill>
                  <a:latin typeface="Arial"/>
                  <a:ea typeface="BAAAAA+LiberationSerif-Bold"/>
                </a:rPr>
                <a:t>Elv:3.5 </a:t>
              </a:r>
              <a:r>
                <a:rPr lang="de-DE" sz="1600" b="1" strike="noStrike" spc="-1">
                  <a:solidFill>
                    <a:srgbClr val="2A6099"/>
                  </a:solidFill>
                  <a:latin typeface="Arial"/>
                  <a:ea typeface="BAAAAA+LiberationSerif-Bold"/>
                </a:rPr>
                <a:t> </a:t>
              </a:r>
              <a:r>
                <a:rPr lang="de-DE" sz="1600" b="1" strike="noStrike" spc="-1">
                  <a:solidFill>
                    <a:srgbClr val="2B7ED3"/>
                  </a:solidFill>
                  <a:latin typeface="Arial"/>
                  <a:ea typeface="BAAAAA+LiberationSerif-Bold"/>
                </a:rPr>
                <a:t>  </a:t>
              </a:r>
              <a:endParaRPr lang="de-DE" sz="1600" b="0" strike="noStrike" spc="-1">
                <a:latin typeface="Arial"/>
              </a:endParaRPr>
            </a:p>
          </p:txBody>
        </p:sp>
      </p:grpSp>
      <p:pic>
        <p:nvPicPr>
          <p:cNvPr id="664" name="Grafik 663"/>
          <p:cNvPicPr/>
          <p:nvPr/>
        </p:nvPicPr>
        <p:blipFill>
          <a:blip r:embed="rId4"/>
          <a:srcRect l="11407" t="15744" r="5910" b="8132"/>
          <a:stretch/>
        </p:blipFill>
        <p:spPr>
          <a:xfrm>
            <a:off x="6552000" y="1656000"/>
            <a:ext cx="2267640" cy="2375640"/>
          </a:xfrm>
          <a:prstGeom prst="rect">
            <a:avLst/>
          </a:prstGeom>
          <a:ln w="0">
            <a:noFill/>
          </a:ln>
        </p:spPr>
      </p:pic>
      <p:sp>
        <p:nvSpPr>
          <p:cNvPr id="665" name="TextShape 6_1"/>
          <p:cNvSpPr/>
          <p:nvPr/>
        </p:nvSpPr>
        <p:spPr>
          <a:xfrm rot="9600">
            <a:off x="8129880" y="1646280"/>
            <a:ext cx="858240" cy="30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2A6099"/>
                </a:solidFill>
                <a:latin typeface="Arial"/>
                <a:ea typeface="BAAAAA+LiberationSerif-Bold"/>
              </a:rPr>
              <a:t>Elv:3.5</a:t>
            </a:r>
            <a:r>
              <a:rPr lang="de-DE" sz="1600" b="1" strike="noStrike" spc="-1" dirty="0">
                <a:solidFill>
                  <a:srgbClr val="2A6099"/>
                </a:solidFill>
                <a:latin typeface="Arial"/>
                <a:ea typeface="BAAAAA+LiberationSerif-Bold"/>
              </a:rPr>
              <a:t>  </a:t>
            </a:r>
            <a:r>
              <a:rPr lang="de-DE" sz="1600" b="1" strike="noStrike" spc="-1" dirty="0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666" name="Rechteck 665"/>
          <p:cNvSpPr/>
          <p:nvPr/>
        </p:nvSpPr>
        <p:spPr>
          <a:xfrm>
            <a:off x="7470000" y="1477080"/>
            <a:ext cx="570600" cy="199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b="1" strike="noStrike" spc="-1">
                <a:solidFill>
                  <a:srgbClr val="FF860D"/>
                </a:solidFill>
                <a:latin typeface="Arial"/>
                <a:ea typeface="DejaVu Sans"/>
              </a:rPr>
              <a:t>20000</a:t>
            </a:r>
            <a:endParaRPr lang="de-DE" sz="800" b="0" strike="noStrike" spc="-1">
              <a:latin typeface="Arial"/>
            </a:endParaRPr>
          </a:p>
        </p:txBody>
      </p:sp>
      <p:sp>
        <p:nvSpPr>
          <p:cNvPr id="667" name="Rechteck 666"/>
          <p:cNvSpPr/>
          <p:nvPr/>
        </p:nvSpPr>
        <p:spPr>
          <a:xfrm>
            <a:off x="8118000" y="1477440"/>
            <a:ext cx="516600" cy="199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b="1" strike="noStrike" spc="-1">
                <a:solidFill>
                  <a:srgbClr val="FF860D"/>
                </a:solidFill>
                <a:latin typeface="Arial"/>
                <a:ea typeface="DejaVu Sans"/>
              </a:rPr>
              <a:t>30000</a:t>
            </a:r>
            <a:endParaRPr lang="de-DE" sz="800" b="0" strike="noStrike" spc="-1">
              <a:latin typeface="Arial"/>
            </a:endParaRPr>
          </a:p>
        </p:txBody>
      </p:sp>
      <p:sp>
        <p:nvSpPr>
          <p:cNvPr id="668" name="Rechteck 667"/>
          <p:cNvSpPr/>
          <p:nvPr/>
        </p:nvSpPr>
        <p:spPr>
          <a:xfrm>
            <a:off x="6822000" y="1476720"/>
            <a:ext cx="537480" cy="199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b="1" strike="noStrike" spc="-1">
                <a:solidFill>
                  <a:srgbClr val="FF860D"/>
                </a:solidFill>
                <a:latin typeface="Arial"/>
                <a:ea typeface="DejaVu Sans"/>
              </a:rPr>
              <a:t>10000</a:t>
            </a:r>
            <a:endParaRPr lang="de-DE" sz="800" b="0" strike="noStrike" spc="-1">
              <a:latin typeface="Arial"/>
            </a:endParaRPr>
          </a:p>
        </p:txBody>
      </p:sp>
      <p:sp>
        <p:nvSpPr>
          <p:cNvPr id="669" name="Rechteck 668"/>
          <p:cNvSpPr/>
          <p:nvPr/>
        </p:nvSpPr>
        <p:spPr>
          <a:xfrm>
            <a:off x="6912000" y="1257840"/>
            <a:ext cx="1619640" cy="213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900" b="1" strike="noStrike" spc="-1">
                <a:solidFill>
                  <a:srgbClr val="FF860D"/>
                </a:solidFill>
                <a:latin typeface="Arial"/>
                <a:ea typeface="DejaVu Sans"/>
              </a:rPr>
              <a:t>Number of observation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670" name="Rechteck 669"/>
          <p:cNvSpPr/>
          <p:nvPr/>
        </p:nvSpPr>
        <p:spPr>
          <a:xfrm>
            <a:off x="7164000" y="4033800"/>
            <a:ext cx="354600" cy="213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671" name="Rechteck 670"/>
          <p:cNvSpPr/>
          <p:nvPr/>
        </p:nvSpPr>
        <p:spPr>
          <a:xfrm>
            <a:off x="8496000" y="4032360"/>
            <a:ext cx="354600" cy="213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672" name="Rechteck 671"/>
          <p:cNvSpPr/>
          <p:nvPr/>
        </p:nvSpPr>
        <p:spPr>
          <a:xfrm>
            <a:off x="8064000" y="4032720"/>
            <a:ext cx="354600" cy="213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673" name="Rechteck 672"/>
          <p:cNvSpPr/>
          <p:nvPr/>
        </p:nvSpPr>
        <p:spPr>
          <a:xfrm>
            <a:off x="7596000" y="4033440"/>
            <a:ext cx="354600" cy="213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674" name="Rechteck 673"/>
          <p:cNvSpPr/>
          <p:nvPr/>
        </p:nvSpPr>
        <p:spPr>
          <a:xfrm>
            <a:off x="6732000" y="4034160"/>
            <a:ext cx="354600" cy="213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675" name="Rechteck 674"/>
          <p:cNvSpPr/>
          <p:nvPr/>
        </p:nvSpPr>
        <p:spPr>
          <a:xfrm>
            <a:off x="4938840" y="932760"/>
            <a:ext cx="100080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1st run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676" name="Rechteck 675"/>
          <p:cNvSpPr/>
          <p:nvPr/>
        </p:nvSpPr>
        <p:spPr>
          <a:xfrm>
            <a:off x="7099200" y="933120"/>
            <a:ext cx="118044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2nd run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677" name="Rechteck 676"/>
          <p:cNvSpPr/>
          <p:nvPr/>
        </p:nvSpPr>
        <p:spPr>
          <a:xfrm>
            <a:off x="36000" y="1152000"/>
            <a:ext cx="3563640" cy="85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latin typeface="Arial"/>
              </a:rPr>
              <a:t>Calculate the Desroziers statistic </a:t>
            </a:r>
          </a:p>
          <a:p>
            <a:pPr>
              <a:lnSpc>
                <a:spcPct val="100000"/>
              </a:lnSpc>
            </a:pPr>
            <a:r>
              <a:rPr lang="de-DE" sz="1800" b="0" strike="noStrike" spc="-1">
                <a:latin typeface="Arial"/>
              </a:rPr>
              <a:t>error to define the refectivity error profile:</a:t>
            </a:r>
          </a:p>
        </p:txBody>
      </p:sp>
      <p:cxnSp>
        <p:nvCxnSpPr>
          <p:cNvPr id="3" name="Gerader Verbinder 2"/>
          <p:cNvCxnSpPr/>
          <p:nvPr/>
        </p:nvCxnSpPr>
        <p:spPr bwMode="auto">
          <a:xfrm flipV="1">
            <a:off x="6372200" y="1684440"/>
            <a:ext cx="0" cy="23252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r Verbinder 63"/>
          <p:cNvCxnSpPr/>
          <p:nvPr/>
        </p:nvCxnSpPr>
        <p:spPr bwMode="auto">
          <a:xfrm flipV="1">
            <a:off x="7119420" y="1684440"/>
            <a:ext cx="0" cy="23252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5" name="Grafik 64"/>
          <p:cNvPicPr/>
          <p:nvPr/>
        </p:nvPicPr>
        <p:blipFill>
          <a:blip r:embed="rId4"/>
          <a:srcRect l="11407" t="15744" r="5910" b="8132"/>
          <a:stretch/>
        </p:blipFill>
        <p:spPr>
          <a:xfrm>
            <a:off x="5423940" y="4274370"/>
            <a:ext cx="2267640" cy="2375640"/>
          </a:xfrm>
          <a:prstGeom prst="rect">
            <a:avLst/>
          </a:prstGeom>
          <a:ln w="0">
            <a:noFill/>
          </a:ln>
        </p:spPr>
      </p:pic>
      <p:sp>
        <p:nvSpPr>
          <p:cNvPr id="66" name="TextShape 6_1"/>
          <p:cNvSpPr/>
          <p:nvPr/>
        </p:nvSpPr>
        <p:spPr>
          <a:xfrm rot="9600">
            <a:off x="6737330" y="4334489"/>
            <a:ext cx="858240" cy="30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 dirty="0">
                <a:solidFill>
                  <a:srgbClr val="2A6099"/>
                </a:solidFill>
                <a:latin typeface="Arial"/>
                <a:ea typeface="BAAAAA+LiberationSerif-Bold"/>
              </a:rPr>
              <a:t>Elv:3.5</a:t>
            </a:r>
            <a:r>
              <a:rPr lang="de-DE" sz="1600" b="1" strike="noStrike" spc="-1" dirty="0">
                <a:solidFill>
                  <a:srgbClr val="2A6099"/>
                </a:solidFill>
                <a:latin typeface="Arial"/>
                <a:ea typeface="BAAAAA+LiberationSerif-Bold"/>
              </a:rPr>
              <a:t>  </a:t>
            </a:r>
            <a:r>
              <a:rPr lang="de-DE" sz="1600" b="1" strike="noStrike" spc="-1" dirty="0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 dirty="0">
              <a:latin typeface="Arial"/>
            </a:endParaRPr>
          </a:p>
        </p:txBody>
      </p:sp>
      <p:cxnSp>
        <p:nvCxnSpPr>
          <p:cNvPr id="67" name="Gerader Verbinder 66"/>
          <p:cNvCxnSpPr/>
          <p:nvPr/>
        </p:nvCxnSpPr>
        <p:spPr bwMode="auto">
          <a:xfrm flipH="1" flipV="1">
            <a:off x="5927040" y="4303756"/>
            <a:ext cx="747450" cy="22858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6982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rafik 677"/>
          <p:cNvPicPr/>
          <p:nvPr/>
        </p:nvPicPr>
        <p:blipFill>
          <a:blip r:embed="rId2"/>
          <a:srcRect l="28080" t="31386" r="5222" b="12312"/>
          <a:stretch/>
        </p:blipFill>
        <p:spPr>
          <a:xfrm>
            <a:off x="5238000" y="1460880"/>
            <a:ext cx="3023640" cy="2375640"/>
          </a:xfrm>
          <a:prstGeom prst="rect">
            <a:avLst/>
          </a:prstGeom>
          <a:ln w="0">
            <a:noFill/>
          </a:ln>
        </p:spPr>
      </p:pic>
      <p:pic>
        <p:nvPicPr>
          <p:cNvPr id="679" name="Grafik 678"/>
          <p:cNvPicPr/>
          <p:nvPr/>
        </p:nvPicPr>
        <p:blipFill>
          <a:blip r:embed="rId3"/>
          <a:srcRect l="26608" t="30610" r="4224" b="12312"/>
          <a:stretch/>
        </p:blipFill>
        <p:spPr>
          <a:xfrm>
            <a:off x="5166000" y="3819600"/>
            <a:ext cx="3149640" cy="2411640"/>
          </a:xfrm>
          <a:prstGeom prst="rect">
            <a:avLst/>
          </a:prstGeom>
          <a:ln w="0">
            <a:noFill/>
          </a:ln>
        </p:spPr>
      </p:pic>
      <p:pic>
        <p:nvPicPr>
          <p:cNvPr id="680" name="Grafik 679"/>
          <p:cNvPicPr/>
          <p:nvPr/>
        </p:nvPicPr>
        <p:blipFill>
          <a:blip r:embed="rId4"/>
          <a:srcRect l="26603" t="31212" r="4229" b="10680"/>
          <a:stretch/>
        </p:blipFill>
        <p:spPr>
          <a:xfrm>
            <a:off x="1878120" y="1440000"/>
            <a:ext cx="3161520" cy="2483640"/>
          </a:xfrm>
          <a:prstGeom prst="rect">
            <a:avLst/>
          </a:prstGeom>
          <a:ln w="0">
            <a:noFill/>
          </a:ln>
        </p:spPr>
      </p:pic>
      <p:sp>
        <p:nvSpPr>
          <p:cNvPr id="681" name="CustomShape 5_3"/>
          <p:cNvSpPr/>
          <p:nvPr/>
        </p:nvSpPr>
        <p:spPr>
          <a:xfrm>
            <a:off x="360000" y="6348240"/>
            <a:ext cx="1833120" cy="4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22nd EMS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5-9 Sep 2022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Kobra Khosravian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682" name="TextShape 6_15"/>
          <p:cNvSpPr/>
          <p:nvPr/>
        </p:nvSpPr>
        <p:spPr>
          <a:xfrm rot="16180800">
            <a:off x="1013400" y="2462040"/>
            <a:ext cx="929160" cy="30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fss  </a:t>
            </a:r>
            <a:r>
              <a:rPr lang="de-DE" sz="16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683" name="TextShape 7_10"/>
          <p:cNvSpPr/>
          <p:nvPr/>
        </p:nvSpPr>
        <p:spPr>
          <a:xfrm rot="16180800">
            <a:off x="1409400" y="4910400"/>
            <a:ext cx="929160" cy="30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fss  </a:t>
            </a:r>
            <a:r>
              <a:rPr lang="de-DE" sz="16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684" name="CustomShape 13_1"/>
          <p:cNvSpPr/>
          <p:nvPr/>
        </p:nvSpPr>
        <p:spPr>
          <a:xfrm>
            <a:off x="36000" y="72000"/>
            <a:ext cx="835128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2D4B9B"/>
                </a:solidFill>
                <a:latin typeface="Arial"/>
                <a:ea typeface="DejaVu Sans"/>
              </a:rPr>
              <a:t>12h forecast verification of reflectivity and precipitation 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2D4B9B"/>
                </a:solidFill>
                <a:latin typeface="Arial"/>
                <a:ea typeface="DejaVu Sans"/>
              </a:rPr>
              <a:t>over Germany - </a:t>
            </a:r>
            <a:r>
              <a:rPr lang="de-DE" sz="1600" b="1" strike="noStrike" spc="-1">
                <a:solidFill>
                  <a:srgbClr val="2D4B9B"/>
                </a:solidFill>
                <a:latin typeface="Arial"/>
                <a:ea typeface="DejaVu Sans"/>
              </a:rPr>
              <a:t>From 01 July until 14 July 2021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685" name="Rechteck 684"/>
          <p:cNvSpPr/>
          <p:nvPr/>
        </p:nvSpPr>
        <p:spPr>
          <a:xfrm>
            <a:off x="3132000" y="865080"/>
            <a:ext cx="438696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Sum scores over all initial times (3h interval)</a:t>
            </a:r>
            <a:endParaRPr lang="de-DE" sz="1500" b="0" strike="noStrike" spc="-1">
              <a:latin typeface="Arial"/>
            </a:endParaRPr>
          </a:p>
        </p:txBody>
      </p:sp>
      <p:sp>
        <p:nvSpPr>
          <p:cNvPr id="686" name="CustomShape 5_4"/>
          <p:cNvSpPr/>
          <p:nvPr/>
        </p:nvSpPr>
        <p:spPr>
          <a:xfrm>
            <a:off x="108000" y="1080000"/>
            <a:ext cx="1511640" cy="646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Obs error= 10 dbz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FF4000"/>
                </a:solidFill>
                <a:latin typeface="Times New Roman"/>
                <a:ea typeface="DejaVu Sans"/>
              </a:rPr>
              <a:t>Obs error= </a:t>
            </a:r>
            <a:r>
              <a:rPr lang="de-DE" sz="12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3 dbz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3465A4"/>
                </a:solidFill>
                <a:latin typeface="Times New Roman"/>
                <a:ea typeface="DejaVu Sans"/>
              </a:rPr>
              <a:t>Obs error= </a:t>
            </a:r>
            <a:r>
              <a:rPr lang="de-DE" sz="1200" b="1" strike="noStrike" spc="-1">
                <a:solidFill>
                  <a:srgbClr val="2A6099"/>
                </a:solidFill>
                <a:latin typeface="Times New Roman"/>
                <a:ea typeface="DejaVu Sans"/>
              </a:rPr>
              <a:t>7-4 dbz 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2D4B9B"/>
                </a:solidFill>
                <a:latin typeface="Times New Roman"/>
                <a:ea typeface="DejaVu Sans"/>
              </a:rPr>
              <a:t> 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687" name="TextShape 7_11"/>
          <p:cNvSpPr/>
          <p:nvPr/>
        </p:nvSpPr>
        <p:spPr>
          <a:xfrm rot="16180800">
            <a:off x="-281880" y="3830400"/>
            <a:ext cx="929160" cy="30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  </a:t>
            </a:r>
            <a:r>
              <a:rPr lang="de-DE" sz="16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>
              <a:latin typeface="Arial"/>
            </a:endParaRPr>
          </a:p>
        </p:txBody>
      </p:sp>
      <p:grpSp>
        <p:nvGrpSpPr>
          <p:cNvPr id="688" name="Gruppieren 687"/>
          <p:cNvGrpSpPr/>
          <p:nvPr/>
        </p:nvGrpSpPr>
        <p:grpSpPr>
          <a:xfrm>
            <a:off x="5396400" y="3139560"/>
            <a:ext cx="2595240" cy="562680"/>
            <a:chOff x="5396400" y="3139560"/>
            <a:chExt cx="2595240" cy="562680"/>
          </a:xfrm>
        </p:grpSpPr>
        <p:sp>
          <p:nvSpPr>
            <p:cNvPr id="689" name="TextShape 1_5"/>
            <p:cNvSpPr/>
            <p:nvPr/>
          </p:nvSpPr>
          <p:spPr>
            <a:xfrm>
              <a:off x="5442840" y="3403800"/>
              <a:ext cx="1561680" cy="29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thr: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 0.1mm/h  </a:t>
              </a:r>
              <a:r>
                <a:rPr lang="de-DE" sz="1600" b="1" strike="noStrike" spc="-1">
                  <a:solidFill>
                    <a:srgbClr val="2B7ED3"/>
                  </a:solidFill>
                  <a:latin typeface="Arial"/>
                  <a:ea typeface="BAAAAA+LiberationSerif-Bold"/>
                </a:rPr>
                <a:t>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690" name="TextShape 2_1"/>
            <p:cNvSpPr/>
            <p:nvPr/>
          </p:nvSpPr>
          <p:spPr>
            <a:xfrm>
              <a:off x="5396400" y="3139560"/>
              <a:ext cx="2595240" cy="28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box length: 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15 pix ~ 31 km  </a:t>
              </a:r>
              <a:endParaRPr lang="de-DE" sz="1500" b="0" strike="noStrike" spc="-1">
                <a:latin typeface="Arial"/>
              </a:endParaRPr>
            </a:p>
          </p:txBody>
        </p:sp>
      </p:grpSp>
      <p:grpSp>
        <p:nvGrpSpPr>
          <p:cNvPr id="691" name="Gruppieren 690"/>
          <p:cNvGrpSpPr/>
          <p:nvPr/>
        </p:nvGrpSpPr>
        <p:grpSpPr>
          <a:xfrm>
            <a:off x="5360400" y="5465160"/>
            <a:ext cx="2739240" cy="726120"/>
            <a:chOff x="5360400" y="5465160"/>
            <a:chExt cx="2739240" cy="726120"/>
          </a:xfrm>
        </p:grpSpPr>
        <p:sp>
          <p:nvSpPr>
            <p:cNvPr id="692" name="TextShape 1_5"/>
            <p:cNvSpPr/>
            <p:nvPr/>
          </p:nvSpPr>
          <p:spPr>
            <a:xfrm>
              <a:off x="5409720" y="5805720"/>
              <a:ext cx="1647720" cy="38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thr:</a:t>
              </a:r>
              <a:r>
                <a:rPr lang="de-DE" sz="1500" b="1" strike="noStrike" spc="-1">
                  <a:solidFill>
                    <a:srgbClr val="FF0000"/>
                  </a:solidFill>
                  <a:latin typeface="Arial"/>
                  <a:ea typeface="BAAAAA+LiberationSerif-Bold"/>
                </a:rPr>
                <a:t>5m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m/h  </a:t>
              </a:r>
              <a:r>
                <a:rPr lang="de-DE" sz="1600" b="1" strike="noStrike" spc="-1">
                  <a:solidFill>
                    <a:srgbClr val="2B7ED3"/>
                  </a:solidFill>
                  <a:latin typeface="Arial"/>
                  <a:ea typeface="BAAAAA+LiberationSerif-Bold"/>
                </a:rPr>
                <a:t>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693" name="TextShape 2_1"/>
            <p:cNvSpPr/>
            <p:nvPr/>
          </p:nvSpPr>
          <p:spPr>
            <a:xfrm>
              <a:off x="5360400" y="5465160"/>
              <a:ext cx="2739240" cy="36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box length: 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15 pix ~ 31 km  </a:t>
              </a:r>
              <a:endParaRPr lang="de-DE" sz="1500" b="0" strike="noStrike" spc="-1">
                <a:latin typeface="Arial"/>
              </a:endParaRPr>
            </a:p>
          </p:txBody>
        </p:sp>
      </p:grpSp>
      <p:sp>
        <p:nvSpPr>
          <p:cNvPr id="694" name="TextShape 8_7"/>
          <p:cNvSpPr/>
          <p:nvPr/>
        </p:nvSpPr>
        <p:spPr>
          <a:xfrm rot="21595800">
            <a:off x="5358600" y="1116000"/>
            <a:ext cx="2873160" cy="320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precipitation  </a:t>
            </a:r>
            <a:r>
              <a:rPr lang="de-DE" sz="16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695" name="TextShape 8_8"/>
          <p:cNvSpPr/>
          <p:nvPr/>
        </p:nvSpPr>
        <p:spPr>
          <a:xfrm rot="21595200">
            <a:off x="5466600" y="6336360"/>
            <a:ext cx="2343600" cy="357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forecast lead time (h)  </a:t>
            </a:r>
            <a:r>
              <a:rPr lang="de-DE" sz="12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200" b="0" strike="noStrike" spc="-1">
              <a:latin typeface="Arial"/>
            </a:endParaRPr>
          </a:p>
        </p:txBody>
      </p:sp>
      <p:grpSp>
        <p:nvGrpSpPr>
          <p:cNvPr id="696" name="Gruppieren 695"/>
          <p:cNvGrpSpPr/>
          <p:nvPr/>
        </p:nvGrpSpPr>
        <p:grpSpPr>
          <a:xfrm>
            <a:off x="2084400" y="3192120"/>
            <a:ext cx="2775240" cy="562680"/>
            <a:chOff x="2084400" y="3192120"/>
            <a:chExt cx="2775240" cy="562680"/>
          </a:xfrm>
        </p:grpSpPr>
        <p:sp>
          <p:nvSpPr>
            <p:cNvPr id="697" name="TextShape 1_5"/>
            <p:cNvSpPr/>
            <p:nvPr/>
          </p:nvSpPr>
          <p:spPr>
            <a:xfrm>
              <a:off x="2134080" y="3456360"/>
              <a:ext cx="1670040" cy="29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thr: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 15 dbz  </a:t>
              </a:r>
              <a:r>
                <a:rPr lang="de-DE" sz="1600" b="1" strike="noStrike" spc="-1">
                  <a:solidFill>
                    <a:srgbClr val="2B7ED3"/>
                  </a:solidFill>
                  <a:latin typeface="Arial"/>
                  <a:ea typeface="BAAAAA+LiberationSerif-Bold"/>
                </a:rPr>
                <a:t>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698" name="TextShape 2_1"/>
            <p:cNvSpPr/>
            <p:nvPr/>
          </p:nvSpPr>
          <p:spPr>
            <a:xfrm>
              <a:off x="2084400" y="3192120"/>
              <a:ext cx="2775240" cy="28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box length: 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15 pix ~ 31 km  </a:t>
              </a:r>
              <a:endParaRPr lang="de-DE" sz="1500" b="0" strike="noStrike" spc="-1">
                <a:latin typeface="Arial"/>
              </a:endParaRPr>
            </a:p>
          </p:txBody>
        </p:sp>
      </p:grpSp>
      <p:pic>
        <p:nvPicPr>
          <p:cNvPr id="699" name="Grafik 698"/>
          <p:cNvPicPr/>
          <p:nvPr/>
        </p:nvPicPr>
        <p:blipFill>
          <a:blip r:embed="rId5"/>
          <a:srcRect l="24138" t="31212" r="4224" b="10675"/>
          <a:stretch/>
        </p:blipFill>
        <p:spPr>
          <a:xfrm>
            <a:off x="1820160" y="3829680"/>
            <a:ext cx="3221640" cy="2469600"/>
          </a:xfrm>
          <a:prstGeom prst="rect">
            <a:avLst/>
          </a:prstGeom>
          <a:ln w="0">
            <a:noFill/>
          </a:ln>
        </p:spPr>
      </p:pic>
      <p:sp>
        <p:nvSpPr>
          <p:cNvPr id="700" name="TextShape 6_16"/>
          <p:cNvSpPr/>
          <p:nvPr/>
        </p:nvSpPr>
        <p:spPr>
          <a:xfrm rot="16180800">
            <a:off x="1013040" y="4586040"/>
            <a:ext cx="929160" cy="30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fss  </a:t>
            </a:r>
            <a:r>
              <a:rPr lang="de-DE" sz="16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strike="noStrike" spc="-1">
              <a:latin typeface="Arial"/>
            </a:endParaRPr>
          </a:p>
        </p:txBody>
      </p:sp>
      <p:grpSp>
        <p:nvGrpSpPr>
          <p:cNvPr id="701" name="Gruppieren 700"/>
          <p:cNvGrpSpPr/>
          <p:nvPr/>
        </p:nvGrpSpPr>
        <p:grpSpPr>
          <a:xfrm>
            <a:off x="2084400" y="5568120"/>
            <a:ext cx="2775240" cy="562680"/>
            <a:chOff x="2084400" y="5568120"/>
            <a:chExt cx="2775240" cy="562680"/>
          </a:xfrm>
        </p:grpSpPr>
        <p:sp>
          <p:nvSpPr>
            <p:cNvPr id="702" name="TextShape 1_5"/>
            <p:cNvSpPr/>
            <p:nvPr/>
          </p:nvSpPr>
          <p:spPr>
            <a:xfrm>
              <a:off x="2134080" y="5832360"/>
              <a:ext cx="1670040" cy="29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thr: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 37 dbz  </a:t>
              </a:r>
              <a:r>
                <a:rPr lang="de-DE" sz="1600" b="1" strike="noStrike" spc="-1">
                  <a:solidFill>
                    <a:srgbClr val="2B7ED3"/>
                  </a:solidFill>
                  <a:latin typeface="Arial"/>
                  <a:ea typeface="BAAAAA+LiberationSerif-Bold"/>
                </a:rPr>
                <a:t>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703" name="TextShape 2_1"/>
            <p:cNvSpPr/>
            <p:nvPr/>
          </p:nvSpPr>
          <p:spPr>
            <a:xfrm>
              <a:off x="2084400" y="5568120"/>
              <a:ext cx="2775240" cy="28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5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box length: </a:t>
              </a:r>
              <a:r>
                <a:rPr lang="de-DE" sz="1500" b="1" strike="noStrike" spc="-1">
                  <a:solidFill>
                    <a:srgbClr val="FF4000"/>
                  </a:solidFill>
                  <a:latin typeface="Arial"/>
                  <a:ea typeface="BAAAAA+LiberationSerif-Bold"/>
                </a:rPr>
                <a:t>15 pix ~ 31 km  </a:t>
              </a:r>
              <a:endParaRPr lang="de-DE" sz="1500" b="0" strike="noStrike" spc="-1">
                <a:latin typeface="Arial"/>
              </a:endParaRPr>
            </a:p>
          </p:txBody>
        </p:sp>
      </p:grpSp>
      <p:sp>
        <p:nvSpPr>
          <p:cNvPr id="704" name="TextShape 8_14"/>
          <p:cNvSpPr/>
          <p:nvPr/>
        </p:nvSpPr>
        <p:spPr>
          <a:xfrm rot="21595200">
            <a:off x="2334600" y="6336360"/>
            <a:ext cx="2343600" cy="357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forecast lead time (h)  </a:t>
            </a:r>
            <a:r>
              <a:rPr lang="de-DE" sz="1200" b="1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705" name="Rechteck 704"/>
          <p:cNvSpPr/>
          <p:nvPr/>
        </p:nvSpPr>
        <p:spPr>
          <a:xfrm>
            <a:off x="1656000" y="2088000"/>
            <a:ext cx="431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0.75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06" name="Rechteck 705"/>
          <p:cNvSpPr/>
          <p:nvPr/>
        </p:nvSpPr>
        <p:spPr>
          <a:xfrm>
            <a:off x="1656000" y="2700000"/>
            <a:ext cx="431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0.50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07" name="Rechteck 706"/>
          <p:cNvSpPr/>
          <p:nvPr/>
        </p:nvSpPr>
        <p:spPr>
          <a:xfrm>
            <a:off x="1656000" y="3348000"/>
            <a:ext cx="431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0.25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08" name="Rechteck 707"/>
          <p:cNvSpPr/>
          <p:nvPr/>
        </p:nvSpPr>
        <p:spPr>
          <a:xfrm>
            <a:off x="1692000" y="4248000"/>
            <a:ext cx="39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09" name="Rechteck 708"/>
          <p:cNvSpPr/>
          <p:nvPr/>
        </p:nvSpPr>
        <p:spPr>
          <a:xfrm>
            <a:off x="1692000" y="4860000"/>
            <a:ext cx="39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10" name="Rechteck 709"/>
          <p:cNvSpPr/>
          <p:nvPr/>
        </p:nvSpPr>
        <p:spPr>
          <a:xfrm>
            <a:off x="1692000" y="5472000"/>
            <a:ext cx="39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11" name="Rechteck 710"/>
          <p:cNvSpPr/>
          <p:nvPr/>
        </p:nvSpPr>
        <p:spPr>
          <a:xfrm>
            <a:off x="1692000" y="5076000"/>
            <a:ext cx="395640" cy="427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Rechteck 711"/>
          <p:cNvSpPr/>
          <p:nvPr/>
        </p:nvSpPr>
        <p:spPr>
          <a:xfrm>
            <a:off x="1980000" y="6192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13" name="Rechteck 712"/>
          <p:cNvSpPr/>
          <p:nvPr/>
        </p:nvSpPr>
        <p:spPr>
          <a:xfrm>
            <a:off x="2700000" y="6192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3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14" name="Rechteck 713"/>
          <p:cNvSpPr/>
          <p:nvPr/>
        </p:nvSpPr>
        <p:spPr>
          <a:xfrm>
            <a:off x="3384000" y="6192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15" name="Rechteck 714"/>
          <p:cNvSpPr/>
          <p:nvPr/>
        </p:nvSpPr>
        <p:spPr>
          <a:xfrm>
            <a:off x="4104000" y="6192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9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16" name="Rechteck 715"/>
          <p:cNvSpPr/>
          <p:nvPr/>
        </p:nvSpPr>
        <p:spPr>
          <a:xfrm>
            <a:off x="4716000" y="6192000"/>
            <a:ext cx="323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12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17" name="TextShape 8_15"/>
          <p:cNvSpPr/>
          <p:nvPr/>
        </p:nvSpPr>
        <p:spPr>
          <a:xfrm rot="21596400">
            <a:off x="2226960" y="1115280"/>
            <a:ext cx="2873160" cy="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1" strike="noStrike" spc="-1">
                <a:solidFill>
                  <a:srgbClr val="000000"/>
                </a:solidFill>
                <a:latin typeface="Arial"/>
                <a:ea typeface="BAAAAA+LiberationSerif-Bold"/>
              </a:rPr>
              <a:t>reflectivity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718" name="Rechteck 717"/>
          <p:cNvSpPr/>
          <p:nvPr/>
        </p:nvSpPr>
        <p:spPr>
          <a:xfrm>
            <a:off x="5220000" y="6192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19" name="Rechteck 718"/>
          <p:cNvSpPr/>
          <p:nvPr/>
        </p:nvSpPr>
        <p:spPr>
          <a:xfrm>
            <a:off x="5724000" y="62028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3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0" name="Rechteck 719"/>
          <p:cNvSpPr/>
          <p:nvPr/>
        </p:nvSpPr>
        <p:spPr>
          <a:xfrm>
            <a:off x="6516000" y="62028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1" name="Rechteck 720"/>
          <p:cNvSpPr/>
          <p:nvPr/>
        </p:nvSpPr>
        <p:spPr>
          <a:xfrm>
            <a:off x="7308000" y="6210000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9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2" name="Rechteck 721"/>
          <p:cNvSpPr/>
          <p:nvPr/>
        </p:nvSpPr>
        <p:spPr>
          <a:xfrm>
            <a:off x="8028000" y="6192000"/>
            <a:ext cx="323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12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3" name="Rechteck 722"/>
          <p:cNvSpPr/>
          <p:nvPr/>
        </p:nvSpPr>
        <p:spPr>
          <a:xfrm>
            <a:off x="4968000" y="1872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0.8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4" name="Rechteck 723"/>
          <p:cNvSpPr/>
          <p:nvPr/>
        </p:nvSpPr>
        <p:spPr>
          <a:xfrm>
            <a:off x="4968000" y="2340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5" name="Rechteck 724"/>
          <p:cNvSpPr/>
          <p:nvPr/>
        </p:nvSpPr>
        <p:spPr>
          <a:xfrm>
            <a:off x="4968000" y="2808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6" name="Rechteck 725"/>
          <p:cNvSpPr/>
          <p:nvPr/>
        </p:nvSpPr>
        <p:spPr>
          <a:xfrm>
            <a:off x="4968000" y="3312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7" name="Rechteck 726"/>
          <p:cNvSpPr/>
          <p:nvPr/>
        </p:nvSpPr>
        <p:spPr>
          <a:xfrm>
            <a:off x="4968000" y="4428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0.6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8" name="Rechteck 727"/>
          <p:cNvSpPr/>
          <p:nvPr/>
        </p:nvSpPr>
        <p:spPr>
          <a:xfrm>
            <a:off x="4968000" y="4968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0.4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29" name="Rechteck 728"/>
          <p:cNvSpPr/>
          <p:nvPr/>
        </p:nvSpPr>
        <p:spPr>
          <a:xfrm>
            <a:off x="4968000" y="5508000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latin typeface="Arial"/>
              </a:rPr>
              <a:t>0.2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730" name="CustomShape 4_10"/>
          <p:cNvSpPr/>
          <p:nvPr/>
        </p:nvSpPr>
        <p:spPr>
          <a:xfrm>
            <a:off x="7560000" y="6550200"/>
            <a:ext cx="452880" cy="20052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endParaRPr lang="de-DE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592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rafik 730"/>
          <p:cNvPicPr/>
          <p:nvPr/>
        </p:nvPicPr>
        <p:blipFill>
          <a:blip r:embed="rId2"/>
          <a:srcRect l="4832" t="5507" r="90269" b="91878"/>
          <a:stretch/>
        </p:blipFill>
        <p:spPr>
          <a:xfrm>
            <a:off x="6768000" y="2052000"/>
            <a:ext cx="574560" cy="387360"/>
          </a:xfrm>
          <a:prstGeom prst="rect">
            <a:avLst/>
          </a:prstGeom>
          <a:ln w="0">
            <a:noFill/>
          </a:ln>
        </p:spPr>
      </p:pic>
      <p:pic>
        <p:nvPicPr>
          <p:cNvPr id="732" name="Grafik 731"/>
          <p:cNvPicPr/>
          <p:nvPr/>
        </p:nvPicPr>
        <p:blipFill>
          <a:blip r:embed="rId2"/>
          <a:srcRect l="29007" t="5259" r="68128" b="91878"/>
          <a:stretch/>
        </p:blipFill>
        <p:spPr>
          <a:xfrm>
            <a:off x="7002000" y="1548000"/>
            <a:ext cx="339480" cy="426600"/>
          </a:xfrm>
          <a:prstGeom prst="rect">
            <a:avLst/>
          </a:prstGeom>
          <a:ln w="0">
            <a:noFill/>
          </a:ln>
        </p:spPr>
      </p:pic>
      <p:sp>
        <p:nvSpPr>
          <p:cNvPr id="733" name="TextShape 1_4"/>
          <p:cNvSpPr/>
          <p:nvPr/>
        </p:nvSpPr>
        <p:spPr>
          <a:xfrm>
            <a:off x="68040" y="-72000"/>
            <a:ext cx="5865120" cy="4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strike="noStrike" spc="-1">
                <a:solidFill>
                  <a:srgbClr val="2D4B9B"/>
                </a:solidFill>
                <a:latin typeface="arial"/>
                <a:ea typeface="DejaVu Sans"/>
              </a:rPr>
              <a:t>Verification against AIREP observation</a:t>
            </a:r>
            <a:endParaRPr lang="de-DE" sz="2000" b="0" strike="noStrike" spc="-1">
              <a:latin typeface="Arial"/>
            </a:endParaRPr>
          </a:p>
        </p:txBody>
      </p:sp>
      <p:grpSp>
        <p:nvGrpSpPr>
          <p:cNvPr id="734" name="Gruppieren 733"/>
          <p:cNvGrpSpPr/>
          <p:nvPr/>
        </p:nvGrpSpPr>
        <p:grpSpPr>
          <a:xfrm>
            <a:off x="1752840" y="355320"/>
            <a:ext cx="2389680" cy="487080"/>
            <a:chOff x="1752840" y="355320"/>
            <a:chExt cx="2389680" cy="487080"/>
          </a:xfrm>
        </p:grpSpPr>
        <p:sp>
          <p:nvSpPr>
            <p:cNvPr id="735" name="TextShape 6_30"/>
            <p:cNvSpPr/>
            <p:nvPr/>
          </p:nvSpPr>
          <p:spPr>
            <a:xfrm rot="26400">
              <a:off x="2052720" y="362160"/>
              <a:ext cx="1828440" cy="27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6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Mean error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736" name="CustomShape 10_0"/>
            <p:cNvSpPr/>
            <p:nvPr/>
          </p:nvSpPr>
          <p:spPr>
            <a:xfrm>
              <a:off x="1752840" y="539280"/>
              <a:ext cx="238968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6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Scale: -10 to 10%</a:t>
              </a:r>
              <a:endParaRPr lang="de-DE" sz="1600" b="0" strike="noStrike" spc="-1">
                <a:latin typeface="Arial"/>
              </a:endParaRPr>
            </a:p>
          </p:txBody>
        </p:sp>
      </p:grpSp>
      <p:grpSp>
        <p:nvGrpSpPr>
          <p:cNvPr id="737" name="Gruppieren 736"/>
          <p:cNvGrpSpPr/>
          <p:nvPr/>
        </p:nvGrpSpPr>
        <p:grpSpPr>
          <a:xfrm>
            <a:off x="4308840" y="355320"/>
            <a:ext cx="2389680" cy="487080"/>
            <a:chOff x="4308840" y="355320"/>
            <a:chExt cx="2389680" cy="487080"/>
          </a:xfrm>
        </p:grpSpPr>
        <p:sp>
          <p:nvSpPr>
            <p:cNvPr id="738" name="TextShape 6_30"/>
            <p:cNvSpPr/>
            <p:nvPr/>
          </p:nvSpPr>
          <p:spPr>
            <a:xfrm rot="26400">
              <a:off x="4608720" y="362160"/>
              <a:ext cx="1828440" cy="27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600" b="1" strike="noStrike" spc="-1">
                  <a:solidFill>
                    <a:srgbClr val="111111"/>
                  </a:solidFill>
                  <a:latin typeface="Arial"/>
                  <a:ea typeface="BAAAAA+LiberationSerif-Bold"/>
                </a:rPr>
                <a:t>RMSE </a:t>
              </a:r>
              <a:endParaRPr lang="de-DE" sz="1600" b="0" strike="noStrike" spc="-1">
                <a:latin typeface="Arial"/>
              </a:endParaRPr>
            </a:p>
          </p:txBody>
        </p:sp>
        <p:sp>
          <p:nvSpPr>
            <p:cNvPr id="739" name="CustomShape 10_0"/>
            <p:cNvSpPr/>
            <p:nvPr/>
          </p:nvSpPr>
          <p:spPr>
            <a:xfrm>
              <a:off x="4308840" y="539280"/>
              <a:ext cx="238968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de-DE" sz="16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Scale: -10 to 10%</a:t>
              </a:r>
              <a:endParaRPr lang="de-DE" sz="1600" b="0" strike="noStrike" spc="-1">
                <a:latin typeface="Arial"/>
              </a:endParaRPr>
            </a:p>
          </p:txBody>
        </p:sp>
      </p:grpSp>
      <p:sp>
        <p:nvSpPr>
          <p:cNvPr id="740" name="Rechteck 739"/>
          <p:cNvSpPr/>
          <p:nvPr/>
        </p:nvSpPr>
        <p:spPr>
          <a:xfrm>
            <a:off x="7380000" y="1584000"/>
            <a:ext cx="1403640" cy="373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Obs error 7-4dbz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741" name="Rechteck 740"/>
          <p:cNvSpPr/>
          <p:nvPr/>
        </p:nvSpPr>
        <p:spPr>
          <a:xfrm>
            <a:off x="7416000" y="2052000"/>
            <a:ext cx="1367640" cy="373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Obs error 10dbz</a:t>
            </a:r>
            <a:endParaRPr lang="de-DE" sz="1200" b="0" strike="noStrike" spc="-1">
              <a:latin typeface="Arial"/>
            </a:endParaRPr>
          </a:p>
        </p:txBody>
      </p:sp>
      <p:pic>
        <p:nvPicPr>
          <p:cNvPr id="742" name="Grafik 741"/>
          <p:cNvPicPr/>
          <p:nvPr/>
        </p:nvPicPr>
        <p:blipFill rotWithShape="1">
          <a:blip r:embed="rId3"/>
          <a:srcRect t="30536" r="37438"/>
          <a:stretch/>
        </p:blipFill>
        <p:spPr>
          <a:xfrm>
            <a:off x="4374576" y="1529166"/>
            <a:ext cx="2141640" cy="4458455"/>
          </a:xfrm>
          <a:prstGeom prst="rect">
            <a:avLst/>
          </a:prstGeom>
          <a:ln w="0">
            <a:noFill/>
          </a:ln>
        </p:spPr>
      </p:pic>
      <p:pic>
        <p:nvPicPr>
          <p:cNvPr id="743" name="Grafik 742"/>
          <p:cNvPicPr/>
          <p:nvPr/>
        </p:nvPicPr>
        <p:blipFill rotWithShape="1">
          <a:blip r:embed="rId4"/>
          <a:srcRect t="30755" r="37447" b="1"/>
          <a:stretch/>
        </p:blipFill>
        <p:spPr>
          <a:xfrm>
            <a:off x="1831911" y="1528446"/>
            <a:ext cx="2159280" cy="4459175"/>
          </a:xfrm>
          <a:prstGeom prst="rect">
            <a:avLst/>
          </a:prstGeom>
          <a:ln w="0">
            <a:noFill/>
          </a:ln>
        </p:spPr>
      </p:pic>
      <p:sp>
        <p:nvSpPr>
          <p:cNvPr id="746" name="CustomShape 5_24"/>
          <p:cNvSpPr/>
          <p:nvPr/>
        </p:nvSpPr>
        <p:spPr>
          <a:xfrm>
            <a:off x="360000" y="6348240"/>
            <a:ext cx="1833120" cy="4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22nd EMS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5-9 Sep 2022</a:t>
            </a:r>
            <a:endParaRPr lang="de-DE" sz="9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1" strike="noStrike" spc="-1">
                <a:solidFill>
                  <a:srgbClr val="000000"/>
                </a:solidFill>
                <a:latin typeface="Arial"/>
                <a:ea typeface="DejaVu Sans"/>
              </a:rPr>
              <a:t>Kobra Khosravian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747" name="TextShape 6_19"/>
          <p:cNvSpPr/>
          <p:nvPr/>
        </p:nvSpPr>
        <p:spPr>
          <a:xfrm rot="16180800">
            <a:off x="923976" y="3389502"/>
            <a:ext cx="145548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wind direction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748" name="TextShape 6_20"/>
          <p:cNvSpPr/>
          <p:nvPr/>
        </p:nvSpPr>
        <p:spPr>
          <a:xfrm rot="16180800">
            <a:off x="689256" y="4811502"/>
            <a:ext cx="192348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wind speed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750" name="TextShape 6_23"/>
          <p:cNvSpPr/>
          <p:nvPr/>
        </p:nvSpPr>
        <p:spPr>
          <a:xfrm rot="16180800">
            <a:off x="1020816" y="1959582"/>
            <a:ext cx="1258560" cy="31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temperature</a:t>
            </a:r>
            <a:endParaRPr lang="de-DE" sz="1400" b="0" strike="noStrike" spc="-1">
              <a:latin typeface="Arial"/>
            </a:endParaRPr>
          </a:p>
        </p:txBody>
      </p:sp>
      <p:sp>
        <p:nvSpPr>
          <p:cNvPr id="751" name="CustomShape 4_11"/>
          <p:cNvSpPr/>
          <p:nvPr/>
        </p:nvSpPr>
        <p:spPr>
          <a:xfrm>
            <a:off x="7380000" y="6514200"/>
            <a:ext cx="539640" cy="20052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lang="de-DE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962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521551" y="1646802"/>
            <a:ext cx="7992888" cy="2159794"/>
          </a:xfrm>
        </p:spPr>
        <p:txBody>
          <a:bodyPr anchor="ctr"/>
          <a:lstStyle/>
          <a:p>
            <a:pPr algn="ctr"/>
            <a:r>
              <a:rPr lang="de-DE" altLang="de-DE" sz="3000" dirty="0" err="1" smtClean="0"/>
              <a:t>Use</a:t>
            </a:r>
            <a:r>
              <a:rPr lang="de-DE" altLang="de-DE" sz="3000" dirty="0" smtClean="0"/>
              <a:t> </a:t>
            </a:r>
            <a:r>
              <a:rPr lang="de-DE" altLang="de-DE" sz="3000" dirty="0" err="1" smtClean="0"/>
              <a:t>of</a:t>
            </a:r>
            <a:r>
              <a:rPr lang="de-DE" altLang="de-DE" sz="3000" dirty="0" smtClean="0"/>
              <a:t> European Volume Data</a:t>
            </a:r>
            <a:endParaRPr lang="de-DE" altLang="de-DE" sz="3000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51520" y="3783739"/>
            <a:ext cx="8586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50"/>
              </a:spcAft>
              <a:buClrTx/>
              <a:buSzTx/>
              <a:buNone/>
            </a:pPr>
            <a:r>
              <a:rPr lang="de-DE" sz="1600" b="1" dirty="0" smtClean="0"/>
              <a:t>Klaus Stephan, Uli Blahak</a:t>
            </a:r>
          </a:p>
        </p:txBody>
      </p:sp>
      <p:sp>
        <p:nvSpPr>
          <p:cNvPr id="5124" name="Foliennummernplatzhalt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958D2D8-EB6B-4CBD-BB9F-8FE458EF0A71}" type="slidenum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937975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b="1" dirty="0" smtClean="0"/>
              <a:t>adoption of EMVORADO </a:t>
            </a:r>
            <a:r>
              <a:rPr lang="en-GB" dirty="0" smtClean="0"/>
              <a:t>it can process data of any European radar station in direct neighbourhood to Germany. </a:t>
            </a:r>
          </a:p>
          <a:p>
            <a:r>
              <a:rPr lang="en-GB" dirty="0" smtClean="0"/>
              <a:t>Together with German data is about 61 stations</a:t>
            </a:r>
          </a:p>
          <a:p>
            <a:pPr lvl="1"/>
            <a:r>
              <a:rPr lang="en-GB" b="1" dirty="0" smtClean="0"/>
              <a:t>Limitation of LETKF</a:t>
            </a:r>
            <a:r>
              <a:rPr lang="en-GB" dirty="0" smtClean="0"/>
              <a:t>: only 64 different </a:t>
            </a:r>
            <a:r>
              <a:rPr lang="en-GB" dirty="0" err="1" smtClean="0"/>
              <a:t>fof</a:t>
            </a:r>
            <a:r>
              <a:rPr lang="en-GB" dirty="0" smtClean="0"/>
              <a:t> files can be processed so far</a:t>
            </a:r>
          </a:p>
          <a:p>
            <a:pPr lvl="1"/>
            <a:endParaRPr lang="en-GB" dirty="0"/>
          </a:p>
          <a:p>
            <a:r>
              <a:rPr lang="en-GB" dirty="0" smtClean="0"/>
              <a:t>Technical tests were done in April/May 2022, running a set with 59 station passive and another set with 59 stations active, using </a:t>
            </a:r>
            <a:r>
              <a:rPr lang="en-GB" b="1" dirty="0" smtClean="0"/>
              <a:t>DWD operational settings </a:t>
            </a:r>
            <a:r>
              <a:rPr lang="en-GB" dirty="0" smtClean="0"/>
              <a:t>(limitation of elevations angles, height restrictions and same parameter for localisation, </a:t>
            </a:r>
            <a:r>
              <a:rPr lang="en-GB" dirty="0" err="1" smtClean="0"/>
              <a:t>superobbing</a:t>
            </a:r>
            <a:r>
              <a:rPr lang="en-GB" dirty="0" smtClean="0"/>
              <a:t> and so on…)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998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436229"/>
              </p:ext>
            </p:extLst>
          </p:nvPr>
        </p:nvGraphicFramePr>
        <p:xfrm>
          <a:off x="395287" y="138430"/>
          <a:ext cx="8353425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48">
                  <a:extLst>
                    <a:ext uri="{9D8B030D-6E8A-4147-A177-3AD203B41FA5}">
                      <a16:colId xmlns:a16="http://schemas.microsoft.com/office/drawing/2014/main" val="1402172191"/>
                    </a:ext>
                  </a:extLst>
                </a:gridCol>
                <a:gridCol w="1540922">
                  <a:extLst>
                    <a:ext uri="{9D8B030D-6E8A-4147-A177-3AD203B41FA5}">
                      <a16:colId xmlns:a16="http://schemas.microsoft.com/office/drawing/2014/main" val="4294637702"/>
                    </a:ext>
                  </a:extLst>
                </a:gridCol>
                <a:gridCol w="1670685">
                  <a:extLst>
                    <a:ext uri="{9D8B030D-6E8A-4147-A177-3AD203B41FA5}">
                      <a16:colId xmlns:a16="http://schemas.microsoft.com/office/drawing/2014/main" val="3355264800"/>
                    </a:ext>
                  </a:extLst>
                </a:gridCol>
                <a:gridCol w="1670685">
                  <a:extLst>
                    <a:ext uri="{9D8B030D-6E8A-4147-A177-3AD203B41FA5}">
                      <a16:colId xmlns:a16="http://schemas.microsoft.com/office/drawing/2014/main" val="3510471256"/>
                    </a:ext>
                  </a:extLst>
                </a:gridCol>
                <a:gridCol w="1670685">
                  <a:extLst>
                    <a:ext uri="{9D8B030D-6E8A-4147-A177-3AD203B41FA5}">
                      <a16:colId xmlns:a16="http://schemas.microsoft.com/office/drawing/2014/main" val="3355340823"/>
                    </a:ext>
                  </a:extLst>
                </a:gridCol>
              </a:tblGrid>
              <a:tr h="36210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Country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Reflectivity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Radialwind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56907"/>
                  </a:ext>
                </a:extLst>
              </a:tr>
              <a:tr h="6249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Germany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1.5,</a:t>
                      </a:r>
                      <a:r>
                        <a:rPr lang="en-GB" baseline="0" dirty="0" smtClean="0"/>
                        <a:t> 3.5, 5.5, 8, 12°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0.5,1.5,3.5°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45604"/>
                  </a:ext>
                </a:extLst>
              </a:tr>
              <a:tr h="6249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Switzerland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-0.2, 1.0,</a:t>
                      </a:r>
                      <a:r>
                        <a:rPr lang="en-GB" baseline="0" dirty="0" smtClean="0"/>
                        <a:t> 1.6°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None (to low NI)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537452"/>
                  </a:ext>
                </a:extLst>
              </a:tr>
              <a:tr h="6249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0.7-2.2,</a:t>
                      </a:r>
                      <a:r>
                        <a:rPr lang="en-GB" baseline="0" dirty="0" smtClean="0"/>
                        <a:t> 2.8-4.0, 5.0-8.9°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0.4-2.2, 2.8-3.2°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17518"/>
                  </a:ext>
                </a:extLst>
              </a:tr>
              <a:tr h="36210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Belgium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Technical issues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413458"/>
                  </a:ext>
                </a:extLst>
              </a:tr>
              <a:tr h="6249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Netherlands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0.3,</a:t>
                      </a:r>
                      <a:r>
                        <a:rPr lang="en-GB" baseline="0" dirty="0" smtClean="0"/>
                        <a:t> 0.8, 1.2, 2.0, 2.8°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0.3,</a:t>
                      </a:r>
                      <a:r>
                        <a:rPr lang="en-GB" baseline="0" dirty="0" smtClean="0"/>
                        <a:t> 0.8, 1.2, 2.0, 2.8°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82879"/>
                  </a:ext>
                </a:extLst>
              </a:tr>
              <a:tr h="8928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Denmark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0.7,</a:t>
                      </a:r>
                      <a:r>
                        <a:rPr lang="en-GB" baseline="0" dirty="0" smtClean="0"/>
                        <a:t> 1.0, 1.5, 4.8, 8.5, 10°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0.5, 0.7,</a:t>
                      </a:r>
                      <a:r>
                        <a:rPr lang="en-GB" baseline="0" dirty="0" smtClean="0"/>
                        <a:t> 1.0, 1.5°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 km range for wind optimized</a:t>
                      </a:r>
                      <a:r>
                        <a:rPr lang="en-GB" baseline="0" dirty="0" smtClean="0"/>
                        <a:t> 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596037"/>
                  </a:ext>
                </a:extLst>
              </a:tr>
              <a:tr h="8928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1.4, 2.1, 3.4, 5.5, 7.7, 10.6°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None (no </a:t>
                      </a:r>
                      <a:r>
                        <a:rPr lang="en-GB" dirty="0" err="1" smtClean="0"/>
                        <a:t>corresponging</a:t>
                      </a:r>
                      <a:r>
                        <a:rPr lang="en-GB" dirty="0" smtClean="0"/>
                        <a:t> DBZH)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85022"/>
                  </a:ext>
                </a:extLst>
              </a:tr>
              <a:tr h="8928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Czech Republic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0.1, 0.9, 1.3, 1.7, 2.2, 3.2, 6.3°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None (to</a:t>
                      </a:r>
                      <a:r>
                        <a:rPr lang="en-GB" baseline="0" dirty="0" smtClean="0"/>
                        <a:t> low NI)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41839"/>
                  </a:ext>
                </a:extLst>
              </a:tr>
              <a:tr h="36210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~40 elevations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~16 elevations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87580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3419872" y="5517232"/>
            <a:ext cx="2160240" cy="9359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31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1352</Words>
  <Application>Microsoft Office PowerPoint</Application>
  <PresentationFormat>Bildschirmpräsentation (4:3)</PresentationFormat>
  <Paragraphs>411</Paragraphs>
  <Slides>28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Arial</vt:lpstr>
      <vt:lpstr>BAAAAA+LiberationSerif-Bold</vt:lpstr>
      <vt:lpstr>DejaVu Sans</vt:lpstr>
      <vt:lpstr>Times New Roman</vt:lpstr>
      <vt:lpstr>Wingdings</vt:lpstr>
      <vt:lpstr>DWD Standard Master</vt:lpstr>
      <vt:lpstr>Developments on Radar DA  at DWD</vt:lpstr>
      <vt:lpstr>Current investigations at DWD</vt:lpstr>
      <vt:lpstr>Observation error of Radar Reflectivity</vt:lpstr>
      <vt:lpstr>PowerPoint-Präsentation</vt:lpstr>
      <vt:lpstr>PowerPoint-Präsentation</vt:lpstr>
      <vt:lpstr>PowerPoint-Präsentation</vt:lpstr>
      <vt:lpstr>Use of European Volume Data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 Moment scheme meets LHN</vt:lpstr>
      <vt:lpstr>PowerPoint-Präsentation</vt:lpstr>
      <vt:lpstr>PowerPoint-Präsentation</vt:lpstr>
      <vt:lpstr>PowerPoint-Präsentation</vt:lpstr>
      <vt:lpstr>Sensitivity of LHN settings concerning  new methodology</vt:lpstr>
      <vt:lpstr>Since January operational running</vt:lpstr>
      <vt:lpstr>Routine against noLHN (10-30.05.2022)</vt:lpstr>
      <vt:lpstr>PowerPoint-Präsentation</vt:lpstr>
      <vt:lpstr>Applying LHN pertubation in FG cycle</vt:lpstr>
      <vt:lpstr>PowerPoint-Präsentation</vt:lpstr>
      <vt:lpstr>PowerPoint-Präsentation</vt:lpstr>
      <vt:lpstr>PowerPoint-Präsentation</vt:lpstr>
      <vt:lpstr>PowerPoint-Präsentation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Stephan Klaus</cp:lastModifiedBy>
  <cp:revision>2551</cp:revision>
  <cp:lastPrinted>2014-08-19T12:06:58Z</cp:lastPrinted>
  <dcterms:created xsi:type="dcterms:W3CDTF">2006-12-01T09:57:45Z</dcterms:created>
  <dcterms:modified xsi:type="dcterms:W3CDTF">2022-09-07T13:39:41Z</dcterms:modified>
</cp:coreProperties>
</file>