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7023100" cy="9309100"/>
  <p:embeddedFontLst>
    <p:embeddedFont>
      <p:font typeface="Times" panose="0202060305040502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72F3B7-8D27-4FB1-88F1-A528C1EAFB71}">
  <a:tblStyle styleId="{7072F3B7-8D27-4FB1-88F1-A528C1EAFB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2160"/>
        <p:guide pos="2880"/>
        <p:guide orient="horz" pos="1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89fd0fecf_0_71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489fd0fec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754d77326_0_0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endParaRPr/>
          </a:p>
        </p:txBody>
      </p:sp>
      <p:sp>
        <p:nvSpPr>
          <p:cNvPr id="143" name="Google Shape;143;g14754d773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94b20e866_0_71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r>
              <a:rPr lang="en-GB"/>
              <a:t>Speaker note:  Tell that RALMO1 is with constant observation error and RALMO2 is with state-dependent observation error (not the focus here)</a:t>
            </a:r>
            <a:endParaRPr/>
          </a:p>
        </p:txBody>
      </p:sp>
      <p:sp>
        <p:nvSpPr>
          <p:cNvPr id="162" name="Google Shape;162;g1494b20e8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00" cy="348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89fd0fecf_0_87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Calibration is a “good jump” it brings RALMO back to a calibrated state in which measurements are trustworthy. PAY sees options to use additional data (e.g. backscatter) for improved flagging of bad data</a:t>
            </a:r>
            <a:endParaRPr/>
          </a:p>
        </p:txBody>
      </p:sp>
      <p:sp>
        <p:nvSpPr>
          <p:cNvPr id="184" name="Google Shape;184;g1489fd0fec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8f8ae015e_0_34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Differences in coverage between left plot and two right plots are because of different version of RALMO data (left is from O-B monitoring, data pulled from DWH; right is based on bulletin files Gianni) </a:t>
            </a:r>
            <a:endParaRPr/>
          </a:p>
        </p:txBody>
      </p:sp>
      <p:sp>
        <p:nvSpPr>
          <p:cNvPr id="203" name="Google Shape;203;g148f8ae015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00" cy="348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8f8ae015e_0_119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TODO:  see formula in OneNote → LETKF [ask Christoph about e_fgchk] </a:t>
            </a:r>
            <a:endParaRPr/>
          </a:p>
        </p:txBody>
      </p:sp>
      <p:sp>
        <p:nvSpPr>
          <p:cNvPr id="217" name="Google Shape;217;g148f8ae015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8f8ae015e_0_108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226" name="Google Shape;226;g148f8ae015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89fd0fecf_0_105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TODO: add discussion points here again     BONUS: nebel veri winter period.</a:t>
            </a:r>
            <a:endParaRPr/>
          </a:p>
        </p:txBody>
      </p:sp>
      <p:sp>
        <p:nvSpPr>
          <p:cNvPr id="235" name="Google Shape;235;g1489fd0fec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94b20e866_0_29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TODO: add discussion points here again     BONUS: nebel veri winter period.</a:t>
            </a:r>
            <a:endParaRPr/>
          </a:p>
        </p:txBody>
      </p:sp>
      <p:sp>
        <p:nvSpPr>
          <p:cNvPr id="242" name="Google Shape;242;g1494b20e86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00" cy="348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3af61e25_0_4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1183af61e2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00" cy="348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83af61e25_0_85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1D1C1D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Speaker note:  slightly different observation error in ‘constant obs error’ as compared to the mean of ‘state-dependent obs error’</a:t>
            </a:r>
            <a:endParaRPr/>
          </a:p>
        </p:txBody>
      </p:sp>
      <p:sp>
        <p:nvSpPr>
          <p:cNvPr id="62" name="Google Shape;62;g1183af61e2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89fd0fecf_0_0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Line is mean, shading shows 10-90 percentile of data, it reflects the daily cycle in observation error (small errors during night; larger errors during day due to lower signal-to-noise ratio when sunlight is present)</a:t>
            </a:r>
            <a:endParaRPr/>
          </a:p>
        </p:txBody>
      </p:sp>
      <p:sp>
        <p:nvSpPr>
          <p:cNvPr id="68" name="Google Shape;68;g1489fd0fe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00" cy="348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7d7ca6f2_0_132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82" name="Google Shape;82;g1187d7ca6f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00" cy="348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89fd0fecf_0_1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MAD = median absolute deviation (a statistically robust measure for variability) ; median from absolute deviations from median [statistics over ~one year of RALMO O-B]</a:t>
            </a:r>
            <a:endParaRPr/>
          </a:p>
        </p:txBody>
      </p:sp>
      <p:sp>
        <p:nvSpPr>
          <p:cNvPr id="92" name="Google Shape;92;g1489fd0fe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8f8ae015e_0_7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[ internal discussion:  But how about relative error? We did an experiment with stricter masking based on relative observation error; there we found that we were too strict and threw away too much data. Maybe a less strict threshold on relative observation error would work. The bimodal distribution in observation error (visible both in REJECTED statistics and in ACTIVE statistics) originates mainly from day/night contrast.  ]</a:t>
            </a:r>
            <a:endParaRPr/>
          </a:p>
        </p:txBody>
      </p:sp>
      <p:sp>
        <p:nvSpPr>
          <p:cNvPr id="103" name="Google Shape;103;g148f8ae01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8f8ae015e_0_20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48f8ae01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89fd0fecf_0_6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We used COSMO-2E because experiments are finished about 4x faster compared to COSMO-1E</a:t>
            </a:r>
            <a:endParaRPr/>
          </a:p>
        </p:txBody>
      </p:sp>
      <p:sp>
        <p:nvSpPr>
          <p:cNvPr id="120" name="Google Shape;120;g1489fd0fec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Department of Home Affairs FDHA</a:t>
            </a:r>
            <a:b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Office of Meteorology and Climatology  MeteoSwiss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9" name="Google Shape;19;p2" descr="Bund_e_100%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6000" y="375050"/>
              <a:ext cx="19939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 descr="Wappe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">
  <p:cSld name="1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3" descr="Wapp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7" y="4098934"/>
            <a:ext cx="9072000" cy="102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st page">
  <p:cSld name="1_last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290227" y="3001610"/>
            <a:ext cx="228401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MeteoSvizzera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ai Monti 146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CH-6605 Locarno-Monti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+41 58 460 92 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www.meteosvizzera.ch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014378" y="3001610"/>
            <a:ext cx="200542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MétéoSuisse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7bis, av. de la Paix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CH-1211 Genève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+41 58 460 98 88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www.meteosuisse.ch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6484528" y="3001610"/>
            <a:ext cx="210293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MétéoSuisse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Chemin de l‘Aérologie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CH-1530 Payerne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+41 58 460 94 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www.meteosuisse.ch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1277766" y="1449484"/>
            <a:ext cx="344129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MeteoSwiss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 Center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CH-8058 Zurich-Airport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+41 58 460 91 11 www.meteoswiss.ch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Department of Home Affairs FDHA</a:t>
            </a:r>
            <a:b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Office of Meteorology and Climatology  MeteoSwiss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4"/>
          <p:cNvGrpSpPr/>
          <p:nvPr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33" name="Google Shape;33;p4" descr="Bund_e_100%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36000" y="375050"/>
              <a:ext cx="19939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 descr="Wappe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7" y="4098934"/>
            <a:ext cx="9072000" cy="102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tement">
  <p:cSld name="1_Statem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-6410"/>
            <a:ext cx="9162000" cy="5157000"/>
          </a:xfrm>
          <a:prstGeom prst="rect">
            <a:avLst/>
          </a:prstGeom>
          <a:solidFill>
            <a:srgbClr val="B3A8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4A8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">
  <p:cSld name="2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179830" y="1394459"/>
            <a:ext cx="75279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27075" y="185700"/>
            <a:ext cx="777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" descr="Wapp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7" y="4098934"/>
            <a:ext cx="9072000" cy="102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1028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5122000" y="4646664"/>
            <a:ext cx="260307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360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© 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KENDA meeting</a:t>
            </a:r>
            <a:r>
              <a:rPr lang="en-GB"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1.9.2022</a:t>
            </a:r>
            <a:r>
              <a:rPr lang="en-GB"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Bas Crezee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659141" y="4650565"/>
            <a:ext cx="107503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9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07050" y="1466500"/>
            <a:ext cx="88533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Assimilation of Raman Lidar observations in KENDA-1 using state-dependent observation errors.</a:t>
            </a:r>
            <a:endParaRPr sz="3600"/>
          </a:p>
        </p:txBody>
      </p:sp>
      <p:sp>
        <p:nvSpPr>
          <p:cNvPr id="49" name="Google Shape;49;p7"/>
          <p:cNvSpPr txBox="1"/>
          <p:nvPr/>
        </p:nvSpPr>
        <p:spPr>
          <a:xfrm>
            <a:off x="608725" y="3354975"/>
            <a:ext cx="76653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Bas Crezee</a:t>
            </a:r>
            <a:r>
              <a:rPr lang="en-GB" baseline="30000"/>
              <a:t>1</a:t>
            </a:r>
            <a:r>
              <a:rPr lang="en-GB"/>
              <a:t>, Daniel Leuenberger</a:t>
            </a:r>
            <a:r>
              <a:rPr lang="en-GB" baseline="30000">
                <a:solidFill>
                  <a:schemeClr val="dk1"/>
                </a:solidFill>
              </a:rPr>
              <a:t>1</a:t>
            </a:r>
            <a:r>
              <a:rPr lang="en-GB"/>
              <a:t>, Giovanni Martucci</a:t>
            </a:r>
            <a:r>
              <a:rPr lang="en-GB" baseline="30000">
                <a:solidFill>
                  <a:schemeClr val="dk1"/>
                </a:solidFill>
              </a:rPr>
              <a:t>2</a:t>
            </a:r>
            <a:r>
              <a:rPr lang="en-GB"/>
              <a:t>, Alexander Haefele</a:t>
            </a:r>
            <a:r>
              <a:rPr lang="en-GB" baseline="30000">
                <a:solidFill>
                  <a:schemeClr val="dk1"/>
                </a:solidFill>
              </a:rPr>
              <a:t>2</a:t>
            </a:r>
            <a:r>
              <a:rPr lang="en-GB"/>
              <a:t>, Marco Arpagau</a:t>
            </a:r>
            <a:r>
              <a:rPr lang="en-GB">
                <a:solidFill>
                  <a:schemeClr val="dk1"/>
                </a:solidFill>
              </a:rPr>
              <a:t>s</a:t>
            </a:r>
            <a:r>
              <a:rPr lang="en-GB" baseline="30000">
                <a:solidFill>
                  <a:schemeClr val="dk1"/>
                </a:solidFill>
              </a:rPr>
              <a:t>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baseline="30000">
                <a:solidFill>
                  <a:schemeClr val="dk1"/>
                </a:solidFill>
              </a:rPr>
              <a:t>(1) MeteoSwiss, Zurich-Airport, Switzerland </a:t>
            </a:r>
            <a:endParaRPr b="1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baseline="30000">
                <a:solidFill>
                  <a:schemeClr val="dk1"/>
                </a:solidFill>
              </a:rPr>
              <a:t>(2) MeteoSwiss, Payerne, Switzerland</a:t>
            </a:r>
            <a:endParaRPr b="1" baseline="30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Verification sounding - FG ensemble</a:t>
            </a:r>
            <a:endParaRPr sz="2400"/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47" y="829051"/>
            <a:ext cx="2077550" cy="20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 rot="-5400000">
            <a:off x="-52153" y="1667726"/>
            <a:ext cx="9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summer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 rot="-5400000">
            <a:off x="-78953" y="3645251"/>
            <a:ext cx="9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winter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97" y="3011476"/>
            <a:ext cx="2125100" cy="21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4497" y="2879276"/>
            <a:ext cx="2223925" cy="22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6144515" y="934852"/>
            <a:ext cx="2895575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Clear improvements for Relative Humidity in both summer and winter </a:t>
            </a:r>
            <a:endParaRPr lang="en-GB" sz="1200" dirty="0" smtClean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Small improvement for Temperature in summer, neutral in winter</a:t>
            </a:r>
            <a:endParaRPr sz="12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109692" y="2604876"/>
            <a:ext cx="1327475" cy="692700"/>
            <a:chOff x="7340275" y="716925"/>
            <a:chExt cx="1327475" cy="692700"/>
          </a:xfrm>
        </p:grpSpPr>
        <p:cxnSp>
          <p:nvCxnSpPr>
            <p:cNvPr id="135" name="Google Shape;135;p16"/>
            <p:cNvCxnSpPr/>
            <p:nvPr/>
          </p:nvCxnSpPr>
          <p:spPr>
            <a:xfrm>
              <a:off x="7340275" y="889325"/>
              <a:ext cx="345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16"/>
            <p:cNvCxnSpPr/>
            <p:nvPr/>
          </p:nvCxnSpPr>
          <p:spPr>
            <a:xfrm>
              <a:off x="7360175" y="1214600"/>
              <a:ext cx="32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37" name="Google Shape;137;p16"/>
            <p:cNvSpPr txBox="1"/>
            <p:nvPr/>
          </p:nvSpPr>
          <p:spPr>
            <a:xfrm>
              <a:off x="7650750" y="716925"/>
              <a:ext cx="1017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RALMO</a:t>
              </a:r>
              <a:endParaRPr sz="1100" b="1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REF</a:t>
              </a:r>
              <a:endParaRPr sz="1100" b="1" dirty="0"/>
            </a:p>
          </p:txBody>
        </p:sp>
      </p:grpSp>
      <p:pic>
        <p:nvPicPr>
          <p:cNvPr id="138" name="Google Shape;1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872" y="829051"/>
            <a:ext cx="2077550" cy="20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733697" y="584201"/>
            <a:ext cx="182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Relative Humidity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3024897" y="584201"/>
            <a:ext cx="182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Temperature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Verification with Microwave Radiometer (independent data)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 rot="-5400000">
            <a:off x="311975" y="1497425"/>
            <a:ext cx="9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summer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 rot="-5400000">
            <a:off x="240200" y="3720000"/>
            <a:ext cx="9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winter</a:t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875" y="3021714"/>
            <a:ext cx="2491050" cy="201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875" y="716925"/>
            <a:ext cx="2421175" cy="1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318575" y="2570175"/>
            <a:ext cx="2780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0000FF"/>
                </a:solidFill>
              </a:rPr>
              <a:t>REF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RALMO 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875700" y="2621525"/>
            <a:ext cx="2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3703299" y="968950"/>
            <a:ext cx="5260591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Verification of analysis deterministic run in observation space using RTTOV-</a:t>
            </a:r>
            <a:r>
              <a:rPr lang="en-GB" dirty="0" err="1"/>
              <a:t>gb</a:t>
            </a:r>
            <a:r>
              <a:rPr lang="en-GB" dirty="0"/>
              <a:t> to calculate model equivalents.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smtClean="0"/>
              <a:t>Shown </a:t>
            </a:r>
            <a:r>
              <a:rPr lang="en-GB" dirty="0"/>
              <a:t>is median absolute deviation, a robust measure for variability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smtClean="0"/>
              <a:t>Moisture </a:t>
            </a:r>
            <a:r>
              <a:rPr lang="en-GB" dirty="0"/>
              <a:t>variability is larger in summer compared to winter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smtClean="0"/>
              <a:t>Assimilation </a:t>
            </a:r>
            <a:r>
              <a:rPr lang="en-GB" dirty="0"/>
              <a:t>of RALMO reduces variability in humidity-sensitive channels almost by factor 2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smtClean="0"/>
              <a:t>For </a:t>
            </a:r>
            <a:r>
              <a:rPr lang="en-GB" dirty="0"/>
              <a:t>Temperature the effect is much smaller</a:t>
            </a:r>
            <a:endParaRPr dirty="0"/>
          </a:p>
        </p:txBody>
      </p:sp>
      <p:sp>
        <p:nvSpPr>
          <p:cNvPr id="154" name="Google Shape;154;p17"/>
          <p:cNvSpPr/>
          <p:nvPr/>
        </p:nvSpPr>
        <p:spPr>
          <a:xfrm>
            <a:off x="962875" y="1762343"/>
            <a:ext cx="400200" cy="807731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7"/>
          <p:cNvCxnSpPr>
            <a:stCxn id="154" idx="2"/>
          </p:cNvCxnSpPr>
          <p:nvPr/>
        </p:nvCxnSpPr>
        <p:spPr>
          <a:xfrm flipH="1">
            <a:off x="658675" y="2166209"/>
            <a:ext cx="304200" cy="836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7"/>
          <p:cNvSpPr txBox="1"/>
          <p:nvPr/>
        </p:nvSpPr>
        <p:spPr>
          <a:xfrm>
            <a:off x="289075" y="2217845"/>
            <a:ext cx="1043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~humidity</a:t>
            </a:r>
            <a:endParaRPr sz="900"/>
          </a:p>
        </p:txBody>
      </p:sp>
      <p:sp>
        <p:nvSpPr>
          <p:cNvPr id="157" name="Google Shape;157;p17"/>
          <p:cNvSpPr/>
          <p:nvPr/>
        </p:nvSpPr>
        <p:spPr>
          <a:xfrm>
            <a:off x="931400" y="964400"/>
            <a:ext cx="400200" cy="651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8" name="Google Shape;158;p17"/>
          <p:cNvCxnSpPr>
            <a:stCxn id="157" idx="1"/>
          </p:cNvCxnSpPr>
          <p:nvPr/>
        </p:nvCxnSpPr>
        <p:spPr>
          <a:xfrm rot="10800000">
            <a:off x="851108" y="910381"/>
            <a:ext cx="138900" cy="14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17"/>
          <p:cNvSpPr txBox="1"/>
          <p:nvPr/>
        </p:nvSpPr>
        <p:spPr>
          <a:xfrm>
            <a:off x="362625" y="661150"/>
            <a:ext cx="83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~temperature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Summertime impact on (heavy) precipitation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6875700" y="2621525"/>
            <a:ext cx="2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4999650" y="1063950"/>
            <a:ext cx="2701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Verified against radar derived precipitation sums (COMBIPRECIP)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Improvement in fraction skill score for leadtimes 3-8 hours for 1h precipitation sums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 l="50678" t="2237" r="1207" b="27847"/>
          <a:stretch/>
        </p:blipFill>
        <p:spPr>
          <a:xfrm>
            <a:off x="429275" y="1140975"/>
            <a:ext cx="4055550" cy="379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/>
          <p:nvPr/>
        </p:nvSpPr>
        <p:spPr>
          <a:xfrm>
            <a:off x="1487550" y="2570175"/>
            <a:ext cx="1324800" cy="17592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Quality issues for Temperature</a:t>
            </a:r>
            <a:endParaRPr sz="2400"/>
          </a:p>
        </p:txBody>
      </p:sp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 t="4671"/>
          <a:stretch/>
        </p:blipFill>
        <p:spPr>
          <a:xfrm>
            <a:off x="390700" y="2664325"/>
            <a:ext cx="5180200" cy="16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2227625" y="8258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214688" y="505276"/>
            <a:ext cx="42627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smtClean="0"/>
              <a:t>Monitoring </a:t>
            </a:r>
            <a:r>
              <a:rPr lang="en-GB" dirty="0"/>
              <a:t>of O-B revealed several issues for the </a:t>
            </a:r>
            <a:r>
              <a:rPr lang="en-GB" dirty="0" smtClean="0"/>
              <a:t>Temperature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smtClean="0"/>
              <a:t>(Our experiments and also verification of MWR assimilation by Claire are not impacted)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cxnSp>
        <p:nvCxnSpPr>
          <p:cNvPr id="190" name="Google Shape;190;p20"/>
          <p:cNvCxnSpPr/>
          <p:nvPr/>
        </p:nvCxnSpPr>
        <p:spPr>
          <a:xfrm>
            <a:off x="2486650" y="1983400"/>
            <a:ext cx="51600" cy="6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0"/>
          <p:cNvSpPr txBox="1"/>
          <p:nvPr/>
        </p:nvSpPr>
        <p:spPr>
          <a:xfrm>
            <a:off x="1990775" y="1643350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Spurious jump</a:t>
            </a:r>
            <a:endParaRPr/>
          </a:p>
        </p:txBody>
      </p:sp>
      <p:cxnSp>
        <p:nvCxnSpPr>
          <p:cNvPr id="192" name="Google Shape;192;p20"/>
          <p:cNvCxnSpPr/>
          <p:nvPr/>
        </p:nvCxnSpPr>
        <p:spPr>
          <a:xfrm>
            <a:off x="1665150" y="2425875"/>
            <a:ext cx="0" cy="28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20"/>
          <p:cNvSpPr txBox="1"/>
          <p:nvPr/>
        </p:nvSpPr>
        <p:spPr>
          <a:xfrm>
            <a:off x="1265525" y="2124000"/>
            <a:ext cx="113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Calibration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2727825" y="2079600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Calibration</a:t>
            </a:r>
            <a:endParaRPr/>
          </a:p>
        </p:txBody>
      </p:sp>
      <p:cxnSp>
        <p:nvCxnSpPr>
          <p:cNvPr id="195" name="Google Shape;195;p20"/>
          <p:cNvCxnSpPr/>
          <p:nvPr/>
        </p:nvCxnSpPr>
        <p:spPr>
          <a:xfrm>
            <a:off x="2949875" y="2375725"/>
            <a:ext cx="0" cy="28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6" name="Google Shape;196;p20"/>
          <p:cNvPicPr preferRelativeResize="0"/>
          <p:nvPr/>
        </p:nvPicPr>
        <p:blipFill rotWithShape="1">
          <a:blip r:embed="rId4">
            <a:alphaModFix/>
          </a:blip>
          <a:srcRect l="36159" t="4607"/>
          <a:stretch/>
        </p:blipFill>
        <p:spPr>
          <a:xfrm>
            <a:off x="5452750" y="825825"/>
            <a:ext cx="3582851" cy="1734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0"/>
          <p:cNvCxnSpPr/>
          <p:nvPr/>
        </p:nvCxnSpPr>
        <p:spPr>
          <a:xfrm rot="10800000">
            <a:off x="6342350" y="1924275"/>
            <a:ext cx="229500" cy="99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" name="Google Shape;198;p20"/>
          <p:cNvSpPr txBox="1"/>
          <p:nvPr/>
        </p:nvSpPr>
        <p:spPr>
          <a:xfrm>
            <a:off x="5831775" y="2864075"/>
            <a:ext cx="2686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complex feature related to misalignment of the instrument.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Colleagues in Payerne are committed to finding a way to flag bad data.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6253475" y="526700"/>
            <a:ext cx="133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</a:rPr>
              <a:t>O-B Temperature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3502025" y="2394750"/>
            <a:ext cx="267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O-B Temperature</a:t>
            </a:r>
            <a:endParaRPr sz="11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/>
        </p:nvSpPr>
        <p:spPr>
          <a:xfrm>
            <a:off x="865900" y="140600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How robust is KENDA in case of jumps? </a:t>
            </a:r>
            <a:endParaRPr sz="2400"/>
          </a:p>
        </p:txBody>
      </p:sp>
      <p:sp>
        <p:nvSpPr>
          <p:cNvPr id="206" name="Google Shape;206;p21"/>
          <p:cNvSpPr txBox="1"/>
          <p:nvPr/>
        </p:nvSpPr>
        <p:spPr>
          <a:xfrm>
            <a:off x="2227625" y="8258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l="39786" t="4671" r="47397"/>
          <a:stretch/>
        </p:blipFill>
        <p:spPr>
          <a:xfrm>
            <a:off x="858650" y="1480625"/>
            <a:ext cx="1731599" cy="17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658925" y="1173425"/>
            <a:ext cx="173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Temperature O-B 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3781750" y="1124900"/>
            <a:ext cx="5158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Two experiments: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Inflated T obs. error   ←→   Non-inflated T obs. error</a:t>
            </a:r>
            <a:endParaRPr/>
          </a:p>
        </p:txBody>
      </p:sp>
      <p:cxnSp>
        <p:nvCxnSpPr>
          <p:cNvPr id="210" name="Google Shape;210;p21"/>
          <p:cNvCxnSpPr/>
          <p:nvPr/>
        </p:nvCxnSpPr>
        <p:spPr>
          <a:xfrm rot="10800000" flipH="1">
            <a:off x="1228525" y="2775400"/>
            <a:ext cx="7500" cy="43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21"/>
          <p:cNvSpPr txBox="1"/>
          <p:nvPr/>
        </p:nvSpPr>
        <p:spPr>
          <a:xfrm>
            <a:off x="599750" y="3103413"/>
            <a:ext cx="426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Spurious jump</a:t>
            </a:r>
            <a:endParaRPr sz="1100"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4">
            <a:alphaModFix/>
          </a:blip>
          <a:srcRect t="15131"/>
          <a:stretch/>
        </p:blipFill>
        <p:spPr>
          <a:xfrm>
            <a:off x="3539775" y="2316426"/>
            <a:ext cx="2475875" cy="18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5">
            <a:alphaModFix/>
          </a:blip>
          <a:srcRect t="14000"/>
          <a:stretch/>
        </p:blipFill>
        <p:spPr>
          <a:xfrm>
            <a:off x="6015650" y="2316425"/>
            <a:ext cx="2549475" cy="1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/>
          </a:blip>
          <a:srcRect l="93756" t="2335" b="2335"/>
          <a:stretch/>
        </p:blipFill>
        <p:spPr>
          <a:xfrm>
            <a:off x="2680249" y="1480625"/>
            <a:ext cx="450275" cy="17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How robust is KENDA in case of jumps? - Profile at 18 UTC</a:t>
            </a:r>
            <a:endParaRPr sz="2400"/>
          </a:p>
        </p:txBody>
      </p:sp>
      <p:pic>
        <p:nvPicPr>
          <p:cNvPr id="220" name="Google Shape;220;p22"/>
          <p:cNvPicPr preferRelativeResize="0"/>
          <p:nvPr/>
        </p:nvPicPr>
        <p:blipFill rotWithShape="1">
          <a:blip r:embed="rId3">
            <a:alphaModFix/>
          </a:blip>
          <a:srcRect t="13562"/>
          <a:stretch/>
        </p:blipFill>
        <p:spPr>
          <a:xfrm>
            <a:off x="673450" y="886100"/>
            <a:ext cx="2710000" cy="35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4">
            <a:alphaModFix/>
          </a:blip>
          <a:srcRect t="13562"/>
          <a:stretch/>
        </p:blipFill>
        <p:spPr>
          <a:xfrm>
            <a:off x="3900175" y="906750"/>
            <a:ext cx="2710000" cy="35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673450" y="4659325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Inflated T obs. error</a:t>
            </a:r>
            <a:endParaRPr b="1"/>
          </a:p>
        </p:txBody>
      </p:sp>
      <p:sp>
        <p:nvSpPr>
          <p:cNvPr id="223" name="Google Shape;223;p22"/>
          <p:cNvSpPr txBox="1"/>
          <p:nvPr/>
        </p:nvSpPr>
        <p:spPr>
          <a:xfrm>
            <a:off x="3900175" y="4618025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Non-inflated T obs. error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Discussion</a:t>
            </a:r>
            <a:endParaRPr sz="2400"/>
          </a:p>
        </p:txBody>
      </p:sp>
      <p:sp>
        <p:nvSpPr>
          <p:cNvPr id="229" name="Google Shape;229;p23"/>
          <p:cNvSpPr txBox="1"/>
          <p:nvPr/>
        </p:nvSpPr>
        <p:spPr>
          <a:xfrm>
            <a:off x="873300" y="885025"/>
            <a:ext cx="723853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this case it is obvious that we have to flag these data (colleagues in </a:t>
            </a:r>
            <a:r>
              <a:rPr lang="en-GB" dirty="0" err="1"/>
              <a:t>Payerne</a:t>
            </a:r>
            <a:r>
              <a:rPr lang="en-GB" dirty="0"/>
              <a:t> are working on it).  → but how to deal with this trade-off in general? Experiences ? </a:t>
            </a:r>
            <a:endParaRPr dirty="0"/>
          </a:p>
        </p:txBody>
      </p:sp>
      <p:graphicFrame>
        <p:nvGraphicFramePr>
          <p:cNvPr id="230" name="Google Shape;230;p23"/>
          <p:cNvGraphicFramePr/>
          <p:nvPr>
            <p:extLst>
              <p:ext uri="{D42A27DB-BD31-4B8C-83A1-F6EECF244321}">
                <p14:modId xmlns:p14="http://schemas.microsoft.com/office/powerpoint/2010/main" val="932140581"/>
              </p:ext>
            </p:extLst>
          </p:nvPr>
        </p:nvGraphicFramePr>
        <p:xfrm>
          <a:off x="964609" y="1870459"/>
          <a:ext cx="7239000" cy="1188630"/>
        </p:xfrm>
        <a:graphic>
          <a:graphicData uri="http://schemas.openxmlformats.org/drawingml/2006/table">
            <a:tbl>
              <a:tblPr>
                <a:noFill/>
                <a:tableStyleId>{7072F3B7-8D27-4FB1-88F1-A528C1EAFB71}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Inflating observation error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 inflation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1"/>
                          </a:solidFill>
                        </a:rPr>
                        <a:t>More bad data can pass FG check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38761D"/>
                          </a:solidFill>
                        </a:rPr>
                        <a:t>A ‘stricter’ FG check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38761D"/>
                          </a:solidFill>
                        </a:rPr>
                        <a:t>Bad data gets lower weights 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Bad data has too large weights</a:t>
                      </a:r>
                      <a:endParaRPr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1" name="Google Shape;231;p23"/>
          <p:cNvSpPr txBox="1"/>
          <p:nvPr/>
        </p:nvSpPr>
        <p:spPr>
          <a:xfrm>
            <a:off x="873300" y="3274647"/>
            <a:ext cx="334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is the value of </a:t>
            </a:r>
            <a:r>
              <a:rPr lang="en-GB" dirty="0" err="1"/>
              <a:t>e_fgchk</a:t>
            </a:r>
            <a:r>
              <a:rPr lang="en-GB" dirty="0"/>
              <a:t> for PILOT?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Temperature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WV mixing ratio ?</a:t>
            </a:r>
            <a:endParaRPr dirty="0"/>
          </a:p>
        </p:txBody>
      </p:sp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 l="51135" t="14698" r="2246" b="20265"/>
          <a:stretch/>
        </p:blipFill>
        <p:spPr>
          <a:xfrm>
            <a:off x="4584109" y="3269672"/>
            <a:ext cx="4262825" cy="16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/>
        </p:nvSpPr>
        <p:spPr>
          <a:xfrm>
            <a:off x="843675" y="1554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Summary &amp; Outlook </a:t>
            </a:r>
            <a:endParaRPr sz="2400"/>
          </a:p>
        </p:txBody>
      </p:sp>
      <p:sp>
        <p:nvSpPr>
          <p:cNvPr id="238" name="Google Shape;238;p24"/>
          <p:cNvSpPr txBox="1"/>
          <p:nvPr/>
        </p:nvSpPr>
        <p:spPr>
          <a:xfrm>
            <a:off x="430875" y="1078650"/>
            <a:ext cx="3822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Assimilation of RALMO data…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Leads to better profiles of humidity and (to a lesser extent) temperature above PAY in summer and winter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Leads to better forecasts of (heavy) precipitation in summer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Neutral impact on other variables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we have a setup for operational e-suites, but temperature data quality issues need to be fixed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body" idx="1"/>
          </p:nvPr>
        </p:nvSpPr>
        <p:spPr>
          <a:xfrm>
            <a:off x="4917304" y="1182309"/>
            <a:ext cx="40536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GB" sz="1400" dirty="0"/>
              <a:t>Outlook </a:t>
            </a:r>
            <a:endParaRPr sz="1400" dirty="0"/>
          </a:p>
          <a:p>
            <a:pPr marL="457200" lvl="0" indent="-317500" algn="l" rtl="0">
              <a:spcBef>
                <a:spcPts val="32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Winter experiment with COSMO-1E (in progress) (~Aug 22</a:t>
            </a:r>
            <a:r>
              <a:rPr lang="en-GB" sz="1400" dirty="0" smtClean="0"/>
              <a:t>) </a:t>
            </a:r>
            <a:r>
              <a:rPr lang="en-GB" sz="1400" dirty="0" smtClean="0">
                <a:sym typeface="Wingdings" panose="05000000000000000000" pitchFamily="2" charset="2"/>
              </a:rPr>
              <a:t> impact on fog and low stratus ? 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Colleagues in PAY will do their best to flag bad temperature data and then reprocess one year of data (~Oct 22)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Calculate O-B statistics based on this data (~Oct 22) and use this for </a:t>
            </a:r>
            <a:r>
              <a:rPr lang="en-GB" sz="1400" dirty="0" err="1"/>
              <a:t>representivity</a:t>
            </a:r>
            <a:r>
              <a:rPr lang="en-GB" sz="1400" dirty="0"/>
              <a:t> error and QC thresholds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Calculate a 30d summer period with COSMO-1E (~Nov 22)</a:t>
            </a:r>
            <a:endParaRPr sz="14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/>
        </p:nvSpPr>
        <p:spPr>
          <a:xfrm>
            <a:off x="843675" y="1554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Discussion</a:t>
            </a:r>
            <a:endParaRPr sz="2400"/>
          </a:p>
        </p:txBody>
      </p:sp>
      <p:sp>
        <p:nvSpPr>
          <p:cNvPr id="245" name="Google Shape;245;p25"/>
          <p:cNvSpPr txBox="1"/>
          <p:nvPr/>
        </p:nvSpPr>
        <p:spPr>
          <a:xfrm>
            <a:off x="1141350" y="1137850"/>
            <a:ext cx="3822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New flag for pre-KENDA QC 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FG check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trade-off of inflating observation errors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Value and relevance of e_fgchk for raman lidar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/>
        </p:nvSpPr>
        <p:spPr>
          <a:xfrm>
            <a:off x="999100" y="266425"/>
            <a:ext cx="470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Raman Lidar (RALMO)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284575" y="1102700"/>
            <a:ext cx="49659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>
                <a:solidFill>
                  <a:schemeClr val="dk1"/>
                </a:solidFill>
              </a:rPr>
              <a:t>Vertical profiles of Temperature and WV Mixing Ratio at 30 min temporal resolution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>
                <a:solidFill>
                  <a:schemeClr val="dk1"/>
                </a:solidFill>
              </a:rPr>
              <a:t>Coverage of about 60% below 2000m (see below)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1213525" y="2570175"/>
            <a:ext cx="4455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Diurnal data coverage as a fraction for RALMO (T) 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250" y="552050"/>
            <a:ext cx="2686050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/>
        </p:nvSpPr>
        <p:spPr>
          <a:xfrm>
            <a:off x="5905775" y="3715175"/>
            <a:ext cx="3000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Raman lidar for meteorological observations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(RALMO), one instrument in PAY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213" y="2921025"/>
            <a:ext cx="44862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/>
        </p:nvSpPr>
        <p:spPr>
          <a:xfrm>
            <a:off x="999100" y="266425"/>
            <a:ext cx="663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</a:rPr>
              <a:t>Recap KENDA meeting last march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Raman </a:t>
            </a:r>
            <a:r>
              <a:rPr lang="en-US" dirty="0" err="1"/>
              <a:t>lidar</a:t>
            </a:r>
            <a:r>
              <a:rPr lang="en-US" dirty="0"/>
              <a:t> assimilation leads to a reduction of dry bias in model and improved forecasts for (heavy) precipitation over a summertime convective period.</a:t>
            </a:r>
          </a:p>
          <a:p>
            <a:r>
              <a:rPr lang="en-US" dirty="0"/>
              <a:t>Using a state-dependent observation error is better compared to a constant observation error. </a:t>
            </a:r>
          </a:p>
          <a:p>
            <a:r>
              <a:rPr lang="en-US" dirty="0"/>
              <a:t>Discussed about </a:t>
            </a:r>
            <a:r>
              <a:rPr lang="en-US" dirty="0" err="1"/>
              <a:t>representivity</a:t>
            </a:r>
            <a:r>
              <a:rPr lang="en-US" dirty="0"/>
              <a:t> error (additive or multiplicative) → recommendation additive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03425" y="1089450"/>
            <a:ext cx="3737400" cy="2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/>
              <a:t>Take state-dependent observation error provided by RALMO and add additional representativity error (tuning)</a:t>
            </a:r>
            <a:endParaRPr/>
          </a:p>
          <a:p>
            <a: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−"/>
            </a:pPr>
            <a:r>
              <a:rPr lang="en-GB"/>
              <a:t>Temperature:   add 0.5 K </a:t>
            </a:r>
            <a:endParaRPr/>
          </a:p>
          <a:p>
            <a: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−"/>
            </a:pPr>
            <a:r>
              <a:rPr lang="en-GB"/>
              <a:t>WV mixing ratio:  add 3% of climatological values 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13750" y="106950"/>
            <a:ext cx="805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A setup for operational assimilation - error specification </a:t>
            </a:r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013" y="1369637"/>
            <a:ext cx="2074875" cy="14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185" y="2880863"/>
            <a:ext cx="2074839" cy="14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025" y="2880861"/>
            <a:ext cx="2074875" cy="140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025" y="1369650"/>
            <a:ext cx="2074865" cy="14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 rot="-5400000">
            <a:off x="4139700" y="1802300"/>
            <a:ext cx="9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summer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 rot="-5400000">
            <a:off x="4294650" y="3325900"/>
            <a:ext cx="6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winter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5049150" y="1008000"/>
            <a:ext cx="15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WV mixing ratio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7067163" y="1041500"/>
            <a:ext cx="15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Temperature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1"/>
          <p:cNvSpPr txBox="1"/>
          <p:nvPr/>
        </p:nvSpPr>
        <p:spPr>
          <a:xfrm>
            <a:off x="873300" y="162825"/>
            <a:ext cx="85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</a:rPr>
              <a:t>Time-varying observation error from RALMO</a:t>
            </a:r>
            <a:endParaRPr sz="2400" dirty="0"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t="18910"/>
          <a:stretch/>
        </p:blipFill>
        <p:spPr>
          <a:xfrm>
            <a:off x="1521525" y="1115725"/>
            <a:ext cx="7085474" cy="1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4">
            <a:alphaModFix/>
          </a:blip>
          <a:srcRect t="18732"/>
          <a:stretch/>
        </p:blipFill>
        <p:spPr>
          <a:xfrm>
            <a:off x="1459525" y="3049100"/>
            <a:ext cx="7209451" cy="15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/>
        </p:nvSpPr>
        <p:spPr>
          <a:xfrm rot="-5400000">
            <a:off x="416700" y="1506825"/>
            <a:ext cx="175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WV Mixing Ratio Error</a:t>
            </a:r>
            <a:endParaRPr sz="1200"/>
          </a:p>
        </p:txBody>
      </p:sp>
      <p:sp>
        <p:nvSpPr>
          <p:cNvPr id="89" name="Google Shape;89;p11"/>
          <p:cNvSpPr txBox="1"/>
          <p:nvPr/>
        </p:nvSpPr>
        <p:spPr>
          <a:xfrm rot="-5400000">
            <a:off x="461275" y="3279179"/>
            <a:ext cx="156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Temperature error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922800" y="766689"/>
            <a:ext cx="82212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GB"/>
              <a:t>KENDA has a FG check, however when observation errors are large, it is not strict in rejecting observations → Additional QC is needed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927075" y="185700"/>
            <a:ext cx="809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A setup for operational assimilation - QC </a:t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1013967" y="1509993"/>
            <a:ext cx="2985868" cy="590961"/>
          </a:xfrm>
          <a:prstGeom prst="roundRect">
            <a:avLst>
              <a:gd name="adj" fmla="val 8273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Flag if: </a:t>
            </a:r>
            <a:r>
              <a:rPr lang="en-GB" dirty="0" smtClean="0"/>
              <a:t>	|</a:t>
            </a:r>
            <a:r>
              <a:rPr lang="en-GB" dirty="0"/>
              <a:t>O-B| &gt; </a:t>
            </a:r>
            <a:r>
              <a:rPr lang="en-GB" dirty="0" err="1"/>
              <a:t>thres</a:t>
            </a:r>
            <a:r>
              <a:rPr lang="en-GB" dirty="0"/>
              <a:t> * MAD</a:t>
            </a:r>
            <a:endParaRPr dirty="0"/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35" y="2491928"/>
            <a:ext cx="3172200" cy="21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607" y="2491935"/>
            <a:ext cx="3172200" cy="218501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/>
        </p:nvSpPr>
        <p:spPr>
          <a:xfrm>
            <a:off x="1216432" y="2155628"/>
            <a:ext cx="15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Additional QC off</a:t>
            </a:r>
            <a:endParaRPr dirty="0"/>
          </a:p>
        </p:txBody>
      </p:sp>
      <p:sp>
        <p:nvSpPr>
          <p:cNvPr id="100" name="Google Shape;100;p12"/>
          <p:cNvSpPr txBox="1"/>
          <p:nvPr/>
        </p:nvSpPr>
        <p:spPr>
          <a:xfrm>
            <a:off x="4707382" y="2118278"/>
            <a:ext cx="180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QC 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927075" y="185700"/>
            <a:ext cx="809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Intermezzo: why not throw out based on observation error? </a:t>
            </a:r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 t="6120"/>
          <a:stretch/>
        </p:blipFill>
        <p:spPr>
          <a:xfrm>
            <a:off x="755548" y="2276941"/>
            <a:ext cx="3044700" cy="22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1041323" y="1839741"/>
            <a:ext cx="26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REJECTED - Additional QC off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4444123" y="1839741"/>
            <a:ext cx="286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REJECTED - Additional QC on</a:t>
            </a:r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4">
            <a:alphaModFix/>
          </a:blip>
          <a:srcRect t="5908" b="9"/>
          <a:stretch/>
        </p:blipFill>
        <p:spPr>
          <a:xfrm>
            <a:off x="4139623" y="2276941"/>
            <a:ext cx="2860100" cy="21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987998" y="1295316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no obvious observation error cutoff value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927075" y="185700"/>
            <a:ext cx="809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Discussion: new flag? 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927075" y="797653"/>
            <a:ext cx="729559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Currently my own QC sets the flag FG (since it is a FG check taking place before the FG check by KENDA). Ideally, we would have a new flag here to distinguish the two.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3">
            <a:alphaModFix/>
          </a:blip>
          <a:srcRect l="66804" t="15724" r="14346" b="8014"/>
          <a:stretch/>
        </p:blipFill>
        <p:spPr>
          <a:xfrm>
            <a:off x="976017" y="1505653"/>
            <a:ext cx="2723148" cy="309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COSMO-2E </a:t>
            </a:r>
          </a:p>
          <a:p>
            <a:r>
              <a:rPr lang="en-US" dirty="0"/>
              <a:t>REF as OPR but without T2m/RH2m assimilation</a:t>
            </a:r>
          </a:p>
          <a:p>
            <a:r>
              <a:rPr lang="en-US" dirty="0"/>
              <a:t>Two periods: </a:t>
            </a:r>
          </a:p>
          <a:p>
            <a:pPr lvl="1"/>
            <a:r>
              <a:rPr lang="en-US" dirty="0"/>
              <a:t>20 July 2019 - 20 August 2019 (summer)</a:t>
            </a:r>
          </a:p>
          <a:p>
            <a:pPr lvl="1"/>
            <a:r>
              <a:rPr lang="en-US" dirty="0"/>
              <a:t>1 Jan 2022 - 1 Feb 2022 (winter)</a:t>
            </a:r>
          </a:p>
          <a:p>
            <a:endParaRPr lang="en-US" dirty="0"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Experiment overview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On-screen Show (16:9)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</vt:lpstr>
      <vt:lpstr>Noto Sans Symbols</vt:lpstr>
      <vt:lpstr>Calibri</vt:lpstr>
      <vt:lpstr>Wingdings</vt:lpstr>
      <vt:lpstr>Roboto Light</vt:lpstr>
      <vt:lpstr>1_Kreuzraster komplett</vt:lpstr>
      <vt:lpstr>Assimilation of Raman Lidar observations in KENDA-1 using state-dependent observation errors.</vt:lpstr>
      <vt:lpstr>PowerPoint Presentation</vt:lpstr>
      <vt:lpstr>PowerPoint Presentation</vt:lpstr>
      <vt:lpstr>A setup for operational assimilation - error specification </vt:lpstr>
      <vt:lpstr>PowerPoint Presentation</vt:lpstr>
      <vt:lpstr>A setup for operational assimilation - QC </vt:lpstr>
      <vt:lpstr>Intermezzo: why not throw out based on observation error? </vt:lpstr>
      <vt:lpstr>Discussion: new flag? </vt:lpstr>
      <vt:lpstr>Experiment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Raman Lidar observations in KENDA-1 using state-dependent observation errors.</dc:title>
  <cp:lastModifiedBy>Crezee Bas</cp:lastModifiedBy>
  <cp:revision>11</cp:revision>
  <dcterms:modified xsi:type="dcterms:W3CDTF">2022-09-07T14:10:02Z</dcterms:modified>
</cp:coreProperties>
</file>