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25"/>
  </p:notesMasterIdLst>
  <p:handoutMasterIdLst>
    <p:handoutMasterId r:id="rId26"/>
  </p:handoutMasterIdLst>
  <p:sldIdLst>
    <p:sldId id="613" r:id="rId5"/>
    <p:sldId id="605" r:id="rId6"/>
    <p:sldId id="610" r:id="rId7"/>
    <p:sldId id="609" r:id="rId8"/>
    <p:sldId id="551" r:id="rId9"/>
    <p:sldId id="617" r:id="rId10"/>
    <p:sldId id="616" r:id="rId11"/>
    <p:sldId id="615" r:id="rId12"/>
    <p:sldId id="618" r:id="rId13"/>
    <p:sldId id="614" r:id="rId14"/>
    <p:sldId id="608" r:id="rId15"/>
    <p:sldId id="578" r:id="rId16"/>
    <p:sldId id="612" r:id="rId17"/>
    <p:sldId id="607" r:id="rId18"/>
    <p:sldId id="619" r:id="rId19"/>
    <p:sldId id="620" r:id="rId20"/>
    <p:sldId id="621" r:id="rId21"/>
    <p:sldId id="622" r:id="rId22"/>
    <p:sldId id="623" r:id="rId23"/>
    <p:sldId id="624" r:id="rId24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FF"/>
    <a:srgbClr val="ECEFF4"/>
    <a:srgbClr val="FFFFFF"/>
    <a:srgbClr val="8F22F6"/>
    <a:srgbClr val="0101FE"/>
    <a:srgbClr val="329332"/>
    <a:srgbClr val="FF1E1E"/>
    <a:srgbClr val="FFCC00"/>
    <a:srgbClr val="FF7E0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37" autoAdjust="0"/>
  </p:normalViewPr>
  <p:slideViewPr>
    <p:cSldViewPr snapToGrid="0" showGuides="1">
      <p:cViewPr>
        <p:scale>
          <a:sx n="140" d="100"/>
          <a:sy n="140" d="100"/>
        </p:scale>
        <p:origin x="636" y="318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3546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766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74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67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665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05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583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075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85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66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65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97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50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898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Calibri,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Presentation Title Calibri,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 userDrawn="1"/>
        </p:nvSpPr>
        <p:spPr bwMode="auto">
          <a:xfrm>
            <a:off x="4315010" y="385313"/>
            <a:ext cx="3173506" cy="4178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80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Bild 4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12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396902" y="180287"/>
            <a:ext cx="3287949" cy="5124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Statement Calibri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  <p:sp>
        <p:nvSpPr>
          <p:cNvPr id="6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600"/>
            </a:lvl3pPr>
          </a:lstStyle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Title, Calibri,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30878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75165" y="4056281"/>
            <a:ext cx="9037853" cy="5554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MeteoSvizzera</a:t>
            </a:r>
            <a:endParaRPr lang="en-GB" sz="14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en-GB" sz="14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Monti 146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CH-6605 Locarno-Monti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T +41 58 460 92 22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www.meteosvizzera.ch</a:t>
            </a:r>
            <a:endParaRPr lang="en-GB" sz="14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MeteoSwiss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 </a:t>
            </a:r>
            <a:r>
              <a:rPr lang="en-GB" sz="1600" b="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CH-8058 Zurich-Airport 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T +41 58 460 91 11 www.meteoswiss.ch</a:t>
            </a:r>
            <a:endParaRPr lang="en-GB" sz="1600" b="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3" name="Rechteck 24"/>
          <p:cNvSpPr/>
          <p:nvPr userDrawn="1"/>
        </p:nvSpPr>
        <p:spPr>
          <a:xfrm>
            <a:off x="7770821" y="473432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assimilation </a:t>
            </a:r>
            <a:r>
              <a:rPr lang="en-US" sz="3200" dirty="0" smtClean="0"/>
              <a:t>of </a:t>
            </a:r>
            <a:r>
              <a:rPr lang="en-US" sz="3200" dirty="0"/>
              <a:t>m</a:t>
            </a:r>
            <a:r>
              <a:rPr lang="en-US" sz="3200" dirty="0" smtClean="0"/>
              <a:t>icrowave radiometer observations </a:t>
            </a:r>
            <a:r>
              <a:rPr lang="en-US" sz="3200" dirty="0"/>
              <a:t>in KENDA-1 </a:t>
            </a:r>
          </a:p>
        </p:txBody>
      </p:sp>
    </p:spTree>
    <p:extLst>
      <p:ext uri="{BB962C8B-B14F-4D97-AF65-F5344CB8AC3E}">
        <p14:creationId xmlns:p14="http://schemas.microsoft.com/office/powerpoint/2010/main" val="136809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6116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to temperature and mixing ratio of Raman Lidar in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2022 (RALMO not available in July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average of first guess and analysis of KENDA-1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RALMO temperature</a:t>
            </a:r>
            <a:endParaRPr lang="en-US" sz="16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/>
          <a:stretch/>
        </p:blipFill>
        <p:spPr>
          <a:xfrm>
            <a:off x="5919216" y="1486372"/>
            <a:ext cx="2676427" cy="16796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7"/>
          <a:stretch/>
        </p:blipFill>
        <p:spPr>
          <a:xfrm>
            <a:off x="3176016" y="1492468"/>
            <a:ext cx="2605872" cy="16515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449243" y="1480275"/>
            <a:ext cx="2604854" cy="16585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8400" y="1209372"/>
            <a:ext cx="134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deviation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3643" y="1209371"/>
            <a:ext cx="88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 error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2973" y="1209370"/>
            <a:ext cx="1843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 absolute deviation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5512" y="3532292"/>
            <a:ext cx="4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561672" y="3675888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561672" y="3864864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86180" y="3595873"/>
            <a:ext cx="478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not significant but goes in the right direction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Slight improvements are &lt; 0.01/0.02 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0300" y="721629"/>
            <a:ext cx="22669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thanks to Bas for this analysis!</a:t>
            </a:r>
          </a:p>
        </p:txBody>
      </p:sp>
    </p:spTree>
    <p:extLst>
      <p:ext uri="{BB962C8B-B14F-4D97-AF65-F5344CB8AC3E}">
        <p14:creationId xmlns:p14="http://schemas.microsoft.com/office/powerpoint/2010/main" val="42398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RALMO mixing ratio</a:t>
            </a:r>
            <a:endParaRPr lang="en-US" sz="1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/>
          <a:stretch/>
        </p:blipFill>
        <p:spPr>
          <a:xfrm>
            <a:off x="5909996" y="1492464"/>
            <a:ext cx="2620601" cy="16619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>
          <a:xfrm>
            <a:off x="3176017" y="1486368"/>
            <a:ext cx="2572270" cy="166196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"/>
          <a:stretch/>
        </p:blipFill>
        <p:spPr>
          <a:xfrm>
            <a:off x="433591" y="1492464"/>
            <a:ext cx="2578086" cy="1649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8400" y="1209369"/>
            <a:ext cx="1348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deviation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3643" y="1209368"/>
            <a:ext cx="88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 error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973" y="1209367"/>
            <a:ext cx="1843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 absolute deviation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5512" y="3532292"/>
            <a:ext cx="4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561672" y="3675888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561672" y="3864864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186180" y="3595873"/>
            <a:ext cx="478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not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Slight improvements are &lt; 0.02/0.03 g/kg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300" y="721629"/>
            <a:ext cx="22669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thanks to Bas for this analysis!</a:t>
            </a:r>
          </a:p>
        </p:txBody>
      </p:sp>
    </p:spTree>
    <p:extLst>
      <p:ext uri="{BB962C8B-B14F-4D97-AF65-F5344CB8AC3E}">
        <p14:creationId xmlns:p14="http://schemas.microsoft.com/office/powerpoint/2010/main" val="1088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438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Fog and low stratus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using satellite data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38556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 and low stratus verification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86180" y="1006514"/>
            <a:ext cx="2195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significant impact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4" y="3072384"/>
            <a:ext cx="2942531" cy="15164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4" y="3017052"/>
            <a:ext cx="2993192" cy="15836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4" y="1573321"/>
            <a:ext cx="3077752" cy="151430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61" y="1555980"/>
            <a:ext cx="3078479" cy="1536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94164" y="2689117"/>
            <a:ext cx="10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00UTC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69671" y="2689116"/>
            <a:ext cx="10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12UTC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806" y="2134899"/>
            <a:ext cx="1022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7519" y="3639578"/>
            <a:ext cx="114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300" y="721629"/>
            <a:ext cx="2367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thanks to Steffi for this analysis!</a:t>
            </a:r>
          </a:p>
        </p:txBody>
      </p:sp>
    </p:spTree>
    <p:extLst>
      <p:ext uri="{BB962C8B-B14F-4D97-AF65-F5344CB8AC3E}">
        <p14:creationId xmlns:p14="http://schemas.microsoft.com/office/powerpoint/2010/main" val="419781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3293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of the operational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MWR observations state in the LETKF</a:t>
            </a:r>
            <a:endParaRPr lang="en-US" sz="16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2" y="1254124"/>
            <a:ext cx="4218092" cy="2696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1712" y="1940856"/>
            <a:ext cx="3210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flow works well, very few 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rejections because of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Passive observations because of clouds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MWR departures</a:t>
            </a:r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" y="1354419"/>
            <a:ext cx="8450317" cy="2326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6180" y="4019599"/>
            <a:ext cx="629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on analysis is visible, especially in the standard deviation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MWR departures</a:t>
            </a:r>
            <a:endParaRPr lang="en-US" sz="16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3761" y="1381717"/>
            <a:ext cx="8308427" cy="2349063"/>
            <a:chOff x="0" y="1665559"/>
            <a:chExt cx="9144000" cy="248770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5559"/>
              <a:ext cx="9144000" cy="181238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96" y="3328215"/>
              <a:ext cx="8552792" cy="825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82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MWR adaptive bias correction</a:t>
            </a:r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8" y="1061825"/>
            <a:ext cx="1728341" cy="3039327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13458" y="893792"/>
            <a:ext cx="4916871" cy="2547391"/>
            <a:chOff x="1042495" y="1180906"/>
            <a:chExt cx="7059010" cy="365721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95" y="1180906"/>
              <a:ext cx="7059010" cy="2781688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758" y="3694962"/>
              <a:ext cx="5839640" cy="11431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083219" y="3760291"/>
            <a:ext cx="527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adaptive bias correction is working: the bias between model and observations is reduced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of ground-based microwave radiometer data (MWR)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86180" y="1823285"/>
            <a:ext cx="41722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Passive remote-sensing device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Brightness temperature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14 frequency bands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7 K-band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(22.24-31.40 GHz):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mainly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humidity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de-DE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7 V-band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(51.26-58.00 GHz):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mainly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de-DE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de-DE" sz="1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45" y="1420368"/>
            <a:ext cx="2969343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634180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for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equipped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MWRs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tuning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investigantions</a:t>
            </a: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uning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tudy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CH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endParaRPr lang="de-CH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etter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ff-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zenith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angles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(potential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larger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MEC-light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flexible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namelist</a:t>
            </a: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onfiguration </a:t>
            </a:r>
            <a:r>
              <a:rPr lang="en-US" dirty="0" smtClean="0"/>
              <a:t>for MWR </a:t>
            </a:r>
            <a:r>
              <a:rPr lang="en-US" dirty="0" smtClean="0"/>
              <a:t>DA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86180" y="1442146"/>
            <a:ext cx="7470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zenith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1-4, 7, 10-14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 error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educated guess for 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bias from preliminary O-B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adaptive bias correction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(device- and channel-dependent)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cloudy conditions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channels 2, 3, 7, 10-14 (obs. error *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vertical localization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plev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from Jacobians,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vloc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=10 (~no vertical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localisation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In operations since 10.08.2022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suite </a:t>
            </a:r>
            <a:r>
              <a:rPr lang="en-US" dirty="0" smtClean="0"/>
              <a:t>setup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86180" y="1119344"/>
            <a:ext cx="3075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KENDA-1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vs.   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KENDA-1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MWR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32" y="1917920"/>
            <a:ext cx="2927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COSMO-1E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COSMO-1E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340608" y="1578864"/>
            <a:ext cx="0" cy="263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609344" y="1570197"/>
            <a:ext cx="0" cy="263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642612" y="1119344"/>
            <a:ext cx="3598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conventional observations incl. 2m T&amp;RH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2612" y="1917920"/>
            <a:ext cx="4120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initialized at 00UTC and 12 UTC, +24h lead time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6180" y="2775458"/>
            <a:ext cx="6371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periods of one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month: Summer (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July 2021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Winter (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January 2022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180" y="3271324"/>
            <a:ext cx="3164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July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HATPRO G5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Grenchen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HATRPO G2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Schaffhausen: TEMPRO G2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491" y="3271324"/>
            <a:ext cx="316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January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HATPRO G5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renchen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HATPRO G2</a:t>
            </a:r>
          </a:p>
        </p:txBody>
      </p:sp>
    </p:spTree>
    <p:extLst>
      <p:ext uri="{BB962C8B-B14F-4D97-AF65-F5344CB8AC3E}">
        <p14:creationId xmlns:p14="http://schemas.microsoft.com/office/powerpoint/2010/main" val="21270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4182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Departures statistics for brightness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Departures statistics, RMSE</a:t>
            </a:r>
            <a:br>
              <a:rPr lang="en-US" dirty="0" smtClean="0"/>
            </a:br>
            <a:r>
              <a:rPr lang="en-US" sz="1600" dirty="0" smtClean="0"/>
              <a:t>July 2021, ensemble mean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33875" y="1170933"/>
            <a:ext cx="68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5509" y="1170934"/>
            <a:ext cx="793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Grenchen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9594" y="1170934"/>
            <a:ext cx="1017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Schaffhausen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65770" y="506386"/>
            <a:ext cx="72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 FG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 ANA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FG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ANA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000231" y="1019314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939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000231" y="1208290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93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500362" y="1925355"/>
            <a:ext cx="2843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 on analysis clearly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Slight effect on first guess in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(new device)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Almost no effect on V-band channels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/>
          <a:stretch/>
        </p:blipFill>
        <p:spPr>
          <a:xfrm>
            <a:off x="2536100" y="1407137"/>
            <a:ext cx="1232179" cy="30921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/>
          <a:stretch/>
        </p:blipFill>
        <p:spPr>
          <a:xfrm>
            <a:off x="3858760" y="1414084"/>
            <a:ext cx="1166402" cy="31185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/>
          <a:stretch/>
        </p:blipFill>
        <p:spPr>
          <a:xfrm>
            <a:off x="1188277" y="1414084"/>
            <a:ext cx="1217093" cy="31255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447933"/>
            <a:ext cx="265420" cy="277418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8000231" y="641362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000231" y="830338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81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54" y="1352877"/>
            <a:ext cx="65539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verification of forecasts with surface SYNOP stations and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de-CH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de-CH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verification, RMSE</a:t>
            </a:r>
            <a:br>
              <a:rPr lang="en-US" dirty="0" smtClean="0"/>
            </a:br>
            <a:r>
              <a:rPr lang="en-US" sz="1600" dirty="0" smtClean="0"/>
              <a:t>July 2021, ensemble median, lead times +01h to +12h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9840" y="1337384"/>
            <a:ext cx="121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2m temperature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539" y="1337383"/>
            <a:ext cx="187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2m dew point temperature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3136" y="1344535"/>
            <a:ext cx="2544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downward shortwave radiation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44071" y="875718"/>
            <a:ext cx="4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000231" y="1019314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000231" y="1208290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93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86180" y="3824680"/>
            <a:ext cx="109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>
          <a:xfrm>
            <a:off x="5973825" y="1621534"/>
            <a:ext cx="2677024" cy="20482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>
          <a:xfrm>
            <a:off x="3175493" y="1627631"/>
            <a:ext cx="2721982" cy="203606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/>
        </p:blipFill>
        <p:spPr>
          <a:xfrm>
            <a:off x="408178" y="1639824"/>
            <a:ext cx="2669234" cy="20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Sounding verification in </a:t>
            </a:r>
            <a:r>
              <a:rPr lang="en-US" dirty="0" err="1" smtClean="0"/>
              <a:t>Payerne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July 2021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914" y="1833378"/>
            <a:ext cx="121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2m temperature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300" y="3488137"/>
            <a:ext cx="124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relative humidity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44071" y="875718"/>
            <a:ext cx="4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</a:p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000231" y="1019314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000231" y="1208290"/>
            <a:ext cx="243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93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941691" y="2110377"/>
            <a:ext cx="2760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slight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positive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tendency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RH,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maybe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indication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9" y="1073878"/>
            <a:ext cx="3681075" cy="3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597</Words>
  <Application>Microsoft Office PowerPoint</Application>
  <PresentationFormat>On-screen Show (16:9)</PresentationFormat>
  <Paragraphs>132</Paragraphs>
  <Slides>20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Roboto Light</vt:lpstr>
      <vt:lpstr>Symbol</vt:lpstr>
      <vt:lpstr>Times</vt:lpstr>
      <vt:lpstr>1_Kreuzraster komplett</vt:lpstr>
      <vt:lpstr>Operational assimilation of microwave radiometer observations in KENDA-1 </vt:lpstr>
      <vt:lpstr>Assimilation of ground-based microwave radiometer data (MWR)</vt:lpstr>
      <vt:lpstr>Configuration for MWR DA</vt:lpstr>
      <vt:lpstr>Experimental suite setup</vt:lpstr>
      <vt:lpstr>PowerPoint Presentation</vt:lpstr>
      <vt:lpstr>Departures statistics, RMSE July 2021, ensemble mean</vt:lpstr>
      <vt:lpstr>PowerPoint Presentation</vt:lpstr>
      <vt:lpstr>Surface verification, RMSE July 2021, ensemble median, lead times +01h to +12h</vt:lpstr>
      <vt:lpstr>Sounding verification in Payerne July 2021</vt:lpstr>
      <vt:lpstr>PowerPoint Presentation</vt:lpstr>
      <vt:lpstr>RALMO temperature</vt:lpstr>
      <vt:lpstr>RALMO mixing ratio</vt:lpstr>
      <vt:lpstr>PowerPoint Presentation</vt:lpstr>
      <vt:lpstr>Fog and low stratus verification</vt:lpstr>
      <vt:lpstr>PowerPoint Presentation</vt:lpstr>
      <vt:lpstr>MWR observations state in the LETKF</vt:lpstr>
      <vt:lpstr>MWR departures</vt:lpstr>
      <vt:lpstr>MWR departures</vt:lpstr>
      <vt:lpstr>MWR adaptive bias correction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Merker Claire</dc:creator>
  <cp:lastModifiedBy>Merker Claire</cp:lastModifiedBy>
  <cp:revision>911</cp:revision>
  <cp:lastPrinted>2016-02-16T15:38:09Z</cp:lastPrinted>
  <dcterms:created xsi:type="dcterms:W3CDTF">2020-06-02T13:47:58Z</dcterms:created>
  <dcterms:modified xsi:type="dcterms:W3CDTF">2022-09-01T08:03:29Z</dcterms:modified>
</cp:coreProperties>
</file>