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14"/>
  </p:notesMasterIdLst>
  <p:handoutMasterIdLst>
    <p:handoutMasterId r:id="rId15"/>
  </p:handoutMasterIdLst>
  <p:sldIdLst>
    <p:sldId id="316" r:id="rId5"/>
    <p:sldId id="351" r:id="rId6"/>
    <p:sldId id="361" r:id="rId7"/>
    <p:sldId id="365" r:id="rId8"/>
    <p:sldId id="366" r:id="rId9"/>
    <p:sldId id="360" r:id="rId10"/>
    <p:sldId id="362" r:id="rId11"/>
    <p:sldId id="364" r:id="rId12"/>
    <p:sldId id="363" r:id="rId13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00"/>
    <a:srgbClr val="990099"/>
    <a:srgbClr val="0000FF"/>
    <a:srgbClr val="33CC33"/>
    <a:srgbClr val="FF0000"/>
    <a:srgbClr val="640000"/>
    <a:srgbClr val="39B1DB"/>
    <a:srgbClr val="60B4B2"/>
    <a:srgbClr val="08C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876" autoAdjust="0"/>
  </p:normalViewPr>
  <p:slideViewPr>
    <p:cSldViewPr snapToGrid="0" showGuides="1">
      <p:cViewPr varScale="1">
        <p:scale>
          <a:sx n="152" d="100"/>
          <a:sy n="152" d="100"/>
        </p:scale>
        <p:origin x="192" y="132"/>
      </p:cViewPr>
      <p:guideLst>
        <p:guide orient="horz" pos="2142"/>
        <p:guide pos="2880"/>
        <p:guide orient="horz" pos="10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3120" y="6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 smtClean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 smtClean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 smtClean="0"/>
              <a:t>MeteoSvizzera</a:t>
            </a:r>
            <a:endParaRPr lang="en-GB" sz="1400" noProof="0" dirty="0" smtClean="0"/>
          </a:p>
          <a:p>
            <a:r>
              <a:rPr lang="en-GB" sz="1400" noProof="0" dirty="0" smtClean="0"/>
              <a:t>Via </a:t>
            </a:r>
            <a:r>
              <a:rPr lang="en-GB" sz="1400" noProof="0" dirty="0" err="1" smtClean="0"/>
              <a:t>ai</a:t>
            </a:r>
            <a:r>
              <a:rPr lang="en-GB" sz="1400" noProof="0" dirty="0" smtClean="0"/>
              <a:t> Monti 146</a:t>
            </a:r>
          </a:p>
          <a:p>
            <a:r>
              <a:rPr lang="en-GB" sz="1400" noProof="0" dirty="0" smtClean="0"/>
              <a:t>CH-6605 Locarno-Monti</a:t>
            </a:r>
          </a:p>
          <a:p>
            <a:r>
              <a:rPr lang="en-GB" sz="1400" noProof="0" dirty="0" smtClean="0"/>
              <a:t>T +41 58 460 92 22</a:t>
            </a:r>
          </a:p>
          <a:p>
            <a:r>
              <a:rPr lang="en-GB" sz="1400" noProof="0" dirty="0" smtClean="0"/>
              <a:t>www.meteosvizzera.ch</a:t>
            </a:r>
            <a:endParaRPr lang="en-GB" sz="14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MeteoSwiss</a:t>
            </a:r>
          </a:p>
          <a:p>
            <a:r>
              <a:rPr lang="en-GB" sz="1600" b="0" noProof="0" dirty="0" smtClean="0"/>
              <a:t>Operation </a:t>
            </a:r>
            <a:r>
              <a:rPr lang="en-GB" sz="1600" b="0" noProof="0" dirty="0" err="1" smtClean="0"/>
              <a:t>Center</a:t>
            </a:r>
            <a:r>
              <a:rPr lang="en-GB" sz="1600" b="0" noProof="0" dirty="0" smtClean="0"/>
              <a:t> 1 </a:t>
            </a:r>
          </a:p>
          <a:p>
            <a:r>
              <a:rPr lang="en-GB" sz="1600" b="0" noProof="0" dirty="0" smtClean="0"/>
              <a:t>CH-8058 Zurich-Airport </a:t>
            </a:r>
          </a:p>
          <a:p>
            <a:r>
              <a:rPr lang="en-GB" sz="1600" b="0" noProof="0" dirty="0" smtClean="0"/>
              <a:t>T +41 58 460 91 11 www.meteoswiss.ch</a:t>
            </a:r>
            <a:endParaRPr lang="en-GB" sz="16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166" y="2010831"/>
            <a:ext cx="8439634" cy="63076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Status of KENDA-1 at MeteoSwiss</a:t>
            </a:r>
            <a:endParaRPr lang="en-GB" sz="20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01166" y="3075520"/>
            <a:ext cx="8526720" cy="1417630"/>
          </a:xfrm>
        </p:spPr>
        <p:txBody>
          <a:bodyPr/>
          <a:lstStyle/>
          <a:p>
            <a:pPr marL="0" indent="0"/>
            <a:r>
              <a:rPr lang="en-GB" sz="1600" dirty="0" smtClean="0"/>
              <a:t>Marco Arpagaus for the data assimilation team at MeteoSwiss</a:t>
            </a:r>
          </a:p>
          <a:p>
            <a:pPr marL="0" indent="0"/>
            <a:r>
              <a:rPr lang="en-GB" sz="1200" dirty="0">
                <a:latin typeface="Roboto Light"/>
                <a:cs typeface="Roboto Light"/>
              </a:rPr>
              <a:t>WG 1 / </a:t>
            </a:r>
            <a:r>
              <a:rPr lang="en-GB" sz="1200" dirty="0" err="1">
                <a:latin typeface="Roboto Light"/>
                <a:cs typeface="Roboto Light"/>
              </a:rPr>
              <a:t>KENDAscope</a:t>
            </a:r>
            <a:r>
              <a:rPr lang="en-GB" sz="1200" dirty="0">
                <a:latin typeface="Roboto Light"/>
                <a:cs typeface="Roboto Light"/>
              </a:rPr>
              <a:t> </a:t>
            </a:r>
            <a:r>
              <a:rPr lang="en-GB" sz="1200" dirty="0" smtClean="0">
                <a:latin typeface="Roboto Light"/>
                <a:cs typeface="Roboto Light"/>
              </a:rPr>
              <a:t>parallel session, </a:t>
            </a:r>
            <a:r>
              <a:rPr lang="en-GB" sz="1200" dirty="0">
                <a:latin typeface="Roboto Light"/>
                <a:cs typeface="Roboto Light"/>
              </a:rPr>
              <a:t>COSMO GM, Athens, 2022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4591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179829" y="1394459"/>
            <a:ext cx="7793131" cy="2952570"/>
          </a:xfrm>
        </p:spPr>
        <p:txBody>
          <a:bodyPr/>
          <a:lstStyle/>
          <a:p>
            <a:r>
              <a:rPr lang="en-GB" dirty="0" smtClean="0"/>
              <a:t>Introduction of T2m and RH2m on 27.09.2021</a:t>
            </a:r>
          </a:p>
          <a:p>
            <a:endParaRPr lang="en-GB" dirty="0" smtClean="0"/>
          </a:p>
          <a:p>
            <a:r>
              <a:rPr lang="en-GB" dirty="0" smtClean="0"/>
              <a:t>Introduction of Wind Lidar at 3 stations on 08.03.2022</a:t>
            </a:r>
          </a:p>
          <a:p>
            <a:endParaRPr lang="en-GB" dirty="0" smtClean="0"/>
          </a:p>
          <a:p>
            <a:r>
              <a:rPr lang="en-GB" dirty="0" smtClean="0"/>
              <a:t>Introduction of MODE-S v2.2 on 30.05.2022 (see extra slide)</a:t>
            </a:r>
          </a:p>
          <a:p>
            <a:endParaRPr lang="en-GB" dirty="0" smtClean="0"/>
          </a:p>
          <a:p>
            <a:r>
              <a:rPr lang="en-GB" dirty="0" smtClean="0"/>
              <a:t>Introduction of Microwave Radiometer in </a:t>
            </a:r>
            <a:r>
              <a:rPr lang="en-GB" dirty="0" err="1" smtClean="0"/>
              <a:t>Payerne</a:t>
            </a:r>
            <a:r>
              <a:rPr lang="en-GB" dirty="0" smtClean="0"/>
              <a:t> on 10.08.2022 (see extra slide)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Evolution during </a:t>
            </a:r>
            <a:r>
              <a:rPr lang="en-GB" dirty="0" smtClean="0"/>
              <a:t>last </a:t>
            </a:r>
            <a:r>
              <a:rPr lang="en-GB" dirty="0" smtClean="0"/>
              <a:t>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Assimilation of MODE-S v2.2 Stream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55881" t="29641" b="23179"/>
          <a:stretch/>
        </p:blipFill>
        <p:spPr>
          <a:xfrm>
            <a:off x="542178" y="2012328"/>
            <a:ext cx="3095084" cy="20524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2108" r="63663"/>
          <a:stretch/>
        </p:blipFill>
        <p:spPr>
          <a:xfrm>
            <a:off x="4184115" y="1003413"/>
            <a:ext cx="1992087" cy="3836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50959" y="4236501"/>
            <a:ext cx="3104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Number of </a:t>
            </a:r>
            <a:r>
              <a:rPr lang="en-GB" sz="1400" dirty="0" err="1" smtClean="0"/>
              <a:t>obs</a:t>
            </a:r>
            <a:r>
              <a:rPr lang="en-GB" sz="1400" dirty="0" smtClean="0"/>
              <a:t> (28.03 – 05.04.2022)</a:t>
            </a:r>
            <a:endParaRPr lang="en-GB" sz="1400" dirty="0"/>
          </a:p>
        </p:txBody>
      </p:sp>
      <p:sp>
        <p:nvSpPr>
          <p:cNvPr id="7" name="Rechteck 6"/>
          <p:cNvSpPr/>
          <p:nvPr/>
        </p:nvSpPr>
        <p:spPr>
          <a:xfrm>
            <a:off x="4640001" y="4712613"/>
            <a:ext cx="1487793" cy="43088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% change in CRPS </a:t>
            </a:r>
            <a:br>
              <a:rPr lang="en-GB" sz="11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averaged over all LT</a:t>
            </a:r>
            <a:endParaRPr lang="en-GB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67479"/>
          <a:stretch/>
        </p:blipFill>
        <p:spPr>
          <a:xfrm>
            <a:off x="6663849" y="933972"/>
            <a:ext cx="1782889" cy="391887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313265" y="699599"/>
            <a:ext cx="2191683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TEMP verification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907301" y="4712613"/>
            <a:ext cx="1539437" cy="43088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% change in RMSE</a:t>
            </a:r>
            <a:br>
              <a:rPr lang="en-GB" sz="11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averaged over all LT</a:t>
            </a:r>
            <a:endParaRPr lang="en-GB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532281" y="699599"/>
            <a:ext cx="2191683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WPROF verification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87791" y="1283783"/>
            <a:ext cx="2863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Operational since 30.05.2022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Assimilation of Microwave Radiometer</a:t>
            </a:r>
            <a:endParaRPr lang="en-GB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847652" y="1638001"/>
            <a:ext cx="1569871" cy="3368668"/>
            <a:chOff x="137182" y="1065678"/>
            <a:chExt cx="1569871" cy="3368668"/>
          </a:xfrm>
        </p:grpSpPr>
        <p:sp>
          <p:nvSpPr>
            <p:cNvPr id="4" name="Google Shape;118;p16"/>
            <p:cNvSpPr txBox="1"/>
            <p:nvPr/>
          </p:nvSpPr>
          <p:spPr>
            <a:xfrm>
              <a:off x="644465" y="1065678"/>
              <a:ext cx="769894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err="1" smtClean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Payerne</a:t>
              </a:r>
              <a:endParaRPr lang="en-GB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23;p16" descr="Screen Clipping"/>
            <p:cNvPicPr preferRelativeResize="0"/>
            <p:nvPr/>
          </p:nvPicPr>
          <p:blipFill rotWithShape="1">
            <a:blip r:embed="rId2">
              <a:alphaModFix/>
            </a:blip>
            <a:srcRect t="6566"/>
            <a:stretch/>
          </p:blipFill>
          <p:spPr>
            <a:xfrm>
              <a:off x="398867" y="1308829"/>
              <a:ext cx="1217093" cy="3125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24;p16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182" y="1342678"/>
              <a:ext cx="265420" cy="277418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pieren 11"/>
            <p:cNvGrpSpPr/>
            <p:nvPr/>
          </p:nvGrpSpPr>
          <p:grpSpPr>
            <a:xfrm>
              <a:off x="692960" y="3285867"/>
              <a:ext cx="1014093" cy="830956"/>
              <a:chOff x="1800896" y="1342681"/>
              <a:chExt cx="1014093" cy="830956"/>
            </a:xfrm>
          </p:grpSpPr>
          <p:sp>
            <p:nvSpPr>
              <p:cNvPr id="5" name="Google Shape;119;p16"/>
              <p:cNvSpPr txBox="1"/>
              <p:nvPr/>
            </p:nvSpPr>
            <p:spPr>
              <a:xfrm>
                <a:off x="2066435" y="1342681"/>
                <a:ext cx="748554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REF FG</a:t>
                </a:r>
                <a:endParaRPr lang="en-GB" dirty="0" smtClean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REF ANA</a:t>
                </a:r>
                <a:endParaRPr lang="en-GB" dirty="0" smtClean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EXP FG</a:t>
                </a:r>
                <a:endParaRPr lang="en-GB" dirty="0" smtClean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EXP ANA</a:t>
                </a:r>
                <a:endParaRPr lang="en-GB" dirty="0"/>
              </a:p>
            </p:txBody>
          </p:sp>
          <p:cxnSp>
            <p:nvCxnSpPr>
              <p:cNvPr id="6" name="Google Shape;120;p16"/>
              <p:cNvCxnSpPr/>
              <p:nvPr/>
            </p:nvCxnSpPr>
            <p:spPr>
              <a:xfrm>
                <a:off x="1800896" y="1855609"/>
                <a:ext cx="2439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>
                <a:solidFill>
                  <a:srgbClr val="3939FF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" name="Google Shape;121;p16"/>
              <p:cNvCxnSpPr/>
              <p:nvPr/>
            </p:nvCxnSpPr>
            <p:spPr>
              <a:xfrm>
                <a:off x="1800896" y="2044585"/>
                <a:ext cx="2439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>
                <a:solidFill>
                  <a:srgbClr val="3939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" name="Google Shape;125;p16"/>
              <p:cNvCxnSpPr/>
              <p:nvPr/>
            </p:nvCxnSpPr>
            <p:spPr>
              <a:xfrm>
                <a:off x="1800896" y="1477657"/>
                <a:ext cx="2439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>
                <a:solidFill>
                  <a:schemeClr val="accent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" name="Google Shape;126;p16"/>
              <p:cNvCxnSpPr/>
              <p:nvPr/>
            </p:nvCxnSpPr>
            <p:spPr>
              <a:xfrm>
                <a:off x="1800896" y="1666633"/>
                <a:ext cx="2439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5" name="Rechteck 14"/>
          <p:cNvSpPr/>
          <p:nvPr/>
        </p:nvSpPr>
        <p:spPr>
          <a:xfrm>
            <a:off x="980362" y="1020294"/>
            <a:ext cx="1635828" cy="52322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O-B of MWR BT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(STDE, July 2021)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Google Shape;133;p17" descr="Screen Clipping"/>
          <p:cNvPicPr preferRelativeResize="0"/>
          <p:nvPr/>
        </p:nvPicPr>
        <p:blipFill rotWithShape="1">
          <a:blip r:embed="rId4">
            <a:alphaModFix/>
          </a:blip>
          <a:srcRect t="9520"/>
          <a:stretch/>
        </p:blipFill>
        <p:spPr>
          <a:xfrm>
            <a:off x="2882168" y="3446381"/>
            <a:ext cx="2678408" cy="156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9;p17" descr="Screen Clipping"/>
          <p:cNvPicPr preferRelativeResize="0"/>
          <p:nvPr/>
        </p:nvPicPr>
        <p:blipFill rotWithShape="1">
          <a:blip r:embed="rId5">
            <a:alphaModFix/>
          </a:blip>
          <a:srcRect t="9354"/>
          <a:stretch/>
        </p:blipFill>
        <p:spPr>
          <a:xfrm>
            <a:off x="2882168" y="1881152"/>
            <a:ext cx="2577759" cy="14672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hteck 17"/>
          <p:cNvSpPr/>
          <p:nvPr/>
        </p:nvSpPr>
        <p:spPr>
          <a:xfrm>
            <a:off x="2982554" y="1020294"/>
            <a:ext cx="2653279" cy="52322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Verification of B against Raman Lidar (MAD)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302615" y="1914960"/>
            <a:ext cx="1101547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Mixing ratio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232476" y="3483773"/>
            <a:ext cx="1207955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Temperature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" name="Google Shape;135;p17"/>
          <p:cNvGrpSpPr/>
          <p:nvPr/>
        </p:nvGrpSpPr>
        <p:grpSpPr>
          <a:xfrm>
            <a:off x="3511144" y="2530874"/>
            <a:ext cx="685886" cy="461624"/>
            <a:chOff x="7561672" y="3532292"/>
            <a:chExt cx="685886" cy="461624"/>
          </a:xfrm>
        </p:grpSpPr>
        <p:sp>
          <p:nvSpPr>
            <p:cNvPr id="22" name="Google Shape;136;p17"/>
            <p:cNvSpPr txBox="1"/>
            <p:nvPr/>
          </p:nvSpPr>
          <p:spPr>
            <a:xfrm>
              <a:off x="7805512" y="3532292"/>
              <a:ext cx="442046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</a:t>
              </a:r>
              <a:endParaRPr lang="en-GB" dirty="0" smtClean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</a:t>
              </a:r>
              <a:endPara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137;p17"/>
            <p:cNvCxnSpPr/>
            <p:nvPr/>
          </p:nvCxnSpPr>
          <p:spPr>
            <a:xfrm>
              <a:off x="7561672" y="3675888"/>
              <a:ext cx="2438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>
              <a:solidFill>
                <a:srgbClr val="F78C0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138;p17"/>
            <p:cNvCxnSpPr/>
            <p:nvPr/>
          </p:nvCxnSpPr>
          <p:spPr>
            <a:xfrm>
              <a:off x="7561672" y="3864864"/>
              <a:ext cx="2438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5" name="Rechteck 24"/>
          <p:cNvSpPr/>
          <p:nvPr/>
        </p:nvSpPr>
        <p:spPr>
          <a:xfrm>
            <a:off x="5860878" y="1607504"/>
            <a:ext cx="2956660" cy="2769989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Small improvement in </a:t>
            </a:r>
            <a:r>
              <a:rPr lang="en-GB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thermodynamical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structure above </a:t>
            </a:r>
            <a:r>
              <a:rPr lang="en-GB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Payerne</a:t>
            </a:r>
            <a:endParaRPr lang="en-GB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Neutral impact in forecast verification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Potential for improvement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Operational since 10.08.2022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Include </a:t>
            </a:r>
            <a:r>
              <a:rPr lang="en-GB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Grenchen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and Schaffhausen stations when newest generation devices are available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Google Shape;118;p16"/>
          <p:cNvSpPr txBox="1"/>
          <p:nvPr/>
        </p:nvSpPr>
        <p:spPr>
          <a:xfrm>
            <a:off x="3924246" y="1644650"/>
            <a:ext cx="76989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Payerne</a:t>
            </a:r>
            <a:endParaRPr lang="en-GB" sz="1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8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Assimilation of Raman Lidar MIXR and T</a:t>
            </a:r>
            <a:endParaRPr lang="en-GB" dirty="0"/>
          </a:p>
        </p:txBody>
      </p:sp>
      <p:pic>
        <p:nvPicPr>
          <p:cNvPr id="4" name="Google Shape;23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45402" y="2104983"/>
            <a:ext cx="2260489" cy="256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7;p25"/>
          <p:cNvPicPr preferRelativeResize="0"/>
          <p:nvPr/>
        </p:nvPicPr>
        <p:blipFill rotWithShape="1">
          <a:blip r:embed="rId3">
            <a:alphaModFix/>
          </a:blip>
          <a:srcRect r="21272"/>
          <a:stretch/>
        </p:blipFill>
        <p:spPr>
          <a:xfrm>
            <a:off x="4516832" y="2104982"/>
            <a:ext cx="1976066" cy="251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7;p23"/>
          <p:cNvPicPr preferRelativeResize="0"/>
          <p:nvPr/>
        </p:nvPicPr>
        <p:blipFill rotWithShape="1">
          <a:blip r:embed="rId4">
            <a:alphaModFix/>
          </a:blip>
          <a:srcRect l="61879" t="18913" r="18797" b="11805"/>
          <a:stretch/>
        </p:blipFill>
        <p:spPr>
          <a:xfrm>
            <a:off x="388105" y="2489907"/>
            <a:ext cx="1777034" cy="18334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08;p23"/>
          <p:cNvSpPr txBox="1"/>
          <p:nvPr/>
        </p:nvSpPr>
        <p:spPr>
          <a:xfrm rot="16200000">
            <a:off x="-607116" y="3120212"/>
            <a:ext cx="175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smtClean="0"/>
              <a:t>WV Mixing Ratio Error</a:t>
            </a:r>
            <a:endParaRPr lang="en-GB" sz="1200" dirty="0"/>
          </a:p>
        </p:txBody>
      </p:sp>
      <p:pic>
        <p:nvPicPr>
          <p:cNvPr id="8" name="Google Shape;209;p23"/>
          <p:cNvPicPr preferRelativeResize="0"/>
          <p:nvPr/>
        </p:nvPicPr>
        <p:blipFill rotWithShape="1">
          <a:blip r:embed="rId4">
            <a:alphaModFix/>
          </a:blip>
          <a:srcRect l="52685" t="16499" r="42102"/>
          <a:stretch/>
        </p:blipFill>
        <p:spPr>
          <a:xfrm>
            <a:off x="2093618" y="2426162"/>
            <a:ext cx="479327" cy="2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>
          <a:xfrm>
            <a:off x="456234" y="1389446"/>
            <a:ext cx="2051822" cy="73866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State-dependent</a:t>
            </a:r>
            <a:b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obs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error, provided by instrument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330068" y="1361245"/>
            <a:ext cx="2373528" cy="73866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O-B statistics against Radiosonde in </a:t>
            </a:r>
            <a:r>
              <a:rPr lang="en-GB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Payerne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(CRPS)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078372" y="2600679"/>
            <a:ext cx="469575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RH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944525" y="2600679"/>
            <a:ext cx="469575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oogle Shape;248;p26"/>
          <p:cNvGrpSpPr/>
          <p:nvPr/>
        </p:nvGrpSpPr>
        <p:grpSpPr>
          <a:xfrm>
            <a:off x="6543249" y="2252673"/>
            <a:ext cx="2517110" cy="2362316"/>
            <a:chOff x="429276" y="1728554"/>
            <a:chExt cx="3416030" cy="3205956"/>
          </a:xfrm>
        </p:grpSpPr>
        <p:pic>
          <p:nvPicPr>
            <p:cNvPr id="15" name="Google Shape;249;p26"/>
            <p:cNvPicPr preferRelativeResize="0"/>
            <p:nvPr/>
          </p:nvPicPr>
          <p:blipFill rotWithShape="1">
            <a:blip r:embed="rId5">
              <a:alphaModFix/>
            </a:blip>
            <a:srcRect l="50678" t="2006" r="1207" b="27842"/>
            <a:stretch/>
          </p:blipFill>
          <p:spPr>
            <a:xfrm>
              <a:off x="429276" y="1728554"/>
              <a:ext cx="3416030" cy="3205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250;p26"/>
            <p:cNvSpPr/>
            <p:nvPr/>
          </p:nvSpPr>
          <p:spPr>
            <a:xfrm>
              <a:off x="1419086" y="2630081"/>
              <a:ext cx="1324800" cy="1759201"/>
            </a:xfrm>
            <a:prstGeom prst="ellipse">
              <a:avLst/>
            </a:prstGeom>
            <a:noFill/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hteck 16"/>
          <p:cNvSpPr/>
          <p:nvPr/>
        </p:nvSpPr>
        <p:spPr>
          <a:xfrm>
            <a:off x="6613814" y="1374407"/>
            <a:ext cx="2373528" cy="52322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Improvement in FSS for heavy </a:t>
            </a:r>
            <a:r>
              <a:rPr lang="en-GB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precip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forecasts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3547947" y="3800097"/>
            <a:ext cx="899979" cy="523220"/>
            <a:chOff x="3547947" y="3500101"/>
            <a:chExt cx="899979" cy="523220"/>
          </a:xfrm>
        </p:grpSpPr>
        <p:sp>
          <p:nvSpPr>
            <p:cNvPr id="18" name="Rechteck 17"/>
            <p:cNvSpPr/>
            <p:nvPr/>
          </p:nvSpPr>
          <p:spPr>
            <a:xfrm>
              <a:off x="3778900" y="3500101"/>
              <a:ext cx="6690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EXP</a:t>
              </a:r>
            </a:p>
            <a:p>
              <a:pPr algn="ctr"/>
              <a:r>
                <a:rPr lang="en-GB" sz="14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REF</a:t>
              </a:r>
              <a:endParaRPr lang="en-GB" sz="14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0" name="Gerader Verbinder 19"/>
            <p:cNvCxnSpPr/>
            <p:nvPr/>
          </p:nvCxnSpPr>
          <p:spPr bwMode="auto">
            <a:xfrm flipH="1">
              <a:off x="3547947" y="3655795"/>
              <a:ext cx="2923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r Verbinder 25"/>
            <p:cNvCxnSpPr/>
            <p:nvPr/>
          </p:nvCxnSpPr>
          <p:spPr bwMode="auto">
            <a:xfrm flipH="1">
              <a:off x="3547947" y="3869098"/>
              <a:ext cx="2923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uppieren 27"/>
          <p:cNvGrpSpPr/>
          <p:nvPr/>
        </p:nvGrpSpPr>
        <p:grpSpPr>
          <a:xfrm>
            <a:off x="7676425" y="2798766"/>
            <a:ext cx="1025760" cy="663341"/>
            <a:chOff x="3686775" y="3576546"/>
            <a:chExt cx="761151" cy="370330"/>
          </a:xfrm>
        </p:grpSpPr>
        <p:sp>
          <p:nvSpPr>
            <p:cNvPr id="29" name="Rechteck 28"/>
            <p:cNvSpPr/>
            <p:nvPr/>
          </p:nvSpPr>
          <p:spPr>
            <a:xfrm>
              <a:off x="3746292" y="3576546"/>
              <a:ext cx="701634" cy="370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REF</a:t>
              </a:r>
            </a:p>
            <a:p>
              <a:pPr algn="ctr"/>
              <a:r>
                <a:rPr lang="en-GB" sz="14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EXP</a:t>
              </a:r>
              <a:endParaRPr lang="en-GB" sz="14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0" name="Gerader Verbinder 29"/>
            <p:cNvCxnSpPr/>
            <p:nvPr/>
          </p:nvCxnSpPr>
          <p:spPr bwMode="auto">
            <a:xfrm flipH="1">
              <a:off x="3689175" y="3709539"/>
              <a:ext cx="212383" cy="11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r Verbinder 30"/>
            <p:cNvCxnSpPr/>
            <p:nvPr/>
          </p:nvCxnSpPr>
          <p:spPr bwMode="auto">
            <a:xfrm flipH="1">
              <a:off x="3686775" y="3823978"/>
              <a:ext cx="212383" cy="31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Rechteck 31"/>
          <p:cNvSpPr/>
          <p:nvPr/>
        </p:nvSpPr>
        <p:spPr>
          <a:xfrm>
            <a:off x="1186180" y="744977"/>
            <a:ext cx="6381268" cy="52322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Assimilation and Forecast Experiment (20.7.-20.8.2019, 2 km mesh-size)</a:t>
            </a:r>
          </a:p>
          <a:p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Operations planned for Q4 2022</a:t>
            </a:r>
          </a:p>
        </p:txBody>
      </p:sp>
    </p:spTree>
    <p:extLst>
      <p:ext uri="{BB962C8B-B14F-4D97-AF65-F5344CB8AC3E}">
        <p14:creationId xmlns:p14="http://schemas.microsoft.com/office/powerpoint/2010/main" val="10361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179829" y="1394459"/>
            <a:ext cx="7793131" cy="2952570"/>
          </a:xfrm>
        </p:spPr>
        <p:txBody>
          <a:bodyPr/>
          <a:lstStyle/>
          <a:p>
            <a:r>
              <a:rPr lang="en-GB" dirty="0" smtClean="0"/>
              <a:t>Operational assimilation of Raman Lidar observations in Q4 2022</a:t>
            </a:r>
          </a:p>
          <a:p>
            <a:r>
              <a:rPr lang="en-GB" dirty="0" smtClean="0"/>
              <a:t>Assimilation of high-res ascent and descent TEMP observations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“The end!”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Planned developments with COSMO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0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186180" y="1041311"/>
            <a:ext cx="7793131" cy="2952570"/>
          </a:xfrm>
        </p:spPr>
        <p:txBody>
          <a:bodyPr/>
          <a:lstStyle/>
          <a:p>
            <a:r>
              <a:rPr lang="en-GB" dirty="0" smtClean="0"/>
              <a:t>Migration of KENDA-1 to ICON</a:t>
            </a:r>
          </a:p>
          <a:p>
            <a:r>
              <a:rPr lang="en-GB" dirty="0" smtClean="0"/>
              <a:t>Assess / retune </a:t>
            </a:r>
            <a:r>
              <a:rPr lang="en-GB" dirty="0" smtClean="0"/>
              <a:t>KENDA settings (see next slide)</a:t>
            </a:r>
          </a:p>
          <a:p>
            <a:r>
              <a:rPr lang="en-GB" dirty="0" smtClean="0"/>
              <a:t>Assimilation of </a:t>
            </a:r>
            <a:r>
              <a:rPr lang="en-GB" dirty="0"/>
              <a:t>3D Radar Reflectivity </a:t>
            </a:r>
            <a:endParaRPr lang="en-GB" dirty="0" smtClean="0"/>
          </a:p>
          <a:p>
            <a:r>
              <a:rPr lang="en-GB" dirty="0" smtClean="0"/>
              <a:t>Extension of LHN with OPERA composite</a:t>
            </a:r>
          </a:p>
          <a:p>
            <a:r>
              <a:rPr lang="en-GB" dirty="0" smtClean="0"/>
              <a:t>Assimilation of </a:t>
            </a:r>
            <a:r>
              <a:rPr lang="en-GB" dirty="0" err="1" smtClean="0"/>
              <a:t>Meteodrone</a:t>
            </a:r>
            <a:r>
              <a:rPr lang="en-GB" dirty="0" smtClean="0"/>
              <a:t> </a:t>
            </a:r>
            <a:r>
              <a:rPr lang="en-GB" dirty="0"/>
              <a:t>o</a:t>
            </a:r>
            <a:r>
              <a:rPr lang="en-GB" dirty="0" smtClean="0"/>
              <a:t>bservations</a:t>
            </a:r>
          </a:p>
          <a:p>
            <a:pPr lvl="1"/>
            <a:r>
              <a:rPr lang="en-GB" sz="1400" dirty="0" smtClean="0"/>
              <a:t>Measurement campaign during last winter in </a:t>
            </a:r>
            <a:r>
              <a:rPr lang="en-GB" sz="1400" dirty="0" err="1" smtClean="0"/>
              <a:t>Payerne</a:t>
            </a:r>
            <a:endParaRPr lang="en-GB" sz="1400" dirty="0" smtClean="0"/>
          </a:p>
          <a:p>
            <a:pPr lvl="1"/>
            <a:r>
              <a:rPr lang="en-GB" sz="1400" dirty="0" smtClean="0"/>
              <a:t>Ongoing measurement campaign with up to O(10) stations (~2y)</a:t>
            </a:r>
          </a:p>
          <a:p>
            <a:r>
              <a:rPr lang="en-GB" dirty="0" smtClean="0"/>
              <a:t>Additional surface stations in Switzerland</a:t>
            </a:r>
          </a:p>
          <a:p>
            <a:r>
              <a:rPr lang="en-GB" dirty="0" smtClean="0"/>
              <a:t>long-term: </a:t>
            </a:r>
            <a:r>
              <a:rPr lang="en-GB" dirty="0"/>
              <a:t>Additional </a:t>
            </a:r>
            <a:r>
              <a:rPr lang="en-GB" dirty="0" smtClean="0"/>
              <a:t>observations</a:t>
            </a:r>
            <a:endParaRPr lang="en-GB" dirty="0"/>
          </a:p>
          <a:p>
            <a:pPr lvl="1"/>
            <a:r>
              <a:rPr lang="en-GB" sz="1400" dirty="0"/>
              <a:t>GPS </a:t>
            </a:r>
            <a:r>
              <a:rPr lang="en-GB" sz="1400" dirty="0" err="1" smtClean="0"/>
              <a:t>zenital</a:t>
            </a:r>
            <a:r>
              <a:rPr lang="en-GB" sz="1400" dirty="0" smtClean="0"/>
              <a:t> </a:t>
            </a:r>
            <a:r>
              <a:rPr lang="en-GB" sz="1400" dirty="0"/>
              <a:t>total delays (dense network in CH and D)</a:t>
            </a:r>
          </a:p>
          <a:p>
            <a:pPr lvl="1"/>
            <a:r>
              <a:rPr lang="en-GB" sz="1400" dirty="0"/>
              <a:t>Satellite observations: MSG (VIS, WV channels), MTG</a:t>
            </a:r>
          </a:p>
          <a:p>
            <a:pPr lvl="1"/>
            <a:r>
              <a:rPr lang="en-GB" sz="1400" dirty="0"/>
              <a:t>More T2m/RH2m/</a:t>
            </a:r>
            <a:r>
              <a:rPr lang="en-GB" sz="1400" dirty="0" err="1"/>
              <a:t>p</a:t>
            </a:r>
            <a:r>
              <a:rPr lang="en-GB" sz="1400" baseline="-25000" dirty="0" err="1"/>
              <a:t>s</a:t>
            </a:r>
            <a:r>
              <a:rPr lang="en-GB" sz="1400" dirty="0"/>
              <a:t> observations (partner stations, </a:t>
            </a:r>
            <a:r>
              <a:rPr lang="en-GB" sz="1400" dirty="0" err="1"/>
              <a:t>Netatmo</a:t>
            </a:r>
            <a:r>
              <a:rPr lang="en-GB" sz="1400" dirty="0"/>
              <a:t>)</a:t>
            </a:r>
          </a:p>
          <a:p>
            <a:endParaRPr lang="en-GB" dirty="0" smtClean="0"/>
          </a:p>
          <a:p>
            <a:pPr marL="0" indent="0">
              <a:buNone/>
            </a:pPr>
            <a:endParaRPr lang="de-CH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Planned developments with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1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74262" y="1393672"/>
            <a:ext cx="7877640" cy="3118414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/>
              <a:t>Assess / tune KENDA-1 with ICON at 1.1km mesh-size</a:t>
            </a:r>
          </a:p>
          <a:p>
            <a:r>
              <a:rPr lang="en-GB" sz="1400" dirty="0" smtClean="0"/>
              <a:t>O-B statistics, </a:t>
            </a:r>
            <a:r>
              <a:rPr lang="en-GB" sz="1400" dirty="0" err="1" smtClean="0"/>
              <a:t>obs</a:t>
            </a:r>
            <a:r>
              <a:rPr lang="en-GB" sz="1400" dirty="0" smtClean="0"/>
              <a:t> errors, FG and ANA spread for all assimilated observations using </a:t>
            </a:r>
            <a:r>
              <a:rPr lang="en-GB" sz="1400" dirty="0" err="1" smtClean="0"/>
              <a:t>Desroziers</a:t>
            </a:r>
            <a:r>
              <a:rPr lang="en-GB" sz="1400" dirty="0" smtClean="0"/>
              <a:t> statistics</a:t>
            </a:r>
          </a:p>
          <a:p>
            <a:r>
              <a:rPr lang="en-GB" sz="1400" dirty="0" smtClean="0"/>
              <a:t>Number of effective observations, do we need more ensemble members?</a:t>
            </a:r>
          </a:p>
          <a:p>
            <a:r>
              <a:rPr lang="en-GB" sz="1400" dirty="0" smtClean="0"/>
              <a:t>Can we decrease horizontal localisation? For all </a:t>
            </a:r>
            <a:r>
              <a:rPr lang="en-GB" sz="1400" dirty="0" err="1" smtClean="0"/>
              <a:t>obs</a:t>
            </a:r>
            <a:r>
              <a:rPr lang="en-GB" sz="1400" dirty="0" smtClean="0"/>
              <a:t>, or for certain </a:t>
            </a:r>
            <a:r>
              <a:rPr lang="en-GB" sz="1400" dirty="0" err="1" smtClean="0"/>
              <a:t>obs</a:t>
            </a:r>
            <a:r>
              <a:rPr lang="en-GB" sz="1400" dirty="0" smtClean="0"/>
              <a:t>?</a:t>
            </a:r>
          </a:p>
          <a:p>
            <a:r>
              <a:rPr lang="en-GB" sz="1400" dirty="0" smtClean="0"/>
              <a:t>Observation impact (EFSOI, Method of Olaf Stiller, data denial experiments)</a:t>
            </a:r>
          </a:p>
          <a:p>
            <a:r>
              <a:rPr lang="en-GB" sz="1400" dirty="0" smtClean="0"/>
              <a:t>Hourly assimilation of profiler observations (currently 30min)</a:t>
            </a:r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 / retune </a:t>
            </a:r>
            <a:r>
              <a:rPr lang="en-GB" dirty="0"/>
              <a:t>KENDA settings</a:t>
            </a:r>
          </a:p>
        </p:txBody>
      </p:sp>
    </p:spTree>
    <p:extLst>
      <p:ext uri="{BB962C8B-B14F-4D97-AF65-F5344CB8AC3E}">
        <p14:creationId xmlns:p14="http://schemas.microsoft.com/office/powerpoint/2010/main" val="15846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86180" y="1398289"/>
            <a:ext cx="7527926" cy="365189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Quality control (outside of KENDA) of T2m/RH2m observations at DWD?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Revisit the grid point assignment </a:t>
            </a:r>
            <a:r>
              <a:rPr lang="en-GB" smtClean="0"/>
              <a:t>for </a:t>
            </a:r>
            <a:r>
              <a:rPr lang="en-GB" smtClean="0"/>
              <a:t>surface </a:t>
            </a:r>
            <a:r>
              <a:rPr lang="en-GB" dirty="0" smtClean="0"/>
              <a:t>observations? Select </a:t>
            </a:r>
            <a:r>
              <a:rPr lang="en-GB" dirty="0" err="1" smtClean="0"/>
              <a:t>gridpoint</a:t>
            </a:r>
            <a:r>
              <a:rPr lang="en-GB" dirty="0" smtClean="0"/>
              <a:t> with a smaller vertical distance (allowing for larger horizontal distance) to station? Status of new observation operator at DWD?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Transition from MEC-light to MEC / ICON</a:t>
            </a:r>
          </a:p>
          <a:p>
            <a:pPr lvl="1">
              <a:spcAft>
                <a:spcPts val="600"/>
              </a:spcAft>
            </a:pPr>
            <a:r>
              <a:rPr lang="en-GB" sz="1400" dirty="0" smtClean="0"/>
              <a:t>Who does the work for MWR, RALMO, </a:t>
            </a:r>
            <a:r>
              <a:rPr lang="en-GB" sz="1400" dirty="0" err="1" smtClean="0"/>
              <a:t>Meteodrones</a:t>
            </a:r>
            <a:r>
              <a:rPr lang="en-GB" sz="1400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Status of work on correlated observation errors for </a:t>
            </a:r>
          </a:p>
          <a:p>
            <a:pPr lvl="1">
              <a:spcAft>
                <a:spcPts val="600"/>
              </a:spcAft>
            </a:pPr>
            <a:r>
              <a:rPr lang="en-GB" sz="1400" dirty="0" smtClean="0"/>
              <a:t>different levels of profile observations</a:t>
            </a:r>
          </a:p>
          <a:p>
            <a:pPr lvl="1">
              <a:spcAft>
                <a:spcPts val="600"/>
              </a:spcAft>
            </a:pPr>
            <a:r>
              <a:rPr lang="en-GB" sz="1400" dirty="0" smtClean="0"/>
              <a:t>multiple microwave channels (MWR)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Points and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2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70CE0D-FADF-4C0F-90CA-E3B937E9A86B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524</Words>
  <Application>Microsoft Office PowerPoint</Application>
  <PresentationFormat>Bildschirmpräsentation (16:9)</PresentationFormat>
  <Paragraphs>85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Roboto Light</vt:lpstr>
      <vt:lpstr>Symbol</vt:lpstr>
      <vt:lpstr>Times</vt:lpstr>
      <vt:lpstr>Times New Roman</vt:lpstr>
      <vt:lpstr>1_Kreuzraster komplett</vt:lpstr>
      <vt:lpstr>Status of KENDA-1 at MeteoSwiss</vt:lpstr>
      <vt:lpstr>Operational Evolution during last year</vt:lpstr>
      <vt:lpstr>Assimilation of MODE-S v2.2 Stream</vt:lpstr>
      <vt:lpstr>Assimilation of Microwave Radiometer</vt:lpstr>
      <vt:lpstr>Assimilation of Raman Lidar MIXR and T</vt:lpstr>
      <vt:lpstr>Planned developments with COSMO</vt:lpstr>
      <vt:lpstr>Planned developments with ICON</vt:lpstr>
      <vt:lpstr>Assess / retune KENDA settings</vt:lpstr>
      <vt:lpstr>Discussion Points and Questions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Steiner Philippe</dc:creator>
  <cp:lastModifiedBy>Arpagaus Marco</cp:lastModifiedBy>
  <cp:revision>275</cp:revision>
  <cp:lastPrinted>2016-02-16T15:38:09Z</cp:lastPrinted>
  <dcterms:created xsi:type="dcterms:W3CDTF">2020-02-10T14:22:01Z</dcterms:created>
  <dcterms:modified xsi:type="dcterms:W3CDTF">2022-09-10T17:09:16Z</dcterms:modified>
</cp:coreProperties>
</file>