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handoutMasterIdLst>
    <p:handoutMasterId r:id="rId42"/>
  </p:handoutMasterIdLst>
  <p:sldIdLst>
    <p:sldId id="337" r:id="rId2"/>
    <p:sldId id="415" r:id="rId3"/>
    <p:sldId id="416" r:id="rId4"/>
    <p:sldId id="417" r:id="rId5"/>
    <p:sldId id="282" r:id="rId6"/>
    <p:sldId id="392" r:id="rId7"/>
    <p:sldId id="395" r:id="rId8"/>
    <p:sldId id="418" r:id="rId9"/>
    <p:sldId id="419" r:id="rId10"/>
    <p:sldId id="334" r:id="rId11"/>
    <p:sldId id="355" r:id="rId12"/>
    <p:sldId id="403" r:id="rId13"/>
    <p:sldId id="404" r:id="rId14"/>
    <p:sldId id="420" r:id="rId15"/>
    <p:sldId id="393" r:id="rId16"/>
    <p:sldId id="358" r:id="rId17"/>
    <p:sldId id="394" r:id="rId18"/>
    <p:sldId id="421" r:id="rId19"/>
    <p:sldId id="360" r:id="rId20"/>
    <p:sldId id="361" r:id="rId21"/>
    <p:sldId id="409" r:id="rId22"/>
    <p:sldId id="422" r:id="rId23"/>
    <p:sldId id="362" r:id="rId24"/>
    <p:sldId id="363" r:id="rId25"/>
    <p:sldId id="399" r:id="rId26"/>
    <p:sldId id="423" r:id="rId27"/>
    <p:sldId id="424" r:id="rId28"/>
    <p:sldId id="400" r:id="rId29"/>
    <p:sldId id="402" r:id="rId30"/>
    <p:sldId id="425" r:id="rId31"/>
    <p:sldId id="434" r:id="rId32"/>
    <p:sldId id="372" r:id="rId33"/>
    <p:sldId id="427" r:id="rId34"/>
    <p:sldId id="429" r:id="rId35"/>
    <p:sldId id="430" r:id="rId36"/>
    <p:sldId id="431" r:id="rId37"/>
    <p:sldId id="432" r:id="rId38"/>
    <p:sldId id="433" r:id="rId39"/>
    <p:sldId id="435" r:id="rId40"/>
  </p:sldIdLst>
  <p:sldSz cx="9144000" cy="6858000" type="screen4x3"/>
  <p:notesSz cx="9144000" cy="6858000"/>
  <p:defaultTextStyle>
    <a:defPPr>
      <a:defRPr lang="ru-RU"/>
    </a:defPPr>
    <a:lvl1pPr algn="l" rtl="0" fontAlgn="base">
      <a:spcBef>
        <a:spcPct val="0"/>
      </a:spcBef>
      <a:spcAft>
        <a:spcPct val="0"/>
      </a:spcAft>
      <a:defRPr kern="1200" baseline="-25000">
        <a:solidFill>
          <a:schemeClr val="tx1"/>
        </a:solidFill>
        <a:latin typeface="Arial" charset="0"/>
        <a:ea typeface="+mn-ea"/>
        <a:cs typeface="Arial" charset="0"/>
      </a:defRPr>
    </a:lvl1pPr>
    <a:lvl2pPr marL="457200" algn="l" rtl="0" fontAlgn="base">
      <a:spcBef>
        <a:spcPct val="0"/>
      </a:spcBef>
      <a:spcAft>
        <a:spcPct val="0"/>
      </a:spcAft>
      <a:defRPr kern="1200" baseline="-25000">
        <a:solidFill>
          <a:schemeClr val="tx1"/>
        </a:solidFill>
        <a:latin typeface="Arial" charset="0"/>
        <a:ea typeface="+mn-ea"/>
        <a:cs typeface="Arial" charset="0"/>
      </a:defRPr>
    </a:lvl2pPr>
    <a:lvl3pPr marL="914400" algn="l" rtl="0" fontAlgn="base">
      <a:spcBef>
        <a:spcPct val="0"/>
      </a:spcBef>
      <a:spcAft>
        <a:spcPct val="0"/>
      </a:spcAft>
      <a:defRPr kern="1200" baseline="-25000">
        <a:solidFill>
          <a:schemeClr val="tx1"/>
        </a:solidFill>
        <a:latin typeface="Arial" charset="0"/>
        <a:ea typeface="+mn-ea"/>
        <a:cs typeface="Arial" charset="0"/>
      </a:defRPr>
    </a:lvl3pPr>
    <a:lvl4pPr marL="1371600" algn="l" rtl="0" fontAlgn="base">
      <a:spcBef>
        <a:spcPct val="0"/>
      </a:spcBef>
      <a:spcAft>
        <a:spcPct val="0"/>
      </a:spcAft>
      <a:defRPr kern="1200" baseline="-25000">
        <a:solidFill>
          <a:schemeClr val="tx1"/>
        </a:solidFill>
        <a:latin typeface="Arial" charset="0"/>
        <a:ea typeface="+mn-ea"/>
        <a:cs typeface="Arial" charset="0"/>
      </a:defRPr>
    </a:lvl4pPr>
    <a:lvl5pPr marL="1828800" algn="l" rtl="0" fontAlgn="base">
      <a:spcBef>
        <a:spcPct val="0"/>
      </a:spcBef>
      <a:spcAft>
        <a:spcPct val="0"/>
      </a:spcAft>
      <a:defRPr kern="1200" baseline="-25000">
        <a:solidFill>
          <a:schemeClr val="tx1"/>
        </a:solidFill>
        <a:latin typeface="Arial" charset="0"/>
        <a:ea typeface="+mn-ea"/>
        <a:cs typeface="Arial" charset="0"/>
      </a:defRPr>
    </a:lvl5pPr>
    <a:lvl6pPr marL="2286000" algn="l" defTabSz="914400" rtl="0" eaLnBrk="1" latinLnBrk="0" hangingPunct="1">
      <a:defRPr kern="1200" baseline="-25000">
        <a:solidFill>
          <a:schemeClr val="tx1"/>
        </a:solidFill>
        <a:latin typeface="Arial" charset="0"/>
        <a:ea typeface="+mn-ea"/>
        <a:cs typeface="Arial" charset="0"/>
      </a:defRPr>
    </a:lvl6pPr>
    <a:lvl7pPr marL="2743200" algn="l" defTabSz="914400" rtl="0" eaLnBrk="1" latinLnBrk="0" hangingPunct="1">
      <a:defRPr kern="1200" baseline="-25000">
        <a:solidFill>
          <a:schemeClr val="tx1"/>
        </a:solidFill>
        <a:latin typeface="Arial" charset="0"/>
        <a:ea typeface="+mn-ea"/>
        <a:cs typeface="Arial" charset="0"/>
      </a:defRPr>
    </a:lvl7pPr>
    <a:lvl8pPr marL="3200400" algn="l" defTabSz="914400" rtl="0" eaLnBrk="1" latinLnBrk="0" hangingPunct="1">
      <a:defRPr kern="1200" baseline="-25000">
        <a:solidFill>
          <a:schemeClr val="tx1"/>
        </a:solidFill>
        <a:latin typeface="Arial" charset="0"/>
        <a:ea typeface="+mn-ea"/>
        <a:cs typeface="Arial" charset="0"/>
      </a:defRPr>
    </a:lvl8pPr>
    <a:lvl9pPr marL="3657600" algn="l" defTabSz="914400" rtl="0" eaLnBrk="1" latinLnBrk="0" hangingPunct="1">
      <a:defRPr kern="1200" baseline="-250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1493"/>
    <a:srgbClr val="FFCCFF"/>
    <a:srgbClr val="FF0000"/>
    <a:srgbClr val="008B8B"/>
    <a:srgbClr val="EE82EE"/>
    <a:srgbClr val="00CD00"/>
    <a:srgbClr val="8B4726"/>
    <a:srgbClr val="000000"/>
    <a:srgbClr val="8B00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84" autoAdjust="0"/>
    <p:restoredTop sz="94483" autoAdjust="0"/>
  </p:normalViewPr>
  <p:slideViewPr>
    <p:cSldViewPr>
      <p:cViewPr>
        <p:scale>
          <a:sx n="84" d="100"/>
          <a:sy n="84" d="100"/>
        </p:scale>
        <p:origin x="-882" y="-1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D07880D2-D31F-49A8-AD84-EC2145BEF14E}" type="datetimeFigureOut">
              <a:rPr lang="ru-RU" smtClean="0"/>
              <a:pPr/>
              <a:t>06.09.2020</a:t>
            </a:fld>
            <a:endParaRPr lang="ru-RU"/>
          </a:p>
        </p:txBody>
      </p:sp>
      <p:sp>
        <p:nvSpPr>
          <p:cNvPr id="4" name="Нижний колонтитул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A775202E-0C6F-422E-A50F-3BB49D7B6009}" type="slidenum">
              <a:rPr lang="ru-RU" smtClean="0"/>
              <a:pPr/>
              <a:t>‹N°›</a:t>
            </a:fld>
            <a:endParaRPr lang="ru-RU"/>
          </a:p>
        </p:txBody>
      </p:sp>
    </p:spTree>
    <p:extLst>
      <p:ext uri="{BB962C8B-B14F-4D97-AF65-F5344CB8AC3E}">
        <p14:creationId xmlns:p14="http://schemas.microsoft.com/office/powerpoint/2010/main" val="239087040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E5BDCB07-736D-498A-BA58-13ECDF5DC838}" type="datetimeFigureOut">
              <a:rPr lang="ru-RU" smtClean="0"/>
              <a:pPr/>
              <a:t>06.09.2020</a:t>
            </a:fld>
            <a:endParaRPr lang="ru-RU"/>
          </a:p>
        </p:txBody>
      </p:sp>
      <p:sp>
        <p:nvSpPr>
          <p:cNvPr id="4" name="Образ слайда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B346A37F-47DB-4143-8CCD-7BA15F100776}" type="slidenum">
              <a:rPr lang="ru-RU" smtClean="0"/>
              <a:pPr/>
              <a:t>‹N°›</a:t>
            </a:fld>
            <a:endParaRPr lang="ru-RU"/>
          </a:p>
        </p:txBody>
      </p:sp>
    </p:spTree>
    <p:extLst>
      <p:ext uri="{BB962C8B-B14F-4D97-AF65-F5344CB8AC3E}">
        <p14:creationId xmlns:p14="http://schemas.microsoft.com/office/powerpoint/2010/main" val="13794977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smtClean="0"/>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42950" indent="-285750">
              <a:defRPr baseline="-25000">
                <a:solidFill>
                  <a:schemeClr val="tx1"/>
                </a:solidFill>
                <a:latin typeface="Arial" panose="020B0604020202020204" pitchFamily="34" charset="0"/>
                <a:cs typeface="Arial" panose="020B0604020202020204" pitchFamily="34" charset="0"/>
              </a:defRPr>
            </a:lvl2pPr>
            <a:lvl3pPr marL="1143000" indent="-228600">
              <a:defRPr baseline="-25000">
                <a:solidFill>
                  <a:schemeClr val="tx1"/>
                </a:solidFill>
                <a:latin typeface="Arial" panose="020B0604020202020204" pitchFamily="34" charset="0"/>
                <a:cs typeface="Arial" panose="020B0604020202020204" pitchFamily="34" charset="0"/>
              </a:defRPr>
            </a:lvl3pPr>
            <a:lvl4pPr marL="1600200" indent="-228600">
              <a:defRPr baseline="-25000">
                <a:solidFill>
                  <a:schemeClr val="tx1"/>
                </a:solidFill>
                <a:latin typeface="Arial" panose="020B0604020202020204" pitchFamily="34" charset="0"/>
                <a:cs typeface="Arial" panose="020B0604020202020204" pitchFamily="34" charset="0"/>
              </a:defRPr>
            </a:lvl4pPr>
            <a:lvl5pPr marL="2057400" indent="-228600">
              <a:defRPr baseline="-25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fld id="{7C7304CF-53A5-44D1-980D-EA868570EB41}" type="slidenum">
              <a:rPr lang="en-US" altLang="en-US">
                <a:solidFill>
                  <a:srgbClr val="000000"/>
                </a:solidFill>
              </a:rPr>
              <a:pPr/>
              <a:t>1</a:t>
            </a:fld>
            <a:endParaRPr lang="en-US" altLang="en-US">
              <a:solidFill>
                <a:srgbClr val="000000"/>
              </a:solidFill>
            </a:endParaRPr>
          </a:p>
        </p:txBody>
      </p:sp>
    </p:spTree>
    <p:extLst>
      <p:ext uri="{BB962C8B-B14F-4D97-AF65-F5344CB8AC3E}">
        <p14:creationId xmlns:p14="http://schemas.microsoft.com/office/powerpoint/2010/main" val="27210500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ICON tend to overestimate Dew point temperature at 2 m, COSMO generally overestimates it too, but COSMO-PL and COSMO-RU7 underestimate it during autumn.</a:t>
            </a:r>
            <a:endParaRPr lang="ru-RU" dirty="0" smtClean="0">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16</a:t>
            </a:fld>
            <a:endParaRPr lang="ru-RU"/>
          </a:p>
        </p:txBody>
      </p:sp>
    </p:spTree>
    <p:extLst>
      <p:ext uri="{BB962C8B-B14F-4D97-AF65-F5344CB8AC3E}">
        <p14:creationId xmlns:p14="http://schemas.microsoft.com/office/powerpoint/2010/main" val="29966509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17</a:t>
            </a:fld>
            <a:endParaRPr lang="ru-RU"/>
          </a:p>
        </p:txBody>
      </p:sp>
    </p:spTree>
    <p:extLst>
      <p:ext uri="{BB962C8B-B14F-4D97-AF65-F5344CB8AC3E}">
        <p14:creationId xmlns:p14="http://schemas.microsoft.com/office/powerpoint/2010/main" val="32999656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sz="1200" kern="1200" dirty="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18</a:t>
            </a:fld>
            <a:endParaRPr lang="ru-RU"/>
          </a:p>
        </p:txBody>
      </p:sp>
    </p:spTree>
    <p:extLst>
      <p:ext uri="{BB962C8B-B14F-4D97-AF65-F5344CB8AC3E}">
        <p14:creationId xmlns:p14="http://schemas.microsoft.com/office/powerpoint/2010/main" val="3299965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19</a:t>
            </a:fld>
            <a:endParaRPr lang="ru-RU"/>
          </a:p>
        </p:txBody>
      </p:sp>
    </p:spTree>
    <p:extLst>
      <p:ext uri="{BB962C8B-B14F-4D97-AF65-F5344CB8AC3E}">
        <p14:creationId xmlns:p14="http://schemas.microsoft.com/office/powerpoint/2010/main" val="2156733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20</a:t>
            </a:fld>
            <a:endParaRPr lang="ru-RU"/>
          </a:p>
        </p:txBody>
      </p:sp>
    </p:spTree>
    <p:extLst>
      <p:ext uri="{BB962C8B-B14F-4D97-AF65-F5344CB8AC3E}">
        <p14:creationId xmlns:p14="http://schemas.microsoft.com/office/powerpoint/2010/main" val="23470030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err="1" smtClean="0">
                <a:latin typeface="Times New Roman" panose="02020603050405020304" pitchFamily="18" charset="0"/>
                <a:ea typeface="Calibri" panose="020F0502020204030204" pitchFamily="34" charset="0"/>
              </a:rPr>
              <a:t>Problem</a:t>
            </a:r>
            <a:r>
              <a:rPr lang="fr-FR" dirty="0" smtClean="0">
                <a:latin typeface="Times New Roman" panose="02020603050405020304" pitchFamily="18" charset="0"/>
                <a:ea typeface="Calibri" panose="020F0502020204030204" pitchFamily="34" charset="0"/>
              </a:rPr>
              <a:t> </a:t>
            </a:r>
            <a:r>
              <a:rPr lang="fr-FR" dirty="0" err="1" smtClean="0">
                <a:latin typeface="Times New Roman" panose="02020603050405020304" pitchFamily="18" charset="0"/>
                <a:ea typeface="Calibri" panose="020F0502020204030204" pitchFamily="34" charset="0"/>
              </a:rPr>
              <a:t>with</a:t>
            </a:r>
            <a:r>
              <a:rPr lang="fr-FR" dirty="0" smtClean="0">
                <a:latin typeface="Times New Roman" panose="02020603050405020304" pitchFamily="18" charset="0"/>
                <a:ea typeface="Calibri" panose="020F0502020204030204" pitchFamily="34" charset="0"/>
              </a:rPr>
              <a:t> </a:t>
            </a:r>
            <a:r>
              <a:rPr lang="fr-FR" dirty="0" err="1" smtClean="0">
                <a:latin typeface="Times New Roman" panose="02020603050405020304" pitchFamily="18" charset="0"/>
                <a:ea typeface="Calibri" panose="020F0502020204030204" pitchFamily="34" charset="0"/>
              </a:rPr>
              <a:t>observationsat</a:t>
            </a:r>
            <a:r>
              <a:rPr lang="fr-FR" baseline="0" dirty="0" smtClean="0">
                <a:latin typeface="Times New Roman" panose="02020603050405020304" pitchFamily="18" charset="0"/>
                <a:ea typeface="Calibri" panose="020F0502020204030204" pitchFamily="34" charset="0"/>
              </a:rPr>
              <a:t> night ?</a:t>
            </a:r>
            <a:endParaRPr lang="ru-RU" dirty="0" smtClean="0">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23</a:t>
            </a:fld>
            <a:endParaRPr lang="ru-RU"/>
          </a:p>
        </p:txBody>
      </p:sp>
    </p:spTree>
    <p:extLst>
      <p:ext uri="{BB962C8B-B14F-4D97-AF65-F5344CB8AC3E}">
        <p14:creationId xmlns:p14="http://schemas.microsoft.com/office/powerpoint/2010/main" val="4029177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Compared to the previous year RMSE decreased during spring, COSMO ME and RMSE increased during summer, while ICON RMSE did not change significantly.</a:t>
            </a:r>
            <a:endParaRPr lang="ru-RU" dirty="0" smtClean="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24</a:t>
            </a:fld>
            <a:endParaRPr lang="ru-RU"/>
          </a:p>
        </p:txBody>
      </p:sp>
    </p:spTree>
    <p:extLst>
      <p:ext uri="{BB962C8B-B14F-4D97-AF65-F5344CB8AC3E}">
        <p14:creationId xmlns:p14="http://schemas.microsoft.com/office/powerpoint/2010/main" val="2063807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All models have similar RMSE values and variation. There is a notable RMSE difference between ICON and ICON-EU during winter.</a:t>
            </a:r>
            <a:endParaRPr lang="ru-RU" dirty="0" smtClean="0">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26</a:t>
            </a:fld>
            <a:endParaRPr lang="ru-RU"/>
          </a:p>
        </p:txBody>
      </p:sp>
    </p:spTree>
    <p:extLst>
      <p:ext uri="{BB962C8B-B14F-4D97-AF65-F5344CB8AC3E}">
        <p14:creationId xmlns:p14="http://schemas.microsoft.com/office/powerpoint/2010/main" val="3699550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sz="1200"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27</a:t>
            </a:fld>
            <a:endParaRPr lang="ru-RU"/>
          </a:p>
        </p:txBody>
      </p:sp>
    </p:spTree>
    <p:extLst>
      <p:ext uri="{BB962C8B-B14F-4D97-AF65-F5344CB8AC3E}">
        <p14:creationId xmlns:p14="http://schemas.microsoft.com/office/powerpoint/2010/main" val="28446643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Both ETS and FBI decrease for higher precipitation thresholds.</a:t>
            </a:r>
            <a:endParaRPr lang="en-US" sz="1200" u="none"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31</a:t>
            </a:fld>
            <a:endParaRPr lang="ru-RU"/>
          </a:p>
        </p:txBody>
      </p:sp>
    </p:spTree>
    <p:extLst>
      <p:ext uri="{BB962C8B-B14F-4D97-AF65-F5344CB8AC3E}">
        <p14:creationId xmlns:p14="http://schemas.microsoft.com/office/powerpoint/2010/main" val="3188867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ABAF7E1C-9B0B-438B-81F6-45D073B7E0F0}" type="slidenum">
              <a:rPr lang="en-US">
                <a:solidFill>
                  <a:prstClr val="black"/>
                </a:solidFill>
                <a:latin typeface="Calibri"/>
              </a:rPr>
              <a:pPr algn="r" rtl="0"/>
              <a:t>2</a:t>
            </a:fld>
            <a:endParaRPr lang="en-US">
              <a:solidFill>
                <a:prstClr val="black"/>
              </a:solidFill>
              <a:latin typeface="Calibri"/>
            </a:endParaRPr>
          </a:p>
        </p:txBody>
      </p:sp>
    </p:spTree>
    <p:extLst>
      <p:ext uri="{BB962C8B-B14F-4D97-AF65-F5344CB8AC3E}">
        <p14:creationId xmlns:p14="http://schemas.microsoft.com/office/powerpoint/2010/main" val="3494806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Both ETS and FBI decrease for higher precipitation thresholds.</a:t>
            </a:r>
            <a:endParaRPr lang="en-US" sz="1200" u="none"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32</a:t>
            </a:fld>
            <a:endParaRPr lang="ru-RU"/>
          </a:p>
        </p:txBody>
      </p:sp>
    </p:spTree>
    <p:extLst>
      <p:ext uri="{BB962C8B-B14F-4D97-AF65-F5344CB8AC3E}">
        <p14:creationId xmlns:p14="http://schemas.microsoft.com/office/powerpoint/2010/main" val="31888671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anose="02020603050405020304" pitchFamily="18" charset="0"/>
                <a:ea typeface="Calibri" panose="020F0502020204030204" pitchFamily="34" charset="0"/>
              </a:rPr>
              <a:t>Both ETS and FBI decrease for higher precipitation thresholds.</a:t>
            </a:r>
            <a:endParaRPr lang="en-US" sz="1200" u="none"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33</a:t>
            </a:fld>
            <a:endParaRPr lang="ru-RU"/>
          </a:p>
        </p:txBody>
      </p:sp>
    </p:spTree>
    <p:extLst>
      <p:ext uri="{BB962C8B-B14F-4D97-AF65-F5344CB8AC3E}">
        <p14:creationId xmlns:p14="http://schemas.microsoft.com/office/powerpoint/2010/main" val="31888671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u="none" kern="1200" dirty="0" smtClean="0">
              <a:solidFill>
                <a:schemeClr val="tx1"/>
              </a:solidFill>
              <a:effectLst/>
              <a:latin typeface="+mn-lt"/>
              <a:ea typeface="+mn-ea"/>
              <a:cs typeface="+mn-cs"/>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34</a:t>
            </a:fld>
            <a:endParaRPr lang="ru-RU"/>
          </a:p>
        </p:txBody>
      </p:sp>
    </p:spTree>
    <p:extLst>
      <p:ext uri="{BB962C8B-B14F-4D97-AF65-F5344CB8AC3E}">
        <p14:creationId xmlns:p14="http://schemas.microsoft.com/office/powerpoint/2010/main" val="31888671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lgn="r" rtl="0"/>
            <a:fld id="{ABAF7E1C-9B0B-438B-81F6-45D073B7E0F0}" type="slidenum">
              <a:rPr lang="en-US">
                <a:solidFill>
                  <a:prstClr val="black"/>
                </a:solidFill>
                <a:latin typeface="Calibri"/>
              </a:rPr>
              <a:pPr algn="r" rtl="0"/>
              <a:t>3</a:t>
            </a:fld>
            <a:endParaRPr lang="en-US">
              <a:solidFill>
                <a:prstClr val="black"/>
              </a:solidFill>
              <a:latin typeface="Calibri"/>
            </a:endParaRPr>
          </a:p>
        </p:txBody>
      </p:sp>
    </p:spTree>
    <p:extLst>
      <p:ext uri="{BB962C8B-B14F-4D97-AF65-F5344CB8AC3E}">
        <p14:creationId xmlns:p14="http://schemas.microsoft.com/office/powerpoint/2010/main" val="42503852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a:extLst>
              <a:ext uri="{FF2B5EF4-FFF2-40B4-BE49-F238E27FC236}">
                <a16:creationId xmlns:a16="http://schemas.microsoft.com/office/drawing/2014/main" xmlns="" id="{FABA851B-0F36-406E-8155-A1542C595F3C}"/>
              </a:ext>
            </a:extLst>
          </p:cNvPr>
          <p:cNvSpPr>
            <a:spLocks noGrp="1" noRot="1" noChangeAspect="1" noTextEdit="1"/>
          </p:cNvSpPr>
          <p:nvPr>
            <p:ph type="sldImg"/>
          </p:nvPr>
        </p:nvSpPr>
        <p:spPr>
          <a:ln/>
        </p:spPr>
      </p:sp>
      <p:sp>
        <p:nvSpPr>
          <p:cNvPr id="143363" name="Notes Placeholder 2">
            <a:extLst>
              <a:ext uri="{FF2B5EF4-FFF2-40B4-BE49-F238E27FC236}">
                <a16:creationId xmlns:a16="http://schemas.microsoft.com/office/drawing/2014/main" xmlns="" id="{70CF1821-2894-4DD7-9E38-9E8493A333B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cs typeface="Arial" panose="020B0604020202020204" pitchFamily="34" charset="0"/>
            </a:endParaRPr>
          </a:p>
        </p:txBody>
      </p:sp>
      <p:sp>
        <p:nvSpPr>
          <p:cNvPr id="143364" name="Slide Number Placeholder 3">
            <a:extLst>
              <a:ext uri="{FF2B5EF4-FFF2-40B4-BE49-F238E27FC236}">
                <a16:creationId xmlns:a16="http://schemas.microsoft.com/office/drawing/2014/main" xmlns="" id="{88E4ABF7-2FEA-4D9F-B5F8-BB58097301F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baseline="-25000">
                <a:solidFill>
                  <a:schemeClr val="tx1"/>
                </a:solidFill>
                <a:latin typeface="Arial" panose="020B0604020202020204" pitchFamily="34" charset="0"/>
                <a:cs typeface="Arial" panose="020B0604020202020204" pitchFamily="34" charset="0"/>
              </a:defRPr>
            </a:lvl1pPr>
            <a:lvl2pPr marL="731731" indent="-281435">
              <a:defRPr baseline="-25000">
                <a:solidFill>
                  <a:schemeClr val="tx1"/>
                </a:solidFill>
                <a:latin typeface="Arial" panose="020B0604020202020204" pitchFamily="34" charset="0"/>
                <a:cs typeface="Arial" panose="020B0604020202020204" pitchFamily="34" charset="0"/>
              </a:defRPr>
            </a:lvl2pPr>
            <a:lvl3pPr marL="1125741" indent="-225148">
              <a:defRPr baseline="-25000">
                <a:solidFill>
                  <a:schemeClr val="tx1"/>
                </a:solidFill>
                <a:latin typeface="Arial" panose="020B0604020202020204" pitchFamily="34" charset="0"/>
                <a:cs typeface="Arial" panose="020B0604020202020204" pitchFamily="34" charset="0"/>
              </a:defRPr>
            </a:lvl3pPr>
            <a:lvl4pPr marL="1576037" indent="-225148">
              <a:defRPr baseline="-25000">
                <a:solidFill>
                  <a:schemeClr val="tx1"/>
                </a:solidFill>
                <a:latin typeface="Arial" panose="020B0604020202020204" pitchFamily="34" charset="0"/>
                <a:cs typeface="Arial" panose="020B0604020202020204" pitchFamily="34" charset="0"/>
              </a:defRPr>
            </a:lvl4pPr>
            <a:lvl5pPr marL="2026333" indent="-225148">
              <a:defRPr baseline="-25000">
                <a:solidFill>
                  <a:schemeClr val="tx1"/>
                </a:solidFill>
                <a:latin typeface="Arial" panose="020B0604020202020204" pitchFamily="34" charset="0"/>
                <a:cs typeface="Arial" panose="020B0604020202020204" pitchFamily="34" charset="0"/>
              </a:defRPr>
            </a:lvl5pPr>
            <a:lvl6pPr marL="2476630" indent="-225148"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6pPr>
            <a:lvl7pPr marL="2926926" indent="-225148"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7pPr>
            <a:lvl8pPr marL="3377222" indent="-225148"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8pPr>
            <a:lvl9pPr marL="3827518" indent="-225148" eaLnBrk="0" fontAlgn="base" hangingPunct="0">
              <a:spcBef>
                <a:spcPct val="0"/>
              </a:spcBef>
              <a:spcAft>
                <a:spcPct val="0"/>
              </a:spcAft>
              <a:defRPr baseline="-25000">
                <a:solidFill>
                  <a:schemeClr val="tx1"/>
                </a:solidFill>
                <a:latin typeface="Arial" panose="020B0604020202020204" pitchFamily="34" charset="0"/>
                <a:cs typeface="Arial" panose="020B0604020202020204" pitchFamily="34" charset="0"/>
              </a:defRPr>
            </a:lvl9pPr>
          </a:lstStyle>
          <a:p>
            <a:pPr defTabSz="900593" fontAlgn="base">
              <a:spcBef>
                <a:spcPct val="0"/>
              </a:spcBef>
              <a:spcAft>
                <a:spcPct val="0"/>
              </a:spcAft>
              <a:defRPr/>
            </a:pPr>
            <a:fld id="{061493A8-AF21-42A7-91B1-694B59CA4E0F}" type="slidenum">
              <a:rPr lang="en-US" altLang="en-US" baseline="0">
                <a:solidFill>
                  <a:srgbClr val="000000"/>
                </a:solidFill>
              </a:rPr>
              <a:pPr defTabSz="900593" fontAlgn="base">
                <a:spcBef>
                  <a:spcPct val="0"/>
                </a:spcBef>
                <a:spcAft>
                  <a:spcPct val="0"/>
                </a:spcAft>
                <a:defRPr/>
              </a:pPr>
              <a:t>4</a:t>
            </a:fld>
            <a:endParaRPr lang="en-US" altLang="en-US" baseline="0">
              <a:solidFill>
                <a:srgbClr val="000000"/>
              </a:solidFill>
            </a:endParaRPr>
          </a:p>
        </p:txBody>
      </p:sp>
    </p:spTree>
    <p:extLst>
      <p:ext uri="{BB962C8B-B14F-4D97-AF65-F5344CB8AC3E}">
        <p14:creationId xmlns:p14="http://schemas.microsoft.com/office/powerpoint/2010/main" val="2228398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46A37F-47DB-4143-8CCD-7BA15F100776}" type="slidenum">
              <a:rPr lang="ru-RU" smtClean="0"/>
              <a:pPr/>
              <a:t>5</a:t>
            </a:fld>
            <a:endParaRPr lang="ru-RU"/>
          </a:p>
        </p:txBody>
      </p:sp>
    </p:spTree>
    <p:extLst>
      <p:ext uri="{BB962C8B-B14F-4D97-AF65-F5344CB8AC3E}">
        <p14:creationId xmlns:p14="http://schemas.microsoft.com/office/powerpoint/2010/main" val="1308056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B346A37F-47DB-4143-8CCD-7BA15F100776}" type="slidenum">
              <a:rPr lang="ru-RU" smtClean="0"/>
              <a:pPr/>
              <a:t>6</a:t>
            </a:fld>
            <a:endParaRPr lang="ru-RU"/>
          </a:p>
        </p:txBody>
      </p:sp>
    </p:spTree>
    <p:extLst>
      <p:ext uri="{BB962C8B-B14F-4D97-AF65-F5344CB8AC3E}">
        <p14:creationId xmlns:p14="http://schemas.microsoft.com/office/powerpoint/2010/main" val="13080562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10</a:t>
            </a:fld>
            <a:endParaRPr lang="ru-RU"/>
          </a:p>
        </p:txBody>
      </p:sp>
    </p:spTree>
    <p:extLst>
      <p:ext uri="{BB962C8B-B14F-4D97-AF65-F5344CB8AC3E}">
        <p14:creationId xmlns:p14="http://schemas.microsoft.com/office/powerpoint/2010/main" val="18200900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11</a:t>
            </a:fld>
            <a:endParaRPr lang="ru-RU"/>
          </a:p>
        </p:txBody>
      </p:sp>
    </p:spTree>
    <p:extLst>
      <p:ext uri="{BB962C8B-B14F-4D97-AF65-F5344CB8AC3E}">
        <p14:creationId xmlns:p14="http://schemas.microsoft.com/office/powerpoint/2010/main" val="8702382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ru-RU" dirty="0" smtClean="0">
              <a:effectLst/>
              <a:latin typeface="Times New Roman" panose="02020603050405020304" pitchFamily="18" charset="0"/>
              <a:ea typeface="Calibri" panose="020F0502020204030204" pitchFamily="34" charset="0"/>
            </a:endParaRPr>
          </a:p>
        </p:txBody>
      </p:sp>
      <p:sp>
        <p:nvSpPr>
          <p:cNvPr id="4" name="Номер слайда 3"/>
          <p:cNvSpPr>
            <a:spLocks noGrp="1"/>
          </p:cNvSpPr>
          <p:nvPr>
            <p:ph type="sldNum" sz="quarter" idx="10"/>
          </p:nvPr>
        </p:nvSpPr>
        <p:spPr/>
        <p:txBody>
          <a:bodyPr/>
          <a:lstStyle/>
          <a:p>
            <a:fld id="{B346A37F-47DB-4143-8CCD-7BA15F100776}" type="slidenum">
              <a:rPr lang="ru-RU" smtClean="0"/>
              <a:pPr/>
              <a:t>15</a:t>
            </a:fld>
            <a:endParaRPr lang="ru-RU"/>
          </a:p>
        </p:txBody>
      </p:sp>
    </p:spTree>
    <p:extLst>
      <p:ext uri="{BB962C8B-B14F-4D97-AF65-F5344CB8AC3E}">
        <p14:creationId xmlns:p14="http://schemas.microsoft.com/office/powerpoint/2010/main" val="18200900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smtClean="0"/>
              <a:t>Образец подзаголовка</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17478510-9FBC-4D87-B3CD-4C49E8D2AF8F}" type="slidenum">
              <a:rPr lang="ru-RU"/>
              <a:pPr>
                <a:defRPr/>
              </a:pPr>
              <a:t>‹N°›</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7ACFFEA0-3527-4604-B486-8A76C63F6354}" type="slidenum">
              <a:rPr lang="ru-RU"/>
              <a:pPr>
                <a:defRPr/>
              </a:pPr>
              <a:t>‹N°›</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C24DD961-2A7D-47F1-ADB4-FA8AB12780BE}" type="slidenum">
              <a:rPr lang="ru-RU"/>
              <a:pPr>
                <a:defRPr/>
              </a:pPr>
              <a:t>‹N°›</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0C295499-77B4-4AD7-800A-DB17DF68669B}" type="slidenum">
              <a:rPr lang="ru-RU"/>
              <a:pPr>
                <a:defRPr/>
              </a:pPr>
              <a:t>‹N°›</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smtClean="0"/>
              <a:t>Образец текста</a:t>
            </a:r>
          </a:p>
        </p:txBody>
      </p:sp>
      <p:sp>
        <p:nvSpPr>
          <p:cNvPr id="4" name="Rectangle 4"/>
          <p:cNvSpPr>
            <a:spLocks noGrp="1" noChangeArrowheads="1"/>
          </p:cNvSpPr>
          <p:nvPr>
            <p:ph type="dt" sz="half" idx="10"/>
          </p:nvPr>
        </p:nvSpPr>
        <p:spPr>
          <a:ln/>
        </p:spPr>
        <p:txBody>
          <a:bodyPr/>
          <a:lstStyle>
            <a:lvl1pPr>
              <a:defRPr/>
            </a:lvl1pPr>
          </a:lstStyle>
          <a:p>
            <a:pPr>
              <a:defRPr/>
            </a:pPr>
            <a:endParaRPr lang="ru-RU"/>
          </a:p>
        </p:txBody>
      </p:sp>
      <p:sp>
        <p:nvSpPr>
          <p:cNvPr id="5" name="Rectangle 5"/>
          <p:cNvSpPr>
            <a:spLocks noGrp="1" noChangeArrowheads="1"/>
          </p:cNvSpPr>
          <p:nvPr>
            <p:ph type="ftr" sz="quarter" idx="11"/>
          </p:nvPr>
        </p:nvSpPr>
        <p:spPr>
          <a:ln/>
        </p:spPr>
        <p:txBody>
          <a:bodyPr/>
          <a:lstStyle>
            <a:lvl1pPr>
              <a:defRPr/>
            </a:lvl1pPr>
          </a:lstStyle>
          <a:p>
            <a:pPr>
              <a:defRPr/>
            </a:pPr>
            <a:endParaRPr lang="ru-RU"/>
          </a:p>
        </p:txBody>
      </p:sp>
      <p:sp>
        <p:nvSpPr>
          <p:cNvPr id="6" name="Rectangle 6"/>
          <p:cNvSpPr>
            <a:spLocks noGrp="1" noChangeArrowheads="1"/>
          </p:cNvSpPr>
          <p:nvPr>
            <p:ph type="sldNum" sz="quarter" idx="12"/>
          </p:nvPr>
        </p:nvSpPr>
        <p:spPr>
          <a:ln/>
        </p:spPr>
        <p:txBody>
          <a:bodyPr/>
          <a:lstStyle>
            <a:lvl1pPr>
              <a:defRPr/>
            </a:lvl1pPr>
          </a:lstStyle>
          <a:p>
            <a:pPr>
              <a:defRPr/>
            </a:pPr>
            <a:fld id="{B020495F-0020-4316-8F81-AA198C5465B8}" type="slidenum">
              <a:rPr lang="ru-RU"/>
              <a:pPr>
                <a:defRPr/>
              </a:pPr>
              <a:t>‹N°›</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893FD569-7113-458D-A91E-64BCBE56D324}" type="slidenum">
              <a:rPr lang="ru-RU"/>
              <a:pPr>
                <a:defRPr/>
              </a:pPr>
              <a:t>‹N°›</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Rectangle 4"/>
          <p:cNvSpPr>
            <a:spLocks noGrp="1" noChangeArrowheads="1"/>
          </p:cNvSpPr>
          <p:nvPr>
            <p:ph type="dt" sz="half" idx="10"/>
          </p:nvPr>
        </p:nvSpPr>
        <p:spPr>
          <a:ln/>
        </p:spPr>
        <p:txBody>
          <a:bodyPr/>
          <a:lstStyle>
            <a:lvl1pPr>
              <a:defRPr/>
            </a:lvl1pPr>
          </a:lstStyle>
          <a:p>
            <a:pPr>
              <a:defRPr/>
            </a:pPr>
            <a:endParaRPr lang="ru-RU"/>
          </a:p>
        </p:txBody>
      </p:sp>
      <p:sp>
        <p:nvSpPr>
          <p:cNvPr id="8" name="Rectangle 5"/>
          <p:cNvSpPr>
            <a:spLocks noGrp="1" noChangeArrowheads="1"/>
          </p:cNvSpPr>
          <p:nvPr>
            <p:ph type="ftr" sz="quarter" idx="11"/>
          </p:nvPr>
        </p:nvSpPr>
        <p:spPr>
          <a:ln/>
        </p:spPr>
        <p:txBody>
          <a:bodyPr/>
          <a:lstStyle>
            <a:lvl1pPr>
              <a:defRPr/>
            </a:lvl1pPr>
          </a:lstStyle>
          <a:p>
            <a:pPr>
              <a:defRPr/>
            </a:pPr>
            <a:endParaRPr lang="ru-RU"/>
          </a:p>
        </p:txBody>
      </p:sp>
      <p:sp>
        <p:nvSpPr>
          <p:cNvPr id="9" name="Rectangle 6"/>
          <p:cNvSpPr>
            <a:spLocks noGrp="1" noChangeArrowheads="1"/>
          </p:cNvSpPr>
          <p:nvPr>
            <p:ph type="sldNum" sz="quarter" idx="12"/>
          </p:nvPr>
        </p:nvSpPr>
        <p:spPr>
          <a:ln/>
        </p:spPr>
        <p:txBody>
          <a:bodyPr/>
          <a:lstStyle>
            <a:lvl1pPr>
              <a:defRPr/>
            </a:lvl1pPr>
          </a:lstStyle>
          <a:p>
            <a:pPr>
              <a:defRPr/>
            </a:pPr>
            <a:fld id="{1A1A3293-C963-42E9-AB47-DC5DA4F0008F}" type="slidenum">
              <a:rPr lang="ru-RU"/>
              <a:pPr>
                <a:defRPr/>
              </a:pPr>
              <a:t>‹N°›</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Rectangle 4"/>
          <p:cNvSpPr>
            <a:spLocks noGrp="1" noChangeArrowheads="1"/>
          </p:cNvSpPr>
          <p:nvPr>
            <p:ph type="dt" sz="half" idx="10"/>
          </p:nvPr>
        </p:nvSpPr>
        <p:spPr>
          <a:ln/>
        </p:spPr>
        <p:txBody>
          <a:bodyPr/>
          <a:lstStyle>
            <a:lvl1pPr>
              <a:defRPr/>
            </a:lvl1pPr>
          </a:lstStyle>
          <a:p>
            <a:pPr>
              <a:defRPr/>
            </a:pPr>
            <a:endParaRPr lang="ru-RU"/>
          </a:p>
        </p:txBody>
      </p:sp>
      <p:sp>
        <p:nvSpPr>
          <p:cNvPr id="4" name="Rectangle 5"/>
          <p:cNvSpPr>
            <a:spLocks noGrp="1" noChangeArrowheads="1"/>
          </p:cNvSpPr>
          <p:nvPr>
            <p:ph type="ftr" sz="quarter" idx="11"/>
          </p:nvPr>
        </p:nvSpPr>
        <p:spPr>
          <a:ln/>
        </p:spPr>
        <p:txBody>
          <a:bodyPr/>
          <a:lstStyle>
            <a:lvl1pPr>
              <a:defRPr/>
            </a:lvl1pPr>
          </a:lstStyle>
          <a:p>
            <a:pPr>
              <a:defRPr/>
            </a:pPr>
            <a:endParaRPr lang="ru-RU"/>
          </a:p>
        </p:txBody>
      </p:sp>
      <p:sp>
        <p:nvSpPr>
          <p:cNvPr id="5" name="Rectangle 6"/>
          <p:cNvSpPr>
            <a:spLocks noGrp="1" noChangeArrowheads="1"/>
          </p:cNvSpPr>
          <p:nvPr>
            <p:ph type="sldNum" sz="quarter" idx="12"/>
          </p:nvPr>
        </p:nvSpPr>
        <p:spPr>
          <a:ln/>
        </p:spPr>
        <p:txBody>
          <a:bodyPr/>
          <a:lstStyle>
            <a:lvl1pPr>
              <a:defRPr/>
            </a:lvl1pPr>
          </a:lstStyle>
          <a:p>
            <a:pPr>
              <a:defRPr/>
            </a:pPr>
            <a:fld id="{B4641A68-08E6-433B-B7C2-466A14B7F6FB}" type="slidenum">
              <a:rPr lang="ru-RU"/>
              <a:pPr>
                <a:defRPr/>
              </a:pPr>
              <a:t>‹N°›</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ru-RU"/>
          </a:p>
        </p:txBody>
      </p:sp>
      <p:sp>
        <p:nvSpPr>
          <p:cNvPr id="3" name="Rectangle 5"/>
          <p:cNvSpPr>
            <a:spLocks noGrp="1" noChangeArrowheads="1"/>
          </p:cNvSpPr>
          <p:nvPr>
            <p:ph type="ftr" sz="quarter" idx="11"/>
          </p:nvPr>
        </p:nvSpPr>
        <p:spPr>
          <a:ln/>
        </p:spPr>
        <p:txBody>
          <a:bodyPr/>
          <a:lstStyle>
            <a:lvl1pPr>
              <a:defRPr/>
            </a:lvl1pPr>
          </a:lstStyle>
          <a:p>
            <a:pPr>
              <a:defRPr/>
            </a:pPr>
            <a:endParaRPr lang="ru-RU"/>
          </a:p>
        </p:txBody>
      </p:sp>
      <p:sp>
        <p:nvSpPr>
          <p:cNvPr id="4" name="Rectangle 6"/>
          <p:cNvSpPr>
            <a:spLocks noGrp="1" noChangeArrowheads="1"/>
          </p:cNvSpPr>
          <p:nvPr>
            <p:ph type="sldNum" sz="quarter" idx="12"/>
          </p:nvPr>
        </p:nvSpPr>
        <p:spPr>
          <a:ln/>
        </p:spPr>
        <p:txBody>
          <a:bodyPr/>
          <a:lstStyle>
            <a:lvl1pPr>
              <a:defRPr/>
            </a:lvl1pPr>
          </a:lstStyle>
          <a:p>
            <a:pPr>
              <a:defRPr/>
            </a:pPr>
            <a:fld id="{C4A8F8C4-E23C-468D-B4FF-AF27FC14C157}" type="slidenum">
              <a:rPr lang="ru-RU"/>
              <a:pPr>
                <a:defRPr/>
              </a:pPr>
              <a:t>‹N°›</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509D1CE3-9E1B-401D-985D-F985E3337D9C}" type="slidenum">
              <a:rPr lang="ru-RU"/>
              <a:pPr>
                <a:defRPr/>
              </a:pPr>
              <a:t>‹N°›</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smtClean="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Rectangle 4"/>
          <p:cNvSpPr>
            <a:spLocks noGrp="1" noChangeArrowheads="1"/>
          </p:cNvSpPr>
          <p:nvPr>
            <p:ph type="dt" sz="half" idx="10"/>
          </p:nvPr>
        </p:nvSpPr>
        <p:spPr>
          <a:ln/>
        </p:spPr>
        <p:txBody>
          <a:bodyPr/>
          <a:lstStyle>
            <a:lvl1pPr>
              <a:defRPr/>
            </a:lvl1pPr>
          </a:lstStyle>
          <a:p>
            <a:pPr>
              <a:defRPr/>
            </a:pPr>
            <a:endParaRPr lang="ru-RU"/>
          </a:p>
        </p:txBody>
      </p:sp>
      <p:sp>
        <p:nvSpPr>
          <p:cNvPr id="6" name="Rectangle 5"/>
          <p:cNvSpPr>
            <a:spLocks noGrp="1" noChangeArrowheads="1"/>
          </p:cNvSpPr>
          <p:nvPr>
            <p:ph type="ftr" sz="quarter" idx="11"/>
          </p:nvPr>
        </p:nvSpPr>
        <p:spPr>
          <a:ln/>
        </p:spPr>
        <p:txBody>
          <a:bodyPr/>
          <a:lstStyle>
            <a:lvl1pPr>
              <a:defRPr/>
            </a:lvl1pPr>
          </a:lstStyle>
          <a:p>
            <a:pPr>
              <a:defRPr/>
            </a:pPr>
            <a:endParaRPr lang="ru-RU"/>
          </a:p>
        </p:txBody>
      </p:sp>
      <p:sp>
        <p:nvSpPr>
          <p:cNvPr id="7" name="Rectangle 6"/>
          <p:cNvSpPr>
            <a:spLocks noGrp="1" noChangeArrowheads="1"/>
          </p:cNvSpPr>
          <p:nvPr>
            <p:ph type="sldNum" sz="quarter" idx="12"/>
          </p:nvPr>
        </p:nvSpPr>
        <p:spPr>
          <a:ln/>
        </p:spPr>
        <p:txBody>
          <a:bodyPr/>
          <a:lstStyle>
            <a:lvl1pPr>
              <a:defRPr/>
            </a:lvl1pPr>
          </a:lstStyle>
          <a:p>
            <a:pPr>
              <a:defRPr/>
            </a:pPr>
            <a:fld id="{20367811-013F-409D-A194-8DFC8A8FFEC6}" type="slidenum">
              <a:rPr lang="ru-RU"/>
              <a:pPr>
                <a:defRPr/>
              </a:pPr>
              <a:t>‹N°›</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ru-RU" smtClean="0"/>
              <a:t>Образец заголовка</a:t>
            </a:r>
          </a:p>
        </p:txBody>
      </p:sp>
      <p:sp>
        <p:nvSpPr>
          <p:cNvPr id="2051"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aseline="0" smtClean="0"/>
            </a:lvl1pPr>
          </a:lstStyle>
          <a:p>
            <a:pPr>
              <a:defRPr/>
            </a:pPr>
            <a:endParaRPr lang="ru-RU"/>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smtClean="0"/>
            </a:lvl1pPr>
          </a:lstStyle>
          <a:p>
            <a:pPr>
              <a:defRPr/>
            </a:pPr>
            <a:endParaRPr lang="ru-RU"/>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smtClean="0"/>
            </a:lvl1pPr>
          </a:lstStyle>
          <a:p>
            <a:pPr>
              <a:defRPr/>
            </a:pPr>
            <a:fld id="{528BD89B-88B3-4B7E-9DD7-043CE50A0871}" type="slidenum">
              <a:rPr lang="ru-RU"/>
              <a:pPr>
                <a:defRPr/>
              </a:pPr>
              <a:t>‹N°›</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7200" algn="ctr" rtl="0" fontAlgn="base">
        <a:spcBef>
          <a:spcPct val="0"/>
        </a:spcBef>
        <a:spcAft>
          <a:spcPct val="0"/>
        </a:spcAft>
        <a:defRPr sz="4400">
          <a:solidFill>
            <a:schemeClr val="tx2"/>
          </a:solidFill>
          <a:latin typeface="Arial" charset="0"/>
          <a:cs typeface="Arial" charset="0"/>
        </a:defRPr>
      </a:lvl6pPr>
      <a:lvl7pPr marL="914400" algn="ctr" rtl="0" fontAlgn="base">
        <a:spcBef>
          <a:spcPct val="0"/>
        </a:spcBef>
        <a:spcAft>
          <a:spcPct val="0"/>
        </a:spcAft>
        <a:defRPr sz="4400">
          <a:solidFill>
            <a:schemeClr val="tx2"/>
          </a:solidFill>
          <a:latin typeface="Arial" charset="0"/>
          <a:cs typeface="Arial" charset="0"/>
        </a:defRPr>
      </a:lvl7pPr>
      <a:lvl8pPr marL="1371600" algn="ctr" rtl="0" fontAlgn="base">
        <a:spcBef>
          <a:spcPct val="0"/>
        </a:spcBef>
        <a:spcAft>
          <a:spcPct val="0"/>
        </a:spcAft>
        <a:defRPr sz="4400">
          <a:solidFill>
            <a:schemeClr val="tx2"/>
          </a:solidFill>
          <a:latin typeface="Arial" charset="0"/>
          <a:cs typeface="Arial" charset="0"/>
        </a:defRPr>
      </a:lvl8pPr>
      <a:lvl9pPr marL="1828800" algn="ctr" rtl="0" fontAlgn="base">
        <a:spcBef>
          <a:spcPct val="0"/>
        </a:spcBef>
        <a:spcAft>
          <a:spcPct val="0"/>
        </a:spcAft>
        <a:defRPr sz="4400">
          <a:solidFill>
            <a:schemeClr val="tx2"/>
          </a:solidFill>
          <a:latin typeface="Arial"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 Id="rId5" Type="http://schemas.openxmlformats.org/officeDocument/2006/relationships/image" Target="../media/image48.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2.png"/><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7.xml"/><Relationship Id="rId4" Type="http://schemas.openxmlformats.org/officeDocument/2006/relationships/image" Target="../media/image61.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7.xml"/><Relationship Id="rId5" Type="http://schemas.openxmlformats.org/officeDocument/2006/relationships/image" Target="../media/image61.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66.wmf"/><Relationship Id="rId2" Type="http://schemas.openxmlformats.org/officeDocument/2006/relationships/image" Target="../media/image65.w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hyperlink" Target="http://cosmo-model.org/content/tasks/verification.priv/common/plots/default.htm" TargetMode="External"/><Relationship Id="rId7" Type="http://schemas.openxmlformats.org/officeDocument/2006/relationships/hyperlink" Target="http://cosmo-model.org/content/tasks/verification.priv/"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hyperlink" Target="http://www.cosmo-model.org/content/tasks/verification.priv/common/plots/default.htm" TargetMode="External"/><Relationship Id="rId4" Type="http://schemas.openxmlformats.org/officeDocument/2006/relationships/hyperlink" Target="http://www.cosmo-model.org/"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0568" y="-891480"/>
            <a:ext cx="10175876" cy="822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7" name="Table 6"/>
          <p:cNvGraphicFramePr>
            <a:graphicFrameLocks noGrp="1"/>
          </p:cNvGraphicFramePr>
          <p:nvPr/>
        </p:nvGraphicFramePr>
        <p:xfrm>
          <a:off x="3679825" y="3352800"/>
          <a:ext cx="1782763" cy="152400"/>
        </p:xfrm>
        <a:graphic>
          <a:graphicData uri="http://schemas.openxmlformats.org/drawingml/2006/table">
            <a:tbl>
              <a:tblPr/>
              <a:tblGrid>
                <a:gridCol w="1782763"/>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68" marR="68568" marT="0" marB="0">
                    <a:lnL>
                      <a:noFill/>
                    </a:lnL>
                    <a:lnR>
                      <a:noFill/>
                    </a:lnR>
                    <a:lnT>
                      <a:noFill/>
                    </a:lnT>
                    <a:lnB>
                      <a:noFill/>
                    </a:lnB>
                  </a:tcPr>
                </a:tc>
              </a:tr>
            </a:tbl>
          </a:graphicData>
        </a:graphic>
      </p:graphicFrame>
      <p:pic>
        <p:nvPicPr>
          <p:cNvPr id="16388" name="Picture 1" descr="logo"/>
          <p:cNvPicPr>
            <a:picLocks noChangeAspect="1" noChangeArrowheads="1"/>
          </p:cNvPicPr>
          <p:nvPr/>
        </p:nvPicPr>
        <p:blipFill>
          <a:blip r:embed="rId4" cstate="print">
            <a:lum bright="38000" contrast="-18000"/>
            <a:extLst>
              <a:ext uri="{28A0092B-C50C-407E-A947-70E740481C1C}">
                <a14:useLocalDpi xmlns:a14="http://schemas.microsoft.com/office/drawing/2010/main" val="0"/>
              </a:ext>
            </a:extLst>
          </a:blip>
          <a:srcRect/>
          <a:stretch>
            <a:fillRect/>
          </a:stretch>
        </p:blipFill>
        <p:spPr bwMode="auto">
          <a:xfrm>
            <a:off x="0" y="0"/>
            <a:ext cx="1868488" cy="42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TextBox 7"/>
          <p:cNvSpPr txBox="1">
            <a:spLocks noChangeArrowheads="1"/>
          </p:cNvSpPr>
          <p:nvPr/>
        </p:nvSpPr>
        <p:spPr bwMode="auto">
          <a:xfrm>
            <a:off x="638175" y="2146300"/>
            <a:ext cx="7858125"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de-DE" altLang="de-DE" sz="4000" b="1" baseline="0" dirty="0" err="1">
                <a:solidFill>
                  <a:srgbClr val="FF0000"/>
                </a:solidFill>
                <a:latin typeface="Century Gothic" panose="020B0502020202020204" pitchFamily="34" charset="0"/>
              </a:rPr>
              <a:t>Verification</a:t>
            </a:r>
            <a:r>
              <a:rPr lang="de-DE" altLang="de-DE" sz="4000" b="1" baseline="0" dirty="0">
                <a:solidFill>
                  <a:srgbClr val="FF0000"/>
                </a:solidFill>
                <a:latin typeface="Century Gothic" panose="020B0502020202020204" pitchFamily="34" charset="0"/>
              </a:rPr>
              <a:t> </a:t>
            </a:r>
            <a:r>
              <a:rPr lang="de-DE" altLang="de-DE" sz="4000" b="1" baseline="0" dirty="0" err="1">
                <a:solidFill>
                  <a:srgbClr val="FF0000"/>
                </a:solidFill>
                <a:latin typeface="Century Gothic" panose="020B0502020202020204" pitchFamily="34" charset="0"/>
              </a:rPr>
              <a:t>Overview</a:t>
            </a:r>
            <a:r>
              <a:rPr lang="de-DE" altLang="de-DE" sz="4000" b="1" baseline="0" dirty="0">
                <a:solidFill>
                  <a:srgbClr val="FF0000"/>
                </a:solidFill>
                <a:latin typeface="Century Gothic" panose="020B0502020202020204" pitchFamily="34" charset="0"/>
              </a:rPr>
              <a:t> </a:t>
            </a:r>
          </a:p>
          <a:p>
            <a:pPr algn="ctr" eaLnBrk="1" hangingPunct="1">
              <a:spcBef>
                <a:spcPct val="0"/>
              </a:spcBef>
              <a:buFontTx/>
              <a:buNone/>
            </a:pPr>
            <a:r>
              <a:rPr lang="de-DE" altLang="en-US" sz="2400" b="1" baseline="0" dirty="0">
                <a:solidFill>
                  <a:srgbClr val="FF0000"/>
                </a:solidFill>
                <a:latin typeface="Century Gothic" panose="020B0502020202020204" pitchFamily="34" charset="0"/>
              </a:rPr>
              <a:t>(</a:t>
            </a:r>
            <a:r>
              <a:rPr lang="de-DE" altLang="en-US" sz="2400" b="1" baseline="0" dirty="0" err="1">
                <a:solidFill>
                  <a:srgbClr val="FF0000"/>
                </a:solidFill>
                <a:latin typeface="Century Gothic" panose="020B0502020202020204" pitchFamily="34" charset="0"/>
              </a:rPr>
              <a:t>based</a:t>
            </a:r>
            <a:r>
              <a:rPr lang="de-DE" altLang="en-US" sz="2400" b="1" baseline="0" dirty="0">
                <a:solidFill>
                  <a:srgbClr val="FF0000"/>
                </a:solidFill>
                <a:latin typeface="Century Gothic" panose="020B0502020202020204" pitchFamily="34" charset="0"/>
              </a:rPr>
              <a:t> on CP </a:t>
            </a:r>
            <a:r>
              <a:rPr lang="de-DE" altLang="en-US" sz="2400" b="1" baseline="0" dirty="0" err="1">
                <a:solidFill>
                  <a:srgbClr val="FF0000"/>
                </a:solidFill>
                <a:latin typeface="Century Gothic" panose="020B0502020202020204" pitchFamily="34" charset="0"/>
              </a:rPr>
              <a:t>activity</a:t>
            </a:r>
            <a:r>
              <a:rPr lang="en-US" altLang="en-US" sz="2400" b="1" baseline="0" dirty="0">
                <a:solidFill>
                  <a:srgbClr val="FF0000"/>
                </a:solidFill>
                <a:latin typeface="Century Gothic" panose="020B0502020202020204" pitchFamily="34" charset="0"/>
              </a:rPr>
              <a:t>: </a:t>
            </a:r>
            <a:r>
              <a:rPr lang="en-US" altLang="en-US" sz="2400" b="1" baseline="0" dirty="0" smtClean="0">
                <a:solidFill>
                  <a:srgbClr val="FF0000"/>
                </a:solidFill>
                <a:latin typeface="Century Gothic" panose="020B0502020202020204" pitchFamily="34" charset="0"/>
              </a:rPr>
              <a:t>JJA2019-MAM2020</a:t>
            </a:r>
            <a:r>
              <a:rPr lang="de-DE" altLang="en-US" sz="2400" b="1" baseline="0" dirty="0" smtClean="0">
                <a:solidFill>
                  <a:srgbClr val="FF0000"/>
                </a:solidFill>
                <a:latin typeface="Century Gothic" panose="020B0502020202020204" pitchFamily="34" charset="0"/>
              </a:rPr>
              <a:t>)</a:t>
            </a:r>
            <a:endParaRPr lang="en-US" altLang="en-US" sz="2400" b="1" baseline="0" dirty="0">
              <a:solidFill>
                <a:srgbClr val="FFFFFF"/>
              </a:solidFill>
              <a:latin typeface="Century Gothic" panose="020B0502020202020204" pitchFamily="34" charset="0"/>
            </a:endParaRPr>
          </a:p>
          <a:p>
            <a:pPr algn="ctr" eaLnBrk="1" hangingPunct="1">
              <a:spcBef>
                <a:spcPct val="0"/>
              </a:spcBef>
              <a:buFontTx/>
              <a:buNone/>
            </a:pPr>
            <a:endParaRPr lang="en-US" altLang="en-US" sz="2800" b="1" baseline="0" dirty="0">
              <a:solidFill>
                <a:srgbClr val="FF0000"/>
              </a:solidFill>
              <a:latin typeface="Century Gothic" panose="020B0502020202020204" pitchFamily="34" charset="0"/>
            </a:endParaRPr>
          </a:p>
          <a:p>
            <a:pPr algn="ctr" eaLnBrk="1" hangingPunct="1">
              <a:spcBef>
                <a:spcPct val="0"/>
              </a:spcBef>
              <a:buFontTx/>
              <a:buNone/>
            </a:pPr>
            <a:endParaRPr lang="en-US" altLang="en-US" sz="2800" b="1" baseline="0" dirty="0">
              <a:solidFill>
                <a:srgbClr val="FF0000"/>
              </a:solidFill>
              <a:latin typeface="Century Gothic" panose="020B0502020202020204" pitchFamily="34" charset="0"/>
            </a:endParaRPr>
          </a:p>
          <a:p>
            <a:pPr algn="ctr" eaLnBrk="1" hangingPunct="1">
              <a:spcBef>
                <a:spcPct val="0"/>
              </a:spcBef>
              <a:buFontTx/>
              <a:buNone/>
            </a:pPr>
            <a:endParaRPr lang="en-US" altLang="en-US" sz="2800" b="1" baseline="0" dirty="0">
              <a:solidFill>
                <a:srgbClr val="FF0000"/>
              </a:solidFill>
              <a:latin typeface="Century Gothic" panose="020B0502020202020204" pitchFamily="34" charset="0"/>
            </a:endParaRPr>
          </a:p>
          <a:p>
            <a:pPr algn="ctr" eaLnBrk="1" hangingPunct="1">
              <a:spcBef>
                <a:spcPct val="0"/>
              </a:spcBef>
              <a:buFontTx/>
              <a:buNone/>
            </a:pPr>
            <a:endParaRPr lang="en-US" altLang="en-US" sz="2800" b="1" baseline="0" dirty="0">
              <a:solidFill>
                <a:srgbClr val="FF0000"/>
              </a:solidFill>
              <a:latin typeface="Century Gothic" panose="020B0502020202020204" pitchFamily="34" charset="0"/>
            </a:endParaRPr>
          </a:p>
          <a:p>
            <a:pPr algn="ctr" eaLnBrk="1" hangingPunct="1">
              <a:spcBef>
                <a:spcPct val="0"/>
              </a:spcBef>
              <a:buFontTx/>
              <a:buNone/>
            </a:pPr>
            <a:endParaRPr lang="en-US" altLang="en-US" sz="2800" b="1" baseline="0" dirty="0">
              <a:solidFill>
                <a:srgbClr val="FF0000"/>
              </a:solidFill>
              <a:latin typeface="Century Gothic" panose="020B0502020202020204" pitchFamily="34" charset="0"/>
            </a:endParaRPr>
          </a:p>
          <a:p>
            <a:pPr algn="ctr" eaLnBrk="1" hangingPunct="1">
              <a:spcBef>
                <a:spcPct val="0"/>
              </a:spcBef>
              <a:buFontTx/>
              <a:buNone/>
            </a:pPr>
            <a:r>
              <a:rPr lang="en-US" altLang="en-US" sz="2800" b="1" baseline="0" dirty="0">
                <a:solidFill>
                  <a:srgbClr val="FF0000"/>
                </a:solidFill>
                <a:latin typeface="Century Gothic" panose="020B0502020202020204" pitchFamily="34" charset="0"/>
              </a:rPr>
              <a:t>Alexander </a:t>
            </a:r>
            <a:r>
              <a:rPr lang="en-US" altLang="en-US" sz="2800" b="1" baseline="0" dirty="0" err="1" smtClean="0">
                <a:solidFill>
                  <a:srgbClr val="FF0000"/>
                </a:solidFill>
                <a:latin typeface="Century Gothic" panose="020B0502020202020204" pitchFamily="34" charset="0"/>
              </a:rPr>
              <a:t>Kirsanov</a:t>
            </a:r>
            <a:r>
              <a:rPr lang="en-US" altLang="en-US" sz="2800" b="1" baseline="0" dirty="0" smtClean="0">
                <a:solidFill>
                  <a:srgbClr val="FF0000"/>
                </a:solidFill>
                <a:latin typeface="Century Gothic" panose="020B0502020202020204" pitchFamily="34" charset="0"/>
              </a:rPr>
              <a:t>, Dimitra </a:t>
            </a:r>
            <a:r>
              <a:rPr lang="en-US" altLang="en-US" sz="2800" b="1" baseline="0" dirty="0" err="1" smtClean="0">
                <a:solidFill>
                  <a:srgbClr val="FF0000"/>
                </a:solidFill>
                <a:latin typeface="Century Gothic" panose="020B0502020202020204" pitchFamily="34" charset="0"/>
              </a:rPr>
              <a:t>Boucouvala</a:t>
            </a:r>
            <a:r>
              <a:rPr lang="en-US" altLang="en-US" sz="2800" b="1" baseline="0" dirty="0" smtClean="0">
                <a:solidFill>
                  <a:srgbClr val="FF0000"/>
                </a:solidFill>
                <a:latin typeface="Century Gothic" panose="020B0502020202020204" pitchFamily="34" charset="0"/>
              </a:rPr>
              <a:t> </a:t>
            </a:r>
            <a:r>
              <a:rPr lang="en-US" altLang="en-US" sz="2800" b="1" baseline="0" dirty="0">
                <a:solidFill>
                  <a:srgbClr val="FF0000"/>
                </a:solidFill>
                <a:latin typeface="Century Gothic" panose="020B0502020202020204" pitchFamily="34" charset="0"/>
              </a:rPr>
              <a:t>&amp; </a:t>
            </a:r>
            <a:r>
              <a:rPr lang="en-US" altLang="en-US" sz="2800" b="1" baseline="0" dirty="0" smtClean="0">
                <a:solidFill>
                  <a:srgbClr val="FF0000"/>
                </a:solidFill>
                <a:latin typeface="Century Gothic" panose="020B0502020202020204" pitchFamily="34" charset="0"/>
              </a:rPr>
              <a:t>WG5</a:t>
            </a:r>
            <a:endParaRPr lang="en-US" altLang="en-US" sz="2800" b="1" baseline="0" dirty="0">
              <a:solidFill>
                <a:srgbClr val="FFFFFF"/>
              </a:solidFill>
              <a:latin typeface="Century Gothic" panose="020B0502020202020204" pitchFamily="34" charset="0"/>
            </a:endParaRPr>
          </a:p>
        </p:txBody>
      </p:sp>
      <p:sp>
        <p:nvSpPr>
          <p:cNvPr id="16390" name="Footer Placeholder 4"/>
          <p:cNvSpPr>
            <a:spLocks noGrp="1"/>
          </p:cNvSpPr>
          <p:nvPr>
            <p:ph type="ftr" sz="quarter" idx="11"/>
          </p:nvPr>
        </p:nvSpPr>
        <p:spPr bwMode="auto">
          <a:xfrm>
            <a:off x="1691680" y="6309320"/>
            <a:ext cx="5761037"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i="1" dirty="0" smtClean="0">
                <a:solidFill>
                  <a:srgbClr val="1F497D"/>
                </a:solidFill>
                <a:latin typeface="Century Gothic" panose="020B0502020202020204" pitchFamily="34" charset="0"/>
                <a:cs typeface="Arial" panose="020B0604020202020204" pitchFamily="34" charset="0"/>
              </a:rPr>
              <a:t>Verification Overview, COSMO GM, 2020 On-line</a:t>
            </a:r>
          </a:p>
        </p:txBody>
      </p:sp>
    </p:spTree>
    <p:extLst>
      <p:ext uri="{BB962C8B-B14F-4D97-AF65-F5344CB8AC3E}">
        <p14:creationId xmlns:p14="http://schemas.microsoft.com/office/powerpoint/2010/main" val="1662414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1905"/>
          <a:stretch/>
        </p:blipFill>
        <p:spPr>
          <a:xfrm>
            <a:off x="0" y="1202060"/>
            <a:ext cx="9144000" cy="4531196"/>
          </a:xfrm>
          <a:prstGeom prst="rect">
            <a:avLst/>
          </a:prstGeom>
        </p:spPr>
      </p:pic>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10</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Temperature at 2 m scores</a:t>
            </a:r>
          </a:p>
          <a:p>
            <a:pPr algn="ctr"/>
            <a:r>
              <a:rPr lang="en-US" sz="2400" b="1" baseline="0" dirty="0" smtClean="0"/>
              <a:t>Common Area 1, </a:t>
            </a:r>
            <a:r>
              <a:rPr lang="en-US" sz="2400" b="1" baseline="0" dirty="0" smtClean="0">
                <a:solidFill>
                  <a:srgbClr val="FF0000"/>
                </a:solidFill>
              </a:rPr>
              <a:t>Summer 2019</a:t>
            </a:r>
            <a:endParaRPr lang="ru-RU" sz="2400" b="1" baseline="0" dirty="0">
              <a:solidFill>
                <a:srgbClr val="FF0000"/>
              </a:solidFill>
            </a:endParaRPr>
          </a:p>
        </p:txBody>
      </p:sp>
      <p:sp>
        <p:nvSpPr>
          <p:cNvPr id="44" name="Скругленный прямоугольник 43"/>
          <p:cNvSpPr/>
          <p:nvPr/>
        </p:nvSpPr>
        <p:spPr bwMode="auto">
          <a:xfrm>
            <a:off x="5220072" y="5418981"/>
            <a:ext cx="2952328"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ICON-EU </a:t>
            </a:r>
            <a:r>
              <a:rPr lang="en-US" sz="2000" b="1" baseline="0" dirty="0" smtClean="0">
                <a:solidFill>
                  <a:srgbClr val="008B8B"/>
                </a:solidFill>
              </a:rPr>
              <a:t> good results with </a:t>
            </a:r>
            <a:r>
              <a:rPr lang="en-US" sz="2000" baseline="0" dirty="0" smtClean="0"/>
              <a:t> </a:t>
            </a:r>
            <a:r>
              <a:rPr lang="en-US" sz="2000" baseline="0" dirty="0" smtClean="0">
                <a:solidFill>
                  <a:srgbClr val="00CD00"/>
                </a:solidFill>
              </a:rPr>
              <a:t>lowest RMSE followed by ICON</a:t>
            </a:r>
            <a:endParaRPr lang="en-US" sz="2000" baseline="0" dirty="0"/>
          </a:p>
        </p:txBody>
      </p:sp>
      <p:sp>
        <p:nvSpPr>
          <p:cNvPr id="7" name="TextBox 6"/>
          <p:cNvSpPr txBox="1"/>
          <p:nvPr/>
        </p:nvSpPr>
        <p:spPr>
          <a:xfrm>
            <a:off x="3131840" y="1052736"/>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2917557" y="4335487"/>
            <a:ext cx="646331" cy="461665"/>
          </a:xfrm>
          <a:prstGeom prst="rect">
            <a:avLst/>
          </a:prstGeom>
          <a:noFill/>
        </p:spPr>
        <p:txBody>
          <a:bodyPr wrap="none" rtlCol="0">
            <a:spAutoFit/>
          </a:bodyPr>
          <a:lstStyle/>
          <a:p>
            <a:r>
              <a:rPr lang="en-US" sz="2400" b="1" baseline="0" dirty="0" smtClean="0"/>
              <a:t>ME</a:t>
            </a:r>
            <a:endParaRPr lang="ru-RU" sz="2400" b="1" baseline="0" dirty="0"/>
          </a:p>
        </p:txBody>
      </p:sp>
      <p:sp>
        <p:nvSpPr>
          <p:cNvPr id="9" name="Скругленный прямоугольник 41"/>
          <p:cNvSpPr/>
          <p:nvPr/>
        </p:nvSpPr>
        <p:spPr bwMode="auto">
          <a:xfrm>
            <a:off x="971600" y="5589240"/>
            <a:ext cx="2952328"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solidFill>
                  <a:srgbClr val="FF0000"/>
                </a:solidFill>
              </a:rPr>
              <a:t>Diurnal cycle underestimation</a:t>
            </a:r>
            <a:endParaRPr lang="en-US" sz="2000" baseline="0" dirty="0" smtClean="0"/>
          </a:p>
          <a:p>
            <a:pPr algn="ctr"/>
            <a:r>
              <a:rPr lang="en-US" sz="2000" baseline="0" dirty="0" smtClean="0"/>
              <a:t>Persists</a:t>
            </a:r>
            <a:endParaRPr lang="en-US" sz="2000" baseline="0"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Temperature at 2 m scores</a:t>
            </a:r>
          </a:p>
          <a:p>
            <a:pPr algn="ctr"/>
            <a:r>
              <a:rPr lang="en-US" sz="2400" b="1" baseline="0" dirty="0" smtClean="0"/>
              <a:t>Common Area 1, </a:t>
            </a:r>
            <a:r>
              <a:rPr lang="en-US" sz="2400" b="1" baseline="0" dirty="0" smtClean="0">
                <a:solidFill>
                  <a:srgbClr val="0000FF"/>
                </a:solidFill>
              </a:rPr>
              <a:t>Winter 2019-2020</a:t>
            </a:r>
            <a:endParaRPr lang="ru-RU" sz="2400" b="1" baseline="0" dirty="0">
              <a:solidFill>
                <a:srgbClr val="0000FF"/>
              </a:solidFill>
            </a:endParaRPr>
          </a:p>
        </p:txBody>
      </p:sp>
      <p:sp>
        <p:nvSpPr>
          <p:cNvPr id="42" name="Скругленный прямоугольник 41"/>
          <p:cNvSpPr/>
          <p:nvPr/>
        </p:nvSpPr>
        <p:spPr bwMode="auto">
          <a:xfrm>
            <a:off x="971600" y="5589240"/>
            <a:ext cx="2952328"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solidFill>
                  <a:srgbClr val="FF0000"/>
                </a:solidFill>
              </a:rPr>
              <a:t>Diurnal variability underestimation</a:t>
            </a:r>
            <a:endParaRPr lang="en-US" sz="2000" baseline="0" dirty="0" smtClean="0"/>
          </a:p>
          <a:p>
            <a:pPr algn="ctr"/>
            <a:r>
              <a:rPr lang="en-US" sz="2000" baseline="0" dirty="0" smtClean="0"/>
              <a:t>Persists</a:t>
            </a:r>
            <a:endParaRPr lang="en-US" sz="2000" baseline="0" dirty="0"/>
          </a:p>
        </p:txBody>
      </p:sp>
      <p:sp>
        <p:nvSpPr>
          <p:cNvPr id="44" name="Скругленный прямоугольник 43"/>
          <p:cNvSpPr/>
          <p:nvPr/>
        </p:nvSpPr>
        <p:spPr bwMode="auto">
          <a:xfrm>
            <a:off x="5220072" y="5759500"/>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and IFS lowest RMSE </a:t>
            </a:r>
            <a:endParaRPr lang="en-US" sz="2000" baseline="0" dirty="0"/>
          </a:p>
        </p:txBody>
      </p:sp>
      <p:sp>
        <p:nvSpPr>
          <p:cNvPr id="7" name="TextBox 6"/>
          <p:cNvSpPr txBox="1"/>
          <p:nvPr/>
        </p:nvSpPr>
        <p:spPr>
          <a:xfrm>
            <a:off x="2555776" y="1196752"/>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2843808" y="3717032"/>
            <a:ext cx="646331" cy="461665"/>
          </a:xfrm>
          <a:prstGeom prst="rect">
            <a:avLst/>
          </a:prstGeom>
          <a:noFill/>
        </p:spPr>
        <p:txBody>
          <a:bodyPr wrap="none" rtlCol="0">
            <a:spAutoFit/>
          </a:bodyPr>
          <a:lstStyle/>
          <a:p>
            <a:r>
              <a:rPr lang="en-US" sz="2400" b="1" baseline="0" dirty="0" smtClean="0"/>
              <a:t>ME</a:t>
            </a:r>
            <a:endParaRPr lang="ru-RU" sz="2400" b="1" baseline="0"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1771" t="10703" r="1771" b="-1073"/>
          <a:stretch/>
        </p:blipFill>
        <p:spPr>
          <a:xfrm>
            <a:off x="0" y="764704"/>
            <a:ext cx="9144000" cy="4648200"/>
          </a:xfrm>
          <a:prstGeom prst="rect">
            <a:avLst/>
          </a:prstGeom>
        </p:spPr>
      </p:pic>
      <p:sp>
        <p:nvSpPr>
          <p:cNvPr id="9" name="TextBox 6"/>
          <p:cNvSpPr txBox="1"/>
          <p:nvPr/>
        </p:nvSpPr>
        <p:spPr>
          <a:xfrm>
            <a:off x="4145739" y="1887215"/>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10" name="TextBox 6"/>
          <p:cNvSpPr txBox="1"/>
          <p:nvPr/>
        </p:nvSpPr>
        <p:spPr>
          <a:xfrm>
            <a:off x="1187624" y="4191471"/>
            <a:ext cx="646331" cy="461665"/>
          </a:xfrm>
          <a:prstGeom prst="rect">
            <a:avLst/>
          </a:prstGeom>
          <a:noFill/>
        </p:spPr>
        <p:txBody>
          <a:bodyPr wrap="none" rtlCol="0">
            <a:spAutoFit/>
          </a:bodyPr>
          <a:lstStyle/>
          <a:p>
            <a:r>
              <a:rPr lang="en-US" sz="2400" b="1" baseline="0" dirty="0"/>
              <a:t>M</a:t>
            </a:r>
            <a:r>
              <a:rPr lang="en-US" sz="2400" b="1" baseline="0" dirty="0" smtClean="0"/>
              <a:t>E</a:t>
            </a:r>
            <a:endParaRPr lang="ru-RU" sz="2400" b="1" baseline="0" dirty="0"/>
          </a:p>
        </p:txBody>
      </p:sp>
    </p:spTree>
    <p:extLst>
      <p:ext uri="{BB962C8B-B14F-4D97-AF65-F5344CB8AC3E}">
        <p14:creationId xmlns:p14="http://schemas.microsoft.com/office/powerpoint/2010/main" val="3291056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04664"/>
            <a:ext cx="9144000" cy="5143500"/>
          </a:xfrm>
          <a:prstGeom prst="rect">
            <a:avLst/>
          </a:prstGeom>
        </p:spPr>
      </p:pic>
      <p:sp>
        <p:nvSpPr>
          <p:cNvPr id="3" name="Скругленный прямоугольник 43"/>
          <p:cNvSpPr/>
          <p:nvPr/>
        </p:nvSpPr>
        <p:spPr bwMode="auto">
          <a:xfrm>
            <a:off x="2555776" y="44624"/>
            <a:ext cx="47525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RMSE </a:t>
            </a:r>
            <a:r>
              <a:rPr lang="en-US" sz="2000" b="1" baseline="0" dirty="0" smtClean="0">
                <a:solidFill>
                  <a:srgbClr val="008B8B"/>
                </a:solidFill>
              </a:rPr>
              <a:t>Temperature for all seasons and time steps </a:t>
            </a:r>
            <a:endParaRPr lang="en-US" sz="2000" baseline="0" dirty="0"/>
          </a:p>
        </p:txBody>
      </p:sp>
      <p:sp>
        <p:nvSpPr>
          <p:cNvPr id="4" name="Скругленный прямоугольник 43"/>
          <p:cNvSpPr/>
          <p:nvPr/>
        </p:nvSpPr>
        <p:spPr bwMode="auto">
          <a:xfrm>
            <a:off x="2699792" y="5517232"/>
            <a:ext cx="4176464"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RMSE higher in Winter, increasing with lead </a:t>
            </a:r>
            <a:r>
              <a:rPr lang="en-US" sz="2000" b="1" baseline="0" dirty="0" smtClean="0">
                <a:solidFill>
                  <a:srgbClr val="008B8B"/>
                </a:solidFill>
              </a:rPr>
              <a:t>time, max values in the morning  </a:t>
            </a:r>
            <a:endParaRPr lang="en-US" sz="2000" baseline="0" dirty="0"/>
          </a:p>
        </p:txBody>
      </p:sp>
    </p:spTree>
    <p:extLst>
      <p:ext uri="{BB962C8B-B14F-4D97-AF65-F5344CB8AC3E}">
        <p14:creationId xmlns:p14="http://schemas.microsoft.com/office/powerpoint/2010/main" val="35544142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48" y="620688"/>
            <a:ext cx="9144000" cy="5143500"/>
          </a:xfrm>
          <a:prstGeom prst="rect">
            <a:avLst/>
          </a:prstGeom>
        </p:spPr>
      </p:pic>
      <p:sp>
        <p:nvSpPr>
          <p:cNvPr id="4" name="Скругленный прямоугольник 43"/>
          <p:cNvSpPr/>
          <p:nvPr/>
        </p:nvSpPr>
        <p:spPr bwMode="auto">
          <a:xfrm>
            <a:off x="251520" y="5733256"/>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ME </a:t>
            </a:r>
            <a:r>
              <a:rPr lang="en-US" sz="2000" b="1" baseline="0" dirty="0" smtClean="0">
                <a:solidFill>
                  <a:srgbClr val="008B8B"/>
                </a:solidFill>
              </a:rPr>
              <a:t>positive SON, DJF</a:t>
            </a:r>
            <a:endParaRPr lang="en-US" sz="2000" baseline="0" dirty="0"/>
          </a:p>
        </p:txBody>
      </p:sp>
      <p:sp>
        <p:nvSpPr>
          <p:cNvPr id="5" name="Скругленный прямоугольник 43"/>
          <p:cNvSpPr/>
          <p:nvPr/>
        </p:nvSpPr>
        <p:spPr bwMode="auto">
          <a:xfrm>
            <a:off x="5436096" y="5401633"/>
            <a:ext cx="2952328"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a:t>
            </a:r>
            <a:r>
              <a:rPr lang="en-US" sz="2000" b="1" baseline="0" dirty="0" smtClean="0">
                <a:solidFill>
                  <a:srgbClr val="008B8B"/>
                </a:solidFill>
              </a:rPr>
              <a:t>Overestimates </a:t>
            </a:r>
            <a:r>
              <a:rPr lang="en-US" sz="2000" b="1" baseline="0" dirty="0" smtClean="0">
                <a:solidFill>
                  <a:srgbClr val="008B8B"/>
                </a:solidFill>
              </a:rPr>
              <a:t>T2m in winter especially morning hours </a:t>
            </a:r>
            <a:endParaRPr lang="en-US" sz="2000" baseline="0" dirty="0"/>
          </a:p>
        </p:txBody>
      </p:sp>
      <p:sp>
        <p:nvSpPr>
          <p:cNvPr id="6" name="Скругленный прямоугольник 43"/>
          <p:cNvSpPr/>
          <p:nvPr/>
        </p:nvSpPr>
        <p:spPr bwMode="auto">
          <a:xfrm>
            <a:off x="2483768" y="125527"/>
            <a:ext cx="47525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ME Temperature for all seasons and time steps </a:t>
            </a:r>
            <a:endParaRPr lang="en-US" sz="2000" baseline="0" dirty="0"/>
          </a:p>
        </p:txBody>
      </p:sp>
    </p:spTree>
    <p:extLst>
      <p:ext uri="{BB962C8B-B14F-4D97-AF65-F5344CB8AC3E}">
        <p14:creationId xmlns:p14="http://schemas.microsoft.com/office/powerpoint/2010/main" val="180518193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rotWithShape="1">
          <a:blip r:embed="rId2" cstate="print">
            <a:extLst>
              <a:ext uri="{28A0092B-C50C-407E-A947-70E740481C1C}">
                <a14:useLocalDpi xmlns:a14="http://schemas.microsoft.com/office/drawing/2010/main" val="0"/>
              </a:ext>
            </a:extLst>
          </a:blip>
          <a:srcRect l="45917" t="12464" r="16349" b="9695"/>
          <a:stretch/>
        </p:blipFill>
        <p:spPr>
          <a:xfrm>
            <a:off x="1259632" y="3673287"/>
            <a:ext cx="5600875" cy="2564025"/>
          </a:xfrm>
          <a:prstGeom prst="rect">
            <a:avLst/>
          </a:prstGeom>
        </p:spPr>
      </p:pic>
      <p:pic>
        <p:nvPicPr>
          <p:cNvPr id="7" name="Image 6"/>
          <p:cNvPicPr>
            <a:picLocks noChangeAspect="1"/>
          </p:cNvPicPr>
          <p:nvPr/>
        </p:nvPicPr>
        <p:blipFill rotWithShape="1">
          <a:blip r:embed="rId3">
            <a:extLst>
              <a:ext uri="{28A0092B-C50C-407E-A947-70E740481C1C}">
                <a14:useLocalDpi xmlns:a14="http://schemas.microsoft.com/office/drawing/2010/main" val="0"/>
              </a:ext>
            </a:extLst>
          </a:blip>
          <a:srcRect l="44502" t="10919" r="11615"/>
          <a:stretch/>
        </p:blipFill>
        <p:spPr>
          <a:xfrm>
            <a:off x="1259632" y="830997"/>
            <a:ext cx="6120680" cy="2509688"/>
          </a:xfrm>
          <a:prstGeom prst="rect">
            <a:avLst/>
          </a:prstGeom>
        </p:spPr>
      </p:pic>
      <p:sp>
        <p:nvSpPr>
          <p:cNvPr id="8"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Temperature at 2 m daytime TRENDS </a:t>
            </a:r>
          </a:p>
          <a:p>
            <a:pPr algn="ctr"/>
            <a:r>
              <a:rPr lang="en-US" sz="2400" b="1" baseline="0" dirty="0" smtClean="0"/>
              <a:t>Common Area 1 JJA</a:t>
            </a:r>
            <a:r>
              <a:rPr lang="en-US" sz="2400" b="1" baseline="0" dirty="0" smtClean="0">
                <a:solidFill>
                  <a:srgbClr val="FF0000"/>
                </a:solidFill>
              </a:rPr>
              <a:t> (ME-RMSE)</a:t>
            </a:r>
            <a:endParaRPr lang="ru-RU" sz="2400" b="1" baseline="0" dirty="0">
              <a:solidFill>
                <a:srgbClr val="FF0000"/>
              </a:solidFill>
            </a:endParaRPr>
          </a:p>
        </p:txBody>
      </p:sp>
      <p:pic>
        <p:nvPicPr>
          <p:cNvPr id="14" name="Image 13"/>
          <p:cNvPicPr>
            <a:picLocks noChangeAspect="1"/>
          </p:cNvPicPr>
          <p:nvPr/>
        </p:nvPicPr>
        <p:blipFill rotWithShape="1">
          <a:blip r:embed="rId4">
            <a:extLst>
              <a:ext uri="{28A0092B-C50C-407E-A947-70E740481C1C}">
                <a14:useLocalDpi xmlns:a14="http://schemas.microsoft.com/office/drawing/2010/main" val="0"/>
              </a:ext>
            </a:extLst>
          </a:blip>
          <a:srcRect l="84506" t="4685" r="613" b="51832"/>
          <a:stretch/>
        </p:blipFill>
        <p:spPr>
          <a:xfrm>
            <a:off x="7457802" y="1988840"/>
            <a:ext cx="1360714" cy="2236575"/>
          </a:xfrm>
          <a:prstGeom prst="rect">
            <a:avLst/>
          </a:prstGeom>
        </p:spPr>
      </p:pic>
      <p:sp>
        <p:nvSpPr>
          <p:cNvPr id="11" name="Скругленный прямоугольник 43"/>
          <p:cNvSpPr/>
          <p:nvPr/>
        </p:nvSpPr>
        <p:spPr bwMode="auto">
          <a:xfrm>
            <a:off x="2267744" y="5229200"/>
            <a:ext cx="4464496" cy="1373426"/>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3200" b="1" dirty="0" smtClean="0">
                <a:solidFill>
                  <a:srgbClr val="008B8B"/>
                </a:solidFill>
              </a:rPr>
              <a:t>No significant changes from last year </a:t>
            </a:r>
          </a:p>
          <a:p>
            <a:pPr algn="ctr"/>
            <a:r>
              <a:rPr lang="en-US" sz="3200" b="1" dirty="0" smtClean="0">
                <a:solidFill>
                  <a:srgbClr val="008B8B"/>
                </a:solidFill>
              </a:rPr>
              <a:t> ICON-EU better scores </a:t>
            </a:r>
            <a:endParaRPr lang="en-US" sz="3200" baseline="0" dirty="0"/>
          </a:p>
        </p:txBody>
      </p:sp>
      <p:sp>
        <p:nvSpPr>
          <p:cNvPr id="13" name="Скругленный прямоугольник 43"/>
          <p:cNvSpPr/>
          <p:nvPr/>
        </p:nvSpPr>
        <p:spPr bwMode="auto">
          <a:xfrm>
            <a:off x="1835696" y="908720"/>
            <a:ext cx="4464496"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dirty="0" smtClean="0"/>
              <a:t>2017                      2018                      2019</a:t>
            </a:r>
            <a:endParaRPr lang="en-US" sz="2000" baseline="0" dirty="0"/>
          </a:p>
        </p:txBody>
      </p:sp>
      <p:sp>
        <p:nvSpPr>
          <p:cNvPr id="2" name="ZoneTexte 1"/>
          <p:cNvSpPr txBox="1"/>
          <p:nvPr/>
        </p:nvSpPr>
        <p:spPr>
          <a:xfrm>
            <a:off x="395536" y="2420888"/>
            <a:ext cx="877163" cy="379591"/>
          </a:xfrm>
          <a:prstGeom prst="rect">
            <a:avLst/>
          </a:prstGeom>
          <a:noFill/>
        </p:spPr>
        <p:txBody>
          <a:bodyPr wrap="none" rtlCol="0">
            <a:spAutoFit/>
          </a:bodyPr>
          <a:lstStyle/>
          <a:p>
            <a:r>
              <a:rPr lang="en-US" sz="2800" b="1" dirty="0" smtClean="0"/>
              <a:t>RMSE</a:t>
            </a:r>
            <a:endParaRPr lang="fr-FR" sz="2800" b="1" dirty="0"/>
          </a:p>
        </p:txBody>
      </p:sp>
      <p:sp>
        <p:nvSpPr>
          <p:cNvPr id="9" name="ZoneTexte 8"/>
          <p:cNvSpPr txBox="1"/>
          <p:nvPr/>
        </p:nvSpPr>
        <p:spPr>
          <a:xfrm>
            <a:off x="539552" y="4273545"/>
            <a:ext cx="543739" cy="379591"/>
          </a:xfrm>
          <a:prstGeom prst="rect">
            <a:avLst/>
          </a:prstGeom>
          <a:noFill/>
        </p:spPr>
        <p:txBody>
          <a:bodyPr wrap="none" rtlCol="0">
            <a:spAutoFit/>
          </a:bodyPr>
          <a:lstStyle/>
          <a:p>
            <a:r>
              <a:rPr lang="en-US" sz="2800" b="1" dirty="0" smtClean="0"/>
              <a:t>ME</a:t>
            </a:r>
            <a:endParaRPr lang="fr-FR" sz="2800" b="1" dirty="0"/>
          </a:p>
        </p:txBody>
      </p:sp>
    </p:spTree>
    <p:extLst>
      <p:ext uri="{BB962C8B-B14F-4D97-AF65-F5344CB8AC3E}">
        <p14:creationId xmlns:p14="http://schemas.microsoft.com/office/powerpoint/2010/main" val="429258307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15</a:t>
            </a:fld>
            <a:endParaRPr lang="ru-RU" sz="2000" kern="0" dirty="0"/>
          </a:p>
        </p:txBody>
      </p:sp>
      <p:sp>
        <p:nvSpPr>
          <p:cNvPr id="30" name="TextBox 29"/>
          <p:cNvSpPr txBox="1"/>
          <p:nvPr/>
        </p:nvSpPr>
        <p:spPr>
          <a:xfrm>
            <a:off x="539552" y="0"/>
            <a:ext cx="8064896" cy="1200329"/>
          </a:xfrm>
          <a:prstGeom prst="rect">
            <a:avLst/>
          </a:prstGeom>
          <a:solidFill>
            <a:schemeClr val="bg1"/>
          </a:solidFill>
        </p:spPr>
        <p:txBody>
          <a:bodyPr wrap="square" rtlCol="0">
            <a:spAutoFit/>
          </a:bodyPr>
          <a:lstStyle/>
          <a:p>
            <a:pPr algn="ctr"/>
            <a:r>
              <a:rPr lang="en-US" sz="2400" b="1" baseline="0" dirty="0" smtClean="0"/>
              <a:t>Temperature at 2 m </a:t>
            </a:r>
            <a:r>
              <a:rPr lang="en-US" sz="2400" b="1" baseline="0" dirty="0" smtClean="0"/>
              <a:t>TREND</a:t>
            </a:r>
            <a:endParaRPr lang="en-US" sz="2400" b="1" baseline="0" dirty="0" smtClean="0"/>
          </a:p>
          <a:p>
            <a:pPr algn="ctr"/>
            <a:r>
              <a:rPr lang="en-US" sz="2400" b="1" baseline="0" dirty="0" smtClean="0"/>
              <a:t>Common Area 1, 12 hour lead time, </a:t>
            </a:r>
            <a:r>
              <a:rPr lang="en-US" sz="2400" b="1" baseline="0" dirty="0" smtClean="0"/>
              <a:t>Winter </a:t>
            </a:r>
            <a:r>
              <a:rPr lang="en-US" sz="2400" b="1" baseline="0" dirty="0">
                <a:solidFill>
                  <a:srgbClr val="FF0000"/>
                </a:solidFill>
              </a:rPr>
              <a:t>(ME-RMSE)</a:t>
            </a:r>
            <a:endParaRPr lang="ru-RU" sz="2400" b="1" baseline="0" dirty="0">
              <a:solidFill>
                <a:srgbClr val="FF0000"/>
              </a:solidFill>
            </a:endParaRPr>
          </a:p>
          <a:p>
            <a:pPr algn="ctr"/>
            <a:endParaRPr lang="ru-RU" sz="2400" b="1" baseline="0" dirty="0">
              <a:solidFill>
                <a:srgbClr val="FF0000"/>
              </a:solidFill>
            </a:endParaRPr>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45356" t="12756" r="14397" b="-3194"/>
          <a:stretch/>
        </p:blipFill>
        <p:spPr>
          <a:xfrm>
            <a:off x="1721874" y="836712"/>
            <a:ext cx="5700252" cy="2634398"/>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l="45259" t="12186" r="13536" b="-2379"/>
          <a:stretch/>
        </p:blipFill>
        <p:spPr>
          <a:xfrm>
            <a:off x="1763688" y="3501008"/>
            <a:ext cx="5688632" cy="2513313"/>
          </a:xfrm>
          <a:prstGeom prst="rect">
            <a:avLst/>
          </a:prstGeom>
        </p:spPr>
      </p:pic>
      <p:sp>
        <p:nvSpPr>
          <p:cNvPr id="42" name="Скругленный прямоугольник 41"/>
          <p:cNvSpPr/>
          <p:nvPr/>
        </p:nvSpPr>
        <p:spPr bwMode="auto">
          <a:xfrm>
            <a:off x="971600" y="5589240"/>
            <a:ext cx="7200800"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solidFill>
                  <a:srgbClr val="008B8B"/>
                </a:solidFill>
              </a:rPr>
              <a:t> </a:t>
            </a:r>
            <a:r>
              <a:rPr lang="en-US" sz="2000" b="1" baseline="0" dirty="0" smtClean="0">
                <a:solidFill>
                  <a:srgbClr val="008B8B"/>
                </a:solidFill>
              </a:rPr>
              <a:t>For some models </a:t>
            </a:r>
            <a:r>
              <a:rPr lang="en-US" sz="2000" b="1" baseline="0" dirty="0" smtClean="0">
                <a:solidFill>
                  <a:srgbClr val="008B8B"/>
                </a:solidFill>
              </a:rPr>
              <a:t>including  </a:t>
            </a:r>
            <a:r>
              <a:rPr lang="en-US" sz="2000" b="1" baseline="0" dirty="0" smtClean="0">
                <a:solidFill>
                  <a:srgbClr val="008B8B"/>
                </a:solidFill>
              </a:rPr>
              <a:t>ICON there was a slight ME-RMSE increase</a:t>
            </a:r>
          </a:p>
        </p:txBody>
      </p:sp>
      <p:sp>
        <p:nvSpPr>
          <p:cNvPr id="7" name="Скругленный прямоугольник 43"/>
          <p:cNvSpPr/>
          <p:nvPr/>
        </p:nvSpPr>
        <p:spPr bwMode="auto">
          <a:xfrm>
            <a:off x="1907704" y="826086"/>
            <a:ext cx="5184576"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r>
              <a:rPr lang="en-US" sz="2000" b="1" dirty="0" smtClean="0"/>
              <a:t>2018                      2019                      2020</a:t>
            </a:r>
            <a:endParaRPr lang="en-US" sz="2000" baseline="0" dirty="0"/>
          </a:p>
        </p:txBody>
      </p:sp>
      <p:sp>
        <p:nvSpPr>
          <p:cNvPr id="8" name="ZoneTexte 7"/>
          <p:cNvSpPr txBox="1"/>
          <p:nvPr/>
        </p:nvSpPr>
        <p:spPr>
          <a:xfrm>
            <a:off x="395536" y="2420888"/>
            <a:ext cx="877163" cy="379591"/>
          </a:xfrm>
          <a:prstGeom prst="rect">
            <a:avLst/>
          </a:prstGeom>
          <a:noFill/>
        </p:spPr>
        <p:txBody>
          <a:bodyPr wrap="none" rtlCol="0">
            <a:spAutoFit/>
          </a:bodyPr>
          <a:lstStyle/>
          <a:p>
            <a:r>
              <a:rPr lang="en-US" sz="2800" b="1" dirty="0" smtClean="0"/>
              <a:t>RMSE</a:t>
            </a:r>
            <a:endParaRPr lang="fr-FR" sz="2800" b="1" dirty="0"/>
          </a:p>
        </p:txBody>
      </p:sp>
      <p:sp>
        <p:nvSpPr>
          <p:cNvPr id="9" name="ZoneTexte 8"/>
          <p:cNvSpPr txBox="1"/>
          <p:nvPr/>
        </p:nvSpPr>
        <p:spPr>
          <a:xfrm>
            <a:off x="539552" y="4273545"/>
            <a:ext cx="543739" cy="379591"/>
          </a:xfrm>
          <a:prstGeom prst="rect">
            <a:avLst/>
          </a:prstGeom>
          <a:noFill/>
        </p:spPr>
        <p:txBody>
          <a:bodyPr wrap="none" rtlCol="0">
            <a:spAutoFit/>
          </a:bodyPr>
          <a:lstStyle/>
          <a:p>
            <a:r>
              <a:rPr lang="en-US" sz="2800" b="1" dirty="0" smtClean="0"/>
              <a:t>ME</a:t>
            </a:r>
            <a:endParaRPr lang="fr-FR" sz="2800" b="1" dirty="0"/>
          </a:p>
        </p:txBody>
      </p:sp>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84506" t="4685" r="613" b="51832"/>
          <a:stretch/>
        </p:blipFill>
        <p:spPr>
          <a:xfrm>
            <a:off x="7457802" y="1988840"/>
            <a:ext cx="1360714" cy="2236575"/>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16</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Dew point Temperature at 2 m scores</a:t>
            </a:r>
          </a:p>
          <a:p>
            <a:pPr algn="ctr"/>
            <a:r>
              <a:rPr lang="en-US" sz="2400" b="1" baseline="0" dirty="0" smtClean="0"/>
              <a:t>Common Area 1, Autumn</a:t>
            </a:r>
            <a:r>
              <a:rPr lang="en-US" sz="2400" b="1" baseline="0" dirty="0" smtClean="0">
                <a:solidFill>
                  <a:srgbClr val="FF0000"/>
                </a:solidFill>
              </a:rPr>
              <a:t> 2019</a:t>
            </a:r>
            <a:endParaRPr lang="ru-RU" sz="2400" b="1" baseline="0" dirty="0">
              <a:solidFill>
                <a:srgbClr val="FF0000"/>
              </a:solidFill>
            </a:endParaRPr>
          </a:p>
        </p:txBody>
      </p:sp>
      <p:sp>
        <p:nvSpPr>
          <p:cNvPr id="42" name="Скругленный прямоугольник 41"/>
          <p:cNvSpPr/>
          <p:nvPr/>
        </p:nvSpPr>
        <p:spPr bwMode="auto">
          <a:xfrm>
            <a:off x="971600" y="5759500"/>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Discrepancies among models in SON</a:t>
            </a:r>
            <a:endParaRPr lang="en-US" sz="2000" u="sng" baseline="0" dirty="0"/>
          </a:p>
        </p:txBody>
      </p:sp>
      <p:sp>
        <p:nvSpPr>
          <p:cNvPr id="44" name="Скругленный прямоугольник 43"/>
          <p:cNvSpPr/>
          <p:nvPr/>
        </p:nvSpPr>
        <p:spPr bwMode="auto">
          <a:xfrm>
            <a:off x="5220072" y="5519404"/>
            <a:ext cx="2952328"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ICON</a:t>
            </a:r>
            <a:r>
              <a:rPr lang="en-US" sz="2000" baseline="0" dirty="0" smtClean="0"/>
              <a:t> ME(+) but close to zero and lower RMSE</a:t>
            </a:r>
          </a:p>
        </p:txBody>
      </p:sp>
      <p:sp>
        <p:nvSpPr>
          <p:cNvPr id="8" name="TextBox 7"/>
          <p:cNvSpPr txBox="1"/>
          <p:nvPr/>
        </p:nvSpPr>
        <p:spPr>
          <a:xfrm>
            <a:off x="2699792" y="1412776"/>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9" name="TextBox 8"/>
          <p:cNvSpPr txBox="1"/>
          <p:nvPr/>
        </p:nvSpPr>
        <p:spPr>
          <a:xfrm>
            <a:off x="2987824" y="3861048"/>
            <a:ext cx="646331" cy="461665"/>
          </a:xfrm>
          <a:prstGeom prst="rect">
            <a:avLst/>
          </a:prstGeom>
          <a:noFill/>
        </p:spPr>
        <p:txBody>
          <a:bodyPr wrap="none" rtlCol="0">
            <a:spAutoFit/>
          </a:bodyPr>
          <a:lstStyle/>
          <a:p>
            <a:r>
              <a:rPr lang="en-US" sz="2400" b="1" baseline="0" dirty="0" smtClean="0"/>
              <a:t>ME</a:t>
            </a:r>
            <a:endParaRPr lang="ru-RU" sz="2400" b="1" baseline="0"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2592"/>
          <a:stretch/>
        </p:blipFill>
        <p:spPr>
          <a:xfrm>
            <a:off x="107504" y="836712"/>
            <a:ext cx="8928992" cy="4495800"/>
          </a:xfrm>
          <a:prstGeom prst="rect">
            <a:avLst/>
          </a:prstGeom>
        </p:spPr>
      </p:pic>
    </p:spTree>
    <p:extLst>
      <p:ext uri="{BB962C8B-B14F-4D97-AF65-F5344CB8AC3E}">
        <p14:creationId xmlns:p14="http://schemas.microsoft.com/office/powerpoint/2010/main" val="221741703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17</a:t>
            </a:fld>
            <a:endParaRPr lang="ru-RU" sz="2000" kern="0" dirty="0"/>
          </a:p>
        </p:txBody>
      </p:sp>
      <p:sp>
        <p:nvSpPr>
          <p:cNvPr id="9" name="TextBox 8"/>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Dew point Temperature at 2 </a:t>
            </a:r>
            <a:r>
              <a:rPr lang="en-US" sz="2400" b="1" baseline="0" dirty="0" smtClean="0"/>
              <a:t>m </a:t>
            </a:r>
            <a:r>
              <a:rPr lang="en-US" sz="2400" b="1" baseline="0" dirty="0">
                <a:solidFill>
                  <a:srgbClr val="FF0000"/>
                </a:solidFill>
              </a:rPr>
              <a:t>(ME-RMSE)</a:t>
            </a:r>
            <a:endParaRPr lang="ru-RU" sz="2400" b="1" baseline="0" dirty="0">
              <a:solidFill>
                <a:srgbClr val="FF0000"/>
              </a:solidFill>
            </a:endParaRPr>
          </a:p>
          <a:p>
            <a:pPr algn="ctr"/>
            <a:r>
              <a:rPr lang="en-US" sz="2400" b="1" baseline="0" dirty="0" smtClean="0"/>
              <a:t>Common </a:t>
            </a:r>
            <a:r>
              <a:rPr lang="en-US" sz="2400" b="1" baseline="0" dirty="0" smtClean="0"/>
              <a:t>Area 1, 12 hour lead time, Autumn</a:t>
            </a:r>
            <a:endParaRPr lang="ru-RU" sz="2400" b="1" baseline="0" dirty="0">
              <a:solidFill>
                <a:srgbClr val="FF0000"/>
              </a:solidFill>
            </a:endParaRPr>
          </a:p>
        </p:txBody>
      </p:sp>
      <p:pic>
        <p:nvPicPr>
          <p:cNvPr id="2" name="Image 1"/>
          <p:cNvPicPr>
            <a:picLocks noChangeAspect="1"/>
          </p:cNvPicPr>
          <p:nvPr/>
        </p:nvPicPr>
        <p:blipFill rotWithShape="1">
          <a:blip r:embed="rId3" cstate="print">
            <a:extLst>
              <a:ext uri="{28A0092B-C50C-407E-A947-70E740481C1C}">
                <a14:useLocalDpi xmlns:a14="http://schemas.microsoft.com/office/drawing/2010/main" val="0"/>
              </a:ext>
            </a:extLst>
          </a:blip>
          <a:srcRect l="46154" t="9853" r="12878" b="11434"/>
          <a:stretch/>
        </p:blipFill>
        <p:spPr>
          <a:xfrm>
            <a:off x="2123728" y="3599122"/>
            <a:ext cx="5040560" cy="2289325"/>
          </a:xfrm>
          <a:prstGeom prst="rect">
            <a:avLst/>
          </a:prstGeom>
        </p:spPr>
      </p:pic>
      <p:pic>
        <p:nvPicPr>
          <p:cNvPr id="3" name="Image 2"/>
          <p:cNvPicPr>
            <a:picLocks noChangeAspect="1"/>
          </p:cNvPicPr>
          <p:nvPr/>
        </p:nvPicPr>
        <p:blipFill rotWithShape="1">
          <a:blip r:embed="rId4">
            <a:extLst>
              <a:ext uri="{28A0092B-C50C-407E-A947-70E740481C1C}">
                <a14:useLocalDpi xmlns:a14="http://schemas.microsoft.com/office/drawing/2010/main" val="0"/>
              </a:ext>
            </a:extLst>
          </a:blip>
          <a:srcRect l="45432" t="9451" r="16138"/>
          <a:stretch/>
        </p:blipFill>
        <p:spPr>
          <a:xfrm>
            <a:off x="1732892" y="1052736"/>
            <a:ext cx="5163022" cy="2463522"/>
          </a:xfrm>
          <a:prstGeom prst="rect">
            <a:avLst/>
          </a:prstGeom>
        </p:spPr>
      </p:pic>
      <p:sp>
        <p:nvSpPr>
          <p:cNvPr id="8" name="Скругленный прямоугольник 43"/>
          <p:cNvSpPr/>
          <p:nvPr/>
        </p:nvSpPr>
        <p:spPr bwMode="auto">
          <a:xfrm>
            <a:off x="2051720" y="836712"/>
            <a:ext cx="4464496"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dirty="0" smtClean="0"/>
              <a:t>2017                      2018                      2019</a:t>
            </a:r>
            <a:endParaRPr lang="en-US" sz="2000" baseline="0" dirty="0"/>
          </a:p>
        </p:txBody>
      </p:sp>
      <p:sp>
        <p:nvSpPr>
          <p:cNvPr id="11" name="Скругленный прямоугольник 10"/>
          <p:cNvSpPr/>
          <p:nvPr/>
        </p:nvSpPr>
        <p:spPr bwMode="auto">
          <a:xfrm>
            <a:off x="1763688" y="5759500"/>
            <a:ext cx="5688632"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B050"/>
                </a:solidFill>
              </a:rPr>
              <a:t>Autumn </a:t>
            </a:r>
            <a:r>
              <a:rPr lang="en-US" sz="2000" b="1" baseline="0" dirty="0" smtClean="0">
                <a:solidFill>
                  <a:srgbClr val="00B050"/>
                </a:solidFill>
              </a:rPr>
              <a:t> RMSE and ME  </a:t>
            </a:r>
            <a:r>
              <a:rPr lang="en-US" sz="2000" b="1" baseline="0" dirty="0" smtClean="0">
                <a:solidFill>
                  <a:srgbClr val="0000FF"/>
                </a:solidFill>
              </a:rPr>
              <a:t>decreased </a:t>
            </a:r>
            <a:r>
              <a:rPr lang="en-US" sz="2000" b="1" baseline="0" dirty="0" smtClean="0">
                <a:solidFill>
                  <a:srgbClr val="00B050"/>
                </a:solidFill>
              </a:rPr>
              <a:t>compared to last year</a:t>
            </a:r>
            <a:endParaRPr lang="en-US" sz="2000" b="1" u="sng" baseline="0" dirty="0">
              <a:solidFill>
                <a:srgbClr val="00B050"/>
              </a:solidFill>
            </a:endParaRPr>
          </a:p>
        </p:txBody>
      </p:sp>
      <p:pic>
        <p:nvPicPr>
          <p:cNvPr id="10" name="Image 9"/>
          <p:cNvPicPr>
            <a:picLocks noChangeAspect="1"/>
          </p:cNvPicPr>
          <p:nvPr/>
        </p:nvPicPr>
        <p:blipFill rotWithShape="1">
          <a:blip r:embed="rId5">
            <a:extLst>
              <a:ext uri="{28A0092B-C50C-407E-A947-70E740481C1C}">
                <a14:useLocalDpi xmlns:a14="http://schemas.microsoft.com/office/drawing/2010/main" val="0"/>
              </a:ext>
            </a:extLst>
          </a:blip>
          <a:srcRect l="84506" t="4685" r="613" b="51832"/>
          <a:stretch/>
        </p:blipFill>
        <p:spPr>
          <a:xfrm>
            <a:off x="7457802" y="1988840"/>
            <a:ext cx="1360714" cy="2236575"/>
          </a:xfrm>
          <a:prstGeom prst="rect">
            <a:avLst/>
          </a:prstGeom>
        </p:spPr>
      </p:pic>
      <p:sp>
        <p:nvSpPr>
          <p:cNvPr id="13" name="ZoneTexte 12"/>
          <p:cNvSpPr txBox="1"/>
          <p:nvPr/>
        </p:nvSpPr>
        <p:spPr>
          <a:xfrm>
            <a:off x="395536" y="2420888"/>
            <a:ext cx="877163" cy="379591"/>
          </a:xfrm>
          <a:prstGeom prst="rect">
            <a:avLst/>
          </a:prstGeom>
          <a:noFill/>
        </p:spPr>
        <p:txBody>
          <a:bodyPr wrap="none" rtlCol="0">
            <a:spAutoFit/>
          </a:bodyPr>
          <a:lstStyle/>
          <a:p>
            <a:r>
              <a:rPr lang="en-US" sz="2800" b="1" dirty="0" smtClean="0"/>
              <a:t>RMSE</a:t>
            </a:r>
            <a:endParaRPr lang="fr-FR" sz="2800" b="1" dirty="0"/>
          </a:p>
        </p:txBody>
      </p:sp>
      <p:sp>
        <p:nvSpPr>
          <p:cNvPr id="14" name="ZoneTexte 13"/>
          <p:cNvSpPr txBox="1"/>
          <p:nvPr/>
        </p:nvSpPr>
        <p:spPr>
          <a:xfrm>
            <a:off x="539552" y="4273545"/>
            <a:ext cx="543739" cy="379591"/>
          </a:xfrm>
          <a:prstGeom prst="rect">
            <a:avLst/>
          </a:prstGeom>
          <a:noFill/>
        </p:spPr>
        <p:txBody>
          <a:bodyPr wrap="none" rtlCol="0">
            <a:spAutoFit/>
          </a:bodyPr>
          <a:lstStyle/>
          <a:p>
            <a:r>
              <a:rPr lang="en-US" sz="2800" b="1" dirty="0" smtClean="0"/>
              <a:t>ME</a:t>
            </a:r>
            <a:endParaRPr lang="fr-FR" sz="2800" b="1" dirty="0"/>
          </a:p>
        </p:txBody>
      </p:sp>
    </p:spTree>
    <p:extLst>
      <p:ext uri="{BB962C8B-B14F-4D97-AF65-F5344CB8AC3E}">
        <p14:creationId xmlns:p14="http://schemas.microsoft.com/office/powerpoint/2010/main" val="17373402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18</a:t>
            </a:fld>
            <a:endParaRPr lang="ru-RU" sz="2000" kern="0" dirty="0"/>
          </a:p>
        </p:txBody>
      </p:sp>
      <p:sp>
        <p:nvSpPr>
          <p:cNvPr id="9" name="TextBox 8"/>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Dew point Temperature at 2 </a:t>
            </a:r>
            <a:r>
              <a:rPr lang="en-US" sz="2400" b="1" baseline="0" dirty="0" smtClean="0"/>
              <a:t>m </a:t>
            </a:r>
            <a:r>
              <a:rPr lang="en-US" sz="2400" b="1" baseline="0" dirty="0">
                <a:solidFill>
                  <a:srgbClr val="FF0000"/>
                </a:solidFill>
              </a:rPr>
              <a:t>(ME-RMSE)</a:t>
            </a:r>
            <a:endParaRPr lang="ru-RU" sz="2400" b="1" baseline="0" dirty="0">
              <a:solidFill>
                <a:srgbClr val="FF0000"/>
              </a:solidFill>
            </a:endParaRPr>
          </a:p>
          <a:p>
            <a:pPr algn="ctr"/>
            <a:r>
              <a:rPr lang="en-US" sz="2400" b="1" baseline="0" dirty="0" smtClean="0"/>
              <a:t>Common </a:t>
            </a:r>
            <a:r>
              <a:rPr lang="en-US" sz="2400" b="1" baseline="0" dirty="0" smtClean="0"/>
              <a:t>Area 1, 12 hour lead time, </a:t>
            </a:r>
            <a:r>
              <a:rPr lang="en-US" sz="2400" b="1" baseline="0" dirty="0" smtClean="0"/>
              <a:t>Spring</a:t>
            </a:r>
            <a:endParaRPr lang="ru-RU" sz="2400" b="1" baseline="0" dirty="0">
              <a:solidFill>
                <a:srgbClr val="FF0000"/>
              </a:solidFill>
            </a:endParaRPr>
          </a:p>
        </p:txBody>
      </p:sp>
      <p:pic>
        <p:nvPicPr>
          <p:cNvPr id="10" name="Image 9"/>
          <p:cNvPicPr>
            <a:picLocks noChangeAspect="1"/>
          </p:cNvPicPr>
          <p:nvPr/>
        </p:nvPicPr>
        <p:blipFill rotWithShape="1">
          <a:blip r:embed="rId3">
            <a:extLst>
              <a:ext uri="{28A0092B-C50C-407E-A947-70E740481C1C}">
                <a14:useLocalDpi xmlns:a14="http://schemas.microsoft.com/office/drawing/2010/main" val="0"/>
              </a:ext>
            </a:extLst>
          </a:blip>
          <a:srcRect l="84506" t="4685" r="613" b="51832"/>
          <a:stretch/>
        </p:blipFill>
        <p:spPr>
          <a:xfrm>
            <a:off x="7457802" y="1988840"/>
            <a:ext cx="1360714" cy="2236575"/>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47322" t="10988" r="16817"/>
          <a:stretch/>
        </p:blipFill>
        <p:spPr>
          <a:xfrm>
            <a:off x="1619672" y="1268760"/>
            <a:ext cx="5112568" cy="2589479"/>
          </a:xfrm>
          <a:prstGeom prst="rect">
            <a:avLst/>
          </a:prstGeom>
        </p:spPr>
      </p:pic>
      <p:pic>
        <p:nvPicPr>
          <p:cNvPr id="7" name="Image 6"/>
          <p:cNvPicPr>
            <a:picLocks noChangeAspect="1"/>
          </p:cNvPicPr>
          <p:nvPr/>
        </p:nvPicPr>
        <p:blipFill rotWithShape="1">
          <a:blip r:embed="rId5">
            <a:extLst>
              <a:ext uri="{28A0092B-C50C-407E-A947-70E740481C1C}">
                <a14:useLocalDpi xmlns:a14="http://schemas.microsoft.com/office/drawing/2010/main" val="0"/>
              </a:ext>
            </a:extLst>
          </a:blip>
          <a:srcRect l="46883" t="10544" r="16271" b="14389"/>
          <a:stretch/>
        </p:blipFill>
        <p:spPr>
          <a:xfrm>
            <a:off x="1619672" y="3717032"/>
            <a:ext cx="5112568" cy="2607190"/>
          </a:xfrm>
          <a:prstGeom prst="rect">
            <a:avLst/>
          </a:prstGeom>
        </p:spPr>
      </p:pic>
      <p:sp>
        <p:nvSpPr>
          <p:cNvPr id="11" name="Скругленный прямоугольник 10"/>
          <p:cNvSpPr/>
          <p:nvPr/>
        </p:nvSpPr>
        <p:spPr bwMode="auto">
          <a:xfrm>
            <a:off x="1619672" y="6030183"/>
            <a:ext cx="5688632"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B050"/>
                </a:solidFill>
              </a:rPr>
              <a:t>Spring </a:t>
            </a:r>
            <a:r>
              <a:rPr lang="en-US" sz="2000" b="1" baseline="0" dirty="0" smtClean="0">
                <a:solidFill>
                  <a:srgbClr val="00B050"/>
                </a:solidFill>
              </a:rPr>
              <a:t> RMSE (ME for some models)  </a:t>
            </a:r>
            <a:r>
              <a:rPr lang="en-US" sz="2000" b="1" baseline="0" dirty="0" smtClean="0">
                <a:solidFill>
                  <a:srgbClr val="FF0000"/>
                </a:solidFill>
              </a:rPr>
              <a:t>increased </a:t>
            </a:r>
            <a:r>
              <a:rPr lang="en-US" sz="2000" b="1" baseline="0" dirty="0" smtClean="0">
                <a:solidFill>
                  <a:srgbClr val="00B050"/>
                </a:solidFill>
              </a:rPr>
              <a:t>compared to last year</a:t>
            </a:r>
            <a:endParaRPr lang="en-US" sz="2000" b="1" u="sng" baseline="0" dirty="0">
              <a:solidFill>
                <a:srgbClr val="00B050"/>
              </a:solidFill>
            </a:endParaRPr>
          </a:p>
        </p:txBody>
      </p:sp>
      <p:sp>
        <p:nvSpPr>
          <p:cNvPr id="8" name="Скругленный прямоугольник 43"/>
          <p:cNvSpPr/>
          <p:nvPr/>
        </p:nvSpPr>
        <p:spPr bwMode="auto">
          <a:xfrm>
            <a:off x="2051720" y="836712"/>
            <a:ext cx="4464496"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dirty="0" smtClean="0"/>
              <a:t>2017                      2018                      2019</a:t>
            </a:r>
            <a:endParaRPr lang="en-US" sz="2000" baseline="0" dirty="0"/>
          </a:p>
        </p:txBody>
      </p:sp>
      <p:sp>
        <p:nvSpPr>
          <p:cNvPr id="13" name="ZoneTexte 12"/>
          <p:cNvSpPr txBox="1"/>
          <p:nvPr/>
        </p:nvSpPr>
        <p:spPr>
          <a:xfrm>
            <a:off x="395536" y="2420888"/>
            <a:ext cx="877163" cy="379591"/>
          </a:xfrm>
          <a:prstGeom prst="rect">
            <a:avLst/>
          </a:prstGeom>
          <a:noFill/>
        </p:spPr>
        <p:txBody>
          <a:bodyPr wrap="none" rtlCol="0">
            <a:spAutoFit/>
          </a:bodyPr>
          <a:lstStyle/>
          <a:p>
            <a:r>
              <a:rPr lang="en-US" sz="2800" b="1" dirty="0" smtClean="0"/>
              <a:t>RMSE</a:t>
            </a:r>
            <a:endParaRPr lang="fr-FR" sz="2800" b="1" dirty="0"/>
          </a:p>
        </p:txBody>
      </p:sp>
      <p:sp>
        <p:nvSpPr>
          <p:cNvPr id="14" name="ZoneTexte 13"/>
          <p:cNvSpPr txBox="1"/>
          <p:nvPr/>
        </p:nvSpPr>
        <p:spPr>
          <a:xfrm>
            <a:off x="539552" y="4273545"/>
            <a:ext cx="543739" cy="379591"/>
          </a:xfrm>
          <a:prstGeom prst="rect">
            <a:avLst/>
          </a:prstGeom>
          <a:noFill/>
        </p:spPr>
        <p:txBody>
          <a:bodyPr wrap="none" rtlCol="0">
            <a:spAutoFit/>
          </a:bodyPr>
          <a:lstStyle/>
          <a:p>
            <a:r>
              <a:rPr lang="en-US" sz="2800" b="1" dirty="0" smtClean="0"/>
              <a:t>ME</a:t>
            </a:r>
            <a:endParaRPr lang="fr-FR" sz="2800" b="1" dirty="0"/>
          </a:p>
        </p:txBody>
      </p:sp>
    </p:spTree>
    <p:extLst>
      <p:ext uri="{BB962C8B-B14F-4D97-AF65-F5344CB8AC3E}">
        <p14:creationId xmlns:p14="http://schemas.microsoft.com/office/powerpoint/2010/main" val="95171042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0558"/>
          <a:stretch/>
        </p:blipFill>
        <p:spPr>
          <a:xfrm>
            <a:off x="144016" y="1223392"/>
            <a:ext cx="8892480" cy="3933800"/>
          </a:xfrm>
          <a:prstGeom prst="rect">
            <a:avLst/>
          </a:prstGeom>
        </p:spPr>
      </p:pic>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19</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Pressure reduced to Mean Sea Level scores</a:t>
            </a:r>
          </a:p>
          <a:p>
            <a:pPr algn="ctr"/>
            <a:r>
              <a:rPr lang="en-US" sz="2400" b="1" baseline="0" dirty="0" smtClean="0"/>
              <a:t>Common Area 1, </a:t>
            </a:r>
            <a:r>
              <a:rPr lang="en-US" sz="2400" b="1" baseline="0" dirty="0" smtClean="0">
                <a:solidFill>
                  <a:srgbClr val="FF0000"/>
                </a:solidFill>
              </a:rPr>
              <a:t>Summer 2019</a:t>
            </a:r>
            <a:endParaRPr lang="ru-RU" sz="2400" b="1" baseline="0" dirty="0">
              <a:solidFill>
                <a:srgbClr val="FF0000"/>
              </a:solidFill>
            </a:endParaRPr>
          </a:p>
        </p:txBody>
      </p:sp>
      <p:sp>
        <p:nvSpPr>
          <p:cNvPr id="42" name="Скругленный прямоугольник 41"/>
          <p:cNvSpPr/>
          <p:nvPr/>
        </p:nvSpPr>
        <p:spPr bwMode="auto">
          <a:xfrm>
            <a:off x="971600" y="5229200"/>
            <a:ext cx="2952328"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Daily cycle RMSE</a:t>
            </a:r>
          </a:p>
          <a:p>
            <a:pPr algn="ctr"/>
            <a:r>
              <a:rPr lang="en-US" sz="2000" baseline="0" dirty="0" smtClean="0">
                <a:solidFill>
                  <a:srgbClr val="FF0000"/>
                </a:solidFill>
              </a:rPr>
              <a:t>maximum </a:t>
            </a:r>
            <a:r>
              <a:rPr lang="en-US" sz="2000" baseline="0" dirty="0" smtClean="0"/>
              <a:t>during</a:t>
            </a:r>
          </a:p>
          <a:p>
            <a:pPr algn="ctr"/>
            <a:r>
              <a:rPr lang="en-US" sz="2000" u="sng" baseline="0" dirty="0" smtClean="0"/>
              <a:t>Afternoon- </a:t>
            </a:r>
            <a:r>
              <a:rPr lang="en-US" sz="2000" u="sng" baseline="0" dirty="0" smtClean="0"/>
              <a:t>ICON earlier </a:t>
            </a:r>
            <a:r>
              <a:rPr lang="en-US" sz="2000" u="sng" baseline="0" dirty="0" smtClean="0"/>
              <a:t>(noon)</a:t>
            </a:r>
            <a:endParaRPr lang="en-US" sz="2000" u="sng" baseline="0" dirty="0"/>
          </a:p>
        </p:txBody>
      </p:sp>
      <p:sp>
        <p:nvSpPr>
          <p:cNvPr id="9" name="Скругленный прямоугольник 8"/>
          <p:cNvSpPr/>
          <p:nvPr/>
        </p:nvSpPr>
        <p:spPr bwMode="auto">
          <a:xfrm>
            <a:off x="5220072" y="5759500"/>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t>Shift</a:t>
            </a:r>
            <a:r>
              <a:rPr lang="en-US" sz="2000" b="1" baseline="0" dirty="0" smtClean="0">
                <a:solidFill>
                  <a:srgbClr val="EE82EE"/>
                </a:solidFill>
              </a:rPr>
              <a:t> -ICON</a:t>
            </a:r>
            <a:r>
              <a:rPr lang="en-US" sz="2000" baseline="0" dirty="0" smtClean="0"/>
              <a:t> </a:t>
            </a:r>
            <a:r>
              <a:rPr lang="en-US" sz="2000" baseline="0" dirty="0" smtClean="0"/>
              <a:t>and </a:t>
            </a:r>
            <a:r>
              <a:rPr lang="en-US" sz="2000" b="1" baseline="0" dirty="0" smtClean="0">
                <a:solidFill>
                  <a:srgbClr val="00CD00"/>
                </a:solidFill>
              </a:rPr>
              <a:t>ICON-EU</a:t>
            </a:r>
            <a:r>
              <a:rPr lang="en-US" sz="2000" baseline="0" dirty="0" smtClean="0">
                <a:solidFill>
                  <a:srgbClr val="00CD00"/>
                </a:solidFill>
              </a:rPr>
              <a:t> </a:t>
            </a:r>
            <a:r>
              <a:rPr lang="en-US" sz="2000" baseline="0" dirty="0" smtClean="0"/>
              <a:t>overestimate  noon </a:t>
            </a:r>
            <a:endParaRPr lang="en-US" sz="2000" b="1" baseline="0" dirty="0"/>
          </a:p>
        </p:txBody>
      </p:sp>
      <p:sp>
        <p:nvSpPr>
          <p:cNvPr id="7" name="TextBox 6"/>
          <p:cNvSpPr txBox="1"/>
          <p:nvPr/>
        </p:nvSpPr>
        <p:spPr>
          <a:xfrm>
            <a:off x="2555776" y="1340768"/>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3347864" y="4551511"/>
            <a:ext cx="646331" cy="461665"/>
          </a:xfrm>
          <a:prstGeom prst="rect">
            <a:avLst/>
          </a:prstGeom>
          <a:noFill/>
        </p:spPr>
        <p:txBody>
          <a:bodyPr wrap="none" rtlCol="0">
            <a:spAutoFit/>
          </a:bodyPr>
          <a:lstStyle/>
          <a:p>
            <a:r>
              <a:rPr lang="en-US" sz="2400" b="1" baseline="0" dirty="0" smtClean="0"/>
              <a:t>ME</a:t>
            </a:r>
            <a:endParaRPr lang="ru-RU" sz="2400" b="1" baseline="0" dirty="0"/>
          </a:p>
        </p:txBody>
      </p:sp>
    </p:spTree>
    <p:extLst>
      <p:ext uri="{BB962C8B-B14F-4D97-AF65-F5344CB8AC3E}">
        <p14:creationId xmlns:p14="http://schemas.microsoft.com/office/powerpoint/2010/main" val="95560467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xmlns="" id="{17FD6530-F302-4354-AE29-45D8FEE44A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841" y="332656"/>
            <a:ext cx="9279841" cy="4565734"/>
          </a:xfrm>
          <a:prstGeom prst="rect">
            <a:avLst/>
          </a:prstGeom>
        </p:spPr>
      </p:pic>
      <p:graphicFrame>
        <p:nvGraphicFramePr>
          <p:cNvPr id="7" name="Table 6"/>
          <p:cNvGraphicFramePr>
            <a:graphicFrameLocks noGrp="1"/>
          </p:cNvGraphicFramePr>
          <p:nvPr/>
        </p:nvGraphicFramePr>
        <p:xfrm>
          <a:off x="3680460" y="3352800"/>
          <a:ext cx="1783080" cy="152400"/>
        </p:xfrm>
        <a:graphic>
          <a:graphicData uri="http://schemas.openxmlformats.org/drawingml/2006/table">
            <a:tbl>
              <a:tblPr/>
              <a:tblGrid>
                <a:gridCol w="1783080">
                  <a:extLst>
                    <a:ext uri="{9D8B030D-6E8A-4147-A177-3AD203B41FA5}">
                      <a16:colId xmlns:a16="http://schemas.microsoft.com/office/drawing/2014/main" xmlns=""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8" name="TextBox 7"/>
          <p:cNvSpPr txBox="1"/>
          <p:nvPr/>
        </p:nvSpPr>
        <p:spPr>
          <a:xfrm>
            <a:off x="-36512" y="-36095"/>
            <a:ext cx="8393586" cy="584775"/>
          </a:xfrm>
          <a:prstGeom prst="rect">
            <a:avLst/>
          </a:prstGeom>
          <a:noFill/>
        </p:spPr>
        <p:txBody>
          <a:bodyPr wrap="square" rtlCol="0">
            <a:spAutoFit/>
          </a:bodyPr>
          <a:lstStyle/>
          <a:p>
            <a:pPr rtl="0"/>
            <a:r>
              <a:rPr lang="en-US" sz="3200" b="1" dirty="0">
                <a:solidFill>
                  <a:srgbClr val="002060"/>
                </a:solidFill>
                <a:effectLst>
                  <a:outerShdw blurRad="38100" dist="38100" dir="2700000" algn="tl">
                    <a:srgbClr val="000000">
                      <a:alpha val="43137"/>
                    </a:srgbClr>
                  </a:outerShdw>
                </a:effectLst>
                <a:latin typeface="+mj-lt"/>
              </a:rPr>
              <a:t>Common Plots 2019-2020 </a:t>
            </a:r>
            <a:r>
              <a:rPr lang="en-US" sz="3200" b="1" dirty="0" smtClean="0">
                <a:solidFill>
                  <a:srgbClr val="002060"/>
                </a:solidFill>
                <a:effectLst>
                  <a:outerShdw blurRad="38100" dist="38100" dir="2700000" algn="tl">
                    <a:srgbClr val="000000">
                      <a:alpha val="43137"/>
                    </a:srgbClr>
                  </a:outerShdw>
                </a:effectLst>
                <a:latin typeface="+mj-lt"/>
              </a:rPr>
              <a:t>– </a:t>
            </a:r>
            <a:r>
              <a:rPr lang="en-US" sz="3200" b="1" dirty="0" smtClean="0">
                <a:solidFill>
                  <a:schemeClr val="tx2">
                    <a:lumMod val="40000"/>
                    <a:lumOff val="60000"/>
                  </a:schemeClr>
                </a:solidFill>
                <a:effectLst>
                  <a:outerShdw blurRad="38100" dist="38100" dir="2700000" algn="tl">
                    <a:srgbClr val="000000">
                      <a:alpha val="43137"/>
                    </a:srgbClr>
                  </a:outerShdw>
                </a:effectLst>
                <a:latin typeface="+mj-lt"/>
              </a:rPr>
              <a:t>COARSE –COSMO</a:t>
            </a:r>
            <a:r>
              <a:rPr lang="en-US" sz="3200" b="1" baseline="0" dirty="0" smtClean="0">
                <a:solidFill>
                  <a:schemeClr val="tx2">
                    <a:lumMod val="40000"/>
                    <a:lumOff val="60000"/>
                  </a:schemeClr>
                </a:solidFill>
                <a:effectLst>
                  <a:outerShdw blurRad="38100" dist="38100" dir="2700000" algn="tl">
                    <a:srgbClr val="000000">
                      <a:alpha val="43137"/>
                    </a:srgbClr>
                  </a:outerShdw>
                </a:effectLst>
                <a:latin typeface="+mj-lt"/>
              </a:rPr>
              <a:t> </a:t>
            </a:r>
            <a:endParaRPr lang="en-US" sz="3200" b="1" dirty="0">
              <a:solidFill>
                <a:schemeClr val="tx2">
                  <a:lumMod val="40000"/>
                  <a:lumOff val="60000"/>
                </a:schemeClr>
              </a:solidFill>
              <a:effectLst>
                <a:outerShdw blurRad="38100" dist="38100" dir="2700000" algn="tl">
                  <a:srgbClr val="000000">
                    <a:alpha val="43137"/>
                  </a:srgbClr>
                </a:outerShdw>
              </a:effectLst>
              <a:latin typeface="+mj-lt"/>
            </a:endParaRPr>
          </a:p>
        </p:txBody>
      </p:sp>
      <p:graphicFrame>
        <p:nvGraphicFramePr>
          <p:cNvPr id="4" name="Table 3">
            <a:extLst>
              <a:ext uri="{FF2B5EF4-FFF2-40B4-BE49-F238E27FC236}">
                <a16:creationId xmlns:a16="http://schemas.microsoft.com/office/drawing/2014/main" xmlns="" id="{ED86CBE7-C82A-4ADE-83E4-60A4F27F25EF}"/>
              </a:ext>
            </a:extLst>
          </p:cNvPr>
          <p:cNvGraphicFramePr>
            <a:graphicFrameLocks noGrp="1"/>
          </p:cNvGraphicFramePr>
          <p:nvPr>
            <p:extLst>
              <p:ext uri="{D42A27DB-BD31-4B8C-83A1-F6EECF244321}">
                <p14:modId xmlns:p14="http://schemas.microsoft.com/office/powerpoint/2010/main" val="3212991208"/>
              </p:ext>
            </p:extLst>
          </p:nvPr>
        </p:nvGraphicFramePr>
        <p:xfrm>
          <a:off x="2987824" y="4898390"/>
          <a:ext cx="3384375" cy="1959610"/>
        </p:xfrm>
        <a:graphic>
          <a:graphicData uri="http://schemas.openxmlformats.org/drawingml/2006/table">
            <a:tbl>
              <a:tblPr/>
              <a:tblGrid>
                <a:gridCol w="759199">
                  <a:extLst>
                    <a:ext uri="{9D8B030D-6E8A-4147-A177-3AD203B41FA5}">
                      <a16:colId xmlns:a16="http://schemas.microsoft.com/office/drawing/2014/main" xmlns="" val="2781187277"/>
                    </a:ext>
                  </a:extLst>
                </a:gridCol>
                <a:gridCol w="722609">
                  <a:extLst>
                    <a:ext uri="{9D8B030D-6E8A-4147-A177-3AD203B41FA5}">
                      <a16:colId xmlns:a16="http://schemas.microsoft.com/office/drawing/2014/main" xmlns="" val="3103043514"/>
                    </a:ext>
                  </a:extLst>
                </a:gridCol>
                <a:gridCol w="1033607">
                  <a:extLst>
                    <a:ext uri="{9D8B030D-6E8A-4147-A177-3AD203B41FA5}">
                      <a16:colId xmlns:a16="http://schemas.microsoft.com/office/drawing/2014/main" xmlns="" val="3119849276"/>
                    </a:ext>
                  </a:extLst>
                </a:gridCol>
                <a:gridCol w="868960">
                  <a:extLst>
                    <a:ext uri="{9D8B030D-6E8A-4147-A177-3AD203B41FA5}">
                      <a16:colId xmlns:a16="http://schemas.microsoft.com/office/drawing/2014/main" xmlns="" val="1244499798"/>
                    </a:ext>
                  </a:extLst>
                </a:gridCol>
              </a:tblGrid>
              <a:tr h="192447">
                <a:tc gridSpan="2">
                  <a:txBody>
                    <a:bodyPr/>
                    <a:lstStyle/>
                    <a:p>
                      <a:pPr algn="ctr" fontAlgn="ctr"/>
                      <a:r>
                        <a:rPr lang="en-GB" sz="1400" b="1" i="0" u="none" strike="noStrike" dirty="0">
                          <a:solidFill>
                            <a:srgbClr val="000000"/>
                          </a:solidFill>
                          <a:effectLst/>
                          <a:latin typeface="Calibri" panose="020F0502020204030204" pitchFamily="34" charset="0"/>
                        </a:rPr>
                        <a:t>COARSE</a:t>
                      </a:r>
                    </a:p>
                  </a:txBody>
                  <a:tcPr marL="6350" marR="6350" marT="6350" marB="0" anchor="ctr">
                    <a:lnL w="12700" cap="flat" cmpd="sng" algn="ctr">
                      <a:solidFill>
                        <a:schemeClr val="tx1"/>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a:noFill/>
                    </a:lnB>
                    <a:solidFill>
                      <a:srgbClr val="9BC2E6"/>
                    </a:solidFill>
                  </a:tcPr>
                </a:tc>
                <a:tc hMerge="1">
                  <a:txBody>
                    <a:bodyPr/>
                    <a:lstStyle/>
                    <a:p>
                      <a:endParaRPr lang="en-GB"/>
                    </a:p>
                  </a:txBody>
                  <a:tcPr/>
                </a:tc>
                <a:tc gridSpan="2">
                  <a:txBody>
                    <a:bodyPr/>
                    <a:lstStyle/>
                    <a:p>
                      <a:pPr algn="ctr" fontAlgn="ctr"/>
                      <a:r>
                        <a:rPr lang="en-GB" sz="1400" b="1" i="0" u="none" strike="noStrike" dirty="0">
                          <a:solidFill>
                            <a:srgbClr val="000000"/>
                          </a:solidFill>
                          <a:effectLst/>
                          <a:latin typeface="Calibri" panose="020F0502020204030204" pitchFamily="34" charset="0"/>
                        </a:rPr>
                        <a:t>FINE</a:t>
                      </a:r>
                    </a:p>
                  </a:txBody>
                  <a:tcPr marL="6350" marR="6350" marT="6350" marB="0" anchor="ctr">
                    <a:lnL>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FE699"/>
                    </a:solidFill>
                  </a:tcPr>
                </a:tc>
                <a:tc hMerge="1">
                  <a:txBody>
                    <a:bodyPr/>
                    <a:lstStyle/>
                    <a:p>
                      <a:endParaRPr lang="en-GB"/>
                    </a:p>
                  </a:txBody>
                  <a:tcPr/>
                </a:tc>
                <a:extLst>
                  <a:ext uri="{0D108BD9-81ED-4DB2-BD59-A6C34878D82A}">
                    <a16:rowId xmlns:a16="http://schemas.microsoft.com/office/drawing/2014/main" xmlns="" val="2282731790"/>
                  </a:ext>
                </a:extLst>
              </a:tr>
              <a:tr h="150836">
                <a:tc>
                  <a:txBody>
                    <a:bodyPr/>
                    <a:lstStyle/>
                    <a:p>
                      <a:pPr algn="ctr" fontAlgn="b"/>
                      <a:r>
                        <a:rPr lang="en-GB" sz="1100" b="1" i="1" u="none" strike="noStrike">
                          <a:solidFill>
                            <a:srgbClr val="000000"/>
                          </a:solidFill>
                          <a:effectLst/>
                          <a:latin typeface="Calibri" panose="020F0502020204030204" pitchFamily="34" charset="0"/>
                        </a:rPr>
                        <a:t>COSMO</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DEDED"/>
                    </a:solidFill>
                  </a:tcPr>
                </a:tc>
                <a:tc>
                  <a:txBody>
                    <a:bodyPr/>
                    <a:lstStyle/>
                    <a:p>
                      <a:pPr algn="ctr" fontAlgn="b"/>
                      <a:r>
                        <a:rPr lang="en-GB" sz="1100" b="1" i="1" u="none" strike="noStrike">
                          <a:solidFill>
                            <a:srgbClr val="000000"/>
                          </a:solidFill>
                          <a:effectLst/>
                          <a:latin typeface="Calibri" panose="020F0502020204030204" pitchFamily="34" charset="0"/>
                        </a:rPr>
                        <a:t>ICON</a:t>
                      </a:r>
                    </a:p>
                  </a:txBody>
                  <a:tcPr marL="6350" marR="6350" marT="6350" marB="0" anchor="b">
                    <a:lnL>
                      <a:noFill/>
                    </a:lnL>
                    <a:lnR>
                      <a:noFill/>
                    </a:lnR>
                    <a:lnT>
                      <a:noFill/>
                    </a:lnT>
                    <a:lnB>
                      <a:noFill/>
                    </a:lnB>
                    <a:solidFill>
                      <a:srgbClr val="EDEDED"/>
                    </a:solidFill>
                  </a:tcPr>
                </a:tc>
                <a:tc>
                  <a:txBody>
                    <a:bodyPr/>
                    <a:lstStyle/>
                    <a:p>
                      <a:pPr algn="ctr" fontAlgn="b"/>
                      <a:r>
                        <a:rPr lang="en-GB" sz="1100" b="1" i="1" u="none" strike="noStrike">
                          <a:solidFill>
                            <a:srgbClr val="000000"/>
                          </a:solidFill>
                          <a:effectLst/>
                          <a:latin typeface="Calibri" panose="020F0502020204030204" pitchFamily="34" charset="0"/>
                        </a:rPr>
                        <a:t>COSMO</a:t>
                      </a:r>
                    </a:p>
                  </a:txBody>
                  <a:tcPr marL="6350" marR="6350" marT="6350" marB="0" anchor="b">
                    <a:lnL>
                      <a:noFill/>
                    </a:lnL>
                    <a:lnR>
                      <a:noFill/>
                    </a:lnR>
                    <a:lnT>
                      <a:noFill/>
                    </a:lnT>
                    <a:lnB>
                      <a:noFill/>
                    </a:lnB>
                    <a:solidFill>
                      <a:srgbClr val="EDEDED"/>
                    </a:solidFill>
                  </a:tcPr>
                </a:tc>
                <a:tc>
                  <a:txBody>
                    <a:bodyPr/>
                    <a:lstStyle/>
                    <a:p>
                      <a:pPr algn="ctr" fontAlgn="b"/>
                      <a:r>
                        <a:rPr lang="en-GB" sz="1100" b="1" i="1" u="none" strike="noStrike">
                          <a:solidFill>
                            <a:srgbClr val="000000"/>
                          </a:solidFill>
                          <a:effectLst/>
                          <a:latin typeface="Calibri" panose="020F0502020204030204" pitchFamily="34" charset="0"/>
                        </a:rPr>
                        <a:t>ICON</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EDEDED"/>
                    </a:solidFill>
                  </a:tcPr>
                </a:tc>
                <a:extLst>
                  <a:ext uri="{0D108BD9-81ED-4DB2-BD59-A6C34878D82A}">
                    <a16:rowId xmlns:a16="http://schemas.microsoft.com/office/drawing/2014/main" xmlns="" val="99940956"/>
                  </a:ext>
                </a:extLst>
              </a:tr>
              <a:tr h="150836">
                <a:tc>
                  <a:txBody>
                    <a:bodyPr/>
                    <a:lstStyle/>
                    <a:p>
                      <a:pPr algn="ctr" fontAlgn="ctr"/>
                      <a:r>
                        <a:rPr lang="en-GB" sz="1100" b="0" i="0" u="none" strike="noStrike" dirty="0">
                          <a:solidFill>
                            <a:srgbClr val="000000"/>
                          </a:solidFill>
                          <a:effectLst/>
                          <a:latin typeface="Calibri" panose="020F0502020204030204" pitchFamily="34" charset="0"/>
                        </a:rPr>
                        <a:t>COSMO-5M</a:t>
                      </a:r>
                    </a:p>
                  </a:txBody>
                  <a:tcPr marL="6350" marR="6350" marT="6350" marB="0" anchor="ctr">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ctr"/>
                      <a:r>
                        <a:rPr lang="en-GB" sz="1100" b="0" i="0" u="none" strike="noStrike">
                          <a:solidFill>
                            <a:srgbClr val="000000"/>
                          </a:solidFill>
                          <a:effectLst/>
                          <a:latin typeface="Calibri" panose="020F0502020204030204" pitchFamily="34" charset="0"/>
                        </a:rPr>
                        <a:t>COSMO-2I/2IRUC</a:t>
                      </a:r>
                    </a:p>
                  </a:txBody>
                  <a:tcPr marL="6350" marR="6350" marT="6350" marB="0" anchor="ctr">
                    <a:lnL>
                      <a:noFill/>
                    </a:lnL>
                    <a:lnR>
                      <a:noFill/>
                    </a:lnR>
                    <a:lnT>
                      <a:noFill/>
                    </a:lnT>
                    <a:lnB>
                      <a:noFill/>
                    </a:lnB>
                    <a:solidFill>
                      <a:srgbClr val="FFE699"/>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3633589142"/>
                  </a:ext>
                </a:extLst>
              </a:tr>
              <a:tr h="150836">
                <a:tc>
                  <a:txBody>
                    <a:bodyPr/>
                    <a:lstStyle/>
                    <a:p>
                      <a:pPr algn="ctr" fontAlgn="ctr"/>
                      <a:r>
                        <a:rPr lang="en-GB" sz="1100" b="0" i="0" u="none" strike="noStrike">
                          <a:solidFill>
                            <a:srgbClr val="000000"/>
                          </a:solidFill>
                          <a:effectLst/>
                          <a:latin typeface="Calibri" panose="020F0502020204030204" pitchFamily="34" charset="0"/>
                        </a:rPr>
                        <a:t>COSMO-GR4</a:t>
                      </a:r>
                    </a:p>
                  </a:txBody>
                  <a:tcPr marL="6350" marR="6350" marT="6350" marB="0" anchor="ctr">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ctr"/>
                      <a:endParaRPr lang="en-GB" sz="1100" b="0" i="0" u="none" strike="noStrike">
                        <a:solidFill>
                          <a:srgbClr val="000000"/>
                        </a:solidFill>
                        <a:effectLst/>
                        <a:latin typeface="Calibri" panose="020F0502020204030204" pitchFamily="34" charset="0"/>
                      </a:endParaRPr>
                    </a:p>
                  </a:txBody>
                  <a:tcPr marL="6350" marR="6350" marT="6350" marB="0" anchor="ctr">
                    <a:lnL>
                      <a:noFill/>
                    </a:lnL>
                    <a:lnR>
                      <a:noFill/>
                    </a:lnR>
                    <a:lnT>
                      <a:noFill/>
                    </a:lnT>
                    <a:lnB>
                      <a:noFill/>
                    </a:lnB>
                  </a:tcPr>
                </a:tc>
                <a:tc>
                  <a:txBody>
                    <a:bodyPr/>
                    <a:lstStyle/>
                    <a:p>
                      <a:pPr algn="ctr" fontAlgn="ctr"/>
                      <a:r>
                        <a:rPr lang="en-GB" sz="1100" b="0" i="0" u="none" strike="noStrike">
                          <a:solidFill>
                            <a:srgbClr val="FF0000"/>
                          </a:solidFill>
                          <a:effectLst/>
                          <a:latin typeface="Calibri" panose="020F0502020204030204" pitchFamily="34" charset="0"/>
                        </a:rPr>
                        <a:t>COSMO-GR1</a:t>
                      </a:r>
                    </a:p>
                  </a:txBody>
                  <a:tcPr marL="6350" marR="6350" marT="6350" marB="0" anchor="ctr">
                    <a:lnL>
                      <a:noFill/>
                    </a:lnL>
                    <a:lnR>
                      <a:noFill/>
                    </a:lnR>
                    <a:lnT>
                      <a:noFill/>
                    </a:lnT>
                    <a:lnB>
                      <a:noFill/>
                    </a:lnB>
                    <a:solidFill>
                      <a:srgbClr val="FFE699"/>
                    </a:solidFill>
                  </a:tcPr>
                </a:tc>
                <a:tc>
                  <a:txBody>
                    <a:bodyPr/>
                    <a:lstStyle/>
                    <a:p>
                      <a:pPr algn="ctr" fontAlgn="ctr"/>
                      <a:r>
                        <a:rPr lang="en-GB" sz="1100" b="0" i="0" u="none" strike="noStrike">
                          <a:solidFill>
                            <a:srgbClr val="000000"/>
                          </a:solidFill>
                          <a:effectLst/>
                          <a:latin typeface="Calibri" panose="020F0502020204030204" pitchFamily="34" charset="0"/>
                        </a:rPr>
                        <a:t>ICON-GR2 or 1</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xmlns="" val="3763826351"/>
                  </a:ext>
                </a:extLst>
              </a:tr>
              <a:tr h="150836">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ctr"/>
                      <a:r>
                        <a:rPr lang="en-GB" sz="1100" b="0" i="0" u="none" strike="noStrike">
                          <a:solidFill>
                            <a:srgbClr val="FF0000"/>
                          </a:solidFill>
                          <a:effectLst/>
                          <a:latin typeface="Calibri" panose="020F0502020204030204" pitchFamily="34" charset="0"/>
                        </a:rPr>
                        <a:t>COSMO-IL</a:t>
                      </a:r>
                    </a:p>
                  </a:txBody>
                  <a:tcPr marL="6350" marR="6350" marT="6350" marB="0" anchor="ctr">
                    <a:lnL>
                      <a:noFill/>
                    </a:lnL>
                    <a:lnR>
                      <a:noFill/>
                    </a:lnR>
                    <a:lnT>
                      <a:noFill/>
                    </a:lnT>
                    <a:lnB>
                      <a:noFill/>
                    </a:lnB>
                    <a:solidFill>
                      <a:srgbClr val="FFE699"/>
                    </a:solidFill>
                  </a:tcPr>
                </a:tc>
                <a:tc>
                  <a:txBody>
                    <a:bodyPr/>
                    <a:lstStyle/>
                    <a:p>
                      <a:pPr algn="ctr" fontAlgn="ctr"/>
                      <a:r>
                        <a:rPr lang="en-GB" sz="1100" b="0" i="0" u="none" strike="noStrike">
                          <a:solidFill>
                            <a:srgbClr val="000000"/>
                          </a:solidFill>
                          <a:effectLst/>
                          <a:latin typeface="Calibri" panose="020F0502020204030204" pitchFamily="34" charset="0"/>
                        </a:rPr>
                        <a:t>ICON-IL</a:t>
                      </a:r>
                    </a:p>
                  </a:txBody>
                  <a:tcPr marL="6350" marR="6350" marT="6350" marB="0" anchor="ctr">
                    <a:lnL>
                      <a:noFill/>
                    </a:lnL>
                    <a:lnR w="12700" cap="flat" cmpd="sng" algn="ctr">
                      <a:solidFill>
                        <a:schemeClr val="tx1"/>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xmlns="" val="1228077514"/>
                  </a:ext>
                </a:extLst>
              </a:tr>
              <a:tr h="150836">
                <a:tc>
                  <a:txBody>
                    <a:bodyPr/>
                    <a:lstStyle/>
                    <a:p>
                      <a:pPr algn="ctr" fontAlgn="ctr"/>
                      <a:r>
                        <a:rPr lang="en-GB" sz="1100" b="0" i="0" u="none" strike="noStrike">
                          <a:solidFill>
                            <a:srgbClr val="000000"/>
                          </a:solidFill>
                          <a:effectLst/>
                          <a:latin typeface="Calibri" panose="020F0502020204030204" pitchFamily="34" charset="0"/>
                        </a:rPr>
                        <a:t>COSMO-RU7</a:t>
                      </a:r>
                    </a:p>
                  </a:txBody>
                  <a:tcPr marL="6350" marR="6350" marT="6350" marB="0" anchor="ctr">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ctr"/>
                      <a:r>
                        <a:rPr lang="en-GB" sz="1100" b="0" i="0" u="none" strike="noStrike">
                          <a:solidFill>
                            <a:srgbClr val="FF0000"/>
                          </a:solidFill>
                          <a:effectLst/>
                          <a:latin typeface="Calibri" panose="020F0502020204030204" pitchFamily="34" charset="0"/>
                        </a:rPr>
                        <a:t>ICON-RU</a:t>
                      </a:r>
                    </a:p>
                  </a:txBody>
                  <a:tcPr marL="6350" marR="6350" marT="6350" marB="0" anchor="ctr">
                    <a:lnL>
                      <a:noFill/>
                    </a:lnL>
                    <a:lnR>
                      <a:noFill/>
                    </a:lnR>
                    <a:lnT>
                      <a:noFill/>
                    </a:lnT>
                    <a:lnB>
                      <a:noFill/>
                    </a:lnB>
                    <a:solidFill>
                      <a:srgbClr val="9BC2E6"/>
                    </a:solidFill>
                  </a:tcPr>
                </a:tc>
                <a:tc>
                  <a:txBody>
                    <a:bodyPr/>
                    <a:lstStyle/>
                    <a:p>
                      <a:pPr algn="ctr" fontAlgn="b"/>
                      <a:r>
                        <a:rPr lang="en-GB" sz="1100" b="0" i="0" u="none" strike="noStrike">
                          <a:solidFill>
                            <a:srgbClr val="FF0000"/>
                          </a:solidFill>
                          <a:effectLst/>
                          <a:latin typeface="Calibri" panose="020F0502020204030204" pitchFamily="34" charset="0"/>
                        </a:rPr>
                        <a:t>COSMO-RU++</a:t>
                      </a:r>
                    </a:p>
                  </a:txBody>
                  <a:tcPr marL="6350" marR="6350" marT="6350" marB="0" anchor="b">
                    <a:lnL>
                      <a:noFill/>
                    </a:lnL>
                    <a:lnR>
                      <a:noFill/>
                    </a:lnR>
                    <a:lnT>
                      <a:noFill/>
                    </a:lnT>
                    <a:lnB>
                      <a:noFill/>
                    </a:lnB>
                    <a:solidFill>
                      <a:srgbClr val="FFE699"/>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649849825"/>
                  </a:ext>
                </a:extLst>
              </a:tr>
              <a:tr h="150836">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tcPr>
                </a:tc>
                <a:tc>
                  <a:txBody>
                    <a:bodyPr/>
                    <a:lstStyle/>
                    <a:p>
                      <a:pPr algn="ctr" fontAlgn="ctr"/>
                      <a:r>
                        <a:rPr lang="en-GB" sz="1100" b="0" i="0" u="none" strike="noStrike">
                          <a:solidFill>
                            <a:srgbClr val="000000"/>
                          </a:solidFill>
                          <a:effectLst/>
                          <a:latin typeface="Calibri" panose="020F0502020204030204" pitchFamily="34" charset="0"/>
                        </a:rPr>
                        <a:t>ICON-EU</a:t>
                      </a:r>
                    </a:p>
                  </a:txBody>
                  <a:tcPr marL="6350" marR="6350" marT="6350" marB="0" anchor="ctr">
                    <a:lnL>
                      <a:noFill/>
                    </a:lnL>
                    <a:lnR>
                      <a:noFill/>
                    </a:lnR>
                    <a:lnT>
                      <a:noFill/>
                    </a:lnT>
                    <a:lnB>
                      <a:noFill/>
                    </a:lnB>
                    <a:solidFill>
                      <a:srgbClr val="9BC2E6"/>
                    </a:solidFill>
                  </a:tcPr>
                </a:tc>
                <a:tc>
                  <a:txBody>
                    <a:bodyPr/>
                    <a:lstStyle/>
                    <a:p>
                      <a:pPr algn="ctr" fontAlgn="b"/>
                      <a:r>
                        <a:rPr lang="en-GB" sz="1100" b="0" i="0" u="none" strike="noStrike">
                          <a:solidFill>
                            <a:srgbClr val="000000"/>
                          </a:solidFill>
                          <a:effectLst/>
                          <a:latin typeface="Calibri" panose="020F0502020204030204" pitchFamily="34" charset="0"/>
                        </a:rPr>
                        <a:t>COSMO-DE</a:t>
                      </a:r>
                    </a:p>
                  </a:txBody>
                  <a:tcPr marL="6350" marR="6350" marT="6350" marB="0" anchor="b">
                    <a:lnL>
                      <a:noFill/>
                    </a:lnL>
                    <a:lnR>
                      <a:noFill/>
                    </a:lnR>
                    <a:lnT>
                      <a:noFill/>
                    </a:lnT>
                    <a:lnB>
                      <a:noFill/>
                    </a:lnB>
                    <a:solidFill>
                      <a:srgbClr val="FFE699"/>
                    </a:solidFill>
                  </a:tcPr>
                </a:tc>
                <a:tc>
                  <a:txBody>
                    <a:bodyPr/>
                    <a:lstStyle/>
                    <a:p>
                      <a:pPr algn="ctr" fontAlgn="b"/>
                      <a:r>
                        <a:rPr lang="en-GB" sz="1100" b="0" i="0" u="none" strike="noStrike">
                          <a:solidFill>
                            <a:srgbClr val="000000"/>
                          </a:solidFill>
                          <a:effectLst/>
                          <a:latin typeface="Calibri" panose="020F0502020204030204" pitchFamily="34" charset="0"/>
                        </a:rPr>
                        <a:t>ICON-D2</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xmlns="" val="1601854214"/>
                  </a:ext>
                </a:extLst>
              </a:tr>
              <a:tr h="150836">
                <a:tc>
                  <a:txBody>
                    <a:bodyPr/>
                    <a:lstStyle/>
                    <a:p>
                      <a:pPr algn="ctr" fontAlgn="b"/>
                      <a:r>
                        <a:rPr lang="en-GB" sz="1100" b="0" i="0" u="none" strike="noStrike">
                          <a:solidFill>
                            <a:srgbClr val="000000"/>
                          </a:solidFill>
                          <a:effectLst/>
                          <a:latin typeface="Calibri" panose="020F0502020204030204" pitchFamily="34" charset="0"/>
                        </a:rPr>
                        <a:t>COSMO-PL7</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ctr"/>
                      <a:r>
                        <a:rPr lang="en-GB" sz="1100" b="0" i="0" u="none" strike="noStrike">
                          <a:solidFill>
                            <a:srgbClr val="000000"/>
                          </a:solidFill>
                          <a:effectLst/>
                          <a:latin typeface="Calibri" panose="020F0502020204030204" pitchFamily="34" charset="0"/>
                        </a:rPr>
                        <a:t>COSMO-PL2.8</a:t>
                      </a:r>
                    </a:p>
                  </a:txBody>
                  <a:tcPr marL="6350" marR="6350" marT="6350" marB="0" anchor="ctr">
                    <a:lnL>
                      <a:noFill/>
                    </a:lnL>
                    <a:lnR>
                      <a:noFill/>
                    </a:lnR>
                    <a:lnT>
                      <a:noFill/>
                    </a:lnT>
                    <a:lnB>
                      <a:noFill/>
                    </a:lnB>
                    <a:solidFill>
                      <a:srgbClr val="FFE699"/>
                    </a:solidFill>
                  </a:tcPr>
                </a:tc>
                <a:tc>
                  <a:txBody>
                    <a:bodyPr/>
                    <a:lstStyle/>
                    <a:p>
                      <a:pPr algn="ctr" fontAlgn="b"/>
                      <a:r>
                        <a:rPr lang="en-GB" sz="1100" b="0" i="0" u="none" strike="noStrike">
                          <a:solidFill>
                            <a:srgbClr val="000000"/>
                          </a:solidFill>
                          <a:effectLst/>
                          <a:latin typeface="Calibri" panose="020F0502020204030204" pitchFamily="34" charset="0"/>
                        </a:rPr>
                        <a:t>ICON-PL2.5</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xmlns="" val="4271757341"/>
                  </a:ext>
                </a:extLst>
              </a:tr>
              <a:tr h="150836">
                <a:tc>
                  <a:txBody>
                    <a:bodyPr/>
                    <a:lstStyle/>
                    <a:p>
                      <a:pPr algn="ctr" fontAlgn="b"/>
                      <a:r>
                        <a:rPr lang="en-GB" sz="1100" b="0" i="0" u="none" strike="noStrike">
                          <a:solidFill>
                            <a:srgbClr val="000000"/>
                          </a:solidFill>
                          <a:effectLst/>
                          <a:latin typeface="Calibri" panose="020F0502020204030204" pitchFamily="34" charset="0"/>
                        </a:rPr>
                        <a:t>COSMO-7</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a:noFill/>
                    </a:lnB>
                  </a:tcPr>
                </a:tc>
                <a:tc>
                  <a:txBody>
                    <a:bodyPr/>
                    <a:lstStyle/>
                    <a:p>
                      <a:pPr algn="ctr" fontAlgn="b"/>
                      <a:r>
                        <a:rPr lang="en-GB" sz="1100" b="0" i="0" u="none" strike="noStrike">
                          <a:solidFill>
                            <a:srgbClr val="000000"/>
                          </a:solidFill>
                          <a:effectLst/>
                          <a:latin typeface="Calibri" panose="020F0502020204030204" pitchFamily="34" charset="0"/>
                        </a:rPr>
                        <a:t>COSMO-1</a:t>
                      </a:r>
                    </a:p>
                  </a:txBody>
                  <a:tcPr marL="6350" marR="6350" marT="6350" marB="0" anchor="b">
                    <a:lnL>
                      <a:noFill/>
                    </a:lnL>
                    <a:lnR>
                      <a:noFill/>
                    </a:lnR>
                    <a:lnT>
                      <a:noFill/>
                    </a:lnT>
                    <a:lnB>
                      <a:noFill/>
                    </a:lnB>
                    <a:solidFill>
                      <a:srgbClr val="FFE699"/>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tcPr>
                </a:tc>
                <a:extLst>
                  <a:ext uri="{0D108BD9-81ED-4DB2-BD59-A6C34878D82A}">
                    <a16:rowId xmlns:a16="http://schemas.microsoft.com/office/drawing/2014/main" xmlns="" val="2707283413"/>
                  </a:ext>
                </a:extLst>
              </a:tr>
              <a:tr h="150836">
                <a:tc>
                  <a:txBody>
                    <a:bodyPr/>
                    <a:lstStyle/>
                    <a:p>
                      <a:pPr algn="ctr" fontAlgn="ctr"/>
                      <a:r>
                        <a:rPr lang="en-GB" sz="1100" b="0" i="0" u="none" strike="noStrike">
                          <a:solidFill>
                            <a:srgbClr val="000000"/>
                          </a:solidFill>
                          <a:effectLst/>
                          <a:latin typeface="Calibri" panose="020F0502020204030204" pitchFamily="34" charset="0"/>
                        </a:rPr>
                        <a:t>COSMO-ME</a:t>
                      </a:r>
                    </a:p>
                  </a:txBody>
                  <a:tcPr marL="6350" marR="6350" marT="6350" marB="0" anchor="ctr">
                    <a:lnL w="12700" cap="flat" cmpd="sng" algn="ctr">
                      <a:solidFill>
                        <a:schemeClr val="tx1"/>
                      </a:solidFill>
                      <a:prstDash val="solid"/>
                      <a:round/>
                      <a:headEnd type="none" w="med" len="med"/>
                      <a:tailEnd type="none" w="med" len="med"/>
                    </a:lnL>
                    <a:lnR>
                      <a:noFill/>
                    </a:lnR>
                    <a:lnT>
                      <a:noFill/>
                    </a:lnT>
                    <a:lnB>
                      <a:noFill/>
                    </a:lnB>
                    <a:solidFill>
                      <a:srgbClr val="9BC2E6"/>
                    </a:solidFill>
                  </a:tcPr>
                </a:tc>
                <a:tc>
                  <a:txBody>
                    <a:bodyPr/>
                    <a:lstStyle/>
                    <a:p>
                      <a:pPr algn="ctr" fontAlgn="ctr"/>
                      <a:r>
                        <a:rPr lang="en-GB" sz="1100" b="0" i="0" u="none" strike="noStrike">
                          <a:solidFill>
                            <a:srgbClr val="000000"/>
                          </a:solidFill>
                          <a:effectLst/>
                          <a:latin typeface="Calibri" panose="020F0502020204030204" pitchFamily="34" charset="0"/>
                        </a:rPr>
                        <a:t>ICON-ME</a:t>
                      </a:r>
                    </a:p>
                  </a:txBody>
                  <a:tcPr marL="6350" marR="6350" marT="6350" marB="0" anchor="ctr">
                    <a:lnL>
                      <a:noFill/>
                    </a:lnL>
                    <a:lnR>
                      <a:noFill/>
                    </a:lnR>
                    <a:lnT>
                      <a:noFill/>
                    </a:lnT>
                    <a:lnB>
                      <a:noFill/>
                    </a:lnB>
                    <a:solidFill>
                      <a:srgbClr val="9BC2E6"/>
                    </a:solidFill>
                  </a:tcPr>
                </a:tc>
                <a:tc>
                  <a:txBody>
                    <a:bodyPr/>
                    <a:lstStyle/>
                    <a:p>
                      <a:pPr algn="ctr" fontAlgn="b"/>
                      <a:r>
                        <a:rPr lang="en-GB" sz="1100" b="0" i="0" u="none" strike="noStrike">
                          <a:solidFill>
                            <a:srgbClr val="000000"/>
                          </a:solidFill>
                          <a:effectLst/>
                          <a:latin typeface="Calibri" panose="020F0502020204030204" pitchFamily="34" charset="0"/>
                        </a:rPr>
                        <a:t>COSMO-IT</a:t>
                      </a:r>
                    </a:p>
                  </a:txBody>
                  <a:tcPr marL="6350" marR="6350" marT="6350" marB="0" anchor="b">
                    <a:lnL>
                      <a:noFill/>
                    </a:lnL>
                    <a:lnR>
                      <a:noFill/>
                    </a:lnR>
                    <a:lnT>
                      <a:noFill/>
                    </a:lnT>
                    <a:lnB>
                      <a:noFill/>
                    </a:lnB>
                    <a:solidFill>
                      <a:srgbClr val="FFE699"/>
                    </a:solidFill>
                  </a:tcPr>
                </a:tc>
                <a:tc>
                  <a:txBody>
                    <a:bodyPr/>
                    <a:lstStyle/>
                    <a:p>
                      <a:pPr algn="ctr" fontAlgn="b"/>
                      <a:r>
                        <a:rPr lang="en-GB" sz="1100" b="0" i="0" u="none" strike="noStrike">
                          <a:solidFill>
                            <a:srgbClr val="000000"/>
                          </a:solidFill>
                          <a:effectLst/>
                          <a:latin typeface="Calibri" panose="020F0502020204030204" pitchFamily="34" charset="0"/>
                        </a:rPr>
                        <a:t>ICON-IT</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E699"/>
                    </a:solidFill>
                  </a:tcPr>
                </a:tc>
                <a:extLst>
                  <a:ext uri="{0D108BD9-81ED-4DB2-BD59-A6C34878D82A}">
                    <a16:rowId xmlns:a16="http://schemas.microsoft.com/office/drawing/2014/main" xmlns="" val="3818699053"/>
                  </a:ext>
                </a:extLst>
              </a:tr>
              <a:tr h="150836">
                <a:tc>
                  <a:txBody>
                    <a:bodyPr/>
                    <a:lstStyle/>
                    <a:p>
                      <a:pPr algn="ctr" fontAlgn="b"/>
                      <a:r>
                        <a:rPr lang="en-GB" sz="1100" b="0" i="0" u="none" strike="noStrike">
                          <a:solidFill>
                            <a:srgbClr val="FF0000"/>
                          </a:solidFill>
                          <a:effectLst/>
                          <a:latin typeface="Calibri" panose="020F0502020204030204" pitchFamily="34" charset="0"/>
                        </a:rPr>
                        <a:t>COSMO-RO7</a:t>
                      </a:r>
                    </a:p>
                  </a:txBody>
                  <a:tcPr marL="6350" marR="6350" marT="6350" marB="0" anchor="b">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9BC2E6"/>
                    </a:solidFill>
                  </a:tcPr>
                </a:tc>
                <a:tc>
                  <a:txBody>
                    <a:bodyPr/>
                    <a:lstStyle/>
                    <a:p>
                      <a:pPr algn="ctr" fontAlgn="b"/>
                      <a:endParaRPr lang="en-GB" sz="1100" b="0" i="0" u="none" strike="noStrike">
                        <a:solidFill>
                          <a:srgbClr val="000000"/>
                        </a:solidFill>
                        <a:effectLst/>
                        <a:latin typeface="Calibri" panose="020F0502020204030204" pitchFamily="34" charset="0"/>
                      </a:endParaRP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ctr" fontAlgn="b"/>
                      <a:r>
                        <a:rPr lang="en-GB" sz="1100" b="0" i="0" u="none" strike="noStrike">
                          <a:solidFill>
                            <a:srgbClr val="FF0000"/>
                          </a:solidFill>
                          <a:effectLst/>
                          <a:latin typeface="Calibri" panose="020F0502020204030204" pitchFamily="34" charset="0"/>
                        </a:rPr>
                        <a:t>COSMO-RO1</a:t>
                      </a:r>
                    </a:p>
                  </a:txBody>
                  <a:tcPr marL="6350" marR="6350" marT="6350" marB="0" anchor="b">
                    <a:lnL>
                      <a:noFill/>
                    </a:lnL>
                    <a:lnR>
                      <a:noFill/>
                    </a:lnR>
                    <a:lnT>
                      <a:noFill/>
                    </a:lnT>
                    <a:lnB w="12700" cap="flat" cmpd="sng" algn="ctr">
                      <a:solidFill>
                        <a:schemeClr val="tx1"/>
                      </a:solidFill>
                      <a:prstDash val="solid"/>
                      <a:round/>
                      <a:headEnd type="none" w="med" len="med"/>
                      <a:tailEnd type="none" w="med" len="med"/>
                    </a:lnB>
                    <a:solidFill>
                      <a:srgbClr val="FFE699"/>
                    </a:solidFill>
                  </a:tcPr>
                </a:tc>
                <a:tc>
                  <a:txBody>
                    <a:bodyPr/>
                    <a:lstStyle/>
                    <a:p>
                      <a:pPr algn="ctr" fontAlgn="b"/>
                      <a:endParaRPr lang="en-GB" sz="1100" b="0" i="0" u="none" strike="noStrike" dirty="0">
                        <a:solidFill>
                          <a:srgbClr val="000000"/>
                        </a:solidFill>
                        <a:effectLst/>
                        <a:latin typeface="Calibri" panose="020F0502020204030204" pitchFamily="34" charset="0"/>
                      </a:endParaRPr>
                    </a:p>
                  </a:txBody>
                  <a:tcPr marL="6350" marR="6350" marT="635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450364375"/>
                  </a:ext>
                </a:extLst>
              </a:tr>
            </a:tbl>
          </a:graphicData>
        </a:graphic>
      </p:graphicFrame>
      <p:sp>
        <p:nvSpPr>
          <p:cNvPr id="11" name="TextBox 10">
            <a:extLst>
              <a:ext uri="{FF2B5EF4-FFF2-40B4-BE49-F238E27FC236}">
                <a16:creationId xmlns:a16="http://schemas.microsoft.com/office/drawing/2014/main" xmlns="" id="{4F70D44A-53B7-4B0E-8136-E5F0A5C21597}"/>
              </a:ext>
            </a:extLst>
          </p:cNvPr>
          <p:cNvSpPr txBox="1"/>
          <p:nvPr/>
        </p:nvSpPr>
        <p:spPr>
          <a:xfrm>
            <a:off x="515144" y="941060"/>
            <a:ext cx="1957388"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Arial" panose="020B0604020202020204" pitchFamily="34" charset="0"/>
              </a:rPr>
              <a:t>ICON-EU</a:t>
            </a:r>
          </a:p>
        </p:txBody>
      </p:sp>
      <p:sp>
        <p:nvSpPr>
          <p:cNvPr id="12" name="TextBox 11">
            <a:extLst>
              <a:ext uri="{FF2B5EF4-FFF2-40B4-BE49-F238E27FC236}">
                <a16:creationId xmlns:a16="http://schemas.microsoft.com/office/drawing/2014/main" xmlns="" id="{DEA26493-08D7-47FD-B62E-217AFE897056}"/>
              </a:ext>
            </a:extLst>
          </p:cNvPr>
          <p:cNvSpPr txBox="1"/>
          <p:nvPr/>
        </p:nvSpPr>
        <p:spPr>
          <a:xfrm>
            <a:off x="7236296" y="1329211"/>
            <a:ext cx="1401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EEA512"/>
                </a:solidFill>
                <a:effectLst>
                  <a:outerShdw blurRad="38100" dist="38100" dir="2700000" algn="tl">
                    <a:srgbClr val="000000">
                      <a:alpha val="43137"/>
                    </a:srgbClr>
                  </a:outerShdw>
                </a:effectLst>
                <a:latin typeface="Calibri"/>
                <a:cs typeface="Arial" panose="020B0604020202020204" pitchFamily="34" charset="0"/>
              </a:rPr>
              <a:t>COSMO-RU7</a:t>
            </a:r>
            <a:endParaRPr kumimoji="0" lang="en-US" sz="1800" b="1" i="0" u="none" strike="noStrike" kern="1200" cap="none" spc="0" normalizeH="0" baseline="0" noProof="0" dirty="0">
              <a:ln>
                <a:noFill/>
              </a:ln>
              <a:solidFill>
                <a:srgbClr val="EEA512"/>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3" name="TextBox 12">
            <a:extLst>
              <a:ext uri="{FF2B5EF4-FFF2-40B4-BE49-F238E27FC236}">
                <a16:creationId xmlns:a16="http://schemas.microsoft.com/office/drawing/2014/main" xmlns="" id="{284083F4-9521-4D87-B25B-918591D7C8B3}"/>
              </a:ext>
            </a:extLst>
          </p:cNvPr>
          <p:cNvSpPr txBox="1"/>
          <p:nvPr/>
        </p:nvSpPr>
        <p:spPr>
          <a:xfrm>
            <a:off x="1835696" y="4202380"/>
            <a:ext cx="1474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effectLst>
                  <a:outerShdw blurRad="38100" dist="38100" dir="2700000" algn="tl">
                    <a:srgbClr val="000000">
                      <a:alpha val="43137"/>
                    </a:srgbClr>
                  </a:outerShdw>
                </a:effectLst>
                <a:latin typeface="Calibri"/>
                <a:cs typeface="Arial" panose="020B0604020202020204" pitchFamily="34" charset="0"/>
              </a:rPr>
              <a:t>COSMO-GR4</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4" name="TextBox 13">
            <a:extLst>
              <a:ext uri="{FF2B5EF4-FFF2-40B4-BE49-F238E27FC236}">
                <a16:creationId xmlns:a16="http://schemas.microsoft.com/office/drawing/2014/main" xmlns="" id="{2DC92BF9-73D0-4A23-BC88-856325CF0A61}"/>
              </a:ext>
            </a:extLst>
          </p:cNvPr>
          <p:cNvSpPr txBox="1"/>
          <p:nvPr/>
        </p:nvSpPr>
        <p:spPr>
          <a:xfrm>
            <a:off x="926865" y="2104499"/>
            <a:ext cx="113394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effectLst>
                  <a:outerShdw blurRad="38100" dist="38100" dir="2700000" algn="tl">
                    <a:srgbClr val="000000">
                      <a:alpha val="43137"/>
                    </a:srgbClr>
                  </a:outerShdw>
                </a:effectLst>
                <a:latin typeface="Calibri"/>
                <a:cs typeface="Arial" panose="020B0604020202020204" pitchFamily="34" charset="0"/>
              </a:rPr>
              <a:t>COSMO-7</a:t>
            </a:r>
            <a:endParaRPr kumimoji="0" 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5" name="TextBox 14">
            <a:extLst>
              <a:ext uri="{FF2B5EF4-FFF2-40B4-BE49-F238E27FC236}">
                <a16:creationId xmlns:a16="http://schemas.microsoft.com/office/drawing/2014/main" xmlns="" id="{6094C3C6-412A-4EF4-B867-40E558141B52}"/>
              </a:ext>
            </a:extLst>
          </p:cNvPr>
          <p:cNvSpPr txBox="1"/>
          <p:nvPr/>
        </p:nvSpPr>
        <p:spPr>
          <a:xfrm>
            <a:off x="4013807" y="1403469"/>
            <a:ext cx="13324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CC"/>
                </a:solidFill>
                <a:effectLst>
                  <a:outerShdw blurRad="38100" dist="38100" dir="2700000" algn="tl">
                    <a:srgbClr val="000000">
                      <a:alpha val="43137"/>
                    </a:srgbClr>
                  </a:outerShdw>
                </a:effectLst>
                <a:latin typeface="Calibri"/>
                <a:cs typeface="Arial" panose="020B0604020202020204" pitchFamily="34" charset="0"/>
              </a:rPr>
              <a:t>COSMO-PL7</a:t>
            </a:r>
            <a:endPar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6" name="TextBox 15">
            <a:extLst>
              <a:ext uri="{FF2B5EF4-FFF2-40B4-BE49-F238E27FC236}">
                <a16:creationId xmlns:a16="http://schemas.microsoft.com/office/drawing/2014/main" xmlns="" id="{CCE8D368-FAAB-4374-8672-F0DF8D739E31}"/>
              </a:ext>
            </a:extLst>
          </p:cNvPr>
          <p:cNvSpPr txBox="1"/>
          <p:nvPr/>
        </p:nvSpPr>
        <p:spPr>
          <a:xfrm>
            <a:off x="66492" y="2549877"/>
            <a:ext cx="144016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a:ea typeface="+mn-ea"/>
                <a:cs typeface="Arial" panose="020B0604020202020204" pitchFamily="34" charset="0"/>
              </a:rPr>
              <a:t>COSMO-ME4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FFFF"/>
                </a:solidFill>
                <a:effectLst>
                  <a:outerShdw blurRad="38100" dist="38100" dir="2700000" algn="tl">
                    <a:srgbClr val="000000">
                      <a:alpha val="43137"/>
                    </a:srgbClr>
                  </a:outerShdw>
                </a:effectLst>
                <a:latin typeface="Calibri"/>
                <a:cs typeface="Arial" panose="020B0604020202020204" pitchFamily="34" charset="0"/>
              </a:rPr>
              <a:t>COSMO-5M</a:t>
            </a:r>
            <a:endParaRPr kumimoji="0" lang="en-US" sz="18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17" name="TextBox 16">
            <a:extLst>
              <a:ext uri="{FF2B5EF4-FFF2-40B4-BE49-F238E27FC236}">
                <a16:creationId xmlns:a16="http://schemas.microsoft.com/office/drawing/2014/main" xmlns="" id="{A545679C-768E-4569-82F2-A417D735C448}"/>
              </a:ext>
            </a:extLst>
          </p:cNvPr>
          <p:cNvSpPr txBox="1"/>
          <p:nvPr/>
        </p:nvSpPr>
        <p:spPr>
          <a:xfrm>
            <a:off x="3243734" y="3044924"/>
            <a:ext cx="1955800" cy="32316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500" b="1" dirty="0">
                <a:solidFill>
                  <a:srgbClr val="FF0000"/>
                </a:solidFill>
                <a:effectLst>
                  <a:outerShdw blurRad="38100" dist="38100" dir="2700000" algn="tl">
                    <a:srgbClr val="000000">
                      <a:alpha val="43137"/>
                    </a:srgbClr>
                  </a:outerShdw>
                </a:effectLst>
                <a:latin typeface="Calibri"/>
                <a:cs typeface="Arial" panose="020B0604020202020204" pitchFamily="34" charset="0"/>
              </a:rPr>
              <a:t>COSMO-RO7</a:t>
            </a:r>
            <a:endParaRPr kumimoji="0" lang="en-US" sz="15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24" name="TextBox 23">
            <a:extLst>
              <a:ext uri="{FF2B5EF4-FFF2-40B4-BE49-F238E27FC236}">
                <a16:creationId xmlns:a16="http://schemas.microsoft.com/office/drawing/2014/main" xmlns="" id="{28CB5456-C65D-4252-9AC8-ED15B80BB18F}"/>
              </a:ext>
            </a:extLst>
          </p:cNvPr>
          <p:cNvSpPr txBox="1"/>
          <p:nvPr/>
        </p:nvSpPr>
        <p:spPr>
          <a:xfrm>
            <a:off x="2667546" y="2560369"/>
            <a:ext cx="608310" cy="369888"/>
          </a:xfrm>
          <a:prstGeom prst="rect">
            <a:avLst/>
          </a:prstGeom>
          <a:solidFill>
            <a:schemeClr val="bg1">
              <a:lumMod val="75000"/>
              <a:alpha val="55000"/>
            </a:schemeClr>
          </a:solidFill>
          <a:ln w="28575">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Tree>
    <p:extLst>
      <p:ext uri="{BB962C8B-B14F-4D97-AF65-F5344CB8AC3E}">
        <p14:creationId xmlns:p14="http://schemas.microsoft.com/office/powerpoint/2010/main" val="41217267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0499"/>
          <a:stretch/>
        </p:blipFill>
        <p:spPr>
          <a:xfrm>
            <a:off x="539552" y="1052736"/>
            <a:ext cx="8064896" cy="4060254"/>
          </a:xfrm>
          <a:prstGeom prst="rect">
            <a:avLst/>
          </a:prstGeom>
        </p:spPr>
      </p:pic>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20</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a:t>Pressure reduced to Mean Sea Level scores</a:t>
            </a:r>
          </a:p>
          <a:p>
            <a:pPr algn="ctr"/>
            <a:r>
              <a:rPr lang="en-US" sz="2400" b="1" baseline="0" dirty="0" smtClean="0"/>
              <a:t>Common Area 1, </a:t>
            </a:r>
            <a:r>
              <a:rPr lang="en-US" sz="2400" b="1" baseline="0" dirty="0" smtClean="0">
                <a:solidFill>
                  <a:srgbClr val="0000FF"/>
                </a:solidFill>
              </a:rPr>
              <a:t>Winter 2019-2020</a:t>
            </a:r>
            <a:endParaRPr lang="ru-RU" sz="2400" b="1" baseline="0" dirty="0">
              <a:solidFill>
                <a:srgbClr val="0000FF"/>
              </a:solidFill>
            </a:endParaRPr>
          </a:p>
        </p:txBody>
      </p:sp>
      <p:sp>
        <p:nvSpPr>
          <p:cNvPr id="9" name="Скругленный прямоугольник 8"/>
          <p:cNvSpPr/>
          <p:nvPr/>
        </p:nvSpPr>
        <p:spPr bwMode="auto">
          <a:xfrm>
            <a:off x="968574" y="5229200"/>
            <a:ext cx="2952328"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 </a:t>
            </a:r>
            <a:r>
              <a:rPr lang="en-US" sz="2000" b="1" baseline="0" dirty="0" smtClean="0"/>
              <a:t>RMSE</a:t>
            </a:r>
          </a:p>
          <a:p>
            <a:pPr algn="ctr"/>
            <a:r>
              <a:rPr lang="en-US" sz="2000" baseline="0" dirty="0" smtClean="0">
                <a:solidFill>
                  <a:srgbClr val="FF0000"/>
                </a:solidFill>
              </a:rPr>
              <a:t>Increasing with lead time (SON, DJF)</a:t>
            </a:r>
          </a:p>
          <a:p>
            <a:pPr algn="ctr"/>
            <a:r>
              <a:rPr lang="en-US" sz="2000" b="1" u="sng" baseline="0" dirty="0" smtClean="0">
                <a:solidFill>
                  <a:srgbClr val="FF0000"/>
                </a:solidFill>
              </a:rPr>
              <a:t>Lower for ICON</a:t>
            </a:r>
            <a:endParaRPr lang="en-US" sz="2000" b="1" u="sng" baseline="0" dirty="0"/>
          </a:p>
        </p:txBody>
      </p:sp>
      <p:sp>
        <p:nvSpPr>
          <p:cNvPr id="10" name="Скругленный прямоугольник 9"/>
          <p:cNvSpPr/>
          <p:nvPr/>
        </p:nvSpPr>
        <p:spPr bwMode="auto">
          <a:xfrm>
            <a:off x="5220072" y="5471467"/>
            <a:ext cx="3744416"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ICON</a:t>
            </a:r>
            <a:r>
              <a:rPr lang="en-US" sz="2000" baseline="0" dirty="0" smtClean="0"/>
              <a:t> and </a:t>
            </a:r>
            <a:r>
              <a:rPr lang="en-US" sz="2000" b="1" baseline="0" dirty="0" smtClean="0">
                <a:solidFill>
                  <a:srgbClr val="FF1493"/>
                </a:solidFill>
              </a:rPr>
              <a:t>IFS</a:t>
            </a:r>
            <a:r>
              <a:rPr lang="en-US" sz="2000" baseline="0" dirty="0" smtClean="0"/>
              <a:t> </a:t>
            </a:r>
            <a:r>
              <a:rPr lang="en-US" sz="2000" baseline="0" dirty="0"/>
              <a:t> </a:t>
            </a:r>
            <a:r>
              <a:rPr lang="en-US" sz="2000" b="1" baseline="0" dirty="0" smtClean="0">
                <a:solidFill>
                  <a:srgbClr val="00B050"/>
                </a:solidFill>
              </a:rPr>
              <a:t>Underestimate </a:t>
            </a:r>
            <a:r>
              <a:rPr lang="en-US" sz="2000" baseline="0" dirty="0" smtClean="0"/>
              <a:t> </a:t>
            </a:r>
            <a:r>
              <a:rPr lang="en-US" sz="2000" baseline="0" dirty="0" smtClean="0"/>
              <a:t>(SON, DJF) COSMO </a:t>
            </a:r>
            <a:r>
              <a:rPr lang="en-US" sz="2000" baseline="0" dirty="0" smtClean="0">
                <a:solidFill>
                  <a:srgbClr val="FF0000"/>
                </a:solidFill>
              </a:rPr>
              <a:t>overestimate</a:t>
            </a:r>
            <a:endParaRPr lang="en-US" sz="2000" b="1" baseline="0" dirty="0">
              <a:solidFill>
                <a:srgbClr val="FF0000"/>
              </a:solidFill>
            </a:endParaRPr>
          </a:p>
        </p:txBody>
      </p:sp>
      <p:sp>
        <p:nvSpPr>
          <p:cNvPr id="7" name="TextBox 6"/>
          <p:cNvSpPr txBox="1"/>
          <p:nvPr/>
        </p:nvSpPr>
        <p:spPr>
          <a:xfrm>
            <a:off x="2267744" y="1412776"/>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5004048" y="3861048"/>
            <a:ext cx="646331" cy="461665"/>
          </a:xfrm>
          <a:prstGeom prst="rect">
            <a:avLst/>
          </a:prstGeom>
          <a:noFill/>
        </p:spPr>
        <p:txBody>
          <a:bodyPr wrap="none" rtlCol="0">
            <a:spAutoFit/>
          </a:bodyPr>
          <a:lstStyle/>
          <a:p>
            <a:r>
              <a:rPr lang="en-US" sz="2400" b="1" baseline="0" dirty="0" smtClean="0"/>
              <a:t>ME</a:t>
            </a:r>
            <a:endParaRPr lang="ru-RU" sz="2400" b="1" baseline="0" dirty="0"/>
          </a:p>
        </p:txBody>
      </p:sp>
    </p:spTree>
    <p:extLst>
      <p:ext uri="{BB962C8B-B14F-4D97-AF65-F5344CB8AC3E}">
        <p14:creationId xmlns:p14="http://schemas.microsoft.com/office/powerpoint/2010/main" val="32697519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179873"/>
            <a:ext cx="5400600" cy="3037837"/>
          </a:xfrm>
          <a:prstGeom prst="rect">
            <a:avLst/>
          </a:prstGeom>
        </p:spPr>
      </p:pic>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6964" y="3356992"/>
            <a:ext cx="5417524" cy="3260327"/>
          </a:xfrm>
          <a:prstGeom prst="rect">
            <a:avLst/>
          </a:prstGeom>
        </p:spPr>
      </p:pic>
      <p:sp>
        <p:nvSpPr>
          <p:cNvPr id="5" name="Скругленный прямоугольник 10"/>
          <p:cNvSpPr/>
          <p:nvPr/>
        </p:nvSpPr>
        <p:spPr bwMode="auto">
          <a:xfrm>
            <a:off x="5796136" y="1546166"/>
            <a:ext cx="2952328"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solidFill>
                  <a:srgbClr val="00CD00"/>
                </a:solidFill>
              </a:rPr>
              <a:t>COSMO-5M</a:t>
            </a:r>
            <a:endParaRPr lang="en-US" sz="2000" u="sng" baseline="0" dirty="0">
              <a:solidFill>
                <a:srgbClr val="FF0000"/>
              </a:solidFill>
            </a:endParaRPr>
          </a:p>
        </p:txBody>
      </p:sp>
      <p:sp>
        <p:nvSpPr>
          <p:cNvPr id="6" name="Скругленный прямоугольник 10"/>
          <p:cNvSpPr/>
          <p:nvPr/>
        </p:nvSpPr>
        <p:spPr bwMode="auto">
          <a:xfrm>
            <a:off x="395536" y="3429000"/>
            <a:ext cx="2952328"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solidFill>
                  <a:srgbClr val="00CD00"/>
                </a:solidFill>
              </a:rPr>
              <a:t>ICON</a:t>
            </a:r>
            <a:endParaRPr lang="en-US" sz="2000" u="sng" baseline="0" dirty="0">
              <a:solidFill>
                <a:srgbClr val="FF0000"/>
              </a:solidFill>
            </a:endParaRPr>
          </a:p>
        </p:txBody>
      </p:sp>
      <p:sp>
        <p:nvSpPr>
          <p:cNvPr id="8" name="ZoneTexte 7"/>
          <p:cNvSpPr txBox="1"/>
          <p:nvPr/>
        </p:nvSpPr>
        <p:spPr>
          <a:xfrm>
            <a:off x="5847248" y="441482"/>
            <a:ext cx="936104" cy="2492990"/>
          </a:xfrm>
          <a:prstGeom prst="rect">
            <a:avLst/>
          </a:prstGeom>
          <a:noFill/>
        </p:spPr>
        <p:txBody>
          <a:bodyPr wrap="square" rtlCol="0">
            <a:spAutoFit/>
          </a:bodyPr>
          <a:lstStyle/>
          <a:p>
            <a:r>
              <a:rPr lang="en-US" dirty="0" smtClean="0"/>
              <a:t>JJA</a:t>
            </a:r>
          </a:p>
          <a:p>
            <a:endParaRPr lang="en-US" dirty="0" smtClean="0"/>
          </a:p>
          <a:p>
            <a:endParaRPr lang="en-US" dirty="0"/>
          </a:p>
          <a:p>
            <a:endParaRPr lang="en-US" dirty="0"/>
          </a:p>
          <a:p>
            <a:r>
              <a:rPr lang="en-US" dirty="0" smtClean="0"/>
              <a:t>SON</a:t>
            </a:r>
          </a:p>
          <a:p>
            <a:endParaRPr lang="en-US" dirty="0" smtClean="0"/>
          </a:p>
          <a:p>
            <a:endParaRPr lang="en-US" dirty="0"/>
          </a:p>
          <a:p>
            <a:endParaRPr lang="en-US" dirty="0"/>
          </a:p>
          <a:p>
            <a:r>
              <a:rPr lang="en-US" dirty="0" smtClean="0"/>
              <a:t>DJF</a:t>
            </a:r>
          </a:p>
          <a:p>
            <a:endParaRPr lang="en-US" dirty="0"/>
          </a:p>
          <a:p>
            <a:endParaRPr lang="en-US" dirty="0" smtClean="0"/>
          </a:p>
          <a:p>
            <a:endParaRPr lang="en-US" dirty="0" smtClean="0"/>
          </a:p>
          <a:p>
            <a:r>
              <a:rPr lang="en-US" dirty="0" smtClean="0"/>
              <a:t>MAM</a:t>
            </a:r>
            <a:endParaRPr lang="fr-FR" dirty="0"/>
          </a:p>
        </p:txBody>
      </p:sp>
      <p:sp>
        <p:nvSpPr>
          <p:cNvPr id="10" name="Скругленный прямоугольник 10"/>
          <p:cNvSpPr/>
          <p:nvPr/>
        </p:nvSpPr>
        <p:spPr bwMode="auto">
          <a:xfrm>
            <a:off x="5796136" y="106006"/>
            <a:ext cx="2952328"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chemeClr val="bg2"/>
                </a:solidFill>
              </a:rPr>
              <a:t>RMSE MSLP</a:t>
            </a:r>
            <a:endParaRPr lang="en-US" sz="2000" b="1" u="sng" baseline="0" dirty="0">
              <a:solidFill>
                <a:schemeClr val="bg2"/>
              </a:solidFill>
            </a:endParaRPr>
          </a:p>
        </p:txBody>
      </p:sp>
      <p:sp>
        <p:nvSpPr>
          <p:cNvPr id="12" name="Скругленный прямоугольник 41"/>
          <p:cNvSpPr/>
          <p:nvPr/>
        </p:nvSpPr>
        <p:spPr bwMode="auto">
          <a:xfrm>
            <a:off x="323528" y="4240610"/>
            <a:ext cx="2952328" cy="1804749"/>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RMSE</a:t>
            </a:r>
          </a:p>
          <a:p>
            <a:pPr algn="ctr"/>
            <a:r>
              <a:rPr lang="en-US" sz="2000" baseline="0" dirty="0" smtClean="0">
                <a:solidFill>
                  <a:srgbClr val="FF0000"/>
                </a:solidFill>
              </a:rPr>
              <a:t>Increase with lead </a:t>
            </a:r>
            <a:r>
              <a:rPr lang="en-US" sz="2000" baseline="0" dirty="0" smtClean="0">
                <a:solidFill>
                  <a:srgbClr val="FF0000"/>
                </a:solidFill>
              </a:rPr>
              <a:t>time,  </a:t>
            </a:r>
            <a:r>
              <a:rPr lang="en-US" sz="2000" baseline="0" dirty="0" smtClean="0">
                <a:solidFill>
                  <a:srgbClr val="00CD00"/>
                </a:solidFill>
              </a:rPr>
              <a:t>lower</a:t>
            </a:r>
            <a:r>
              <a:rPr lang="en-US" sz="2000" baseline="0" dirty="0" smtClean="0">
                <a:solidFill>
                  <a:srgbClr val="FF0000"/>
                </a:solidFill>
              </a:rPr>
              <a:t> for ICON, and values are higher in winter</a:t>
            </a:r>
            <a:endParaRPr lang="en-US" sz="2000" u="sng" baseline="0" dirty="0"/>
          </a:p>
        </p:txBody>
      </p:sp>
      <p:sp>
        <p:nvSpPr>
          <p:cNvPr id="9" name="ZoneTexte 8"/>
          <p:cNvSpPr txBox="1"/>
          <p:nvPr/>
        </p:nvSpPr>
        <p:spPr>
          <a:xfrm>
            <a:off x="3347864" y="3789040"/>
            <a:ext cx="936104" cy="2492990"/>
          </a:xfrm>
          <a:prstGeom prst="rect">
            <a:avLst/>
          </a:prstGeom>
          <a:noFill/>
        </p:spPr>
        <p:txBody>
          <a:bodyPr wrap="square" rtlCol="0">
            <a:spAutoFit/>
          </a:bodyPr>
          <a:lstStyle/>
          <a:p>
            <a:r>
              <a:rPr lang="en-US" dirty="0" smtClean="0"/>
              <a:t>JJA</a:t>
            </a:r>
          </a:p>
          <a:p>
            <a:endParaRPr lang="en-US" dirty="0" smtClean="0"/>
          </a:p>
          <a:p>
            <a:endParaRPr lang="en-US" dirty="0"/>
          </a:p>
          <a:p>
            <a:endParaRPr lang="en-US" dirty="0"/>
          </a:p>
          <a:p>
            <a:r>
              <a:rPr lang="en-US" dirty="0" smtClean="0"/>
              <a:t>SON</a:t>
            </a:r>
          </a:p>
          <a:p>
            <a:endParaRPr lang="en-US" dirty="0" smtClean="0"/>
          </a:p>
          <a:p>
            <a:endParaRPr lang="en-US" dirty="0"/>
          </a:p>
          <a:p>
            <a:endParaRPr lang="en-US" dirty="0"/>
          </a:p>
          <a:p>
            <a:r>
              <a:rPr lang="en-US" dirty="0" smtClean="0"/>
              <a:t>DJF</a:t>
            </a:r>
          </a:p>
          <a:p>
            <a:endParaRPr lang="en-US" dirty="0"/>
          </a:p>
          <a:p>
            <a:endParaRPr lang="en-US" dirty="0" smtClean="0"/>
          </a:p>
          <a:p>
            <a:endParaRPr lang="en-US" dirty="0" smtClean="0"/>
          </a:p>
          <a:p>
            <a:r>
              <a:rPr lang="en-US" dirty="0" smtClean="0"/>
              <a:t>MAM</a:t>
            </a:r>
            <a:endParaRPr lang="fr-FR" dirty="0"/>
          </a:p>
        </p:txBody>
      </p:sp>
    </p:spTree>
    <p:extLst>
      <p:ext uri="{BB962C8B-B14F-4D97-AF65-F5344CB8AC3E}">
        <p14:creationId xmlns:p14="http://schemas.microsoft.com/office/powerpoint/2010/main" val="165011861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l="43949" t="11045" r="12102" b="-11045"/>
          <a:stretch/>
        </p:blipFill>
        <p:spPr>
          <a:xfrm>
            <a:off x="1115616" y="3645024"/>
            <a:ext cx="6120680" cy="2736304"/>
          </a:xfrm>
          <a:prstGeom prst="rect">
            <a:avLst/>
          </a:prstGeom>
        </p:spPr>
      </p:pic>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43928" t="11575" r="14973"/>
          <a:stretch/>
        </p:blipFill>
        <p:spPr>
          <a:xfrm>
            <a:off x="971600" y="1412776"/>
            <a:ext cx="5976664" cy="2347020"/>
          </a:xfrm>
          <a:prstGeom prst="rect">
            <a:avLst/>
          </a:prstGeom>
        </p:spPr>
      </p:pic>
      <p:sp>
        <p:nvSpPr>
          <p:cNvPr id="4" name="Скругленный прямоугольник 43"/>
          <p:cNvSpPr/>
          <p:nvPr/>
        </p:nvSpPr>
        <p:spPr bwMode="auto">
          <a:xfrm>
            <a:off x="1331640" y="836712"/>
            <a:ext cx="5472608"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dirty="0" smtClean="0"/>
              <a:t>2017                      2018                      2019</a:t>
            </a:r>
            <a:endParaRPr lang="en-US" sz="2000" baseline="0" dirty="0"/>
          </a:p>
        </p:txBody>
      </p:sp>
      <p:sp>
        <p:nvSpPr>
          <p:cNvPr id="6" name="TextBox 8"/>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MSLP</a:t>
            </a:r>
            <a:r>
              <a:rPr lang="en-US" sz="2400" b="1" baseline="0" dirty="0" smtClean="0"/>
              <a:t> </a:t>
            </a:r>
            <a:r>
              <a:rPr lang="en-US" sz="2400" b="1" baseline="0" dirty="0" smtClean="0">
                <a:solidFill>
                  <a:srgbClr val="FF0000"/>
                </a:solidFill>
              </a:rPr>
              <a:t>(RMSE</a:t>
            </a:r>
            <a:r>
              <a:rPr lang="en-US" sz="2400" b="1" baseline="0" dirty="0">
                <a:solidFill>
                  <a:srgbClr val="FF0000"/>
                </a:solidFill>
              </a:rPr>
              <a:t>)</a:t>
            </a:r>
            <a:endParaRPr lang="ru-RU" sz="2400" b="1" baseline="0" dirty="0">
              <a:solidFill>
                <a:srgbClr val="FF0000"/>
              </a:solidFill>
            </a:endParaRPr>
          </a:p>
          <a:p>
            <a:pPr algn="ctr"/>
            <a:r>
              <a:rPr lang="en-US" sz="2400" b="1" baseline="0" dirty="0" smtClean="0"/>
              <a:t>Common </a:t>
            </a:r>
            <a:r>
              <a:rPr lang="en-US" sz="2400" b="1" baseline="0" dirty="0" smtClean="0"/>
              <a:t>Area 1, 12 hour lead time, </a:t>
            </a:r>
            <a:r>
              <a:rPr lang="en-US" sz="2400" b="1" baseline="0" dirty="0" smtClean="0"/>
              <a:t>Summer, Winter</a:t>
            </a:r>
            <a:endParaRPr lang="ru-RU" sz="2400" b="1" baseline="0" dirty="0">
              <a:solidFill>
                <a:srgbClr val="FF0000"/>
              </a:solidFill>
            </a:endParaRPr>
          </a:p>
        </p:txBody>
      </p:sp>
      <p:pic>
        <p:nvPicPr>
          <p:cNvPr id="7" name="Image 6"/>
          <p:cNvPicPr>
            <a:picLocks noChangeAspect="1"/>
          </p:cNvPicPr>
          <p:nvPr/>
        </p:nvPicPr>
        <p:blipFill rotWithShape="1">
          <a:blip r:embed="rId4">
            <a:extLst>
              <a:ext uri="{28A0092B-C50C-407E-A947-70E740481C1C}">
                <a14:useLocalDpi xmlns:a14="http://schemas.microsoft.com/office/drawing/2010/main" val="0"/>
              </a:ext>
            </a:extLst>
          </a:blip>
          <a:srcRect l="84506" t="4685" r="613" b="51832"/>
          <a:stretch/>
        </p:blipFill>
        <p:spPr>
          <a:xfrm>
            <a:off x="7457802" y="1988840"/>
            <a:ext cx="1360714" cy="2236575"/>
          </a:xfrm>
          <a:prstGeom prst="rect">
            <a:avLst/>
          </a:prstGeom>
        </p:spPr>
      </p:pic>
      <p:sp>
        <p:nvSpPr>
          <p:cNvPr id="8" name="Скругленный прямоугольник 10"/>
          <p:cNvSpPr/>
          <p:nvPr/>
        </p:nvSpPr>
        <p:spPr bwMode="auto">
          <a:xfrm>
            <a:off x="1475656" y="6102191"/>
            <a:ext cx="5688632"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Spring and Winter</a:t>
            </a:r>
            <a:r>
              <a:rPr lang="en-US" sz="2000" b="1" baseline="0" dirty="0" smtClean="0">
                <a:solidFill>
                  <a:srgbClr val="008B8B"/>
                </a:solidFill>
              </a:rPr>
              <a:t> RMSE  </a:t>
            </a:r>
            <a:r>
              <a:rPr lang="en-US" sz="2000" b="1" baseline="0" dirty="0" smtClean="0">
                <a:solidFill>
                  <a:srgbClr val="FF0000"/>
                </a:solidFill>
              </a:rPr>
              <a:t>increased </a:t>
            </a:r>
            <a:r>
              <a:rPr lang="en-US" sz="2000" b="1" baseline="0" dirty="0" smtClean="0">
                <a:solidFill>
                  <a:srgbClr val="008B8B"/>
                </a:solidFill>
              </a:rPr>
              <a:t>compared to last year for most models</a:t>
            </a:r>
            <a:endParaRPr lang="en-US" sz="2000" b="1" u="sng" baseline="0" dirty="0">
              <a:solidFill>
                <a:srgbClr val="008B8B"/>
              </a:solidFill>
            </a:endParaRPr>
          </a:p>
        </p:txBody>
      </p:sp>
      <p:sp>
        <p:nvSpPr>
          <p:cNvPr id="9" name="ZoneTexte 8"/>
          <p:cNvSpPr txBox="1"/>
          <p:nvPr/>
        </p:nvSpPr>
        <p:spPr>
          <a:xfrm>
            <a:off x="6669098" y="1988840"/>
            <a:ext cx="1143262" cy="379591"/>
          </a:xfrm>
          <a:prstGeom prst="rect">
            <a:avLst/>
          </a:prstGeom>
          <a:noFill/>
        </p:spPr>
        <p:txBody>
          <a:bodyPr wrap="none" rtlCol="0">
            <a:spAutoFit/>
          </a:bodyPr>
          <a:lstStyle/>
          <a:p>
            <a:r>
              <a:rPr lang="en-US" sz="2800" b="1" dirty="0" smtClean="0"/>
              <a:t>Summer</a:t>
            </a:r>
            <a:endParaRPr lang="fr-FR" sz="2800" b="1" dirty="0"/>
          </a:p>
        </p:txBody>
      </p:sp>
      <p:sp>
        <p:nvSpPr>
          <p:cNvPr id="10" name="ZoneTexte 9"/>
          <p:cNvSpPr txBox="1"/>
          <p:nvPr/>
        </p:nvSpPr>
        <p:spPr>
          <a:xfrm>
            <a:off x="6597984" y="4705593"/>
            <a:ext cx="926344" cy="379591"/>
          </a:xfrm>
          <a:prstGeom prst="rect">
            <a:avLst/>
          </a:prstGeom>
          <a:noFill/>
        </p:spPr>
        <p:txBody>
          <a:bodyPr wrap="none" rtlCol="0">
            <a:spAutoFit/>
          </a:bodyPr>
          <a:lstStyle/>
          <a:p>
            <a:r>
              <a:rPr lang="en-US" sz="2800" b="1" dirty="0" smtClean="0"/>
              <a:t>Winter</a:t>
            </a:r>
            <a:endParaRPr lang="fr-FR" sz="2800" b="1" dirty="0"/>
          </a:p>
        </p:txBody>
      </p:sp>
      <p:sp>
        <p:nvSpPr>
          <p:cNvPr id="11" name="Скругленный прямоугольник 43"/>
          <p:cNvSpPr/>
          <p:nvPr/>
        </p:nvSpPr>
        <p:spPr bwMode="auto">
          <a:xfrm>
            <a:off x="1450610" y="3490382"/>
            <a:ext cx="5353638" cy="44267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dirty="0" smtClean="0"/>
              <a:t>2018                      2019                      2020</a:t>
            </a:r>
            <a:endParaRPr lang="en-US" sz="2000" baseline="0" dirty="0"/>
          </a:p>
        </p:txBody>
      </p:sp>
    </p:spTree>
    <p:extLst>
      <p:ext uri="{BB962C8B-B14F-4D97-AF65-F5344CB8AC3E}">
        <p14:creationId xmlns:p14="http://schemas.microsoft.com/office/powerpoint/2010/main" val="11174500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l="-724" t="10695" r="724" b="-910"/>
          <a:stretch/>
        </p:blipFill>
        <p:spPr>
          <a:xfrm>
            <a:off x="0" y="764704"/>
            <a:ext cx="9144000" cy="4640163"/>
          </a:xfrm>
          <a:prstGeom prst="rect">
            <a:avLst/>
          </a:prstGeom>
        </p:spPr>
      </p:pic>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23</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Total cloud cover scores</a:t>
            </a:r>
          </a:p>
          <a:p>
            <a:pPr algn="ctr"/>
            <a:r>
              <a:rPr lang="en-US" sz="2400" b="1" baseline="0" dirty="0" smtClean="0"/>
              <a:t>Common Area 1, </a:t>
            </a:r>
            <a:r>
              <a:rPr lang="en-US" sz="2400" b="1" baseline="0" dirty="0" smtClean="0">
                <a:solidFill>
                  <a:srgbClr val="FF0000"/>
                </a:solidFill>
              </a:rPr>
              <a:t>Summer </a:t>
            </a:r>
            <a:r>
              <a:rPr lang="en-US" sz="2400" b="1" baseline="0" dirty="0" smtClean="0">
                <a:solidFill>
                  <a:srgbClr val="FF0000"/>
                </a:solidFill>
              </a:rPr>
              <a:t>2019</a:t>
            </a:r>
            <a:endParaRPr lang="ru-RU" sz="2400" b="1" baseline="0" dirty="0">
              <a:solidFill>
                <a:srgbClr val="FF0000"/>
              </a:solidFill>
            </a:endParaRPr>
          </a:p>
        </p:txBody>
      </p:sp>
      <p:sp>
        <p:nvSpPr>
          <p:cNvPr id="7" name="TextBox 6"/>
          <p:cNvSpPr txBox="1"/>
          <p:nvPr/>
        </p:nvSpPr>
        <p:spPr>
          <a:xfrm>
            <a:off x="3563888" y="1556792"/>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4061897" y="3284984"/>
            <a:ext cx="646331" cy="461665"/>
          </a:xfrm>
          <a:prstGeom prst="rect">
            <a:avLst/>
          </a:prstGeom>
          <a:noFill/>
        </p:spPr>
        <p:txBody>
          <a:bodyPr wrap="none" rtlCol="0">
            <a:spAutoFit/>
          </a:bodyPr>
          <a:lstStyle/>
          <a:p>
            <a:r>
              <a:rPr lang="en-US" sz="2400" b="1" baseline="0" dirty="0" smtClean="0"/>
              <a:t>ME</a:t>
            </a:r>
            <a:endParaRPr lang="ru-RU" sz="2400" b="1" baseline="0" dirty="0"/>
          </a:p>
        </p:txBody>
      </p:sp>
      <p:sp>
        <p:nvSpPr>
          <p:cNvPr id="9" name="Скругленный прямоугольник 8"/>
          <p:cNvSpPr/>
          <p:nvPr/>
        </p:nvSpPr>
        <p:spPr bwMode="auto">
          <a:xfrm>
            <a:off x="2123728" y="5346973"/>
            <a:ext cx="5040560"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ME (+) and RMSE higher at night (like previous years) . Better</a:t>
            </a:r>
            <a:endParaRPr lang="en-US" sz="2000" baseline="0" dirty="0"/>
          </a:p>
          <a:p>
            <a:pPr algn="ctr"/>
            <a:r>
              <a:rPr lang="en-US" sz="2000" b="1" baseline="0" dirty="0">
                <a:solidFill>
                  <a:srgbClr val="EE82EE"/>
                </a:solidFill>
              </a:rPr>
              <a:t>ICON</a:t>
            </a:r>
            <a:r>
              <a:rPr lang="en-US" sz="2000" baseline="0" dirty="0"/>
              <a:t> and </a:t>
            </a:r>
            <a:r>
              <a:rPr lang="en-US" sz="2000" b="1" baseline="0" dirty="0" smtClean="0">
                <a:solidFill>
                  <a:srgbClr val="FF1493"/>
                </a:solidFill>
              </a:rPr>
              <a:t>IFS</a:t>
            </a:r>
            <a:r>
              <a:rPr lang="en-US" sz="2000" b="1" baseline="0" dirty="0">
                <a:solidFill>
                  <a:srgbClr val="FF1493"/>
                </a:solidFill>
              </a:rPr>
              <a:t> </a:t>
            </a:r>
            <a:r>
              <a:rPr lang="en-US" sz="2000" b="1" baseline="0" dirty="0" smtClean="0">
                <a:solidFill>
                  <a:srgbClr val="FF1493"/>
                </a:solidFill>
              </a:rPr>
              <a:t>which do</a:t>
            </a:r>
            <a:r>
              <a:rPr lang="en-US" sz="2000" b="1" baseline="0" dirty="0" smtClean="0">
                <a:solidFill>
                  <a:srgbClr val="FF1493"/>
                </a:solidFill>
              </a:rPr>
              <a:t> </a:t>
            </a:r>
            <a:r>
              <a:rPr lang="en-US" sz="2000" b="1" baseline="0" dirty="0" smtClean="0">
                <a:solidFill>
                  <a:srgbClr val="FF1493"/>
                </a:solidFill>
              </a:rPr>
              <a:t>not follow COSMO cycle</a:t>
            </a:r>
            <a:endParaRPr lang="en-US" sz="2000" baseline="0" dirty="0"/>
          </a:p>
        </p:txBody>
      </p:sp>
    </p:spTree>
    <p:extLst>
      <p:ext uri="{BB962C8B-B14F-4D97-AF65-F5344CB8AC3E}">
        <p14:creationId xmlns:p14="http://schemas.microsoft.com/office/powerpoint/2010/main" val="2081277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24</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a:t>Total cloud cover scores</a:t>
            </a:r>
          </a:p>
          <a:p>
            <a:pPr algn="ctr"/>
            <a:r>
              <a:rPr lang="en-US" sz="2400" b="1" baseline="0" dirty="0" smtClean="0"/>
              <a:t>Common Area 1, </a:t>
            </a:r>
            <a:r>
              <a:rPr lang="en-US" sz="2400" b="1" baseline="0" dirty="0" smtClean="0">
                <a:solidFill>
                  <a:srgbClr val="0000FF"/>
                </a:solidFill>
              </a:rPr>
              <a:t>Winter 2019-2020</a:t>
            </a:r>
            <a:endParaRPr lang="ru-RU" sz="2400" b="1" baseline="0" dirty="0">
              <a:solidFill>
                <a:srgbClr val="0000FF"/>
              </a:solidFill>
            </a:endParaRPr>
          </a:p>
        </p:txBody>
      </p:sp>
      <p:sp>
        <p:nvSpPr>
          <p:cNvPr id="8" name="Скругленный прямоугольник 7"/>
          <p:cNvSpPr/>
          <p:nvPr/>
        </p:nvSpPr>
        <p:spPr bwMode="auto">
          <a:xfrm>
            <a:off x="5220072" y="5759500"/>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Better Scores ICON, IFS</a:t>
            </a:r>
            <a:endParaRPr lang="en-US" sz="2000" b="1" baseline="0" dirty="0">
              <a:solidFill>
                <a:srgbClr val="008B8B"/>
              </a:solidFill>
            </a:endParaRPr>
          </a:p>
        </p:txBody>
      </p:sp>
      <p:sp>
        <p:nvSpPr>
          <p:cNvPr id="11" name="Скругленный прямоугольник 10"/>
          <p:cNvSpPr/>
          <p:nvPr/>
        </p:nvSpPr>
        <p:spPr bwMode="auto">
          <a:xfrm>
            <a:off x="971600" y="5759500"/>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008B8B"/>
                </a:solidFill>
              </a:rPr>
              <a:t>ICON follows COSMO cycle (SON, DJF)</a:t>
            </a:r>
            <a:endParaRPr lang="en-US" sz="2000" b="1" u="sng" baseline="0" dirty="0">
              <a:solidFill>
                <a:srgbClr val="008B8B"/>
              </a:solidFill>
            </a:endParaRPr>
          </a:p>
        </p:txBody>
      </p:sp>
      <p:sp>
        <p:nvSpPr>
          <p:cNvPr id="7" name="TextBox 6"/>
          <p:cNvSpPr txBox="1"/>
          <p:nvPr/>
        </p:nvSpPr>
        <p:spPr>
          <a:xfrm>
            <a:off x="3347864" y="1484784"/>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9" name="TextBox 8"/>
          <p:cNvSpPr txBox="1"/>
          <p:nvPr/>
        </p:nvSpPr>
        <p:spPr>
          <a:xfrm>
            <a:off x="2339752" y="4365104"/>
            <a:ext cx="646331" cy="461665"/>
          </a:xfrm>
          <a:prstGeom prst="rect">
            <a:avLst/>
          </a:prstGeom>
          <a:noFill/>
        </p:spPr>
        <p:txBody>
          <a:bodyPr wrap="none" rtlCol="0">
            <a:spAutoFit/>
          </a:bodyPr>
          <a:lstStyle/>
          <a:p>
            <a:r>
              <a:rPr lang="en-US" sz="2400" b="1" baseline="0" dirty="0" smtClean="0"/>
              <a:t>ME</a:t>
            </a:r>
            <a:endParaRPr lang="ru-RU" sz="2400" b="1" baseline="0"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2201"/>
          <a:stretch/>
        </p:blipFill>
        <p:spPr>
          <a:xfrm>
            <a:off x="0" y="908720"/>
            <a:ext cx="9144000" cy="4515966"/>
          </a:xfrm>
          <a:prstGeom prst="rect">
            <a:avLst/>
          </a:prstGeom>
        </p:spPr>
      </p:pic>
    </p:spTree>
    <p:extLst>
      <p:ext uri="{BB962C8B-B14F-4D97-AF65-F5344CB8AC3E}">
        <p14:creationId xmlns:p14="http://schemas.microsoft.com/office/powerpoint/2010/main" val="2452865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a:t>Total </a:t>
            </a:r>
            <a:r>
              <a:rPr lang="en-US" sz="2400" b="1" baseline="0" dirty="0" smtClean="0"/>
              <a:t>cloud </a:t>
            </a:r>
            <a:r>
              <a:rPr lang="en-US" sz="2400" b="1" baseline="0" dirty="0" smtClean="0"/>
              <a:t>POD ETS  </a:t>
            </a:r>
            <a:r>
              <a:rPr lang="en-US" sz="2400" b="1" baseline="0" dirty="0" err="1" smtClean="0"/>
              <a:t>Dichotomic</a:t>
            </a:r>
            <a:r>
              <a:rPr lang="en-US" sz="2400" b="1" baseline="0" dirty="0" smtClean="0"/>
              <a:t> score</a:t>
            </a:r>
            <a:endParaRPr lang="en-US" sz="2400" b="1" baseline="0" dirty="0"/>
          </a:p>
          <a:p>
            <a:pPr algn="ctr"/>
            <a:r>
              <a:rPr lang="en-US" sz="2400" b="1" baseline="0" dirty="0" smtClean="0"/>
              <a:t>Common Area 1, </a:t>
            </a:r>
            <a:r>
              <a:rPr lang="en-US" sz="2400" b="1" baseline="0" dirty="0" smtClean="0">
                <a:solidFill>
                  <a:srgbClr val="0000FF"/>
                </a:solidFill>
              </a:rPr>
              <a:t>Summer 2019</a:t>
            </a:r>
            <a:endParaRPr lang="ru-RU" sz="2400" b="1" baseline="0" dirty="0">
              <a:solidFill>
                <a:srgbClr val="0000FF"/>
              </a:solidFill>
            </a:endParaRPr>
          </a:p>
        </p:txBody>
      </p:sp>
      <p:sp>
        <p:nvSpPr>
          <p:cNvPr id="8" name="ZoneTexte 7"/>
          <p:cNvSpPr txBox="1"/>
          <p:nvPr/>
        </p:nvSpPr>
        <p:spPr>
          <a:xfrm>
            <a:off x="1691680" y="3140968"/>
            <a:ext cx="1512168" cy="338554"/>
          </a:xfrm>
          <a:prstGeom prst="rect">
            <a:avLst/>
          </a:prstGeom>
          <a:noFill/>
        </p:spPr>
        <p:txBody>
          <a:bodyPr wrap="square" rtlCol="0">
            <a:spAutoFit/>
          </a:bodyPr>
          <a:lstStyle/>
          <a:p>
            <a:r>
              <a:rPr lang="en-US" sz="2400" b="1" dirty="0" smtClean="0"/>
              <a:t>0</a:t>
            </a:r>
            <a:r>
              <a:rPr lang="en-US" sz="2400" b="1" dirty="0" smtClean="0"/>
              <a:t>-25</a:t>
            </a:r>
            <a:r>
              <a:rPr lang="en-US" sz="2400" b="1" dirty="0" smtClean="0"/>
              <a:t>%</a:t>
            </a:r>
            <a:endParaRPr lang="fr-FR" sz="2400" b="1" dirty="0"/>
          </a:p>
        </p:txBody>
      </p:sp>
      <p:sp>
        <p:nvSpPr>
          <p:cNvPr id="9" name="ZoneTexte 8"/>
          <p:cNvSpPr txBox="1"/>
          <p:nvPr/>
        </p:nvSpPr>
        <p:spPr>
          <a:xfrm>
            <a:off x="6156176" y="3450486"/>
            <a:ext cx="1512168" cy="338554"/>
          </a:xfrm>
          <a:prstGeom prst="rect">
            <a:avLst/>
          </a:prstGeom>
          <a:noFill/>
        </p:spPr>
        <p:txBody>
          <a:bodyPr wrap="square" rtlCol="0">
            <a:spAutoFit/>
          </a:bodyPr>
          <a:lstStyle/>
          <a:p>
            <a:r>
              <a:rPr lang="en-US" sz="2400" b="1" dirty="0" smtClean="0"/>
              <a:t>75-100%</a:t>
            </a:r>
            <a:endParaRPr lang="fr-FR" sz="2400" b="1" dirty="0"/>
          </a:p>
        </p:txBody>
      </p:sp>
      <p:sp>
        <p:nvSpPr>
          <p:cNvPr id="10" name="Скругленный прямоугольник 10"/>
          <p:cNvSpPr/>
          <p:nvPr/>
        </p:nvSpPr>
        <p:spPr bwMode="auto">
          <a:xfrm>
            <a:off x="5652120" y="4456634"/>
            <a:ext cx="2952328" cy="2145268"/>
          </a:xfrm>
          <a:prstGeom prst="roundRect">
            <a:avLst/>
          </a:prstGeom>
          <a:solidFill>
            <a:srgbClr val="FFCCFF"/>
          </a:solidFill>
          <a:ln w="9525" cap="flat" cmpd="sng" algn="ctr">
            <a:solidFill>
              <a:srgbClr val="92D050"/>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 ETS values generally worse for </a:t>
            </a:r>
          </a:p>
          <a:p>
            <a:pPr algn="ctr"/>
            <a:r>
              <a:rPr lang="en-US" sz="2000" baseline="0" dirty="0" smtClean="0"/>
              <a:t>25-75</a:t>
            </a:r>
            <a:r>
              <a:rPr lang="en-US" sz="2000" baseline="0" dirty="0" smtClean="0"/>
              <a:t>%.</a:t>
            </a:r>
          </a:p>
          <a:p>
            <a:pPr algn="ctr"/>
            <a:r>
              <a:rPr lang="en-US" sz="2000" baseline="0" dirty="0" smtClean="0"/>
              <a:t> ICON POD worse than COSMO for 75-100%</a:t>
            </a:r>
            <a:endParaRPr lang="en-US" sz="2000" baseline="0" dirty="0"/>
          </a:p>
        </p:txBody>
      </p:sp>
      <p:pic>
        <p:nvPicPr>
          <p:cNvPr id="18" name="Image 17"/>
          <p:cNvPicPr>
            <a:picLocks noChangeAspect="1"/>
          </p:cNvPicPr>
          <p:nvPr/>
        </p:nvPicPr>
        <p:blipFill rotWithShape="1">
          <a:blip r:embed="rId2" cstate="print">
            <a:extLst>
              <a:ext uri="{28A0092B-C50C-407E-A947-70E740481C1C}">
                <a14:useLocalDpi xmlns:a14="http://schemas.microsoft.com/office/drawing/2010/main" val="0"/>
              </a:ext>
            </a:extLst>
          </a:blip>
          <a:srcRect t="14719" r="19877"/>
          <a:stretch/>
        </p:blipFill>
        <p:spPr>
          <a:xfrm>
            <a:off x="4629449" y="830997"/>
            <a:ext cx="4375226" cy="2619489"/>
          </a:xfrm>
          <a:prstGeom prst="rect">
            <a:avLst/>
          </a:prstGeom>
        </p:spPr>
      </p:pic>
      <p:pic>
        <p:nvPicPr>
          <p:cNvPr id="19" name="Image 18"/>
          <p:cNvPicPr>
            <a:picLocks noChangeAspect="1"/>
          </p:cNvPicPr>
          <p:nvPr/>
        </p:nvPicPr>
        <p:blipFill rotWithShape="1">
          <a:blip r:embed="rId3" cstate="print">
            <a:extLst>
              <a:ext uri="{28A0092B-C50C-407E-A947-70E740481C1C}">
                <a14:useLocalDpi xmlns:a14="http://schemas.microsoft.com/office/drawing/2010/main" val="0"/>
              </a:ext>
            </a:extLst>
          </a:blip>
          <a:srcRect t="12743" r="20124"/>
          <a:stretch/>
        </p:blipFill>
        <p:spPr>
          <a:xfrm>
            <a:off x="312655" y="764704"/>
            <a:ext cx="3955121" cy="2430306"/>
          </a:xfrm>
          <a:prstGeom prst="rect">
            <a:avLst/>
          </a:prstGeom>
        </p:spPr>
      </p:pic>
      <p:pic>
        <p:nvPicPr>
          <p:cNvPr id="20" name="Image 19"/>
          <p:cNvPicPr>
            <a:picLocks noChangeAspect="1"/>
          </p:cNvPicPr>
          <p:nvPr/>
        </p:nvPicPr>
        <p:blipFill rotWithShape="1">
          <a:blip r:embed="rId4" cstate="print">
            <a:extLst>
              <a:ext uri="{28A0092B-C50C-407E-A947-70E740481C1C}">
                <a14:useLocalDpi xmlns:a14="http://schemas.microsoft.com/office/drawing/2010/main" val="0"/>
              </a:ext>
            </a:extLst>
          </a:blip>
          <a:srcRect t="13299" r="19260"/>
          <a:stretch/>
        </p:blipFill>
        <p:spPr>
          <a:xfrm>
            <a:off x="44026" y="3695546"/>
            <a:ext cx="4716015" cy="2585606"/>
          </a:xfrm>
          <a:prstGeom prst="rect">
            <a:avLst/>
          </a:prstGeom>
        </p:spPr>
      </p:pic>
      <p:pic>
        <p:nvPicPr>
          <p:cNvPr id="21" name="Image 20"/>
          <p:cNvPicPr>
            <a:picLocks noChangeAspect="1"/>
          </p:cNvPicPr>
          <p:nvPr/>
        </p:nvPicPr>
        <p:blipFill rotWithShape="1">
          <a:blip r:embed="rId5">
            <a:extLst>
              <a:ext uri="{28A0092B-C50C-407E-A947-70E740481C1C}">
                <a14:useLocalDpi xmlns:a14="http://schemas.microsoft.com/office/drawing/2010/main" val="0"/>
              </a:ext>
            </a:extLst>
          </a:blip>
          <a:srcRect l="84506" t="15006" r="613" b="51832"/>
          <a:stretch/>
        </p:blipFill>
        <p:spPr>
          <a:xfrm>
            <a:off x="44026" y="2673420"/>
            <a:ext cx="1360714" cy="1705697"/>
          </a:xfrm>
          <a:prstGeom prst="rect">
            <a:avLst/>
          </a:prstGeom>
        </p:spPr>
      </p:pic>
      <p:sp>
        <p:nvSpPr>
          <p:cNvPr id="22" name="ZoneTexte 21"/>
          <p:cNvSpPr txBox="1"/>
          <p:nvPr/>
        </p:nvSpPr>
        <p:spPr>
          <a:xfrm>
            <a:off x="1907704" y="6258798"/>
            <a:ext cx="1512168" cy="338554"/>
          </a:xfrm>
          <a:prstGeom prst="rect">
            <a:avLst/>
          </a:prstGeom>
          <a:noFill/>
        </p:spPr>
        <p:txBody>
          <a:bodyPr wrap="square" rtlCol="0">
            <a:spAutoFit/>
          </a:bodyPr>
          <a:lstStyle/>
          <a:p>
            <a:r>
              <a:rPr lang="en-US" sz="2400" b="1" dirty="0" smtClean="0"/>
              <a:t>25-75%</a:t>
            </a:r>
            <a:endParaRPr lang="fr-FR" sz="2400" b="1" dirty="0"/>
          </a:p>
        </p:txBody>
      </p:sp>
    </p:spTree>
    <p:extLst>
      <p:ext uri="{BB962C8B-B14F-4D97-AF65-F5344CB8AC3E}">
        <p14:creationId xmlns:p14="http://schemas.microsoft.com/office/powerpoint/2010/main" val="69076733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26</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Wind speed at 10 m scores</a:t>
            </a:r>
          </a:p>
          <a:p>
            <a:pPr algn="ctr"/>
            <a:r>
              <a:rPr lang="en-US" sz="2400" b="1" baseline="0" dirty="0" smtClean="0"/>
              <a:t>Common Area 1, </a:t>
            </a:r>
            <a:r>
              <a:rPr lang="en-US" sz="2400" b="1" baseline="0" dirty="0" smtClean="0">
                <a:solidFill>
                  <a:srgbClr val="FF0000"/>
                </a:solidFill>
              </a:rPr>
              <a:t>Summer 2019</a:t>
            </a:r>
            <a:endParaRPr lang="ru-RU" sz="2400" b="1" baseline="0" dirty="0">
              <a:solidFill>
                <a:srgbClr val="FF0000"/>
              </a:solidFill>
            </a:endParaRPr>
          </a:p>
        </p:txBody>
      </p:sp>
      <p:sp>
        <p:nvSpPr>
          <p:cNvPr id="10" name="Скругленный прямоугольник 9"/>
          <p:cNvSpPr/>
          <p:nvPr/>
        </p:nvSpPr>
        <p:spPr bwMode="auto">
          <a:xfrm>
            <a:off x="2123728" y="5905689"/>
            <a:ext cx="4896544"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RMSE increases in DJF compared to last year. </a:t>
            </a:r>
            <a:endParaRPr lang="en-US" sz="2000" baseline="0" dirty="0" smtClean="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0800"/>
          <a:stretch/>
        </p:blipFill>
        <p:spPr>
          <a:xfrm>
            <a:off x="36512" y="1226624"/>
            <a:ext cx="9144000" cy="4587974"/>
          </a:xfrm>
          <a:prstGeom prst="rect">
            <a:avLst/>
          </a:prstGeom>
        </p:spPr>
      </p:pic>
      <p:sp>
        <p:nvSpPr>
          <p:cNvPr id="8" name="Скругленный прямоугольник 7"/>
          <p:cNvSpPr/>
          <p:nvPr/>
        </p:nvSpPr>
        <p:spPr bwMode="auto">
          <a:xfrm>
            <a:off x="3527884" y="2396899"/>
            <a:ext cx="2952328"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ICON</a:t>
            </a:r>
            <a:r>
              <a:rPr lang="en-US" sz="2000" baseline="0" dirty="0" smtClean="0"/>
              <a:t> and</a:t>
            </a:r>
            <a:r>
              <a:rPr lang="en-US" sz="2000" b="1" baseline="0" dirty="0" smtClean="0"/>
              <a:t> </a:t>
            </a:r>
            <a:r>
              <a:rPr lang="en-US" sz="2000" b="1" baseline="0" dirty="0" smtClean="0">
                <a:solidFill>
                  <a:srgbClr val="008B8B"/>
                </a:solidFill>
              </a:rPr>
              <a:t>ICON-EU</a:t>
            </a:r>
            <a:endParaRPr lang="en-US" sz="2000" baseline="0" dirty="0">
              <a:solidFill>
                <a:srgbClr val="008B8B"/>
              </a:solidFill>
            </a:endParaRPr>
          </a:p>
          <a:p>
            <a:pPr algn="ctr"/>
            <a:r>
              <a:rPr lang="en-US" sz="2000" baseline="0" dirty="0" smtClean="0">
                <a:solidFill>
                  <a:srgbClr val="FF0000"/>
                </a:solidFill>
              </a:rPr>
              <a:t>underestimate</a:t>
            </a:r>
          </a:p>
          <a:p>
            <a:pPr algn="ctr"/>
            <a:r>
              <a:rPr lang="en-US" sz="2000" u="sng" baseline="0" dirty="0" smtClean="0"/>
              <a:t>Wind speed</a:t>
            </a:r>
            <a:r>
              <a:rPr lang="en-US" sz="2000" baseline="0" dirty="0" smtClean="0"/>
              <a:t> at 10 m</a:t>
            </a:r>
          </a:p>
        </p:txBody>
      </p:sp>
      <p:sp>
        <p:nvSpPr>
          <p:cNvPr id="7" name="TextBox 6"/>
          <p:cNvSpPr txBox="1"/>
          <p:nvPr/>
        </p:nvSpPr>
        <p:spPr>
          <a:xfrm>
            <a:off x="1619672" y="2276872"/>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9" name="TextBox 8"/>
          <p:cNvSpPr txBox="1"/>
          <p:nvPr/>
        </p:nvSpPr>
        <p:spPr>
          <a:xfrm>
            <a:off x="1765429" y="3861048"/>
            <a:ext cx="646331" cy="461665"/>
          </a:xfrm>
          <a:prstGeom prst="rect">
            <a:avLst/>
          </a:prstGeom>
          <a:noFill/>
        </p:spPr>
        <p:txBody>
          <a:bodyPr wrap="none" rtlCol="0">
            <a:spAutoFit/>
          </a:bodyPr>
          <a:lstStyle/>
          <a:p>
            <a:r>
              <a:rPr lang="en-US" sz="2400" b="1" baseline="0" dirty="0" smtClean="0"/>
              <a:t>ME</a:t>
            </a:r>
            <a:endParaRPr lang="ru-RU" sz="2400" b="1" baseline="0" dirty="0"/>
          </a:p>
        </p:txBody>
      </p:sp>
    </p:spTree>
    <p:extLst>
      <p:ext uri="{BB962C8B-B14F-4D97-AF65-F5344CB8AC3E}">
        <p14:creationId xmlns:p14="http://schemas.microsoft.com/office/powerpoint/2010/main" val="2673429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27</a:t>
            </a:fld>
            <a:endParaRPr lang="ru-RU" sz="2000" kern="0" dirty="0"/>
          </a:p>
        </p:txBody>
      </p:sp>
      <p:sp>
        <p:nvSpPr>
          <p:cNvPr id="30"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a:t>Wind speed at 10 m scores</a:t>
            </a:r>
          </a:p>
          <a:p>
            <a:pPr algn="ctr"/>
            <a:r>
              <a:rPr lang="en-US" sz="2400" b="1" baseline="0" dirty="0" smtClean="0"/>
              <a:t>Common Area 1, </a:t>
            </a:r>
            <a:r>
              <a:rPr lang="en-US" sz="2400" b="1" baseline="0" dirty="0" smtClean="0">
                <a:solidFill>
                  <a:srgbClr val="0000FF"/>
                </a:solidFill>
              </a:rPr>
              <a:t>Winter 2019-2020</a:t>
            </a:r>
            <a:endParaRPr lang="ru-RU" sz="2400" b="1" baseline="0" dirty="0">
              <a:solidFill>
                <a:srgbClr val="0000FF"/>
              </a:solidFill>
            </a:endParaRPr>
          </a:p>
        </p:txBody>
      </p:sp>
      <p:sp>
        <p:nvSpPr>
          <p:cNvPr id="11" name="Скругленный прямоугольник 10"/>
          <p:cNvSpPr/>
          <p:nvPr/>
        </p:nvSpPr>
        <p:spPr bwMode="auto">
          <a:xfrm>
            <a:off x="971600" y="5929760"/>
            <a:ext cx="2952328" cy="442674"/>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u="sng" baseline="0" dirty="0" smtClean="0"/>
              <a:t>RMSE ICON higher </a:t>
            </a:r>
            <a:endParaRPr lang="en-US" sz="2000" baseline="0" dirty="0" smtClean="0"/>
          </a:p>
        </p:txBody>
      </p:sp>
      <p:sp>
        <p:nvSpPr>
          <p:cNvPr id="9" name="Скругленный прямоугольник 8"/>
          <p:cNvSpPr/>
          <p:nvPr/>
        </p:nvSpPr>
        <p:spPr bwMode="auto">
          <a:xfrm>
            <a:off x="5220072" y="5759499"/>
            <a:ext cx="2952328"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ICON</a:t>
            </a:r>
            <a:r>
              <a:rPr lang="en-US" sz="2000" baseline="0" dirty="0" smtClean="0"/>
              <a:t> </a:t>
            </a:r>
            <a:r>
              <a:rPr lang="en-US" sz="2000" baseline="0" dirty="0" smtClean="0">
                <a:solidFill>
                  <a:srgbClr val="FF0000"/>
                </a:solidFill>
              </a:rPr>
              <a:t>underestimates</a:t>
            </a:r>
            <a:endParaRPr lang="en-US" sz="2000" baseline="0" dirty="0" smtClean="0">
              <a:solidFill>
                <a:srgbClr val="FF0000"/>
              </a:solidFill>
            </a:endParaRPr>
          </a:p>
          <a:p>
            <a:pPr algn="ctr"/>
            <a:r>
              <a:rPr lang="en-US" sz="2000" u="sng" baseline="0" dirty="0" smtClean="0"/>
              <a:t>Wind speed</a:t>
            </a:r>
            <a:r>
              <a:rPr lang="en-US" sz="2000" baseline="0" dirty="0" smtClean="0"/>
              <a:t> at 10 m</a:t>
            </a:r>
          </a:p>
        </p:txBody>
      </p:sp>
      <p:sp>
        <p:nvSpPr>
          <p:cNvPr id="7" name="TextBox 6"/>
          <p:cNvSpPr txBox="1"/>
          <p:nvPr/>
        </p:nvSpPr>
        <p:spPr>
          <a:xfrm>
            <a:off x="3563888" y="1628800"/>
            <a:ext cx="1074333" cy="461665"/>
          </a:xfrm>
          <a:prstGeom prst="rect">
            <a:avLst/>
          </a:prstGeom>
          <a:noFill/>
        </p:spPr>
        <p:txBody>
          <a:bodyPr wrap="none" rtlCol="0">
            <a:spAutoFit/>
          </a:bodyPr>
          <a:lstStyle/>
          <a:p>
            <a:r>
              <a:rPr lang="en-US" sz="2400" b="1" baseline="0" dirty="0" smtClean="0"/>
              <a:t>RMSE</a:t>
            </a:r>
            <a:endParaRPr lang="ru-RU" sz="2400" b="1" baseline="0" dirty="0"/>
          </a:p>
        </p:txBody>
      </p:sp>
      <p:sp>
        <p:nvSpPr>
          <p:cNvPr id="8" name="TextBox 7"/>
          <p:cNvSpPr txBox="1"/>
          <p:nvPr/>
        </p:nvSpPr>
        <p:spPr>
          <a:xfrm>
            <a:off x="3851920" y="3501008"/>
            <a:ext cx="646331" cy="461665"/>
          </a:xfrm>
          <a:prstGeom prst="rect">
            <a:avLst/>
          </a:prstGeom>
          <a:noFill/>
        </p:spPr>
        <p:txBody>
          <a:bodyPr wrap="none" rtlCol="0">
            <a:spAutoFit/>
          </a:bodyPr>
          <a:lstStyle/>
          <a:p>
            <a:r>
              <a:rPr lang="en-US" sz="2400" b="1" baseline="0" dirty="0" smtClean="0"/>
              <a:t>ME</a:t>
            </a:r>
            <a:endParaRPr lang="ru-RU" sz="2400" b="1" baseline="0"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2407"/>
          <a:stretch/>
        </p:blipFill>
        <p:spPr>
          <a:xfrm>
            <a:off x="0" y="980728"/>
            <a:ext cx="9144000" cy="4505325"/>
          </a:xfrm>
          <a:prstGeom prst="rect">
            <a:avLst/>
          </a:prstGeom>
        </p:spPr>
      </p:pic>
    </p:spTree>
    <p:extLst>
      <p:ext uri="{BB962C8B-B14F-4D97-AF65-F5344CB8AC3E}">
        <p14:creationId xmlns:p14="http://schemas.microsoft.com/office/powerpoint/2010/main" val="128884661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11559" r="18542"/>
          <a:stretch/>
        </p:blipFill>
        <p:spPr>
          <a:xfrm>
            <a:off x="0" y="408671"/>
            <a:ext cx="4427984" cy="2928333"/>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2655" t="14226" r="16244" b="-192"/>
          <a:stretch/>
        </p:blipFill>
        <p:spPr>
          <a:xfrm>
            <a:off x="251520" y="3703129"/>
            <a:ext cx="4104456" cy="2476078"/>
          </a:xfrm>
          <a:prstGeom prst="rect">
            <a:avLst/>
          </a:prstGeom>
        </p:spPr>
      </p:pic>
      <p:pic>
        <p:nvPicPr>
          <p:cNvPr id="5" name="Image 4"/>
          <p:cNvPicPr>
            <a:picLocks noChangeAspect="1"/>
          </p:cNvPicPr>
          <p:nvPr/>
        </p:nvPicPr>
        <p:blipFill rotWithShape="1">
          <a:blip r:embed="rId4" cstate="print">
            <a:extLst>
              <a:ext uri="{28A0092B-C50C-407E-A947-70E740481C1C}">
                <a14:useLocalDpi xmlns:a14="http://schemas.microsoft.com/office/drawing/2010/main" val="0"/>
              </a:ext>
            </a:extLst>
          </a:blip>
          <a:srcRect t="13182" r="15730"/>
          <a:stretch/>
        </p:blipFill>
        <p:spPr>
          <a:xfrm>
            <a:off x="4706838" y="3645024"/>
            <a:ext cx="4176464" cy="2420280"/>
          </a:xfrm>
          <a:prstGeom prst="rect">
            <a:avLst/>
          </a:prstGeom>
        </p:spPr>
      </p:pic>
      <p:sp>
        <p:nvSpPr>
          <p:cNvPr id="6" name="TextBox 29"/>
          <p:cNvSpPr txBox="1"/>
          <p:nvPr/>
        </p:nvSpPr>
        <p:spPr>
          <a:xfrm>
            <a:off x="539552" y="0"/>
            <a:ext cx="8064896" cy="461665"/>
          </a:xfrm>
          <a:prstGeom prst="rect">
            <a:avLst/>
          </a:prstGeom>
          <a:solidFill>
            <a:schemeClr val="bg1"/>
          </a:solidFill>
        </p:spPr>
        <p:txBody>
          <a:bodyPr wrap="square" rtlCol="0">
            <a:spAutoFit/>
          </a:bodyPr>
          <a:lstStyle/>
          <a:p>
            <a:pPr algn="ctr"/>
            <a:r>
              <a:rPr lang="en-US" sz="2400" b="1" baseline="0" dirty="0" smtClean="0"/>
              <a:t>Common Area 1, </a:t>
            </a:r>
            <a:r>
              <a:rPr lang="en-US" sz="2400" b="1" baseline="0" dirty="0" smtClean="0">
                <a:solidFill>
                  <a:srgbClr val="0000FF"/>
                </a:solidFill>
              </a:rPr>
              <a:t>Spring 2020</a:t>
            </a:r>
            <a:endParaRPr lang="ru-RU" sz="2400" b="1" baseline="0" dirty="0">
              <a:solidFill>
                <a:srgbClr val="0000FF"/>
              </a:solidFill>
            </a:endParaRPr>
          </a:p>
        </p:txBody>
      </p:sp>
      <p:pic>
        <p:nvPicPr>
          <p:cNvPr id="7" name="Image 6"/>
          <p:cNvPicPr>
            <a:picLocks noChangeAspect="1"/>
          </p:cNvPicPr>
          <p:nvPr/>
        </p:nvPicPr>
        <p:blipFill rotWithShape="1">
          <a:blip r:embed="rId5" cstate="print">
            <a:extLst>
              <a:ext uri="{28A0092B-C50C-407E-A947-70E740481C1C}">
                <a14:useLocalDpi xmlns:a14="http://schemas.microsoft.com/office/drawing/2010/main" val="0"/>
              </a:ext>
            </a:extLst>
          </a:blip>
          <a:srcRect l="671" t="12756" r="16413" b="-4560"/>
          <a:stretch/>
        </p:blipFill>
        <p:spPr>
          <a:xfrm>
            <a:off x="4797202" y="604708"/>
            <a:ext cx="4095278" cy="2536260"/>
          </a:xfrm>
          <a:prstGeom prst="rect">
            <a:avLst/>
          </a:prstGeom>
        </p:spPr>
      </p:pic>
      <p:sp>
        <p:nvSpPr>
          <p:cNvPr id="9" name="ZoneTexte 8"/>
          <p:cNvSpPr txBox="1"/>
          <p:nvPr/>
        </p:nvSpPr>
        <p:spPr>
          <a:xfrm>
            <a:off x="510836" y="260648"/>
            <a:ext cx="676788" cy="379591"/>
          </a:xfrm>
          <a:prstGeom prst="rect">
            <a:avLst/>
          </a:prstGeom>
          <a:noFill/>
        </p:spPr>
        <p:txBody>
          <a:bodyPr wrap="none" rtlCol="0">
            <a:spAutoFit/>
          </a:bodyPr>
          <a:lstStyle/>
          <a:p>
            <a:r>
              <a:rPr lang="en-US" sz="2800" b="1" dirty="0" smtClean="0"/>
              <a:t>T2m</a:t>
            </a:r>
            <a:endParaRPr lang="fr-FR" sz="2800" b="1" dirty="0"/>
          </a:p>
        </p:txBody>
      </p:sp>
      <p:sp>
        <p:nvSpPr>
          <p:cNvPr id="10" name="ZoneTexte 9"/>
          <p:cNvSpPr txBox="1"/>
          <p:nvPr/>
        </p:nvSpPr>
        <p:spPr>
          <a:xfrm>
            <a:off x="7783644" y="260648"/>
            <a:ext cx="822661" cy="379591"/>
          </a:xfrm>
          <a:prstGeom prst="rect">
            <a:avLst/>
          </a:prstGeom>
          <a:noFill/>
        </p:spPr>
        <p:txBody>
          <a:bodyPr wrap="none" rtlCol="0">
            <a:spAutoFit/>
          </a:bodyPr>
          <a:lstStyle/>
          <a:p>
            <a:r>
              <a:rPr lang="en-US" sz="2800" b="1" dirty="0" smtClean="0"/>
              <a:t>Td2m</a:t>
            </a:r>
            <a:endParaRPr lang="fr-FR" sz="2800" b="1" dirty="0"/>
          </a:p>
        </p:txBody>
      </p:sp>
      <p:sp>
        <p:nvSpPr>
          <p:cNvPr id="11" name="ZoneTexte 10"/>
          <p:cNvSpPr txBox="1"/>
          <p:nvPr/>
        </p:nvSpPr>
        <p:spPr>
          <a:xfrm>
            <a:off x="663236" y="3501008"/>
            <a:ext cx="849913" cy="379591"/>
          </a:xfrm>
          <a:prstGeom prst="rect">
            <a:avLst/>
          </a:prstGeom>
          <a:noFill/>
        </p:spPr>
        <p:txBody>
          <a:bodyPr wrap="none" rtlCol="0">
            <a:spAutoFit/>
          </a:bodyPr>
          <a:lstStyle/>
          <a:p>
            <a:r>
              <a:rPr lang="en-US" sz="2800" b="1" dirty="0" smtClean="0"/>
              <a:t>MSLP</a:t>
            </a:r>
            <a:endParaRPr lang="fr-FR" sz="2800" b="1" dirty="0"/>
          </a:p>
        </p:txBody>
      </p:sp>
      <p:sp>
        <p:nvSpPr>
          <p:cNvPr id="12" name="ZoneTexte 11"/>
          <p:cNvSpPr txBox="1"/>
          <p:nvPr/>
        </p:nvSpPr>
        <p:spPr>
          <a:xfrm>
            <a:off x="7596336" y="3284984"/>
            <a:ext cx="1050288" cy="379591"/>
          </a:xfrm>
          <a:prstGeom prst="rect">
            <a:avLst/>
          </a:prstGeom>
          <a:noFill/>
        </p:spPr>
        <p:txBody>
          <a:bodyPr wrap="none" rtlCol="0">
            <a:spAutoFit/>
          </a:bodyPr>
          <a:lstStyle/>
          <a:p>
            <a:r>
              <a:rPr lang="en-US" sz="2800" b="1" dirty="0" smtClean="0"/>
              <a:t>WS10m</a:t>
            </a:r>
            <a:endParaRPr lang="fr-FR" sz="2800" b="1" dirty="0"/>
          </a:p>
        </p:txBody>
      </p:sp>
      <p:sp>
        <p:nvSpPr>
          <p:cNvPr id="4" name="ZoneTexte 3"/>
          <p:cNvSpPr txBox="1"/>
          <p:nvPr/>
        </p:nvSpPr>
        <p:spPr>
          <a:xfrm>
            <a:off x="3059832" y="6176337"/>
            <a:ext cx="3403496" cy="420628"/>
          </a:xfrm>
          <a:prstGeom prst="rect">
            <a:avLst/>
          </a:prstGeom>
          <a:noFill/>
        </p:spPr>
        <p:txBody>
          <a:bodyPr wrap="none" rtlCol="0">
            <a:spAutoFit/>
          </a:bodyPr>
          <a:lstStyle/>
          <a:p>
            <a:r>
              <a:rPr lang="en-US" sz="3200" b="1" dirty="0" smtClean="0">
                <a:solidFill>
                  <a:srgbClr val="00B0F0"/>
                </a:solidFill>
              </a:rPr>
              <a:t>ICON-GR Good Scores !!</a:t>
            </a:r>
            <a:endParaRPr lang="fr-FR" sz="3200" b="1" dirty="0">
              <a:solidFill>
                <a:srgbClr val="00B0F0"/>
              </a:solidFill>
            </a:endParaRPr>
          </a:p>
        </p:txBody>
      </p:sp>
    </p:spTree>
    <p:extLst>
      <p:ext uri="{BB962C8B-B14F-4D97-AF65-F5344CB8AC3E}">
        <p14:creationId xmlns:p14="http://schemas.microsoft.com/office/powerpoint/2010/main" val="66255000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cstate="print">
            <a:extLst>
              <a:ext uri="{28A0092B-C50C-407E-A947-70E740481C1C}">
                <a14:useLocalDpi xmlns:a14="http://schemas.microsoft.com/office/drawing/2010/main" val="0"/>
              </a:ext>
            </a:extLst>
          </a:blip>
          <a:srcRect t="14269" r="19566"/>
          <a:stretch/>
        </p:blipFill>
        <p:spPr>
          <a:xfrm>
            <a:off x="1" y="656395"/>
            <a:ext cx="4572000" cy="2916621"/>
          </a:xfrm>
          <a:prstGeom prst="rect">
            <a:avLst/>
          </a:prstGeom>
        </p:spPr>
      </p:pic>
      <p:sp>
        <p:nvSpPr>
          <p:cNvPr id="4" name="TextBox 29"/>
          <p:cNvSpPr txBox="1"/>
          <p:nvPr/>
        </p:nvSpPr>
        <p:spPr>
          <a:xfrm>
            <a:off x="539552" y="0"/>
            <a:ext cx="8064896" cy="461665"/>
          </a:xfrm>
          <a:prstGeom prst="rect">
            <a:avLst/>
          </a:prstGeom>
          <a:solidFill>
            <a:schemeClr val="bg1"/>
          </a:solidFill>
        </p:spPr>
        <p:txBody>
          <a:bodyPr wrap="square" rtlCol="0">
            <a:spAutoFit/>
          </a:bodyPr>
          <a:lstStyle/>
          <a:p>
            <a:pPr algn="ctr"/>
            <a:r>
              <a:rPr lang="en-US" sz="2400" b="1" baseline="0" dirty="0" smtClean="0"/>
              <a:t>Common Area 1, </a:t>
            </a:r>
            <a:r>
              <a:rPr lang="en-US" sz="2400" b="1" baseline="0" dirty="0" smtClean="0"/>
              <a:t> </a:t>
            </a:r>
            <a:r>
              <a:rPr lang="en-US" sz="2400" b="1" baseline="0" dirty="0" smtClean="0"/>
              <a:t>TCC </a:t>
            </a:r>
            <a:r>
              <a:rPr lang="en-US" sz="2400" b="1" baseline="0" dirty="0" smtClean="0">
                <a:solidFill>
                  <a:srgbClr val="0000FF"/>
                </a:solidFill>
              </a:rPr>
              <a:t>Spring </a:t>
            </a:r>
            <a:r>
              <a:rPr lang="en-US" sz="2400" b="1" baseline="0" dirty="0" smtClean="0">
                <a:solidFill>
                  <a:srgbClr val="0000FF"/>
                </a:solidFill>
              </a:rPr>
              <a:t>2020</a:t>
            </a:r>
            <a:endParaRPr lang="ru-RU" sz="2400" b="1" baseline="0" dirty="0">
              <a:solidFill>
                <a:srgbClr val="0000FF"/>
              </a:solidFill>
            </a:endParaRPr>
          </a:p>
        </p:txBody>
      </p:sp>
      <p:pic>
        <p:nvPicPr>
          <p:cNvPr id="6" name="Image 5"/>
          <p:cNvPicPr>
            <a:picLocks noChangeAspect="1"/>
          </p:cNvPicPr>
          <p:nvPr/>
        </p:nvPicPr>
        <p:blipFill rotWithShape="1">
          <a:blip r:embed="rId3" cstate="print">
            <a:extLst>
              <a:ext uri="{28A0092B-C50C-407E-A947-70E740481C1C}">
                <a14:useLocalDpi xmlns:a14="http://schemas.microsoft.com/office/drawing/2010/main" val="0"/>
              </a:ext>
            </a:extLst>
          </a:blip>
          <a:srcRect t="10931" r="18254"/>
          <a:stretch/>
        </p:blipFill>
        <p:spPr>
          <a:xfrm>
            <a:off x="324037" y="3573016"/>
            <a:ext cx="4067943" cy="2409431"/>
          </a:xfrm>
          <a:prstGeom prst="rect">
            <a:avLst/>
          </a:prstGeom>
        </p:spPr>
      </p:pic>
      <p:sp>
        <p:nvSpPr>
          <p:cNvPr id="7" name="ZoneTexte 6"/>
          <p:cNvSpPr txBox="1"/>
          <p:nvPr/>
        </p:nvSpPr>
        <p:spPr>
          <a:xfrm>
            <a:off x="3635896" y="4149080"/>
            <a:ext cx="1512168" cy="338554"/>
          </a:xfrm>
          <a:prstGeom prst="rect">
            <a:avLst/>
          </a:prstGeom>
          <a:noFill/>
        </p:spPr>
        <p:txBody>
          <a:bodyPr wrap="square" rtlCol="0">
            <a:spAutoFit/>
          </a:bodyPr>
          <a:lstStyle/>
          <a:p>
            <a:r>
              <a:rPr lang="en-US" sz="2400" b="1" dirty="0" smtClean="0"/>
              <a:t>POD</a:t>
            </a:r>
            <a:endParaRPr lang="fr-FR" sz="2400" b="1" dirty="0"/>
          </a:p>
        </p:txBody>
      </p:sp>
      <p:sp>
        <p:nvSpPr>
          <p:cNvPr id="9" name="ZoneTexte 8"/>
          <p:cNvSpPr txBox="1"/>
          <p:nvPr/>
        </p:nvSpPr>
        <p:spPr>
          <a:xfrm>
            <a:off x="3788296" y="1340768"/>
            <a:ext cx="1512168" cy="338554"/>
          </a:xfrm>
          <a:prstGeom prst="rect">
            <a:avLst/>
          </a:prstGeom>
          <a:noFill/>
        </p:spPr>
        <p:txBody>
          <a:bodyPr wrap="square" rtlCol="0">
            <a:spAutoFit/>
          </a:bodyPr>
          <a:lstStyle/>
          <a:p>
            <a:r>
              <a:rPr lang="en-US" sz="2400" b="1" dirty="0" smtClean="0"/>
              <a:t>RMSE</a:t>
            </a:r>
            <a:endParaRPr lang="fr-FR" sz="2400" b="1" dirty="0"/>
          </a:p>
        </p:txBody>
      </p:sp>
      <p:sp>
        <p:nvSpPr>
          <p:cNvPr id="10" name="ZoneTexte 9"/>
          <p:cNvSpPr txBox="1"/>
          <p:nvPr/>
        </p:nvSpPr>
        <p:spPr>
          <a:xfrm>
            <a:off x="3779912" y="2874422"/>
            <a:ext cx="1512168" cy="338554"/>
          </a:xfrm>
          <a:prstGeom prst="rect">
            <a:avLst/>
          </a:prstGeom>
          <a:noFill/>
        </p:spPr>
        <p:txBody>
          <a:bodyPr wrap="square" rtlCol="0">
            <a:spAutoFit/>
          </a:bodyPr>
          <a:lstStyle/>
          <a:p>
            <a:r>
              <a:rPr lang="en-US" sz="2400" b="1" dirty="0" smtClean="0"/>
              <a:t>ME</a:t>
            </a:r>
            <a:endParaRPr lang="fr-FR" sz="2400" b="1" dirty="0"/>
          </a:p>
        </p:txBody>
      </p:sp>
      <p:sp>
        <p:nvSpPr>
          <p:cNvPr id="11" name="ZoneTexte 10"/>
          <p:cNvSpPr txBox="1"/>
          <p:nvPr/>
        </p:nvSpPr>
        <p:spPr>
          <a:xfrm>
            <a:off x="3491880" y="3356992"/>
            <a:ext cx="1800200" cy="461665"/>
          </a:xfrm>
          <a:prstGeom prst="rect">
            <a:avLst/>
          </a:prstGeom>
          <a:noFill/>
        </p:spPr>
        <p:txBody>
          <a:bodyPr wrap="square" rtlCol="0">
            <a:spAutoFit/>
          </a:bodyPr>
          <a:lstStyle/>
          <a:p>
            <a:r>
              <a:rPr lang="fr-FR" sz="2400" b="1" baseline="0" dirty="0" smtClean="0"/>
              <a:t> </a:t>
            </a:r>
            <a:r>
              <a:rPr lang="en-US" sz="2400" b="1" dirty="0" smtClean="0">
                <a:solidFill>
                  <a:srgbClr val="FF0000"/>
                </a:solidFill>
              </a:rPr>
              <a:t>25-75%</a:t>
            </a:r>
            <a:endParaRPr lang="fr-FR" sz="2400" b="1" dirty="0">
              <a:solidFill>
                <a:srgbClr val="FF0000"/>
              </a:solidFill>
            </a:endParaRPr>
          </a:p>
        </p:txBody>
      </p:sp>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70" t="11595" r="28288" b="577"/>
          <a:stretch/>
        </p:blipFill>
        <p:spPr>
          <a:xfrm>
            <a:off x="4842934" y="3674813"/>
            <a:ext cx="3890870" cy="2295200"/>
          </a:xfrm>
          <a:prstGeom prst="rect">
            <a:avLst/>
          </a:prstGeom>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t="15983" r="18889"/>
          <a:stretch/>
        </p:blipFill>
        <p:spPr>
          <a:xfrm>
            <a:off x="4945766" y="815990"/>
            <a:ext cx="3658682" cy="2468879"/>
          </a:xfrm>
          <a:prstGeom prst="rect">
            <a:avLst/>
          </a:prstGeom>
        </p:spPr>
      </p:pic>
      <p:sp>
        <p:nvSpPr>
          <p:cNvPr id="15" name="ZoneTexte 14"/>
          <p:cNvSpPr txBox="1"/>
          <p:nvPr/>
        </p:nvSpPr>
        <p:spPr>
          <a:xfrm>
            <a:off x="7380312" y="692696"/>
            <a:ext cx="1512168" cy="338554"/>
          </a:xfrm>
          <a:prstGeom prst="rect">
            <a:avLst/>
          </a:prstGeom>
          <a:noFill/>
        </p:spPr>
        <p:txBody>
          <a:bodyPr wrap="square" rtlCol="0">
            <a:spAutoFit/>
          </a:bodyPr>
          <a:lstStyle/>
          <a:p>
            <a:r>
              <a:rPr lang="en-US" sz="2400" b="1" dirty="0" smtClean="0"/>
              <a:t>POD</a:t>
            </a:r>
            <a:endParaRPr lang="fr-FR" sz="2400" b="1" dirty="0"/>
          </a:p>
        </p:txBody>
      </p:sp>
      <p:sp>
        <p:nvSpPr>
          <p:cNvPr id="16" name="ZoneTexte 15"/>
          <p:cNvSpPr txBox="1"/>
          <p:nvPr/>
        </p:nvSpPr>
        <p:spPr>
          <a:xfrm>
            <a:off x="7884368" y="4437112"/>
            <a:ext cx="1512168" cy="338554"/>
          </a:xfrm>
          <a:prstGeom prst="rect">
            <a:avLst/>
          </a:prstGeom>
          <a:noFill/>
        </p:spPr>
        <p:txBody>
          <a:bodyPr wrap="square" rtlCol="0">
            <a:spAutoFit/>
          </a:bodyPr>
          <a:lstStyle/>
          <a:p>
            <a:r>
              <a:rPr lang="en-US" sz="2400" b="1" dirty="0" smtClean="0"/>
              <a:t>POD</a:t>
            </a:r>
            <a:endParaRPr lang="fr-FR" sz="2400" b="1" dirty="0"/>
          </a:p>
        </p:txBody>
      </p:sp>
      <p:sp>
        <p:nvSpPr>
          <p:cNvPr id="17" name="ZoneTexte 16"/>
          <p:cNvSpPr txBox="1"/>
          <p:nvPr/>
        </p:nvSpPr>
        <p:spPr>
          <a:xfrm>
            <a:off x="3059832" y="4797152"/>
            <a:ext cx="1512168" cy="338554"/>
          </a:xfrm>
          <a:prstGeom prst="rect">
            <a:avLst/>
          </a:prstGeom>
          <a:noFill/>
        </p:spPr>
        <p:txBody>
          <a:bodyPr wrap="square" rtlCol="0">
            <a:spAutoFit/>
          </a:bodyPr>
          <a:lstStyle/>
          <a:p>
            <a:r>
              <a:rPr lang="en-US" sz="2400" b="1" dirty="0" smtClean="0"/>
              <a:t>ETS</a:t>
            </a:r>
            <a:endParaRPr lang="fr-FR" sz="2400" b="1" dirty="0"/>
          </a:p>
        </p:txBody>
      </p:sp>
      <p:sp>
        <p:nvSpPr>
          <p:cNvPr id="18" name="ZoneTexte 17"/>
          <p:cNvSpPr txBox="1"/>
          <p:nvPr/>
        </p:nvSpPr>
        <p:spPr>
          <a:xfrm>
            <a:off x="5796136" y="4725144"/>
            <a:ext cx="1512168" cy="338554"/>
          </a:xfrm>
          <a:prstGeom prst="rect">
            <a:avLst/>
          </a:prstGeom>
          <a:noFill/>
        </p:spPr>
        <p:txBody>
          <a:bodyPr wrap="square" rtlCol="0">
            <a:spAutoFit/>
          </a:bodyPr>
          <a:lstStyle/>
          <a:p>
            <a:r>
              <a:rPr lang="en-US" sz="2400" b="1" dirty="0" smtClean="0"/>
              <a:t>ETS</a:t>
            </a:r>
            <a:endParaRPr lang="fr-FR" sz="2400" b="1" dirty="0"/>
          </a:p>
        </p:txBody>
      </p:sp>
      <p:sp>
        <p:nvSpPr>
          <p:cNvPr id="19" name="ZoneTexte 18"/>
          <p:cNvSpPr txBox="1"/>
          <p:nvPr/>
        </p:nvSpPr>
        <p:spPr>
          <a:xfrm>
            <a:off x="6948264" y="2708920"/>
            <a:ext cx="1512168" cy="338554"/>
          </a:xfrm>
          <a:prstGeom prst="rect">
            <a:avLst/>
          </a:prstGeom>
          <a:noFill/>
        </p:spPr>
        <p:txBody>
          <a:bodyPr wrap="square" rtlCol="0">
            <a:spAutoFit/>
          </a:bodyPr>
          <a:lstStyle/>
          <a:p>
            <a:r>
              <a:rPr lang="en-US" sz="2400" b="1" dirty="0" smtClean="0"/>
              <a:t>ETS</a:t>
            </a:r>
            <a:endParaRPr lang="fr-FR" sz="2400" b="1" dirty="0"/>
          </a:p>
        </p:txBody>
      </p:sp>
      <p:sp>
        <p:nvSpPr>
          <p:cNvPr id="20" name="ZoneTexte 19"/>
          <p:cNvSpPr txBox="1"/>
          <p:nvPr/>
        </p:nvSpPr>
        <p:spPr>
          <a:xfrm>
            <a:off x="7380312" y="404664"/>
            <a:ext cx="1800200" cy="461665"/>
          </a:xfrm>
          <a:prstGeom prst="rect">
            <a:avLst/>
          </a:prstGeom>
          <a:noFill/>
        </p:spPr>
        <p:txBody>
          <a:bodyPr wrap="square" rtlCol="0">
            <a:spAutoFit/>
          </a:bodyPr>
          <a:lstStyle/>
          <a:p>
            <a:r>
              <a:rPr lang="fr-FR" sz="2400" b="1" baseline="0" dirty="0" smtClean="0">
                <a:solidFill>
                  <a:srgbClr val="FF0000"/>
                </a:solidFill>
              </a:rPr>
              <a:t> </a:t>
            </a:r>
            <a:r>
              <a:rPr lang="en-US" sz="2400" b="1" dirty="0" smtClean="0">
                <a:solidFill>
                  <a:srgbClr val="FF0000"/>
                </a:solidFill>
              </a:rPr>
              <a:t>0</a:t>
            </a:r>
            <a:r>
              <a:rPr lang="en-US" sz="2400" b="1" dirty="0" smtClean="0">
                <a:solidFill>
                  <a:srgbClr val="FF0000"/>
                </a:solidFill>
              </a:rPr>
              <a:t>-25%</a:t>
            </a:r>
            <a:endParaRPr lang="fr-FR" sz="2400" b="1" dirty="0">
              <a:solidFill>
                <a:srgbClr val="FF0000"/>
              </a:solidFill>
            </a:endParaRPr>
          </a:p>
        </p:txBody>
      </p:sp>
      <p:sp>
        <p:nvSpPr>
          <p:cNvPr id="21" name="ZoneTexte 20"/>
          <p:cNvSpPr txBox="1"/>
          <p:nvPr/>
        </p:nvSpPr>
        <p:spPr>
          <a:xfrm>
            <a:off x="7164288" y="3356992"/>
            <a:ext cx="1800200" cy="461665"/>
          </a:xfrm>
          <a:prstGeom prst="rect">
            <a:avLst/>
          </a:prstGeom>
          <a:noFill/>
        </p:spPr>
        <p:txBody>
          <a:bodyPr wrap="square" rtlCol="0">
            <a:spAutoFit/>
          </a:bodyPr>
          <a:lstStyle/>
          <a:p>
            <a:r>
              <a:rPr lang="fr-FR" sz="2400" b="1" baseline="0" dirty="0" smtClean="0"/>
              <a:t> </a:t>
            </a:r>
            <a:r>
              <a:rPr lang="en-US" sz="2400" b="1" dirty="0" smtClean="0">
                <a:solidFill>
                  <a:srgbClr val="FF0000"/>
                </a:solidFill>
              </a:rPr>
              <a:t>75-100%</a:t>
            </a:r>
            <a:endParaRPr lang="fr-FR" sz="2400" b="1" dirty="0">
              <a:solidFill>
                <a:srgbClr val="FF0000"/>
              </a:solidFill>
            </a:endParaRPr>
          </a:p>
        </p:txBody>
      </p:sp>
      <p:sp>
        <p:nvSpPr>
          <p:cNvPr id="22" name="ZoneTexte 21"/>
          <p:cNvSpPr txBox="1"/>
          <p:nvPr/>
        </p:nvSpPr>
        <p:spPr>
          <a:xfrm>
            <a:off x="1023322" y="6176337"/>
            <a:ext cx="7742825" cy="400110"/>
          </a:xfrm>
          <a:prstGeom prst="rect">
            <a:avLst/>
          </a:prstGeom>
          <a:noFill/>
        </p:spPr>
        <p:txBody>
          <a:bodyPr wrap="none" rtlCol="0">
            <a:spAutoFit/>
          </a:bodyPr>
          <a:lstStyle/>
          <a:p>
            <a:r>
              <a:rPr lang="en-US" sz="2000" b="1" baseline="0" dirty="0" smtClean="0">
                <a:solidFill>
                  <a:srgbClr val="00B0F0"/>
                </a:solidFill>
              </a:rPr>
              <a:t>ICON-GR better than other models (POD) 0-25%, worse 25-75%</a:t>
            </a:r>
            <a:endParaRPr lang="fr-FR" sz="2000" b="1" baseline="0" dirty="0">
              <a:solidFill>
                <a:srgbClr val="00B0F0"/>
              </a:solidFill>
            </a:endParaRPr>
          </a:p>
        </p:txBody>
      </p:sp>
    </p:spTree>
    <p:extLst>
      <p:ext uri="{BB962C8B-B14F-4D97-AF65-F5344CB8AC3E}">
        <p14:creationId xmlns:p14="http://schemas.microsoft.com/office/powerpoint/2010/main" val="380387447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540A2C4-9FB7-4293-BCB2-BF58C7EA82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07" y="334704"/>
            <a:ext cx="9015690" cy="5038512"/>
          </a:xfrm>
          <a:prstGeom prst="rect">
            <a:avLst/>
          </a:prstGeom>
        </p:spPr>
      </p:pic>
      <p:graphicFrame>
        <p:nvGraphicFramePr>
          <p:cNvPr id="7" name="Table 6"/>
          <p:cNvGraphicFramePr>
            <a:graphicFrameLocks noGrp="1"/>
          </p:cNvGraphicFramePr>
          <p:nvPr/>
        </p:nvGraphicFramePr>
        <p:xfrm>
          <a:off x="3680460" y="3352800"/>
          <a:ext cx="1783080" cy="152400"/>
        </p:xfrm>
        <a:graphic>
          <a:graphicData uri="http://schemas.openxmlformats.org/drawingml/2006/table">
            <a:tbl>
              <a:tblPr/>
              <a:tblGrid>
                <a:gridCol w="1783080">
                  <a:extLst>
                    <a:ext uri="{9D8B030D-6E8A-4147-A177-3AD203B41FA5}">
                      <a16:colId xmlns:a16="http://schemas.microsoft.com/office/drawing/2014/main" xmlns="" val="20000"/>
                    </a:ext>
                  </a:extLst>
                </a:gridCol>
              </a:tblGrid>
              <a:tr h="0">
                <a:tc>
                  <a:txBody>
                    <a:bodyPr/>
                    <a:lstStyle/>
                    <a:p>
                      <a:pPr>
                        <a:spcAft>
                          <a:spcPts val="0"/>
                        </a:spcAft>
                        <a:tabLst>
                          <a:tab pos="2743200" algn="ctr"/>
                          <a:tab pos="5486400" algn="r"/>
                          <a:tab pos="2362200" algn="l"/>
                        </a:tabLst>
                      </a:pPr>
                      <a:endParaRPr lang="en-US" sz="1000" dirty="0">
                        <a:latin typeface="Arial"/>
                        <a:ea typeface="Times New Roman"/>
                        <a:cs typeface="Times New Roman"/>
                      </a:endParaRPr>
                    </a:p>
                  </a:txBody>
                  <a:tcPr marL="68580" marR="68580" marT="0" marB="0">
                    <a:lnL>
                      <a:noFill/>
                    </a:lnL>
                    <a:lnR>
                      <a:noFill/>
                    </a:lnR>
                    <a:lnT>
                      <a:noFill/>
                    </a:lnT>
                    <a:lnB>
                      <a:noFill/>
                    </a:lnB>
                  </a:tcPr>
                </a:tc>
                <a:extLst>
                  <a:ext uri="{0D108BD9-81ED-4DB2-BD59-A6C34878D82A}">
                    <a16:rowId xmlns:a16="http://schemas.microsoft.com/office/drawing/2014/main" xmlns="" val="10000"/>
                  </a:ext>
                </a:extLst>
              </a:tr>
            </a:tbl>
          </a:graphicData>
        </a:graphic>
      </p:graphicFrame>
      <p:sp>
        <p:nvSpPr>
          <p:cNvPr id="11" name="TextBox 10">
            <a:extLst>
              <a:ext uri="{FF2B5EF4-FFF2-40B4-BE49-F238E27FC236}">
                <a16:creationId xmlns:a16="http://schemas.microsoft.com/office/drawing/2014/main" xmlns="" id="{4F70D44A-53B7-4B0E-8136-E5F0A5C21597}"/>
              </a:ext>
            </a:extLst>
          </p:cNvPr>
          <p:cNvSpPr txBox="1"/>
          <p:nvPr/>
        </p:nvSpPr>
        <p:spPr>
          <a:xfrm>
            <a:off x="395536" y="1229003"/>
            <a:ext cx="1957388" cy="368300"/>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outerShdw blurRad="38100" dist="38100" dir="2700000" algn="tl">
                    <a:srgbClr val="000000">
                      <a:alpha val="43137"/>
                    </a:srgbClr>
                  </a:outerShdw>
                </a:effectLst>
                <a:uLnTx/>
                <a:uFillTx/>
                <a:latin typeface="Calibri"/>
                <a:ea typeface="+mn-ea"/>
                <a:cs typeface="Arial" panose="020B0604020202020204" pitchFamily="34" charset="0"/>
              </a:rPr>
              <a:t>COSMO-D2</a:t>
            </a:r>
          </a:p>
        </p:txBody>
      </p:sp>
      <p:sp>
        <p:nvSpPr>
          <p:cNvPr id="12" name="TextBox 11">
            <a:extLst>
              <a:ext uri="{FF2B5EF4-FFF2-40B4-BE49-F238E27FC236}">
                <a16:creationId xmlns:a16="http://schemas.microsoft.com/office/drawing/2014/main" xmlns="" id="{DEA26493-08D7-47FD-B62E-217AFE897056}"/>
              </a:ext>
            </a:extLst>
          </p:cNvPr>
          <p:cNvSpPr txBox="1"/>
          <p:nvPr/>
        </p:nvSpPr>
        <p:spPr>
          <a:xfrm>
            <a:off x="6099874" y="1162327"/>
            <a:ext cx="1401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effectLst>
                  <a:outerShdw blurRad="38100" dist="38100" dir="2700000" algn="tl">
                    <a:srgbClr val="000000">
                      <a:alpha val="43137"/>
                    </a:srgbClr>
                  </a:outerShdw>
                </a:effectLst>
                <a:latin typeface="Calibri"/>
                <a:cs typeface="Arial" panose="020B0604020202020204" pitchFamily="34" charset="0"/>
              </a:rPr>
              <a:t>COSMO-RU2</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13" name="TextBox 12">
            <a:extLst>
              <a:ext uri="{FF2B5EF4-FFF2-40B4-BE49-F238E27FC236}">
                <a16:creationId xmlns:a16="http://schemas.microsoft.com/office/drawing/2014/main" xmlns="" id="{284083F4-9521-4D87-B25B-918591D7C8B3}"/>
              </a:ext>
            </a:extLst>
          </p:cNvPr>
          <p:cNvSpPr txBox="1"/>
          <p:nvPr/>
        </p:nvSpPr>
        <p:spPr>
          <a:xfrm>
            <a:off x="611560" y="1934890"/>
            <a:ext cx="1474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FFFF"/>
                </a:solidFill>
                <a:effectLst>
                  <a:outerShdw blurRad="38100" dist="38100" dir="2700000" algn="tl">
                    <a:srgbClr val="000000">
                      <a:alpha val="43137"/>
                    </a:srgbClr>
                  </a:outerShdw>
                </a:effectLst>
                <a:latin typeface="Calibri"/>
                <a:cs typeface="Arial" panose="020B0604020202020204" pitchFamily="34" charset="0"/>
              </a:rPr>
              <a:t>COSMO-1</a:t>
            </a:r>
            <a:endParaRPr kumimoji="0" lang="en-US" sz="1800" b="1" i="0" u="none" strike="noStrike" kern="1200" cap="none" spc="0" normalizeH="0" baseline="0" noProof="0" dirty="0">
              <a:ln>
                <a:noFill/>
              </a:ln>
              <a:solidFill>
                <a:srgbClr val="00FFFF"/>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4" name="TextBox 13">
            <a:extLst>
              <a:ext uri="{FF2B5EF4-FFF2-40B4-BE49-F238E27FC236}">
                <a16:creationId xmlns:a16="http://schemas.microsoft.com/office/drawing/2014/main" xmlns="" id="{2DC92BF9-73D0-4A23-BC88-856325CF0A61}"/>
              </a:ext>
            </a:extLst>
          </p:cNvPr>
          <p:cNvSpPr txBox="1"/>
          <p:nvPr/>
        </p:nvSpPr>
        <p:spPr>
          <a:xfrm>
            <a:off x="2948782" y="3852862"/>
            <a:ext cx="1474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CC"/>
                </a:solidFill>
                <a:effectLst>
                  <a:outerShdw blurRad="38100" dist="38100" dir="2700000" algn="tl">
                    <a:srgbClr val="000000">
                      <a:alpha val="43137"/>
                    </a:srgbClr>
                  </a:outerShdw>
                </a:effectLst>
                <a:latin typeface="Calibri"/>
                <a:cs typeface="Arial" panose="020B0604020202020204" pitchFamily="34" charset="0"/>
              </a:rPr>
              <a:t>COSMO-GR1</a:t>
            </a:r>
            <a:endPar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15" name="TextBox 14">
            <a:extLst>
              <a:ext uri="{FF2B5EF4-FFF2-40B4-BE49-F238E27FC236}">
                <a16:creationId xmlns:a16="http://schemas.microsoft.com/office/drawing/2014/main" xmlns="" id="{6094C3C6-412A-4EF4-B867-40E558141B52}"/>
              </a:ext>
            </a:extLst>
          </p:cNvPr>
          <p:cNvSpPr txBox="1"/>
          <p:nvPr/>
        </p:nvSpPr>
        <p:spPr>
          <a:xfrm>
            <a:off x="3482743" y="2698018"/>
            <a:ext cx="133240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FF"/>
                </a:solidFill>
                <a:effectLst>
                  <a:outerShdw blurRad="38100" dist="38100" dir="2700000" algn="tl">
                    <a:srgbClr val="000000">
                      <a:alpha val="43137"/>
                    </a:srgbClr>
                  </a:outerShdw>
                </a:effectLst>
                <a:latin typeface="Calibri"/>
                <a:cs typeface="Arial" panose="020B0604020202020204" pitchFamily="34" charset="0"/>
              </a:rPr>
              <a:t>COSMO-RO</a:t>
            </a:r>
            <a:endParaRPr kumimoji="0" lang="en-US" sz="1800" b="1" i="0" u="none" strike="noStrike" kern="1200" cap="none" spc="0" normalizeH="0" baseline="0" noProof="0" dirty="0">
              <a:ln>
                <a:noFill/>
              </a:ln>
              <a:solidFill>
                <a:srgbClr val="FF00FF"/>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16" name="TextBox 15">
            <a:extLst>
              <a:ext uri="{FF2B5EF4-FFF2-40B4-BE49-F238E27FC236}">
                <a16:creationId xmlns:a16="http://schemas.microsoft.com/office/drawing/2014/main" xmlns="" id="{CCE8D368-FAAB-4374-8672-F0DF8D739E31}"/>
              </a:ext>
            </a:extLst>
          </p:cNvPr>
          <p:cNvSpPr txBox="1"/>
          <p:nvPr/>
        </p:nvSpPr>
        <p:spPr>
          <a:xfrm>
            <a:off x="1389262" y="3717032"/>
            <a:ext cx="144016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ea typeface="+mn-ea"/>
                <a:cs typeface="Arial" panose="020B0604020202020204" pitchFamily="34" charset="0"/>
              </a:rPr>
              <a:t>COSMO-I2/2I</a:t>
            </a:r>
          </a:p>
        </p:txBody>
      </p:sp>
      <p:sp>
        <p:nvSpPr>
          <p:cNvPr id="18" name="TextBox 17">
            <a:extLst>
              <a:ext uri="{FF2B5EF4-FFF2-40B4-BE49-F238E27FC236}">
                <a16:creationId xmlns:a16="http://schemas.microsoft.com/office/drawing/2014/main" xmlns="" id="{F5DC2B71-5C26-4C9F-8A2E-12A0F6110948}"/>
              </a:ext>
            </a:extLst>
          </p:cNvPr>
          <p:cNvSpPr txBox="1"/>
          <p:nvPr/>
        </p:nvSpPr>
        <p:spPr>
          <a:xfrm>
            <a:off x="2192782" y="2229347"/>
            <a:ext cx="756000" cy="144000"/>
          </a:xfrm>
          <a:prstGeom prst="rect">
            <a:avLst/>
          </a:prstGeom>
          <a:solidFill>
            <a:schemeClr val="bg1">
              <a:lumMod val="65000"/>
              <a:alpha val="55000"/>
            </a:schemeClr>
          </a:solidFill>
          <a:ln w="28575">
            <a:solidFill>
              <a:schemeClr val="tx1"/>
            </a:solidFill>
          </a:ln>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8" name="TextBox 7"/>
          <p:cNvSpPr txBox="1"/>
          <p:nvPr/>
        </p:nvSpPr>
        <p:spPr>
          <a:xfrm>
            <a:off x="35496" y="-27384"/>
            <a:ext cx="5976664" cy="420628"/>
          </a:xfrm>
          <a:prstGeom prst="rect">
            <a:avLst/>
          </a:prstGeom>
          <a:noFill/>
        </p:spPr>
        <p:txBody>
          <a:bodyPr wrap="square" rtlCol="0">
            <a:spAutoFit/>
          </a:bodyPr>
          <a:lstStyle/>
          <a:p>
            <a:pPr rtl="0"/>
            <a:r>
              <a:rPr lang="en-US" sz="3200" b="1" dirty="0">
                <a:solidFill>
                  <a:srgbClr val="002060"/>
                </a:solidFill>
                <a:effectLst>
                  <a:outerShdw blurRad="38100" dist="38100" dir="2700000" algn="tl">
                    <a:srgbClr val="000000">
                      <a:alpha val="43137"/>
                    </a:srgbClr>
                  </a:outerShdw>
                </a:effectLst>
                <a:latin typeface="+mj-lt"/>
              </a:rPr>
              <a:t>Common Plots 2019-2020 - </a:t>
            </a:r>
            <a:r>
              <a:rPr lang="en-US" sz="3200" b="1" dirty="0" smtClean="0">
                <a:solidFill>
                  <a:srgbClr val="002060"/>
                </a:solidFill>
                <a:effectLst>
                  <a:outerShdw blurRad="38100" dist="38100" dir="2700000" algn="tl">
                    <a:srgbClr val="000000">
                      <a:alpha val="43137"/>
                    </a:srgbClr>
                  </a:outerShdw>
                </a:effectLst>
                <a:latin typeface="+mj-lt"/>
              </a:rPr>
              <a:t> COSMO </a:t>
            </a:r>
            <a:r>
              <a:rPr lang="en-US" sz="3200" b="1" dirty="0" smtClean="0">
                <a:solidFill>
                  <a:srgbClr val="FFC000"/>
                </a:solidFill>
                <a:effectLst>
                  <a:outerShdw blurRad="38100" dist="38100" dir="2700000" algn="tl">
                    <a:srgbClr val="000000">
                      <a:alpha val="43137"/>
                    </a:srgbClr>
                  </a:outerShdw>
                </a:effectLst>
                <a:latin typeface="+mj-lt"/>
              </a:rPr>
              <a:t>FINE</a:t>
            </a:r>
            <a:endParaRPr lang="en-US" sz="3200" b="1" dirty="0">
              <a:solidFill>
                <a:srgbClr val="FFC000"/>
              </a:solidFill>
              <a:effectLst>
                <a:outerShdw blurRad="38100" dist="38100" dir="2700000" algn="tl">
                  <a:srgbClr val="000000">
                    <a:alpha val="43137"/>
                  </a:srgbClr>
                </a:outerShdw>
              </a:effectLst>
              <a:latin typeface="+mj-lt"/>
            </a:endParaRPr>
          </a:p>
        </p:txBody>
      </p:sp>
      <p:pic>
        <p:nvPicPr>
          <p:cNvPr id="5" name="Picture 4">
            <a:extLst>
              <a:ext uri="{FF2B5EF4-FFF2-40B4-BE49-F238E27FC236}">
                <a16:creationId xmlns:a16="http://schemas.microsoft.com/office/drawing/2014/main" xmlns="" id="{D5B08DC3-876F-458F-AF9D-B82DD371D1A2}"/>
              </a:ext>
            </a:extLst>
          </p:cNvPr>
          <p:cNvPicPr>
            <a:picLocks noChangeAspect="1"/>
          </p:cNvPicPr>
          <p:nvPr/>
        </p:nvPicPr>
        <p:blipFill>
          <a:blip r:embed="rId4"/>
          <a:stretch>
            <a:fillRect/>
          </a:stretch>
        </p:blipFill>
        <p:spPr>
          <a:xfrm>
            <a:off x="5829306" y="4884996"/>
            <a:ext cx="3194369" cy="1962255"/>
          </a:xfrm>
          <a:prstGeom prst="rect">
            <a:avLst/>
          </a:prstGeom>
        </p:spPr>
      </p:pic>
      <p:sp>
        <p:nvSpPr>
          <p:cNvPr id="20" name="TextBox 19">
            <a:extLst>
              <a:ext uri="{FF2B5EF4-FFF2-40B4-BE49-F238E27FC236}">
                <a16:creationId xmlns:a16="http://schemas.microsoft.com/office/drawing/2014/main" xmlns="" id="{11426CA9-86E2-42FE-9AE5-6C42B5949B38}"/>
              </a:ext>
            </a:extLst>
          </p:cNvPr>
          <p:cNvSpPr txBox="1"/>
          <p:nvPr/>
        </p:nvSpPr>
        <p:spPr>
          <a:xfrm>
            <a:off x="5220072" y="3161685"/>
            <a:ext cx="1401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effectLst>
                  <a:outerShdw blurRad="38100" dist="38100" dir="2700000" algn="tl">
                    <a:srgbClr val="000000">
                      <a:alpha val="43137"/>
                    </a:srgbClr>
                  </a:outerShdw>
                </a:effectLst>
                <a:latin typeface="Calibri"/>
                <a:cs typeface="Arial" panose="020B0604020202020204" pitchFamily="34" charset="0"/>
              </a:rPr>
              <a:t>COSMO-RU2</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21" name="TextBox 20">
            <a:extLst>
              <a:ext uri="{FF2B5EF4-FFF2-40B4-BE49-F238E27FC236}">
                <a16:creationId xmlns:a16="http://schemas.microsoft.com/office/drawing/2014/main" xmlns="" id="{507B89D9-49C1-4E05-98B0-1B4DAC3B751D}"/>
              </a:ext>
            </a:extLst>
          </p:cNvPr>
          <p:cNvSpPr txBox="1"/>
          <p:nvPr/>
        </p:nvSpPr>
        <p:spPr>
          <a:xfrm>
            <a:off x="3023828" y="1110258"/>
            <a:ext cx="1474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ea typeface="+mn-ea"/>
                <a:cs typeface="Arial" panose="020B0604020202020204" pitchFamily="34" charset="0"/>
              </a:rPr>
              <a:t>COSMO-PL2</a:t>
            </a:r>
          </a:p>
        </p:txBody>
      </p:sp>
      <p:sp>
        <p:nvSpPr>
          <p:cNvPr id="23" name="TextBox 22">
            <a:extLst>
              <a:ext uri="{FF2B5EF4-FFF2-40B4-BE49-F238E27FC236}">
                <a16:creationId xmlns:a16="http://schemas.microsoft.com/office/drawing/2014/main" xmlns="" id="{2DBD8986-C8D8-44AD-8DCA-5FAA24045BBF}"/>
              </a:ext>
            </a:extLst>
          </p:cNvPr>
          <p:cNvSpPr txBox="1"/>
          <p:nvPr/>
        </p:nvSpPr>
        <p:spPr>
          <a:xfrm>
            <a:off x="5004048" y="757932"/>
            <a:ext cx="1401763"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C00000"/>
                </a:solidFill>
                <a:effectLst>
                  <a:outerShdw blurRad="38100" dist="38100" dir="2700000" algn="tl">
                    <a:srgbClr val="000000">
                      <a:alpha val="43137"/>
                    </a:srgbClr>
                  </a:outerShdw>
                </a:effectLst>
                <a:latin typeface="Calibri"/>
                <a:cs typeface="Arial" panose="020B0604020202020204" pitchFamily="34" charset="0"/>
              </a:rPr>
              <a:t>COSMO-RU2</a:t>
            </a:r>
            <a:endParaRPr kumimoji="0" lang="en-US" sz="18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Calibri"/>
              <a:ea typeface="+mn-ea"/>
              <a:cs typeface="Arial" panose="020B0604020202020204" pitchFamily="34" charset="0"/>
            </a:endParaRPr>
          </a:p>
        </p:txBody>
      </p:sp>
      <p:sp>
        <p:nvSpPr>
          <p:cNvPr id="25" name="TextBox 24">
            <a:extLst>
              <a:ext uri="{FF2B5EF4-FFF2-40B4-BE49-F238E27FC236}">
                <a16:creationId xmlns:a16="http://schemas.microsoft.com/office/drawing/2014/main" xmlns="" id="{F0D8129B-1A3F-4E8F-9A3E-48DDFF3C7FA1}"/>
              </a:ext>
            </a:extLst>
          </p:cNvPr>
          <p:cNvSpPr txBox="1"/>
          <p:nvPr/>
        </p:nvSpPr>
        <p:spPr>
          <a:xfrm>
            <a:off x="4020998" y="4850802"/>
            <a:ext cx="147478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effectLst>
                  <a:outerShdw blurRad="38100" dist="38100" dir="2700000" algn="tl">
                    <a:srgbClr val="000000">
                      <a:alpha val="43137"/>
                    </a:srgbClr>
                  </a:outerShdw>
                </a:effectLst>
                <a:latin typeface="Calibri"/>
                <a:cs typeface="Arial" panose="020B0604020202020204" pitchFamily="34" charset="0"/>
              </a:rPr>
              <a:t>COSMO-IL</a:t>
            </a:r>
            <a:endParaRPr kumimoji="0" lang="en-US" sz="1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cs typeface="Arial" panose="020B0604020202020204" pitchFamily="34" charset="0"/>
            </a:endParaRPr>
          </a:p>
        </p:txBody>
      </p:sp>
    </p:spTree>
    <p:extLst>
      <p:ext uri="{BB962C8B-B14F-4D97-AF65-F5344CB8AC3E}">
        <p14:creationId xmlns:p14="http://schemas.microsoft.com/office/powerpoint/2010/main" val="4222876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t="13616" r="19908"/>
          <a:stretch/>
        </p:blipFill>
        <p:spPr>
          <a:xfrm>
            <a:off x="827584" y="3857624"/>
            <a:ext cx="6696744" cy="2719189"/>
          </a:xfrm>
          <a:prstGeom prst="rect">
            <a:avLst/>
          </a:prstGeom>
        </p:spPr>
      </p:pic>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l="-1672" t="11437" r="14795"/>
          <a:stretch/>
        </p:blipFill>
        <p:spPr>
          <a:xfrm>
            <a:off x="971600" y="864126"/>
            <a:ext cx="6693743" cy="2690138"/>
          </a:xfrm>
          <a:prstGeom prst="rect">
            <a:avLst/>
          </a:prstGeom>
        </p:spPr>
      </p:pic>
      <p:sp>
        <p:nvSpPr>
          <p:cNvPr id="4" name="TextBox 29"/>
          <p:cNvSpPr txBox="1"/>
          <p:nvPr/>
        </p:nvSpPr>
        <p:spPr>
          <a:xfrm>
            <a:off x="539552" y="0"/>
            <a:ext cx="8064896" cy="830997"/>
          </a:xfrm>
          <a:prstGeom prst="rect">
            <a:avLst/>
          </a:prstGeom>
          <a:solidFill>
            <a:schemeClr val="bg1"/>
          </a:solidFill>
        </p:spPr>
        <p:txBody>
          <a:bodyPr wrap="square" rtlCol="0">
            <a:spAutoFit/>
          </a:bodyPr>
          <a:lstStyle/>
          <a:p>
            <a:pPr algn="ctr"/>
            <a:r>
              <a:rPr lang="en-US" sz="2400" b="1" baseline="0" dirty="0" smtClean="0"/>
              <a:t>Total </a:t>
            </a:r>
            <a:r>
              <a:rPr lang="en-US" sz="2400" b="1" baseline="0" dirty="0"/>
              <a:t>precipitation in 6 hours </a:t>
            </a:r>
            <a:r>
              <a:rPr lang="en-US" sz="2400" b="1" baseline="0" dirty="0" smtClean="0"/>
              <a:t>FBI</a:t>
            </a:r>
          </a:p>
          <a:p>
            <a:pPr algn="ctr"/>
            <a:r>
              <a:rPr lang="en-US" sz="2400" b="1" baseline="0" dirty="0" smtClean="0"/>
              <a:t>Common Area 1, </a:t>
            </a:r>
            <a:r>
              <a:rPr lang="en-US" sz="2400" b="1" baseline="0" dirty="0" smtClean="0">
                <a:solidFill>
                  <a:srgbClr val="FF0000"/>
                </a:solidFill>
              </a:rPr>
              <a:t>Summer 2019</a:t>
            </a:r>
            <a:endParaRPr lang="ru-RU" sz="2400" b="1" baseline="0" dirty="0">
              <a:solidFill>
                <a:srgbClr val="FF0000"/>
              </a:solidFill>
            </a:endParaRPr>
          </a:p>
        </p:txBody>
      </p:sp>
      <p:sp>
        <p:nvSpPr>
          <p:cNvPr id="6" name="TextBox 6"/>
          <p:cNvSpPr txBox="1"/>
          <p:nvPr/>
        </p:nvSpPr>
        <p:spPr>
          <a:xfrm>
            <a:off x="7546781" y="1700808"/>
            <a:ext cx="1340432" cy="461665"/>
          </a:xfrm>
          <a:prstGeom prst="rect">
            <a:avLst/>
          </a:prstGeom>
          <a:noFill/>
        </p:spPr>
        <p:txBody>
          <a:bodyPr wrap="none" rtlCol="0">
            <a:spAutoFit/>
          </a:bodyPr>
          <a:lstStyle/>
          <a:p>
            <a:r>
              <a:rPr lang="en-US" sz="2400" b="1" baseline="0" dirty="0" smtClean="0"/>
              <a:t>&gt;0.2mm</a:t>
            </a:r>
            <a:endParaRPr lang="ru-RU" sz="2400" b="1" baseline="0" dirty="0"/>
          </a:p>
        </p:txBody>
      </p:sp>
      <p:sp>
        <p:nvSpPr>
          <p:cNvPr id="7" name="TextBox 6"/>
          <p:cNvSpPr txBox="1"/>
          <p:nvPr/>
        </p:nvSpPr>
        <p:spPr>
          <a:xfrm>
            <a:off x="7699181" y="5271591"/>
            <a:ext cx="1255472" cy="461665"/>
          </a:xfrm>
          <a:prstGeom prst="rect">
            <a:avLst/>
          </a:prstGeom>
          <a:noFill/>
        </p:spPr>
        <p:txBody>
          <a:bodyPr wrap="none" rtlCol="0">
            <a:spAutoFit/>
          </a:bodyPr>
          <a:lstStyle/>
          <a:p>
            <a:r>
              <a:rPr lang="en-US" sz="2400" b="1" baseline="0" dirty="0" smtClean="0"/>
              <a:t>&gt;10mm</a:t>
            </a:r>
            <a:endParaRPr lang="ru-RU" sz="2400" b="1" baseline="0" dirty="0"/>
          </a:p>
        </p:txBody>
      </p:sp>
      <p:cxnSp>
        <p:nvCxnSpPr>
          <p:cNvPr id="9" name="Connecteur droit 8"/>
          <p:cNvCxnSpPr/>
          <p:nvPr/>
        </p:nvCxnSpPr>
        <p:spPr bwMode="auto">
          <a:xfrm>
            <a:off x="1691680" y="2857897"/>
            <a:ext cx="58551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10" name="Connecteur droit 9"/>
          <p:cNvCxnSpPr/>
          <p:nvPr/>
        </p:nvCxnSpPr>
        <p:spPr bwMode="auto">
          <a:xfrm>
            <a:off x="1763688" y="5373216"/>
            <a:ext cx="5855101" cy="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13" name="Image 12"/>
          <p:cNvPicPr>
            <a:picLocks noChangeAspect="1"/>
          </p:cNvPicPr>
          <p:nvPr/>
        </p:nvPicPr>
        <p:blipFill rotWithShape="1">
          <a:blip r:embed="rId4">
            <a:extLst>
              <a:ext uri="{28A0092B-C50C-407E-A947-70E740481C1C}">
                <a14:useLocalDpi xmlns:a14="http://schemas.microsoft.com/office/drawing/2010/main" val="0"/>
              </a:ext>
            </a:extLst>
          </a:blip>
          <a:srcRect l="83320" t="10756" b="51651"/>
          <a:stretch/>
        </p:blipFill>
        <p:spPr>
          <a:xfrm>
            <a:off x="64978" y="2209195"/>
            <a:ext cx="1525211" cy="1933575"/>
          </a:xfrm>
          <a:prstGeom prst="rect">
            <a:avLst/>
          </a:prstGeom>
        </p:spPr>
      </p:pic>
      <p:sp>
        <p:nvSpPr>
          <p:cNvPr id="14" name="Скругленный прямоугольник 8"/>
          <p:cNvSpPr/>
          <p:nvPr/>
        </p:nvSpPr>
        <p:spPr bwMode="auto">
          <a:xfrm>
            <a:off x="5940152" y="3186735"/>
            <a:ext cx="2952328" cy="1464231"/>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aseline="0" dirty="0" smtClean="0"/>
              <a:t>ICON-EU, ICON tend to underestimate events for higher thresholds</a:t>
            </a:r>
            <a:endParaRPr lang="en-US" sz="2000" baseline="0" dirty="0" smtClean="0"/>
          </a:p>
        </p:txBody>
      </p:sp>
      <p:sp>
        <p:nvSpPr>
          <p:cNvPr id="11" name="Скругленный прямоугольник 41"/>
          <p:cNvSpPr/>
          <p:nvPr/>
        </p:nvSpPr>
        <p:spPr bwMode="auto">
          <a:xfrm>
            <a:off x="35496" y="5589242"/>
            <a:ext cx="2952328"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u="sng" baseline="0" dirty="0" smtClean="0"/>
              <a:t>&gt;0.2 mm</a:t>
            </a:r>
            <a:r>
              <a:rPr lang="en-US" sz="2000" baseline="0" dirty="0" smtClean="0"/>
              <a:t> </a:t>
            </a:r>
            <a:r>
              <a:rPr lang="en-US" sz="2000" baseline="0" dirty="0" err="1" smtClean="0"/>
              <a:t>Tot.prec</a:t>
            </a:r>
            <a:r>
              <a:rPr lang="en-US" sz="2000" baseline="0" dirty="0" smtClean="0"/>
              <a:t>. </a:t>
            </a:r>
            <a:r>
              <a:rPr lang="en-US" sz="2000" baseline="0" dirty="0" smtClean="0">
                <a:solidFill>
                  <a:srgbClr val="FF0000"/>
                </a:solidFill>
              </a:rPr>
              <a:t>overestimated</a:t>
            </a:r>
          </a:p>
          <a:p>
            <a:pPr algn="ctr"/>
            <a:r>
              <a:rPr lang="en-US" sz="2000" baseline="0" dirty="0"/>
              <a:t>“drizzle” </a:t>
            </a:r>
            <a:r>
              <a:rPr lang="en-US" sz="2000" baseline="0" dirty="0" smtClean="0"/>
              <a:t>persists</a:t>
            </a:r>
          </a:p>
        </p:txBody>
      </p:sp>
    </p:spTree>
    <p:extLst>
      <p:ext uri="{BB962C8B-B14F-4D97-AF65-F5344CB8AC3E}">
        <p14:creationId xmlns:p14="http://schemas.microsoft.com/office/powerpoint/2010/main" val="247528627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31</a:t>
            </a:fld>
            <a:endParaRPr lang="ru-RU" sz="2000" kern="0" dirty="0"/>
          </a:p>
        </p:txBody>
      </p:sp>
      <p:sp>
        <p:nvSpPr>
          <p:cNvPr id="30" name="TextBox 29"/>
          <p:cNvSpPr txBox="1"/>
          <p:nvPr/>
        </p:nvSpPr>
        <p:spPr>
          <a:xfrm>
            <a:off x="539552" y="30596"/>
            <a:ext cx="8064896" cy="830997"/>
          </a:xfrm>
          <a:prstGeom prst="rect">
            <a:avLst/>
          </a:prstGeom>
          <a:solidFill>
            <a:schemeClr val="bg1"/>
          </a:solidFill>
        </p:spPr>
        <p:txBody>
          <a:bodyPr wrap="square" rtlCol="0">
            <a:spAutoFit/>
          </a:bodyPr>
          <a:lstStyle/>
          <a:p>
            <a:pPr algn="ctr"/>
            <a:r>
              <a:rPr lang="en-US" sz="2400" b="1" baseline="0" dirty="0" smtClean="0"/>
              <a:t>&gt;</a:t>
            </a:r>
            <a:r>
              <a:rPr lang="en-US" sz="2400" b="1" baseline="0" dirty="0"/>
              <a:t>5</a:t>
            </a:r>
            <a:r>
              <a:rPr lang="en-US" sz="2400" b="1" baseline="0" dirty="0" smtClean="0"/>
              <a:t> </a:t>
            </a:r>
            <a:r>
              <a:rPr lang="en-US" sz="2400" b="1" baseline="0" dirty="0" smtClean="0"/>
              <a:t>mm Total precipitation in 6 hours </a:t>
            </a:r>
            <a:r>
              <a:rPr lang="en-US" sz="2400" b="1" baseline="0" dirty="0" smtClean="0"/>
              <a:t>ETS</a:t>
            </a:r>
            <a:endParaRPr lang="en-US" sz="2400" b="1" baseline="0" dirty="0" smtClean="0"/>
          </a:p>
          <a:p>
            <a:pPr algn="ctr"/>
            <a:r>
              <a:rPr lang="en-US" sz="2400" b="1" baseline="0" dirty="0" smtClean="0"/>
              <a:t>Common Area 1</a:t>
            </a:r>
            <a:r>
              <a:rPr lang="en-US" sz="2400" b="1" baseline="0" dirty="0" smtClean="0"/>
              <a:t>, COSMO-5M</a:t>
            </a:r>
            <a:endParaRPr lang="ru-RU" sz="2400" b="1" baseline="0" dirty="0"/>
          </a:p>
        </p:txBody>
      </p:sp>
      <p:sp>
        <p:nvSpPr>
          <p:cNvPr id="44" name="Скругленный прямоугольник 43"/>
          <p:cNvSpPr/>
          <p:nvPr/>
        </p:nvSpPr>
        <p:spPr bwMode="auto">
          <a:xfrm>
            <a:off x="1763688" y="5713734"/>
            <a:ext cx="5328592"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Better  ETS COSMO values in Winter, ETS decreases with lead time</a:t>
            </a:r>
            <a:endParaRPr lang="en-US" sz="2000" b="1" baseline="0"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0549"/>
          <a:stretch/>
        </p:blipFill>
        <p:spPr>
          <a:xfrm>
            <a:off x="0" y="861593"/>
            <a:ext cx="9144000" cy="4600928"/>
          </a:xfrm>
          <a:prstGeom prst="rect">
            <a:avLst/>
          </a:prstGeom>
        </p:spPr>
      </p:pic>
    </p:spTree>
    <p:extLst>
      <p:ext uri="{BB962C8B-B14F-4D97-AF65-F5344CB8AC3E}">
        <p14:creationId xmlns:p14="http://schemas.microsoft.com/office/powerpoint/2010/main" val="252479991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32</a:t>
            </a:fld>
            <a:endParaRPr lang="ru-RU" sz="2000" kern="0" dirty="0"/>
          </a:p>
        </p:txBody>
      </p:sp>
      <p:sp>
        <p:nvSpPr>
          <p:cNvPr id="30" name="TextBox 29"/>
          <p:cNvSpPr txBox="1"/>
          <p:nvPr/>
        </p:nvSpPr>
        <p:spPr>
          <a:xfrm>
            <a:off x="539552" y="30596"/>
            <a:ext cx="8064896" cy="830997"/>
          </a:xfrm>
          <a:prstGeom prst="rect">
            <a:avLst/>
          </a:prstGeom>
          <a:solidFill>
            <a:schemeClr val="bg1"/>
          </a:solidFill>
        </p:spPr>
        <p:txBody>
          <a:bodyPr wrap="square" rtlCol="0">
            <a:spAutoFit/>
          </a:bodyPr>
          <a:lstStyle/>
          <a:p>
            <a:pPr algn="ctr"/>
            <a:r>
              <a:rPr lang="en-US" sz="2400" b="1" baseline="0" dirty="0" smtClean="0"/>
              <a:t>&gt;</a:t>
            </a:r>
            <a:r>
              <a:rPr lang="en-US" sz="2400" b="1" baseline="0" dirty="0"/>
              <a:t>5</a:t>
            </a:r>
            <a:r>
              <a:rPr lang="en-US" sz="2400" b="1" baseline="0" dirty="0" smtClean="0"/>
              <a:t> </a:t>
            </a:r>
            <a:r>
              <a:rPr lang="en-US" sz="2400" b="1" baseline="0" dirty="0" smtClean="0"/>
              <a:t>mm Total precipitation in 6 hours </a:t>
            </a:r>
            <a:r>
              <a:rPr lang="en-US" sz="2400" b="1" baseline="0" dirty="0" smtClean="0"/>
              <a:t>ETS</a:t>
            </a:r>
            <a:endParaRPr lang="en-US" sz="2400" b="1" baseline="0" dirty="0" smtClean="0"/>
          </a:p>
          <a:p>
            <a:pPr algn="ctr"/>
            <a:r>
              <a:rPr lang="en-US" sz="2400" b="1" baseline="0" dirty="0" smtClean="0"/>
              <a:t>Common Area 1, </a:t>
            </a:r>
            <a:r>
              <a:rPr lang="en-US" sz="2400" b="1" baseline="0" dirty="0" smtClean="0"/>
              <a:t>ICON</a:t>
            </a:r>
            <a:endParaRPr lang="ru-RU" sz="2400" b="1" baseline="0"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0592"/>
          <a:stretch/>
        </p:blipFill>
        <p:spPr>
          <a:xfrm>
            <a:off x="-23782" y="908720"/>
            <a:ext cx="9144000" cy="4598693"/>
          </a:xfrm>
          <a:prstGeom prst="rect">
            <a:avLst/>
          </a:prstGeom>
        </p:spPr>
      </p:pic>
      <p:sp>
        <p:nvSpPr>
          <p:cNvPr id="44" name="Скругленный прямоугольник 43"/>
          <p:cNvSpPr/>
          <p:nvPr/>
        </p:nvSpPr>
        <p:spPr bwMode="auto">
          <a:xfrm>
            <a:off x="1187624" y="5589240"/>
            <a:ext cx="6840760"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Better  ETS ICON values in Winter, ETS decreases with lead time , scores better than COSMO`</a:t>
            </a:r>
            <a:endParaRPr lang="en-US" sz="2000" b="1" baseline="0" dirty="0"/>
          </a:p>
        </p:txBody>
      </p:sp>
    </p:spTree>
    <p:extLst>
      <p:ext uri="{BB962C8B-B14F-4D97-AF65-F5344CB8AC3E}">
        <p14:creationId xmlns:p14="http://schemas.microsoft.com/office/powerpoint/2010/main" val="352850936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33</a:t>
            </a:fld>
            <a:endParaRPr lang="ru-RU" sz="2000" kern="0" dirty="0"/>
          </a:p>
        </p:txBody>
      </p:sp>
      <p:sp>
        <p:nvSpPr>
          <p:cNvPr id="30" name="TextBox 29"/>
          <p:cNvSpPr txBox="1"/>
          <p:nvPr/>
        </p:nvSpPr>
        <p:spPr>
          <a:xfrm>
            <a:off x="539552" y="30596"/>
            <a:ext cx="8064896" cy="830997"/>
          </a:xfrm>
          <a:prstGeom prst="rect">
            <a:avLst/>
          </a:prstGeom>
          <a:solidFill>
            <a:schemeClr val="bg1"/>
          </a:solidFill>
        </p:spPr>
        <p:txBody>
          <a:bodyPr wrap="square" rtlCol="0">
            <a:spAutoFit/>
          </a:bodyPr>
          <a:lstStyle/>
          <a:p>
            <a:pPr algn="ctr"/>
            <a:r>
              <a:rPr lang="en-US" sz="2400" b="1" baseline="0" dirty="0" smtClean="0"/>
              <a:t>&gt;</a:t>
            </a:r>
            <a:r>
              <a:rPr lang="en-US" sz="2400" b="1" baseline="0" dirty="0"/>
              <a:t>5</a:t>
            </a:r>
            <a:r>
              <a:rPr lang="en-US" sz="2400" b="1" baseline="0" dirty="0" smtClean="0"/>
              <a:t> </a:t>
            </a:r>
            <a:r>
              <a:rPr lang="en-US" sz="2400" b="1" baseline="0" dirty="0" smtClean="0"/>
              <a:t>mm Total precipitation in 6 hours </a:t>
            </a:r>
            <a:r>
              <a:rPr lang="en-US" sz="2400" b="1" baseline="0" dirty="0" smtClean="0"/>
              <a:t>SEDI</a:t>
            </a:r>
            <a:endParaRPr lang="en-US" sz="2400" b="1" baseline="0" dirty="0" smtClean="0"/>
          </a:p>
          <a:p>
            <a:pPr algn="ctr"/>
            <a:r>
              <a:rPr lang="en-US" sz="2400" b="1" baseline="0" dirty="0" smtClean="0"/>
              <a:t>Common Area 1, </a:t>
            </a:r>
            <a:r>
              <a:rPr lang="en-US" sz="2400" b="1" baseline="0" dirty="0" smtClean="0"/>
              <a:t>COSMO-5M</a:t>
            </a:r>
            <a:endParaRPr lang="ru-RU" sz="2400" b="1" baseline="0" dirty="0"/>
          </a:p>
        </p:txBody>
      </p:sp>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t="10988"/>
          <a:stretch/>
        </p:blipFill>
        <p:spPr>
          <a:xfrm>
            <a:off x="36004" y="994039"/>
            <a:ext cx="9144000" cy="4578350"/>
          </a:xfrm>
          <a:prstGeom prst="rect">
            <a:avLst/>
          </a:prstGeom>
        </p:spPr>
      </p:pic>
      <p:sp>
        <p:nvSpPr>
          <p:cNvPr id="7" name="Скругленный прямоугольник 43"/>
          <p:cNvSpPr/>
          <p:nvPr/>
        </p:nvSpPr>
        <p:spPr bwMode="auto">
          <a:xfrm>
            <a:off x="1763688" y="5713734"/>
            <a:ext cx="5328592" cy="783193"/>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Better  ETS COSMO values in Winter, SEDI decreases with lead time</a:t>
            </a:r>
            <a:endParaRPr lang="en-US" sz="2000" b="1" baseline="0" dirty="0"/>
          </a:p>
        </p:txBody>
      </p:sp>
    </p:spTree>
    <p:extLst>
      <p:ext uri="{BB962C8B-B14F-4D97-AF65-F5344CB8AC3E}">
        <p14:creationId xmlns:p14="http://schemas.microsoft.com/office/powerpoint/2010/main" val="272309259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34</a:t>
            </a:fld>
            <a:endParaRPr lang="ru-RU" sz="2000" kern="0" dirty="0"/>
          </a:p>
        </p:txBody>
      </p:sp>
      <p:sp>
        <p:nvSpPr>
          <p:cNvPr id="30" name="TextBox 29"/>
          <p:cNvSpPr txBox="1"/>
          <p:nvPr/>
        </p:nvSpPr>
        <p:spPr>
          <a:xfrm>
            <a:off x="539552" y="30596"/>
            <a:ext cx="8064896" cy="830997"/>
          </a:xfrm>
          <a:prstGeom prst="rect">
            <a:avLst/>
          </a:prstGeom>
          <a:solidFill>
            <a:schemeClr val="bg1"/>
          </a:solidFill>
        </p:spPr>
        <p:txBody>
          <a:bodyPr wrap="square" rtlCol="0">
            <a:spAutoFit/>
          </a:bodyPr>
          <a:lstStyle/>
          <a:p>
            <a:pPr algn="ctr"/>
            <a:r>
              <a:rPr lang="en-US" sz="2400" b="1" baseline="0" dirty="0" smtClean="0"/>
              <a:t>&gt;</a:t>
            </a:r>
            <a:r>
              <a:rPr lang="en-US" sz="2400" b="1" baseline="0" dirty="0"/>
              <a:t>5</a:t>
            </a:r>
            <a:r>
              <a:rPr lang="en-US" sz="2400" b="1" baseline="0" dirty="0" smtClean="0"/>
              <a:t> </a:t>
            </a:r>
            <a:r>
              <a:rPr lang="en-US" sz="2400" b="1" baseline="0" dirty="0" smtClean="0"/>
              <a:t>mm Total precipitation in 6 hours </a:t>
            </a:r>
            <a:r>
              <a:rPr lang="en-US" sz="2400" b="1" baseline="0" dirty="0" smtClean="0"/>
              <a:t>SEDI</a:t>
            </a:r>
            <a:endParaRPr lang="en-US" sz="2400" b="1" baseline="0" dirty="0" smtClean="0"/>
          </a:p>
          <a:p>
            <a:pPr algn="ctr"/>
            <a:r>
              <a:rPr lang="en-US" sz="2400" b="1" baseline="0" dirty="0" smtClean="0"/>
              <a:t>Common Area 1</a:t>
            </a:r>
            <a:r>
              <a:rPr lang="en-US" sz="2400" b="1" baseline="0" dirty="0" smtClean="0"/>
              <a:t>, ICON</a:t>
            </a:r>
            <a:endParaRPr lang="ru-RU" sz="2400" b="1" baseline="0" dirty="0"/>
          </a:p>
        </p:txBody>
      </p:sp>
      <p:sp>
        <p:nvSpPr>
          <p:cNvPr id="7" name="Скругленный прямоугольник 43"/>
          <p:cNvSpPr/>
          <p:nvPr/>
        </p:nvSpPr>
        <p:spPr bwMode="auto">
          <a:xfrm>
            <a:off x="1763688" y="5543475"/>
            <a:ext cx="5328592" cy="1123712"/>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000" b="1" baseline="0" dirty="0" smtClean="0">
                <a:solidFill>
                  <a:srgbClr val="EE82EE"/>
                </a:solidFill>
              </a:rPr>
              <a:t>Better  ETS COSMO values in Winter, SEDI decreases with lead time, values better than COSMO</a:t>
            </a:r>
            <a:endParaRPr lang="en-US" sz="2000" b="1" baseline="0" dirty="0"/>
          </a:p>
        </p:txBody>
      </p:sp>
      <p:pic>
        <p:nvPicPr>
          <p:cNvPr id="2" name="Image 1"/>
          <p:cNvPicPr>
            <a:picLocks noChangeAspect="1"/>
          </p:cNvPicPr>
          <p:nvPr/>
        </p:nvPicPr>
        <p:blipFill rotWithShape="1">
          <a:blip r:embed="rId3">
            <a:extLst>
              <a:ext uri="{28A0092B-C50C-407E-A947-70E740481C1C}">
                <a14:useLocalDpi xmlns:a14="http://schemas.microsoft.com/office/drawing/2010/main" val="0"/>
              </a:ext>
            </a:extLst>
          </a:blip>
          <a:srcRect t="10549"/>
          <a:stretch/>
        </p:blipFill>
        <p:spPr>
          <a:xfrm>
            <a:off x="0" y="942547"/>
            <a:ext cx="9144000" cy="4600928"/>
          </a:xfrm>
          <a:prstGeom prst="rect">
            <a:avLst/>
          </a:prstGeom>
        </p:spPr>
      </p:pic>
    </p:spTree>
    <p:extLst>
      <p:ext uri="{BB962C8B-B14F-4D97-AF65-F5344CB8AC3E}">
        <p14:creationId xmlns:p14="http://schemas.microsoft.com/office/powerpoint/2010/main" val="148042980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1070" t="22326" r="40675" b="9972"/>
          <a:stretch/>
        </p:blipFill>
        <p:spPr>
          <a:xfrm>
            <a:off x="467023" y="161339"/>
            <a:ext cx="3608649" cy="3592286"/>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1429" t="24721" r="40833" b="9153"/>
          <a:stretch/>
        </p:blipFill>
        <p:spPr>
          <a:xfrm>
            <a:off x="4716016" y="168524"/>
            <a:ext cx="3450771" cy="3401145"/>
          </a:xfrm>
          <a:prstGeom prst="rect">
            <a:avLst/>
          </a:prstGeom>
        </p:spPr>
      </p:pic>
      <p:pic>
        <p:nvPicPr>
          <p:cNvPr id="4" name="Image 3"/>
          <p:cNvPicPr>
            <a:picLocks noChangeAspect="1"/>
          </p:cNvPicPr>
          <p:nvPr/>
        </p:nvPicPr>
        <p:blipFill rotWithShape="1">
          <a:blip r:embed="rId4">
            <a:extLst>
              <a:ext uri="{28A0092B-C50C-407E-A947-70E740481C1C}">
                <a14:useLocalDpi xmlns:a14="http://schemas.microsoft.com/office/drawing/2010/main" val="0"/>
              </a:ext>
            </a:extLst>
          </a:blip>
          <a:srcRect l="20596" t="25987" r="41309" b="11315"/>
          <a:stretch/>
        </p:blipFill>
        <p:spPr>
          <a:xfrm>
            <a:off x="377625" y="3678084"/>
            <a:ext cx="3600400" cy="3183531"/>
          </a:xfrm>
          <a:prstGeom prst="rect">
            <a:avLst/>
          </a:prstGeom>
        </p:spPr>
      </p:pic>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84214" t="9366" r="-181" b="42099"/>
          <a:stretch/>
        </p:blipFill>
        <p:spPr>
          <a:xfrm>
            <a:off x="4182447" y="3665240"/>
            <a:ext cx="1438507" cy="2464420"/>
          </a:xfrm>
          <a:prstGeom prst="rect">
            <a:avLst/>
          </a:prstGeom>
        </p:spPr>
      </p:pic>
      <p:sp>
        <p:nvSpPr>
          <p:cNvPr id="6" name="Скругленный прямоугольник 43"/>
          <p:cNvSpPr/>
          <p:nvPr/>
        </p:nvSpPr>
        <p:spPr bwMode="auto">
          <a:xfrm>
            <a:off x="4716016" y="6022374"/>
            <a:ext cx="4464496" cy="510778"/>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400" b="1" dirty="0" smtClean="0">
                <a:solidFill>
                  <a:srgbClr val="008B8B"/>
                </a:solidFill>
              </a:rPr>
              <a:t> ICON-EU values better than COSMO</a:t>
            </a:r>
            <a:endParaRPr lang="en-US" sz="2400" baseline="0" dirty="0"/>
          </a:p>
        </p:txBody>
      </p:sp>
      <p:sp>
        <p:nvSpPr>
          <p:cNvPr id="7" name="ZoneTexte 6"/>
          <p:cNvSpPr txBox="1"/>
          <p:nvPr/>
        </p:nvSpPr>
        <p:spPr>
          <a:xfrm>
            <a:off x="2771800" y="1869097"/>
            <a:ext cx="1031051" cy="369332"/>
          </a:xfrm>
          <a:prstGeom prst="rect">
            <a:avLst/>
          </a:prstGeom>
          <a:noFill/>
        </p:spPr>
        <p:txBody>
          <a:bodyPr wrap="none" rtlCol="0">
            <a:spAutoFit/>
          </a:bodyPr>
          <a:lstStyle/>
          <a:p>
            <a:r>
              <a:rPr lang="en-US" dirty="0" smtClean="0">
                <a:latin typeface="Arial Black" panose="020B0A04020102020204" pitchFamily="34" charset="0"/>
              </a:rPr>
              <a:t>0.2mm</a:t>
            </a:r>
            <a:endParaRPr lang="fr-FR" dirty="0">
              <a:latin typeface="Arial Black" panose="020B0A04020102020204" pitchFamily="34" charset="0"/>
            </a:endParaRPr>
          </a:p>
        </p:txBody>
      </p:sp>
      <p:sp>
        <p:nvSpPr>
          <p:cNvPr id="8" name="ZoneTexte 7"/>
          <p:cNvSpPr txBox="1"/>
          <p:nvPr/>
        </p:nvSpPr>
        <p:spPr>
          <a:xfrm>
            <a:off x="7020029" y="1772816"/>
            <a:ext cx="800219" cy="369332"/>
          </a:xfrm>
          <a:prstGeom prst="rect">
            <a:avLst/>
          </a:prstGeom>
          <a:noFill/>
        </p:spPr>
        <p:txBody>
          <a:bodyPr wrap="none" rtlCol="0">
            <a:spAutoFit/>
          </a:bodyPr>
          <a:lstStyle/>
          <a:p>
            <a:r>
              <a:rPr lang="en-US" dirty="0">
                <a:latin typeface="Arial Black" panose="020B0A04020102020204" pitchFamily="34" charset="0"/>
              </a:rPr>
              <a:t>5</a:t>
            </a:r>
            <a:r>
              <a:rPr lang="en-US" dirty="0" smtClean="0">
                <a:latin typeface="Arial Black" panose="020B0A04020102020204" pitchFamily="34" charset="0"/>
              </a:rPr>
              <a:t>mm</a:t>
            </a:r>
            <a:endParaRPr lang="fr-FR" dirty="0">
              <a:latin typeface="Arial Black" panose="020B0A04020102020204" pitchFamily="34" charset="0"/>
            </a:endParaRPr>
          </a:p>
        </p:txBody>
      </p:sp>
      <p:sp>
        <p:nvSpPr>
          <p:cNvPr id="9" name="ZoneTexte 8"/>
          <p:cNvSpPr txBox="1"/>
          <p:nvPr/>
        </p:nvSpPr>
        <p:spPr>
          <a:xfrm>
            <a:off x="2771800" y="5085184"/>
            <a:ext cx="954107" cy="369332"/>
          </a:xfrm>
          <a:prstGeom prst="rect">
            <a:avLst/>
          </a:prstGeom>
          <a:noFill/>
        </p:spPr>
        <p:txBody>
          <a:bodyPr wrap="none" rtlCol="0">
            <a:spAutoFit/>
          </a:bodyPr>
          <a:lstStyle/>
          <a:p>
            <a:r>
              <a:rPr lang="en-US" dirty="0" smtClean="0">
                <a:latin typeface="Arial Black" panose="020B0A04020102020204" pitchFamily="34" charset="0"/>
              </a:rPr>
              <a:t>10mm</a:t>
            </a:r>
            <a:endParaRPr lang="fr-FR" dirty="0">
              <a:latin typeface="Arial Black" panose="020B0A04020102020204" pitchFamily="34" charset="0"/>
            </a:endParaRPr>
          </a:p>
        </p:txBody>
      </p:sp>
      <p:sp>
        <p:nvSpPr>
          <p:cNvPr id="11" name="TextBox 29"/>
          <p:cNvSpPr txBox="1"/>
          <p:nvPr/>
        </p:nvSpPr>
        <p:spPr>
          <a:xfrm>
            <a:off x="323528" y="139673"/>
            <a:ext cx="8064896" cy="369332"/>
          </a:xfrm>
          <a:prstGeom prst="rect">
            <a:avLst/>
          </a:prstGeom>
          <a:solidFill>
            <a:schemeClr val="bg1"/>
          </a:solidFill>
        </p:spPr>
        <p:txBody>
          <a:bodyPr wrap="square" rtlCol="0">
            <a:spAutoFit/>
          </a:bodyPr>
          <a:lstStyle/>
          <a:p>
            <a:pPr algn="ctr"/>
            <a:r>
              <a:rPr lang="en-US" b="1" baseline="0" dirty="0" smtClean="0"/>
              <a:t>Common Area 1, </a:t>
            </a:r>
            <a:r>
              <a:rPr lang="en-US" b="1" baseline="0" dirty="0" smtClean="0">
                <a:solidFill>
                  <a:srgbClr val="0000FF"/>
                </a:solidFill>
              </a:rPr>
              <a:t>Summer</a:t>
            </a:r>
            <a:r>
              <a:rPr lang="en-US" b="1" dirty="0" smtClean="0">
                <a:solidFill>
                  <a:srgbClr val="0000FF"/>
                </a:solidFill>
              </a:rPr>
              <a:t> </a:t>
            </a:r>
            <a:r>
              <a:rPr lang="en-US" b="1" baseline="0" dirty="0" smtClean="0">
                <a:solidFill>
                  <a:srgbClr val="0000FF"/>
                </a:solidFill>
              </a:rPr>
              <a:t>2019 6h Precipitation, 12h </a:t>
            </a:r>
            <a:r>
              <a:rPr lang="en-US" b="1" baseline="0" dirty="0" smtClean="0">
                <a:solidFill>
                  <a:srgbClr val="0000FF"/>
                </a:solidFill>
              </a:rPr>
              <a:t>step</a:t>
            </a:r>
            <a:endParaRPr lang="ru-RU" b="1" baseline="0" dirty="0">
              <a:solidFill>
                <a:srgbClr val="0000FF"/>
              </a:solidFill>
            </a:endParaRPr>
          </a:p>
        </p:txBody>
      </p:sp>
    </p:spTree>
    <p:extLst>
      <p:ext uri="{BB962C8B-B14F-4D97-AF65-F5344CB8AC3E}">
        <p14:creationId xmlns:p14="http://schemas.microsoft.com/office/powerpoint/2010/main" val="24838337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2">
            <a:extLst>
              <a:ext uri="{28A0092B-C50C-407E-A947-70E740481C1C}">
                <a14:useLocalDpi xmlns:a14="http://schemas.microsoft.com/office/drawing/2010/main" val="0"/>
              </a:ext>
            </a:extLst>
          </a:blip>
          <a:srcRect l="22357" t="23968" r="39733" b="8942"/>
          <a:stretch/>
        </p:blipFill>
        <p:spPr>
          <a:xfrm>
            <a:off x="280525" y="410275"/>
            <a:ext cx="3787419" cy="3450773"/>
          </a:xfrm>
          <a:prstGeom prst="rect">
            <a:avLst/>
          </a:prstGeom>
        </p:spPr>
      </p:pic>
      <p:pic>
        <p:nvPicPr>
          <p:cNvPr id="3" name="Image 2"/>
          <p:cNvPicPr>
            <a:picLocks noChangeAspect="1"/>
          </p:cNvPicPr>
          <p:nvPr/>
        </p:nvPicPr>
        <p:blipFill rotWithShape="1">
          <a:blip r:embed="rId3">
            <a:extLst>
              <a:ext uri="{28A0092B-C50C-407E-A947-70E740481C1C}">
                <a14:useLocalDpi xmlns:a14="http://schemas.microsoft.com/office/drawing/2010/main" val="0"/>
              </a:ext>
            </a:extLst>
          </a:blip>
          <a:srcRect l="21803" t="24603" r="39405" b="5655"/>
          <a:stretch/>
        </p:blipFill>
        <p:spPr>
          <a:xfrm>
            <a:off x="4958138" y="417888"/>
            <a:ext cx="3547151" cy="3587176"/>
          </a:xfrm>
          <a:prstGeom prst="rect">
            <a:avLst/>
          </a:prstGeom>
        </p:spPr>
      </p:pic>
      <p:sp>
        <p:nvSpPr>
          <p:cNvPr id="4" name="TextBox 29"/>
          <p:cNvSpPr txBox="1"/>
          <p:nvPr/>
        </p:nvSpPr>
        <p:spPr>
          <a:xfrm>
            <a:off x="474171" y="24003"/>
            <a:ext cx="8064896" cy="369332"/>
          </a:xfrm>
          <a:prstGeom prst="rect">
            <a:avLst/>
          </a:prstGeom>
          <a:solidFill>
            <a:schemeClr val="bg1"/>
          </a:solidFill>
        </p:spPr>
        <p:txBody>
          <a:bodyPr wrap="square" rtlCol="0">
            <a:spAutoFit/>
          </a:bodyPr>
          <a:lstStyle/>
          <a:p>
            <a:pPr algn="ctr"/>
            <a:r>
              <a:rPr lang="en-US" b="1" baseline="0" dirty="0" smtClean="0"/>
              <a:t>Common Area 1, </a:t>
            </a:r>
            <a:r>
              <a:rPr lang="en-US" b="1" baseline="0" dirty="0" smtClean="0">
                <a:solidFill>
                  <a:srgbClr val="0000FF"/>
                </a:solidFill>
              </a:rPr>
              <a:t>Spring</a:t>
            </a:r>
            <a:r>
              <a:rPr lang="en-US" b="1" dirty="0" smtClean="0">
                <a:solidFill>
                  <a:srgbClr val="0000FF"/>
                </a:solidFill>
              </a:rPr>
              <a:t> </a:t>
            </a:r>
            <a:r>
              <a:rPr lang="en-US" b="1" baseline="0" dirty="0" smtClean="0">
                <a:solidFill>
                  <a:srgbClr val="0000FF"/>
                </a:solidFill>
              </a:rPr>
              <a:t>2020 6h Precipitation, </a:t>
            </a:r>
            <a:r>
              <a:rPr lang="en-US" b="1" baseline="0" dirty="0" smtClean="0">
                <a:solidFill>
                  <a:srgbClr val="0000FF"/>
                </a:solidFill>
              </a:rPr>
              <a:t>12h step </a:t>
            </a:r>
            <a:endParaRPr lang="ru-RU" b="1" baseline="0" dirty="0">
              <a:solidFill>
                <a:srgbClr val="0000FF"/>
              </a:solidFill>
            </a:endParaRPr>
          </a:p>
        </p:txBody>
      </p:sp>
      <p:pic>
        <p:nvPicPr>
          <p:cNvPr id="5" name="Image 4"/>
          <p:cNvPicPr>
            <a:picLocks noChangeAspect="1"/>
          </p:cNvPicPr>
          <p:nvPr/>
        </p:nvPicPr>
        <p:blipFill rotWithShape="1">
          <a:blip r:embed="rId4">
            <a:extLst>
              <a:ext uri="{28A0092B-C50C-407E-A947-70E740481C1C}">
                <a14:useLocalDpi xmlns:a14="http://schemas.microsoft.com/office/drawing/2010/main" val="0"/>
              </a:ext>
            </a:extLst>
          </a:blip>
          <a:srcRect l="21639" t="33544" r="40833" b="9141"/>
          <a:stretch/>
        </p:blipFill>
        <p:spPr>
          <a:xfrm>
            <a:off x="280525" y="3777494"/>
            <a:ext cx="3787419" cy="3026386"/>
          </a:xfrm>
          <a:prstGeom prst="rect">
            <a:avLst/>
          </a:prstGeom>
        </p:spPr>
      </p:pic>
      <p:pic>
        <p:nvPicPr>
          <p:cNvPr id="6" name="Image 5"/>
          <p:cNvPicPr>
            <a:picLocks noChangeAspect="1"/>
          </p:cNvPicPr>
          <p:nvPr/>
        </p:nvPicPr>
        <p:blipFill rotWithShape="1">
          <a:blip r:embed="rId5">
            <a:extLst>
              <a:ext uri="{28A0092B-C50C-407E-A947-70E740481C1C}">
                <a14:useLocalDpi xmlns:a14="http://schemas.microsoft.com/office/drawing/2010/main" val="0"/>
              </a:ext>
            </a:extLst>
          </a:blip>
          <a:srcRect l="84214" t="9366" r="-181" b="42099"/>
          <a:stretch/>
        </p:blipFill>
        <p:spPr>
          <a:xfrm>
            <a:off x="4182447" y="3665240"/>
            <a:ext cx="1438507" cy="2464420"/>
          </a:xfrm>
          <a:prstGeom prst="rect">
            <a:avLst/>
          </a:prstGeom>
        </p:spPr>
      </p:pic>
      <p:sp>
        <p:nvSpPr>
          <p:cNvPr id="7" name="ZoneTexte 6"/>
          <p:cNvSpPr txBox="1"/>
          <p:nvPr/>
        </p:nvSpPr>
        <p:spPr>
          <a:xfrm>
            <a:off x="2555776" y="1869097"/>
            <a:ext cx="1031051" cy="369332"/>
          </a:xfrm>
          <a:prstGeom prst="rect">
            <a:avLst/>
          </a:prstGeom>
          <a:noFill/>
        </p:spPr>
        <p:txBody>
          <a:bodyPr wrap="none" rtlCol="0">
            <a:spAutoFit/>
          </a:bodyPr>
          <a:lstStyle/>
          <a:p>
            <a:r>
              <a:rPr lang="en-US" dirty="0" smtClean="0">
                <a:latin typeface="Arial Black" panose="020B0A04020102020204" pitchFamily="34" charset="0"/>
              </a:rPr>
              <a:t>0.2mm</a:t>
            </a:r>
            <a:endParaRPr lang="fr-FR" dirty="0">
              <a:latin typeface="Arial Black" panose="020B0A04020102020204" pitchFamily="34" charset="0"/>
            </a:endParaRPr>
          </a:p>
        </p:txBody>
      </p:sp>
      <p:sp>
        <p:nvSpPr>
          <p:cNvPr id="8" name="ZoneTexte 7"/>
          <p:cNvSpPr txBox="1"/>
          <p:nvPr/>
        </p:nvSpPr>
        <p:spPr>
          <a:xfrm>
            <a:off x="7020029" y="908720"/>
            <a:ext cx="800219" cy="369332"/>
          </a:xfrm>
          <a:prstGeom prst="rect">
            <a:avLst/>
          </a:prstGeom>
          <a:noFill/>
        </p:spPr>
        <p:txBody>
          <a:bodyPr wrap="none" rtlCol="0">
            <a:spAutoFit/>
          </a:bodyPr>
          <a:lstStyle/>
          <a:p>
            <a:r>
              <a:rPr lang="en-US" dirty="0">
                <a:latin typeface="Arial Black" panose="020B0A04020102020204" pitchFamily="34" charset="0"/>
              </a:rPr>
              <a:t>5</a:t>
            </a:r>
            <a:r>
              <a:rPr lang="en-US" dirty="0" smtClean="0">
                <a:latin typeface="Arial Black" panose="020B0A04020102020204" pitchFamily="34" charset="0"/>
              </a:rPr>
              <a:t>mm</a:t>
            </a:r>
            <a:endParaRPr lang="fr-FR" dirty="0">
              <a:latin typeface="Arial Black" panose="020B0A04020102020204" pitchFamily="34" charset="0"/>
            </a:endParaRPr>
          </a:p>
        </p:txBody>
      </p:sp>
      <p:sp>
        <p:nvSpPr>
          <p:cNvPr id="9" name="ZoneTexte 8"/>
          <p:cNvSpPr txBox="1"/>
          <p:nvPr/>
        </p:nvSpPr>
        <p:spPr>
          <a:xfrm>
            <a:off x="2771800" y="4149080"/>
            <a:ext cx="954107" cy="369332"/>
          </a:xfrm>
          <a:prstGeom prst="rect">
            <a:avLst/>
          </a:prstGeom>
          <a:noFill/>
        </p:spPr>
        <p:txBody>
          <a:bodyPr wrap="none" rtlCol="0">
            <a:spAutoFit/>
          </a:bodyPr>
          <a:lstStyle/>
          <a:p>
            <a:r>
              <a:rPr lang="en-US" dirty="0" smtClean="0">
                <a:latin typeface="Arial Black" panose="020B0A04020102020204" pitchFamily="34" charset="0"/>
              </a:rPr>
              <a:t>10mm</a:t>
            </a:r>
            <a:endParaRPr lang="fr-FR" dirty="0">
              <a:latin typeface="Arial Black" panose="020B0A04020102020204" pitchFamily="34" charset="0"/>
            </a:endParaRPr>
          </a:p>
        </p:txBody>
      </p:sp>
      <p:sp>
        <p:nvSpPr>
          <p:cNvPr id="10" name="Скругленный прямоугольник 43"/>
          <p:cNvSpPr/>
          <p:nvPr/>
        </p:nvSpPr>
        <p:spPr bwMode="auto">
          <a:xfrm>
            <a:off x="4716016" y="5517232"/>
            <a:ext cx="4464496" cy="1214517"/>
          </a:xfrm>
          <a:prstGeom prst="roundRect">
            <a:avLst/>
          </a:prstGeom>
          <a:solidFill>
            <a:schemeClr val="bg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1" compatLnSpc="1">
            <a:prstTxWarp prst="textNoShape">
              <a:avLst/>
            </a:prstTxWarp>
            <a:spAutoFit/>
          </a:bodyPr>
          <a:lstStyle/>
          <a:p>
            <a:pPr algn="ctr"/>
            <a:r>
              <a:rPr lang="en-US" sz="2800" b="1" dirty="0" smtClean="0">
                <a:solidFill>
                  <a:srgbClr val="008B8B"/>
                </a:solidFill>
              </a:rPr>
              <a:t>ICON-GR low </a:t>
            </a:r>
            <a:r>
              <a:rPr lang="en-US" sz="2800" b="1" dirty="0" smtClean="0">
                <a:solidFill>
                  <a:srgbClr val="008B8B"/>
                </a:solidFill>
              </a:rPr>
              <a:t>POD and (1-FAR)  </a:t>
            </a:r>
            <a:r>
              <a:rPr lang="en-US" sz="2800" b="1" dirty="0" smtClean="0">
                <a:solidFill>
                  <a:srgbClr val="008B8B"/>
                </a:solidFill>
              </a:rPr>
              <a:t>values for low thresholds, ICON better for high values </a:t>
            </a:r>
            <a:endParaRPr lang="en-US" sz="2800" baseline="0" dirty="0"/>
          </a:p>
        </p:txBody>
      </p:sp>
    </p:spTree>
    <p:extLst>
      <p:ext uri="{BB962C8B-B14F-4D97-AF65-F5344CB8AC3E}">
        <p14:creationId xmlns:p14="http://schemas.microsoft.com/office/powerpoint/2010/main" val="12895440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179512" y="404664"/>
            <a:ext cx="8640960" cy="6155531"/>
          </a:xfrm>
          <a:prstGeom prst="rect">
            <a:avLst/>
          </a:prstGeom>
          <a:noFill/>
        </p:spPr>
        <p:txBody>
          <a:bodyPr wrap="square" rtlCol="0">
            <a:spAutoFit/>
          </a:bodyPr>
          <a:lstStyle/>
          <a:p>
            <a:endParaRPr lang="en-US" sz="2800" dirty="0"/>
          </a:p>
          <a:p>
            <a:pPr marL="457200" indent="-457200">
              <a:buFont typeface="Arial" panose="020B0604020202020204" pitchFamily="34" charset="0"/>
              <a:buChar char="•"/>
            </a:pPr>
            <a:r>
              <a:rPr lang="en-US" baseline="0" dirty="0" smtClean="0"/>
              <a:t>The </a:t>
            </a:r>
            <a:r>
              <a:rPr lang="en-US" baseline="0" dirty="0" smtClean="0"/>
              <a:t>general features of the parameters </a:t>
            </a:r>
            <a:r>
              <a:rPr lang="en-US" b="1" baseline="0" dirty="0" smtClean="0"/>
              <a:t>have not </a:t>
            </a:r>
            <a:r>
              <a:rPr lang="en-US" b="1" baseline="0" dirty="0" smtClean="0"/>
              <a:t>changed from last year.</a:t>
            </a:r>
          </a:p>
          <a:p>
            <a:endParaRPr lang="en-US" sz="2800" b="1" dirty="0" smtClean="0"/>
          </a:p>
          <a:p>
            <a:pPr marL="457200" indent="-457200">
              <a:buFont typeface="Arial" panose="020B0604020202020204" pitchFamily="34" charset="0"/>
              <a:buChar char="•"/>
            </a:pPr>
            <a:r>
              <a:rPr lang="en-US" baseline="0" dirty="0">
                <a:solidFill>
                  <a:srgbClr val="FF0000"/>
                </a:solidFill>
              </a:rPr>
              <a:t>ICON-EU, ICON and ICON-GR results are </a:t>
            </a:r>
            <a:r>
              <a:rPr lang="en-US" baseline="0" dirty="0" smtClean="0">
                <a:solidFill>
                  <a:srgbClr val="FF0000"/>
                </a:solidFill>
              </a:rPr>
              <a:t>satisfactory.  </a:t>
            </a:r>
          </a:p>
          <a:p>
            <a:endParaRPr lang="en-US" baseline="0" dirty="0">
              <a:solidFill>
                <a:srgbClr val="FF0000"/>
              </a:solidFill>
            </a:endParaRPr>
          </a:p>
          <a:p>
            <a:pPr marL="457200" indent="-457200">
              <a:buFont typeface="Arial" panose="020B0604020202020204" pitchFamily="34" charset="0"/>
              <a:buChar char="•"/>
            </a:pPr>
            <a:r>
              <a:rPr lang="en-US" sz="2800" dirty="0" smtClean="0"/>
              <a:t> </a:t>
            </a:r>
            <a:r>
              <a:rPr lang="en-US" baseline="0" dirty="0" smtClean="0"/>
              <a:t>The </a:t>
            </a:r>
            <a:r>
              <a:rPr lang="en-US" baseline="0" dirty="0" smtClean="0"/>
              <a:t>temperature diurnal cycle is underestimated, especially in the </a:t>
            </a:r>
            <a:r>
              <a:rPr lang="en-US" baseline="0" dirty="0" smtClean="0"/>
              <a:t>summer, with </a:t>
            </a:r>
            <a:r>
              <a:rPr lang="en-US" baseline="0" dirty="0" smtClean="0"/>
              <a:t>higher </a:t>
            </a:r>
            <a:r>
              <a:rPr lang="en-US" baseline="0" dirty="0" smtClean="0"/>
              <a:t>values </a:t>
            </a:r>
            <a:r>
              <a:rPr lang="en-US" baseline="0" dirty="0" smtClean="0"/>
              <a:t>of the scores in the afternoon.</a:t>
            </a:r>
          </a:p>
          <a:p>
            <a:endParaRPr lang="en-US" baseline="0" dirty="0" smtClean="0"/>
          </a:p>
          <a:p>
            <a:pPr marL="457200" indent="-457200">
              <a:buFont typeface="Arial" panose="020B0604020202020204" pitchFamily="34" charset="0"/>
              <a:buChar char="•"/>
            </a:pPr>
            <a:r>
              <a:rPr lang="en-US" baseline="0" dirty="0" smtClean="0">
                <a:solidFill>
                  <a:srgbClr val="FF0000"/>
                </a:solidFill>
              </a:rPr>
              <a:t>The MSLP exhibits a bias and RMSE diurnal cycle in the summer, and the RMSE is increasing  with lead time  especially in the </a:t>
            </a:r>
            <a:r>
              <a:rPr lang="en-US" baseline="0" dirty="0" smtClean="0">
                <a:solidFill>
                  <a:srgbClr val="FF0000"/>
                </a:solidFill>
              </a:rPr>
              <a:t>winter. </a:t>
            </a:r>
            <a:endParaRPr lang="en-US" baseline="0" dirty="0" smtClean="0">
              <a:solidFill>
                <a:srgbClr val="FF0000"/>
              </a:solidFill>
            </a:endParaRPr>
          </a:p>
          <a:p>
            <a:endParaRPr lang="en-US" baseline="0" dirty="0" smtClean="0">
              <a:solidFill>
                <a:srgbClr val="FF0000"/>
              </a:solidFill>
            </a:endParaRPr>
          </a:p>
          <a:p>
            <a:pPr marL="285750" indent="-285750">
              <a:buFont typeface="Arial" panose="020B0604020202020204" pitchFamily="34" charset="0"/>
              <a:buChar char="•"/>
            </a:pPr>
            <a:r>
              <a:rPr lang="en-US" baseline="0" dirty="0" smtClean="0"/>
              <a:t> The </a:t>
            </a:r>
            <a:r>
              <a:rPr lang="en-US" baseline="0" dirty="0" smtClean="0"/>
              <a:t>TCC bias and RMSE is higher at night with  worse values in the summer</a:t>
            </a:r>
            <a:r>
              <a:rPr lang="en-US" baseline="0" dirty="0" smtClean="0"/>
              <a:t>.</a:t>
            </a:r>
          </a:p>
          <a:p>
            <a:r>
              <a:rPr lang="en-US" baseline="0" dirty="0" smtClean="0"/>
              <a:t>      25-75</a:t>
            </a:r>
            <a:r>
              <a:rPr lang="en-US" baseline="0" dirty="0"/>
              <a:t>% TCC events have lower </a:t>
            </a:r>
            <a:r>
              <a:rPr lang="en-US" baseline="0" dirty="0" smtClean="0"/>
              <a:t>ETS. ICON and ICON-GR models have better </a:t>
            </a:r>
          </a:p>
          <a:p>
            <a:r>
              <a:rPr lang="en-US" baseline="0" dirty="0" smtClean="0"/>
              <a:t>      POD for  &lt;25%</a:t>
            </a:r>
            <a:endParaRPr lang="en-US" baseline="0" dirty="0" smtClean="0"/>
          </a:p>
          <a:p>
            <a:endParaRPr lang="en-US" dirty="0" smtClean="0"/>
          </a:p>
          <a:p>
            <a:pPr marL="457200" indent="-457200">
              <a:buFont typeface="Arial" panose="020B0604020202020204" pitchFamily="34" charset="0"/>
              <a:buChar char="•"/>
            </a:pPr>
            <a:r>
              <a:rPr lang="en-US" baseline="0" dirty="0" smtClean="0">
                <a:solidFill>
                  <a:srgbClr val="FF0000"/>
                </a:solidFill>
              </a:rPr>
              <a:t>The </a:t>
            </a:r>
            <a:r>
              <a:rPr lang="en-US" baseline="0" dirty="0" smtClean="0">
                <a:solidFill>
                  <a:srgbClr val="FF0000"/>
                </a:solidFill>
              </a:rPr>
              <a:t>Dew </a:t>
            </a:r>
            <a:r>
              <a:rPr lang="en-US" baseline="0" dirty="0" smtClean="0">
                <a:solidFill>
                  <a:srgbClr val="FF0000"/>
                </a:solidFill>
              </a:rPr>
              <a:t>Point </a:t>
            </a:r>
            <a:r>
              <a:rPr lang="en-US" baseline="0" dirty="0" smtClean="0">
                <a:solidFill>
                  <a:srgbClr val="FF0000"/>
                </a:solidFill>
              </a:rPr>
              <a:t>Temperature exhibits </a:t>
            </a:r>
            <a:r>
              <a:rPr lang="en-US" baseline="0" dirty="0" smtClean="0">
                <a:solidFill>
                  <a:srgbClr val="FF0000"/>
                </a:solidFill>
              </a:rPr>
              <a:t>the worse scores around noon and the bias among </a:t>
            </a:r>
            <a:r>
              <a:rPr lang="en-US" baseline="0" dirty="0" smtClean="0">
                <a:solidFill>
                  <a:srgbClr val="FF0000"/>
                </a:solidFill>
              </a:rPr>
              <a:t>models </a:t>
            </a:r>
            <a:r>
              <a:rPr lang="en-US" baseline="0" dirty="0" smtClean="0">
                <a:solidFill>
                  <a:srgbClr val="FF0000"/>
                </a:solidFill>
              </a:rPr>
              <a:t>differs in fall</a:t>
            </a:r>
            <a:r>
              <a:rPr lang="en-US" baseline="0" dirty="0" smtClean="0">
                <a:solidFill>
                  <a:srgbClr val="FF0000"/>
                </a:solidFill>
              </a:rPr>
              <a:t>. However, there is an improvement on fall values from last year</a:t>
            </a:r>
            <a:endParaRPr lang="en-US" baseline="0" dirty="0" smtClean="0">
              <a:solidFill>
                <a:srgbClr val="FF0000"/>
              </a:solidFill>
            </a:endParaRPr>
          </a:p>
          <a:p>
            <a:pPr marL="457200" indent="-457200">
              <a:buFont typeface="Arial" panose="020B0604020202020204" pitchFamily="34" charset="0"/>
              <a:buChar char="•"/>
            </a:pPr>
            <a:endParaRPr lang="en-US" baseline="0" dirty="0" smtClean="0">
              <a:solidFill>
                <a:srgbClr val="FF0000"/>
              </a:solidFill>
            </a:endParaRPr>
          </a:p>
          <a:p>
            <a:pPr marL="457200" indent="-457200">
              <a:buFont typeface="Arial" panose="020B0604020202020204" pitchFamily="34" charset="0"/>
              <a:buChar char="•"/>
            </a:pPr>
            <a:r>
              <a:rPr lang="en-US" sz="2800" dirty="0" smtClean="0"/>
              <a:t>The trends from last year showed </a:t>
            </a:r>
            <a:r>
              <a:rPr lang="en-US" sz="2800" dirty="0" smtClean="0"/>
              <a:t>some </a:t>
            </a:r>
            <a:r>
              <a:rPr lang="en-US" sz="2800" dirty="0" smtClean="0"/>
              <a:t>worsening of the scores for this </a:t>
            </a:r>
            <a:r>
              <a:rPr lang="en-US" sz="2800" dirty="0" smtClean="0"/>
              <a:t>winter  </a:t>
            </a:r>
          </a:p>
          <a:p>
            <a:endParaRPr lang="en-US" sz="2800" dirty="0"/>
          </a:p>
        </p:txBody>
      </p:sp>
      <p:sp>
        <p:nvSpPr>
          <p:cNvPr id="4" name="TextBox 29"/>
          <p:cNvSpPr txBox="1"/>
          <p:nvPr/>
        </p:nvSpPr>
        <p:spPr>
          <a:xfrm>
            <a:off x="539552" y="30596"/>
            <a:ext cx="8064896" cy="461665"/>
          </a:xfrm>
          <a:prstGeom prst="rect">
            <a:avLst/>
          </a:prstGeom>
          <a:solidFill>
            <a:schemeClr val="bg1"/>
          </a:solidFill>
        </p:spPr>
        <p:txBody>
          <a:bodyPr wrap="square" rtlCol="0">
            <a:spAutoFit/>
          </a:bodyPr>
          <a:lstStyle/>
          <a:p>
            <a:pPr algn="ctr"/>
            <a:r>
              <a:rPr lang="en-US" sz="2400" b="1" baseline="0" dirty="0" smtClean="0"/>
              <a:t>Conclusions</a:t>
            </a:r>
            <a:endParaRPr lang="ru-RU" sz="2400" b="1" baseline="0" dirty="0"/>
          </a:p>
        </p:txBody>
      </p:sp>
    </p:spTree>
    <p:extLst>
      <p:ext uri="{BB962C8B-B14F-4D97-AF65-F5344CB8AC3E}">
        <p14:creationId xmlns:p14="http://schemas.microsoft.com/office/powerpoint/2010/main" val="206467874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39552" y="558949"/>
            <a:ext cx="7848872" cy="5273238"/>
          </a:xfrm>
          <a:prstGeom prst="rect">
            <a:avLst/>
          </a:prstGeom>
        </p:spPr>
        <p:txBody>
          <a:bodyPr wrap="square">
            <a:spAutoFit/>
          </a:bodyPr>
          <a:lstStyle/>
          <a:p>
            <a:pPr marL="285750" indent="-285750">
              <a:buFont typeface="Arial" panose="020B0604020202020204" pitchFamily="34" charset="0"/>
              <a:buChar char="•"/>
            </a:pPr>
            <a:r>
              <a:rPr lang="en-US" baseline="0" dirty="0">
                <a:solidFill>
                  <a:srgbClr val="FF0000"/>
                </a:solidFill>
              </a:rPr>
              <a:t>The FBI  Diurnal cycle with Overestimation of drizzle in the daytime persists</a:t>
            </a:r>
            <a:r>
              <a:rPr lang="en-US" baseline="0" dirty="0" smtClean="0">
                <a:solidFill>
                  <a:srgbClr val="FF0000"/>
                </a:solidFill>
              </a:rPr>
              <a:t>. Higher thresholds are underestimated.</a:t>
            </a:r>
            <a:endParaRPr lang="en-US" baseline="0" dirty="0">
              <a:solidFill>
                <a:srgbClr val="FF0000"/>
              </a:solidFill>
            </a:endParaRPr>
          </a:p>
          <a:p>
            <a:pPr marL="285750" indent="-285750">
              <a:buFont typeface="Arial" panose="020B0604020202020204" pitchFamily="34" charset="0"/>
              <a:buChar char="•"/>
            </a:pPr>
            <a:endParaRPr lang="en-US" baseline="0" dirty="0">
              <a:solidFill>
                <a:srgbClr val="FF0000"/>
              </a:solidFill>
            </a:endParaRPr>
          </a:p>
          <a:p>
            <a:pPr marL="285750" indent="-285750">
              <a:buFont typeface="Arial" panose="020B0604020202020204" pitchFamily="34" charset="0"/>
              <a:buChar char="•"/>
            </a:pPr>
            <a:r>
              <a:rPr lang="en-US" baseline="0" dirty="0" smtClean="0"/>
              <a:t>The </a:t>
            </a:r>
            <a:r>
              <a:rPr lang="en-US" baseline="0" dirty="0"/>
              <a:t>scores worsen with threshold as expected, somehow less for ICON </a:t>
            </a:r>
            <a:r>
              <a:rPr lang="en-US" baseline="0" dirty="0" smtClean="0"/>
              <a:t>models.</a:t>
            </a:r>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r>
              <a:rPr lang="en-US" baseline="0" dirty="0" smtClean="0"/>
              <a:t>ICON-GR POD is worse for low thresholds FAR is better, and FBI is also lower with less overestimation. For higher thresholds results are closer and at some lead times better than COSMO.</a:t>
            </a:r>
            <a:endParaRPr lang="en-US" baseline="0" dirty="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endParaRPr lang="en-US" baseline="0" dirty="0" smtClean="0"/>
          </a:p>
          <a:p>
            <a:r>
              <a:rPr lang="en-US" baseline="0" dirty="0" smtClean="0">
                <a:solidFill>
                  <a:srgbClr val="FF0000"/>
                </a:solidFill>
              </a:rPr>
              <a:t> </a:t>
            </a:r>
            <a:endParaRPr lang="en-US" sz="2800" dirty="0">
              <a:solidFill>
                <a:srgbClr val="FF0000"/>
              </a:solidFill>
            </a:endParaRPr>
          </a:p>
          <a:p>
            <a:endParaRPr lang="fr-FR" dirty="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endParaRPr lang="en-US" baseline="0" dirty="0"/>
          </a:p>
          <a:p>
            <a:pPr marL="285750" indent="-285750">
              <a:buFont typeface="Arial" panose="020B0604020202020204" pitchFamily="34" charset="0"/>
              <a:buChar char="•"/>
            </a:pPr>
            <a:endParaRPr lang="en-US" baseline="0" dirty="0" smtClean="0"/>
          </a:p>
          <a:p>
            <a:pPr marL="285750" indent="-285750">
              <a:buFont typeface="Arial" panose="020B0604020202020204" pitchFamily="34" charset="0"/>
              <a:buChar char="•"/>
            </a:pPr>
            <a:endParaRPr lang="en-US" baseline="0" dirty="0"/>
          </a:p>
        </p:txBody>
      </p:sp>
      <p:sp>
        <p:nvSpPr>
          <p:cNvPr id="2" name="TextBox 29"/>
          <p:cNvSpPr txBox="1"/>
          <p:nvPr/>
        </p:nvSpPr>
        <p:spPr>
          <a:xfrm>
            <a:off x="539552" y="30596"/>
            <a:ext cx="8064896" cy="461665"/>
          </a:xfrm>
          <a:prstGeom prst="rect">
            <a:avLst/>
          </a:prstGeom>
          <a:solidFill>
            <a:schemeClr val="bg1"/>
          </a:solidFill>
        </p:spPr>
        <p:txBody>
          <a:bodyPr wrap="square" rtlCol="0">
            <a:spAutoFit/>
          </a:bodyPr>
          <a:lstStyle/>
          <a:p>
            <a:pPr algn="ctr"/>
            <a:r>
              <a:rPr lang="en-US" sz="2400" b="1" baseline="0" dirty="0" smtClean="0"/>
              <a:t>Conclusions</a:t>
            </a:r>
            <a:endParaRPr lang="ru-RU" sz="2400" b="1" baseline="0" dirty="0"/>
          </a:p>
        </p:txBody>
      </p:sp>
    </p:spTree>
    <p:extLst>
      <p:ext uri="{BB962C8B-B14F-4D97-AF65-F5344CB8AC3E}">
        <p14:creationId xmlns:p14="http://schemas.microsoft.com/office/powerpoint/2010/main" val="318945281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15616" y="908720"/>
            <a:ext cx="6912768" cy="3323987"/>
          </a:xfrm>
          <a:prstGeom prst="rect">
            <a:avLst/>
          </a:prstGeom>
        </p:spPr>
        <p:txBody>
          <a:bodyPr wrap="square">
            <a:spAutoFit/>
          </a:bodyPr>
          <a:lstStyle/>
          <a:p>
            <a:pPr algn="ctr"/>
            <a:r>
              <a:rPr lang="en-US" sz="2400" b="1" baseline="0" dirty="0">
                <a:solidFill>
                  <a:srgbClr val="0000FF"/>
                </a:solidFill>
              </a:rPr>
              <a:t>Report will be available on the website soon with  </a:t>
            </a:r>
            <a:r>
              <a:rPr lang="en-US" sz="2400" b="1" baseline="0" dirty="0" smtClean="0">
                <a:solidFill>
                  <a:srgbClr val="0000FF"/>
                </a:solidFill>
              </a:rPr>
              <a:t>more </a:t>
            </a:r>
            <a:r>
              <a:rPr lang="en-US" sz="2400" b="1" baseline="0" dirty="0">
                <a:solidFill>
                  <a:srgbClr val="0000FF"/>
                </a:solidFill>
              </a:rPr>
              <a:t>results and conclusions </a:t>
            </a:r>
          </a:p>
          <a:p>
            <a:pPr marL="285750" indent="-285750" algn="ctr">
              <a:buFont typeface="Arial" panose="020B0604020202020204" pitchFamily="34" charset="0"/>
              <a:buChar char="•"/>
            </a:pPr>
            <a:endParaRPr lang="en-US" sz="2400" b="1" baseline="0" dirty="0">
              <a:solidFill>
                <a:srgbClr val="FF0000"/>
              </a:solidFill>
            </a:endParaRPr>
          </a:p>
          <a:p>
            <a:pPr algn="ctr"/>
            <a:r>
              <a:rPr lang="en-US" sz="2400" b="1" baseline="0" dirty="0">
                <a:solidFill>
                  <a:srgbClr val="FF1493"/>
                </a:solidFill>
              </a:rPr>
              <a:t>ICON-LAM models are expected for next year in order to have new models for comparison </a:t>
            </a:r>
            <a:r>
              <a:rPr lang="en-US" sz="2400" b="1" baseline="0" dirty="0" smtClean="0">
                <a:solidFill>
                  <a:srgbClr val="FF1493"/>
                </a:solidFill>
              </a:rPr>
              <a:t>!</a:t>
            </a:r>
            <a:endParaRPr lang="en-US" sz="2400" b="1" baseline="0" dirty="0">
              <a:solidFill>
                <a:srgbClr val="FF1493"/>
              </a:solidFill>
            </a:endParaRPr>
          </a:p>
          <a:p>
            <a:pPr algn="ctr"/>
            <a:endParaRPr lang="en-US" sz="2400" b="1" baseline="0" dirty="0">
              <a:solidFill>
                <a:srgbClr val="00B050"/>
              </a:solidFill>
            </a:endParaRPr>
          </a:p>
          <a:p>
            <a:pPr algn="ctr"/>
            <a:endParaRPr lang="en-US" sz="2400" b="1" baseline="0" dirty="0">
              <a:solidFill>
                <a:srgbClr val="00B050"/>
              </a:solidFill>
            </a:endParaRPr>
          </a:p>
          <a:p>
            <a:pPr algn="ctr"/>
            <a:r>
              <a:rPr lang="en-US" sz="2400" b="1" baseline="0" dirty="0">
                <a:solidFill>
                  <a:srgbClr val="00B050"/>
                </a:solidFill>
              </a:rPr>
              <a:t>Thank you for your attention !!</a:t>
            </a:r>
          </a:p>
          <a:p>
            <a:pPr algn="ctr"/>
            <a:endParaRPr lang="en-US" baseline="0" dirty="0">
              <a:solidFill>
                <a:srgbClr val="FF0000"/>
              </a:solidFill>
            </a:endParaRPr>
          </a:p>
        </p:txBody>
      </p:sp>
      <p:pic>
        <p:nvPicPr>
          <p:cNvPr id="3" name="Picture 3" descr="C:\Program Files\Microsoft Office\MEDIA\CAGCAT10\j0299587.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3645024"/>
            <a:ext cx="913943" cy="91165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Program Files\Microsoft Office\MEDIA\CAGCAT10\j0335112.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950" y="3706813"/>
            <a:ext cx="895350" cy="895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921569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3">
            <a:extLst>
              <a:ext uri="{FF2B5EF4-FFF2-40B4-BE49-F238E27FC236}">
                <a16:creationId xmlns:a16="http://schemas.microsoft.com/office/drawing/2014/main" xmlns="" id="{DEA450DB-C8B0-40F8-9EDC-9A47DCC6DEAC}"/>
              </a:ext>
            </a:extLst>
          </p:cNvPr>
          <p:cNvSpPr txBox="1">
            <a:spLocks noChangeArrowheads="1"/>
          </p:cNvSpPr>
          <p:nvPr/>
        </p:nvSpPr>
        <p:spPr>
          <a:xfrm>
            <a:off x="0" y="98612"/>
            <a:ext cx="9108504" cy="500062"/>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ctr" defTabSz="914400" rtl="0" eaLnBrk="1" fontAlgn="auto" latinLnBrk="0" hangingPunct="1">
              <a:lnSpc>
                <a:spcPct val="90000"/>
              </a:lnSpc>
              <a:spcBef>
                <a:spcPct val="20000"/>
              </a:spcBef>
              <a:spcAft>
                <a:spcPts val="0"/>
              </a:spcAft>
              <a:buClrTx/>
              <a:buSzTx/>
              <a:buFont typeface="Arial" pitchFamily="34" charset="0"/>
              <a:buNone/>
              <a:tabLst/>
              <a:defRPr/>
            </a:pPr>
            <a:r>
              <a:rPr kumimoji="0" lang="en-GB" sz="3200" b="1" i="0" u="none" strike="noStrike" kern="1200" cap="none" spc="0" normalizeH="0" baseline="0" noProof="0" dirty="0">
                <a:ln>
                  <a:noFill/>
                </a:ln>
                <a:solidFill>
                  <a:srgbClr val="002060"/>
                </a:solidFill>
                <a:effectLst>
                  <a:outerShdw blurRad="38100" dist="38100" dir="2700000" algn="tl">
                    <a:srgbClr val="000000">
                      <a:alpha val="43137"/>
                    </a:srgbClr>
                  </a:outerShdw>
                </a:effectLst>
                <a:uLnTx/>
                <a:uFillTx/>
                <a:latin typeface="Calibri"/>
                <a:ea typeface="+mn-ea"/>
                <a:cs typeface="+mn-cs"/>
              </a:rPr>
              <a:t>Operational (?) ICON-LAM  </a:t>
            </a:r>
          </a:p>
          <a:p>
            <a:pPr marL="342900" marR="0" lvl="0" indent="-34290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GB" sz="20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4" name="Picture 3">
            <a:extLst>
              <a:ext uri="{FF2B5EF4-FFF2-40B4-BE49-F238E27FC236}">
                <a16:creationId xmlns:a16="http://schemas.microsoft.com/office/drawing/2014/main" xmlns="" id="{676A6A82-CAC9-4D1D-9E5B-99FCDC6377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584" y="655523"/>
            <a:ext cx="7719294" cy="4117702"/>
          </a:xfrm>
          <a:prstGeom prst="rect">
            <a:avLst/>
          </a:prstGeom>
        </p:spPr>
      </p:pic>
      <p:sp>
        <p:nvSpPr>
          <p:cNvPr id="14" name="TextBox 13">
            <a:extLst>
              <a:ext uri="{FF2B5EF4-FFF2-40B4-BE49-F238E27FC236}">
                <a16:creationId xmlns:a16="http://schemas.microsoft.com/office/drawing/2014/main" xmlns="" id="{2E0CC774-D23C-49E5-ADC5-448D47117CDE}"/>
              </a:ext>
            </a:extLst>
          </p:cNvPr>
          <p:cNvSpPr txBox="1"/>
          <p:nvPr/>
        </p:nvSpPr>
        <p:spPr>
          <a:xfrm>
            <a:off x="5681449" y="3918647"/>
            <a:ext cx="1438667" cy="409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B050"/>
                </a:solidFill>
                <a:effectLst>
                  <a:outerShdw blurRad="38100" dist="38100" dir="2700000" algn="tl">
                    <a:srgbClr val="000000">
                      <a:alpha val="43137"/>
                    </a:srgbClr>
                  </a:outerShdw>
                </a:effectLst>
                <a:latin typeface="Calibri"/>
                <a:cs typeface="Arial" panose="020B0604020202020204" pitchFamily="34" charset="0"/>
              </a:rPr>
              <a:t>ICON-IL</a:t>
            </a:r>
            <a:endParaRPr kumimoji="0" lang="en-US" sz="1800" b="1" i="0" u="none" strike="noStrike" kern="1200" cap="none" spc="0" normalizeH="0" baseline="0" noProof="0" dirty="0">
              <a:ln>
                <a:noFill/>
              </a:ln>
              <a:solidFill>
                <a:srgbClr val="00B050"/>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23" name="TextBox 22">
            <a:extLst>
              <a:ext uri="{FF2B5EF4-FFF2-40B4-BE49-F238E27FC236}">
                <a16:creationId xmlns:a16="http://schemas.microsoft.com/office/drawing/2014/main" xmlns="" id="{4E7E7C6A-1CED-410B-AFB7-F9CF6CB7F900}"/>
              </a:ext>
            </a:extLst>
          </p:cNvPr>
          <p:cNvSpPr txBox="1"/>
          <p:nvPr/>
        </p:nvSpPr>
        <p:spPr>
          <a:xfrm>
            <a:off x="3719710" y="1931001"/>
            <a:ext cx="1044000" cy="199493"/>
          </a:xfrm>
          <a:prstGeom prst="rect">
            <a:avLst/>
          </a:prstGeom>
          <a:solidFill>
            <a:schemeClr val="bg1">
              <a:lumMod val="65000"/>
              <a:alpha val="55000"/>
            </a:schemeClr>
          </a:solidFill>
          <a:ln w="28575">
            <a:solidFill>
              <a:schemeClr val="tx1"/>
            </a:solidFill>
          </a:ln>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Arial" panose="020B0604020202020204" pitchFamily="34" charset="0"/>
            </a:endParaRPr>
          </a:p>
        </p:txBody>
      </p:sp>
      <p:sp>
        <p:nvSpPr>
          <p:cNvPr id="27" name="TextBox 26">
            <a:extLst>
              <a:ext uri="{FF2B5EF4-FFF2-40B4-BE49-F238E27FC236}">
                <a16:creationId xmlns:a16="http://schemas.microsoft.com/office/drawing/2014/main" xmlns="" id="{FE156CB3-CFEA-4F81-982F-48A2EC2801AF}"/>
              </a:ext>
            </a:extLst>
          </p:cNvPr>
          <p:cNvSpPr txBox="1"/>
          <p:nvPr/>
        </p:nvSpPr>
        <p:spPr>
          <a:xfrm>
            <a:off x="3479956" y="3043895"/>
            <a:ext cx="1438667" cy="409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FF0000"/>
                </a:solidFill>
                <a:effectLst>
                  <a:outerShdw blurRad="38100" dist="38100" dir="2700000" algn="tl">
                    <a:srgbClr val="000000">
                      <a:alpha val="43137"/>
                    </a:srgbClr>
                  </a:outerShdw>
                </a:effectLst>
                <a:latin typeface="Calibri"/>
                <a:cs typeface="Arial" panose="020B0604020202020204" pitchFamily="34" charset="0"/>
              </a:rPr>
              <a:t>ICON-I2</a:t>
            </a:r>
            <a:endParaRPr kumimoji="0" lang="en-US"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28" name="TextBox 27">
            <a:extLst>
              <a:ext uri="{FF2B5EF4-FFF2-40B4-BE49-F238E27FC236}">
                <a16:creationId xmlns:a16="http://schemas.microsoft.com/office/drawing/2014/main" xmlns="" id="{9A4D1DC4-6FA9-4B73-8C51-700C84F0E7A8}"/>
              </a:ext>
            </a:extLst>
          </p:cNvPr>
          <p:cNvSpPr txBox="1"/>
          <p:nvPr/>
        </p:nvSpPr>
        <p:spPr>
          <a:xfrm>
            <a:off x="1053987" y="4123312"/>
            <a:ext cx="1438667" cy="409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33CC"/>
                </a:solidFill>
                <a:effectLst>
                  <a:outerShdw blurRad="38100" dist="38100" dir="2700000" algn="tl">
                    <a:srgbClr val="000000">
                      <a:alpha val="43137"/>
                    </a:srgbClr>
                  </a:outerShdw>
                </a:effectLst>
                <a:latin typeface="Calibri"/>
                <a:cs typeface="Arial" panose="020B0604020202020204" pitchFamily="34" charset="0"/>
              </a:rPr>
              <a:t>ICON-GR</a:t>
            </a:r>
            <a:endParaRPr kumimoji="0" lang="en-US" sz="1800" b="1" i="0" u="none" strike="noStrike" kern="1200" cap="none" spc="0" normalizeH="0" baseline="0" noProof="0" dirty="0">
              <a:ln>
                <a:noFill/>
              </a:ln>
              <a:solidFill>
                <a:srgbClr val="0033CC"/>
              </a:solidFill>
              <a:effectLst>
                <a:outerShdw blurRad="38100" dist="38100" dir="2700000" algn="tl">
                  <a:srgbClr val="000000">
                    <a:alpha val="43137"/>
                  </a:srgbClr>
                </a:outerShdw>
              </a:effectLst>
              <a:uLnTx/>
              <a:uFillTx/>
              <a:latin typeface="Calibri"/>
              <a:cs typeface="Arial" panose="020B0604020202020204" pitchFamily="34" charset="0"/>
            </a:endParaRPr>
          </a:p>
        </p:txBody>
      </p:sp>
      <p:sp>
        <p:nvSpPr>
          <p:cNvPr id="29" name="TextBox 28">
            <a:extLst>
              <a:ext uri="{FF2B5EF4-FFF2-40B4-BE49-F238E27FC236}">
                <a16:creationId xmlns:a16="http://schemas.microsoft.com/office/drawing/2014/main" xmlns="" id="{477785C9-1D87-4CE6-8D57-2B79A95759C8}"/>
              </a:ext>
            </a:extLst>
          </p:cNvPr>
          <p:cNvSpPr txBox="1"/>
          <p:nvPr/>
        </p:nvSpPr>
        <p:spPr>
          <a:xfrm>
            <a:off x="2198293" y="973714"/>
            <a:ext cx="1438667" cy="409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effectLst>
                  <a:outerShdw blurRad="38100" dist="38100" dir="2700000" algn="tl">
                    <a:srgbClr val="000000">
                      <a:alpha val="43137"/>
                    </a:srgbClr>
                  </a:outerShdw>
                </a:effectLst>
                <a:latin typeface="Calibri"/>
                <a:cs typeface="Arial" panose="020B0604020202020204" pitchFamily="34" charset="0"/>
              </a:rPr>
              <a:t>ICON-D2</a:t>
            </a:r>
            <a:endParaRPr kumimoji="0" lang="en-US" sz="1800" b="1" i="0" u="none" strike="noStrike" kern="1200" cap="none" spc="0" normalizeH="0" baseline="0" noProof="0" dirty="0">
              <a:ln>
                <a:noFill/>
              </a:ln>
              <a:effectLst>
                <a:outerShdw blurRad="38100" dist="38100" dir="2700000" algn="tl">
                  <a:srgbClr val="000000">
                    <a:alpha val="43137"/>
                  </a:srgbClr>
                </a:outerShdw>
              </a:effectLst>
              <a:uLnTx/>
              <a:uFillTx/>
              <a:latin typeface="Calibri"/>
              <a:cs typeface="Arial" panose="020B0604020202020204" pitchFamily="34" charset="0"/>
            </a:endParaRPr>
          </a:p>
        </p:txBody>
      </p:sp>
      <p:graphicFrame>
        <p:nvGraphicFramePr>
          <p:cNvPr id="12" name="Table 11">
            <a:extLst>
              <a:ext uri="{FF2B5EF4-FFF2-40B4-BE49-F238E27FC236}">
                <a16:creationId xmlns:a16="http://schemas.microsoft.com/office/drawing/2014/main" xmlns="" id="{20B7B1FE-60BD-4C90-A11C-7C1CA3C4F695}"/>
              </a:ext>
            </a:extLst>
          </p:cNvPr>
          <p:cNvGraphicFramePr>
            <a:graphicFrameLocks noGrp="1"/>
          </p:cNvGraphicFramePr>
          <p:nvPr>
            <p:extLst>
              <p:ext uri="{D42A27DB-BD31-4B8C-83A1-F6EECF244321}">
                <p14:modId xmlns:p14="http://schemas.microsoft.com/office/powerpoint/2010/main" val="3240063354"/>
              </p:ext>
            </p:extLst>
          </p:nvPr>
        </p:nvGraphicFramePr>
        <p:xfrm>
          <a:off x="3275856" y="4797152"/>
          <a:ext cx="2520281" cy="1758074"/>
        </p:xfrm>
        <a:graphic>
          <a:graphicData uri="http://schemas.openxmlformats.org/drawingml/2006/table">
            <a:tbl>
              <a:tblPr/>
              <a:tblGrid>
                <a:gridCol w="950445">
                  <a:extLst>
                    <a:ext uri="{9D8B030D-6E8A-4147-A177-3AD203B41FA5}">
                      <a16:colId xmlns:a16="http://schemas.microsoft.com/office/drawing/2014/main" xmlns="" val="683617607"/>
                    </a:ext>
                  </a:extLst>
                </a:gridCol>
                <a:gridCol w="886370">
                  <a:extLst>
                    <a:ext uri="{9D8B030D-6E8A-4147-A177-3AD203B41FA5}">
                      <a16:colId xmlns:a16="http://schemas.microsoft.com/office/drawing/2014/main" xmlns="" val="3356237859"/>
                    </a:ext>
                  </a:extLst>
                </a:gridCol>
                <a:gridCol w="683466">
                  <a:extLst>
                    <a:ext uri="{9D8B030D-6E8A-4147-A177-3AD203B41FA5}">
                      <a16:colId xmlns:a16="http://schemas.microsoft.com/office/drawing/2014/main" xmlns="" val="4203198622"/>
                    </a:ext>
                  </a:extLst>
                </a:gridCol>
              </a:tblGrid>
              <a:tr h="271036">
                <a:tc gridSpan="3">
                  <a:txBody>
                    <a:bodyPr/>
                    <a:lstStyle/>
                    <a:p>
                      <a:pPr algn="ctr" fontAlgn="b"/>
                      <a:r>
                        <a:rPr lang="en-GB" sz="1400" b="1" i="0" u="none" strike="noStrike" dirty="0">
                          <a:solidFill>
                            <a:srgbClr val="000000"/>
                          </a:solidFill>
                          <a:effectLst/>
                          <a:latin typeface="Calibri" panose="020F0502020204030204" pitchFamily="34" charset="0"/>
                        </a:rPr>
                        <a:t>ICON-LAM</a:t>
                      </a:r>
                    </a:p>
                  </a:txBody>
                  <a:tcPr marL="6350" marR="6350" marT="635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xmlns="" val="2068007159"/>
                  </a:ext>
                </a:extLst>
              </a:tr>
              <a:tr h="212434">
                <a:tc>
                  <a:txBody>
                    <a:bodyPr/>
                    <a:lstStyle/>
                    <a:p>
                      <a:pPr algn="ctr" fontAlgn="b"/>
                      <a:r>
                        <a:rPr lang="en-GB" sz="1100" b="0" i="0" u="none" strike="noStrike">
                          <a:solidFill>
                            <a:srgbClr val="000000"/>
                          </a:solidFill>
                          <a:effectLst/>
                          <a:latin typeface="Calibri" panose="020F0502020204030204" pitchFamily="34" charset="0"/>
                        </a:rPr>
                        <a:t>ICON-EU</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0.0625</a:t>
                      </a:r>
                    </a:p>
                  </a:txBody>
                  <a:tcPr marL="6350" marR="6350" marT="6350" marB="0" anchor="b">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66014999"/>
                  </a:ext>
                </a:extLst>
              </a:tr>
              <a:tr h="212434">
                <a:tc>
                  <a:txBody>
                    <a:bodyPr/>
                    <a:lstStyle/>
                    <a:p>
                      <a:pPr algn="ctr" fontAlgn="b"/>
                      <a:r>
                        <a:rPr lang="en-GB" sz="1100" b="0" i="0" u="none" strike="noStrike">
                          <a:solidFill>
                            <a:srgbClr val="000000"/>
                          </a:solidFill>
                          <a:effectLst/>
                          <a:latin typeface="Calibri" panose="020F0502020204030204" pitchFamily="34" charset="0"/>
                        </a:rPr>
                        <a:t>ICON-D2</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0.02</a:t>
                      </a:r>
                    </a:p>
                  </a:txBody>
                  <a:tcPr marL="6350" marR="6350" marT="6350" marB="0" anchor="b">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2020</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2629768434"/>
                  </a:ext>
                </a:extLst>
              </a:tr>
              <a:tr h="212434">
                <a:tc>
                  <a:txBody>
                    <a:bodyPr/>
                    <a:lstStyle/>
                    <a:p>
                      <a:pPr algn="ctr" fontAlgn="b"/>
                      <a:r>
                        <a:rPr lang="en-GB" sz="1100" b="0" i="0" u="none" strike="noStrike" dirty="0">
                          <a:solidFill>
                            <a:srgbClr val="000000"/>
                          </a:solidFill>
                          <a:effectLst/>
                          <a:latin typeface="Calibri" panose="020F0502020204030204" pitchFamily="34" charset="0"/>
                        </a:rPr>
                        <a:t>ICON-GR</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0.025</a:t>
                      </a:r>
                    </a:p>
                  </a:txBody>
                  <a:tcPr marL="6350" marR="6350" marT="6350" marB="0" anchor="b">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3547763088"/>
                  </a:ext>
                </a:extLst>
              </a:tr>
              <a:tr h="212434">
                <a:tc>
                  <a:txBody>
                    <a:bodyPr/>
                    <a:lstStyle/>
                    <a:p>
                      <a:pPr algn="ctr" fontAlgn="b"/>
                      <a:r>
                        <a:rPr lang="en-GB" sz="1100" b="0" i="0" u="none" strike="noStrike">
                          <a:solidFill>
                            <a:srgbClr val="000000"/>
                          </a:solidFill>
                          <a:effectLst/>
                          <a:latin typeface="Calibri" panose="020F0502020204030204" pitchFamily="34" charset="0"/>
                        </a:rPr>
                        <a:t>ICON-PL</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ctr"/>
                      <a:r>
                        <a:rPr lang="en-GB" sz="1100" b="0" i="0" u="none" strike="noStrike">
                          <a:solidFill>
                            <a:srgbClr val="000000"/>
                          </a:solidFill>
                          <a:effectLst/>
                          <a:latin typeface="Calibri" panose="020F0502020204030204" pitchFamily="34" charset="0"/>
                        </a:rPr>
                        <a:t>0.025</a:t>
                      </a:r>
                    </a:p>
                  </a:txBody>
                  <a:tcPr marL="6350" marR="6350" marT="6350" marB="0" anchor="ctr">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2019</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4000823933"/>
                  </a:ext>
                </a:extLst>
              </a:tr>
              <a:tr h="212434">
                <a:tc>
                  <a:txBody>
                    <a:bodyPr/>
                    <a:lstStyle/>
                    <a:p>
                      <a:pPr algn="ctr" fontAlgn="b"/>
                      <a:r>
                        <a:rPr lang="en-GB" sz="1100" b="0" i="0" u="none" strike="noStrike" dirty="0">
                          <a:solidFill>
                            <a:srgbClr val="000000"/>
                          </a:solidFill>
                          <a:effectLst/>
                          <a:latin typeface="Calibri" panose="020F0502020204030204" pitchFamily="34" charset="0"/>
                        </a:rPr>
                        <a:t>ICON-IL</a:t>
                      </a:r>
                    </a:p>
                  </a:txBody>
                  <a:tcPr marL="6350" marR="6350" marT="6350" marB="0" anchor="b">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0.025</a:t>
                      </a:r>
                    </a:p>
                  </a:txBody>
                  <a:tcPr marL="6350" marR="6350" marT="6350" marB="0" anchor="b">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1567895930"/>
                  </a:ext>
                </a:extLst>
              </a:tr>
              <a:tr h="212434">
                <a:tc>
                  <a:txBody>
                    <a:bodyPr/>
                    <a:lstStyle/>
                    <a:p>
                      <a:pPr algn="ctr" fontAlgn="ctr"/>
                      <a:r>
                        <a:rPr lang="en-GB" sz="1100" b="0" i="0" u="none" strike="noStrike">
                          <a:solidFill>
                            <a:srgbClr val="000000"/>
                          </a:solidFill>
                          <a:effectLst/>
                          <a:latin typeface="Calibri" panose="020F0502020204030204" pitchFamily="34" charset="0"/>
                        </a:rPr>
                        <a:t>ICON-IT</a:t>
                      </a:r>
                    </a:p>
                  </a:txBody>
                  <a:tcPr marL="6350" marR="6350" marT="6350" marB="0" anchor="ctr">
                    <a:lnL w="12700" cap="flat" cmpd="sng" algn="ctr">
                      <a:solidFill>
                        <a:schemeClr val="tx1"/>
                      </a:solidFill>
                      <a:prstDash val="solid"/>
                      <a:round/>
                      <a:headEnd type="none" w="med" len="med"/>
                      <a:tailEnd type="none" w="med" len="med"/>
                    </a:lnL>
                    <a:lnR>
                      <a:noFill/>
                    </a:lnR>
                    <a:lnT>
                      <a:noFill/>
                    </a:lnT>
                    <a:lnB>
                      <a:noFill/>
                    </a:lnB>
                    <a:solidFill>
                      <a:srgbClr val="E2EFDA"/>
                    </a:solidFill>
                  </a:tcPr>
                </a:tc>
                <a:tc>
                  <a:txBody>
                    <a:bodyPr/>
                    <a:lstStyle/>
                    <a:p>
                      <a:pPr algn="ctr" fontAlgn="ctr"/>
                      <a:r>
                        <a:rPr lang="en-GB" sz="1100" b="0" i="0" u="none" strike="noStrike">
                          <a:solidFill>
                            <a:srgbClr val="000000"/>
                          </a:solidFill>
                          <a:effectLst/>
                          <a:latin typeface="Calibri" panose="020F0502020204030204" pitchFamily="34" charset="0"/>
                        </a:rPr>
                        <a:t>0.02</a:t>
                      </a:r>
                    </a:p>
                  </a:txBody>
                  <a:tcPr marL="6350" marR="6350" marT="6350" marB="0" anchor="ctr">
                    <a:lnL>
                      <a:noFill/>
                    </a:lnL>
                    <a:lnR>
                      <a:noFill/>
                    </a:lnR>
                    <a:lnT>
                      <a:noFill/>
                    </a:lnT>
                    <a:lnB>
                      <a:noFill/>
                    </a:lnB>
                    <a:solidFill>
                      <a:srgbClr val="E2EFDA"/>
                    </a:solidFill>
                  </a:tcPr>
                </a:tc>
                <a:tc>
                  <a:txBody>
                    <a:bodyPr/>
                    <a:lstStyle/>
                    <a:p>
                      <a:pPr algn="ctr" fontAlgn="b"/>
                      <a:r>
                        <a:rPr lang="en-GB" sz="1100" b="0" i="0" u="none" strike="noStrike">
                          <a:solidFill>
                            <a:srgbClr val="000000"/>
                          </a:solidFill>
                          <a:effectLst/>
                          <a:latin typeface="Calibri" panose="020F0502020204030204" pitchFamily="34" charset="0"/>
                        </a:rPr>
                        <a:t>√</a:t>
                      </a:r>
                    </a:p>
                  </a:txBody>
                  <a:tcPr marL="6350" marR="6350" marT="6350" marB="0" anchor="b">
                    <a:lnL>
                      <a:noFill/>
                    </a:lnL>
                    <a:lnR w="12700" cap="flat" cmpd="sng" algn="ctr">
                      <a:solidFill>
                        <a:schemeClr val="tx1"/>
                      </a:solidFill>
                      <a:prstDash val="solid"/>
                      <a:round/>
                      <a:headEnd type="none" w="med" len="med"/>
                      <a:tailEnd type="none" w="med" len="med"/>
                    </a:lnR>
                    <a:lnT>
                      <a:noFill/>
                    </a:lnT>
                    <a:lnB>
                      <a:noFill/>
                    </a:lnB>
                    <a:solidFill>
                      <a:srgbClr val="FFF2CC"/>
                    </a:solidFill>
                  </a:tcPr>
                </a:tc>
                <a:extLst>
                  <a:ext uri="{0D108BD9-81ED-4DB2-BD59-A6C34878D82A}">
                    <a16:rowId xmlns:a16="http://schemas.microsoft.com/office/drawing/2014/main" xmlns="" val="2760306517"/>
                  </a:ext>
                </a:extLst>
              </a:tr>
              <a:tr h="212434">
                <a:tc>
                  <a:txBody>
                    <a:bodyPr/>
                    <a:lstStyle/>
                    <a:p>
                      <a:pPr algn="ctr" fontAlgn="ctr"/>
                      <a:r>
                        <a:rPr lang="en-GB" sz="1100" b="0" i="0" u="none" strike="noStrike">
                          <a:solidFill>
                            <a:srgbClr val="000000"/>
                          </a:solidFill>
                          <a:effectLst/>
                          <a:latin typeface="Calibri" panose="020F0502020204030204" pitchFamily="34" charset="0"/>
                        </a:rPr>
                        <a:t>ICON-ME</a:t>
                      </a:r>
                    </a:p>
                  </a:txBody>
                  <a:tcPr marL="6350" marR="6350" marT="6350" marB="0"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rgbClr val="E2EFDA"/>
                    </a:solidFill>
                  </a:tcPr>
                </a:tc>
                <a:tc>
                  <a:txBody>
                    <a:bodyPr/>
                    <a:lstStyle/>
                    <a:p>
                      <a:pPr algn="ctr" fontAlgn="ctr"/>
                      <a:r>
                        <a:rPr lang="en-GB" sz="1100" b="0" i="0" u="none" strike="noStrike">
                          <a:solidFill>
                            <a:srgbClr val="000000"/>
                          </a:solidFill>
                          <a:effectLst/>
                          <a:latin typeface="Calibri" panose="020F0502020204030204" pitchFamily="34" charset="0"/>
                        </a:rPr>
                        <a:t>0.045</a:t>
                      </a:r>
                    </a:p>
                  </a:txBody>
                  <a:tcPr marL="6350" marR="6350" marT="6350" marB="0" anchor="ctr">
                    <a:lnL>
                      <a:noFill/>
                    </a:lnL>
                    <a:lnR>
                      <a:noFill/>
                    </a:lnR>
                    <a:lnT>
                      <a:noFill/>
                    </a:lnT>
                    <a:lnB w="12700" cap="flat" cmpd="sng" algn="ctr">
                      <a:solidFill>
                        <a:schemeClr val="tx1"/>
                      </a:solidFill>
                      <a:prstDash val="solid"/>
                      <a:round/>
                      <a:headEnd type="none" w="med" len="med"/>
                      <a:tailEnd type="none" w="med" len="med"/>
                    </a:lnB>
                    <a:solidFill>
                      <a:srgbClr val="E2EFDA"/>
                    </a:solidFill>
                  </a:tcPr>
                </a:tc>
                <a:tc>
                  <a:txBody>
                    <a:bodyPr/>
                    <a:lstStyle/>
                    <a:p>
                      <a:pPr algn="ctr" fontAlgn="b"/>
                      <a:r>
                        <a:rPr lang="en-GB" sz="1100" b="0" i="0" u="none" strike="noStrike" dirty="0">
                          <a:solidFill>
                            <a:srgbClr val="000000"/>
                          </a:solidFill>
                          <a:effectLst/>
                          <a:latin typeface="Calibri" panose="020F0502020204030204" pitchFamily="34" charset="0"/>
                        </a:rPr>
                        <a:t>√</a:t>
                      </a:r>
                    </a:p>
                  </a:txBody>
                  <a:tcPr marL="6350" marR="6350" marT="6350" marB="0" anchor="b">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rgbClr val="FFF2CC"/>
                    </a:solidFill>
                  </a:tcPr>
                </a:tc>
                <a:extLst>
                  <a:ext uri="{0D108BD9-81ED-4DB2-BD59-A6C34878D82A}">
                    <a16:rowId xmlns:a16="http://schemas.microsoft.com/office/drawing/2014/main" xmlns="" val="2641929715"/>
                  </a:ext>
                </a:extLst>
              </a:tr>
            </a:tbl>
          </a:graphicData>
        </a:graphic>
      </p:graphicFrame>
      <p:sp>
        <p:nvSpPr>
          <p:cNvPr id="34" name="TextBox 33">
            <a:extLst>
              <a:ext uri="{FF2B5EF4-FFF2-40B4-BE49-F238E27FC236}">
                <a16:creationId xmlns:a16="http://schemas.microsoft.com/office/drawing/2014/main" xmlns="" id="{BE2208AA-A996-49FA-B4A8-6ACFBE4DC1CD}"/>
              </a:ext>
            </a:extLst>
          </p:cNvPr>
          <p:cNvSpPr txBox="1"/>
          <p:nvPr/>
        </p:nvSpPr>
        <p:spPr>
          <a:xfrm>
            <a:off x="5052520" y="934026"/>
            <a:ext cx="1438667"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7030A0"/>
                </a:solidFill>
                <a:effectLst>
                  <a:outerShdw blurRad="38100" dist="38100" dir="2700000" algn="tl">
                    <a:srgbClr val="000000">
                      <a:alpha val="43137"/>
                    </a:srgbClr>
                  </a:outerShdw>
                </a:effectLst>
                <a:latin typeface="Calibri"/>
                <a:cs typeface="Arial" panose="020B0604020202020204" pitchFamily="34" charset="0"/>
              </a:rPr>
              <a:t>ICON-PL</a:t>
            </a:r>
            <a:endParaRPr kumimoji="0" lang="en-US" sz="1800" b="1" i="0" u="none" strike="noStrike" kern="1200" cap="none" spc="0" normalizeH="0" baseline="0" noProof="0" dirty="0">
              <a:ln>
                <a:noFill/>
              </a:ln>
              <a:solidFill>
                <a:srgbClr val="7030A0"/>
              </a:solidFill>
              <a:effectLst>
                <a:outerShdw blurRad="38100" dist="38100" dir="2700000" algn="tl">
                  <a:srgbClr val="000000">
                    <a:alpha val="43137"/>
                  </a:srgbClr>
                </a:outerShdw>
              </a:effectLst>
              <a:uLnTx/>
              <a:uFillTx/>
              <a:latin typeface="Calibri"/>
              <a:cs typeface="Arial" panose="020B0604020202020204" pitchFamily="34" charset="0"/>
            </a:endParaRPr>
          </a:p>
        </p:txBody>
      </p:sp>
    </p:spTree>
    <p:extLst>
      <p:ext uri="{BB962C8B-B14F-4D97-AF65-F5344CB8AC3E}">
        <p14:creationId xmlns:p14="http://schemas.microsoft.com/office/powerpoint/2010/main" val="2293039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4"/>
          <p:cNvSpPr>
            <a:spLocks noChangeArrowheads="1"/>
          </p:cNvSpPr>
          <p:nvPr/>
        </p:nvSpPr>
        <p:spPr bwMode="auto">
          <a:xfrm>
            <a:off x="0" y="3038475"/>
            <a:ext cx="9144000" cy="0"/>
          </a:xfrm>
          <a:prstGeom prst="rect">
            <a:avLst/>
          </a:prstGeom>
          <a:noFill/>
          <a:ln w="9525">
            <a:noFill/>
            <a:miter lim="800000"/>
            <a:headEnd/>
            <a:tailEnd/>
          </a:ln>
        </p:spPr>
        <p:txBody>
          <a:bodyPr wrap="none" anchor="ctr">
            <a:spAutoFit/>
          </a:bodyPr>
          <a:lstStyle/>
          <a:p>
            <a:endParaRPr lang="ru-RU" baseline="0"/>
          </a:p>
        </p:txBody>
      </p:sp>
      <p:sp>
        <p:nvSpPr>
          <p:cNvPr id="1030" name="Прямоугольник 7"/>
          <p:cNvSpPr>
            <a:spLocks noChangeArrowheads="1"/>
          </p:cNvSpPr>
          <p:nvPr/>
        </p:nvSpPr>
        <p:spPr bwMode="auto">
          <a:xfrm>
            <a:off x="0" y="548680"/>
            <a:ext cx="4572000" cy="461665"/>
          </a:xfrm>
          <a:prstGeom prst="rect">
            <a:avLst/>
          </a:prstGeom>
          <a:noFill/>
          <a:ln w="9525">
            <a:noFill/>
            <a:miter lim="800000"/>
            <a:headEnd/>
            <a:tailEnd/>
          </a:ln>
        </p:spPr>
        <p:txBody>
          <a:bodyPr>
            <a:spAutoFit/>
          </a:bodyPr>
          <a:lstStyle/>
          <a:p>
            <a:pPr algn="ctr"/>
            <a:r>
              <a:rPr lang="en-US" sz="2400" b="1" baseline="0" dirty="0"/>
              <a:t>Continuous parameters</a:t>
            </a:r>
            <a:endParaRPr lang="ru-RU" sz="2400" b="1" baseline="0" dirty="0"/>
          </a:p>
        </p:txBody>
      </p:sp>
      <p:sp>
        <p:nvSpPr>
          <p:cNvPr id="1031" name="Прямоугольник 8"/>
          <p:cNvSpPr>
            <a:spLocks noChangeArrowheads="1"/>
          </p:cNvSpPr>
          <p:nvPr/>
        </p:nvSpPr>
        <p:spPr bwMode="auto">
          <a:xfrm>
            <a:off x="0" y="2708920"/>
            <a:ext cx="4572000" cy="461665"/>
          </a:xfrm>
          <a:prstGeom prst="rect">
            <a:avLst/>
          </a:prstGeom>
          <a:noFill/>
          <a:ln w="9525">
            <a:noFill/>
            <a:miter lim="800000"/>
            <a:headEnd/>
            <a:tailEnd/>
          </a:ln>
        </p:spPr>
        <p:txBody>
          <a:bodyPr>
            <a:spAutoFit/>
          </a:bodyPr>
          <a:lstStyle/>
          <a:p>
            <a:pPr algn="ctr"/>
            <a:r>
              <a:rPr lang="en-US" sz="2400" b="1" baseline="0" dirty="0" err="1"/>
              <a:t>Dichotomic</a:t>
            </a:r>
            <a:r>
              <a:rPr lang="en-US" sz="2400" b="1" baseline="0" dirty="0"/>
              <a:t> parameters</a:t>
            </a:r>
            <a:endParaRPr lang="ru-RU" sz="2400" b="1" baseline="0" dirty="0"/>
          </a:p>
        </p:txBody>
      </p:sp>
      <p:sp>
        <p:nvSpPr>
          <p:cNvPr id="1032" name="TextBox 9"/>
          <p:cNvSpPr txBox="1">
            <a:spLocks noChangeArrowheads="1"/>
          </p:cNvSpPr>
          <p:nvPr/>
        </p:nvSpPr>
        <p:spPr bwMode="auto">
          <a:xfrm>
            <a:off x="0" y="980728"/>
            <a:ext cx="4572000" cy="1477328"/>
          </a:xfrm>
          <a:prstGeom prst="rect">
            <a:avLst/>
          </a:prstGeom>
          <a:noFill/>
          <a:ln w="9525">
            <a:noFill/>
            <a:miter lim="800000"/>
            <a:headEnd/>
            <a:tailEnd/>
          </a:ln>
        </p:spPr>
        <p:txBody>
          <a:bodyPr wrap="square">
            <a:spAutoFit/>
          </a:bodyPr>
          <a:lstStyle/>
          <a:p>
            <a:pPr algn="ctr"/>
            <a:r>
              <a:rPr lang="en-US" i="1" u="sng" baseline="0" dirty="0">
                <a:solidFill>
                  <a:srgbClr val="FF0000"/>
                </a:solidFill>
              </a:rPr>
              <a:t>Temperature at 2 m</a:t>
            </a:r>
          </a:p>
          <a:p>
            <a:pPr algn="ctr"/>
            <a:r>
              <a:rPr lang="en-US" i="1" u="sng" baseline="0" dirty="0">
                <a:solidFill>
                  <a:srgbClr val="FF0000"/>
                </a:solidFill>
              </a:rPr>
              <a:t>Dew point temperature at 2 m</a:t>
            </a:r>
          </a:p>
          <a:p>
            <a:pPr algn="ctr"/>
            <a:r>
              <a:rPr lang="en-US" i="1" u="sng" baseline="0" dirty="0">
                <a:solidFill>
                  <a:srgbClr val="FF0000"/>
                </a:solidFill>
              </a:rPr>
              <a:t>Pressure reduced to Mean Sea Level </a:t>
            </a:r>
          </a:p>
          <a:p>
            <a:pPr algn="ctr"/>
            <a:r>
              <a:rPr lang="en-US" i="1" u="sng" baseline="0" dirty="0">
                <a:solidFill>
                  <a:srgbClr val="FF0000"/>
                </a:solidFill>
              </a:rPr>
              <a:t>Wind speed at 10 m</a:t>
            </a:r>
          </a:p>
          <a:p>
            <a:pPr algn="ctr"/>
            <a:r>
              <a:rPr lang="en-US" i="1" u="sng" baseline="0" dirty="0">
                <a:solidFill>
                  <a:srgbClr val="FF0000"/>
                </a:solidFill>
              </a:rPr>
              <a:t>Total cloud cover</a:t>
            </a:r>
          </a:p>
        </p:txBody>
      </p:sp>
      <p:sp>
        <p:nvSpPr>
          <p:cNvPr id="1033" name="TextBox 10"/>
          <p:cNvSpPr txBox="1">
            <a:spLocks noChangeArrowheads="1"/>
          </p:cNvSpPr>
          <p:nvPr/>
        </p:nvSpPr>
        <p:spPr bwMode="auto">
          <a:xfrm>
            <a:off x="2365" y="3140968"/>
            <a:ext cx="4572000" cy="1338828"/>
          </a:xfrm>
          <a:prstGeom prst="rect">
            <a:avLst/>
          </a:prstGeom>
          <a:noFill/>
          <a:ln w="9525">
            <a:noFill/>
            <a:miter lim="800000"/>
            <a:headEnd/>
            <a:tailEnd/>
          </a:ln>
        </p:spPr>
        <p:txBody>
          <a:bodyPr wrap="square">
            <a:spAutoFit/>
          </a:bodyPr>
          <a:lstStyle/>
          <a:p>
            <a:pPr algn="ctr">
              <a:lnSpc>
                <a:spcPct val="150000"/>
              </a:lnSpc>
            </a:pPr>
            <a:r>
              <a:rPr lang="en-US" i="1" u="sng" baseline="0" dirty="0" smtClean="0">
                <a:solidFill>
                  <a:srgbClr val="FF0000"/>
                </a:solidFill>
              </a:rPr>
              <a:t>Total Precipitation (Various  thresholds)</a:t>
            </a:r>
          </a:p>
          <a:p>
            <a:pPr algn="ctr">
              <a:lnSpc>
                <a:spcPct val="150000"/>
              </a:lnSpc>
            </a:pPr>
            <a:r>
              <a:rPr lang="en-US" i="1" u="sng" baseline="0" dirty="0" smtClean="0">
                <a:solidFill>
                  <a:srgbClr val="FF0000"/>
                </a:solidFill>
              </a:rPr>
              <a:t>Total cloud cover (0-25,25-75,75-100)</a:t>
            </a:r>
          </a:p>
          <a:p>
            <a:pPr algn="ctr">
              <a:lnSpc>
                <a:spcPct val="150000"/>
              </a:lnSpc>
            </a:pPr>
            <a:r>
              <a:rPr lang="en-US" i="1" u="sng" baseline="0" dirty="0" smtClean="0">
                <a:solidFill>
                  <a:srgbClr val="FF0000"/>
                </a:solidFill>
              </a:rPr>
              <a:t>Wind gust at 10 m (&gt;12.5,&gt;15, &gt;20)</a:t>
            </a:r>
            <a:endParaRPr lang="en-US" i="1" u="sng" baseline="0" dirty="0">
              <a:solidFill>
                <a:srgbClr val="FF0000"/>
              </a:solidFill>
            </a:endParaRPr>
          </a:p>
        </p:txBody>
      </p:sp>
      <p:sp>
        <p:nvSpPr>
          <p:cNvPr id="5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5</a:t>
            </a:fld>
            <a:endParaRPr lang="ru-RU" sz="2000" kern="0" dirty="0"/>
          </a:p>
        </p:txBody>
      </p:sp>
      <p:sp>
        <p:nvSpPr>
          <p:cNvPr id="1065" name="Rectangle 4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67" name="Rectangle 4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69" name="Rectangle 4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71" name="Rectangle 4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73" name="Rectangle 49"/>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75" name="Rectangle 51"/>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77" name="Rectangle 53"/>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79" name="Rectangle 55"/>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1081" name="Rectangle 57"/>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ru-RU"/>
          </a:p>
        </p:txBody>
      </p:sp>
      <p:sp>
        <p:nvSpPr>
          <p:cNvPr id="32" name="TextBox 31"/>
          <p:cNvSpPr txBox="1"/>
          <p:nvPr/>
        </p:nvSpPr>
        <p:spPr>
          <a:xfrm>
            <a:off x="0" y="0"/>
            <a:ext cx="9144000" cy="461665"/>
          </a:xfrm>
          <a:prstGeom prst="rect">
            <a:avLst/>
          </a:prstGeom>
          <a:noFill/>
        </p:spPr>
        <p:txBody>
          <a:bodyPr wrap="square" rtlCol="0">
            <a:spAutoFit/>
          </a:bodyPr>
          <a:lstStyle/>
          <a:p>
            <a:pPr algn="ctr">
              <a:defRPr sz="1680" b="1" i="0" u="none" strike="noStrike" kern="1200" baseline="0">
                <a:solidFill>
                  <a:prstClr val="black"/>
                </a:solidFill>
                <a:latin typeface="+mn-lt"/>
                <a:ea typeface="+mn-ea"/>
                <a:cs typeface="+mn-cs"/>
              </a:defRPr>
            </a:pPr>
            <a:r>
              <a:rPr lang="en-US" sz="2400" b="1" baseline="0" dirty="0" smtClean="0">
                <a:solidFill>
                  <a:prstClr val="black"/>
                </a:solidFill>
              </a:rPr>
              <a:t>General Information on Scores</a:t>
            </a:r>
            <a:endParaRPr lang="en-US" sz="2400" b="1" baseline="0" dirty="0">
              <a:solidFill>
                <a:prstClr val="black"/>
              </a:solidFill>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45464" y="1556792"/>
            <a:ext cx="3830421" cy="442449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5512190"/>
            <a:ext cx="4229690" cy="581106"/>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0755" y="4623718"/>
            <a:ext cx="1066949" cy="533474"/>
          </a:xfrm>
          <a:prstGeom prst="rect">
            <a:avLst/>
          </a:prstGeom>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725759"/>
            <a:ext cx="1533739" cy="543001"/>
          </a:xfrm>
          <a:prstGeom prst="rect">
            <a:avLst/>
          </a:prstGeom>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60232" y="614342"/>
            <a:ext cx="2238687" cy="790685"/>
          </a:xfrm>
          <a:prstGeom prst="rect">
            <a:avLst/>
          </a:prstGeom>
        </p:spPr>
      </p:pic>
      <p:pic>
        <p:nvPicPr>
          <p:cNvPr id="11" name="Рисунок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99792" y="4729628"/>
            <a:ext cx="1371791" cy="571580"/>
          </a:xfrm>
          <a:prstGeom prst="rect">
            <a:avLst/>
          </a:prstGeom>
        </p:spPr>
      </p:pic>
      <p:sp>
        <p:nvSpPr>
          <p:cNvPr id="3" name="Ellipse 2"/>
          <p:cNvSpPr/>
          <p:nvPr/>
        </p:nvSpPr>
        <p:spPr bwMode="auto">
          <a:xfrm>
            <a:off x="5482885" y="5771651"/>
            <a:ext cx="3183003" cy="102641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2800" b="0" i="0" u="none" strike="noStrike" cap="none" normalizeH="0" baseline="-25000" dirty="0" smtClean="0">
                <a:ln>
                  <a:noFill/>
                </a:ln>
                <a:solidFill>
                  <a:schemeClr val="accent6">
                    <a:lumMod val="60000"/>
                    <a:lumOff val="40000"/>
                  </a:schemeClr>
                </a:solidFill>
                <a:effectLst/>
                <a:latin typeface="Arial" charset="0"/>
                <a:cs typeface="Arial" charset="0"/>
              </a:rPr>
              <a:t>Calculated with VERSUS software </a:t>
            </a:r>
            <a:endParaRPr kumimoji="0" lang="fr-FR" sz="2800" b="0" i="0" u="none" strike="noStrike" cap="none" normalizeH="0" baseline="-25000" dirty="0" smtClean="0">
              <a:ln>
                <a:noFill/>
              </a:ln>
              <a:solidFill>
                <a:schemeClr val="accent6">
                  <a:lumMod val="60000"/>
                  <a:lumOff val="40000"/>
                </a:schemeClr>
              </a:solidFill>
              <a:effectLst/>
              <a:latin typeface="Arial" charset="0"/>
              <a:cs typeface="Arial"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 name="Номер слайда 12"/>
          <p:cNvSpPr>
            <a:spLocks noGrp="1"/>
          </p:cNvSpPr>
          <p:nvPr>
            <p:ph type="sldNum" sz="quarter" idx="12"/>
          </p:nvPr>
        </p:nvSpPr>
        <p:spPr>
          <a:xfrm>
            <a:off x="8761725" y="6553050"/>
            <a:ext cx="468000" cy="360000"/>
          </a:xfrm>
          <a:noFill/>
          <a:ln w="3175">
            <a:noFill/>
          </a:ln>
        </p:spPr>
        <p:txBody>
          <a:bodyPr/>
          <a:lstStyle/>
          <a:p>
            <a:pPr algn="ctr">
              <a:defRPr/>
            </a:pPr>
            <a:fld id="{C4A8F8C4-E23C-468D-B4FF-AF27FC14C157}" type="slidenum">
              <a:rPr lang="ru-RU" sz="2000" kern="0" smtClean="0"/>
              <a:pPr algn="ctr">
                <a:defRPr/>
              </a:pPr>
              <a:t>6</a:t>
            </a:fld>
            <a:endParaRPr lang="ru-RU" sz="2000" kern="0" dirty="0"/>
          </a:p>
        </p:txBody>
      </p:sp>
      <p:sp>
        <p:nvSpPr>
          <p:cNvPr id="26" name="Text Box 3"/>
          <p:cNvSpPr txBox="1">
            <a:spLocks noChangeArrowheads="1"/>
          </p:cNvSpPr>
          <p:nvPr/>
        </p:nvSpPr>
        <p:spPr bwMode="auto">
          <a:xfrm>
            <a:off x="1778" y="3657218"/>
            <a:ext cx="9144000" cy="707886"/>
          </a:xfrm>
          <a:prstGeom prst="rect">
            <a:avLst/>
          </a:prstGeom>
          <a:noFill/>
          <a:ln w="9525">
            <a:noFill/>
            <a:miter lim="800000"/>
            <a:headEnd/>
            <a:tailEnd/>
          </a:ln>
        </p:spPr>
        <p:txBody>
          <a:bodyPr>
            <a:spAutoFit/>
          </a:bodyPr>
          <a:lstStyle/>
          <a:p>
            <a:pPr algn="ctr"/>
            <a:r>
              <a:rPr lang="en-US" sz="2000" baseline="0" dirty="0" smtClean="0"/>
              <a:t>All the scores you can view at </a:t>
            </a:r>
            <a:r>
              <a:rPr lang="en-US" sz="2000" baseline="0" dirty="0"/>
              <a:t>the website:</a:t>
            </a:r>
          </a:p>
          <a:p>
            <a:pPr algn="ctr"/>
            <a:r>
              <a:rPr lang="en-US" sz="2000" baseline="0" dirty="0">
                <a:hlinkClick r:id="rId3"/>
              </a:rPr>
              <a:t>http://</a:t>
            </a:r>
            <a:r>
              <a:rPr lang="en-US" sz="2000" baseline="0" dirty="0" smtClean="0">
                <a:hlinkClick r:id="rId3"/>
              </a:rPr>
              <a:t>cosmo-model.org/content/tasks/verification.priv/common/plots/default.htm</a:t>
            </a:r>
            <a:endParaRPr lang="en-US" sz="2000" baseline="0" dirty="0" smtClean="0"/>
          </a:p>
        </p:txBody>
      </p:sp>
      <p:sp>
        <p:nvSpPr>
          <p:cNvPr id="28" name="TextBox 27"/>
          <p:cNvSpPr txBox="1"/>
          <p:nvPr/>
        </p:nvSpPr>
        <p:spPr>
          <a:xfrm>
            <a:off x="0" y="0"/>
            <a:ext cx="9144000" cy="830997"/>
          </a:xfrm>
          <a:prstGeom prst="rect">
            <a:avLst/>
          </a:prstGeom>
          <a:noFill/>
        </p:spPr>
        <p:txBody>
          <a:bodyPr wrap="square" rtlCol="0">
            <a:spAutoFit/>
          </a:bodyPr>
          <a:lstStyle/>
          <a:p>
            <a:pPr algn="ctr">
              <a:defRPr sz="1680" b="1" i="0" u="none" strike="noStrike" kern="1200" baseline="0">
                <a:solidFill>
                  <a:prstClr val="black"/>
                </a:solidFill>
                <a:latin typeface="+mn-lt"/>
                <a:ea typeface="+mn-ea"/>
                <a:cs typeface="+mn-cs"/>
              </a:defRPr>
            </a:pPr>
            <a:r>
              <a:rPr lang="en-US" sz="2400" b="1" baseline="0" dirty="0" smtClean="0">
                <a:solidFill>
                  <a:srgbClr val="FF0000"/>
                </a:solidFill>
              </a:rPr>
              <a:t>Common Plots Interactive view on COSMO Website</a:t>
            </a:r>
          </a:p>
          <a:p>
            <a:pPr algn="ctr">
              <a:defRPr sz="1680" b="1" i="0" u="none" strike="noStrike" kern="1200" baseline="0">
                <a:solidFill>
                  <a:prstClr val="black"/>
                </a:solidFill>
                <a:latin typeface="+mn-lt"/>
                <a:ea typeface="+mn-ea"/>
                <a:cs typeface="+mn-cs"/>
              </a:defRPr>
            </a:pPr>
            <a:r>
              <a:rPr lang="en-US" sz="2400" b="1" baseline="0" dirty="0" smtClean="0">
                <a:solidFill>
                  <a:srgbClr val="FF0000"/>
                </a:solidFill>
              </a:rPr>
              <a:t>A. </a:t>
            </a:r>
            <a:r>
              <a:rPr lang="en-US" sz="2400" b="1" baseline="0" dirty="0" err="1" smtClean="0">
                <a:solidFill>
                  <a:srgbClr val="FF0000"/>
                </a:solidFill>
              </a:rPr>
              <a:t>Kirsanov</a:t>
            </a:r>
            <a:endParaRPr lang="en-US" sz="2400" b="1" baseline="0" dirty="0">
              <a:solidFill>
                <a:srgbClr val="FF0000"/>
              </a:solidFill>
            </a:endParaRPr>
          </a:p>
        </p:txBody>
      </p:sp>
      <p:sp>
        <p:nvSpPr>
          <p:cNvPr id="8" name="TextBox 7"/>
          <p:cNvSpPr txBox="1"/>
          <p:nvPr/>
        </p:nvSpPr>
        <p:spPr>
          <a:xfrm>
            <a:off x="0" y="1653768"/>
            <a:ext cx="9144000" cy="1631216"/>
          </a:xfrm>
          <a:prstGeom prst="rect">
            <a:avLst/>
          </a:prstGeom>
          <a:solidFill>
            <a:schemeClr val="bg1"/>
          </a:solidFill>
        </p:spPr>
        <p:txBody>
          <a:bodyPr wrap="square" rtlCol="0">
            <a:spAutoFit/>
          </a:bodyPr>
          <a:lstStyle/>
          <a:p>
            <a:pPr algn="ctr"/>
            <a:r>
              <a:rPr lang="en-US" sz="2000" baseline="0" dirty="0" smtClean="0">
                <a:hlinkClick r:id="rId4"/>
              </a:rPr>
              <a:t>http://www.cosmo-model.org/</a:t>
            </a:r>
            <a:r>
              <a:rPr lang="en-US" sz="2000" baseline="0" dirty="0" smtClean="0"/>
              <a:t> -&gt; COSMO Tasks -&gt; Verification</a:t>
            </a:r>
          </a:p>
          <a:p>
            <a:pPr algn="ctr"/>
            <a:endParaRPr lang="en-US" sz="2000" baseline="0" dirty="0"/>
          </a:p>
          <a:p>
            <a:pPr algn="ctr"/>
            <a:endParaRPr lang="en-US" sz="2000" baseline="0" dirty="0" smtClean="0"/>
          </a:p>
          <a:p>
            <a:pPr algn="ctr"/>
            <a:r>
              <a:rPr lang="en-US" sz="2400" dirty="0"/>
              <a:t>S</a:t>
            </a:r>
            <a:r>
              <a:rPr lang="en-US" sz="2400" dirty="0" smtClean="0"/>
              <a:t>ince </a:t>
            </a:r>
            <a:r>
              <a:rPr lang="en-US" sz="2400" dirty="0"/>
              <a:t>Aug 2019, common plots can be viewed </a:t>
            </a:r>
            <a:r>
              <a:rPr lang="en-US" sz="2400" dirty="0">
                <a:hlinkClick r:id="rId5"/>
              </a:rPr>
              <a:t>interactively</a:t>
            </a:r>
            <a:r>
              <a:rPr lang="en-US" sz="2400" dirty="0"/>
              <a:t> (</a:t>
            </a:r>
            <a:r>
              <a:rPr lang="en-US" sz="2400" dirty="0" err="1"/>
              <a:t>Kirsanov</a:t>
            </a:r>
            <a:r>
              <a:rPr lang="en-US" sz="2400" dirty="0"/>
              <a:t>). Older-style plots before then, can be seen in the links below</a:t>
            </a:r>
            <a:endParaRPr lang="en-US" sz="2400" baseline="0" dirty="0" smtClean="0"/>
          </a:p>
        </p:txBody>
      </p:sp>
      <p:cxnSp>
        <p:nvCxnSpPr>
          <p:cNvPr id="3" name="Connecteur droit avec flèche 2"/>
          <p:cNvCxnSpPr/>
          <p:nvPr/>
        </p:nvCxnSpPr>
        <p:spPr bwMode="auto">
          <a:xfrm flipH="1">
            <a:off x="4932040" y="2476346"/>
            <a:ext cx="432048" cy="232574"/>
          </a:xfrm>
          <a:prstGeom prst="straightConnector1">
            <a:avLst/>
          </a:prstGeom>
          <a:solidFill>
            <a:schemeClr val="accent1"/>
          </a:solidFill>
          <a:ln w="19050" cap="flat" cmpd="sng" algn="ctr">
            <a:solidFill>
              <a:schemeClr val="tx1"/>
            </a:solidFill>
            <a:prstDash val="solid"/>
            <a:round/>
            <a:headEnd type="none" w="med" len="med"/>
            <a:tailEnd type="arrow"/>
          </a:ln>
          <a:effectLst/>
        </p:spPr>
      </p:cxnSp>
      <p:pic>
        <p:nvPicPr>
          <p:cNvPr id="4" name="Picture 2"/>
          <p:cNvPicPr>
            <a:picLocks noChangeAspect="1" noChangeArrowheads="1"/>
          </p:cNvPicPr>
          <p:nvPr/>
        </p:nvPicPr>
        <p:blipFill rotWithShape="1">
          <a:blip r:embed="rId6">
            <a:extLst>
              <a:ext uri="{28A0092B-C50C-407E-A947-70E740481C1C}">
                <a14:useLocalDpi xmlns:a14="http://schemas.microsoft.com/office/drawing/2010/main" val="0"/>
              </a:ext>
            </a:extLst>
          </a:blip>
          <a:srcRect l="1200" t="-16830" r="-1200" b="69857"/>
          <a:stretch/>
        </p:blipFill>
        <p:spPr bwMode="auto">
          <a:xfrm>
            <a:off x="208634" y="-4638456"/>
            <a:ext cx="15240000" cy="4026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3"/>
          <p:cNvSpPr txBox="1">
            <a:spLocks noChangeArrowheads="1"/>
          </p:cNvSpPr>
          <p:nvPr/>
        </p:nvSpPr>
        <p:spPr bwMode="auto">
          <a:xfrm>
            <a:off x="1778" y="4941168"/>
            <a:ext cx="9144000" cy="707886"/>
          </a:xfrm>
          <a:prstGeom prst="rect">
            <a:avLst/>
          </a:prstGeom>
          <a:noFill/>
          <a:ln w="9525">
            <a:noFill/>
            <a:miter lim="800000"/>
            <a:headEnd/>
            <a:tailEnd/>
          </a:ln>
        </p:spPr>
        <p:txBody>
          <a:bodyPr>
            <a:spAutoFit/>
          </a:bodyPr>
          <a:lstStyle/>
          <a:p>
            <a:pPr algn="ctr"/>
            <a:r>
              <a:rPr lang="en-US" sz="2000" baseline="0" dirty="0"/>
              <a:t>Annual reports and Seasonal analytics are located at the website:</a:t>
            </a:r>
          </a:p>
          <a:p>
            <a:pPr algn="ctr"/>
            <a:r>
              <a:rPr lang="en-US" sz="2000" baseline="0" dirty="0" smtClean="0">
                <a:hlinkClick r:id="rId7"/>
              </a:rPr>
              <a:t>http://cosmo-model.org/content/tasks/verification.priv/</a:t>
            </a:r>
            <a:endParaRPr lang="ru-RU" sz="2000" baseline="0" dirty="0"/>
          </a:p>
        </p:txBody>
      </p:sp>
      <p:pic>
        <p:nvPicPr>
          <p:cNvPr id="10" name="Picture 2" descr="C:\Program Files\Microsoft Office\MEDIA\CAGCAT10\j0195384.wmf"/>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736" y="451030"/>
            <a:ext cx="1008112" cy="102950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e 7"/>
          <p:cNvGrpSpPr/>
          <p:nvPr/>
        </p:nvGrpSpPr>
        <p:grpSpPr>
          <a:xfrm>
            <a:off x="156516" y="1307131"/>
            <a:ext cx="8735963" cy="3057973"/>
            <a:chOff x="360040" y="3068960"/>
            <a:chExt cx="8172400" cy="2024257"/>
          </a:xfrm>
        </p:grpSpPr>
        <p:pic>
          <p:nvPicPr>
            <p:cNvPr id="2051"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8222" r="5125" b="50000"/>
            <a:stretch/>
          </p:blipFill>
          <p:spPr bwMode="auto">
            <a:xfrm>
              <a:off x="360040" y="3068960"/>
              <a:ext cx="8172400" cy="20242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bwMode="auto">
            <a:xfrm>
              <a:off x="2267744" y="3573014"/>
              <a:ext cx="6192688" cy="1520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25000" dirty="0" smtClean="0">
                <a:ln>
                  <a:noFill/>
                </a:ln>
                <a:solidFill>
                  <a:schemeClr val="tx1"/>
                </a:solidFill>
                <a:effectLst/>
                <a:latin typeface="Arial" charset="0"/>
                <a:cs typeface="Arial" charset="0"/>
              </a:endParaRPr>
            </a:p>
          </p:txBody>
        </p:sp>
        <p:sp>
          <p:nvSpPr>
            <p:cNvPr id="7" name="Rectangle 6"/>
            <p:cNvSpPr/>
            <p:nvPr/>
          </p:nvSpPr>
          <p:spPr bwMode="auto">
            <a:xfrm>
              <a:off x="539552" y="3573014"/>
              <a:ext cx="1008112" cy="1520201"/>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25000" smtClean="0">
                <a:ln>
                  <a:noFill/>
                </a:ln>
                <a:solidFill>
                  <a:schemeClr val="tx1"/>
                </a:solidFill>
                <a:effectLst/>
                <a:latin typeface="Arial" charset="0"/>
                <a:cs typeface="Arial" charset="0"/>
              </a:endParaRPr>
            </a:p>
          </p:txBody>
        </p:sp>
      </p:grpSp>
      <p:sp>
        <p:nvSpPr>
          <p:cNvPr id="11" name="TextBox 27"/>
          <p:cNvSpPr txBox="1"/>
          <p:nvPr/>
        </p:nvSpPr>
        <p:spPr>
          <a:xfrm>
            <a:off x="0" y="0"/>
            <a:ext cx="9144000" cy="830997"/>
          </a:xfrm>
          <a:prstGeom prst="rect">
            <a:avLst/>
          </a:prstGeom>
          <a:noFill/>
        </p:spPr>
        <p:txBody>
          <a:bodyPr wrap="square" rtlCol="0">
            <a:spAutoFit/>
          </a:bodyPr>
          <a:lstStyle/>
          <a:p>
            <a:pPr algn="ctr">
              <a:defRPr sz="1680" b="1" i="0" u="none" strike="noStrike" kern="1200" baseline="0">
                <a:solidFill>
                  <a:prstClr val="black"/>
                </a:solidFill>
                <a:latin typeface="+mn-lt"/>
                <a:ea typeface="+mn-ea"/>
                <a:cs typeface="+mn-cs"/>
              </a:defRPr>
            </a:pPr>
            <a:r>
              <a:rPr lang="en-US" sz="2400" b="1" baseline="0" dirty="0" smtClean="0">
                <a:solidFill>
                  <a:srgbClr val="FF0000"/>
                </a:solidFill>
              </a:rPr>
              <a:t>Common Plots Interactive view on COSMO Website</a:t>
            </a:r>
          </a:p>
          <a:p>
            <a:pPr algn="ctr">
              <a:defRPr sz="1680" b="1" i="0" u="none" strike="noStrike" kern="1200" baseline="0">
                <a:solidFill>
                  <a:prstClr val="black"/>
                </a:solidFill>
                <a:latin typeface="+mn-lt"/>
                <a:ea typeface="+mn-ea"/>
                <a:cs typeface="+mn-cs"/>
              </a:defRPr>
            </a:pPr>
            <a:r>
              <a:rPr lang="en-US" sz="2400" b="1" baseline="0" dirty="0" smtClean="0">
                <a:solidFill>
                  <a:srgbClr val="FF0000"/>
                </a:solidFill>
              </a:rPr>
              <a:t>A. </a:t>
            </a:r>
            <a:r>
              <a:rPr lang="en-US" sz="2400" b="1" baseline="0" dirty="0" err="1" smtClean="0">
                <a:solidFill>
                  <a:srgbClr val="FF0000"/>
                </a:solidFill>
              </a:rPr>
              <a:t>Kirsanov</a:t>
            </a:r>
            <a:endParaRPr lang="en-US" sz="2400" b="1" baseline="0" dirty="0">
              <a:solidFill>
                <a:srgbClr val="FF0000"/>
              </a:solidFill>
            </a:endParaRPr>
          </a:p>
        </p:txBody>
      </p:sp>
      <p:sp>
        <p:nvSpPr>
          <p:cNvPr id="4" name="ZoneTexte 3"/>
          <p:cNvSpPr txBox="1"/>
          <p:nvPr/>
        </p:nvSpPr>
        <p:spPr>
          <a:xfrm>
            <a:off x="1259632" y="5333146"/>
            <a:ext cx="6552728" cy="1323439"/>
          </a:xfrm>
          <a:prstGeom prst="rect">
            <a:avLst/>
          </a:prstGeom>
          <a:noFill/>
        </p:spPr>
        <p:txBody>
          <a:bodyPr wrap="square" rtlCol="0">
            <a:spAutoFit/>
          </a:bodyPr>
          <a:lstStyle/>
          <a:p>
            <a:pPr algn="ctr"/>
            <a:r>
              <a:rPr lang="en-US" sz="2000" baseline="0" dirty="0" smtClean="0"/>
              <a:t>All the graphs of this presentation  are downloaded from the website. </a:t>
            </a:r>
          </a:p>
          <a:p>
            <a:pPr algn="ctr"/>
            <a:endParaRPr lang="en-US" sz="2000" baseline="0" dirty="0"/>
          </a:p>
          <a:p>
            <a:pPr algn="ctr"/>
            <a:r>
              <a:rPr lang="en-US" sz="2000" baseline="0" dirty="0" smtClean="0"/>
              <a:t>Thanks Alexander for the great job !!</a:t>
            </a:r>
            <a:endParaRPr lang="en-US" sz="2000" baseline="0" dirty="0"/>
          </a:p>
        </p:txBody>
      </p:sp>
      <p:sp>
        <p:nvSpPr>
          <p:cNvPr id="5" name="Rectangle 4"/>
          <p:cNvSpPr/>
          <p:nvPr/>
        </p:nvSpPr>
        <p:spPr bwMode="auto">
          <a:xfrm>
            <a:off x="2915816" y="2996952"/>
            <a:ext cx="5328592" cy="2016224"/>
          </a:xfrm>
          <a:prstGeom prst="rect">
            <a:avLst/>
          </a:prstGeom>
          <a:noFill/>
          <a:ln w="5080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342900" indent="-342900">
              <a:buFont typeface="Wingdings" panose="05000000000000000000" pitchFamily="2" charset="2"/>
              <a:buChar char="ü"/>
            </a:pPr>
            <a:r>
              <a:rPr lang="en-US" b="1" baseline="0" dirty="0" smtClean="0">
                <a:solidFill>
                  <a:srgbClr val="FF0000"/>
                </a:solidFill>
              </a:rPr>
              <a:t>Selection of  year, season, type of graph, parameter, type of score, threshold, font, scale, number of values, etc</a:t>
            </a:r>
            <a:r>
              <a:rPr lang="en-US" b="1" baseline="0" dirty="0" smtClean="0"/>
              <a:t>. Trends of parameters of previous years since 2015 can be viewed.</a:t>
            </a:r>
          </a:p>
          <a:p>
            <a:endParaRPr lang="en-US" b="1" baseline="0" dirty="0"/>
          </a:p>
          <a:p>
            <a:pPr marL="342900" indent="-342900">
              <a:buFont typeface="Wingdings" panose="05000000000000000000" pitchFamily="2" charset="2"/>
              <a:buChar char="ü"/>
            </a:pPr>
            <a:r>
              <a:rPr lang="en-US" b="1" baseline="0" dirty="0">
                <a:solidFill>
                  <a:srgbClr val="FF0000"/>
                </a:solidFill>
              </a:rPr>
              <a:t>Possibility of downloading the plot</a:t>
            </a:r>
          </a:p>
          <a:p>
            <a:endParaRPr lang="en-US" b="1" baseline="0" dirty="0"/>
          </a:p>
          <a:p>
            <a:pPr marL="342900" indent="-342900">
              <a:buFont typeface="Wingdings" panose="05000000000000000000" pitchFamily="2" charset="2"/>
              <a:buChar char="ü"/>
            </a:pPr>
            <a:endParaRPr lang="en-US" baseline="0" dirty="0"/>
          </a:p>
        </p:txBody>
      </p:sp>
      <p:pic>
        <p:nvPicPr>
          <p:cNvPr id="12" name="Picture 4" descr="C:\Program Files\Microsoft Office\MEDIA\CAGCAT10\j0300520.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818433" y="487981"/>
            <a:ext cx="952500" cy="819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5305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au 1"/>
          <p:cNvGraphicFramePr>
            <a:graphicFrameLocks noGrp="1"/>
          </p:cNvGraphicFramePr>
          <p:nvPr>
            <p:extLst>
              <p:ext uri="{D42A27DB-BD31-4B8C-83A1-F6EECF244321}">
                <p14:modId xmlns:p14="http://schemas.microsoft.com/office/powerpoint/2010/main" val="3764327236"/>
              </p:ext>
            </p:extLst>
          </p:nvPr>
        </p:nvGraphicFramePr>
        <p:xfrm>
          <a:off x="1475656" y="484336"/>
          <a:ext cx="6624736" cy="5969000"/>
        </p:xfrm>
        <a:graphic>
          <a:graphicData uri="http://schemas.openxmlformats.org/drawingml/2006/table">
            <a:tbl>
              <a:tblPr firstRow="1" bandRow="1">
                <a:tableStyleId>{5C22544A-7EE6-4342-B048-85BDC9FD1C3A}</a:tableStyleId>
              </a:tblPr>
              <a:tblGrid>
                <a:gridCol w="1825549"/>
                <a:gridCol w="1486819"/>
                <a:gridCol w="1656184"/>
                <a:gridCol w="1656184"/>
              </a:tblGrid>
              <a:tr h="370840">
                <a:tc>
                  <a:txBody>
                    <a:bodyPr/>
                    <a:lstStyle/>
                    <a:p>
                      <a:r>
                        <a:rPr lang="en-US" dirty="0" smtClean="0">
                          <a:solidFill>
                            <a:schemeClr val="tx1"/>
                          </a:solidFill>
                        </a:rPr>
                        <a:t>Model  </a:t>
                      </a:r>
                      <a:endParaRPr lang="fr-FR" dirty="0">
                        <a:solidFill>
                          <a:schemeClr val="tx1"/>
                        </a:solidFill>
                      </a:endParaRPr>
                    </a:p>
                  </a:txBody>
                  <a:tcPr/>
                </a:tc>
                <a:tc>
                  <a:txBody>
                    <a:bodyPr/>
                    <a:lstStyle/>
                    <a:p>
                      <a:r>
                        <a:rPr lang="en-US" dirty="0" smtClean="0">
                          <a:solidFill>
                            <a:schemeClr val="tx1"/>
                          </a:solidFill>
                        </a:rPr>
                        <a:t>No</a:t>
                      </a:r>
                      <a:r>
                        <a:rPr lang="en-US" baseline="0" dirty="0" smtClean="0">
                          <a:solidFill>
                            <a:schemeClr val="tx1"/>
                          </a:solidFill>
                        </a:rPr>
                        <a:t> Data </a:t>
                      </a:r>
                      <a:endParaRPr lang="fr-FR" dirty="0">
                        <a:solidFill>
                          <a:schemeClr val="tx1"/>
                        </a:solidFill>
                      </a:endParaRPr>
                    </a:p>
                  </a:txBody>
                  <a:tcPr/>
                </a:tc>
                <a:tc>
                  <a:txBody>
                    <a:bodyPr/>
                    <a:lstStyle/>
                    <a:p>
                      <a:r>
                        <a:rPr lang="en-US" dirty="0" smtClean="0">
                          <a:solidFill>
                            <a:schemeClr val="tx1"/>
                          </a:solidFill>
                        </a:rPr>
                        <a:t>No data VMAX</a:t>
                      </a:r>
                      <a:endParaRPr lang="fr-FR" dirty="0">
                        <a:solidFill>
                          <a:schemeClr val="tx1"/>
                        </a:solidFill>
                      </a:endParaRPr>
                    </a:p>
                  </a:txBody>
                  <a:tcPr/>
                </a:tc>
                <a:tc>
                  <a:txBody>
                    <a:bodyPr/>
                    <a:lstStyle/>
                    <a:p>
                      <a:r>
                        <a:rPr lang="en-US" dirty="0" smtClean="0">
                          <a:solidFill>
                            <a:schemeClr val="tx1"/>
                          </a:solidFill>
                        </a:rPr>
                        <a:t>No data TCC</a:t>
                      </a:r>
                      <a:endParaRPr lang="fr-FR" dirty="0">
                        <a:solidFill>
                          <a:schemeClr val="tx1"/>
                        </a:solidFill>
                      </a:endParaRPr>
                    </a:p>
                  </a:txBody>
                  <a:tcPr/>
                </a:tc>
              </a:tr>
              <a:tr h="370840">
                <a:tc>
                  <a:txBody>
                    <a:bodyPr/>
                    <a:lstStyle/>
                    <a:p>
                      <a:r>
                        <a:rPr lang="en-US" sz="1400" b="1" dirty="0" smtClean="0">
                          <a:solidFill>
                            <a:srgbClr val="0000FF"/>
                          </a:solidFill>
                        </a:rPr>
                        <a:t>COSMO-GR4</a:t>
                      </a:r>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r>
                        <a:rPr lang="en-US" sz="1400" b="1" dirty="0" smtClean="0">
                          <a:solidFill>
                            <a:srgbClr val="0000FF"/>
                          </a:solidFill>
                        </a:rPr>
                        <a:t>ALL</a:t>
                      </a:r>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COSMO-PL7</a:t>
                      </a:r>
                      <a:endParaRPr lang="fr-FR" sz="1400" b="1" dirty="0">
                        <a:solidFill>
                          <a:srgbClr val="0000FF"/>
                        </a:solidFill>
                      </a:endParaRPr>
                    </a:p>
                  </a:txBody>
                  <a:tcPr/>
                </a:tc>
                <a:tc>
                  <a:txBody>
                    <a:bodyPr/>
                    <a:lstStyle/>
                    <a:p>
                      <a:r>
                        <a:rPr lang="en-US" sz="1400" b="1" dirty="0" smtClean="0">
                          <a:solidFill>
                            <a:srgbClr val="0000FF"/>
                          </a:solidFill>
                        </a:rPr>
                        <a:t>MAM</a:t>
                      </a:r>
                      <a:endParaRPr lang="fr-FR" sz="1400" b="1" dirty="0">
                        <a:solidFill>
                          <a:srgbClr val="0000FF"/>
                        </a:solidFill>
                      </a:endParaRPr>
                    </a:p>
                  </a:txBody>
                  <a:tcPr/>
                </a:tc>
                <a:tc>
                  <a:txBody>
                    <a:bodyPr/>
                    <a:lstStyle/>
                    <a:p>
                      <a:r>
                        <a:rPr lang="en-US" sz="1400" b="1" dirty="0" smtClean="0">
                          <a:solidFill>
                            <a:srgbClr val="0000FF"/>
                          </a:solidFill>
                        </a:rPr>
                        <a:t>ALL</a:t>
                      </a:r>
                      <a:endParaRPr lang="fr-FR" sz="1400" b="1" dirty="0">
                        <a:solidFill>
                          <a:srgbClr val="0000FF"/>
                        </a:solidFill>
                      </a:endParaRPr>
                    </a:p>
                  </a:txBody>
                  <a:tcPr/>
                </a:tc>
                <a:tc>
                  <a:txBody>
                    <a:bodyPr/>
                    <a:lstStyle/>
                    <a:p>
                      <a:endParaRPr lang="fr-FR" sz="1400">
                        <a:solidFill>
                          <a:srgbClr val="0000FF"/>
                        </a:solidFill>
                      </a:endParaRPr>
                    </a:p>
                  </a:txBody>
                  <a:tcPr/>
                </a:tc>
              </a:tr>
              <a:tr h="370840">
                <a:tc>
                  <a:txBody>
                    <a:bodyPr/>
                    <a:lstStyle/>
                    <a:p>
                      <a:r>
                        <a:rPr lang="en-US" sz="1400" b="1" dirty="0" smtClean="0">
                          <a:solidFill>
                            <a:srgbClr val="0000FF"/>
                          </a:solidFill>
                        </a:rPr>
                        <a:t>COSMO-ME</a:t>
                      </a:r>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r>
                        <a:rPr lang="en-US" sz="1400" b="1" dirty="0" smtClean="0">
                          <a:solidFill>
                            <a:srgbClr val="0000FF"/>
                          </a:solidFill>
                        </a:rPr>
                        <a:t>JJA,SON</a:t>
                      </a:r>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COSMO-5M</a:t>
                      </a:r>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ICON</a:t>
                      </a:r>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r>
                        <a:rPr lang="en-US" sz="1400" b="1" dirty="0" smtClean="0">
                          <a:solidFill>
                            <a:srgbClr val="0000FF"/>
                          </a:solidFill>
                        </a:rPr>
                        <a:t>ALL</a:t>
                      </a:r>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ICON-GR</a:t>
                      </a:r>
                    </a:p>
                  </a:txBody>
                  <a:tcPr/>
                </a:tc>
                <a:tc>
                  <a:txBody>
                    <a:bodyPr/>
                    <a:lstStyle/>
                    <a:p>
                      <a:r>
                        <a:rPr lang="en-US" sz="1400" b="1" dirty="0" smtClean="0">
                          <a:solidFill>
                            <a:srgbClr val="0000FF"/>
                          </a:solidFill>
                        </a:rPr>
                        <a:t>JJA,</a:t>
                      </a:r>
                      <a:r>
                        <a:rPr lang="en-US" sz="1400" b="1" baseline="0" dirty="0" smtClean="0">
                          <a:solidFill>
                            <a:srgbClr val="0000FF"/>
                          </a:solidFill>
                        </a:rPr>
                        <a:t> SON, DJF</a:t>
                      </a:r>
                      <a:endParaRPr lang="fr-FR" sz="1400" b="1" dirty="0">
                        <a:solidFill>
                          <a:srgbClr val="0000FF"/>
                        </a:solidFill>
                      </a:endParaRPr>
                    </a:p>
                  </a:txBody>
                  <a:tcPr/>
                </a:tc>
                <a:tc>
                  <a:txBody>
                    <a:bodyPr/>
                    <a:lstStyle/>
                    <a:p>
                      <a:r>
                        <a:rPr lang="en-US" sz="1400" b="1" dirty="0" smtClean="0">
                          <a:solidFill>
                            <a:srgbClr val="0000FF"/>
                          </a:solidFill>
                        </a:rPr>
                        <a:t>ALL</a:t>
                      </a:r>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COSMO-RU7</a:t>
                      </a:r>
                    </a:p>
                  </a:txBody>
                  <a:tcPr/>
                </a:tc>
                <a:tc>
                  <a:txBody>
                    <a:bodyPr/>
                    <a:lstStyle/>
                    <a:p>
                      <a:endParaRPr lang="fr-FR" sz="1400" b="1" dirty="0">
                        <a:solidFill>
                          <a:srgbClr val="0000FF"/>
                        </a:solidFill>
                      </a:endParaRPr>
                    </a:p>
                  </a:txBody>
                  <a:tcPr/>
                </a:tc>
                <a:tc>
                  <a:txBody>
                    <a:bodyPr/>
                    <a:lstStyle/>
                    <a:p>
                      <a:r>
                        <a:rPr lang="en-US" sz="1400" b="1" dirty="0" smtClean="0">
                          <a:solidFill>
                            <a:srgbClr val="0000FF"/>
                          </a:solidFill>
                        </a:rPr>
                        <a:t>DJF,</a:t>
                      </a:r>
                      <a:r>
                        <a:rPr lang="en-US" sz="1400" b="1" baseline="0" dirty="0" smtClean="0">
                          <a:solidFill>
                            <a:srgbClr val="0000FF"/>
                          </a:solidFill>
                        </a:rPr>
                        <a:t> MAM </a:t>
                      </a:r>
                    </a:p>
                    <a:p>
                      <a:r>
                        <a:rPr lang="en-US" sz="1400" b="1" baseline="0" dirty="0" smtClean="0">
                          <a:solidFill>
                            <a:srgbClr val="0000FF"/>
                          </a:solidFill>
                        </a:rPr>
                        <a:t>(?) JJA, SON</a:t>
                      </a:r>
                      <a:endParaRPr lang="fr-FR" sz="1400" b="1" dirty="0">
                        <a:solidFill>
                          <a:srgbClr val="0000FF"/>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solidFill>
                            <a:srgbClr val="0000FF"/>
                          </a:solidFill>
                        </a:rPr>
                        <a:t>DJF,</a:t>
                      </a:r>
                      <a:r>
                        <a:rPr lang="en-US" sz="1400" b="1" baseline="0" dirty="0" smtClean="0">
                          <a:solidFill>
                            <a:srgbClr val="0000FF"/>
                          </a:solidFill>
                        </a:rPr>
                        <a:t> MAM </a:t>
                      </a:r>
                    </a:p>
                    <a:p>
                      <a:pPr marL="0" marR="0" indent="0" algn="l" defTabSz="914400" rtl="0" eaLnBrk="1" fontAlgn="auto" latinLnBrk="0" hangingPunct="1">
                        <a:lnSpc>
                          <a:spcPct val="100000"/>
                        </a:lnSpc>
                        <a:spcBef>
                          <a:spcPts val="0"/>
                        </a:spcBef>
                        <a:spcAft>
                          <a:spcPts val="0"/>
                        </a:spcAft>
                        <a:buClrTx/>
                        <a:buSzTx/>
                        <a:buFontTx/>
                        <a:buNone/>
                        <a:tabLst/>
                        <a:defRPr/>
                      </a:pPr>
                      <a:r>
                        <a:rPr lang="en-US" sz="1400" b="1" baseline="0" dirty="0" smtClean="0">
                          <a:solidFill>
                            <a:srgbClr val="0000FF"/>
                          </a:solidFill>
                        </a:rPr>
                        <a:t>(?) </a:t>
                      </a:r>
                      <a:r>
                        <a:rPr lang="en-US" sz="1400" b="1" baseline="0" dirty="0" smtClean="0">
                          <a:solidFill>
                            <a:srgbClr val="0000FF"/>
                          </a:solidFill>
                        </a:rPr>
                        <a:t>JJA, SON</a:t>
                      </a:r>
                      <a:endParaRPr lang="fr-FR" sz="1400" b="1" dirty="0" smtClean="0">
                        <a:solidFill>
                          <a:srgbClr val="0000FF"/>
                        </a:solidFill>
                      </a:endParaRPr>
                    </a:p>
                    <a:p>
                      <a:endParaRPr lang="fr-FR" sz="1400" b="1" dirty="0">
                        <a:solidFill>
                          <a:srgbClr val="0000FF"/>
                        </a:solidFill>
                      </a:endParaRPr>
                    </a:p>
                  </a:txBody>
                  <a:tcPr/>
                </a:tc>
              </a:tr>
              <a:tr h="370840">
                <a:tc>
                  <a:txBody>
                    <a:bodyPr/>
                    <a:lstStyle/>
                    <a:p>
                      <a:r>
                        <a:rPr lang="en-US" sz="1400" b="1" dirty="0" smtClean="0">
                          <a:solidFill>
                            <a:srgbClr val="0000FF"/>
                          </a:solidFill>
                        </a:rPr>
                        <a:t>ICON-EU</a:t>
                      </a:r>
                    </a:p>
                  </a:txBody>
                  <a:tcPr/>
                </a:tc>
                <a:tc>
                  <a:txBody>
                    <a:bodyPr/>
                    <a:lstStyle/>
                    <a:p>
                      <a:r>
                        <a:rPr lang="en-US" sz="1400" b="1" dirty="0" smtClean="0">
                          <a:solidFill>
                            <a:srgbClr val="0000FF"/>
                          </a:solidFill>
                        </a:rPr>
                        <a:t>SON, DJF, MAM</a:t>
                      </a:r>
                      <a:endParaRPr lang="fr-FR" sz="1400" b="1" dirty="0">
                        <a:solidFill>
                          <a:srgbClr val="0000FF"/>
                        </a:solidFill>
                      </a:endParaRPr>
                    </a:p>
                  </a:txBody>
                  <a:tcPr/>
                </a:tc>
                <a:tc>
                  <a:txBody>
                    <a:bodyPr/>
                    <a:lstStyle/>
                    <a:p>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0000FF"/>
                          </a:solidFill>
                        </a:rPr>
                        <a:t>ECMWF-IFS</a:t>
                      </a:r>
                    </a:p>
                  </a:txBody>
                  <a:tcPr/>
                </a:tc>
                <a:tc>
                  <a:txBody>
                    <a:bodyPr/>
                    <a:lstStyle/>
                    <a:p>
                      <a:endParaRPr lang="fr-FR" sz="1400" b="1" dirty="0">
                        <a:solidFill>
                          <a:srgbClr val="0000FF"/>
                        </a:solidFill>
                      </a:endParaRPr>
                    </a:p>
                  </a:txBody>
                  <a:tcPr/>
                </a:tc>
                <a:tc>
                  <a:txBody>
                    <a:bodyPr/>
                    <a:lstStyle/>
                    <a:p>
                      <a:r>
                        <a:rPr lang="en-US" sz="1400" b="1" dirty="0" smtClean="0">
                          <a:solidFill>
                            <a:srgbClr val="0000FF"/>
                          </a:solidFill>
                        </a:rPr>
                        <a:t>ALL</a:t>
                      </a:r>
                      <a:endParaRPr lang="fr-FR" sz="1400" b="1" dirty="0">
                        <a:solidFill>
                          <a:srgbClr val="0000FF"/>
                        </a:solidFill>
                      </a:endParaRPr>
                    </a:p>
                  </a:txBody>
                  <a:tcPr/>
                </a:tc>
                <a:tc>
                  <a:txBody>
                    <a:bodyPr/>
                    <a:lstStyle/>
                    <a:p>
                      <a:endParaRPr lang="fr-FR" sz="1400" dirty="0">
                        <a:solidFill>
                          <a:srgbClr val="0000FF"/>
                        </a:solidFill>
                      </a:endParaRPr>
                    </a:p>
                  </a:txBody>
                  <a:tcPr/>
                </a:tc>
              </a:tr>
              <a:tr h="370840">
                <a:tc>
                  <a:txBody>
                    <a:bodyPr/>
                    <a:lstStyle/>
                    <a:p>
                      <a:r>
                        <a:rPr lang="en-US" sz="1400" b="1" dirty="0" smtClean="0">
                          <a:solidFill>
                            <a:srgbClr val="FF1493"/>
                          </a:solidFill>
                        </a:rPr>
                        <a:t>COSMO-D2</a:t>
                      </a:r>
                    </a:p>
                  </a:txBody>
                  <a:tcPr/>
                </a:tc>
                <a:tc>
                  <a:txBody>
                    <a:bodyPr/>
                    <a:lstStyle/>
                    <a:p>
                      <a:r>
                        <a:rPr lang="en-US" sz="1400" b="1" dirty="0" smtClean="0">
                          <a:solidFill>
                            <a:srgbClr val="FF1493"/>
                          </a:solidFill>
                        </a:rPr>
                        <a:t>SON,MAM</a:t>
                      </a:r>
                      <a:endParaRPr lang="fr-FR" sz="1400" b="1" dirty="0">
                        <a:solidFill>
                          <a:srgbClr val="FF1493"/>
                        </a:solidFill>
                      </a:endParaRPr>
                    </a:p>
                  </a:txBody>
                  <a:tcPr/>
                </a:tc>
                <a:tc>
                  <a:txBody>
                    <a:bodyPr/>
                    <a:lstStyle/>
                    <a:p>
                      <a:endParaRPr lang="fr-FR" sz="1400" b="1" dirty="0">
                        <a:solidFill>
                          <a:srgbClr val="FF1493"/>
                        </a:solidFill>
                      </a:endParaRPr>
                    </a:p>
                  </a:txBody>
                  <a:tcPr/>
                </a:tc>
                <a:tc>
                  <a:txBody>
                    <a:bodyPr/>
                    <a:lstStyle/>
                    <a:p>
                      <a:endParaRPr lang="fr-FR" sz="1400" dirty="0">
                        <a:solidFill>
                          <a:srgbClr val="FF1493"/>
                        </a:solidFill>
                      </a:endParaRPr>
                    </a:p>
                  </a:txBody>
                  <a:tcPr/>
                </a:tc>
              </a:tr>
              <a:tr h="370840">
                <a:tc>
                  <a:txBody>
                    <a:bodyPr/>
                    <a:lstStyle/>
                    <a:p>
                      <a:r>
                        <a:rPr lang="en-US" sz="1400" b="1" dirty="0" smtClean="0">
                          <a:solidFill>
                            <a:srgbClr val="FF1493"/>
                          </a:solidFill>
                        </a:rPr>
                        <a:t>COSMO-2I</a:t>
                      </a:r>
                    </a:p>
                  </a:txBody>
                  <a:tcPr/>
                </a:tc>
                <a:tc>
                  <a:txBody>
                    <a:bodyPr/>
                    <a:lstStyle/>
                    <a:p>
                      <a:endParaRPr lang="fr-FR" sz="1400" b="1" dirty="0">
                        <a:solidFill>
                          <a:srgbClr val="FF1493"/>
                        </a:solidFill>
                      </a:endParaRPr>
                    </a:p>
                  </a:txBody>
                  <a:tcPr/>
                </a:tc>
                <a:tc>
                  <a:txBody>
                    <a:bodyPr/>
                    <a:lstStyle/>
                    <a:p>
                      <a:r>
                        <a:rPr lang="en-US" sz="1400" b="1" dirty="0" smtClean="0">
                          <a:solidFill>
                            <a:srgbClr val="FF1493"/>
                          </a:solidFill>
                        </a:rPr>
                        <a:t>JJA,SON</a:t>
                      </a:r>
                      <a:endParaRPr lang="fr-FR" sz="1400" b="1" dirty="0">
                        <a:solidFill>
                          <a:srgbClr val="FF1493"/>
                        </a:solidFill>
                      </a:endParaRPr>
                    </a:p>
                  </a:txBody>
                  <a:tcPr/>
                </a:tc>
                <a:tc>
                  <a:txBody>
                    <a:bodyPr/>
                    <a:lstStyle/>
                    <a:p>
                      <a:endParaRPr lang="fr-FR" sz="1400" dirty="0">
                        <a:solidFill>
                          <a:srgbClr val="FF1493"/>
                        </a:solidFill>
                      </a:endParaRPr>
                    </a:p>
                  </a:txBody>
                  <a:tcPr/>
                </a:tc>
              </a:tr>
              <a:tr h="370840">
                <a:tc>
                  <a:txBody>
                    <a:bodyPr/>
                    <a:lstStyle/>
                    <a:p>
                      <a:r>
                        <a:rPr lang="en-US" sz="1400" b="1" dirty="0" smtClean="0">
                          <a:solidFill>
                            <a:srgbClr val="FF1493"/>
                          </a:solidFill>
                        </a:rPr>
                        <a:t>COSMO-PL1</a:t>
                      </a:r>
                    </a:p>
                  </a:txBody>
                  <a:tcPr/>
                </a:tc>
                <a:tc>
                  <a:txBody>
                    <a:bodyPr/>
                    <a:lstStyle/>
                    <a:p>
                      <a:endParaRPr lang="fr-FR" sz="1400" b="1" dirty="0">
                        <a:solidFill>
                          <a:srgbClr val="FF1493"/>
                        </a:solidFill>
                      </a:endParaRPr>
                    </a:p>
                  </a:txBody>
                  <a:tcPr/>
                </a:tc>
                <a:tc>
                  <a:txBody>
                    <a:bodyPr/>
                    <a:lstStyle/>
                    <a:p>
                      <a:r>
                        <a:rPr lang="en-US" sz="1400" b="1" dirty="0" smtClean="0">
                          <a:solidFill>
                            <a:srgbClr val="FF1493"/>
                          </a:solidFill>
                        </a:rPr>
                        <a:t>ALL</a:t>
                      </a:r>
                      <a:endParaRPr lang="fr-FR" sz="1400" b="1" dirty="0">
                        <a:solidFill>
                          <a:srgbClr val="FF1493"/>
                        </a:solidFill>
                      </a:endParaRPr>
                    </a:p>
                  </a:txBody>
                  <a:tcPr/>
                </a:tc>
                <a:tc>
                  <a:txBody>
                    <a:bodyPr/>
                    <a:lstStyle/>
                    <a:p>
                      <a:endParaRPr lang="fr-FR" sz="1400" dirty="0">
                        <a:solidFill>
                          <a:srgbClr val="FF1493"/>
                        </a:solidFill>
                      </a:endParaRPr>
                    </a:p>
                  </a:txBody>
                  <a:tcPr/>
                </a:tc>
              </a:tr>
            </a:tbl>
          </a:graphicData>
        </a:graphic>
      </p:graphicFrame>
      <p:sp>
        <p:nvSpPr>
          <p:cNvPr id="3" name="TextBox 27"/>
          <p:cNvSpPr txBox="1"/>
          <p:nvPr/>
        </p:nvSpPr>
        <p:spPr>
          <a:xfrm>
            <a:off x="0" y="0"/>
            <a:ext cx="9144000" cy="461665"/>
          </a:xfrm>
          <a:prstGeom prst="rect">
            <a:avLst/>
          </a:prstGeom>
          <a:noFill/>
        </p:spPr>
        <p:txBody>
          <a:bodyPr wrap="square" rtlCol="0">
            <a:spAutoFit/>
          </a:bodyPr>
          <a:lstStyle/>
          <a:p>
            <a:pPr algn="ctr">
              <a:defRPr sz="1680" b="1" i="0" u="none" strike="noStrike" kern="1200" baseline="0">
                <a:solidFill>
                  <a:prstClr val="black"/>
                </a:solidFill>
                <a:latin typeface="+mn-lt"/>
                <a:ea typeface="+mn-ea"/>
                <a:cs typeface="+mn-cs"/>
              </a:defRPr>
            </a:pPr>
            <a:r>
              <a:rPr lang="en-US" sz="2400" b="1" baseline="0" dirty="0" smtClean="0">
                <a:solidFill>
                  <a:srgbClr val="FF0000"/>
                </a:solidFill>
              </a:rPr>
              <a:t>Common Plots </a:t>
            </a:r>
            <a:r>
              <a:rPr lang="en-US" sz="2400" b="1" baseline="0" dirty="0" smtClean="0">
                <a:solidFill>
                  <a:srgbClr val="FF0000"/>
                </a:solidFill>
              </a:rPr>
              <a:t>data (Non) Availability</a:t>
            </a:r>
            <a:endParaRPr lang="en-US" sz="2400" b="1" baseline="0" dirty="0" smtClean="0">
              <a:solidFill>
                <a:srgbClr val="FF0000"/>
              </a:solidFill>
            </a:endParaRPr>
          </a:p>
        </p:txBody>
      </p:sp>
      <p:sp>
        <p:nvSpPr>
          <p:cNvPr id="5" name="Ellipse 4"/>
          <p:cNvSpPr/>
          <p:nvPr/>
        </p:nvSpPr>
        <p:spPr bwMode="auto">
          <a:xfrm>
            <a:off x="6444208" y="4797152"/>
            <a:ext cx="2592288" cy="1728192"/>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fr-FR" sz="2800" b="1" i="0" u="none" strike="noStrike" cap="none" normalizeH="0" baseline="-25000" dirty="0" err="1" smtClean="0">
                <a:ln>
                  <a:noFill/>
                </a:ln>
                <a:solidFill>
                  <a:schemeClr val="tx1"/>
                </a:solidFill>
                <a:effectLst/>
                <a:latin typeface="Arial" charset="0"/>
                <a:cs typeface="Arial" charset="0"/>
              </a:rPr>
              <a:t>Please</a:t>
            </a:r>
            <a:r>
              <a:rPr kumimoji="0" lang="fr-FR" sz="2800" b="1" i="0" u="none" strike="noStrike" cap="none" normalizeH="0" baseline="-25000" dirty="0" smtClean="0">
                <a:ln>
                  <a:noFill/>
                </a:ln>
                <a:solidFill>
                  <a:schemeClr val="tx1"/>
                </a:solidFill>
                <a:effectLst/>
                <a:latin typeface="Arial" charset="0"/>
                <a:cs typeface="Arial" charset="0"/>
              </a:rPr>
              <a:t> </a:t>
            </a:r>
            <a:r>
              <a:rPr kumimoji="0" lang="fr-FR" sz="2800" b="1" i="0" u="none" strike="noStrike" cap="none" normalizeH="0" baseline="-25000" dirty="0" err="1" smtClean="0">
                <a:ln>
                  <a:noFill/>
                </a:ln>
                <a:solidFill>
                  <a:schemeClr val="tx1"/>
                </a:solidFill>
                <a:effectLst/>
                <a:latin typeface="Arial" charset="0"/>
                <a:cs typeface="Arial" charset="0"/>
              </a:rPr>
              <a:t>send</a:t>
            </a:r>
            <a:r>
              <a:rPr kumimoji="0" lang="fr-FR" sz="2800" b="1" i="0" u="none" strike="noStrike" cap="none" normalizeH="0" baseline="-25000" dirty="0" smtClean="0">
                <a:ln>
                  <a:noFill/>
                </a:ln>
                <a:solidFill>
                  <a:schemeClr val="tx1"/>
                </a:solidFill>
                <a:effectLst/>
                <a:latin typeface="Arial" charset="0"/>
                <a:cs typeface="Arial" charset="0"/>
              </a:rPr>
              <a:t> </a:t>
            </a:r>
            <a:r>
              <a:rPr kumimoji="0" lang="fr-FR" sz="2800" b="1" i="0" u="none" strike="noStrike" cap="none" normalizeH="0" baseline="-25000" dirty="0" err="1" smtClean="0">
                <a:ln>
                  <a:noFill/>
                </a:ln>
                <a:solidFill>
                  <a:schemeClr val="tx1"/>
                </a:solidFill>
                <a:effectLst/>
                <a:latin typeface="Arial" charset="0"/>
                <a:cs typeface="Arial" charset="0"/>
              </a:rPr>
              <a:t>any</a:t>
            </a:r>
            <a:r>
              <a:rPr kumimoji="0" lang="fr-FR" sz="2800" b="1" i="0" u="none" strike="noStrike" cap="none" normalizeH="0" baseline="-25000" dirty="0" smtClean="0">
                <a:ln>
                  <a:noFill/>
                </a:ln>
                <a:solidFill>
                  <a:schemeClr val="tx1"/>
                </a:solidFill>
                <a:effectLst/>
                <a:latin typeface="Arial" charset="0"/>
                <a:cs typeface="Arial" charset="0"/>
              </a:rPr>
              <a:t> </a:t>
            </a:r>
            <a:r>
              <a:rPr kumimoji="0" lang="fr-FR" sz="2800" b="1" i="0" u="none" strike="noStrike" cap="none" normalizeH="0" baseline="-25000" dirty="0" err="1" smtClean="0">
                <a:ln>
                  <a:noFill/>
                </a:ln>
                <a:solidFill>
                  <a:schemeClr val="tx1"/>
                </a:solidFill>
                <a:effectLst/>
                <a:latin typeface="Arial" charset="0"/>
                <a:cs typeface="Arial" charset="0"/>
              </a:rPr>
              <a:t>missing</a:t>
            </a:r>
            <a:r>
              <a:rPr kumimoji="0" lang="fr-FR" sz="2800" b="1" i="0" u="none" strike="noStrike" cap="none" normalizeH="0" baseline="-25000" dirty="0" smtClean="0">
                <a:ln>
                  <a:noFill/>
                </a:ln>
                <a:solidFill>
                  <a:schemeClr val="tx1"/>
                </a:solidFill>
                <a:effectLst/>
                <a:latin typeface="Arial" charset="0"/>
                <a:cs typeface="Arial" charset="0"/>
              </a:rPr>
              <a:t> data for the report !!</a:t>
            </a:r>
            <a:endParaRPr kumimoji="0" lang="fr-FR" sz="2800" b="1" i="0" u="none" strike="noStrike" cap="none" normalizeH="0" baseline="-25000" dirty="0" smtClean="0">
              <a:ln>
                <a:noFill/>
              </a:ln>
              <a:solidFill>
                <a:schemeClr val="tx1"/>
              </a:solidFill>
              <a:effectLst/>
              <a:latin typeface="Arial" charset="0"/>
              <a:cs typeface="Arial" charset="0"/>
            </a:endParaRPr>
          </a:p>
        </p:txBody>
      </p:sp>
    </p:spTree>
    <p:extLst>
      <p:ext uri="{BB962C8B-B14F-4D97-AF65-F5344CB8AC3E}">
        <p14:creationId xmlns:p14="http://schemas.microsoft.com/office/powerpoint/2010/main" val="199235002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à coins arrondis 2"/>
          <p:cNvSpPr/>
          <p:nvPr/>
        </p:nvSpPr>
        <p:spPr>
          <a:xfrm>
            <a:off x="1187624" y="1340768"/>
            <a:ext cx="6932820" cy="4248472"/>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latin typeface="+mj-lt"/>
              </a:rPr>
              <a:t>The  </a:t>
            </a:r>
            <a:r>
              <a:rPr lang="en-US" sz="3200" b="1" dirty="0" smtClean="0">
                <a:latin typeface="+mj-lt"/>
              </a:rPr>
              <a:t>diurnal cycle and the general scores evolution with lead time have not changed from last year, there are  only slight </a:t>
            </a:r>
            <a:r>
              <a:rPr lang="en-US" sz="3200" b="1" dirty="0" smtClean="0">
                <a:latin typeface="+mj-lt"/>
              </a:rPr>
              <a:t>score value </a:t>
            </a:r>
            <a:r>
              <a:rPr lang="en-US" sz="3200" b="1" dirty="0" smtClean="0">
                <a:latin typeface="+mj-lt"/>
              </a:rPr>
              <a:t>differences.</a:t>
            </a:r>
          </a:p>
          <a:p>
            <a:pPr algn="ctr"/>
            <a:endParaRPr lang="en-US" sz="3200" b="1" dirty="0" smtClean="0">
              <a:latin typeface="+mj-lt"/>
            </a:endParaRPr>
          </a:p>
          <a:p>
            <a:pPr algn="ctr"/>
            <a:r>
              <a:rPr lang="en-US" sz="2000" b="1" baseline="0" dirty="0" smtClean="0">
                <a:latin typeface="+mj-lt"/>
              </a:rPr>
              <a:t>The slight differences can be due to:</a:t>
            </a:r>
          </a:p>
          <a:p>
            <a:pPr algn="ctr"/>
            <a:r>
              <a:rPr lang="en-US" sz="2000" b="1" baseline="0" dirty="0" smtClean="0">
                <a:latin typeface="+mj-lt"/>
              </a:rPr>
              <a:t>Different weather regime, different number of data (observations and model).</a:t>
            </a:r>
          </a:p>
          <a:p>
            <a:pPr algn="ctr"/>
            <a:endParaRPr lang="en-US" sz="2000" b="1" baseline="0" dirty="0">
              <a:latin typeface="+mj-lt"/>
            </a:endParaRPr>
          </a:p>
          <a:p>
            <a:pPr algn="ctr"/>
            <a:r>
              <a:rPr lang="en-US" sz="3200" b="1" dirty="0" smtClean="0">
                <a:latin typeface="+mj-lt"/>
              </a:rPr>
              <a:t>Some emphasis in this presentation </a:t>
            </a:r>
            <a:r>
              <a:rPr lang="en-US" sz="3200" b="1" dirty="0" smtClean="0">
                <a:latin typeface="+mj-lt"/>
              </a:rPr>
              <a:t>is given to JJA and MAM </a:t>
            </a:r>
            <a:r>
              <a:rPr lang="en-US" sz="3200" b="1" dirty="0" smtClean="0">
                <a:latin typeface="+mj-lt"/>
              </a:rPr>
              <a:t> as there are  </a:t>
            </a:r>
            <a:r>
              <a:rPr lang="en-US" sz="3200" b="1" dirty="0" smtClean="0">
                <a:latin typeface="+mj-lt"/>
              </a:rPr>
              <a:t>results from ICON-LAM models</a:t>
            </a:r>
            <a:endParaRPr lang="en-US" sz="3200" b="1" dirty="0">
              <a:latin typeface="+mj-lt"/>
            </a:endParaRPr>
          </a:p>
        </p:txBody>
      </p:sp>
      <p:pic>
        <p:nvPicPr>
          <p:cNvPr id="2052" name="Picture 4" descr="C:\Program Files\Microsoft Office\MEDIA\CAGCAT10\j0293236.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763324"/>
            <a:ext cx="1565453" cy="115488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27"/>
          <p:cNvSpPr txBox="1"/>
          <p:nvPr/>
        </p:nvSpPr>
        <p:spPr>
          <a:xfrm>
            <a:off x="-180528" y="116632"/>
            <a:ext cx="9144000" cy="461665"/>
          </a:xfrm>
          <a:prstGeom prst="rect">
            <a:avLst/>
          </a:prstGeom>
          <a:noFill/>
        </p:spPr>
        <p:txBody>
          <a:bodyPr wrap="square" rtlCol="0">
            <a:spAutoFit/>
          </a:bodyPr>
          <a:lstStyle/>
          <a:p>
            <a:pPr algn="ctr">
              <a:defRPr sz="1680" b="1" i="0" u="none" strike="noStrike" kern="1200" baseline="0">
                <a:solidFill>
                  <a:prstClr val="black"/>
                </a:solidFill>
                <a:latin typeface="+mn-lt"/>
                <a:ea typeface="+mn-ea"/>
                <a:cs typeface="+mn-cs"/>
              </a:defRPr>
            </a:pPr>
            <a:r>
              <a:rPr lang="en-US" sz="2400" b="1" u="sng" baseline="0" dirty="0" smtClean="0">
                <a:solidFill>
                  <a:srgbClr val="FF0000"/>
                </a:solidFill>
              </a:rPr>
              <a:t>Common </a:t>
            </a:r>
            <a:r>
              <a:rPr lang="en-US" sz="2400" b="1" u="sng" baseline="0" dirty="0" smtClean="0">
                <a:solidFill>
                  <a:srgbClr val="FF0000"/>
                </a:solidFill>
              </a:rPr>
              <a:t>Plots: Are there any changes on the scores ?</a:t>
            </a:r>
            <a:endParaRPr lang="en-US" sz="2400" b="1" u="sng" baseline="0" dirty="0">
              <a:solidFill>
                <a:srgbClr val="FF0000"/>
              </a:solidFill>
            </a:endParaRPr>
          </a:p>
        </p:txBody>
      </p:sp>
    </p:spTree>
    <p:extLst>
      <p:ext uri="{BB962C8B-B14F-4D97-AF65-F5344CB8AC3E}">
        <p14:creationId xmlns:p14="http://schemas.microsoft.com/office/powerpoint/2010/main" val="577440207"/>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2500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sz="1800" b="0" i="0" u="none" strike="noStrike" cap="none" normalizeH="0" baseline="-25000" smtClean="0">
            <a:ln>
              <a:noFill/>
            </a:ln>
            <a:solidFill>
              <a:schemeClr val="tx1"/>
            </a:solidFill>
            <a:effectLst/>
            <a:latin typeface="Arial" charset="0"/>
            <a:cs typeface="Arial" charset="0"/>
          </a:defRPr>
        </a:defPPr>
      </a:lstStyle>
    </a:lnDef>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5763</TotalTime>
  <Words>1667</Words>
  <Application>Microsoft Office PowerPoint</Application>
  <PresentationFormat>Affichage à l'écran (4:3)</PresentationFormat>
  <Paragraphs>430</Paragraphs>
  <Slides>39</Slides>
  <Notes>22</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Оформление по умолчанию</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CWER.ws/blog/punsh</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HEU3BECTEH</dc:creator>
  <cp:lastModifiedBy>Hervé</cp:lastModifiedBy>
  <cp:revision>353</cp:revision>
  <cp:lastPrinted>2017-09-08T16:20:40Z</cp:lastPrinted>
  <dcterms:created xsi:type="dcterms:W3CDTF">2017-08-28T14:57:34Z</dcterms:created>
  <dcterms:modified xsi:type="dcterms:W3CDTF">2020-09-06T15:15:04Z</dcterms:modified>
</cp:coreProperties>
</file>