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015" r:id="rId2"/>
    <p:sldId id="862" r:id="rId3"/>
    <p:sldId id="879" r:id="rId4"/>
    <p:sldId id="864" r:id="rId5"/>
    <p:sldId id="863" r:id="rId6"/>
    <p:sldId id="865" r:id="rId7"/>
    <p:sldId id="868" r:id="rId8"/>
    <p:sldId id="869" r:id="rId9"/>
    <p:sldId id="870" r:id="rId10"/>
    <p:sldId id="873" r:id="rId11"/>
    <p:sldId id="872" r:id="rId12"/>
    <p:sldId id="1017" r:id="rId13"/>
    <p:sldId id="1018" r:id="rId14"/>
    <p:sldId id="1020" r:id="rId15"/>
    <p:sldId id="1021" r:id="rId16"/>
    <p:sldId id="1022" r:id="rId17"/>
    <p:sldId id="1023" r:id="rId18"/>
    <p:sldId id="979" r:id="rId19"/>
    <p:sldId id="980" r:id="rId20"/>
    <p:sldId id="978" r:id="rId21"/>
    <p:sldId id="1026" r:id="rId22"/>
    <p:sldId id="983" r:id="rId23"/>
    <p:sldId id="1008" r:id="rId24"/>
    <p:sldId id="989" r:id="rId25"/>
    <p:sldId id="986" r:id="rId26"/>
    <p:sldId id="988" r:id="rId27"/>
    <p:sldId id="987" r:id="rId28"/>
    <p:sldId id="1000" r:id="rId29"/>
    <p:sldId id="995" r:id="rId30"/>
    <p:sldId id="996" r:id="rId31"/>
    <p:sldId id="1004" r:id="rId32"/>
    <p:sldId id="1010" r:id="rId33"/>
    <p:sldId id="1024" r:id="rId3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FE1"/>
    <a:srgbClr val="E6E6E6"/>
    <a:srgbClr val="FFFFEB"/>
    <a:srgbClr val="669900"/>
    <a:srgbClr val="3C79B6"/>
    <a:srgbClr val="0000FF"/>
    <a:srgbClr val="CC6600"/>
    <a:srgbClr val="E5FFE5"/>
    <a:srgbClr val="005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3546" autoAdjust="0"/>
  </p:normalViewPr>
  <p:slideViewPr>
    <p:cSldViewPr>
      <p:cViewPr varScale="1">
        <p:scale>
          <a:sx n="58" d="100"/>
          <a:sy n="58" d="100"/>
        </p:scale>
        <p:origin x="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6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 defTabSz="930275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79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fld id="{45A35298-1B8E-4ED6-9DC1-57A3F465D330}" type="datetime1">
              <a:rPr lang="de-DE" altLang="de-DE"/>
              <a:pPr>
                <a:defRPr/>
              </a:pPr>
              <a:t>03.09.2020</a:t>
            </a:fld>
            <a:endParaRPr lang="de-DE" alt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3088"/>
            <a:ext cx="29797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 defTabSz="930275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463088"/>
            <a:ext cx="29797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0" sz="1200" b="0" i="0" smtClean="0"/>
            </a:lvl1pPr>
          </a:lstStyle>
          <a:p>
            <a:pPr>
              <a:defRPr/>
            </a:pPr>
            <a:fld id="{3F769133-0334-4187-9D0F-04156A285C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>
            <a:lvl1pPr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fld id="{7D5FD386-C3C8-4F42-971C-0C5C248F03D4}" type="datetime1">
              <a:rPr lang="de-DE" altLang="de-DE"/>
              <a:pPr>
                <a:defRPr/>
              </a:pPr>
              <a:t>03.09.2020</a:t>
            </a:fld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0888"/>
            <a:ext cx="491331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33925"/>
            <a:ext cx="499268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5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21" tIns="45761" rIns="91521" bIns="45761" numCol="1" anchor="b" anchorCtr="0" compatLnSpc="1">
            <a:prstTxWarp prst="textNoShape">
              <a:avLst/>
            </a:prstTxWarp>
          </a:bodyPr>
          <a:lstStyle>
            <a:lvl1pPr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96413"/>
            <a:ext cx="2951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21" tIns="45761" rIns="91521" bIns="45761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 i="0" smtClean="0"/>
            </a:lvl1pPr>
          </a:lstStyle>
          <a:p>
            <a:pPr>
              <a:defRPr/>
            </a:pPr>
            <a:fld id="{5288D831-336A-43AB-9661-AD1310B801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710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716E317-E9AA-4CC2-9543-400F91EFA225}" type="datetime1">
              <a:rPr kumimoji="0" lang="de-DE" altLang="de-DE" b="0" i="0" smtClean="0">
                <a:solidFill>
                  <a:srgbClr val="EEECE1"/>
                </a:solidFill>
              </a:rPr>
              <a:pPr/>
              <a:t>03.09.2020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  <p:sp>
        <p:nvSpPr>
          <p:cNvPr id="4710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FBBF2A3-2CDC-4B82-BA16-68D66CC85988}" type="slidenum">
              <a:rPr kumimoji="0" lang="de-DE" altLang="de-DE" b="0" i="0">
                <a:solidFill>
                  <a:srgbClr val="EEECE1"/>
                </a:solidFill>
              </a:rPr>
              <a:pPr/>
              <a:t>2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FED84-7656-4BBE-A343-C871952A52A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FED84-7656-4BBE-A343-C871952A52A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4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915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60EDCA9-7EDB-400F-AB66-14426E10FE37}" type="datetime1">
              <a:rPr kumimoji="0" lang="de-DE" altLang="de-DE" b="0" i="0" smtClean="0">
                <a:solidFill>
                  <a:srgbClr val="EEECE1"/>
                </a:solidFill>
              </a:rPr>
              <a:pPr/>
              <a:t>03.09.2020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  <p:sp>
        <p:nvSpPr>
          <p:cNvPr id="4915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29A20CF-5DDF-4A6E-82F5-CB031B06D184}" type="slidenum">
              <a:rPr kumimoji="0" lang="de-DE" altLang="de-DE" b="0" i="0">
                <a:solidFill>
                  <a:srgbClr val="EEECE1"/>
                </a:solidFill>
              </a:rPr>
              <a:pPr/>
              <a:t>4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BB4B319-A57B-4E49-BD3E-432A99A0F366}" type="slidenum">
              <a:rPr kumimoji="0" lang="de-DE" altLang="de-DE" b="0" i="0">
                <a:solidFill>
                  <a:srgbClr val="EEECE1"/>
                </a:solidFill>
              </a:rPr>
              <a:pPr/>
              <a:t>5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0C3DB0A-7614-4F11-BDC8-51EBD2912B41}" type="slidenum">
              <a:rPr kumimoji="0" lang="de-DE" altLang="de-DE" b="0" i="0">
                <a:solidFill>
                  <a:srgbClr val="EEECE1"/>
                </a:solidFill>
              </a:rPr>
              <a:pPr/>
              <a:t>6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B893A96-9BFC-4A08-B23F-56BC890D5CB0}" type="slidenum">
              <a:rPr kumimoji="0" lang="de-DE" altLang="de-DE" b="0" i="0">
                <a:solidFill>
                  <a:srgbClr val="EEECE1"/>
                </a:solidFill>
              </a:rPr>
              <a:pPr/>
              <a:t>7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69AAFC4-D471-4C9B-90D9-6F8F5E6A4609}" type="slidenum">
              <a:rPr kumimoji="0" lang="de-DE" altLang="de-DE" b="0" i="0">
                <a:solidFill>
                  <a:srgbClr val="EEECE1"/>
                </a:solidFill>
              </a:rPr>
              <a:pPr/>
              <a:t>8</a:t>
            </a:fld>
            <a:endParaRPr kumimoji="0" lang="de-DE" altLang="de-DE" b="0" i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FED84-7656-4BBE-A343-C871952A52A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43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54AA9-E7DB-45B1-8046-3FAB65134E6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8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C215-10C2-4A8F-9D52-EDA7373A567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359878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68D3-DF53-4159-AB0F-20486804FC7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3030299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1236663"/>
            <a:ext cx="1887537" cy="4884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236663"/>
            <a:ext cx="5510213" cy="48847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6F93-DE23-4334-92E5-9EA6D5BD8BF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94181991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107504" y="6537600"/>
            <a:ext cx="1440160" cy="30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40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395288" y="1773238"/>
            <a:ext cx="8353425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60C6-5275-4503-A251-717995E2B8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88777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D9DF-427E-4AA7-AEE1-3FE309F110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3983679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9B15-B14C-4334-BBCD-1A2A04E3185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1246052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7575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291A-F94B-485D-859F-BF2BCBFC43A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1241389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5B9B-D68A-4173-A1AC-D4054FC0965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1499871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287E-D4F8-4D42-9EB5-7984E86E15F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5852510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2ADE-4844-4B0F-ABE9-871E0CC6EB7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129659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A73B-5BCE-4FC6-91FB-9E9CA3FE7AF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3783258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42C4-4A06-4D63-9480-3F21065F57C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322454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0950" y="6588125"/>
            <a:ext cx="2813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186" tIns="43093" rIns="86186" bIns="43093" numCol="1" anchor="ctr" anchorCtr="0" compatLnSpc="1">
            <a:prstTxWarp prst="textNoShape">
              <a:avLst/>
            </a:prstTxWarp>
          </a:bodyPr>
          <a:lstStyle>
            <a:lvl1pPr algn="r" defTabSz="712788">
              <a:defRPr sz="1300" b="0" i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1027" name="Rectangle 48"/>
          <p:cNvSpPr>
            <a:spLocks noChangeArrowheads="1"/>
          </p:cNvSpPr>
          <p:nvPr userDrawn="1"/>
        </p:nvSpPr>
        <p:spPr bwMode="auto">
          <a:xfrm>
            <a:off x="1547813" y="6524625"/>
            <a:ext cx="6696075" cy="3333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7"/>
          <p:cNvSpPr>
            <a:spLocks noChangeArrowheads="1"/>
          </p:cNvSpPr>
          <p:nvPr userDrawn="1"/>
        </p:nvSpPr>
        <p:spPr bwMode="auto">
          <a:xfrm flipH="1">
            <a:off x="7956550" y="6524625"/>
            <a:ext cx="503238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92275"/>
            <a:ext cx="75501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030" name="Rectangle 37"/>
          <p:cNvSpPr>
            <a:spLocks noChangeArrowheads="1"/>
          </p:cNvSpPr>
          <p:nvPr userDrawn="1"/>
        </p:nvSpPr>
        <p:spPr bwMode="auto">
          <a:xfrm>
            <a:off x="1403350" y="6524625"/>
            <a:ext cx="647700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236663"/>
            <a:ext cx="75326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8088" y="6524625"/>
            <a:ext cx="685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3200" rIns="91440" bIns="43200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solidFill>
                  <a:srgbClr val="2D4B9B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88B24A5C-6F82-46D7-A384-E69DC428176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2" name="Rectangle 24"/>
          <p:cNvSpPr>
            <a:spLocks noChangeArrowheads="1"/>
          </p:cNvSpPr>
          <p:nvPr userDrawn="1"/>
        </p:nvSpPr>
        <p:spPr bwMode="auto">
          <a:xfrm>
            <a:off x="5903913" y="6524625"/>
            <a:ext cx="1908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86" tIns="43093" rIns="86186" bIns="43093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None/>
              <a:defRPr/>
            </a:pPr>
            <a:r>
              <a:rPr kumimoji="0" lang="en-GB" altLang="de-DE" sz="1000">
                <a:solidFill>
                  <a:srgbClr val="2D4B9B"/>
                </a:solidFill>
                <a:ea typeface="Lucida Sans Unicode" pitchFamily="34" charset="0"/>
                <a:cs typeface="Lucida Sans Unicode" pitchFamily="34" charset="0"/>
              </a:rPr>
              <a:t>christoph.schraff@dwd.de</a:t>
            </a: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763713" y="6524625"/>
            <a:ext cx="37449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40" tIns="43200" rIns="86040" bIns="432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KENDA developments at DWD</a:t>
            </a:r>
            <a:endParaRPr kumimoji="0" lang="en-GB" altLang="de-DE" sz="1000" b="0" i="0" dirty="0">
              <a:solidFill>
                <a:srgbClr val="2D4B9B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COSMO</a:t>
            </a:r>
            <a:r>
              <a:rPr kumimoji="0" lang="en-GB" altLang="de-DE" sz="1000" b="0" i="0" baseline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GM Parallel Session</a:t>
            </a:r>
            <a:r>
              <a:rPr kumimoji="0" lang="en-GB" altLang="de-DE" sz="1000" b="0" i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, Telco, 3 Sept. </a:t>
            </a:r>
            <a:r>
              <a:rPr kumimoji="0" lang="en-GB" altLang="de-DE" sz="1000" b="0" i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2020</a:t>
            </a:r>
          </a:p>
        </p:txBody>
      </p:sp>
      <p:pic>
        <p:nvPicPr>
          <p:cNvPr id="1035" name="Picture 4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25"/>
            <a:ext cx="1223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Line 45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44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1"/>
          <p:cNvSpPr>
            <a:spLocks noChangeArrowheads="1"/>
          </p:cNvSpPr>
          <p:nvPr userDrawn="1"/>
        </p:nvSpPr>
        <p:spPr bwMode="auto">
          <a:xfrm>
            <a:off x="0" y="0"/>
            <a:ext cx="4572000" cy="9810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9" name="Rectangle 42"/>
          <p:cNvSpPr>
            <a:spLocks noChangeArrowheads="1"/>
          </p:cNvSpPr>
          <p:nvPr userDrawn="1"/>
        </p:nvSpPr>
        <p:spPr bwMode="auto">
          <a:xfrm>
            <a:off x="4572000" y="0"/>
            <a:ext cx="1223963" cy="981075"/>
          </a:xfrm>
          <a:prstGeom prst="rect">
            <a:avLst/>
          </a:prstGeom>
          <a:gradFill rotWithShape="1">
            <a:gsLst>
              <a:gs pos="0">
                <a:srgbClr val="E0E5F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40" name="Line 33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1" name="Picture 50" descr="NeuLogo_Wortbildmarke_png_rgb_45-75-15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15888"/>
            <a:ext cx="29368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  <p:sldLayoutId id="2147483760" r:id="rId13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5000"/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3305" y="1196752"/>
            <a:ext cx="8855199" cy="166199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highlights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lvl="0" indent="-269875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19 Nov. 2019: 	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ICON-D2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(based on KENDA) 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in parallel suite</a:t>
            </a:r>
          </a:p>
          <a:p>
            <a:pPr marL="269875" lvl="0" indent="-269875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5 </a:t>
            </a:r>
            <a:r>
              <a:rPr lang="en-GB" b="0" i="0" dirty="0">
                <a:solidFill>
                  <a:srgbClr val="000000"/>
                </a:solidFill>
                <a:latin typeface="Arial"/>
              </a:rPr>
              <a:t>March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2020:	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Radar </a:t>
            </a:r>
            <a:r>
              <a:rPr lang="en-GB" i="0" dirty="0">
                <a:solidFill>
                  <a:srgbClr val="008000"/>
                </a:solidFill>
                <a:latin typeface="Arial"/>
              </a:rPr>
              <a:t>radial velocity 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operational  </a:t>
            </a: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(in COSMO-D2)</a:t>
            </a:r>
            <a:endParaRPr lang="en-GB" b="0" i="0" dirty="0">
              <a:solidFill>
                <a:schemeClr val="tx1"/>
              </a:solidFill>
              <a:latin typeface="Arial"/>
            </a:endParaRPr>
          </a:p>
          <a:p>
            <a:pPr marL="269875" lvl="0" indent="-269875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17 June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2020:	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Radar </a:t>
            </a:r>
            <a:r>
              <a:rPr lang="en-GB" i="0" dirty="0">
                <a:solidFill>
                  <a:srgbClr val="008000"/>
                </a:solidFill>
                <a:latin typeface="Arial"/>
              </a:rPr>
              <a:t>reflectivity </a:t>
            </a:r>
            <a:r>
              <a:rPr lang="en-GB" b="0" i="0" dirty="0">
                <a:solidFill>
                  <a:schemeClr val="tx1"/>
                </a:solidFill>
                <a:latin typeface="Arial"/>
              </a:rPr>
              <a:t>+</a:t>
            </a:r>
            <a:r>
              <a:rPr lang="en-GB" i="0" dirty="0">
                <a:solidFill>
                  <a:srgbClr val="008000"/>
                </a:solidFill>
                <a:latin typeface="Arial"/>
              </a:rPr>
              <a:t> </a:t>
            </a:r>
            <a:r>
              <a:rPr lang="en-GB" i="0" dirty="0">
                <a:solidFill>
                  <a:srgbClr val="0070C0"/>
                </a:solidFill>
                <a:latin typeface="Arial"/>
              </a:rPr>
              <a:t>radiosonde descent profiles 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operational</a:t>
            </a:r>
            <a:endParaRPr lang="en-GB" i="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i="0" dirty="0" smtClean="0">
                <a:solidFill>
                  <a:srgbClr val="000000"/>
                </a:solidFill>
              </a:rPr>
              <a:t>KENDA developments at DWD</a:t>
            </a:r>
            <a:endParaRPr lang="en-GB" altLang="de-DE" sz="2000" i="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3212976"/>
            <a:ext cx="8350866" cy="17851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Ins="36000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447675" algn="l"/>
                <a:tab pos="804863" algn="l"/>
              </a:tabLst>
              <a:defRPr/>
            </a:pPr>
            <a:r>
              <a:rPr kumimoji="0" lang="en-GB" b="0" i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… </a:t>
            </a:r>
            <a:r>
              <a:rPr kumimoji="0" lang="en-GB" b="0" i="0" dirty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 </a:t>
            </a:r>
            <a:r>
              <a:rPr kumimoji="0" lang="en-GB" b="0" i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and a </a:t>
            </a:r>
            <a:r>
              <a:rPr kumimoji="0" lang="en-GB" i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huge</a:t>
            </a:r>
            <a:r>
              <a:rPr kumimoji="0" lang="en-GB" b="0" i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amount of </a:t>
            </a:r>
            <a:r>
              <a:rPr kumimoji="0" lang="en-GB" i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work </a:t>
            </a:r>
            <a:r>
              <a:rPr kumimoji="0" lang="en-GB" b="0" i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into adaptation of KENDA to ICON-LAM, incl. testing </a:t>
            </a:r>
            <a:r>
              <a:rPr kumimoji="0" lang="en-GB" i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!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447675" algn="l"/>
                <a:tab pos="804863" algn="l"/>
              </a:tabLst>
              <a:defRPr/>
            </a:pPr>
            <a:r>
              <a:rPr kumimoji="0" lang="en-GB" b="0" i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…  and 				   into port to NEC    </a:t>
            </a:r>
            <a:r>
              <a:rPr kumimoji="0" lang="en-GB" sz="1600" b="0" i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kumimoji="0" lang="en-GB" sz="1600" b="0" i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 panose="05050102010706020507" pitchFamily="18" charset="2"/>
              </a:rPr>
              <a:t>  a lot of compiler bugs, etc.)</a:t>
            </a:r>
            <a:endParaRPr kumimoji="0" lang="en-GB" sz="1600" b="0" i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447675" algn="l"/>
                <a:tab pos="804863" algn="l"/>
              </a:tabLst>
              <a:defRPr/>
            </a:pPr>
            <a:r>
              <a:rPr kumimoji="0" lang="en-GB" sz="1600" i="0" dirty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	</a:t>
            </a:r>
            <a:r>
              <a:rPr kumimoji="0" lang="en-GB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Hendrik Reich,  Christian Welzbacher,  </a:t>
            </a:r>
            <a:r>
              <a:rPr kumimoji="0" lang="en-GB" sz="1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Thorsten </a:t>
            </a:r>
            <a:r>
              <a:rPr kumimoji="0" lang="en-GB" sz="160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Steinert</a:t>
            </a:r>
            <a:r>
              <a:rPr kumimoji="0" lang="en-GB" sz="1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, Harald </a:t>
            </a:r>
            <a:r>
              <a:rPr kumimoji="0" lang="en-GB" sz="1600" dirty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Anlauf, 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  <a:sym typeface="Symbol"/>
              </a:rPr>
              <a:t>  </a:t>
            </a:r>
            <a:endParaRPr kumimoji="0" lang="en-GB" sz="1600" b="0" dirty="0">
              <a:solidFill>
                <a:schemeClr val="tx1"/>
              </a:solidFill>
              <a:latin typeface="Calibri"/>
              <a:ea typeface="Calibri"/>
              <a:cs typeface="Times New Roman"/>
              <a:sym typeface="Symbol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447675" algn="l"/>
                <a:tab pos="804863" algn="l"/>
              </a:tabLst>
              <a:defRPr/>
            </a:pP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Klaus Stephan, Thomas </a:t>
            </a:r>
            <a:r>
              <a:rPr kumimoji="0" lang="en-GB" sz="1600" b="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Rösch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Martin 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Lange,  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Sven 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Ulbrich,  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Gernot Geppert,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447675" algn="l"/>
                <a:tab pos="804863" algn="l"/>
              </a:tabLst>
              <a:defRPr/>
            </a:pP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kumimoji="0" lang="en-GB" sz="1600" b="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Lilo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Bach, </a:t>
            </a:r>
            <a:r>
              <a:rPr kumimoji="0" lang="en-GB" sz="1600" b="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Uli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1600" b="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Blahak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 Christoph 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Schraff,  Roland Potthast, et al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(!), 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… , </a:t>
            </a:r>
            <a:endParaRPr kumimoji="0" lang="en-GB" sz="1600" b="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447675" algn="l"/>
                <a:tab pos="804863" algn="l"/>
              </a:tabLst>
              <a:defRPr/>
            </a:pP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kumimoji="0" lang="en-GB" sz="1600" b="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Günther </a:t>
            </a:r>
            <a:r>
              <a:rPr kumimoji="0" lang="en-GB" sz="16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Zängl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3305" y="5304110"/>
            <a:ext cx="8890695" cy="1077218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this talk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:   aspects on</a:t>
            </a:r>
            <a:endParaRPr kumimoji="0" lang="en-GB" sz="18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lvl="0" indent="-2698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KENDA for ICON-LAM</a:t>
            </a:r>
          </a:p>
          <a:p>
            <a:pPr marL="269875" lvl="0" indent="-2698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7008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further development of KENDA-LETKF:   inflation;   radiosonde descents;   Mode-S</a:t>
            </a:r>
            <a:endParaRPr lang="en-GB" i="0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960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9551" r="27598" b="555"/>
          <a:stretch/>
        </p:blipFill>
        <p:spPr bwMode="auto">
          <a:xfrm>
            <a:off x="4661592" y="1011238"/>
            <a:ext cx="2052000" cy="54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19551" r="19137" b="555"/>
          <a:stretch/>
        </p:blipFill>
        <p:spPr bwMode="auto">
          <a:xfrm>
            <a:off x="6776200" y="1011238"/>
            <a:ext cx="2304000" cy="54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4.1:    	KENDA for ICON-LAM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comparison to downscaler</a:t>
            </a:r>
            <a:endParaRPr kumimoji="1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60421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36C30-7964-4ED9-BC9B-A350E3930697}" type="slidenum">
              <a:rPr kumimoji="1" lang="de-DE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de-DE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179388" y="5714672"/>
            <a:ext cx="2266950" cy="738664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1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KENDA improves </a:t>
            </a:r>
            <a:r>
              <a:rPr kumimoji="1" lang="en-GB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precip</a:t>
            </a:r>
            <a:r>
              <a:rPr kumimoji="1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 for ~ 12 – 24 h 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in autumn &amp; </a:t>
            </a:r>
            <a:r>
              <a:rPr kumimoji="1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summer</a:t>
            </a:r>
            <a:endParaRPr kumimoji="1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0425" name="Textfeld 12"/>
          <p:cNvSpPr txBox="1">
            <a:spLocks noChangeArrowheads="1"/>
          </p:cNvSpPr>
          <p:nvPr/>
        </p:nvSpPr>
        <p:spPr bwMode="auto">
          <a:xfrm flipH="1">
            <a:off x="179388" y="3357563"/>
            <a:ext cx="1898650" cy="584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ICON-KENDA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ICON downscaler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80975" y="1017588"/>
            <a:ext cx="2160588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1-h </a:t>
            </a:r>
            <a:r>
              <a:rPr kumimoji="1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precip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vs. radar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9388" y="1395413"/>
            <a:ext cx="1728316" cy="5238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FSS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(15 g.pt. 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30 km)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19551" r="27970" b="552"/>
          <a:stretch/>
        </p:blipFill>
        <p:spPr>
          <a:xfrm>
            <a:off x="2492560" y="1007104"/>
            <a:ext cx="2124000" cy="54792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757266" y="2082601"/>
            <a:ext cx="1974974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autumn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15/09 – 14/10/19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876256" y="2082601"/>
            <a:ext cx="2016919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summer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01/06 – 24/06/19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38248" y="2082750"/>
            <a:ext cx="2016224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winter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01/12/19 – 04/01/20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182589" y="2178050"/>
            <a:ext cx="1373187" cy="276225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UTC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74689" y="2792413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182589" y="4884738"/>
            <a:ext cx="1373187" cy="276225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UTC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474689" y="5311998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73722" y="4159250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0.1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907704" y="1495425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0.1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565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9551" r="27871" b="552"/>
          <a:stretch/>
        </p:blipFill>
        <p:spPr>
          <a:xfrm>
            <a:off x="4662656" y="1007104"/>
            <a:ext cx="2052000" cy="5479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19551" r="19406" b="559"/>
          <a:stretch/>
        </p:blipFill>
        <p:spPr>
          <a:xfrm>
            <a:off x="6767664" y="1007104"/>
            <a:ext cx="2304000" cy="5479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19551" r="27918" b="552"/>
          <a:stretch/>
        </p:blipFill>
        <p:spPr>
          <a:xfrm>
            <a:off x="2493632" y="1007104"/>
            <a:ext cx="2124000" cy="5479200"/>
          </a:xfrm>
          <a:prstGeom prst="rect">
            <a:avLst/>
          </a:prstGeom>
        </p:spPr>
      </p:pic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4.1:    	KENDA for ICON-LAM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comparison to COSMO</a:t>
            </a:r>
            <a:endParaRPr kumimoji="1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58373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7C0D6-B9C9-48AC-901F-D36965D7F392}" type="slidenum">
              <a:rPr kumimoji="1" lang="de-DE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179387" y="5692563"/>
            <a:ext cx="2375421" cy="815608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spin-up in </a:t>
            </a:r>
            <a:r>
              <a:rPr lang="en-GB" altLang="de-DE" sz="1400" i="0" dirty="0" err="1">
                <a:solidFill>
                  <a:srgbClr val="000000"/>
                </a:solidFill>
                <a:sym typeface="Symbol" pitchFamily="18" charset="2"/>
              </a:rPr>
              <a:t>downscaler</a:t>
            </a:r>
            <a:r>
              <a:rPr kumimoji="1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less spin-down from LHN in I-D2 than C-D2</a:t>
            </a:r>
            <a:endParaRPr kumimoji="1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757266" y="2082601"/>
            <a:ext cx="1974974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autumn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15/09 – 14/10/19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876256" y="2082601"/>
            <a:ext cx="2016919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summer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01/06 – 24/06/19</a:t>
            </a:r>
          </a:p>
        </p:txBody>
      </p:sp>
      <p:sp>
        <p:nvSpPr>
          <p:cNvPr id="58377" name="Textfeld 12"/>
          <p:cNvSpPr txBox="1">
            <a:spLocks noChangeArrowheads="1"/>
          </p:cNvSpPr>
          <p:nvPr/>
        </p:nvSpPr>
        <p:spPr bwMode="auto">
          <a:xfrm flipH="1">
            <a:off x="179386" y="3246075"/>
            <a:ext cx="1872333" cy="83099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ICON-KENDA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i="0" dirty="0">
                <a:solidFill>
                  <a:srgbClr val="000000"/>
                </a:solidFill>
              </a:rPr>
              <a:t>ICON </a:t>
            </a:r>
            <a:r>
              <a:rPr lang="de-DE" altLang="de-DE" sz="1600" i="0" dirty="0" err="1">
                <a:solidFill>
                  <a:srgbClr val="000000"/>
                </a:solidFill>
              </a:rPr>
              <a:t>downscaler</a:t>
            </a:r>
            <a:endParaRPr lang="de-DE" altLang="de-DE" sz="1600" i="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COSMO-D2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82589" y="2178050"/>
            <a:ext cx="1373187" cy="276225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UTC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79388" y="1395413"/>
            <a:ext cx="720204" cy="30777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bias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0975" y="1017588"/>
            <a:ext cx="2160588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1-h </a:t>
            </a:r>
            <a:r>
              <a:rPr kumimoji="1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precip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vs. radar 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74689" y="2792413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475656" y="1495425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0.1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182589" y="4884738"/>
            <a:ext cx="1373187" cy="276225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UTC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474689" y="5311998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73722" y="4159250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0.1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38248" y="2082750"/>
            <a:ext cx="2016224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winter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01/12/19 – 04/01/20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717AB17-9407-4783-8808-BB71375947C7}"/>
              </a:ext>
            </a:extLst>
          </p:cNvPr>
          <p:cNvSpPr/>
          <p:nvPr/>
        </p:nvSpPr>
        <p:spPr bwMode="auto">
          <a:xfrm>
            <a:off x="6714656" y="5013176"/>
            <a:ext cx="1457744" cy="1296144"/>
          </a:xfrm>
          <a:prstGeom prst="ellipse">
            <a:avLst/>
          </a:prstGeom>
          <a:noFill/>
          <a:ln w="317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42ED649-1CE7-4E29-9B9D-01131FBA37B2}"/>
              </a:ext>
            </a:extLst>
          </p:cNvPr>
          <p:cNvSpPr/>
          <p:nvPr/>
        </p:nvSpPr>
        <p:spPr bwMode="auto">
          <a:xfrm>
            <a:off x="6767664" y="3645024"/>
            <a:ext cx="1332728" cy="1152128"/>
          </a:xfrm>
          <a:prstGeom prst="ellipse">
            <a:avLst/>
          </a:prstGeom>
          <a:noFill/>
          <a:ln w="317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155301-400B-4B4E-B9F6-CE542A7BF3DC}"/>
              </a:ext>
            </a:extLst>
          </p:cNvPr>
          <p:cNvGrpSpPr/>
          <p:nvPr/>
        </p:nvGrpSpPr>
        <p:grpSpPr>
          <a:xfrm>
            <a:off x="4716016" y="980728"/>
            <a:ext cx="3384376" cy="5184576"/>
            <a:chOff x="4716016" y="980728"/>
            <a:chExt cx="3384376" cy="518457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B02DFCA-A41F-417B-9509-A4AE5CC17C9A}"/>
                </a:ext>
              </a:extLst>
            </p:cNvPr>
            <p:cNvGrpSpPr/>
            <p:nvPr/>
          </p:nvGrpSpPr>
          <p:grpSpPr>
            <a:xfrm>
              <a:off x="4716016" y="3933056"/>
              <a:ext cx="648072" cy="2232248"/>
              <a:chOff x="4716016" y="3933056"/>
              <a:chExt cx="648072" cy="2232248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CA0BED0A-3DEF-40ED-99B1-3E9F1C6083F7}"/>
                  </a:ext>
                </a:extLst>
              </p:cNvPr>
              <p:cNvSpPr/>
              <p:nvPr/>
            </p:nvSpPr>
            <p:spPr bwMode="auto">
              <a:xfrm>
                <a:off x="4742648" y="3933056"/>
                <a:ext cx="621440" cy="864096"/>
              </a:xfrm>
              <a:prstGeom prst="ellipse">
                <a:avLst/>
              </a:prstGeom>
              <a:noFill/>
              <a:ln w="31750" cap="flat" cmpd="sng" algn="ctr">
                <a:solidFill>
                  <a:srgbClr val="6699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de-DE" sz="1800" b="1" i="1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E8A819B8-7590-45EB-A536-A47476DFE7B6}"/>
                  </a:ext>
                </a:extLst>
              </p:cNvPr>
              <p:cNvSpPr/>
              <p:nvPr/>
            </p:nvSpPr>
            <p:spPr bwMode="auto">
              <a:xfrm>
                <a:off x="4716016" y="5301208"/>
                <a:ext cx="576064" cy="864096"/>
              </a:xfrm>
              <a:prstGeom prst="ellipse">
                <a:avLst/>
              </a:prstGeom>
              <a:noFill/>
              <a:ln w="31750" cap="flat" cmpd="sng" algn="ctr">
                <a:solidFill>
                  <a:srgbClr val="6699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de-DE" sz="1800" b="1" i="1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B1D40CB9-4E88-43A0-9A1D-1E684E264BA9}"/>
                </a:ext>
              </a:extLst>
            </p:cNvPr>
            <p:cNvGrpSpPr/>
            <p:nvPr/>
          </p:nvGrpSpPr>
          <p:grpSpPr>
            <a:xfrm>
              <a:off x="6804248" y="980728"/>
              <a:ext cx="1296144" cy="2664296"/>
              <a:chOff x="6804248" y="980728"/>
              <a:chExt cx="1296144" cy="2664296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F9A455EC-A18E-4F37-BEFD-33054A579588}"/>
                  </a:ext>
                </a:extLst>
              </p:cNvPr>
              <p:cNvSpPr/>
              <p:nvPr/>
            </p:nvSpPr>
            <p:spPr bwMode="auto">
              <a:xfrm>
                <a:off x="6804248" y="980728"/>
                <a:ext cx="1296144" cy="1152128"/>
              </a:xfrm>
              <a:prstGeom prst="ellipse">
                <a:avLst/>
              </a:prstGeom>
              <a:noFill/>
              <a:ln w="31750" cap="flat" cmpd="sng" algn="ctr">
                <a:solidFill>
                  <a:srgbClr val="6699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de-DE" sz="1800" b="1" i="1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7ED511A7-045C-4ADB-BF81-12E33B5C7BDD}"/>
                  </a:ext>
                </a:extLst>
              </p:cNvPr>
              <p:cNvSpPr/>
              <p:nvPr/>
            </p:nvSpPr>
            <p:spPr bwMode="auto">
              <a:xfrm>
                <a:off x="6804248" y="2420888"/>
                <a:ext cx="1296144" cy="1224136"/>
              </a:xfrm>
              <a:prstGeom prst="ellipse">
                <a:avLst/>
              </a:prstGeom>
              <a:noFill/>
              <a:ln w="31750" cap="flat" cmpd="sng" algn="ctr">
                <a:solidFill>
                  <a:srgbClr val="6699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de-DE" sz="1800" b="1" i="1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7393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052736"/>
            <a:ext cx="8855199" cy="150810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motivation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  <a:tab pos="54133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errors are smaller in ICON-D2 than COSMO-D2,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  <a:tab pos="541338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but ensemble spread is also smaller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273050" algn="l"/>
                <a:tab pos="541338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 can we increase spread without increasing errors for better EPS 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8801" y="2852936"/>
            <a:ext cx="8675687" cy="36933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examine 12-day period (in June 2019)   </a:t>
            </a:r>
            <a:r>
              <a:rPr lang="en-GB" b="0" dirty="0" smtClean="0">
                <a:solidFill>
                  <a:srgbClr val="000000"/>
                </a:solidFill>
                <a:latin typeface="Arial"/>
              </a:rPr>
              <a:t>by Klaus Stephan</a:t>
            </a:r>
            <a:endParaRPr kumimoji="0" lang="en-GB" b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Symbol" panose="05050102010706020507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Study on spread / </a:t>
            </a:r>
            <a:r>
              <a:rPr lang="en-GB" altLang="de-DE" sz="2000" b="0" i="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cov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. inflation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985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467544" y="1412776"/>
            <a:ext cx="3657600" cy="2304256"/>
            <a:chOff x="467544" y="1412776"/>
            <a:chExt cx="3657600" cy="2304256"/>
          </a:xfrm>
        </p:grpSpPr>
        <p:pic>
          <p:nvPicPr>
            <p:cNvPr id="9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3657600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eck 19"/>
            <p:cNvSpPr/>
            <p:nvPr/>
          </p:nvSpPr>
          <p:spPr bwMode="auto">
            <a:xfrm>
              <a:off x="1907704" y="1620008"/>
              <a:ext cx="648072" cy="1944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2448126" y="2933736"/>
              <a:ext cx="611706" cy="6566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3" name="Gerader Verbinder 2"/>
            <p:cNvCxnSpPr/>
            <p:nvPr/>
          </p:nvCxnSpPr>
          <p:spPr bwMode="auto">
            <a:xfrm>
              <a:off x="2952688" y="1633446"/>
              <a:ext cx="17694" cy="19395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feld 4"/>
          <p:cNvSpPr txBox="1"/>
          <p:nvPr/>
        </p:nvSpPr>
        <p:spPr>
          <a:xfrm>
            <a:off x="288801" y="1124744"/>
            <a:ext cx="8675687" cy="36933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state:</a:t>
            </a:r>
            <a:r>
              <a:rPr kumimoji="1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spread/skill  </a:t>
            </a:r>
            <a:r>
              <a:rPr kumimoji="1" lang="en-GB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(of first guess)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657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763687" y="1732369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l="1" t="2" r="-1866" b="39948"/>
          <a:stretch/>
        </p:blipFill>
        <p:spPr>
          <a:xfrm>
            <a:off x="4378288" y="1628800"/>
            <a:ext cx="4608000" cy="151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Textfeld 16"/>
          <p:cNvSpPr txBox="1"/>
          <p:nvPr/>
        </p:nvSpPr>
        <p:spPr>
          <a:xfrm>
            <a:off x="4401608" y="3497813"/>
            <a:ext cx="2500361" cy="7232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ILAM:  solid line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COSMO:  symbols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411063" y="4653136"/>
            <a:ext cx="4553425" cy="10002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solidFill>
                  <a:srgbClr val="FF0000"/>
                </a:solidFill>
                <a:latin typeface="Arial"/>
              </a:rPr>
              <a:t>s</a:t>
            </a:r>
            <a:r>
              <a:rPr kumimoji="1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pread</a:t>
            </a: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/skill ILAM</a:t>
            </a:r>
            <a:r>
              <a:rPr kumimoji="1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 COSMO (too large !) if obs errors taken </a:t>
            </a:r>
            <a:r>
              <a:rPr lang="en-GB" b="0" i="0" dirty="0" smtClean="0">
                <a:solidFill>
                  <a:srgbClr val="FF0000"/>
                </a:solidFill>
                <a:latin typeface="Arial"/>
              </a:rPr>
              <a:t>into account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(SSR2) </a:t>
            </a:r>
            <a:endParaRPr kumimoji="1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ice versa in SSR1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Study on spread / </a:t>
            </a:r>
            <a:r>
              <a:rPr lang="en-GB" altLang="de-DE" sz="2000" b="0" i="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cov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. inflation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086888" y="4005064"/>
            <a:ext cx="75692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Rechtwinkliges Dreieck 23"/>
          <p:cNvSpPr/>
          <p:nvPr/>
        </p:nvSpPr>
        <p:spPr bwMode="auto">
          <a:xfrm flipV="1">
            <a:off x="2752654" y="3995224"/>
            <a:ext cx="569598" cy="603488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436" y="4328193"/>
            <a:ext cx="619908" cy="32494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</a:t>
            </a:r>
          </a:p>
        </p:txBody>
      </p:sp>
      <p:cxnSp>
        <p:nvCxnSpPr>
          <p:cNvPr id="15" name="Gerader Verbinder 14"/>
          <p:cNvCxnSpPr/>
          <p:nvPr/>
        </p:nvCxnSpPr>
        <p:spPr bwMode="auto">
          <a:xfrm>
            <a:off x="2734960" y="4000918"/>
            <a:ext cx="17694" cy="19395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6302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8801" y="1124744"/>
            <a:ext cx="8459663" cy="36933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multiplicative</a:t>
            </a:r>
            <a:r>
              <a:rPr kumimoji="1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covariance inflation  </a:t>
            </a:r>
            <a:r>
              <a:rPr kumimoji="1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 </a:t>
            </a:r>
            <a:r>
              <a:rPr kumimoji="1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l="1" t="45411" r="-1866" b="40291"/>
          <a:stretch/>
        </p:blipFill>
        <p:spPr>
          <a:xfrm>
            <a:off x="611560" y="1670201"/>
            <a:ext cx="4608000" cy="3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Study on spread / </a:t>
            </a:r>
            <a:r>
              <a:rPr lang="en-GB" altLang="de-DE" sz="2000" b="0" i="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cov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. inflation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88801" y="3212976"/>
            <a:ext cx="4930759" cy="1387897"/>
            <a:chOff x="288801" y="3212976"/>
            <a:chExt cx="4930759" cy="1387897"/>
          </a:xfrm>
        </p:grpSpPr>
        <p:sp>
          <p:nvSpPr>
            <p:cNvPr id="17" name="Textfeld 16"/>
            <p:cNvSpPr txBox="1"/>
            <p:nvPr/>
          </p:nvSpPr>
          <p:spPr>
            <a:xfrm>
              <a:off x="611560" y="3569821"/>
              <a:ext cx="4608000" cy="72327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Ins="36000" rtlCol="0">
              <a:spAutoFit/>
            </a:bodyPr>
            <a:lstStyle/>
            <a:p>
              <a:pPr lvl="0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GB" b="0" i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  </a:t>
              </a:r>
              <a:r>
                <a:rPr kumimoji="1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anose="05050102010706020507" pitchFamily="18" charset="2"/>
                </a:rPr>
                <a:t>  =  min( max( </a:t>
              </a:r>
              <a:r>
                <a:rPr kumimoji="1" lang="en-GB" sz="1800" b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anose="05050102010706020507" pitchFamily="18" charset="2"/>
                </a:rPr>
                <a:t>min</a:t>
              </a:r>
              <a:r>
                <a:rPr kumimoji="1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anose="05050102010706020507" pitchFamily="18" charset="2"/>
                </a:rPr>
                <a:t> </a:t>
              </a:r>
              <a:r>
                <a:rPr lang="en-GB" b="0" i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, 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</a:t>
              </a:r>
              <a:r>
                <a:rPr lang="en-GB" b="0" baseline="-2500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adapt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</a:t>
              </a:r>
              <a:r>
                <a:rPr kumimoji="1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anose="05050102010706020507" pitchFamily="18" charset="2"/>
                </a:rPr>
                <a:t>) </a:t>
              </a:r>
              <a:r>
                <a:rPr lang="en-GB" b="0" i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, </a:t>
              </a:r>
              <a:r>
                <a:rPr lang="en-GB" b="0" baseline="-2500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max</a:t>
              </a:r>
              <a:r>
                <a:rPr kumimoji="1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anose="05050102010706020507" pitchFamily="18" charset="2"/>
                </a:rPr>
                <a:t> )</a:t>
              </a:r>
            </a:p>
            <a:p>
              <a:pPr lvl="0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GB" b="0" i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  </a:t>
              </a:r>
              <a:r>
                <a:rPr lang="en-GB" b="0" baseline="-2500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min</a:t>
              </a:r>
              <a:r>
                <a:rPr lang="en-GB" b="0" i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= 0.5      ,   </a:t>
              </a:r>
              <a:r>
                <a:rPr lang="en-GB" b="0" baseline="-2500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max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 </a:t>
              </a:r>
              <a:r>
                <a:rPr lang="en-GB" b="0" i="0" dirty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= 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3.0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88801" y="3212976"/>
              <a:ext cx="3923159" cy="369332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>
                  <a:tab pos="271463" algn="l"/>
                </a:tabLst>
                <a:defRPr/>
              </a:pPr>
              <a:r>
                <a:rPr lang="en-GB" b="0" i="0" dirty="0" smtClean="0">
                  <a:solidFill>
                    <a:srgbClr val="000000"/>
                  </a:solidFill>
                  <a:latin typeface="Arial"/>
                </a:rPr>
                <a:t>	upper + lower limit to </a:t>
              </a: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 :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88801" y="4293096"/>
              <a:ext cx="4283199" cy="307777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>
                  <a:tab pos="271463" algn="l"/>
                </a:tabLst>
                <a:defRPr/>
              </a:pPr>
              <a:r>
                <a:rPr lang="en-GB" sz="1400" b="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	(and temporal averaging for final </a:t>
              </a:r>
              <a:r>
                <a:rPr lang="en-GB" sz="1400" b="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sym typeface="Symbol" panose="05050102010706020507" pitchFamily="18" charset="2"/>
                </a:rPr>
                <a:t> )</a:t>
              </a:r>
              <a:endPara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507593" y="1667416"/>
            <a:ext cx="3473006" cy="4849136"/>
            <a:chOff x="5507593" y="1667416"/>
            <a:chExt cx="3473006" cy="4849136"/>
          </a:xfrm>
        </p:grpSpPr>
        <p:sp>
          <p:nvSpPr>
            <p:cNvPr id="24" name="Textfeld 23"/>
            <p:cNvSpPr txBox="1"/>
            <p:nvPr/>
          </p:nvSpPr>
          <p:spPr>
            <a:xfrm>
              <a:off x="5507593" y="1667416"/>
              <a:ext cx="3384887" cy="96949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Ins="36000" rtlCol="0">
              <a:spAutoFit/>
            </a:bodyPr>
            <a:lstStyle/>
            <a:p>
              <a:pPr marL="269875" marR="0" lvl="0" indent="-2698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71463" algn="l"/>
                </a:tabLst>
                <a:defRPr/>
              </a:pPr>
              <a:r>
                <a:rPr lang="en-GB" b="0" i="0" dirty="0">
                  <a:solidFill>
                    <a:srgbClr val="FF0000"/>
                  </a:solidFill>
                  <a:latin typeface="Arial"/>
                </a:rPr>
                <a:t>s</a:t>
              </a:r>
              <a:r>
                <a:rPr kumimoji="1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pread</a:t>
              </a:r>
              <a:r>
                <a:rPr kumimoji="1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/skill often </a:t>
              </a:r>
              <a:r>
                <a:rPr kumimoji="1" lang="en-GB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 large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271463" algn="l"/>
                </a:tabLst>
                <a:defRPr/>
              </a:pPr>
              <a:r>
                <a:rPr lang="en-GB" sz="1600" b="0" i="0" dirty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	</a:t>
              </a:r>
              <a:r>
                <a:rPr lang="en-GB" sz="1600" b="0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(</a:t>
              </a:r>
              <a:r>
                <a:rPr kumimoji="1" lang="en-GB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</a:rPr>
                <a:t>if obs errors taken </a:t>
              </a:r>
              <a:r>
                <a:rPr lang="en-GB" sz="1600" b="0" i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into account)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>
                  <a:tab pos="271463" algn="l"/>
                </a:tabLst>
                <a:defRPr/>
              </a:pP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	often covariance deflation !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endParaRPr>
            </a:p>
          </p:txBody>
        </p:sp>
        <p:pic>
          <p:nvPicPr>
            <p:cNvPr id="25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42" b="6384"/>
            <a:stretch/>
          </p:blipFill>
          <p:spPr bwMode="auto">
            <a:xfrm>
              <a:off x="5507593" y="2708920"/>
              <a:ext cx="3473006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feld 6"/>
            <p:cNvSpPr txBox="1">
              <a:spLocks noChangeArrowheads="1"/>
            </p:cNvSpPr>
            <p:nvPr/>
          </p:nvSpPr>
          <p:spPr bwMode="auto">
            <a:xfrm>
              <a:off x="5561571" y="6239553"/>
              <a:ext cx="5261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200" i="0" dirty="0" smtClean="0">
                  <a:solidFill>
                    <a:srgbClr val="010000"/>
                  </a:solidFill>
                </a:rPr>
                <a:t>0.55 </a:t>
              </a:r>
            </a:p>
          </p:txBody>
        </p:sp>
        <p:sp>
          <p:nvSpPr>
            <p:cNvPr id="28" name="Textfeld 6"/>
            <p:cNvSpPr txBox="1">
              <a:spLocks noChangeArrowheads="1"/>
            </p:cNvSpPr>
            <p:nvPr/>
          </p:nvSpPr>
          <p:spPr bwMode="auto">
            <a:xfrm>
              <a:off x="7236296" y="6237312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200" i="0" dirty="0" smtClean="0">
                  <a:solidFill>
                    <a:srgbClr val="010000"/>
                  </a:solidFill>
                </a:rPr>
                <a:t>1.0</a:t>
              </a:r>
            </a:p>
          </p:txBody>
        </p:sp>
        <p:sp>
          <p:nvSpPr>
            <p:cNvPr id="29" name="Textfeld 6"/>
            <p:cNvSpPr txBox="1">
              <a:spLocks noChangeArrowheads="1"/>
            </p:cNvSpPr>
            <p:nvPr/>
          </p:nvSpPr>
          <p:spPr bwMode="auto">
            <a:xfrm>
              <a:off x="8388423" y="6237312"/>
              <a:ext cx="5261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200" i="0" dirty="0" smtClean="0">
                  <a:solidFill>
                    <a:srgbClr val="010000"/>
                  </a:solidFill>
                </a:rPr>
                <a:t>1.32 </a:t>
              </a: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611560" y="4784211"/>
            <a:ext cx="4608000" cy="1723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Ins="36000" rtlCol="0">
            <a:sp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If </a:t>
            </a:r>
            <a:r>
              <a:rPr lang="en-GB" b="0" dirty="0" smtClean="0">
                <a:solidFill>
                  <a:schemeClr val="tx1"/>
                </a:solidFill>
                <a:latin typeface="Arial"/>
              </a:rPr>
              <a:t>in above equation </a:t>
            </a: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for </a:t>
            </a:r>
            <a:r>
              <a:rPr lang="en-GB" sz="2000" b="0" i="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sz="2000" b="0" baseline="-2500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adapt</a:t>
            </a:r>
            <a:r>
              <a:rPr lang="en-GB" sz="2000" b="0" i="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: </a:t>
            </a:r>
          </a:p>
          <a:p>
            <a:pPr marL="269875" lvl="0" indent="-2698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decrease obs error  </a:t>
            </a:r>
            <a:r>
              <a:rPr lang="en-GB" b="0" i="0" dirty="0" smtClean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 </a:t>
            </a:r>
            <a:r>
              <a:rPr lang="en-GB" sz="2000" b="0" i="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sz="2000" b="0" baseline="-2500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adapt</a:t>
            </a:r>
            <a:r>
              <a:rPr lang="en-GB" sz="2000" b="0" i="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b="0" i="0" dirty="0" smtClean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increased </a:t>
            </a: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 (if </a:t>
            </a:r>
            <a:r>
              <a:rPr lang="en-GB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b="0" baseline="-25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min</a:t>
            </a:r>
            <a:r>
              <a:rPr lang="en-GB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also increased:  e.g.  </a:t>
            </a:r>
            <a:r>
              <a:rPr lang="en-GB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b="0" baseline="-25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min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= 0.95   </a:t>
            </a: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Symbol" panose="05050102010706020507" pitchFamily="18" charset="2"/>
              </a:rPr>
              <a:t>and RTPP strongly reduced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)</a:t>
            </a:r>
          </a:p>
          <a:p>
            <a:pPr marL="269875" lvl="0" indent="-2698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increase </a:t>
            </a:r>
            <a:r>
              <a:rPr lang="en-GB" b="0" i="0" dirty="0">
                <a:solidFill>
                  <a:srgbClr val="000000"/>
                </a:solidFill>
                <a:latin typeface="Arial"/>
              </a:rPr>
              <a:t>obs error  </a:t>
            </a:r>
            <a:r>
              <a:rPr lang="en-GB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</a:t>
            </a:r>
            <a:r>
              <a:rPr lang="en-GB" sz="20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sz="2000" b="0" baseline="-25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adapt</a:t>
            </a:r>
            <a:r>
              <a:rPr lang="en-GB" sz="20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decreased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11560" y="2259559"/>
            <a:ext cx="4608000" cy="756000"/>
            <a:chOff x="611560" y="2259559"/>
            <a:chExt cx="4608000" cy="75600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/>
            <a:srcRect l="2243" t="13684" r="40624" b="69163"/>
            <a:stretch/>
          </p:blipFill>
          <p:spPr>
            <a:xfrm>
              <a:off x="611560" y="2259559"/>
              <a:ext cx="4608000" cy="756000"/>
            </a:xfrm>
            <a:prstGeom prst="rect">
              <a:avLst/>
            </a:prstGeom>
            <a:solidFill>
              <a:srgbClr val="FFFFE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" name="Textfeld 19"/>
            <p:cNvSpPr txBox="1"/>
            <p:nvPr/>
          </p:nvSpPr>
          <p:spPr>
            <a:xfrm>
              <a:off x="827584" y="2426352"/>
              <a:ext cx="458391" cy="369332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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277216" y="2348880"/>
              <a:ext cx="1008112" cy="461665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txBody>
            <a:bodyPr wrap="square" rIns="36000" rtlCol="0">
              <a:spAutoFit/>
            </a:bodyPr>
            <a:lstStyle/>
            <a:p>
              <a:pPr lvl="0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GB" sz="2400" b="0" i="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 </a:t>
              </a:r>
              <a:r>
                <a:rPr lang="en-GB" sz="2400" b="0" baseline="-25000" dirty="0" smtClean="0">
                  <a:solidFill>
                    <a:srgbClr val="000000"/>
                  </a:solidFill>
                  <a:latin typeface="Arial"/>
                  <a:sym typeface="Symbol" panose="05050102010706020507" pitchFamily="18" charset="2"/>
                </a:rPr>
                <a:t>adapt</a:t>
              </a: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698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8801" y="1124744"/>
            <a:ext cx="8855199" cy="78483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tabLst>
                <a:tab pos="273050" algn="l"/>
                <a:tab pos="1169988" algn="l"/>
              </a:tabLst>
              <a:defRPr/>
            </a:pPr>
            <a:r>
              <a:rPr lang="en-US" b="0" i="0" dirty="0">
                <a:solidFill>
                  <a:srgbClr val="000000"/>
                </a:solidFill>
                <a:latin typeface="Arial"/>
              </a:rPr>
              <a:t>Trial 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1:  </a:t>
            </a:r>
            <a:r>
              <a:rPr lang="en-US" i="0" dirty="0" smtClean="0">
                <a:solidFill>
                  <a:srgbClr val="000000"/>
                </a:solidFill>
                <a:latin typeface="Arial"/>
              </a:rPr>
              <a:t>decrease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latin typeface="Arial"/>
              </a:rPr>
              <a:t>obs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 error in eq. </a:t>
            </a:r>
            <a:r>
              <a:rPr lang="en-GB" sz="20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sz="2000" b="0" baseline="-25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adapt</a:t>
            </a:r>
            <a:r>
              <a:rPr lang="en-GB" sz="20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,   </a:t>
            </a:r>
            <a:r>
              <a:rPr lang="en-GB" sz="2000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sz="2000" b="0" baseline="-25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min</a:t>
            </a:r>
            <a:r>
              <a:rPr lang="en-GB" sz="20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= 0.95 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;   RTPP off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tabLst>
                <a:tab pos="273050" algn="l"/>
                <a:tab pos="809625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	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	   increase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cov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. inflation </a:t>
            </a:r>
            <a:r>
              <a:rPr lang="en-GB" sz="20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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(reduce covariance deflation)</a:t>
            </a:r>
            <a:endParaRPr lang="en-US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Study on spread / </a:t>
            </a:r>
            <a:r>
              <a:rPr lang="en-GB" altLang="de-DE" sz="2000" b="0" i="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cov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. inflation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5083"/>
            <a:ext cx="72327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304687" y="4438853"/>
            <a:ext cx="110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10000"/>
                </a:solidFill>
              </a:rPr>
              <a:t>spread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>
                <a:solidFill>
                  <a:srgbClr val="010000"/>
                </a:solidFill>
              </a:rPr>
              <a:t>i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ncreased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10000"/>
                </a:solidFill>
              </a:rPr>
              <a:t>as expected 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276433" y="2836093"/>
            <a:ext cx="13963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70C0"/>
                </a:solidFill>
              </a:rPr>
              <a:t>analysis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70C0"/>
                </a:solidFill>
              </a:rPr>
              <a:t>errors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70C0"/>
                </a:solidFill>
              </a:rPr>
              <a:t>   decreased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70C0"/>
                </a:solidFill>
              </a:rPr>
              <a:t>            because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70C0"/>
                </a:solidFill>
              </a:rPr>
              <a:t>       more weight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>
                <a:solidFill>
                  <a:srgbClr val="0070C0"/>
                </a:solidFill>
              </a:rPr>
              <a:t> </a:t>
            </a:r>
            <a:r>
              <a:rPr lang="en-GB" altLang="de-DE" sz="1200" i="0" dirty="0" smtClean="0">
                <a:solidFill>
                  <a:srgbClr val="0070C0"/>
                </a:solidFill>
              </a:rPr>
              <a:t>             given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70C0"/>
                </a:solidFill>
              </a:rPr>
              <a:t>               the obs 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865913" y="3217440"/>
            <a:ext cx="9621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8000"/>
                </a:solidFill>
              </a:rPr>
              <a:t>first guess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8000"/>
                </a:solidFill>
              </a:rPr>
              <a:t>errors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i="0" dirty="0" smtClean="0">
                <a:solidFill>
                  <a:srgbClr val="008000"/>
                </a:solidFill>
              </a:rPr>
              <a:t>increased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750022" y="3934797"/>
            <a:ext cx="3854154" cy="2448000"/>
            <a:chOff x="4750022" y="3934797"/>
            <a:chExt cx="3854154" cy="2448000"/>
          </a:xfrm>
        </p:grpSpPr>
        <p:pic>
          <p:nvPicPr>
            <p:cNvPr id="11" name="Grafi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 t="6228" r="46275" b="4326"/>
            <a:stretch/>
          </p:blipFill>
          <p:spPr bwMode="auto">
            <a:xfrm>
              <a:off x="6156176" y="3934797"/>
              <a:ext cx="2448000" cy="24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4750022" y="5672281"/>
              <a:ext cx="14061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200" i="0" dirty="0" smtClean="0">
                  <a:solidFill>
                    <a:srgbClr val="FF0000"/>
                  </a:solidFill>
                </a:rPr>
                <a:t>forecast worse 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930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5082"/>
            <a:ext cx="7214619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8801" y="1124744"/>
            <a:ext cx="8855199" cy="78483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50" algn="l"/>
                <a:tab pos="1169988" algn="l"/>
              </a:tabLst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Trial 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2</a:t>
            </a: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lang="en-US" i="0" dirty="0" smtClean="0">
                <a:solidFill>
                  <a:srgbClr val="000000"/>
                </a:solidFill>
                <a:latin typeface="Arial"/>
              </a:rPr>
              <a:t>in</a:t>
            </a:r>
            <a:r>
              <a:rPr kumimoji="1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crease</a:t>
            </a: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</a:t>
            </a: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error in eq. </a:t>
            </a:r>
            <a:r>
              <a:rPr kumimoji="1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</a:t>
            </a:r>
            <a:r>
              <a:rPr kumimoji="1" lang="en-GB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adapt</a:t>
            </a:r>
            <a:r>
              <a:rPr kumimoji="1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,   </a:t>
            </a:r>
            <a:r>
              <a:rPr kumimoji="1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</a:t>
            </a:r>
            <a:r>
              <a:rPr kumimoji="1" lang="en-GB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min</a:t>
            </a:r>
            <a:r>
              <a:rPr kumimoji="1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= 0.95 </a:t>
            </a: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;   RTPP 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50" algn="l"/>
                <a:tab pos="809625" algn="l"/>
              </a:tabLst>
              <a:defRPr/>
            </a:pP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	   decrease </a:t>
            </a:r>
            <a:r>
              <a:rPr kumimoji="1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cov</a:t>
            </a: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. inflation </a:t>
            </a:r>
            <a:r>
              <a:rPr kumimoji="1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</a:t>
            </a: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 (but also reduce covariance deflation)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Study on spread / </a:t>
            </a:r>
            <a:r>
              <a:rPr kumimoji="1" lang="en-GB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cov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. inflation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253391" y="4438853"/>
            <a:ext cx="1208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spread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i="0" dirty="0" smtClean="0">
                <a:solidFill>
                  <a:srgbClr val="010000"/>
                </a:solidFill>
              </a:rPr>
              <a:t>de</a:t>
            </a: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creased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(as expected) 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815657" y="2836093"/>
            <a:ext cx="13963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errors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en-GB" altLang="de-DE" sz="1200" i="0" dirty="0" smtClean="0">
                <a:solidFill>
                  <a:srgbClr val="0070C0"/>
                </a:solidFill>
              </a:rPr>
              <a:t>in</a:t>
            </a: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because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less weight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given 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the obs 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809968" y="2996952"/>
            <a:ext cx="1202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guess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i="0" dirty="0">
                <a:solidFill>
                  <a:srgbClr val="008000"/>
                </a:solidFill>
              </a:rPr>
              <a:t>e</a:t>
            </a:r>
            <a:r>
              <a:rPr kumimoji="1" lang="en-GB" alt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rrors</a:t>
            </a:r>
            <a:endParaRPr kumimoji="1" lang="en-GB" altLang="de-DE" sz="12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i="0" dirty="0" smtClean="0">
                <a:solidFill>
                  <a:srgbClr val="008000"/>
                </a:solidFill>
              </a:rPr>
              <a:t>slightly</a:t>
            </a: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i="0" dirty="0" smtClean="0">
                <a:solidFill>
                  <a:srgbClr val="008000"/>
                </a:solidFill>
              </a:rPr>
              <a:t>     de</a:t>
            </a:r>
            <a:r>
              <a: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creased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641566" y="4005064"/>
            <a:ext cx="4178634" cy="2412000"/>
            <a:chOff x="4641566" y="4005064"/>
            <a:chExt cx="4178634" cy="2412000"/>
          </a:xfrm>
        </p:grpSpPr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4641566" y="5672281"/>
              <a:ext cx="19287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forecast slightly better !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e-DE" sz="1200" i="0" dirty="0" smtClean="0">
                  <a:solidFill>
                    <a:srgbClr val="008000"/>
                  </a:solidFill>
                </a:rPr>
                <a:t>(also upper-air </a:t>
              </a:r>
              <a:r>
                <a:rPr lang="en-GB" altLang="de-DE" sz="1200" i="0" dirty="0" err="1" smtClean="0">
                  <a:solidFill>
                    <a:srgbClr val="008000"/>
                  </a:solidFill>
                </a:rPr>
                <a:t>verif</a:t>
              </a:r>
              <a:r>
                <a:rPr lang="en-GB" altLang="de-DE" sz="1200" i="0" dirty="0" smtClean="0">
                  <a:solidFill>
                    <a:srgbClr val="008000"/>
                  </a:solidFill>
                </a:rPr>
                <a:t>.)</a:t>
              </a:r>
              <a:endPara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 t="6992" r="46045" b="4051"/>
            <a:stretch/>
          </p:blipFill>
          <p:spPr bwMode="auto">
            <a:xfrm>
              <a:off x="6372200" y="4005064"/>
              <a:ext cx="2448000" cy="24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8403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052736"/>
            <a:ext cx="8531671" cy="166199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preliminary summary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  <a:tab pos="54133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further setups have been tested (e.g. overall increase of obs errors in LETKF)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  <a:tab pos="541338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in settings where spread is increased, forecast errors are also increased</a:t>
            </a:r>
          </a:p>
          <a:p>
            <a:pPr marL="269875" lvl="0" indent="-269875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3050" algn="l"/>
                <a:tab pos="541338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nteresting exception:  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overall increase of </a:t>
            </a:r>
            <a:r>
              <a:rPr lang="en-US" b="0" i="0" dirty="0" err="1">
                <a:solidFill>
                  <a:srgbClr val="000000"/>
                </a:solidFill>
                <a:latin typeface="Arial"/>
              </a:rPr>
              <a:t>obs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 errors in 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LETKF by 50 %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Study on spread / </a:t>
            </a:r>
            <a:r>
              <a:rPr lang="en-GB" altLang="de-DE" sz="2000" b="0" i="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cov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. inflation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95536" y="2690802"/>
            <a:ext cx="6840760" cy="2970446"/>
            <a:chOff x="395536" y="2690802"/>
            <a:chExt cx="6840760" cy="2970446"/>
          </a:xfrm>
        </p:grpSpPr>
        <p:pic>
          <p:nvPicPr>
            <p:cNvPr id="7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690802"/>
              <a:ext cx="6840760" cy="297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>
              <a:spLocks noChangeArrowheads="1"/>
            </p:cNvSpPr>
            <p:nvPr/>
          </p:nvSpPr>
          <p:spPr bwMode="auto">
            <a:xfrm>
              <a:off x="1221924" y="4798893"/>
              <a:ext cx="14778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spread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e-DE" sz="1200" i="0" dirty="0" smtClean="0">
                  <a:solidFill>
                    <a:srgbClr val="010000"/>
                  </a:solidFill>
                </a:rPr>
                <a:t>hardly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increased</a:t>
              </a:r>
            </a:p>
          </p:txBody>
        </p:sp>
        <p:sp>
          <p:nvSpPr>
            <p:cNvPr id="11" name="Textfeld 10"/>
            <p:cNvSpPr txBox="1">
              <a:spLocks noChangeArrowheads="1"/>
            </p:cNvSpPr>
            <p:nvPr/>
          </p:nvSpPr>
          <p:spPr bwMode="auto">
            <a:xfrm>
              <a:off x="1015457" y="2908101"/>
              <a:ext cx="1396303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analysis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errors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lang="en-GB" altLang="de-DE" sz="1200" i="0" dirty="0" smtClean="0">
                  <a:solidFill>
                    <a:srgbClr val="0070C0"/>
                  </a:solidFill>
                </a:rPr>
                <a:t>in</a:t>
              </a: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creased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because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less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weight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given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the obs </a:t>
              </a:r>
            </a:p>
          </p:txBody>
        </p:sp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2843808" y="4006805"/>
              <a:ext cx="1202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first guess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e-DE" sz="1200" i="0" dirty="0">
                  <a:solidFill>
                    <a:srgbClr val="008000"/>
                  </a:solidFill>
                </a:rPr>
                <a:t>e</a:t>
              </a:r>
              <a:r>
                <a:rPr kumimoji="1" lang="en-GB" alt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rrors</a:t>
              </a:r>
              <a:endParaRPr kumimoji="1" lang="en-GB" alt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e-DE" sz="1200" i="0" dirty="0">
                  <a:solidFill>
                    <a:srgbClr val="008000"/>
                  </a:solidFill>
                </a:rPr>
                <a:t> </a:t>
              </a:r>
              <a:r>
                <a:rPr lang="en-GB" altLang="de-DE" sz="1200" i="0" dirty="0" smtClean="0">
                  <a:solidFill>
                    <a:srgbClr val="008000"/>
                  </a:solidFill>
                </a:rPr>
                <a:t>  in</a:t>
              </a: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creased 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788024" y="4148973"/>
            <a:ext cx="4238193" cy="2343272"/>
            <a:chOff x="4788024" y="4148973"/>
            <a:chExt cx="4238193" cy="2343272"/>
          </a:xfrm>
        </p:grpSpPr>
        <p:pic>
          <p:nvPicPr>
            <p:cNvPr id="13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" t="7187" r="45461" b="5218"/>
            <a:stretch/>
          </p:blipFill>
          <p:spPr bwMode="auto">
            <a:xfrm>
              <a:off x="6686217" y="4148973"/>
              <a:ext cx="2340000" cy="22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>
              <a:spLocks noChangeArrowheads="1"/>
            </p:cNvSpPr>
            <p:nvPr/>
          </p:nvSpPr>
          <p:spPr bwMode="auto">
            <a:xfrm>
              <a:off x="4788024" y="5661248"/>
              <a:ext cx="192873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but: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forecast slightly better !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e-DE" sz="1200" i="0" dirty="0" smtClean="0">
                  <a:solidFill>
                    <a:srgbClr val="008000"/>
                  </a:solidFill>
                </a:rPr>
                <a:t>(also upper-air </a:t>
              </a:r>
              <a:r>
                <a:rPr lang="en-GB" altLang="de-DE" sz="1200" i="0" dirty="0" err="1" smtClean="0">
                  <a:solidFill>
                    <a:srgbClr val="008000"/>
                  </a:solidFill>
                </a:rPr>
                <a:t>verif</a:t>
              </a:r>
              <a:r>
                <a:rPr lang="en-GB" altLang="de-DE" sz="1200" i="0" dirty="0" smtClean="0">
                  <a:solidFill>
                    <a:srgbClr val="008000"/>
                  </a:solidFill>
                </a:rPr>
                <a:t>.)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Why ?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88801" y="6011996"/>
            <a:ext cx="4067175" cy="36933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273050" algn="l"/>
                <a:tab pos="541338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latin typeface="Arial"/>
                <a:sym typeface="Symbol" panose="05050102010706020507" pitchFamily="18" charset="2"/>
              </a:rPr>
              <a:t>   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further investigations needed !</a:t>
            </a:r>
            <a:endParaRPr lang="en-US" i="0" dirty="0" smtClean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625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4260865"/>
            <a:ext cx="8747695" cy="1738938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ascents:      ~ 2 hrs 	</a:t>
            </a:r>
            <a:r>
              <a:rPr lang="en-GB" sz="1400" b="0" i="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:  (still old ‘TEMP’ used in KENDA at DWD)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1463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	descents:  0.5 – 2 hrs 	: high-resolution profiles with drift info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potentially available from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Vaisala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sondes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, type 41, with parachutes: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		11 – 12 German, 1 Swiss,    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(additional ones since recently)</a:t>
            </a:r>
            <a:endParaRPr lang="en-GB" sz="1600" b="0" i="0" dirty="0" smtClean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Radiosonde descent profiles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9" t="33015" r="10519" b="30548"/>
          <a:stretch/>
        </p:blipFill>
        <p:spPr>
          <a:xfrm>
            <a:off x="1331640" y="1196752"/>
            <a:ext cx="3780000" cy="25922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5148064" y="2272402"/>
            <a:ext cx="937801" cy="5805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GB" sz="1400" i="0" noProof="0" dirty="0" smtClean="0">
                <a:solidFill>
                  <a:srgbClr val="0000FF"/>
                </a:solidFill>
                <a:latin typeface="Arial"/>
              </a:rPr>
              <a:t>scents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descents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00139" y="3594055"/>
            <a:ext cx="2086145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0" dirty="0" smtClean="0">
                <a:solidFill>
                  <a:schemeClr val="tx1"/>
                </a:solidFill>
                <a:latin typeface="Arial"/>
              </a:rPr>
              <a:t>Alexander Cress, DWD</a:t>
            </a:r>
            <a:endParaRPr kumimoji="0" lang="en-GB" sz="1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803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7259" r="34147" b="9663"/>
          <a:stretch/>
        </p:blipFill>
        <p:spPr>
          <a:xfrm>
            <a:off x="179512" y="2238442"/>
            <a:ext cx="2700000" cy="2556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17101" r="54452" b="9821"/>
          <a:stretch/>
        </p:blipFill>
        <p:spPr>
          <a:xfrm>
            <a:off x="2988800" y="2233507"/>
            <a:ext cx="2303279" cy="255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17110" r="12779" b="9812"/>
          <a:stretch/>
        </p:blipFill>
        <p:spPr>
          <a:xfrm>
            <a:off x="5436096" y="2233507"/>
            <a:ext cx="3650354" cy="2556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8801" y="5298013"/>
            <a:ext cx="8531671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bias  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(very small, not shown)  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+   random errors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similar to radiosonde ascents</a:t>
            </a:r>
            <a:r>
              <a:rPr lang="en-GB" b="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(below 70 </a:t>
            </a:r>
            <a:r>
              <a:rPr lang="en-GB" sz="1400" b="0" i="0" dirty="0" err="1" smtClean="0">
                <a:solidFill>
                  <a:srgbClr val="000000"/>
                </a:solidFill>
                <a:latin typeface="Arial"/>
              </a:rPr>
              <a:t>hPa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GB" sz="1400" b="0" i="0" dirty="0" smtClean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Radiosonde descent profiles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24873" y="2427266"/>
            <a:ext cx="937801" cy="580534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GB" sz="1400" i="0" noProof="0" dirty="0" smtClean="0">
                <a:solidFill>
                  <a:srgbClr val="0000FF"/>
                </a:solidFill>
                <a:latin typeface="Arial"/>
              </a:rPr>
              <a:t>scents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descents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36296" y="4827815"/>
            <a:ext cx="1731930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0" dirty="0" smtClean="0">
                <a:solidFill>
                  <a:schemeClr val="tx1"/>
                </a:solidFill>
                <a:latin typeface="Arial"/>
              </a:rPr>
              <a:t>Alexander Cress, DWD</a:t>
            </a:r>
            <a:endParaRPr kumimoji="0" lang="en-GB" sz="1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71601" y="1923210"/>
            <a:ext cx="1584175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noProof="0" dirty="0" smtClean="0">
                <a:solidFill>
                  <a:srgbClr val="000000"/>
                </a:solidFill>
                <a:latin typeface="Arial"/>
              </a:rPr>
              <a:t>wind speed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635897" y="1923210"/>
            <a:ext cx="1584175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noProof="0" dirty="0" smtClean="0">
                <a:solidFill>
                  <a:srgbClr val="000000"/>
                </a:solidFill>
                <a:latin typeface="Arial"/>
              </a:rPr>
              <a:t>temperature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729" y="1923210"/>
            <a:ext cx="1943695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noProof="0" dirty="0" smtClean="0">
                <a:solidFill>
                  <a:srgbClr val="000000"/>
                </a:solidFill>
                <a:latin typeface="Arial"/>
              </a:rPr>
              <a:t>relative humidity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33288" y="1052736"/>
            <a:ext cx="5354936" cy="61555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 smtClean="0">
                <a:solidFill>
                  <a:srgbClr val="0070C0"/>
                </a:solidFill>
                <a:latin typeface="Arial"/>
              </a:rPr>
              <a:t>Monitoring of data quality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tandard deviation    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(vs. ICON-global FG, 1 – 15 March 2020)</a:t>
            </a:r>
            <a:endParaRPr lang="en-GB" sz="1400" b="0" i="0" dirty="0" smtClean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45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B85D61-109D-44D7-A5FD-9926073FDE0C}" type="slidenum">
              <a:rPr lang="de-CH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de-CH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50825" y="115888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 Task 4.1:	KENDA for ICON-LAM: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 		implementation</a:t>
            </a:r>
          </a:p>
        </p:txBody>
      </p:sp>
      <p:sp>
        <p:nvSpPr>
          <p:cNvPr id="46085" name="Textfeld 6"/>
          <p:cNvSpPr txBox="1">
            <a:spLocks noChangeArrowheads="1"/>
          </p:cNvSpPr>
          <p:nvPr/>
        </p:nvSpPr>
        <p:spPr bwMode="auto">
          <a:xfrm>
            <a:off x="395536" y="1412776"/>
            <a:ext cx="8748464" cy="2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36000" bIns="4680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80486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tabLst>
                <a:tab pos="982663" algn="l"/>
                <a:tab pos="1346200" algn="l"/>
              </a:tabLst>
            </a:pPr>
            <a:r>
              <a:rPr kumimoji="0" lang="en-GB" altLang="de-DE" b="0" i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LHN</a:t>
            </a: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of blacklist info and processing of radar beam height map for</a:t>
            </a:r>
            <a:r>
              <a:rPr kumimoji="0" lang="en-GB" altLang="de-DE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  <a:tabLst>
                <a:tab pos="982663" algn="l"/>
                <a:tab pos="1346200" algn="l"/>
              </a:tabLst>
            </a:pP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de-DE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bright band detection </a:t>
            </a: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 in ICON-LAM;   further tuning</a:t>
            </a: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  <a:tabLst>
                <a:tab pos="982663" algn="l"/>
                <a:tab pos="1346200" algn="l"/>
              </a:tabLst>
            </a:pP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	solves previous problems in winter</a:t>
            </a: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de-DE" b="0" i="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  <a:tabLst>
                <a:tab pos="982663" algn="l"/>
                <a:tab pos="1346200" algn="l"/>
              </a:tabLst>
            </a:pPr>
            <a:endParaRPr kumimoji="0" lang="en-GB" altLang="de-DE" b="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</a:pPr>
            <a:r>
              <a:rPr kumimoji="0" lang="en-GB" altLang="de-DE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moisture nudging </a:t>
            </a:r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 interpolated ICON-EU soil moisture (with SMA)</a:t>
            </a:r>
          </a:p>
          <a:p>
            <a:pPr marL="0" indent="0" eaLnBrk="1" hangingPunct="1">
              <a:spcBef>
                <a:spcPts val="600"/>
              </a:spcBef>
              <a:buClrTx/>
              <a:buSzTx/>
              <a:buNone/>
              <a:tabLst>
                <a:tab pos="357188" algn="l"/>
                <a:tab pos="804863" algn="l"/>
              </a:tabLst>
            </a:pP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processing of 2-m temperature bias for</a:t>
            </a:r>
            <a:r>
              <a:rPr kumimoji="0" lang="en-GB" altLang="de-DE" sz="1600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  <a:tabLst>
                <a:tab pos="357188" algn="l"/>
                <a:tab pos="804863" algn="l"/>
              </a:tabLst>
            </a:pPr>
            <a:r>
              <a:rPr kumimoji="0" lang="en-GB" altLang="de-DE" sz="1600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online adjustment of plant stomata resistance, fraction of sealed surfaces, and leaf area index </a:t>
            </a: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  <a:tabLst>
                <a:tab pos="357188" algn="l"/>
                <a:tab pos="804863" algn="l"/>
              </a:tabLst>
            </a:pP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de-DE" sz="14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(analogous to global </a:t>
            </a:r>
            <a:r>
              <a:rPr kumimoji="0" lang="en-GB" altLang="de-DE" sz="1400" b="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 DA </a:t>
            </a:r>
            <a:r>
              <a:rPr kumimoji="0" lang="en-GB" altLang="de-DE" sz="14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cycle, operational since 30 July 2019</a:t>
            </a:r>
            <a:r>
              <a:rPr kumimoji="0" lang="en-GB" altLang="de-DE" sz="1400" b="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  <a:tabLst>
                <a:tab pos="357188" algn="l"/>
                <a:tab pos="804863" algn="l"/>
              </a:tabLst>
            </a:pPr>
            <a:r>
              <a:rPr kumimoji="0" lang="en-GB" altLang="de-DE" sz="1400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de-DE" sz="1600" b="0" i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 mainly for first sunny days in early spring </a:t>
            </a:r>
            <a:r>
              <a:rPr kumimoji="0" lang="en-GB" altLang="de-DE" sz="1400" b="0" i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soil moisture adjustments by SMA are too slow</a:t>
            </a:r>
            <a:r>
              <a:rPr kumimoji="0" lang="en-GB" altLang="de-DE" sz="1400" b="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altLang="de-DE" sz="14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196752"/>
            <a:ext cx="8855199" cy="272382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mplementation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high-resolution profiles,  </a:t>
            </a:r>
            <a:r>
              <a:rPr lang="en-GB" i="0" dirty="0" err="1" smtClean="0">
                <a:solidFill>
                  <a:srgbClr val="0070C0"/>
                </a:solidFill>
                <a:latin typeface="Arial"/>
              </a:rPr>
              <a:t>superobbing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 (10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hPa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&gt; 750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hPa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, 20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hPa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&lt; 700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hPa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)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assimilated as 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instantaneous vertical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profile at location / time of 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lowest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obs level</a:t>
            </a:r>
          </a:p>
          <a:p>
            <a:pPr marL="269875" lvl="1">
              <a:spcBef>
                <a:spcPts val="600"/>
              </a:spcBef>
              <a:tabLst>
                <a:tab pos="541338" algn="l"/>
              </a:tabLst>
            </a:pP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 location + time are well accounted for in </a:t>
            </a:r>
            <a:r>
              <a:rPr lang="en-GB" i="0" dirty="0" smtClean="0">
                <a:solidFill>
                  <a:srgbClr val="0070C0"/>
                </a:solidFill>
                <a:latin typeface="Arial"/>
                <a:sym typeface="Symbol" panose="05050102010706020507" pitchFamily="18" charset="2"/>
              </a:rPr>
              <a:t>low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troposphere (PBL)</a:t>
            </a:r>
          </a:p>
          <a:p>
            <a:pPr marL="269875" lvl="1">
              <a:spcBef>
                <a:spcPts val="600"/>
              </a:spcBef>
              <a:tabLst>
                <a:tab pos="541338" algn="l"/>
              </a:tabLst>
            </a:pP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 00- / 12-UTC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sondes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assimilated in 1 – 3 UTC / 13 – 15 UTC analyses</a:t>
            </a:r>
          </a:p>
          <a:p>
            <a:pPr marL="269875" lvl="1">
              <a:spcBef>
                <a:spcPts val="600"/>
              </a:spcBef>
              <a:tabLst>
                <a:tab pos="541338" algn="l"/>
              </a:tabLst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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 </a:t>
            </a:r>
            <a:r>
              <a:rPr kumimoji="0" lang="en-GB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largest</a:t>
            </a:r>
            <a:r>
              <a:rPr kumimoji="0"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imp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act expected in 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03-, 15-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UTC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 forecast runs     (… over Germany)</a:t>
            </a:r>
            <a:endParaRPr kumimoji="0" lang="en-GB" b="0" i="0" dirty="0" smtClean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98425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en-GB" b="0" i="0" noProof="0" dirty="0" smtClean="0">
                <a:solidFill>
                  <a:schemeClr val="bg1">
                    <a:lumMod val="50000"/>
                  </a:schemeClr>
                </a:solidFill>
                <a:latin typeface="Arial"/>
                <a:sym typeface="Symbol" panose="05050102010706020507" pitchFamily="18" charset="2"/>
              </a:rPr>
              <a:t>(requires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 COSMO V5_7a, better V5_7d after bug fixes)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8801" y="4728046"/>
            <a:ext cx="8675687" cy="1077218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noProof="0" dirty="0" smtClean="0">
                <a:solidFill>
                  <a:srgbClr val="000000"/>
                </a:solidFill>
                <a:latin typeface="Arial"/>
              </a:rPr>
              <a:t>quick and short </a:t>
            </a:r>
            <a:r>
              <a:rPr lang="en-GB" b="0" i="0" u="sng" noProof="0" dirty="0" smtClean="0">
                <a:solidFill>
                  <a:srgbClr val="000000"/>
                </a:solidFill>
                <a:latin typeface="Arial"/>
              </a:rPr>
              <a:t>experiment for </a:t>
            </a:r>
            <a:r>
              <a:rPr lang="en-GB" i="0" u="sng" noProof="0" dirty="0" smtClean="0">
                <a:solidFill>
                  <a:srgbClr val="0070C0"/>
                </a:solidFill>
                <a:latin typeface="Arial"/>
              </a:rPr>
              <a:t>COSMO</a:t>
            </a:r>
            <a:r>
              <a:rPr lang="en-GB" b="0" i="0" noProof="0" dirty="0" smtClean="0">
                <a:solidFill>
                  <a:srgbClr val="000000"/>
                </a:solidFill>
                <a:latin typeface="Arial"/>
              </a:rPr>
              <a:t> 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22 – 29 March 2020:   deterministic every 3 h,   EPS at 03-, 15-UTC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meteorological situation: quiet, little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precip</a:t>
            </a:r>
            <a:r>
              <a:rPr lang="en-GB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endParaRPr kumimoji="0" lang="en-GB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Symbol" panose="05050102010706020507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Radiosonde descent profiles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887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3" y="149232"/>
            <a:ext cx="5544616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radiosonde descent data on COSMO-D2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– 29 March 2020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65" y="6168697"/>
            <a:ext cx="2952750" cy="304800"/>
          </a:xfrm>
          <a:prstGeom prst="rect">
            <a:avLst/>
          </a:prstGeom>
        </p:spPr>
      </p:pic>
      <p:sp>
        <p:nvSpPr>
          <p:cNvPr id="15" name="Foliennummernplatzhalter 2"/>
          <p:cNvSpPr txBox="1">
            <a:spLocks/>
          </p:cNvSpPr>
          <p:nvPr/>
        </p:nvSpPr>
        <p:spPr bwMode="auto">
          <a:xfrm>
            <a:off x="7710488" y="6597352"/>
            <a:ext cx="685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3200" rIns="91440" bIns="432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i="0" kern="1200" smtClean="0">
                <a:solidFill>
                  <a:srgbClr val="2D4B9B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419"/>
          <a:stretch/>
        </p:blipFill>
        <p:spPr>
          <a:xfrm>
            <a:off x="1324675" y="1420030"/>
            <a:ext cx="3703320" cy="469754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419"/>
          <a:stretch/>
        </p:blipFill>
        <p:spPr>
          <a:xfrm>
            <a:off x="5182678" y="1419582"/>
            <a:ext cx="3703320" cy="469798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115616" y="1124744"/>
            <a:ext cx="396044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deterministic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 change of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RMSE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 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8 runs / day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15068" y="1124744"/>
            <a:ext cx="352142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change of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CRPS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03 + 15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UTC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runs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2" y="1655176"/>
            <a:ext cx="2894386" cy="3048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23528" y="2925410"/>
            <a:ext cx="864096" cy="50359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1400" b="1" i="0" noProof="0" dirty="0" err="1" smtClean="0">
                <a:solidFill>
                  <a:srgbClr val="000000"/>
                </a:solidFill>
                <a:latin typeface="Arial"/>
              </a:rPr>
              <a:t>otal</a:t>
            </a:r>
            <a:r>
              <a:rPr lang="en-GB" sz="1400" b="1" i="0" noProof="0" dirty="0" smtClean="0">
                <a:solidFill>
                  <a:srgbClr val="000000"/>
                </a:solidFill>
                <a:latin typeface="Arial"/>
              </a:rPr>
              <a:t> cloud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3528" y="3979154"/>
            <a:ext cx="864096" cy="50359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ow cloud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3528" y="4942214"/>
            <a:ext cx="864096" cy="71903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g</a:t>
            </a:r>
            <a:r>
              <a:rPr lang="en-GB" sz="1400" b="1" i="0" noProof="0" dirty="0" err="1" smtClean="0">
                <a:solidFill>
                  <a:srgbClr val="000000"/>
                </a:solidFill>
                <a:latin typeface="Arial"/>
              </a:rPr>
              <a:t>lobal</a:t>
            </a:r>
            <a:r>
              <a:rPr lang="en-GB" sz="1400" b="1" i="0" noProof="0" dirty="0" smtClean="0">
                <a:solidFill>
                  <a:srgbClr val="000000"/>
                </a:solidFill>
                <a:latin typeface="Arial"/>
              </a:rPr>
              <a:t> surface radiation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23528" y="1888784"/>
            <a:ext cx="864096" cy="50359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2-m rel. humidity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932040" y="1472311"/>
            <a:ext cx="780800" cy="81136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GB" sz="1200" b="1" i="0" dirty="0" err="1" smtClean="0">
                <a:solidFill>
                  <a:srgbClr val="000000"/>
                </a:solidFill>
                <a:latin typeface="Arial"/>
              </a:rPr>
              <a:t>erif</a:t>
            </a:r>
            <a:r>
              <a:rPr lang="en-GB" sz="1200" b="1" i="0" dirty="0" smtClean="0">
                <a:solidFill>
                  <a:srgbClr val="000000"/>
                </a:solidFill>
                <a:latin typeface="Arial"/>
              </a:rPr>
              <a:t>. against German </a:t>
            </a:r>
            <a:r>
              <a:rPr lang="en-GB" sz="1200" b="1" i="0" dirty="0" err="1" smtClean="0">
                <a:solidFill>
                  <a:srgbClr val="000000"/>
                </a:solidFill>
                <a:latin typeface="Arial"/>
              </a:rPr>
              <a:t>Synops</a:t>
            </a: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53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196752"/>
            <a:ext cx="8855199" cy="34778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COSMO-D2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latin typeface="Arial"/>
              </a:rPr>
              <a:t>positive impact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on 2-m temperature + humidity, 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cloud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, global radiation 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in deterministic (RMSE) and EPS fc. (CRPS, RMSE, spread-skill increased except T2M)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small positive impact in radiosonde verification;  no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precip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verif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(too few events)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introduced 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operationally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on 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17 June 2020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(despite only short experiment,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	to compensate for loss of aircraft data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due to the pandemic;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in parallel suite tested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together with 3-D radar reflectivity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Radiosonde descent profiles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3833" r="18216" b="1442"/>
          <a:stretch/>
        </p:blipFill>
        <p:spPr>
          <a:xfrm>
            <a:off x="5292080" y="2996952"/>
            <a:ext cx="3780000" cy="345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Gerader Verbinder 8"/>
          <p:cNvCxnSpPr/>
          <p:nvPr/>
        </p:nvCxnSpPr>
        <p:spPr bwMode="auto">
          <a:xfrm>
            <a:off x="8172400" y="3429000"/>
            <a:ext cx="0" cy="273630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66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7901952" y="5857993"/>
            <a:ext cx="720080" cy="30777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17 June</a:t>
            </a:r>
            <a:endParaRPr lang="en-GB" sz="1400" b="0" i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16160" y="3163741"/>
            <a:ext cx="1529752" cy="30777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(AMDAR + Mode-S)</a:t>
            </a:r>
            <a:endParaRPr lang="en-GB" sz="1400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9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8801" y="1196752"/>
            <a:ext cx="8855199" cy="1585049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u="sng" noProof="0" dirty="0" smtClean="0">
                <a:solidFill>
                  <a:srgbClr val="000000"/>
                </a:solidFill>
                <a:latin typeface="Arial"/>
              </a:rPr>
              <a:t>ICON-D2</a:t>
            </a:r>
            <a:r>
              <a:rPr lang="en-GB" b="0" i="0" noProof="0" dirty="0" smtClean="0">
                <a:solidFill>
                  <a:srgbClr val="000000"/>
                </a:solidFill>
                <a:latin typeface="Arial"/>
              </a:rPr>
              <a:t> experiments 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May 2020:  without 3-D radar data      (results comparable to 2</a:t>
            </a:r>
            <a:r>
              <a:rPr lang="en-GB" b="0" i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nd</a:t>
            </a: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exp.)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70C0"/>
                </a:solidFill>
                <a:latin typeface="Arial"/>
                <a:sym typeface="Symbol" panose="05050102010706020507" pitchFamily="18" charset="2"/>
              </a:rPr>
              <a:t>4 June – 3 July 2020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:   with 3-D radar data   (in Exp. + Ref.)     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(fairly wet, convective)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	</a:t>
            </a:r>
            <a:r>
              <a:rPr lang="en-GB" sz="1600" b="0" i="0" noProof="0" dirty="0" err="1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determ</a:t>
            </a:r>
            <a:r>
              <a:rPr lang="en-GB" sz="1600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. </a:t>
            </a:r>
            <a:r>
              <a:rPr lang="en-GB" sz="1600" b="0" i="0" noProof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r</a:t>
            </a:r>
            <a:r>
              <a:rPr lang="en-GB" sz="1600" b="0" i="0" dirty="0" err="1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uns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sz="1600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00, 12  +  03, 15 UTC ;     EPS runs 03, 15 UTC</a:t>
            </a:r>
            <a:endParaRPr kumimoji="0" lang="en-GB" sz="1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Symbol" panose="05050102010706020507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Radiosonde descent profiles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3833" r="18216" b="1442"/>
          <a:stretch/>
        </p:blipFill>
        <p:spPr>
          <a:xfrm>
            <a:off x="5292080" y="2996952"/>
            <a:ext cx="3780000" cy="345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Rechteck 1"/>
          <p:cNvSpPr/>
          <p:nvPr/>
        </p:nvSpPr>
        <p:spPr bwMode="auto">
          <a:xfrm>
            <a:off x="7947584" y="5975656"/>
            <a:ext cx="36004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901952" y="5733256"/>
            <a:ext cx="720080" cy="30777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Exp</a:t>
            </a:r>
            <a:endParaRPr lang="en-GB" sz="1400" b="0" i="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16160" y="3163741"/>
            <a:ext cx="1529752" cy="30777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(AMDAR + Mode-S)</a:t>
            </a:r>
            <a:endParaRPr lang="en-GB" sz="1400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0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12795" r="574" b="898"/>
          <a:stretch/>
        </p:blipFill>
        <p:spPr>
          <a:xfrm>
            <a:off x="3996176" y="1413263"/>
            <a:ext cx="2160000" cy="5001828"/>
          </a:xfrm>
          <a:prstGeom prst="rect">
            <a:avLst/>
          </a:prstGeom>
        </p:spPr>
      </p:pic>
      <p:pic>
        <p:nvPicPr>
          <p:cNvPr id="36" name="Grafik 3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 b="898"/>
          <a:stretch/>
        </p:blipFill>
        <p:spPr>
          <a:xfrm>
            <a:off x="6423981" y="1413263"/>
            <a:ext cx="2468499" cy="5001828"/>
          </a:xfrm>
          <a:prstGeom prst="rect">
            <a:avLst/>
          </a:prstGeom>
        </p:spPr>
      </p:pic>
      <p:pic>
        <p:nvPicPr>
          <p:cNvPr id="37" name="Grafik 3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 b="898"/>
          <a:stretch/>
        </p:blipFill>
        <p:spPr>
          <a:xfrm>
            <a:off x="1475656" y="1413263"/>
            <a:ext cx="2468499" cy="500182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3" y="149232"/>
            <a:ext cx="5544616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Impact of radiosonde descent data on ICON-D2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dirty="0" smtClean="0">
                <a:solidFill>
                  <a:srgbClr val="000000"/>
                </a:solidFill>
                <a:latin typeface="Arial"/>
              </a:rPr>
              <a:t>4 June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– </a:t>
            </a:r>
            <a:r>
              <a:rPr kumimoji="0" lang="en-GB" b="0" i="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July 2020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07903" y="2276872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T2M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73405" y="3428885"/>
            <a:ext cx="610563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RH2M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3847" y="4544913"/>
            <a:ext cx="158417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otal cloud cover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1979712" y="1052736"/>
            <a:ext cx="1801242" cy="307975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00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det.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 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23528" y="3512099"/>
            <a:ext cx="702436" cy="467239"/>
          </a:xfrm>
          <a:prstGeom prst="rect">
            <a:avLst/>
          </a:prstGeom>
          <a:solidFill>
            <a:srgbClr val="F7FFF7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t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0B050"/>
                </a:solidFill>
              </a:rPr>
              <a:t>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FF0000"/>
                </a:solidFill>
              </a:rPr>
              <a:t>worse</a:t>
            </a:r>
            <a:endParaRPr lang="en-GB" altLang="de-DE" sz="1400" i="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4138910" y="1052736"/>
            <a:ext cx="1801242" cy="307975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03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15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det.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 bwMode="auto">
          <a:xfrm>
            <a:off x="6876256" y="1052736"/>
            <a:ext cx="1841172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03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15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EPS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03848" y="5697041"/>
            <a:ext cx="158417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lobal radiation</a:t>
            </a: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213976" y="1052736"/>
            <a:ext cx="1040670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err="1" smtClean="0">
                <a:solidFill>
                  <a:srgbClr val="010000"/>
                </a:solidFill>
              </a:rPr>
              <a:t>Synop</a:t>
            </a:r>
            <a:endParaRPr lang="en-GB" altLang="de-DE" sz="1400" i="0" dirty="0" smtClean="0">
              <a:solidFill>
                <a:srgbClr val="01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3935934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945" r="23397" b="2770"/>
          <a:stretch/>
        </p:blipFill>
        <p:spPr>
          <a:xfrm>
            <a:off x="1511928" y="1387999"/>
            <a:ext cx="2412000" cy="471544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6945" r="23618" b="2768"/>
          <a:stretch/>
        </p:blipFill>
        <p:spPr>
          <a:xfrm>
            <a:off x="4029253" y="1387999"/>
            <a:ext cx="1800000" cy="471544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952" r="23397" b="2763"/>
          <a:stretch/>
        </p:blipFill>
        <p:spPr>
          <a:xfrm>
            <a:off x="6408472" y="1387999"/>
            <a:ext cx="2412000" cy="471544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3" y="149232"/>
            <a:ext cx="5544616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Impact of radiosonde descent data on ICON-D2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dirty="0" smtClean="0">
                <a:solidFill>
                  <a:srgbClr val="000000"/>
                </a:solidFill>
                <a:latin typeface="Arial"/>
              </a:rPr>
              <a:t>4 June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– </a:t>
            </a:r>
            <a:r>
              <a:rPr kumimoji="0" lang="en-GB" b="0" i="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July 2020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69213" y="1954748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73405" y="3153586"/>
            <a:ext cx="530465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RH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69213" y="4077072"/>
            <a:ext cx="545464" cy="43177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wind</a:t>
            </a:r>
          </a:p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speed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2085037" y="1052736"/>
            <a:ext cx="1801242" cy="307975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00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det.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 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23528" y="3512099"/>
            <a:ext cx="702436" cy="467239"/>
          </a:xfrm>
          <a:prstGeom prst="rect">
            <a:avLst/>
          </a:prstGeom>
          <a:solidFill>
            <a:srgbClr val="F7FFF7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t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0B050"/>
                </a:solidFill>
              </a:rPr>
              <a:t>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FF0000"/>
                </a:solidFill>
              </a:rPr>
              <a:t>worse</a:t>
            </a:r>
            <a:endParaRPr lang="en-GB" altLang="de-DE" sz="1400" i="0" dirty="0">
              <a:solidFill>
                <a:srgbClr val="FF0000"/>
              </a:solidFill>
            </a:endParaRPr>
          </a:p>
        </p:txBody>
      </p:sp>
      <p:sp>
        <p:nvSpPr>
          <p:cNvPr id="24" name="Textfeld 6"/>
          <p:cNvSpPr txBox="1">
            <a:spLocks noChangeArrowheads="1"/>
          </p:cNvSpPr>
          <p:nvPr/>
        </p:nvSpPr>
        <p:spPr bwMode="auto">
          <a:xfrm>
            <a:off x="2267744" y="6021288"/>
            <a:ext cx="153279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err="1" smtClean="0">
                <a:solidFill>
                  <a:srgbClr val="010000"/>
                </a:solidFill>
              </a:rPr>
              <a:t>rmse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  </a:t>
            </a:r>
          </a:p>
          <a:p>
            <a:pPr algn="ctr"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GB" altLang="de-DE" sz="1100" b="0" i="0" dirty="0" smtClean="0">
                <a:solidFill>
                  <a:srgbClr val="010000"/>
                </a:solidFill>
              </a:rPr>
              <a:t>(mainly +12, +24h)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4029253" y="1052736"/>
            <a:ext cx="1801242" cy="307975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03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15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det.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 bwMode="auto">
          <a:xfrm>
            <a:off x="6979300" y="1052736"/>
            <a:ext cx="1841172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03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15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EPS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669213" y="5177135"/>
            <a:ext cx="545464" cy="43177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wind</a:t>
            </a:r>
          </a:p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dir.</a:t>
            </a: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160276" y="1052736"/>
            <a:ext cx="1148071" cy="95410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verification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against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radiosonde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ascent </a:t>
            </a:r>
            <a:r>
              <a:rPr lang="en-GB" altLang="de-DE" sz="1400" b="0" i="0" dirty="0" smtClean="0">
                <a:solidFill>
                  <a:srgbClr val="010000"/>
                </a:solidFill>
              </a:rPr>
              <a:t>data</a:t>
            </a:r>
            <a:endParaRPr lang="en-GB" altLang="de-DE" sz="1400" b="0" i="0" dirty="0">
              <a:solidFill>
                <a:srgbClr val="010000"/>
              </a:solidFill>
            </a:endParaRPr>
          </a:p>
        </p:txBody>
      </p:sp>
      <p:sp>
        <p:nvSpPr>
          <p:cNvPr id="29" name="Textfeld 6"/>
          <p:cNvSpPr txBox="1">
            <a:spLocks noChangeArrowheads="1"/>
          </p:cNvSpPr>
          <p:nvPr/>
        </p:nvSpPr>
        <p:spPr bwMode="auto">
          <a:xfrm>
            <a:off x="4119328" y="6021288"/>
            <a:ext cx="153279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err="1" smtClean="0">
                <a:solidFill>
                  <a:srgbClr val="010000"/>
                </a:solidFill>
              </a:rPr>
              <a:t>rmse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  </a:t>
            </a:r>
          </a:p>
          <a:p>
            <a:pPr algn="ctr"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GB" altLang="de-DE" sz="1100" b="0" i="0" dirty="0" smtClean="0">
                <a:solidFill>
                  <a:srgbClr val="010000"/>
                </a:solidFill>
              </a:rPr>
              <a:t>(mainly +9, +21h)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30" name="Textfeld 6"/>
          <p:cNvSpPr txBox="1">
            <a:spLocks noChangeArrowheads="1"/>
          </p:cNvSpPr>
          <p:nvPr/>
        </p:nvSpPr>
        <p:spPr bwMode="auto">
          <a:xfrm>
            <a:off x="7133831" y="6021288"/>
            <a:ext cx="159370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CRPS  </a:t>
            </a:r>
          </a:p>
          <a:p>
            <a:pPr algn="ctr"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GB" altLang="de-DE" sz="1100" b="0" i="0" dirty="0" smtClean="0">
                <a:solidFill>
                  <a:srgbClr val="010000"/>
                </a:solidFill>
              </a:rPr>
              <a:t>(mainly +9, +21h)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244407" y="1952661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217999" y="3151499"/>
            <a:ext cx="530465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RH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275008" y="4166936"/>
            <a:ext cx="47345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u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275008" y="5301208"/>
            <a:ext cx="47345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v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5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8385" r="23046" b="3427"/>
          <a:stretch/>
        </p:blipFill>
        <p:spPr>
          <a:xfrm>
            <a:off x="1403648" y="1367273"/>
            <a:ext cx="2520000" cy="4726023"/>
          </a:xfrm>
          <a:prstGeom prst="rect">
            <a:avLst/>
          </a:prstGeom>
        </p:spPr>
      </p:pic>
      <p:pic>
        <p:nvPicPr>
          <p:cNvPr id="36" name="Grafik 3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t="8385" r="23584" b="3427"/>
          <a:stretch/>
        </p:blipFill>
        <p:spPr>
          <a:xfrm>
            <a:off x="3995936" y="1367273"/>
            <a:ext cx="1879184" cy="4726023"/>
          </a:xfrm>
          <a:prstGeom prst="rect">
            <a:avLst/>
          </a:prstGeom>
        </p:spPr>
      </p:pic>
      <p:pic>
        <p:nvPicPr>
          <p:cNvPr id="37" name="Grafik 3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86" r="22827" b="3426"/>
          <a:stretch/>
        </p:blipFill>
        <p:spPr>
          <a:xfrm>
            <a:off x="6335360" y="1367273"/>
            <a:ext cx="2527148" cy="472602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9513" y="149232"/>
            <a:ext cx="5544616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Impact of radiosonde descent data on ICON-D2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dirty="0" smtClean="0">
                <a:solidFill>
                  <a:srgbClr val="000000"/>
                </a:solidFill>
                <a:latin typeface="Arial"/>
              </a:rPr>
              <a:t>4 June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– </a:t>
            </a:r>
            <a:r>
              <a:rPr kumimoji="0" lang="en-GB" b="0" i="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July 2020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69213" y="2060733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69213" y="3573288"/>
            <a:ext cx="545464" cy="43177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wind</a:t>
            </a:r>
          </a:p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speed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2085037" y="1052736"/>
            <a:ext cx="1801242" cy="307975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00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det.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23528" y="3512099"/>
            <a:ext cx="702436" cy="467239"/>
          </a:xfrm>
          <a:prstGeom prst="rect">
            <a:avLst/>
          </a:prstGeom>
          <a:solidFill>
            <a:srgbClr val="F7FFF7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t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0B050"/>
                </a:solidFill>
              </a:rPr>
              <a:t>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FF0000"/>
                </a:solidFill>
              </a:rPr>
              <a:t>worse</a:t>
            </a:r>
            <a:endParaRPr lang="en-GB" altLang="de-DE" sz="1400" i="0" dirty="0">
              <a:solidFill>
                <a:srgbClr val="FF0000"/>
              </a:solidFill>
            </a:endParaRPr>
          </a:p>
        </p:txBody>
      </p:sp>
      <p:sp>
        <p:nvSpPr>
          <p:cNvPr id="24" name="Textfeld 6"/>
          <p:cNvSpPr txBox="1">
            <a:spLocks noChangeArrowheads="1"/>
          </p:cNvSpPr>
          <p:nvPr/>
        </p:nvSpPr>
        <p:spPr bwMode="auto">
          <a:xfrm>
            <a:off x="2267744" y="6021288"/>
            <a:ext cx="153279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err="1" smtClean="0">
                <a:solidFill>
                  <a:srgbClr val="010000"/>
                </a:solidFill>
              </a:rPr>
              <a:t>rmse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  </a:t>
            </a:r>
          </a:p>
          <a:p>
            <a:pPr algn="ctr"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GB" altLang="de-DE" sz="1100" b="0" i="0" dirty="0" smtClean="0">
                <a:solidFill>
                  <a:srgbClr val="010000"/>
                </a:solidFill>
              </a:rPr>
              <a:t>(</a:t>
            </a:r>
            <a:r>
              <a:rPr lang="en-GB" altLang="de-DE" sz="1100" i="0" dirty="0" smtClean="0">
                <a:solidFill>
                  <a:srgbClr val="010000"/>
                </a:solidFill>
              </a:rPr>
              <a:t>+1 </a:t>
            </a:r>
            <a:r>
              <a:rPr lang="en-GB" altLang="de-DE" sz="1100" b="0" i="0" dirty="0" smtClean="0">
                <a:solidFill>
                  <a:srgbClr val="010000"/>
                </a:solidFill>
              </a:rPr>
              <a:t>to +24h)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4029253" y="1052736"/>
            <a:ext cx="1801242" cy="307975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03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15</a:t>
            </a:r>
            <a:r>
              <a:rPr lang="en-GB" sz="1200" i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det.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 bwMode="auto">
          <a:xfrm>
            <a:off x="6979300" y="1052736"/>
            <a:ext cx="1841172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03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15</a:t>
            </a:r>
            <a:r>
              <a:rPr lang="en-GB" sz="1200" b="0" i="0" dirty="0" smtClean="0">
                <a:solidFill>
                  <a:srgbClr val="000000"/>
                </a:solidFill>
                <a:latin typeface="Arial" charset="0"/>
              </a:rPr>
              <a:t>-UTC</a:t>
            </a: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 EPS </a:t>
            </a:r>
            <a:r>
              <a:rPr lang="en-GB" sz="1400" b="0" i="0" dirty="0" smtClean="0">
                <a:solidFill>
                  <a:srgbClr val="000000"/>
                </a:solidFill>
                <a:latin typeface="Arial" charset="0"/>
              </a:rPr>
              <a:t>runs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669213" y="4941168"/>
            <a:ext cx="545464" cy="43177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wind</a:t>
            </a:r>
          </a:p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dir.</a:t>
            </a: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204358" y="1052736"/>
            <a:ext cx="1059906" cy="95410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verification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against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aircraft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data</a:t>
            </a:r>
            <a:endParaRPr lang="en-GB" altLang="de-DE" sz="1400" b="0" i="0" dirty="0">
              <a:solidFill>
                <a:srgbClr val="010000"/>
              </a:solidFill>
            </a:endParaRPr>
          </a:p>
        </p:txBody>
      </p:sp>
      <p:sp>
        <p:nvSpPr>
          <p:cNvPr id="29" name="Textfeld 6"/>
          <p:cNvSpPr txBox="1">
            <a:spLocks noChangeArrowheads="1"/>
          </p:cNvSpPr>
          <p:nvPr/>
        </p:nvSpPr>
        <p:spPr bwMode="auto">
          <a:xfrm>
            <a:off x="4119328" y="6021288"/>
            <a:ext cx="153279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err="1" smtClean="0">
                <a:solidFill>
                  <a:srgbClr val="010000"/>
                </a:solidFill>
              </a:rPr>
              <a:t>rmse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  </a:t>
            </a:r>
          </a:p>
          <a:p>
            <a:pPr algn="ctr"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GB" altLang="de-DE" sz="1100" b="0" i="0" dirty="0" smtClean="0">
                <a:solidFill>
                  <a:srgbClr val="010000"/>
                </a:solidFill>
              </a:rPr>
              <a:t>(</a:t>
            </a:r>
            <a:r>
              <a:rPr lang="en-GB" altLang="de-DE" sz="1100" i="0" dirty="0" smtClean="0">
                <a:solidFill>
                  <a:srgbClr val="010000"/>
                </a:solidFill>
              </a:rPr>
              <a:t>+1 </a:t>
            </a:r>
            <a:r>
              <a:rPr lang="en-GB" altLang="de-DE" sz="1100" b="0" i="0" dirty="0" smtClean="0">
                <a:solidFill>
                  <a:srgbClr val="010000"/>
                </a:solidFill>
              </a:rPr>
              <a:t>to +24h)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30" name="Textfeld 6"/>
          <p:cNvSpPr txBox="1">
            <a:spLocks noChangeArrowheads="1"/>
          </p:cNvSpPr>
          <p:nvPr/>
        </p:nvSpPr>
        <p:spPr bwMode="auto">
          <a:xfrm>
            <a:off x="7133831" y="6021288"/>
            <a:ext cx="159370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smtClean="0">
                <a:solidFill>
                  <a:srgbClr val="010000"/>
                </a:solidFill>
              </a:rPr>
              <a:t>CRPS  </a:t>
            </a:r>
          </a:p>
          <a:p>
            <a:pPr algn="ctr"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GB" altLang="de-DE" sz="1100" b="0" i="0" dirty="0" smtClean="0">
                <a:solidFill>
                  <a:srgbClr val="010000"/>
                </a:solidFill>
              </a:rPr>
              <a:t>(</a:t>
            </a:r>
            <a:r>
              <a:rPr lang="en-GB" altLang="de-DE" sz="1100" i="0" dirty="0" smtClean="0">
                <a:solidFill>
                  <a:srgbClr val="010000"/>
                </a:solidFill>
              </a:rPr>
              <a:t>+1 </a:t>
            </a:r>
            <a:r>
              <a:rPr lang="en-GB" altLang="de-DE" sz="1100" b="0" i="0" dirty="0" smtClean="0">
                <a:solidFill>
                  <a:srgbClr val="010000"/>
                </a:solidFill>
              </a:rPr>
              <a:t>to +24h)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244407" y="2058646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275008" y="3645024"/>
            <a:ext cx="47345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u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275008" y="5048969"/>
            <a:ext cx="47345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v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" name="Textfeld 11"/>
          <p:cNvSpPr txBox="1">
            <a:spLocks noChangeArrowheads="1"/>
          </p:cNvSpPr>
          <p:nvPr/>
        </p:nvSpPr>
        <p:spPr bwMode="auto">
          <a:xfrm>
            <a:off x="5436096" y="3897263"/>
            <a:ext cx="821059" cy="1329013"/>
          </a:xfrm>
          <a:prstGeom prst="rect">
            <a:avLst/>
          </a:prstGeom>
          <a:solidFill>
            <a:srgbClr val="F7FFF7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t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0B050"/>
                </a:solidFill>
              </a:rPr>
              <a:t>positive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0B050"/>
                </a:solidFill>
              </a:rPr>
              <a:t>impact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0B050"/>
                </a:solidFill>
              </a:rPr>
              <a:t>lasts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0B050"/>
                </a:solidFill>
              </a:rPr>
              <a:t>whole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0B050"/>
                </a:solidFill>
              </a:rPr>
              <a:t>forecast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0B050"/>
                </a:solidFill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172622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130255"/>
            <a:ext cx="8243639" cy="3954929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ICON-D2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small, but rather consistent 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positive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impact (mainly) in 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03-, 15-</a:t>
            </a:r>
            <a:r>
              <a:rPr lang="en-GB" sz="1600" i="0" dirty="0" smtClean="0">
                <a:solidFill>
                  <a:srgbClr val="0070C0"/>
                </a:solidFill>
                <a:latin typeface="Arial"/>
              </a:rPr>
              <a:t>UTC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 runs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in deterministic (RMSE) and EPS fc. (also </a:t>
            </a:r>
            <a:r>
              <a:rPr lang="en-GB" sz="1600" b="0" i="0" dirty="0" err="1" smtClean="0">
                <a:solidFill>
                  <a:srgbClr val="000000"/>
                </a:solidFill>
                <a:latin typeface="Arial"/>
              </a:rPr>
              <a:t>precip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(neutral impact in 00-, 12-UTC runs  </a:t>
            </a:r>
            <a:r>
              <a:rPr lang="en-GB" sz="1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(slightly positive in aircraft </a:t>
            </a:r>
            <a:r>
              <a:rPr lang="en-GB" sz="1200" b="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verif</a:t>
            </a:r>
            <a:r>
              <a:rPr lang="en-GB" sz="1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.)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compared to COSMO experiment:   smaller impact,  why?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different meteorological situation 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  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different model, 3-D radar data added (in exp. + ref.):   not much influence,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4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		       because radiosonde descent + 3-D radar obs together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4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		       had much smaller impact in COSMO parallel suite than in March Exp.</a:t>
            </a:r>
            <a:endParaRPr lang="en-GB" b="0" i="0" dirty="0" smtClean="0">
              <a:solidFill>
                <a:srgbClr val="000000"/>
              </a:solidFill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introduced in ICON-D2 parallel suite on </a:t>
            </a:r>
            <a:r>
              <a:rPr lang="en-GB" i="0" dirty="0" smtClean="0">
                <a:solidFill>
                  <a:srgbClr val="008000"/>
                </a:solidFill>
                <a:latin typeface="Arial"/>
              </a:rPr>
              <a:t>22 June 2020</a:t>
            </a:r>
            <a:endParaRPr lang="en-GB" b="0" i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baseline="0" dirty="0" smtClean="0">
                <a:solidFill>
                  <a:srgbClr val="000000"/>
                </a:solidFill>
                <a:sym typeface="Symbol" panose="05050102010706020507" pitchFamily="18" charset="2"/>
              </a:rPr>
              <a:t>Radiosonde descent profiles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177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12405" r="16728" b="13960"/>
          <a:stretch/>
        </p:blipFill>
        <p:spPr>
          <a:xfrm>
            <a:off x="744975" y="2205168"/>
            <a:ext cx="3842531" cy="2736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404" r="16464" b="13960"/>
          <a:stretch/>
        </p:blipFill>
        <p:spPr>
          <a:xfrm>
            <a:off x="4897309" y="2205168"/>
            <a:ext cx="3900870" cy="2736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288801" y="1039669"/>
            <a:ext cx="8603679" cy="1077218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i="0" dirty="0" smtClean="0">
                <a:solidFill>
                  <a:schemeClr val="tx1"/>
                </a:solidFill>
                <a:latin typeface="Arial"/>
              </a:rPr>
              <a:t>EMADDC</a:t>
            </a: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: 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European Meteorological 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Aircraft Derived Data Centre services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“</a:t>
            </a:r>
            <a:endParaRPr kumimoji="0" lang="en-GB" sz="18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processed + quality controlled by KNMI   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(available from KNMI ftp server)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i="0" dirty="0">
                <a:solidFill>
                  <a:srgbClr val="0070C0"/>
                </a:solidFill>
                <a:latin typeface="Arial"/>
              </a:rPr>
              <a:t>n</a:t>
            </a:r>
            <a:r>
              <a:rPr lang="en-GB" i="0" dirty="0" smtClean="0">
                <a:solidFill>
                  <a:srgbClr val="0070C0"/>
                </a:solidFill>
                <a:latin typeface="Arial"/>
              </a:rPr>
              <a:t>ew all-stream test EMADDC 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data   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(available during pandemic on best effort basis)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New Mode-S aircraft obs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43808" y="2211780"/>
            <a:ext cx="17275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36000" rtlCol="0">
            <a:spAutoFit/>
          </a:bodyPr>
          <a:lstStyle/>
          <a:p>
            <a:pPr marL="360363" indent="-360363" algn="r"/>
            <a:r>
              <a:rPr lang="en-GB" sz="1400" i="0" dirty="0">
                <a:solidFill>
                  <a:srgbClr val="0000FF"/>
                </a:solidFill>
              </a:rPr>
              <a:t>t</a:t>
            </a:r>
            <a:r>
              <a:rPr lang="en-GB" sz="1400" i="0" dirty="0" smtClean="0">
                <a:solidFill>
                  <a:srgbClr val="0000FF"/>
                </a:solidFill>
              </a:rPr>
              <a:t>raditional Mode-S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8801" y="5160674"/>
            <a:ext cx="8459663" cy="129266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85750" lvl="0" indent="-28575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US" b="0" i="0" dirty="0" err="1" smtClean="0">
                <a:solidFill>
                  <a:srgbClr val="000000"/>
                </a:solidFill>
                <a:latin typeface="Arial"/>
              </a:rPr>
              <a:t>obs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:   more dense, extended area, similar quality: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73050" algn="l"/>
              </a:tabLst>
              <a:defRPr/>
            </a:pP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&gt; 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100 times more 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Mode-S 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data !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73050" algn="l"/>
              </a:tabLst>
              <a:defRPr/>
            </a:pPr>
            <a:r>
              <a:rPr lang="en-US" b="0" i="0" dirty="0">
                <a:solidFill>
                  <a:srgbClr val="000000"/>
                </a:solidFill>
                <a:latin typeface="Arial"/>
              </a:rPr>
              <a:t>after thinning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: ~ </a:t>
            </a:r>
            <a:r>
              <a:rPr lang="en-US" b="0" i="0" dirty="0">
                <a:solidFill>
                  <a:srgbClr val="000000"/>
                </a:solidFill>
                <a:latin typeface="Arial"/>
              </a:rPr>
              <a:t>8 times more data 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used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	</a:t>
            </a:r>
            <a:r>
              <a:rPr lang="en-US" sz="1400" b="0" i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	(as in May 2020, decreased air traffic due to pandemic)</a:t>
            </a:r>
            <a:endParaRPr lang="en-US" sz="1400" b="0" i="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91459" y="4887142"/>
            <a:ext cx="2086145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0" dirty="0" smtClean="0">
                <a:solidFill>
                  <a:schemeClr val="tx1"/>
                </a:solidFill>
                <a:latin typeface="Arial"/>
              </a:rPr>
              <a:t>Alexander Cress, DWD</a:t>
            </a:r>
            <a:endParaRPr kumimoji="0" lang="en-GB" sz="1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92280" y="2204864"/>
            <a:ext cx="16748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36000" rtlCol="0">
            <a:spAutoFit/>
          </a:bodyPr>
          <a:lstStyle/>
          <a:p>
            <a:pPr marL="360363" indent="-360363" algn="r"/>
            <a:r>
              <a:rPr lang="en-GB" sz="1400" i="0" dirty="0" smtClean="0">
                <a:solidFill>
                  <a:srgbClr val="0000FF"/>
                </a:solidFill>
              </a:rPr>
              <a:t>EMADDC Mode-S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79912" y="3504923"/>
            <a:ext cx="12624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36000" rtlCol="0">
            <a:spAutoFit/>
          </a:bodyPr>
          <a:lstStyle/>
          <a:p>
            <a:pPr marL="360363" indent="-360363" algn="r"/>
            <a:r>
              <a:rPr lang="en-GB" sz="1400" b="0" i="0" dirty="0" smtClean="0"/>
              <a:t>4 May 2020,  </a:t>
            </a:r>
          </a:p>
          <a:p>
            <a:pPr marL="360363" indent="-360363" algn="r"/>
            <a:r>
              <a:rPr lang="en-GB" sz="1400" b="0" i="0" dirty="0" smtClean="0"/>
              <a:t>15:30 – 16:29</a:t>
            </a:r>
            <a:r>
              <a:rPr lang="en-GB" sz="1400" i="0" dirty="0" smtClean="0">
                <a:solidFill>
                  <a:srgbClr val="FF0000"/>
                </a:solidFill>
              </a:rPr>
              <a:t> </a:t>
            </a:r>
            <a:endParaRPr lang="en-GB" sz="1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6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370" y="1279566"/>
            <a:ext cx="4466122" cy="33495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79" y="1216273"/>
            <a:ext cx="3453063" cy="324094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03848" y="1048159"/>
            <a:ext cx="2808312" cy="36933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i="0" dirty="0" smtClean="0">
                <a:solidFill>
                  <a:srgbClr val="0070C0"/>
                </a:solidFill>
                <a:latin typeface="Arial"/>
              </a:rPr>
              <a:t>all-stream test EMADDC</a:t>
            </a:r>
            <a:endParaRPr lang="en-US"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New Mode-S aircraft obs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8801" y="4728046"/>
            <a:ext cx="8855199" cy="1585049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u="sng" noProof="0" dirty="0" smtClean="0">
                <a:solidFill>
                  <a:srgbClr val="000000"/>
                </a:solidFill>
                <a:latin typeface="Arial"/>
              </a:rPr>
              <a:t>ICON-D2</a:t>
            </a:r>
            <a:r>
              <a:rPr lang="en-GB" b="0" i="0" noProof="0" dirty="0" smtClean="0">
                <a:solidFill>
                  <a:srgbClr val="000000"/>
                </a:solidFill>
                <a:latin typeface="Arial"/>
              </a:rPr>
              <a:t> experiments 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May 2020:  without 3-D radar data      (results comparable to 2</a:t>
            </a:r>
            <a:r>
              <a:rPr lang="en-GB" sz="1600" b="0" i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nd</a:t>
            </a:r>
            <a:r>
              <a:rPr lang="en-GB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period)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4 June – 3 July 2020:   with 3-D radar data   (in Exp. + Ref.)     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(fairly wet, convective)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	</a:t>
            </a:r>
            <a:r>
              <a:rPr lang="en-GB" sz="1600" b="0" i="0" noProof="0" dirty="0" err="1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determ</a:t>
            </a:r>
            <a:r>
              <a:rPr lang="en-GB" sz="1600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. runs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sz="1600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00, 12  +  03, 15 UTC ;     EPS runs </a:t>
            </a:r>
            <a:r>
              <a:rPr lang="en-GB" sz="160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00, 12 </a:t>
            </a:r>
            <a:r>
              <a:rPr lang="en-GB" sz="1600" b="0" i="0" noProof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UTC</a:t>
            </a:r>
            <a:endParaRPr kumimoji="0" lang="en-GB" sz="1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Symbol" panose="05050102010706020507" pitchFamily="18" charset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48064" y="4417367"/>
            <a:ext cx="3828850" cy="30777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  </a:t>
            </a:r>
            <a:r>
              <a:rPr lang="en-US" sz="1400" i="0" dirty="0" smtClean="0">
                <a:solidFill>
                  <a:srgbClr val="000000"/>
                </a:solidFill>
                <a:latin typeface="Arial"/>
              </a:rPr>
              <a:t>most data in upper troposphere</a:t>
            </a:r>
            <a:endParaRPr lang="en-US" sz="1400" i="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35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58240FB-FADC-4354-B46F-0C52E66130F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6971" r="7555" b="5756"/>
          <a:stretch/>
        </p:blipFill>
        <p:spPr>
          <a:xfrm>
            <a:off x="179512" y="1011910"/>
            <a:ext cx="5322257" cy="27771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F46D23-F258-4999-AC5E-49F5E092C2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7184" r="7480" b="5547"/>
          <a:stretch/>
        </p:blipFill>
        <p:spPr>
          <a:xfrm>
            <a:off x="5436096" y="1556792"/>
            <a:ext cx="3447183" cy="2010933"/>
          </a:xfrm>
          <a:prstGeom prst="rect">
            <a:avLst/>
          </a:prstGeom>
        </p:spPr>
      </p:pic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4.1:    	KENDA for ICON-LAM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nudging of soil moisture index (SMI)</a:t>
            </a:r>
            <a:endParaRPr kumimoji="1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58373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7C0D6-B9C9-48AC-901F-D36965D7F392}" type="slidenum">
              <a:rPr kumimoji="1" lang="de-DE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de-DE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898103" y="2791688"/>
            <a:ext cx="1729681" cy="2287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36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layer 5:  27 – 81 cm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4017682"/>
            <a:ext cx="7992888" cy="2363646"/>
            <a:chOff x="827584" y="3873666"/>
            <a:chExt cx="7992888" cy="2363646"/>
          </a:xfrm>
        </p:grpSpPr>
        <p:sp>
          <p:nvSpPr>
            <p:cNvPr id="31" name="Textfeld 30"/>
            <p:cNvSpPr txBox="1">
              <a:spLocks noChangeArrowheads="1"/>
            </p:cNvSpPr>
            <p:nvPr/>
          </p:nvSpPr>
          <p:spPr bwMode="auto">
            <a:xfrm>
              <a:off x="827584" y="4913873"/>
              <a:ext cx="2952328" cy="1323439"/>
            </a:xfrm>
            <a:prstGeom prst="rect">
              <a:avLst/>
            </a:prstGeom>
            <a:solidFill>
              <a:srgbClr val="E5FFE5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 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SM nudging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®"/>
                <a:tabLst/>
                <a:defRPr/>
              </a:pPr>
              <a:r>
                <a:rPr kumimoji="1" lang="en-GB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moistening of soil &gt; 9 cm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®"/>
                <a:tabLst/>
                <a:defRPr/>
              </a:pPr>
              <a:r>
                <a:rPr lang="en-GB" altLang="de-DE" sz="1400" b="0" i="0" dirty="0">
                  <a:solidFill>
                    <a:srgbClr val="000000"/>
                  </a:solidFill>
                  <a:sym typeface="Symbol" pitchFamily="18" charset="2"/>
                </a:rPr>
                <a:t>u</a:t>
              </a:r>
              <a:r>
                <a:rPr kumimoji="1" lang="en-GB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ntil</a:t>
              </a:r>
              <a:r>
                <a:rPr kumimoji="1" lang="en-GB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 18 June!</a:t>
              </a:r>
            </a:p>
            <a:p>
              <a:pPr marL="538163" lvl="1" indent="-180975">
                <a:spcBef>
                  <a:spcPts val="0"/>
                </a:spcBef>
                <a:buFont typeface="Symbol" panose="05050102010706020507" pitchFamily="18" charset="2"/>
                <a:buChar char="-"/>
                <a:defRPr/>
              </a:pPr>
              <a:r>
                <a:rPr lang="en-GB" altLang="de-DE" sz="1400" b="0" i="0" dirty="0">
                  <a:solidFill>
                    <a:srgbClr val="000000"/>
                  </a:solidFill>
                  <a:sym typeface="Symbol" pitchFamily="18" charset="2"/>
                </a:rPr>
                <a:t>T2m bias s</a:t>
              </a:r>
              <a:r>
                <a:rPr kumimoji="1" lang="en-GB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lightly decreased</a:t>
              </a:r>
            </a:p>
            <a:p>
              <a:pPr marL="538163" lvl="1" indent="-180975">
                <a:spcBef>
                  <a:spcPts val="0"/>
                </a:spcBef>
                <a:buFont typeface="Symbol" panose="05050102010706020507" pitchFamily="18" charset="2"/>
                <a:buChar char="-"/>
                <a:defRPr/>
              </a:pPr>
              <a:r>
                <a:rPr lang="en-GB" altLang="de-DE" sz="1400" b="0" i="0" dirty="0" err="1">
                  <a:solidFill>
                    <a:srgbClr val="000000"/>
                  </a:solidFill>
                  <a:sym typeface="Symbol" pitchFamily="18" charset="2"/>
                </a:rPr>
                <a:t>mse</a:t>
              </a:r>
              <a:r>
                <a:rPr lang="en-GB" altLang="de-DE" sz="1400" b="0" i="0" dirty="0">
                  <a:solidFill>
                    <a:srgbClr val="000000"/>
                  </a:solidFill>
                  <a:sym typeface="Symbol" pitchFamily="18" charset="2"/>
                </a:rPr>
                <a:t> scores neutral</a:t>
              </a:r>
              <a:endPara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9" t="11141" r="9965" b="1503"/>
            <a:stretch/>
          </p:blipFill>
          <p:spPr>
            <a:xfrm>
              <a:off x="4743287" y="3873666"/>
              <a:ext cx="4077185" cy="1996958"/>
            </a:xfrm>
            <a:prstGeom prst="rect">
              <a:avLst/>
            </a:prstGeom>
          </p:spPr>
        </p:pic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 flipH="1">
              <a:off x="2206821" y="4221088"/>
              <a:ext cx="2484864" cy="53860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square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ICON-D2 reference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ICON-D2 w. SM nudging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205332" y="3895725"/>
              <a:ext cx="2484933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r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/>
                </a:rPr>
                <a:t>1 – 18 June 2019, 0-</a:t>
              </a:r>
              <a:r>
                <a:rPr kumimoji="1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/>
                </a:rPr>
                <a:t>UTC</a:t>
              </a:r>
              <a:r>
                <a:rPr kumimoji="1" lang="en-GB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/>
                </a:rPr>
                <a:t> runs</a:t>
              </a:r>
              <a:endPara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endParaRP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FB44AEC4-9225-430A-8B3D-A0599CEF3B4C}"/>
              </a:ext>
            </a:extLst>
          </p:cNvPr>
          <p:cNvSpPr txBox="1"/>
          <p:nvPr/>
        </p:nvSpPr>
        <p:spPr>
          <a:xfrm>
            <a:off x="1831498" y="3326185"/>
            <a:ext cx="1897499" cy="205629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(with soil moisture analysis)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B17CC32-15E4-46EA-8AD7-821E85763222}"/>
              </a:ext>
            </a:extLst>
          </p:cNvPr>
          <p:cNvSpPr txBox="1"/>
          <p:nvPr/>
        </p:nvSpPr>
        <p:spPr>
          <a:xfrm>
            <a:off x="5850261" y="2800321"/>
            <a:ext cx="1386035" cy="203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36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layer 1:   0 – 1 cm</a:t>
            </a:r>
            <a:endParaRPr kumimoji="1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D07CD2A-F333-4979-B3B4-9F48AF4BEB33}"/>
              </a:ext>
            </a:extLst>
          </p:cNvPr>
          <p:cNvSpPr txBox="1"/>
          <p:nvPr/>
        </p:nvSpPr>
        <p:spPr>
          <a:xfrm>
            <a:off x="5381674" y="1178202"/>
            <a:ext cx="3381667" cy="2287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36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domain averaged soil moisture (SM)</a:t>
            </a:r>
          </a:p>
        </p:txBody>
      </p:sp>
    </p:spTree>
    <p:extLst>
      <p:ext uri="{BB962C8B-B14F-4D97-AF65-F5344CB8AC3E}">
        <p14:creationId xmlns:p14="http://schemas.microsoft.com/office/powerpoint/2010/main" val="30780762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669"/>
          <a:stretch/>
        </p:blipFill>
        <p:spPr>
          <a:xfrm>
            <a:off x="5652120" y="1412776"/>
            <a:ext cx="3141726" cy="5050038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 b="659"/>
          <a:stretch/>
        </p:blipFill>
        <p:spPr>
          <a:xfrm>
            <a:off x="1763688" y="1412776"/>
            <a:ext cx="3141726" cy="504997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149232"/>
            <a:ext cx="6238070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Impact of new EMADDC Mode-S aircraft data on ICON-D2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dirty="0" smtClean="0">
                <a:solidFill>
                  <a:srgbClr val="000000"/>
                </a:solidFill>
                <a:latin typeface="Arial"/>
              </a:rPr>
              <a:t>4 June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– </a:t>
            </a:r>
            <a:r>
              <a:rPr kumimoji="0" lang="en-GB" b="0" i="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July 2020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16015" y="2276872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T2M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81517" y="3428885"/>
            <a:ext cx="610563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RH2M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07904" y="4544913"/>
            <a:ext cx="194421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mid-level cloud cover</a:t>
            </a: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23528" y="3512099"/>
            <a:ext cx="702436" cy="467239"/>
          </a:xfrm>
          <a:prstGeom prst="rect">
            <a:avLst/>
          </a:prstGeom>
          <a:solidFill>
            <a:srgbClr val="F7FFF7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t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0B050"/>
                </a:solidFill>
              </a:rPr>
              <a:t>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FF0000"/>
                </a:solidFill>
              </a:rPr>
              <a:t>worse</a:t>
            </a:r>
            <a:endParaRPr lang="en-GB" altLang="de-DE" sz="1400" i="0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23928" y="5697041"/>
            <a:ext cx="1728191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lobal radiation</a:t>
            </a: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213976" y="1052736"/>
            <a:ext cx="1040670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err="1" smtClean="0">
                <a:solidFill>
                  <a:srgbClr val="010000"/>
                </a:solidFill>
              </a:rPr>
              <a:t>Synop</a:t>
            </a:r>
            <a:endParaRPr lang="en-GB" altLang="de-DE" sz="1400" i="0" dirty="0" smtClean="0">
              <a:solidFill>
                <a:srgbClr val="01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verification</a:t>
            </a:r>
          </a:p>
        </p:txBody>
      </p:sp>
      <p:sp>
        <p:nvSpPr>
          <p:cNvPr id="18" name="Textfeld 6"/>
          <p:cNvSpPr txBox="1">
            <a:spLocks noChangeArrowheads="1"/>
          </p:cNvSpPr>
          <p:nvPr/>
        </p:nvSpPr>
        <p:spPr bwMode="auto">
          <a:xfrm>
            <a:off x="5704217" y="4532532"/>
            <a:ext cx="203613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(total cloud: neutral impact)</a:t>
            </a:r>
            <a:endParaRPr lang="en-GB" altLang="de-DE" sz="1100" b="0" i="0" dirty="0">
              <a:solidFill>
                <a:srgbClr val="01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7123316" y="1052736"/>
            <a:ext cx="617036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EPS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 bwMode="auto">
          <a:xfrm>
            <a:off x="2942193" y="1052736"/>
            <a:ext cx="1224135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deterministic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8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949" r="23397" b="2769"/>
          <a:stretch/>
        </p:blipFill>
        <p:spPr>
          <a:xfrm>
            <a:off x="7448" y="1648032"/>
            <a:ext cx="2341219" cy="4435894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6946" r="23096" b="2767"/>
          <a:stretch/>
        </p:blipFill>
        <p:spPr>
          <a:xfrm>
            <a:off x="1728318" y="1639925"/>
            <a:ext cx="1782084" cy="443614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31</a:t>
            </a:fld>
            <a:endParaRPr lang="de-DE"/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4877676" y="1163209"/>
            <a:ext cx="702436" cy="467239"/>
          </a:xfrm>
          <a:prstGeom prst="rect">
            <a:avLst/>
          </a:prstGeom>
          <a:solidFill>
            <a:srgbClr val="F7FFF7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t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0B050"/>
                </a:solidFill>
              </a:rPr>
              <a:t>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FF0000"/>
                </a:solidFill>
              </a:rPr>
              <a:t>worse</a:t>
            </a:r>
            <a:endParaRPr lang="en-GB" altLang="de-DE" sz="1400" i="0" dirty="0">
              <a:solidFill>
                <a:srgbClr val="FF0000"/>
              </a:solidFill>
            </a:endParaRPr>
          </a:p>
        </p:txBody>
      </p:sp>
      <p:sp>
        <p:nvSpPr>
          <p:cNvPr id="24" name="Textfeld 6"/>
          <p:cNvSpPr txBox="1">
            <a:spLocks noChangeArrowheads="1"/>
          </p:cNvSpPr>
          <p:nvPr/>
        </p:nvSpPr>
        <p:spPr bwMode="auto">
          <a:xfrm>
            <a:off x="1152254" y="6021288"/>
            <a:ext cx="14462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200" b="0" i="0" dirty="0" smtClean="0">
                <a:solidFill>
                  <a:srgbClr val="010000"/>
                </a:solidFill>
              </a:rPr>
              <a:t>% change of </a:t>
            </a:r>
            <a:r>
              <a:rPr lang="en-GB" altLang="de-DE" sz="1200" i="0" dirty="0" err="1" smtClean="0">
                <a:solidFill>
                  <a:srgbClr val="010000"/>
                </a:solidFill>
              </a:rPr>
              <a:t>rmse</a:t>
            </a:r>
            <a:endParaRPr lang="en-GB" altLang="de-DE" sz="1200" i="0" dirty="0" smtClean="0">
              <a:solidFill>
                <a:srgbClr val="010000"/>
              </a:solidFill>
            </a:endParaRP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2273377" y="999732"/>
            <a:ext cx="1975221" cy="30777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radiosonde verification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9512" y="149232"/>
            <a:ext cx="6336704" cy="72327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Impact of obs up to 200 </a:t>
            </a:r>
            <a:r>
              <a:rPr lang="en-GB" b="0" i="0" dirty="0" err="1" smtClean="0">
                <a:solidFill>
                  <a:srgbClr val="000000"/>
                </a:solidFill>
                <a:latin typeface="Arial"/>
              </a:rPr>
              <a:t>hPa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on ICON-D2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dirty="0" smtClean="0">
                <a:solidFill>
                  <a:srgbClr val="000000"/>
                </a:solidFill>
                <a:latin typeface="Arial"/>
              </a:rPr>
              <a:t>4 June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– </a:t>
            </a:r>
            <a:r>
              <a:rPr kumimoji="0" lang="en-GB" b="0" i="0" dirty="0">
                <a:solidFill>
                  <a:srgbClr val="000000"/>
                </a:solidFill>
                <a:latin typeface="Arial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July 2020</a:t>
            </a:r>
          </a:p>
        </p:txBody>
      </p:sp>
      <p:sp>
        <p:nvSpPr>
          <p:cNvPr id="36" name="Textfeld 35"/>
          <p:cNvSpPr txBox="1"/>
          <p:nvPr/>
        </p:nvSpPr>
        <p:spPr bwMode="auto">
          <a:xfrm>
            <a:off x="1538671" y="1316188"/>
            <a:ext cx="1224135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 charset="0"/>
              </a:rPr>
              <a:t>deterministic</a:t>
            </a:r>
            <a:endParaRPr lang="en-GB" sz="1400" b="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886386" y="998312"/>
            <a:ext cx="4222118" cy="5299975"/>
            <a:chOff x="4886386" y="998312"/>
            <a:chExt cx="4222118" cy="5299975"/>
          </a:xfrm>
        </p:grpSpPr>
        <p:pic>
          <p:nvPicPr>
            <p:cNvPr id="32" name="Grafik 31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2" r="22827" b="3430"/>
            <a:stretch/>
          </p:blipFill>
          <p:spPr>
            <a:xfrm>
              <a:off x="4886386" y="1651545"/>
              <a:ext cx="2358702" cy="4404911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8" t="8379" r="23449" b="3432"/>
            <a:stretch/>
          </p:blipFill>
          <p:spPr>
            <a:xfrm>
              <a:off x="7236296" y="1653166"/>
              <a:ext cx="1764000" cy="4404962"/>
            </a:xfrm>
            <a:prstGeom prst="rect">
              <a:avLst/>
            </a:prstGeom>
          </p:spPr>
        </p:pic>
        <p:sp>
          <p:nvSpPr>
            <p:cNvPr id="30" name="Textfeld 6"/>
            <p:cNvSpPr txBox="1">
              <a:spLocks noChangeArrowheads="1"/>
            </p:cNvSpPr>
            <p:nvPr/>
          </p:nvSpPr>
          <p:spPr bwMode="auto">
            <a:xfrm>
              <a:off x="5589845" y="6021288"/>
              <a:ext cx="3374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200" b="0" i="0" dirty="0">
                  <a:solidFill>
                    <a:srgbClr val="010000"/>
                  </a:solidFill>
                </a:rPr>
                <a:t>% change of </a:t>
              </a:r>
              <a:r>
                <a:rPr lang="en-GB" altLang="de-DE" sz="1200" i="0" dirty="0" err="1">
                  <a:solidFill>
                    <a:srgbClr val="010000"/>
                  </a:solidFill>
                </a:rPr>
                <a:t>rmse</a:t>
              </a:r>
              <a:r>
                <a:rPr lang="en-GB" altLang="de-DE" sz="1200" i="0" dirty="0">
                  <a:solidFill>
                    <a:srgbClr val="010000"/>
                  </a:solidFill>
                </a:rPr>
                <a:t>  </a:t>
              </a:r>
              <a:r>
                <a:rPr lang="en-GB" altLang="de-DE" sz="1200" i="0" dirty="0" smtClean="0">
                  <a:solidFill>
                    <a:srgbClr val="010000"/>
                  </a:solidFill>
                </a:rPr>
                <a:t>    </a:t>
              </a:r>
              <a:r>
                <a:rPr lang="en-GB" altLang="de-DE" sz="1200" b="0" i="0" dirty="0">
                  <a:solidFill>
                    <a:srgbClr val="010000"/>
                  </a:solidFill>
                </a:rPr>
                <a:t>/ </a:t>
              </a:r>
              <a:r>
                <a:rPr lang="en-GB" altLang="de-DE" sz="1200" b="0" i="0" dirty="0" smtClean="0">
                  <a:solidFill>
                    <a:srgbClr val="010000"/>
                  </a:solidFill>
                </a:rPr>
                <a:t>    % change of </a:t>
              </a:r>
              <a:r>
                <a:rPr lang="en-GB" altLang="de-DE" sz="1200" i="0" dirty="0" smtClean="0">
                  <a:solidFill>
                    <a:srgbClr val="010000"/>
                  </a:solidFill>
                </a:rPr>
                <a:t>CRPS  </a:t>
              </a:r>
            </a:p>
          </p:txBody>
        </p:sp>
        <p:sp>
          <p:nvSpPr>
            <p:cNvPr id="25" name="Textfeld 24"/>
            <p:cNvSpPr txBox="1"/>
            <p:nvPr/>
          </p:nvSpPr>
          <p:spPr bwMode="auto">
            <a:xfrm>
              <a:off x="7812359" y="1321023"/>
              <a:ext cx="617036" cy="307777"/>
            </a:xfrm>
            <a:prstGeom prst="rect">
              <a:avLst/>
            </a:prstGeom>
            <a:solidFill>
              <a:srgbClr val="FFFFE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en-GB" sz="1400" i="0" dirty="0" smtClean="0">
                  <a:solidFill>
                    <a:srgbClr val="000000"/>
                  </a:solidFill>
                  <a:latin typeface="Arial" charset="0"/>
                </a:rPr>
                <a:t>EPS</a:t>
              </a:r>
              <a:endParaRPr lang="en-GB" sz="14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 bwMode="auto">
            <a:xfrm>
              <a:off x="5724128" y="1321023"/>
              <a:ext cx="1224135" cy="307777"/>
            </a:xfrm>
            <a:prstGeom prst="rect">
              <a:avLst/>
            </a:prstGeom>
            <a:solidFill>
              <a:srgbClr val="FFFFE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en-GB" sz="1400" i="0" dirty="0" smtClean="0">
                  <a:solidFill>
                    <a:srgbClr val="000000"/>
                  </a:solidFill>
                  <a:latin typeface="Arial" charset="0"/>
                </a:rPr>
                <a:t>deterministic</a:t>
              </a:r>
              <a:endParaRPr lang="en-GB" sz="14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Textfeld 6"/>
            <p:cNvSpPr txBox="1">
              <a:spLocks noChangeArrowheads="1"/>
            </p:cNvSpPr>
            <p:nvPr/>
          </p:nvSpPr>
          <p:spPr bwMode="auto">
            <a:xfrm>
              <a:off x="6397302" y="998312"/>
              <a:ext cx="1636987" cy="3077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400" b="0" i="0" dirty="0" smtClean="0">
                  <a:solidFill>
                    <a:srgbClr val="010000"/>
                  </a:solidFill>
                </a:rPr>
                <a:t>aircraft verification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6948264" y="2276757"/>
              <a:ext cx="504057" cy="28814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400" b="1" i="0" dirty="0" smtClean="0">
                  <a:solidFill>
                    <a:srgbClr val="000000"/>
                  </a:solidFill>
                  <a:latin typeface="Arial"/>
                </a:rPr>
                <a:t>T</a:t>
              </a:r>
              <a:endPara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7266896" y="4040857"/>
              <a:ext cx="329440" cy="2522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200" i="0" dirty="0" smtClean="0">
                  <a:solidFill>
                    <a:srgbClr val="000000"/>
                  </a:solidFill>
                  <a:latin typeface="Arial"/>
                </a:rPr>
                <a:t>u</a:t>
              </a:r>
              <a:endPara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266896" y="4869160"/>
              <a:ext cx="329440" cy="2522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200" i="0" dirty="0" smtClean="0">
                  <a:solidFill>
                    <a:srgbClr val="000000"/>
                  </a:solidFill>
                  <a:latin typeface="Arial"/>
                </a:rPr>
                <a:t>v</a:t>
              </a:r>
              <a:endPara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1" name="Textfeld 11"/>
            <p:cNvSpPr txBox="1">
              <a:spLocks noChangeArrowheads="1"/>
            </p:cNvSpPr>
            <p:nvPr/>
          </p:nvSpPr>
          <p:spPr bwMode="auto">
            <a:xfrm>
              <a:off x="8460432" y="2132856"/>
              <a:ext cx="648072" cy="1113570"/>
            </a:xfrm>
            <a:prstGeom prst="rect">
              <a:avLst/>
            </a:prstGeom>
            <a:solidFill>
              <a:srgbClr val="F7FFF7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square" tIns="3600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de-DE" sz="1400" b="0" i="0" dirty="0" err="1" smtClean="0">
                  <a:solidFill>
                    <a:srgbClr val="FF0000"/>
                  </a:solidFill>
                </a:rPr>
                <a:t>stdv</a:t>
              </a:r>
              <a:r>
                <a:rPr lang="en-US" altLang="de-DE" sz="1400" b="0" i="0" dirty="0" smtClean="0">
                  <a:solidFill>
                    <a:srgbClr val="FF0000"/>
                  </a:solidFill>
                </a:rPr>
                <a:t>.. </a:t>
              </a:r>
              <a:endParaRPr lang="en-US" altLang="de-DE" sz="1400" b="0" i="0" dirty="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de-DE" sz="1400" b="0" i="0" dirty="0" smtClean="0">
                  <a:solidFill>
                    <a:srgbClr val="FF0000"/>
                  </a:solidFill>
                </a:rPr>
                <a:t>larger</a:t>
              </a:r>
              <a:endParaRPr lang="en-US" altLang="de-DE" sz="1400" b="0" i="0" dirty="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de-DE" sz="1400" b="0" i="0" dirty="0">
                  <a:solidFill>
                    <a:srgbClr val="FF0000"/>
                  </a:solidFill>
                </a:rPr>
                <a:t>in first </a:t>
              </a:r>
              <a:endParaRPr lang="en-US" altLang="de-DE" sz="1400" b="0" i="0" dirty="0" smtClean="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de-DE" sz="1400" b="0" i="0" dirty="0" smtClean="0">
                  <a:solidFill>
                    <a:srgbClr val="FF0000"/>
                  </a:solidFill>
                </a:rPr>
                <a:t>3 </a:t>
              </a:r>
              <a:r>
                <a:rPr lang="en-US" altLang="de-DE" sz="1400" b="0" i="0" dirty="0" err="1" smtClean="0">
                  <a:solidFill>
                    <a:srgbClr val="FF0000"/>
                  </a:solidFill>
                </a:rPr>
                <a:t>hrs</a:t>
              </a:r>
              <a:endParaRPr lang="en-US" altLang="de-DE" sz="1400" b="0" i="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660232" y="4040857"/>
              <a:ext cx="504056" cy="2522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speed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660232" y="4869160"/>
              <a:ext cx="504056" cy="2522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200" i="0" dirty="0" smtClean="0">
                  <a:solidFill>
                    <a:srgbClr val="000000"/>
                  </a:solidFill>
                  <a:latin typeface="Arial"/>
                </a:rPr>
                <a:t>dir.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906856" y="4400201"/>
              <a:ext cx="545464" cy="32494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72000" rIns="36000" bIns="72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400" i="0" dirty="0" smtClean="0">
                  <a:solidFill>
                    <a:srgbClr val="000000"/>
                  </a:solidFill>
                  <a:latin typeface="Arial"/>
                </a:rPr>
                <a:t>wind</a:t>
              </a:r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2961246" y="4436690"/>
            <a:ext cx="50405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speed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961246" y="5264993"/>
            <a:ext cx="504056" cy="25223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i="0" dirty="0" smtClean="0">
                <a:solidFill>
                  <a:srgbClr val="000000"/>
                </a:solidFill>
                <a:latin typeface="Arial"/>
              </a:rPr>
              <a:t>dir.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294910" y="1316188"/>
            <a:ext cx="2007432" cy="4982099"/>
            <a:chOff x="3330280" y="1316188"/>
            <a:chExt cx="2007432" cy="4982099"/>
          </a:xfrm>
        </p:grpSpPr>
        <p:pic>
          <p:nvPicPr>
            <p:cNvPr id="46" name="Grafik 45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7" t="6947" r="23432" b="2767"/>
            <a:stretch/>
          </p:blipFill>
          <p:spPr>
            <a:xfrm>
              <a:off x="3573712" y="1648413"/>
              <a:ext cx="1764000" cy="4436091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 bwMode="auto">
            <a:xfrm>
              <a:off x="4170988" y="1316188"/>
              <a:ext cx="617036" cy="307777"/>
            </a:xfrm>
            <a:prstGeom prst="rect">
              <a:avLst/>
            </a:prstGeom>
            <a:solidFill>
              <a:srgbClr val="FFFFE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rIns="36000">
              <a:spAutoFit/>
            </a:bodyPr>
            <a:lstStyle/>
            <a:p>
              <a:pPr algn="ctr">
                <a:defRPr/>
              </a:pPr>
              <a:r>
                <a:rPr lang="en-GB" sz="1400" i="0" dirty="0" smtClean="0">
                  <a:solidFill>
                    <a:srgbClr val="000000"/>
                  </a:solidFill>
                  <a:latin typeface="Arial" charset="0"/>
                </a:rPr>
                <a:t>EPS</a:t>
              </a:r>
              <a:endParaRPr lang="en-GB" sz="14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3603280" y="4436690"/>
              <a:ext cx="329440" cy="2522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200" i="0" dirty="0" smtClean="0">
                  <a:solidFill>
                    <a:srgbClr val="000000"/>
                  </a:solidFill>
                  <a:latin typeface="Arial"/>
                </a:rPr>
                <a:t>u</a:t>
              </a:r>
              <a:endPara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603280" y="5264993"/>
              <a:ext cx="226832" cy="2522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200" i="0" dirty="0" smtClean="0">
                  <a:solidFill>
                    <a:srgbClr val="000000"/>
                  </a:solidFill>
                  <a:latin typeface="Arial"/>
                </a:rPr>
                <a:t>v</a:t>
              </a:r>
              <a:endPara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" name="Textfeld 6"/>
            <p:cNvSpPr txBox="1">
              <a:spLocks noChangeArrowheads="1"/>
            </p:cNvSpPr>
            <p:nvPr/>
          </p:nvSpPr>
          <p:spPr bwMode="auto">
            <a:xfrm>
              <a:off x="3330280" y="6021288"/>
              <a:ext cx="16802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defRPr kumimoj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kumimoji="1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de-DE" sz="1200" b="0" i="0" dirty="0" smtClean="0">
                  <a:solidFill>
                    <a:srgbClr val="010000"/>
                  </a:solidFill>
                </a:rPr>
                <a:t>/   % change of </a:t>
              </a:r>
              <a:r>
                <a:rPr lang="en-GB" altLang="de-DE" sz="1200" i="0" dirty="0" smtClean="0">
                  <a:solidFill>
                    <a:srgbClr val="010000"/>
                  </a:solidFill>
                </a:rPr>
                <a:t>CRPS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240486" y="2151101"/>
            <a:ext cx="504057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T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44678" y="3212976"/>
            <a:ext cx="530465" cy="2881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i="0" dirty="0" smtClean="0">
                <a:solidFill>
                  <a:srgbClr val="000000"/>
                </a:solidFill>
                <a:latin typeface="Arial"/>
              </a:rPr>
              <a:t>RH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231580" y="4797152"/>
            <a:ext cx="545464" cy="32494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0" dirty="0" smtClean="0">
                <a:solidFill>
                  <a:srgbClr val="000000"/>
                </a:solidFill>
                <a:latin typeface="Arial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935281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130255"/>
            <a:ext cx="8675687" cy="327782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i="0" u="sng" dirty="0" smtClean="0">
                <a:solidFill>
                  <a:srgbClr val="000000"/>
                </a:solidFill>
                <a:latin typeface="Arial"/>
              </a:rPr>
              <a:t>New EMADDC Mode-S aircraft obs</a:t>
            </a:r>
            <a:endParaRPr kumimoji="0" lang="en-GB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latin typeface="Arial"/>
              </a:rPr>
              <a:t>positive</a:t>
            </a: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 impact on upper-air, mid-level cloud, T2M, RH2M …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in deterministic (RMSE) and EPS (CRPS) forecasts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EPS: 	reduction of spread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		+ spread/skill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	for T2M, wind gusts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	by 1 – 2 %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endParaRPr lang="en-GB" sz="1600" b="0" i="0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(in upper troposphere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400" b="0" i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400" b="0" i="0" dirty="0" smtClean="0">
                <a:solidFill>
                  <a:srgbClr val="000000"/>
                </a:solidFill>
                <a:latin typeface="Arial"/>
              </a:rPr>
              <a:t>	 up to 10 % in first hrs.)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Refinement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of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New Mode-S aircraft obs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32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61" y="2542970"/>
            <a:ext cx="5569839" cy="38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5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323850" y="1341438"/>
            <a:ext cx="8699500" cy="3240087"/>
          </a:xfrm>
        </p:spPr>
        <p:txBody>
          <a:bodyPr rIns="0"/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357188" algn="l"/>
                <a:tab pos="1344613" algn="l"/>
                <a:tab pos="1971675" algn="l"/>
              </a:tabLst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KENDA</a:t>
            </a:r>
            <a:r>
              <a:rPr lang="en-US" sz="1600" dirty="0" smtClean="0">
                <a:solidFill>
                  <a:schemeClr val="tx1"/>
                </a:solidFill>
              </a:rPr>
              <a:t>-ICON-D2 clearly better than ICON-D2 </a:t>
            </a:r>
            <a:r>
              <a:rPr lang="en-US" sz="1600" b="1" dirty="0" err="1" smtClean="0">
                <a:solidFill>
                  <a:srgbClr val="0070C0"/>
                </a:solidFill>
              </a:rPr>
              <a:t>downscaler</a:t>
            </a:r>
            <a:r>
              <a:rPr lang="en-US" sz="1600" dirty="0" smtClean="0">
                <a:solidFill>
                  <a:schemeClr val="tx1"/>
                </a:solidFill>
              </a:rPr>
              <a:t>,  especially in summer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357188" algn="l"/>
                <a:tab pos="1344613" algn="l"/>
                <a:tab pos="1971675" algn="l"/>
              </a:tabLst>
              <a:defRPr/>
            </a:pPr>
            <a:r>
              <a:rPr lang="en-US" sz="1600" dirty="0" smtClean="0"/>
              <a:t>more investigations needed on </a:t>
            </a:r>
            <a:r>
              <a:rPr lang="en-US" sz="1600" b="1" dirty="0" smtClean="0">
                <a:solidFill>
                  <a:srgbClr val="0070C0"/>
                </a:solidFill>
              </a:rPr>
              <a:t>spread inflation</a:t>
            </a:r>
            <a:endParaRPr lang="en-US" sz="1600" b="1" dirty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357188" algn="l"/>
                <a:tab pos="1344613" algn="l"/>
                <a:tab pos="1971675" algn="l"/>
              </a:tabLst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radiosonde descent </a:t>
            </a:r>
            <a:r>
              <a:rPr lang="en-US" sz="1600" dirty="0" smtClean="0"/>
              <a:t>profiles improve 03-, 15- UTC forecast runs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357188" algn="l"/>
                <a:tab pos="1344613" algn="l"/>
                <a:tab pos="1971675" algn="l"/>
              </a:tabLst>
              <a:defRPr/>
            </a:pPr>
            <a:r>
              <a:rPr lang="en-US" sz="1600" dirty="0"/>
              <a:t>p</a:t>
            </a:r>
            <a:r>
              <a:rPr lang="en-US" sz="1600" dirty="0" smtClean="0"/>
              <a:t>ositive forecast impact from new, extended </a:t>
            </a:r>
            <a:r>
              <a:rPr lang="en-US" sz="1600" b="1" dirty="0" smtClean="0">
                <a:solidFill>
                  <a:srgbClr val="0070C0"/>
                </a:solidFill>
              </a:rPr>
              <a:t>EMADDC Mode-S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52227" name="Foliennummernplatzhalter 3"/>
          <p:cNvSpPr>
            <a:spLocks noGrp="1"/>
          </p:cNvSpPr>
          <p:nvPr>
            <p:ph type="sldNum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F5587-CCBF-46F3-A502-23D21DBEAC20}" type="slidenum">
              <a:rPr lang="de-DE" altLang="de-DE" smtClean="0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de-DE" altLang="de-DE" smtClean="0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summary</a:t>
            </a:r>
            <a:endParaRPr lang="en-GB" altLang="de-DE" sz="2000" b="0" i="0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23850" y="5229225"/>
            <a:ext cx="3671888" cy="503238"/>
          </a:xfrm>
          <a:prstGeom prst="rect">
            <a:avLst/>
          </a:prstGeom>
          <a:solidFill>
            <a:srgbClr val="E5F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86" tIns="43093" rIns="0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357188" algn="l"/>
                <a:tab pos="1344613" algn="l"/>
                <a:tab pos="1971675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336699"/>
              </a:buClr>
              <a:buFontTx/>
              <a:buNone/>
            </a:pPr>
            <a:r>
              <a:rPr lang="en-US" altLang="de-DE" sz="2000" b="0" i="0">
                <a:solidFill>
                  <a:srgbClr val="008000"/>
                </a:solidFill>
                <a:latin typeface="Comic Sans MS" panose="030F0702030302020204" pitchFamily="66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05122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rgbClr val="010000"/>
                </a:solidFill>
              </a:rPr>
              <a:t>   </a:t>
            </a:r>
          </a:p>
        </p:txBody>
      </p:sp>
      <p:sp>
        <p:nvSpPr>
          <p:cNvPr id="481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7148B5-FEA3-4E48-8603-D7F1FE040492}" type="slidenum">
              <a:rPr lang="de-CH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CH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250825" y="115888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 Task 4.1:	KENDA for ICON-LAM: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 		</a:t>
            </a:r>
          </a:p>
        </p:txBody>
      </p:sp>
      <p:sp>
        <p:nvSpPr>
          <p:cNvPr id="48135" name="Textfeld 5"/>
          <p:cNvSpPr txBox="1">
            <a:spLocks noChangeArrowheads="1"/>
          </p:cNvSpPr>
          <p:nvPr/>
        </p:nvSpPr>
        <p:spPr bwMode="auto">
          <a:xfrm>
            <a:off x="107950" y="1628800"/>
            <a:ext cx="90360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 marL="342900" indent="-342900"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 kumimoji="1" b="1" 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73050" indent="-27305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 </a:t>
            </a:r>
            <a:r>
              <a:rPr kumimoji="0" lang="en-GB" altLang="de-DE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ICON-D2</a:t>
            </a: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KENDA </a:t>
            </a:r>
            <a:r>
              <a:rPr kumimoji="0" lang="en-GB" altLang="de-DE" b="0" i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GB" altLang="de-DE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LETKF + LHN, except for soil moisture nudging</a:t>
            </a:r>
            <a:r>
              <a:rPr kumimoji="0" lang="en-GB" altLang="de-DE" b="0" i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</a:pPr>
            <a:r>
              <a:rPr kumimoji="0" lang="en-GB" altLang="de-DE" sz="16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de-DE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(and w/o use of 3-D radar obs)  </a:t>
            </a:r>
            <a:endParaRPr kumimoji="0" lang="en-GB" altLang="de-DE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3 periods: 	winter:   	26 Nov. 19  –  6 Jan. 2020</a:t>
            </a:r>
          </a:p>
          <a:p>
            <a:pPr lvl="4" eaLnBrk="1" hangingPunct="1"/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autumn: 	13 Sept.   –   13 Oct. 2019</a:t>
            </a:r>
          </a:p>
          <a:p>
            <a:pPr lvl="4" algn="just" eaLnBrk="1" hangingPunct="1"/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summer: 	  1 June    –  23 June 2019</a:t>
            </a:r>
          </a:p>
          <a:p>
            <a:pPr lvl="1" eaLnBrk="1" hangingPunct="1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kumimoji="0" lang="en-GB" altLang="de-DE" i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COSMO-D2</a:t>
            </a:r>
          </a:p>
          <a:p>
            <a:pPr lvl="1" eaLnBrk="1" hangingPunct="1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kumimoji="0" lang="en-GB" altLang="de-DE" i="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downscaler</a:t>
            </a:r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ICON-D2 with interpolated ICON-EU as IC (“ID2-EU-IC”)</a:t>
            </a:r>
          </a:p>
          <a:p>
            <a:pPr marL="457200" lvl="1" indent="0" eaLnBrk="1" hangingPunct="1">
              <a:spcBef>
                <a:spcPts val="300"/>
              </a:spcBef>
            </a:pPr>
            <a:r>
              <a:rPr kumimoji="0" lang="en-GB" altLang="de-DE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autumn:   different external param (orography) </a:t>
            </a: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surf. pressure, 10-m wind not comparable</a:t>
            </a:r>
          </a:p>
          <a:p>
            <a:pPr marL="457200" lvl="1" indent="0" eaLnBrk="1" hangingPunct="1">
              <a:spcBef>
                <a:spcPts val="300"/>
              </a:spcBef>
            </a:pP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</a:t>
            </a: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summer:   &amp; difference in cloud scheme  </a:t>
            </a:r>
            <a:r>
              <a:rPr kumimoji="0" lang="en-GB" altLang="de-DE" sz="1600" b="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cloud cover, surface radiation not comparable</a:t>
            </a:r>
            <a:endParaRPr kumimoji="0" lang="en-GB" altLang="de-DE" sz="1600" b="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4822" r="24057" b="46277"/>
          <a:stretch>
            <a:fillRect/>
          </a:stretch>
        </p:blipFill>
        <p:spPr bwMode="auto">
          <a:xfrm>
            <a:off x="3635375" y="1743075"/>
            <a:ext cx="25161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Grafik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4807" r="24057" b="4008"/>
          <a:stretch>
            <a:fillRect/>
          </a:stretch>
        </p:blipFill>
        <p:spPr bwMode="auto">
          <a:xfrm>
            <a:off x="3635375" y="3141663"/>
            <a:ext cx="25161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Grafik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4822" r="24068" b="46277"/>
          <a:stretch>
            <a:fillRect/>
          </a:stretch>
        </p:blipFill>
        <p:spPr bwMode="auto">
          <a:xfrm>
            <a:off x="6372225" y="1743075"/>
            <a:ext cx="25161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Grafik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4807" r="24068" b="4008"/>
          <a:stretch>
            <a:fillRect/>
          </a:stretch>
        </p:blipFill>
        <p:spPr bwMode="auto">
          <a:xfrm>
            <a:off x="6372225" y="3141663"/>
            <a:ext cx="25161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Grafik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4815" r="25191" b="46284"/>
          <a:stretch>
            <a:fillRect/>
          </a:stretch>
        </p:blipFill>
        <p:spPr bwMode="auto">
          <a:xfrm>
            <a:off x="1008063" y="1743075"/>
            <a:ext cx="24749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Grafik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4807" r="25191" b="4008"/>
          <a:stretch>
            <a:fillRect/>
          </a:stretch>
        </p:blipFill>
        <p:spPr bwMode="auto">
          <a:xfrm>
            <a:off x="1008063" y="3141663"/>
            <a:ext cx="24749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26CEE0-A94E-4B49-BC06-67D8AB3BFC3B}" type="slidenum">
              <a:rPr lang="de-DE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DE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50185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Task 4.1:    	KENDA for ICON-LAM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	comparison to COSMO</a:t>
            </a:r>
            <a:endParaRPr lang="en-GB" altLang="de-DE" b="0" i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1008063" y="1008063"/>
            <a:ext cx="788034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change [%] of RMSE,    averaged over 12-h  &amp;  24-h forecasts,   against radiosondes</a:t>
            </a:r>
          </a:p>
        </p:txBody>
      </p:sp>
      <p:sp>
        <p:nvSpPr>
          <p:cNvPr id="144" name="Textfeld 143"/>
          <p:cNvSpPr txBox="1">
            <a:spLocks noChangeArrowheads="1"/>
          </p:cNvSpPr>
          <p:nvPr/>
        </p:nvSpPr>
        <p:spPr bwMode="auto">
          <a:xfrm>
            <a:off x="1258888" y="6199188"/>
            <a:ext cx="7129462" cy="307975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indent="-285750" algn="ctr">
              <a:spcBef>
                <a:spcPts val="600"/>
              </a:spcBef>
              <a:buFont typeface="Symbol" pitchFamily="18" charset="2"/>
              <a:buChar char="®"/>
              <a:defRPr/>
            </a:pP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  ICON-D2 much better than COSMO in troposphere</a:t>
            </a: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, all seasons, all variables</a:t>
            </a:r>
            <a:endParaRPr lang="en-US" altLang="de-DE" sz="1400" b="0" i="0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08063" y="1358900"/>
            <a:ext cx="2484437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chemeClr val="tx1"/>
                </a:solidFill>
                <a:sym typeface="Symbol"/>
              </a:rPr>
              <a:t>winter  </a:t>
            </a:r>
            <a:r>
              <a:rPr lang="en-GB" sz="1400" b="0" i="0" dirty="0">
                <a:solidFill>
                  <a:schemeClr val="tx1"/>
                </a:solidFill>
                <a:sym typeface="Symbol"/>
              </a:rPr>
              <a:t>26/11/19 – 06/01/20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38138" y="3713163"/>
            <a:ext cx="309562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58750" y="2133600"/>
            <a:ext cx="741363" cy="585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wind</a:t>
            </a:r>
          </a:p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speed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274638" y="5106988"/>
            <a:ext cx="481012" cy="338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RH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708400" y="1357313"/>
            <a:ext cx="2482850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chemeClr val="tx1"/>
                </a:solidFill>
                <a:sym typeface="Symbol"/>
              </a:rPr>
              <a:t>autumn  </a:t>
            </a:r>
            <a:r>
              <a:rPr lang="en-GB" sz="1400" b="0" i="0" dirty="0">
                <a:solidFill>
                  <a:schemeClr val="tx1"/>
                </a:solidFill>
                <a:sym typeface="Symbol"/>
              </a:rPr>
              <a:t>13/09 – 13/10/19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408738" y="1357313"/>
            <a:ext cx="2484437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chemeClr val="tx1"/>
                </a:solidFill>
                <a:sym typeface="Symbol"/>
              </a:rPr>
              <a:t>summer  </a:t>
            </a:r>
            <a:r>
              <a:rPr lang="en-GB" sz="1400" b="0" i="0" dirty="0">
                <a:solidFill>
                  <a:schemeClr val="tx1"/>
                </a:solidFill>
                <a:sym typeface="Symbol"/>
              </a:rPr>
              <a:t>01/06 – 23/06/19</a:t>
            </a:r>
          </a:p>
        </p:txBody>
      </p:sp>
      <p:sp>
        <p:nvSpPr>
          <p:cNvPr id="50194" name="Textfeld 12"/>
          <p:cNvSpPr txBox="1">
            <a:spLocks noChangeArrowheads="1"/>
          </p:cNvSpPr>
          <p:nvPr/>
        </p:nvSpPr>
        <p:spPr bwMode="auto">
          <a:xfrm flipH="1">
            <a:off x="2771775" y="1930400"/>
            <a:ext cx="1728788" cy="523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00B050"/>
                </a:solidFill>
              </a:rPr>
              <a:t>ICON-D2 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FF0000"/>
                </a:solidFill>
              </a:rPr>
              <a:t>COSMO-D2 better</a:t>
            </a:r>
          </a:p>
        </p:txBody>
      </p:sp>
      <p:sp>
        <p:nvSpPr>
          <p:cNvPr id="50195" name="Textfeld 25"/>
          <p:cNvSpPr txBox="1">
            <a:spLocks noChangeArrowheads="1"/>
          </p:cNvSpPr>
          <p:nvPr/>
        </p:nvSpPr>
        <p:spPr bwMode="auto">
          <a:xfrm>
            <a:off x="4033838" y="5949950"/>
            <a:ext cx="197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GB" altLang="de-DE" sz="1200" b="0" i="0">
                <a:solidFill>
                  <a:srgbClr val="000000"/>
                </a:solidFill>
                <a:sym typeface="Symbol" panose="05050102010706020507" pitchFamily="18" charset="2"/>
              </a:rPr>
              <a:t>change [%] in RMSE</a:t>
            </a:r>
            <a:endParaRPr lang="en-US" altLang="de-DE" sz="12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Task 4.1:    	KENDA for ICON-LAM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	comparison to downscaler</a:t>
            </a:r>
            <a:endParaRPr lang="en-GB" altLang="de-DE" b="0" i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52227" name="Grafik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4822" r="24057" b="46277"/>
          <a:stretch>
            <a:fillRect/>
          </a:stretch>
        </p:blipFill>
        <p:spPr bwMode="auto">
          <a:xfrm>
            <a:off x="3635375" y="1741488"/>
            <a:ext cx="25161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Grafik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4806" r="24057" b="4008"/>
          <a:stretch>
            <a:fillRect/>
          </a:stretch>
        </p:blipFill>
        <p:spPr bwMode="auto">
          <a:xfrm>
            <a:off x="3635375" y="3136900"/>
            <a:ext cx="25161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Grafik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4822" r="24068" b="46277"/>
          <a:stretch>
            <a:fillRect/>
          </a:stretch>
        </p:blipFill>
        <p:spPr bwMode="auto">
          <a:xfrm>
            <a:off x="6376988" y="1741488"/>
            <a:ext cx="251618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Grafik 1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4807" r="24068" b="4008"/>
          <a:stretch>
            <a:fillRect/>
          </a:stretch>
        </p:blipFill>
        <p:spPr bwMode="auto">
          <a:xfrm>
            <a:off x="6376988" y="3136900"/>
            <a:ext cx="251618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Grafik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4822" r="25191" b="46277"/>
          <a:stretch>
            <a:fillRect/>
          </a:stretch>
        </p:blipFill>
        <p:spPr bwMode="auto">
          <a:xfrm>
            <a:off x="1008063" y="1741488"/>
            <a:ext cx="24749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Grafik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4809" r="25191" b="4007"/>
          <a:stretch>
            <a:fillRect/>
          </a:stretch>
        </p:blipFill>
        <p:spPr bwMode="auto">
          <a:xfrm>
            <a:off x="1008063" y="3136900"/>
            <a:ext cx="24749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C63652-0F5F-4742-AA50-0931A1A6DE20}" type="slidenum">
              <a:rPr lang="de-DE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1258888" y="6199188"/>
            <a:ext cx="7634287" cy="307975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indent="-285750" algn="ctr">
              <a:spcBef>
                <a:spcPts val="600"/>
              </a:spcBef>
              <a:buFont typeface="Symbol" pitchFamily="18" charset="2"/>
              <a:buChar char="®"/>
              <a:defRPr/>
            </a:pP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  KENDA better than </a:t>
            </a:r>
            <a:r>
              <a:rPr lang="en-GB" altLang="de-DE" sz="1400" i="0" dirty="0" err="1">
                <a:solidFill>
                  <a:srgbClr val="000000"/>
                </a:solidFill>
                <a:sym typeface="Symbol" pitchFamily="18" charset="2"/>
              </a:rPr>
              <a:t>downscaler</a:t>
            </a: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(mainly summer, autumn), except lowest level in winter</a:t>
            </a:r>
            <a:endParaRPr lang="en-US" altLang="de-DE" sz="1400" b="0" i="0" dirty="0">
              <a:solidFill>
                <a:srgbClr val="00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08063" y="1358900"/>
            <a:ext cx="2484437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chemeClr val="tx1"/>
                </a:solidFill>
                <a:sym typeface="Symbol"/>
              </a:rPr>
              <a:t>winter  </a:t>
            </a:r>
            <a:r>
              <a:rPr lang="en-GB" sz="1400" b="0" i="0" dirty="0">
                <a:solidFill>
                  <a:schemeClr val="tx1"/>
                </a:solidFill>
                <a:sym typeface="Symbol"/>
              </a:rPr>
              <a:t>26/11/19 – 06/01/20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38138" y="3713163"/>
            <a:ext cx="309562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8750" y="2133600"/>
            <a:ext cx="741363" cy="585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wind</a:t>
            </a:r>
          </a:p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speed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74638" y="5106988"/>
            <a:ext cx="481012" cy="338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RH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708400" y="1357313"/>
            <a:ext cx="2482850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chemeClr val="tx1"/>
                </a:solidFill>
                <a:sym typeface="Symbol"/>
              </a:rPr>
              <a:t>autumn  </a:t>
            </a:r>
            <a:r>
              <a:rPr lang="en-GB" sz="1400" b="0" i="0" dirty="0">
                <a:solidFill>
                  <a:schemeClr val="tx1"/>
                </a:solidFill>
                <a:sym typeface="Symbol"/>
              </a:rPr>
              <a:t>13/09 – 13/10/19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408738" y="1357313"/>
            <a:ext cx="2484437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chemeClr val="tx1"/>
                </a:solidFill>
                <a:sym typeface="Symbol"/>
              </a:rPr>
              <a:t>summer  </a:t>
            </a:r>
            <a:r>
              <a:rPr lang="en-GB" sz="1400" b="0" i="0" dirty="0">
                <a:solidFill>
                  <a:schemeClr val="tx1"/>
                </a:solidFill>
                <a:sym typeface="Symbol"/>
              </a:rPr>
              <a:t>01/06 – 23/06/19</a:t>
            </a:r>
          </a:p>
        </p:txBody>
      </p:sp>
      <p:sp>
        <p:nvSpPr>
          <p:cNvPr id="52242" name="Textfeld 12"/>
          <p:cNvSpPr txBox="1">
            <a:spLocks noChangeArrowheads="1"/>
          </p:cNvSpPr>
          <p:nvPr/>
        </p:nvSpPr>
        <p:spPr bwMode="auto">
          <a:xfrm flipH="1">
            <a:off x="2627313" y="1930400"/>
            <a:ext cx="2160587" cy="523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00B050"/>
                </a:solidFill>
              </a:rPr>
              <a:t>ICON-KENDA 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FF0000"/>
                </a:solidFill>
              </a:rPr>
              <a:t>ICON downscaler better</a:t>
            </a:r>
          </a:p>
        </p:txBody>
      </p:sp>
      <p:sp>
        <p:nvSpPr>
          <p:cNvPr id="52243" name="Textfeld 38"/>
          <p:cNvSpPr txBox="1">
            <a:spLocks noChangeArrowheads="1"/>
          </p:cNvSpPr>
          <p:nvPr/>
        </p:nvSpPr>
        <p:spPr bwMode="auto">
          <a:xfrm>
            <a:off x="4033838" y="5949950"/>
            <a:ext cx="197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GB" altLang="de-DE" sz="1200" b="0" i="0" dirty="0">
                <a:solidFill>
                  <a:srgbClr val="000000"/>
                </a:solidFill>
                <a:sym typeface="Symbol" panose="05050102010706020507" pitchFamily="18" charset="2"/>
              </a:rPr>
              <a:t>change [%] in RMSE</a:t>
            </a:r>
            <a:endParaRPr lang="en-US" altLang="de-DE" sz="1200" b="0" i="0" dirty="0">
              <a:solidFill>
                <a:srgbClr val="0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08063" y="1008063"/>
            <a:ext cx="788034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change [%] of RMSE,    averaged over 12-h  &amp;  24-h forecasts,   against radiosondes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6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20190" r="591" b="1067"/>
          <a:stretch/>
        </p:blipFill>
        <p:spPr bwMode="auto">
          <a:xfrm>
            <a:off x="6300192" y="3803444"/>
            <a:ext cx="2592000" cy="22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20203" r="591" b="7803"/>
          <a:stretch/>
        </p:blipFill>
        <p:spPr bwMode="auto">
          <a:xfrm>
            <a:off x="6300192" y="1743754"/>
            <a:ext cx="2592000" cy="202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1065"/>
          <a:stretch>
            <a:fillRect/>
          </a:stretch>
        </p:blipFill>
        <p:spPr bwMode="auto">
          <a:xfrm>
            <a:off x="793565" y="3803445"/>
            <a:ext cx="2715899" cy="22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7803"/>
          <a:stretch>
            <a:fillRect/>
          </a:stretch>
        </p:blipFill>
        <p:spPr bwMode="auto">
          <a:xfrm>
            <a:off x="793565" y="1743754"/>
            <a:ext cx="2715899" cy="202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Grafik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0190" r="581" b="1068"/>
          <a:stretch/>
        </p:blipFill>
        <p:spPr bwMode="auto">
          <a:xfrm>
            <a:off x="3600000" y="3803443"/>
            <a:ext cx="2592000" cy="22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Grafik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0203" r="581" b="7803"/>
          <a:stretch/>
        </p:blipFill>
        <p:spPr bwMode="auto">
          <a:xfrm>
            <a:off x="3600000" y="1743754"/>
            <a:ext cx="2592000" cy="202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008063" y="1008063"/>
            <a:ext cx="788034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change [%] of RMSE   against </a:t>
            </a:r>
            <a:r>
              <a:rPr lang="en-GB" sz="1600" b="0" i="0" dirty="0" err="1">
                <a:solidFill>
                  <a:srgbClr val="010000"/>
                </a:solidFill>
                <a:latin typeface="Arial" charset="0"/>
              </a:rPr>
              <a:t>synop</a:t>
            </a:r>
            <a:endParaRPr lang="en-GB" sz="1600" b="0" i="0" dirty="0">
              <a:solidFill>
                <a:srgbClr val="010000"/>
              </a:solidFill>
              <a:latin typeface="Arial" charset="0"/>
            </a:endParaRPr>
          </a:p>
        </p:txBody>
      </p:sp>
      <p:sp>
        <p:nvSpPr>
          <p:cNvPr id="54274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8BC80D-9D3C-4D23-A8CF-B95A205A6235}" type="slidenum">
              <a:rPr lang="de-DE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Task 4.1:    	KENDA for ICON-LAM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>
                <a:solidFill>
                  <a:srgbClr val="000000"/>
                </a:solidFill>
                <a:sym typeface="Symbol" panose="05050102010706020507" pitchFamily="18" charset="2"/>
              </a:rPr>
              <a:t>	comparison to COSMO</a:t>
            </a:r>
            <a:endParaRPr lang="en-GB" altLang="de-DE" b="0" i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4" name="Textfeld 143"/>
          <p:cNvSpPr txBox="1">
            <a:spLocks noChangeArrowheads="1"/>
          </p:cNvSpPr>
          <p:nvPr/>
        </p:nvSpPr>
        <p:spPr bwMode="auto">
          <a:xfrm>
            <a:off x="1258888" y="6199188"/>
            <a:ext cx="7129462" cy="307975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indent="-285750" algn="ctr">
              <a:spcBef>
                <a:spcPts val="600"/>
              </a:spcBef>
              <a:buFont typeface="Symbol" pitchFamily="18" charset="2"/>
              <a:buChar char="®"/>
              <a:defRPr/>
            </a:pP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  ICON-D2 much better than COSMO</a:t>
            </a:r>
            <a:endParaRPr lang="en-US" altLang="de-DE" sz="1400" b="0" i="0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08063" y="1358900"/>
            <a:ext cx="2484437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00000"/>
                </a:solidFill>
                <a:sym typeface="Symbol"/>
              </a:rPr>
              <a:t>winter  </a:t>
            </a:r>
            <a:r>
              <a:rPr lang="en-GB" sz="1400" b="0" i="0" dirty="0">
                <a:solidFill>
                  <a:srgbClr val="000000"/>
                </a:solidFill>
                <a:sym typeface="Symbol"/>
              </a:rPr>
              <a:t>25/11/19 – 06/01/20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79512" y="3284984"/>
            <a:ext cx="5421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T2M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42908" y="4561964"/>
            <a:ext cx="61266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low</a:t>
            </a:r>
          </a:p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cloud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68796" y="5210036"/>
            <a:ext cx="7587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36000" rIns="36000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global</a:t>
            </a:r>
          </a:p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radiation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708400" y="1357313"/>
            <a:ext cx="2482850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00000"/>
                </a:solidFill>
                <a:sym typeface="Symbol"/>
              </a:rPr>
              <a:t>autumn  </a:t>
            </a:r>
            <a:r>
              <a:rPr lang="en-GB" sz="1400" b="0" i="0" dirty="0">
                <a:solidFill>
                  <a:srgbClr val="000000"/>
                </a:solidFill>
                <a:sym typeface="Symbol"/>
              </a:rPr>
              <a:t>13/09 – 13/10/19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408738" y="1357313"/>
            <a:ext cx="2484437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00000"/>
                </a:solidFill>
                <a:sym typeface="Symbol"/>
              </a:rPr>
              <a:t>summer  </a:t>
            </a:r>
            <a:r>
              <a:rPr lang="en-GB" sz="1400" b="0" i="0" dirty="0">
                <a:solidFill>
                  <a:srgbClr val="000000"/>
                </a:solidFill>
                <a:sym typeface="Symbol"/>
              </a:rPr>
              <a:t>31/05 – 23/06/19</a:t>
            </a:r>
          </a:p>
        </p:txBody>
      </p:sp>
      <p:sp>
        <p:nvSpPr>
          <p:cNvPr id="54284" name="Textfeld 12"/>
          <p:cNvSpPr txBox="1">
            <a:spLocks noChangeArrowheads="1"/>
          </p:cNvSpPr>
          <p:nvPr/>
        </p:nvSpPr>
        <p:spPr bwMode="auto">
          <a:xfrm flipH="1">
            <a:off x="2761998" y="3363518"/>
            <a:ext cx="1728788" cy="523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00B050"/>
                </a:solidFill>
              </a:rPr>
              <a:t>ICON-D2 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FF0000"/>
                </a:solidFill>
              </a:rPr>
              <a:t>COSMO-D2 better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7504" y="2564904"/>
            <a:ext cx="69281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RH2M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1520" y="1916832"/>
            <a:ext cx="42511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PS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5208" y="3861048"/>
            <a:ext cx="7523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36000" rIns="36000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 Narrow" panose="020B0606020202030204" pitchFamily="34" charset="0"/>
              </a:rPr>
              <a:t>10-m wind</a:t>
            </a:r>
          </a:p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speed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4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0190" r="581" b="1067"/>
          <a:stretch/>
        </p:blipFill>
        <p:spPr bwMode="auto">
          <a:xfrm>
            <a:off x="3600000" y="3803501"/>
            <a:ext cx="2592000" cy="22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0203" r="581" b="7803"/>
          <a:stretch/>
        </p:blipFill>
        <p:spPr bwMode="auto">
          <a:xfrm>
            <a:off x="3600000" y="1743754"/>
            <a:ext cx="2592000" cy="202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20203" r="591" b="7803"/>
          <a:stretch/>
        </p:blipFill>
        <p:spPr bwMode="auto">
          <a:xfrm>
            <a:off x="6300192" y="1743754"/>
            <a:ext cx="2592000" cy="202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1067"/>
          <a:stretch>
            <a:fillRect/>
          </a:stretch>
        </p:blipFill>
        <p:spPr bwMode="auto">
          <a:xfrm>
            <a:off x="793565" y="3803501"/>
            <a:ext cx="2715899" cy="22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7803"/>
          <a:stretch>
            <a:fillRect/>
          </a:stretch>
        </p:blipFill>
        <p:spPr bwMode="auto">
          <a:xfrm>
            <a:off x="793565" y="1743754"/>
            <a:ext cx="2715899" cy="202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EC2B9A-AEF9-4ACB-B3C6-1EE4876D50EE}" type="slidenum">
              <a:rPr lang="de-DE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  <a:sym typeface="Symbol" panose="05050102010706020507" pitchFamily="18" charset="2"/>
              </a:rPr>
              <a:t>Task 4.1:    	KENDA for ICON-LAM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  <a:sym typeface="Symbol" panose="05050102010706020507" pitchFamily="18" charset="2"/>
              </a:rPr>
              <a:t>	comparison to </a:t>
            </a:r>
            <a:r>
              <a:rPr lang="en-GB" altLang="de-DE" sz="2000" b="0" i="0" dirty="0" err="1">
                <a:solidFill>
                  <a:srgbClr val="000000"/>
                </a:solidFill>
                <a:sym typeface="Symbol" panose="05050102010706020507" pitchFamily="18" charset="2"/>
              </a:rPr>
              <a:t>downscaler</a:t>
            </a:r>
            <a:endParaRPr lang="en-GB" altLang="de-DE" b="0" i="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4" name="Textfeld 143"/>
          <p:cNvSpPr txBox="1">
            <a:spLocks noChangeArrowheads="1"/>
          </p:cNvSpPr>
          <p:nvPr/>
        </p:nvSpPr>
        <p:spPr bwMode="auto">
          <a:xfrm>
            <a:off x="1258888" y="6030080"/>
            <a:ext cx="7129462" cy="467239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t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0"/>
              </a:spcBef>
              <a:buFont typeface="Symbol" pitchFamily="18" charset="2"/>
              <a:buChar char="®"/>
              <a:defRPr/>
            </a:pPr>
            <a:r>
              <a:rPr lang="en-GB" altLang="de-DE" sz="1400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altLang="de-DE" sz="1400" i="0" dirty="0">
                <a:solidFill>
                  <a:srgbClr val="008000"/>
                </a:solidFill>
                <a:sym typeface="Symbol" pitchFamily="18" charset="2"/>
              </a:rPr>
              <a:t>KENDA better than </a:t>
            </a:r>
            <a:r>
              <a:rPr lang="en-GB" altLang="de-DE" sz="1400" i="0" dirty="0" err="1">
                <a:solidFill>
                  <a:srgbClr val="008000"/>
                </a:solidFill>
                <a:sym typeface="Symbol" pitchFamily="18" charset="2"/>
              </a:rPr>
              <a:t>downscaler</a:t>
            </a:r>
            <a:r>
              <a:rPr lang="en-GB" altLang="de-DE" sz="1400" i="0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(particularly in summer)</a:t>
            </a:r>
          </a:p>
          <a:p>
            <a:pPr>
              <a:spcBef>
                <a:spcPts val="0"/>
              </a:spcBef>
              <a:defRPr/>
            </a:pP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       except for </a:t>
            </a:r>
            <a:r>
              <a:rPr lang="en-GB" altLang="de-DE" sz="1400" b="0" i="0" dirty="0">
                <a:solidFill>
                  <a:srgbClr val="C00000"/>
                </a:solidFill>
                <a:sym typeface="Symbol" pitchFamily="18" charset="2"/>
              </a:rPr>
              <a:t>low cloud </a:t>
            </a: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and </a:t>
            </a:r>
            <a:r>
              <a:rPr lang="en-GB" altLang="de-DE" sz="1400" i="0" dirty="0">
                <a:solidFill>
                  <a:srgbClr val="C00000"/>
                </a:solidFill>
                <a:sym typeface="Symbol" pitchFamily="18" charset="2"/>
              </a:rPr>
              <a:t>RH2M</a:t>
            </a: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   (LETKF w/o RH2M vs. </a:t>
            </a:r>
            <a:r>
              <a:rPr lang="en-GB" altLang="de-DE" sz="1400" b="0" i="0" dirty="0" err="1">
                <a:solidFill>
                  <a:srgbClr val="000000"/>
                </a:solidFill>
                <a:sym typeface="Symbol" pitchFamily="18" charset="2"/>
              </a:rPr>
              <a:t>EnVar</a:t>
            </a:r>
            <a:r>
              <a:rPr lang="en-GB" altLang="de-DE" sz="1400" b="0" i="0" dirty="0">
                <a:solidFill>
                  <a:srgbClr val="000000"/>
                </a:solidFill>
                <a:sym typeface="Symbol" pitchFamily="18" charset="2"/>
              </a:rPr>
              <a:t> with use of RH2M)</a:t>
            </a:r>
            <a:endParaRPr lang="en-US" altLang="de-DE" sz="1400" b="0" i="0" dirty="0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08063" y="1358900"/>
            <a:ext cx="2484437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00000"/>
                </a:solidFill>
                <a:sym typeface="Symbol"/>
              </a:rPr>
              <a:t>winter  </a:t>
            </a:r>
            <a:r>
              <a:rPr lang="en-GB" sz="1400" b="0" i="0" dirty="0">
                <a:solidFill>
                  <a:srgbClr val="000000"/>
                </a:solidFill>
                <a:sym typeface="Symbol"/>
              </a:rPr>
              <a:t>25/11/19 – 06/01/20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708400" y="1357313"/>
            <a:ext cx="2482850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00000"/>
                </a:solidFill>
                <a:sym typeface="Symbol"/>
              </a:rPr>
              <a:t>autumn  </a:t>
            </a:r>
            <a:r>
              <a:rPr lang="en-GB" sz="1400" b="0" i="0" dirty="0">
                <a:solidFill>
                  <a:srgbClr val="000000"/>
                </a:solidFill>
                <a:sym typeface="Symbol"/>
              </a:rPr>
              <a:t>13/09 – 13/10/19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408738" y="1357313"/>
            <a:ext cx="2484437" cy="33972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00000"/>
                </a:solidFill>
                <a:sym typeface="Symbol"/>
              </a:rPr>
              <a:t>summer  </a:t>
            </a:r>
            <a:r>
              <a:rPr lang="en-GB" sz="1400" b="0" i="0" dirty="0">
                <a:solidFill>
                  <a:srgbClr val="000000"/>
                </a:solidFill>
                <a:sym typeface="Symbol"/>
              </a:rPr>
              <a:t>31/05 – 23/06/19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08063" y="1008063"/>
            <a:ext cx="788034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0" i="0" dirty="0">
                <a:solidFill>
                  <a:srgbClr val="010000"/>
                </a:solidFill>
                <a:latin typeface="Arial" charset="0"/>
              </a:rPr>
              <a:t>change [%] of RMSE   against </a:t>
            </a:r>
            <a:r>
              <a:rPr lang="en-GB" sz="1600" b="0" i="0" dirty="0" err="1">
                <a:solidFill>
                  <a:srgbClr val="010000"/>
                </a:solidFill>
                <a:latin typeface="Arial" charset="0"/>
              </a:rPr>
              <a:t>synop</a:t>
            </a:r>
            <a:endParaRPr lang="en-GB" sz="1600" b="0" i="0" dirty="0">
              <a:solidFill>
                <a:srgbClr val="010000"/>
              </a:solidFill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9512" y="3284984"/>
            <a:ext cx="5421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T2M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42908" y="4561964"/>
            <a:ext cx="61266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low</a:t>
            </a:r>
          </a:p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cloud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796" y="5210036"/>
            <a:ext cx="7587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36000" rIns="36000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global</a:t>
            </a:r>
          </a:p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radiation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7504" y="2564904"/>
            <a:ext cx="69281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RH2M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51520" y="1916832"/>
            <a:ext cx="42511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PS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5208" y="3861048"/>
            <a:ext cx="7523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36000" rIns="36000">
            <a:spAutoFit/>
          </a:bodyPr>
          <a:lstStyle/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 Narrow" panose="020B0606020202030204" pitchFamily="34" charset="0"/>
              </a:rPr>
              <a:t>10-m wind</a:t>
            </a:r>
          </a:p>
          <a:p>
            <a:pPr algn="ctr">
              <a:defRPr/>
            </a:pPr>
            <a:r>
              <a:rPr lang="en-GB" sz="1400" b="0" i="0" dirty="0">
                <a:solidFill>
                  <a:srgbClr val="010000"/>
                </a:solidFill>
                <a:latin typeface="Arial" charset="0"/>
              </a:rPr>
              <a:t>speed</a:t>
            </a:r>
          </a:p>
        </p:txBody>
      </p:sp>
      <p:sp>
        <p:nvSpPr>
          <p:cNvPr id="30" name="Textfeld 12"/>
          <p:cNvSpPr txBox="1">
            <a:spLocks noChangeArrowheads="1"/>
          </p:cNvSpPr>
          <p:nvPr/>
        </p:nvSpPr>
        <p:spPr bwMode="auto">
          <a:xfrm flipH="1">
            <a:off x="6588224" y="4561309"/>
            <a:ext cx="2160587" cy="523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00B050"/>
                </a:solidFill>
              </a:rPr>
              <a:t>ICON-KENDA better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0">
                <a:solidFill>
                  <a:srgbClr val="FF0000"/>
                </a:solidFill>
              </a:rPr>
              <a:t>ICON downscaler better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600184" y="1734962"/>
            <a:ext cx="5364304" cy="2738990"/>
            <a:chOff x="3600184" y="1734962"/>
            <a:chExt cx="5364304" cy="2738990"/>
          </a:xfrm>
        </p:grpSpPr>
        <p:sp>
          <p:nvSpPr>
            <p:cNvPr id="2" name="Rechteck 1"/>
            <p:cNvSpPr/>
            <p:nvPr/>
          </p:nvSpPr>
          <p:spPr bwMode="auto">
            <a:xfrm>
              <a:off x="3600184" y="1735976"/>
              <a:ext cx="2628000" cy="677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6336488" y="1734962"/>
              <a:ext cx="2628000" cy="677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3600184" y="3796818"/>
              <a:ext cx="2628000" cy="677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19551" r="27628" b="555"/>
          <a:stretch/>
        </p:blipFill>
        <p:spPr bwMode="auto">
          <a:xfrm>
            <a:off x="4661592" y="1011238"/>
            <a:ext cx="2052000" cy="54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9551" r="19164" b="555"/>
          <a:stretch/>
        </p:blipFill>
        <p:spPr bwMode="auto">
          <a:xfrm>
            <a:off x="6774368" y="1020763"/>
            <a:ext cx="2304000" cy="54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19551" r="27984" b="553"/>
          <a:stretch/>
        </p:blipFill>
        <p:spPr>
          <a:xfrm>
            <a:off x="2492560" y="1007104"/>
            <a:ext cx="2124000" cy="5479200"/>
          </a:xfrm>
          <a:prstGeom prst="rect">
            <a:avLst/>
          </a:prstGeom>
        </p:spPr>
      </p:pic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250825" y="115888"/>
            <a:ext cx="57610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344613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Task 4.1:    	KENDA for ICON-LAM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4613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	comparison to COSMO</a:t>
            </a:r>
            <a:endParaRPr kumimoji="1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58373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7C0D6-B9C9-48AC-901F-D36965D7F392}" type="slidenum">
              <a:rPr kumimoji="1" lang="de-DE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de-DE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179388" y="5715149"/>
            <a:ext cx="2266950" cy="738187"/>
          </a:xfrm>
          <a:prstGeom prst="rect">
            <a:avLst/>
          </a:prstGeom>
          <a:solidFill>
            <a:srgbClr val="E5FFE5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1" lang="en-GB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after first 3 hrs, ICON better than COSMO 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(particularly summer)</a:t>
            </a:r>
            <a:endParaRPr kumimoji="1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757266" y="2082601"/>
            <a:ext cx="1974974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autumn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15/09 – 14/10/19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876256" y="2082601"/>
            <a:ext cx="2016919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summer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01/06 – 24/06/19</a:t>
            </a:r>
          </a:p>
        </p:txBody>
      </p:sp>
      <p:sp>
        <p:nvSpPr>
          <p:cNvPr id="58377" name="Textfeld 12"/>
          <p:cNvSpPr txBox="1">
            <a:spLocks noChangeArrowheads="1"/>
          </p:cNvSpPr>
          <p:nvPr/>
        </p:nvSpPr>
        <p:spPr bwMode="auto">
          <a:xfrm flipH="1">
            <a:off x="179388" y="3357563"/>
            <a:ext cx="1296987" cy="584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ICON-D2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COSMO-D2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82589" y="2178050"/>
            <a:ext cx="1373187" cy="276225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UTC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79388" y="1395413"/>
            <a:ext cx="1728316" cy="5238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FSS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(15 g.pt. 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30 km)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0975" y="1017588"/>
            <a:ext cx="2160588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1-h </a:t>
            </a:r>
            <a:r>
              <a:rPr kumimoji="1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precip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vs. radar 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74689" y="2792413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907704" y="1495425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0.1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182589" y="4884738"/>
            <a:ext cx="1373187" cy="276225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1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UTC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474689" y="5311998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73722" y="4159250"/>
            <a:ext cx="1081087" cy="349250"/>
          </a:xfrm>
          <a:prstGeom prst="rect">
            <a:avLst/>
          </a:prstGeom>
          <a:solidFill>
            <a:srgbClr val="FFFFE0"/>
          </a:solidFill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0.1</a:t>
            </a:r>
            <a:r>
              <a:rPr kumimoji="1" lang="en-GB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 mm/h</a:t>
            </a:r>
            <a:endParaRPr kumimoji="1" lang="en-GB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38248" y="2082750"/>
            <a:ext cx="2016224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000000"/>
                </a:solidFill>
                <a:sym typeface="Symbol"/>
              </a:rPr>
              <a:t>winter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  </a:t>
            </a:r>
            <a:r>
              <a:rPr lang="en-GB" sz="1200" b="0" i="0" dirty="0">
                <a:solidFill>
                  <a:srgbClr val="000000"/>
                </a:solidFill>
                <a:sym typeface="Symbol"/>
              </a:rPr>
              <a:t>01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/12/19 – </a:t>
            </a:r>
            <a:r>
              <a:rPr lang="en-GB" sz="1200" b="0" i="0" dirty="0">
                <a:solidFill>
                  <a:srgbClr val="000000"/>
                </a:solidFill>
                <a:sym typeface="Symbol"/>
              </a:rPr>
              <a:t>04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/>
              </a:rPr>
              <a:t>/01/20</a:t>
            </a:r>
          </a:p>
        </p:txBody>
      </p:sp>
    </p:spTree>
    <p:extLst>
      <p:ext uri="{BB962C8B-B14F-4D97-AF65-F5344CB8AC3E}">
        <p14:creationId xmlns:p14="http://schemas.microsoft.com/office/powerpoint/2010/main" val="35740910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s (Standard)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Allgemeines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lgemeines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Office\Vorlagen\Präsentationen\Allgemeines (Standard).pot</Template>
  <TotalTime>0</TotalTime>
  <Words>2720</Words>
  <Application>Microsoft Office PowerPoint</Application>
  <PresentationFormat>Bildschirmpräsentation (4:3)</PresentationFormat>
  <Paragraphs>541</Paragraphs>
  <Slides>33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Calibri</vt:lpstr>
      <vt:lpstr>Comic Sans MS</vt:lpstr>
      <vt:lpstr>Courier New</vt:lpstr>
      <vt:lpstr>Gill Sans MT</vt:lpstr>
      <vt:lpstr>Lucida Sans Unicode</vt:lpstr>
      <vt:lpstr>Symbol</vt:lpstr>
      <vt:lpstr>Times New Roman</vt:lpstr>
      <vt:lpstr>Allgemeines (Standard)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</dc:title>
  <dc:creator>Christoph Schraff (Dr.)</dc:creator>
  <cp:lastModifiedBy>Schraff Christoph</cp:lastModifiedBy>
  <cp:revision>1131</cp:revision>
  <cp:lastPrinted>2020-09-02T19:13:09Z</cp:lastPrinted>
  <dcterms:created xsi:type="dcterms:W3CDTF">2004-04-29T09:02:53Z</dcterms:created>
  <dcterms:modified xsi:type="dcterms:W3CDTF">2020-09-03T10:34:24Z</dcterms:modified>
</cp:coreProperties>
</file>