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74" r:id="rId5"/>
    <p:sldId id="273" r:id="rId6"/>
    <p:sldId id="275" r:id="rId7"/>
    <p:sldId id="276" r:id="rId8"/>
    <p:sldId id="277" r:id="rId9"/>
    <p:sldId id="278" r:id="rId10"/>
    <p:sldId id="267" r:id="rId11"/>
    <p:sldId id="268" r:id="rId12"/>
    <p:sldId id="269" r:id="rId13"/>
    <p:sldId id="270" r:id="rId14"/>
    <p:sldId id="271" r:id="rId15"/>
    <p:sldId id="272" r:id="rId16"/>
    <p:sldId id="283" r:id="rId17"/>
    <p:sldId id="28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77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31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6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95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89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0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1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0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1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C79A-C246-4361-88A0-3BB5CF1ADDB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324-8AF5-4673-9A9F-C0F27BDC1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7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7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3143" y="1791779"/>
            <a:ext cx="10236530" cy="192935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</a:t>
            </a:r>
            <a:r>
              <a:rPr 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COSMO/ </a:t>
            </a:r>
            <a:r>
              <a:rPr 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ICON-KENDA @</a:t>
            </a:r>
            <a:r>
              <a:rPr 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</a:t>
            </a:r>
            <a:endParaRPr lang="it-IT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183928"/>
            <a:ext cx="9144000" cy="1655762"/>
          </a:xfrm>
        </p:spPr>
        <p:txBody>
          <a:bodyPr/>
          <a:lstStyle/>
          <a:p>
            <a:r>
              <a:rPr lang="it-IT" sz="3200" i="1" u="sng" dirty="0"/>
              <a:t>Francesca Marcucci</a:t>
            </a:r>
            <a:r>
              <a:rPr lang="it-IT" sz="3200" dirty="0"/>
              <a:t>, </a:t>
            </a:r>
            <a:r>
              <a:rPr lang="it-IT" sz="3200" i="1" dirty="0"/>
              <a:t>Lucio </a:t>
            </a:r>
            <a:r>
              <a:rPr lang="it-IT" sz="3200" i="1" dirty="0" err="1" smtClean="0"/>
              <a:t>Torrisi</a:t>
            </a:r>
            <a:r>
              <a:rPr lang="it-IT" sz="3200" i="1" dirty="0" smtClean="0"/>
              <a:t>, Valerio Cardinali</a:t>
            </a:r>
            <a:endParaRPr lang="it-IT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-873" r="-200" b="-873"/>
          <a:stretch>
            <a:fillRect/>
          </a:stretch>
        </p:blipFill>
        <p:spPr bwMode="auto">
          <a:xfrm>
            <a:off x="335361" y="274637"/>
            <a:ext cx="2194983" cy="609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UnioneStemmiAM_SVZM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161066"/>
            <a:ext cx="1384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6675" y="1297071"/>
            <a:ext cx="89914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RESULTS</a:t>
            </a:r>
          </a:p>
          <a:p>
            <a:pPr algn="ctr"/>
            <a:r>
              <a:rPr lang="it-IT" sz="4800" b="1" i="1" dirty="0" smtClean="0">
                <a:solidFill>
                  <a:schemeClr val="tx2"/>
                </a:solidFill>
              </a:rPr>
              <a:t>1st </a:t>
            </a:r>
            <a:r>
              <a:rPr lang="it-IT" sz="4800" b="1" i="1" dirty="0" err="1" smtClean="0">
                <a:solidFill>
                  <a:schemeClr val="tx2"/>
                </a:solidFill>
              </a:rPr>
              <a:t>may</a:t>
            </a:r>
            <a:r>
              <a:rPr lang="it-IT" sz="4800" b="1" i="1" dirty="0" smtClean="0">
                <a:solidFill>
                  <a:schemeClr val="tx2"/>
                </a:solidFill>
              </a:rPr>
              <a:t> – 25th </a:t>
            </a:r>
            <a:r>
              <a:rPr lang="it-IT" sz="4800" b="1" i="1" dirty="0" err="1" smtClean="0">
                <a:solidFill>
                  <a:schemeClr val="tx2"/>
                </a:solidFill>
              </a:rPr>
              <a:t>aug</a:t>
            </a:r>
            <a:r>
              <a:rPr lang="it-IT" sz="4800" b="1" i="1" dirty="0" smtClean="0">
                <a:solidFill>
                  <a:schemeClr val="tx2"/>
                </a:solidFill>
              </a:rPr>
              <a:t> 2020</a:t>
            </a:r>
          </a:p>
          <a:p>
            <a:pPr algn="ctr"/>
            <a:r>
              <a:rPr lang="it-IT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ICON-IT vs COSMO-IT</a:t>
            </a:r>
            <a:endParaRPr lang="it-IT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3096247" y="3697728"/>
            <a:ext cx="650929" cy="8059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3" t="9775" r="40151" b="52946"/>
          <a:stretch/>
        </p:blipFill>
        <p:spPr>
          <a:xfrm>
            <a:off x="4879826" y="3713225"/>
            <a:ext cx="604435" cy="7749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2" t="8062" r="1603" b="53914"/>
          <a:stretch/>
        </p:blipFill>
        <p:spPr>
          <a:xfrm>
            <a:off x="8121110" y="3651232"/>
            <a:ext cx="650929" cy="7904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0" t="12012" r="21281" b="52946"/>
          <a:stretch/>
        </p:blipFill>
        <p:spPr>
          <a:xfrm>
            <a:off x="6616911" y="3768851"/>
            <a:ext cx="635430" cy="7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94" y="737128"/>
            <a:ext cx="11717142" cy="53742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53587" y="-14987"/>
            <a:ext cx="78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Upper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-air Temperature</a:t>
            </a:r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9051009" y="0"/>
            <a:ext cx="650929" cy="8059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387458" y="1542728"/>
            <a:ext cx="650929" cy="8059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356461" y="4130945"/>
            <a:ext cx="650929" cy="8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56"/>
            <a:ext cx="11717142" cy="53742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53587" y="-14987"/>
            <a:ext cx="78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Upper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-air </a:t>
            </a:r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wind</a:t>
            </a:r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356461" y="4130945"/>
            <a:ext cx="650929" cy="8059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0" t="12012" r="21281" b="52946"/>
          <a:stretch/>
        </p:blipFill>
        <p:spPr>
          <a:xfrm>
            <a:off x="356461" y="1503335"/>
            <a:ext cx="635430" cy="7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56"/>
            <a:ext cx="11717142" cy="53742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53587" y="-14987"/>
            <a:ext cx="78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Upper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-air Relative </a:t>
            </a:r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Humidity</a:t>
            </a:r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356461" y="4130945"/>
            <a:ext cx="650929" cy="8059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3" t="9775" r="40151" b="52946"/>
          <a:stretch/>
        </p:blipFill>
        <p:spPr>
          <a:xfrm>
            <a:off x="402955" y="1607035"/>
            <a:ext cx="604435" cy="7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" y="544144"/>
            <a:ext cx="11717142" cy="56314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53587" y="-14987"/>
            <a:ext cx="78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Surface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parameters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: </a:t>
            </a:r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bias</a:t>
            </a:r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3" t="9775" r="40151" b="52946"/>
          <a:stretch/>
        </p:blipFill>
        <p:spPr>
          <a:xfrm>
            <a:off x="9433978" y="-82017"/>
            <a:ext cx="604435" cy="7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56"/>
            <a:ext cx="11717142" cy="53742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53587" y="-14987"/>
            <a:ext cx="78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Surface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parameters</a:t>
            </a:r>
            <a:r>
              <a:rPr lang="it-IT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: </a:t>
            </a:r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rmse</a:t>
            </a:r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666427" y="3177153"/>
            <a:ext cx="1177871" cy="743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2" t="8062" r="1603" b="53914"/>
          <a:stretch/>
        </p:blipFill>
        <p:spPr>
          <a:xfrm>
            <a:off x="340962" y="3525864"/>
            <a:ext cx="650929" cy="79041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9624913" y="-64000"/>
            <a:ext cx="650929" cy="8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25" y="1408671"/>
            <a:ext cx="9308758" cy="4572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28599" y="226784"/>
            <a:ext cx="2487826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1050" dirty="0"/>
              <a:t>&amp;STD_OBS</a:t>
            </a:r>
          </a:p>
          <a:p>
            <a:r>
              <a:rPr lang="it-IT" sz="1050" dirty="0"/>
              <a:t>   !--------------------------</a:t>
            </a:r>
          </a:p>
          <a:p>
            <a:r>
              <a:rPr lang="it-IT" sz="1050" dirty="0"/>
              <a:t>   ! for GPSGB </a:t>
            </a:r>
            <a:r>
              <a:rPr lang="it-IT" sz="1050" dirty="0" err="1"/>
              <a:t>bias</a:t>
            </a:r>
            <a:r>
              <a:rPr lang="it-IT" sz="1050" dirty="0"/>
              <a:t> </a:t>
            </a:r>
            <a:r>
              <a:rPr lang="it-IT" sz="1050" dirty="0" err="1"/>
              <a:t>correction</a:t>
            </a:r>
            <a:endParaRPr lang="it-IT" sz="1050" dirty="0"/>
          </a:p>
          <a:p>
            <a:r>
              <a:rPr lang="it-IT" sz="1050" dirty="0"/>
              <a:t>   !--------------------------</a:t>
            </a:r>
          </a:p>
          <a:p>
            <a:r>
              <a:rPr lang="it-IT" sz="1050" dirty="0"/>
              <a:t>   </a:t>
            </a:r>
            <a:r>
              <a:rPr lang="it-IT" sz="1050" dirty="0" err="1"/>
              <a:t>n_required</a:t>
            </a:r>
            <a:r>
              <a:rPr lang="it-IT" sz="1050" dirty="0"/>
              <a:t>   = </a:t>
            </a:r>
            <a:r>
              <a:rPr lang="it-IT" sz="1050" dirty="0" smtClean="0"/>
              <a:t>48</a:t>
            </a:r>
          </a:p>
          <a:p>
            <a:r>
              <a:rPr lang="it-IT" sz="1050" dirty="0"/>
              <a:t>!</a:t>
            </a:r>
            <a:r>
              <a:rPr lang="it-IT" sz="1050" dirty="0" err="1"/>
              <a:t>biascor_mode</a:t>
            </a:r>
            <a:r>
              <a:rPr lang="it-IT" sz="1050" dirty="0"/>
              <a:t>  = 2      </a:t>
            </a:r>
            <a:endParaRPr lang="it-IT" sz="1050" dirty="0" smtClean="0"/>
          </a:p>
          <a:p>
            <a:r>
              <a:rPr lang="it-IT" sz="1050" dirty="0" smtClean="0"/>
              <a:t>! </a:t>
            </a:r>
            <a:r>
              <a:rPr lang="it-IT" sz="1050" dirty="0" err="1"/>
              <a:t>bias</a:t>
            </a:r>
            <a:r>
              <a:rPr lang="it-IT" sz="1050" dirty="0"/>
              <a:t> </a:t>
            </a:r>
            <a:r>
              <a:rPr lang="it-IT" sz="1050" dirty="0" err="1"/>
              <a:t>correction</a:t>
            </a:r>
            <a:r>
              <a:rPr lang="it-IT" sz="1050" dirty="0"/>
              <a:t>: 0=no, 1=update-</a:t>
            </a:r>
            <a:r>
              <a:rPr lang="it-IT" sz="1050" dirty="0" err="1"/>
              <a:t>only</a:t>
            </a:r>
            <a:r>
              <a:rPr lang="it-IT" sz="1050" dirty="0"/>
              <a:t>,</a:t>
            </a:r>
          </a:p>
          <a:p>
            <a:r>
              <a:rPr lang="it-IT" sz="1050" dirty="0"/>
              <a:t>                          ! 2=</a:t>
            </a:r>
            <a:r>
              <a:rPr lang="it-IT" sz="1050" dirty="0" err="1"/>
              <a:t>fg</a:t>
            </a:r>
            <a:r>
              <a:rPr lang="it-IT" sz="1050" dirty="0"/>
              <a:t>, 3=ana, </a:t>
            </a:r>
            <a:r>
              <a:rPr lang="it-IT" sz="1050" dirty="0" smtClean="0"/>
              <a:t>4=</a:t>
            </a:r>
            <a:r>
              <a:rPr lang="it-IT" sz="1050" dirty="0" err="1" smtClean="0"/>
              <a:t>VarBC</a:t>
            </a:r>
            <a:endParaRPr lang="it-IT" sz="1050" dirty="0" smtClean="0"/>
          </a:p>
          <a:p>
            <a:r>
              <a:rPr lang="it-IT" sz="1050" dirty="0" smtClean="0"/>
              <a:t>! default </a:t>
            </a:r>
            <a:r>
              <a:rPr lang="it-IT" sz="1050" dirty="0" err="1" smtClean="0"/>
              <a:t>value</a:t>
            </a:r>
            <a:r>
              <a:rPr lang="it-IT" sz="1050" dirty="0" smtClean="0"/>
              <a:t> = 2</a:t>
            </a:r>
            <a:endParaRPr lang="it-IT" sz="1050" dirty="0"/>
          </a:p>
          <a:p>
            <a:endParaRPr lang="it-IT" sz="1050" dirty="0"/>
          </a:p>
          <a:p>
            <a:r>
              <a:rPr lang="it-IT" sz="1050" dirty="0" err="1" smtClean="0"/>
              <a:t>bc_fallback</a:t>
            </a:r>
            <a:r>
              <a:rPr lang="it-IT" sz="1050" dirty="0" smtClean="0"/>
              <a:t>   </a:t>
            </a:r>
            <a:r>
              <a:rPr lang="it-IT" sz="1050" dirty="0"/>
              <a:t>= F</a:t>
            </a:r>
          </a:p>
          <a:p>
            <a:r>
              <a:rPr lang="it-IT" sz="1050" dirty="0"/>
              <a:t>  /</a:t>
            </a:r>
          </a:p>
          <a:p>
            <a:endParaRPr lang="it-IT" sz="1050" dirty="0"/>
          </a:p>
          <a:p>
            <a:r>
              <a:rPr lang="it-IT" sz="1050" dirty="0"/>
              <a:t>  &amp;</a:t>
            </a:r>
            <a:r>
              <a:rPr lang="it-IT" sz="1050" dirty="0" err="1"/>
              <a:t>biascor</a:t>
            </a:r>
            <a:endParaRPr lang="it-IT" sz="1050" dirty="0"/>
          </a:p>
          <a:p>
            <a:r>
              <a:rPr lang="it-IT" sz="1050" dirty="0"/>
              <a:t>    </a:t>
            </a:r>
            <a:r>
              <a:rPr lang="it-IT" sz="1050" dirty="0" err="1"/>
              <a:t>fallback</a:t>
            </a:r>
            <a:r>
              <a:rPr lang="it-IT" sz="1050" dirty="0"/>
              <a:t> = F</a:t>
            </a:r>
          </a:p>
          <a:p>
            <a:r>
              <a:rPr lang="it-IT" sz="1050" dirty="0"/>
              <a:t>    </a:t>
            </a:r>
            <a:r>
              <a:rPr lang="it-IT" sz="1050" dirty="0" err="1"/>
              <a:t>bc_files</a:t>
            </a:r>
            <a:r>
              <a:rPr lang="it-IT" sz="1050" dirty="0"/>
              <a:t> = 'bias_GPSGB.202009022300'</a:t>
            </a:r>
          </a:p>
          <a:p>
            <a:r>
              <a:rPr lang="it-IT" sz="1050" dirty="0"/>
              <a:t>    verbose  = 2</a:t>
            </a:r>
          </a:p>
          <a:p>
            <a:r>
              <a:rPr lang="it-IT" sz="1050" dirty="0"/>
              <a:t>  </a:t>
            </a:r>
            <a:r>
              <a:rPr lang="it-IT" sz="1050" dirty="0" smtClean="0"/>
              <a:t>/</a:t>
            </a:r>
          </a:p>
          <a:p>
            <a:r>
              <a:rPr lang="en-US" sz="1050" dirty="0"/>
              <a:t>&amp;REPORT type='GPSGB'</a:t>
            </a:r>
          </a:p>
          <a:p>
            <a:r>
              <a:rPr lang="en-US" sz="1050" dirty="0"/>
              <a:t>          use      = 'passive'</a:t>
            </a:r>
          </a:p>
          <a:p>
            <a:r>
              <a:rPr lang="en-US" sz="1050" dirty="0"/>
              <a:t>/</a:t>
            </a:r>
            <a:endParaRPr lang="it-IT" sz="1050" dirty="0"/>
          </a:p>
          <a:p>
            <a:r>
              <a:rPr lang="it-IT" sz="1050" dirty="0"/>
              <a:t>!------</a:t>
            </a:r>
          </a:p>
          <a:p>
            <a:r>
              <a:rPr lang="it-IT" sz="1050" dirty="0"/>
              <a:t>! GPSGB</a:t>
            </a:r>
          </a:p>
          <a:p>
            <a:r>
              <a:rPr lang="it-IT" sz="1050" dirty="0"/>
              <a:t>!------</a:t>
            </a:r>
          </a:p>
          <a:p>
            <a:r>
              <a:rPr lang="it-IT" sz="1050" dirty="0"/>
              <a:t>     &amp;THINNING</a:t>
            </a:r>
          </a:p>
          <a:p>
            <a:r>
              <a:rPr lang="it-IT" sz="1050" dirty="0"/>
              <a:t>       </a:t>
            </a:r>
            <a:r>
              <a:rPr lang="it-IT" sz="1050" dirty="0" err="1"/>
              <a:t>comment</a:t>
            </a:r>
            <a:r>
              <a:rPr lang="it-IT" sz="1050" dirty="0"/>
              <a:t> = 'GPSGB </a:t>
            </a:r>
            <a:r>
              <a:rPr lang="it-IT" sz="1050" dirty="0" err="1" smtClean="0"/>
              <a:t>thinning</a:t>
            </a:r>
            <a:endParaRPr lang="it-IT" sz="1050" dirty="0" smtClean="0"/>
          </a:p>
          <a:p>
            <a:r>
              <a:rPr lang="it-IT" sz="1050" dirty="0" smtClean="0"/>
              <a:t>       </a:t>
            </a:r>
            <a:r>
              <a:rPr lang="it-IT" sz="1050" dirty="0" err="1"/>
              <a:t>obstype</a:t>
            </a:r>
            <a:r>
              <a:rPr lang="it-IT" sz="1050" dirty="0"/>
              <a:t> = 'GPSGB'              </a:t>
            </a:r>
          </a:p>
          <a:p>
            <a:r>
              <a:rPr lang="it-IT" sz="1050" dirty="0"/>
              <a:t>       state   = 'passive'          </a:t>
            </a:r>
            <a:endParaRPr lang="it-IT" sz="1050" dirty="0" smtClean="0"/>
          </a:p>
          <a:p>
            <a:r>
              <a:rPr lang="it-IT" sz="1050" dirty="0" smtClean="0"/>
              <a:t>       </a:t>
            </a:r>
            <a:r>
              <a:rPr lang="it-IT" sz="1050" dirty="0"/>
              <a:t>rule3   = '</a:t>
            </a:r>
            <a:r>
              <a:rPr lang="it-IT" sz="1050" dirty="0" err="1"/>
              <a:t>quality</a:t>
            </a:r>
            <a:r>
              <a:rPr lang="it-IT" sz="1050" dirty="0"/>
              <a:t>'              </a:t>
            </a:r>
            <a:endParaRPr lang="it-IT" sz="1050" dirty="0" smtClean="0"/>
          </a:p>
          <a:p>
            <a:r>
              <a:rPr lang="it-IT" sz="1050" dirty="0" smtClean="0"/>
              <a:t>! </a:t>
            </a:r>
            <a:r>
              <a:rPr lang="it-IT" sz="1050" dirty="0" err="1"/>
              <a:t>higher</a:t>
            </a:r>
            <a:r>
              <a:rPr lang="it-IT" sz="1050" dirty="0"/>
              <a:t> </a:t>
            </a:r>
            <a:r>
              <a:rPr lang="it-IT" sz="1050" dirty="0" err="1"/>
              <a:t>priority</a:t>
            </a:r>
            <a:r>
              <a:rPr lang="it-IT" sz="1050" dirty="0"/>
              <a:t> for '</a:t>
            </a:r>
            <a:r>
              <a:rPr lang="it-IT" sz="1050" dirty="0" err="1"/>
              <a:t>quality</a:t>
            </a:r>
            <a:r>
              <a:rPr lang="it-IT" sz="1050" dirty="0"/>
              <a:t>'</a:t>
            </a:r>
          </a:p>
          <a:p>
            <a:r>
              <a:rPr lang="it-IT" sz="1050" dirty="0"/>
              <a:t>       rule4   = 'time'                </a:t>
            </a:r>
            <a:endParaRPr lang="it-IT" sz="1050" dirty="0" smtClean="0"/>
          </a:p>
          <a:p>
            <a:r>
              <a:rPr lang="it-IT" sz="1050" dirty="0" smtClean="0"/>
              <a:t> </a:t>
            </a:r>
            <a:r>
              <a:rPr lang="it-IT" sz="1050" dirty="0"/>
              <a:t>! </a:t>
            </a:r>
            <a:r>
              <a:rPr lang="it-IT" sz="1050" dirty="0" err="1"/>
              <a:t>lower</a:t>
            </a:r>
            <a:r>
              <a:rPr lang="it-IT" sz="1050" dirty="0"/>
              <a:t>  </a:t>
            </a:r>
            <a:r>
              <a:rPr lang="it-IT" sz="1050" dirty="0" err="1"/>
              <a:t>priority</a:t>
            </a:r>
            <a:r>
              <a:rPr lang="it-IT" sz="1050" dirty="0"/>
              <a:t> for 'time'</a:t>
            </a:r>
          </a:p>
          <a:p>
            <a:r>
              <a:rPr lang="it-IT" sz="1050" dirty="0"/>
              <a:t>       ni      =  256                   </a:t>
            </a:r>
            <a:endParaRPr lang="it-IT" sz="1050" dirty="0" smtClean="0"/>
          </a:p>
          <a:p>
            <a:r>
              <a:rPr lang="it-IT" sz="1050" dirty="0" smtClean="0"/>
              <a:t>! </a:t>
            </a:r>
            <a:r>
              <a:rPr lang="it-IT" sz="1050" dirty="0" err="1"/>
              <a:t>ca</a:t>
            </a:r>
            <a:r>
              <a:rPr lang="it-IT" sz="1050" dirty="0"/>
              <a:t> 30 km  </a:t>
            </a:r>
            <a:r>
              <a:rPr lang="it-IT" sz="1050" dirty="0" err="1"/>
              <a:t>horizontal</a:t>
            </a:r>
            <a:r>
              <a:rPr lang="it-IT" sz="1050" dirty="0"/>
              <a:t> </a:t>
            </a:r>
            <a:r>
              <a:rPr lang="it-IT" sz="1050" dirty="0" err="1"/>
              <a:t>distance</a:t>
            </a:r>
            <a:endParaRPr lang="it-IT" sz="1050" dirty="0"/>
          </a:p>
          <a:p>
            <a:r>
              <a:rPr lang="it-IT" sz="1050" dirty="0"/>
              <a:t>/</a:t>
            </a:r>
          </a:p>
          <a:p>
            <a:endParaRPr lang="it-IT" sz="105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90317" y="226784"/>
            <a:ext cx="74161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GNSS ZPD MONITORING  (1-31 August 2020)</a:t>
            </a:r>
            <a:endParaRPr lang="it-IT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370804" y="4935765"/>
            <a:ext cx="393562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LAMPBKG</a:t>
            </a:r>
          </a:p>
          <a:p>
            <a:r>
              <a:rPr lang="it-IT" dirty="0" smtClean="0"/>
              <a:t>LAMPMETO</a:t>
            </a:r>
          </a:p>
          <a:p>
            <a:r>
              <a:rPr lang="it-IT" dirty="0" smtClean="0"/>
              <a:t>LAMPMTGH</a:t>
            </a:r>
          </a:p>
          <a:p>
            <a:r>
              <a:rPr lang="it-IT" dirty="0" smtClean="0"/>
              <a:t>LAMPMTRH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low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statistics</a:t>
            </a:r>
            <a:r>
              <a:rPr lang="it-IT" dirty="0" smtClean="0">
                <a:solidFill>
                  <a:srgbClr val="FF0000"/>
                </a:solidFill>
              </a:rPr>
              <a:t>!!! (≈50 vs </a:t>
            </a:r>
            <a:r>
              <a:rPr lang="it-IT" dirty="0">
                <a:solidFill>
                  <a:srgbClr val="FF0000"/>
                </a:solidFill>
              </a:rPr>
              <a:t>≈ </a:t>
            </a:r>
            <a:r>
              <a:rPr lang="it-IT" dirty="0" smtClean="0">
                <a:solidFill>
                  <a:srgbClr val="FF0000"/>
                </a:solidFill>
              </a:rPr>
              <a:t>1200)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7140539" y="4582274"/>
            <a:ext cx="369870" cy="29795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10294706" y="3287730"/>
            <a:ext cx="462337" cy="19109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9658153" y="5198724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VEN1MTRH</a:t>
            </a:r>
          </a:p>
          <a:p>
            <a:r>
              <a:rPr lang="it-IT" dirty="0" smtClean="0"/>
              <a:t>VEN1BKG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81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53587" y="-14987"/>
            <a:ext cx="78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Conclusions</a:t>
            </a:r>
            <a:endParaRPr lang="it-IT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8411" y="1025611"/>
            <a:ext cx="11244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/>
              <a:t>ICON-IT </a:t>
            </a:r>
            <a:r>
              <a:rPr lang="it-IT" sz="2400" dirty="0" err="1" smtClean="0"/>
              <a:t>runs</a:t>
            </a:r>
            <a:r>
              <a:rPr lang="it-IT" sz="2400" dirty="0" smtClean="0"/>
              <a:t> </a:t>
            </a:r>
            <a:r>
              <a:rPr lang="it-IT" sz="2400" dirty="0" err="1" smtClean="0"/>
              <a:t>pre-operationally</a:t>
            </a:r>
            <a:r>
              <a:rPr lang="it-IT" sz="2400" dirty="0" smtClean="0"/>
              <a:t> @2.2 km over </a:t>
            </a:r>
            <a:r>
              <a:rPr lang="it-IT" sz="2400" dirty="0" err="1" smtClean="0"/>
              <a:t>Italian</a:t>
            </a:r>
            <a:r>
              <a:rPr lang="it-IT" sz="2400" dirty="0" smtClean="0"/>
              <a:t> domain </a:t>
            </a:r>
            <a:r>
              <a:rPr lang="it-IT" sz="2400" dirty="0" err="1" smtClean="0"/>
              <a:t>since</a:t>
            </a:r>
            <a:r>
              <a:rPr lang="it-IT" sz="2400" dirty="0" smtClean="0"/>
              <a:t> </a:t>
            </a:r>
            <a:r>
              <a:rPr lang="it-IT" sz="2400" dirty="0" err="1" smtClean="0"/>
              <a:t>feb</a:t>
            </a:r>
            <a:r>
              <a:rPr lang="it-IT" sz="2400" dirty="0" smtClean="0"/>
              <a:t> 2020</a:t>
            </a:r>
          </a:p>
          <a:p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err="1"/>
              <a:t>F</a:t>
            </a:r>
            <a:r>
              <a:rPr lang="it-IT" sz="2400" dirty="0" err="1" smtClean="0"/>
              <a:t>cst</a:t>
            </a:r>
            <a:r>
              <a:rPr lang="it-IT" sz="2400" dirty="0" smtClean="0"/>
              <a:t> </a:t>
            </a:r>
            <a:r>
              <a:rPr lang="it-IT" sz="2400" dirty="0" err="1" smtClean="0"/>
              <a:t>products</a:t>
            </a:r>
            <a:r>
              <a:rPr lang="it-IT" sz="2400" dirty="0" smtClean="0"/>
              <a:t> are </a:t>
            </a:r>
            <a:r>
              <a:rPr lang="it-IT" sz="2400" dirty="0" err="1" smtClean="0"/>
              <a:t>daily</a:t>
            </a:r>
            <a:r>
              <a:rPr lang="it-IT" sz="2400" dirty="0" smtClean="0"/>
              <a:t> </a:t>
            </a:r>
            <a:r>
              <a:rPr lang="it-IT" sz="2400" dirty="0" err="1" smtClean="0"/>
              <a:t>provided</a:t>
            </a:r>
            <a:r>
              <a:rPr lang="it-IT" sz="2400" dirty="0" smtClean="0"/>
              <a:t> (00,12UTC) to </a:t>
            </a:r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operational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forecast</a:t>
            </a:r>
            <a:r>
              <a:rPr lang="it-IT" sz="2400" dirty="0" smtClean="0"/>
              <a:t> room</a:t>
            </a:r>
          </a:p>
          <a:p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err="1" smtClean="0"/>
              <a:t>Forecasters</a:t>
            </a:r>
            <a:r>
              <a:rPr lang="it-IT" sz="2400" dirty="0" smtClean="0"/>
              <a:t> are </a:t>
            </a:r>
            <a:r>
              <a:rPr lang="it-IT" sz="2400" dirty="0" err="1" smtClean="0"/>
              <a:t>quite</a:t>
            </a:r>
            <a:r>
              <a:rPr lang="it-IT" sz="2400" dirty="0" smtClean="0"/>
              <a:t> </a:t>
            </a:r>
            <a:r>
              <a:rPr lang="it-IT" sz="2400" dirty="0" err="1" smtClean="0"/>
              <a:t>satisfied</a:t>
            </a:r>
            <a:r>
              <a:rPr lang="it-IT" sz="2400" dirty="0" smtClean="0"/>
              <a:t> with ICON model performances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they</a:t>
            </a:r>
            <a:r>
              <a:rPr lang="it-IT" sz="2400" dirty="0" smtClean="0"/>
              <a:t> </a:t>
            </a:r>
            <a:r>
              <a:rPr lang="it-IT" sz="2400" dirty="0" err="1" smtClean="0"/>
              <a:t>collected</a:t>
            </a:r>
            <a:r>
              <a:rPr lang="it-IT" sz="2400" dirty="0" smtClean="0"/>
              <a:t> </a:t>
            </a:r>
            <a:r>
              <a:rPr lang="it-IT" sz="2400" dirty="0" err="1" smtClean="0"/>
              <a:t>many</a:t>
            </a:r>
            <a:r>
              <a:rPr lang="it-IT" sz="2400" dirty="0" smtClean="0"/>
              <a:t> </a:t>
            </a:r>
            <a:r>
              <a:rPr lang="it-IT" sz="2400" dirty="0" err="1" smtClean="0"/>
              <a:t>cases</a:t>
            </a:r>
            <a:r>
              <a:rPr lang="it-IT" sz="2400" dirty="0" smtClean="0"/>
              <a:t> of </a:t>
            </a:r>
            <a:r>
              <a:rPr lang="it-IT" sz="2400" dirty="0" err="1" smtClean="0"/>
              <a:t>failure</a:t>
            </a:r>
            <a:r>
              <a:rPr lang="it-IT" sz="2400" dirty="0" smtClean="0"/>
              <a:t> (</a:t>
            </a:r>
            <a:r>
              <a:rPr lang="it-IT" sz="2400" dirty="0" err="1" smtClean="0"/>
              <a:t>summer</a:t>
            </a:r>
            <a:r>
              <a:rPr lang="it-IT" sz="2400" dirty="0" smtClean="0"/>
              <a:t> </a:t>
            </a:r>
            <a:r>
              <a:rPr lang="it-IT" sz="2400" dirty="0" err="1" smtClean="0"/>
              <a:t>convection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well</a:t>
            </a:r>
            <a:r>
              <a:rPr lang="it-IT" sz="2400" dirty="0" smtClean="0"/>
              <a:t> </a:t>
            </a:r>
            <a:r>
              <a:rPr lang="it-IT" sz="2400" dirty="0" err="1" smtClean="0"/>
              <a:t>forecsted</a:t>
            </a:r>
            <a:r>
              <a:rPr lang="it-IT" sz="2400" dirty="0" smtClean="0"/>
              <a:t>) – </a:t>
            </a:r>
            <a:r>
              <a:rPr lang="it-IT" sz="2400" dirty="0" err="1" smtClean="0"/>
              <a:t>these</a:t>
            </a:r>
            <a:r>
              <a:rPr lang="it-IT" sz="2400" dirty="0" smtClean="0"/>
              <a:t> case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correctly</a:t>
            </a:r>
            <a:r>
              <a:rPr lang="it-IT" sz="2400" dirty="0" smtClean="0"/>
              <a:t> </a:t>
            </a:r>
            <a:r>
              <a:rPr lang="it-IT" sz="2400" dirty="0" err="1" smtClean="0"/>
              <a:t>forecasted</a:t>
            </a:r>
            <a:r>
              <a:rPr lang="it-IT" sz="2400" dirty="0" smtClean="0"/>
              <a:t> by COSMO-IT</a:t>
            </a:r>
          </a:p>
          <a:p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err="1" smtClean="0"/>
              <a:t>Beside</a:t>
            </a:r>
            <a:r>
              <a:rPr lang="it-IT" sz="2400" dirty="0" smtClean="0"/>
              <a:t> </a:t>
            </a:r>
            <a:r>
              <a:rPr lang="it-IT" sz="2400" dirty="0" err="1" smtClean="0"/>
              <a:t>subjective</a:t>
            </a:r>
            <a:r>
              <a:rPr lang="it-IT" sz="2400" dirty="0" smtClean="0"/>
              <a:t> </a:t>
            </a:r>
            <a:r>
              <a:rPr lang="it-IT" sz="2400" dirty="0" err="1" smtClean="0"/>
              <a:t>verfications</a:t>
            </a:r>
            <a:r>
              <a:rPr lang="it-IT" sz="2400" dirty="0" smtClean="0"/>
              <a:t>, the </a:t>
            </a:r>
            <a:r>
              <a:rPr lang="it-IT" sz="2400" dirty="0" err="1" smtClean="0"/>
              <a:t>objective</a:t>
            </a:r>
            <a:r>
              <a:rPr lang="it-IT" sz="2400" dirty="0" smtClean="0"/>
              <a:t> </a:t>
            </a:r>
            <a:r>
              <a:rPr lang="it-IT" sz="2400" dirty="0" err="1" smtClean="0"/>
              <a:t>verifications</a:t>
            </a:r>
            <a:r>
              <a:rPr lang="it-IT" sz="2400" dirty="0" smtClean="0"/>
              <a:t> show </a:t>
            </a:r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</a:t>
            </a:r>
            <a:r>
              <a:rPr lang="it-IT" sz="2400" dirty="0" err="1" smtClean="0"/>
              <a:t>except</a:t>
            </a:r>
            <a:r>
              <a:rPr lang="it-IT" sz="2400" dirty="0" smtClean="0"/>
              <a:t> for </a:t>
            </a:r>
            <a:r>
              <a:rPr lang="it-IT" sz="2400" dirty="0" err="1" smtClean="0"/>
              <a:t>pmsl</a:t>
            </a:r>
            <a:r>
              <a:rPr lang="it-IT" sz="2400" dirty="0" smtClean="0"/>
              <a:t> (</a:t>
            </a:r>
            <a:r>
              <a:rPr lang="it-IT" sz="2400" dirty="0" err="1" smtClean="0"/>
              <a:t>rmse</a:t>
            </a:r>
            <a:r>
              <a:rPr lang="it-IT" sz="2400" dirty="0" smtClean="0"/>
              <a:t>)</a:t>
            </a:r>
            <a:r>
              <a:rPr lang="it-IT" sz="2400" dirty="0" smtClean="0">
                <a:sym typeface="Wingdings" panose="05000000000000000000" pitchFamily="2" charset="2"/>
              </a:rPr>
              <a:t>. </a:t>
            </a:r>
            <a:r>
              <a:rPr lang="it-IT" sz="2400" dirty="0" err="1" smtClean="0">
                <a:sym typeface="Wingdings" panose="05000000000000000000" pitchFamily="2" charset="2"/>
              </a:rPr>
              <a:t>As</a:t>
            </a:r>
            <a:r>
              <a:rPr lang="it-IT" sz="2400" dirty="0" smtClean="0">
                <a:sym typeface="Wingdings" panose="05000000000000000000" pitchFamily="2" charset="2"/>
              </a:rPr>
              <a:t> no </a:t>
            </a:r>
            <a:r>
              <a:rPr lang="it-IT" sz="2400" dirty="0" err="1" smtClean="0">
                <a:sym typeface="Wingdings" panose="05000000000000000000" pitchFamily="2" charset="2"/>
              </a:rPr>
              <a:t>other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countries</a:t>
            </a:r>
            <a:r>
              <a:rPr lang="it-IT" sz="2400" dirty="0" smtClean="0">
                <a:sym typeface="Wingdings" panose="05000000000000000000" pitchFamily="2" charset="2"/>
              </a:rPr>
              <a:t> (IFS/ICON-EU IC) </a:t>
            </a:r>
            <a:r>
              <a:rPr lang="it-IT" sz="2400" dirty="0" err="1" smtClean="0">
                <a:sym typeface="Wingdings" panose="05000000000000000000" pitchFamily="2" charset="2"/>
              </a:rPr>
              <a:t>have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this</a:t>
            </a:r>
            <a:r>
              <a:rPr lang="it-IT" sz="2400" dirty="0" smtClean="0">
                <a:sym typeface="Wingdings" panose="05000000000000000000" pitchFamily="2" charset="2"/>
              </a:rPr>
              <a:t> negative score, </a:t>
            </a:r>
            <a:r>
              <a:rPr lang="it-IT" sz="2400" dirty="0" err="1" smtClean="0">
                <a:sym typeface="Wingdings" panose="05000000000000000000" pitchFamily="2" charset="2"/>
              </a:rPr>
              <a:t>could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analysis</a:t>
            </a:r>
            <a:r>
              <a:rPr lang="it-IT" sz="2400" dirty="0">
                <a:sym typeface="Wingdings" panose="05000000000000000000" pitchFamily="2" charset="2"/>
              </a:rPr>
              <a:t> be </a:t>
            </a:r>
            <a:r>
              <a:rPr lang="it-IT" sz="2400" dirty="0" err="1" smtClean="0">
                <a:sym typeface="Wingdings" panose="05000000000000000000" pitchFamily="2" charset="2"/>
              </a:rPr>
              <a:t>responsible</a:t>
            </a:r>
            <a:r>
              <a:rPr lang="it-IT" sz="2400" dirty="0" smtClean="0">
                <a:sym typeface="Wingdings" panose="05000000000000000000" pitchFamily="2" charset="2"/>
              </a:rPr>
              <a:t> of </a:t>
            </a:r>
            <a:r>
              <a:rPr lang="it-IT" sz="2400" dirty="0" err="1" smtClean="0">
                <a:sym typeface="Wingdings" panose="05000000000000000000" pitchFamily="2" charset="2"/>
              </a:rPr>
              <a:t>this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behaviour</a:t>
            </a:r>
            <a:r>
              <a:rPr lang="it-IT" sz="2400" dirty="0" smtClean="0">
                <a:sym typeface="Wingdings" panose="05000000000000000000" pitchFamily="2" charset="2"/>
              </a:rPr>
              <a:t> ?     </a:t>
            </a:r>
            <a:r>
              <a:rPr lang="it-IT" sz="2400" dirty="0" err="1" smtClean="0">
                <a:sym typeface="Wingdings" panose="05000000000000000000" pitchFamily="2" charset="2"/>
              </a:rPr>
              <a:t>further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investigation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is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needed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7396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51516" y="326606"/>
            <a:ext cx="120508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</a:t>
            </a:r>
            <a:r>
              <a:rPr lang="en-US" sz="2400" b="1" dirty="0" smtClean="0"/>
              <a:t>re-operational ICON-IT run (2.2km/65vl) </a:t>
            </a:r>
            <a:r>
              <a:rPr lang="en-US" sz="2400" b="1" dirty="0"/>
              <a:t>with IFS </a:t>
            </a:r>
            <a:r>
              <a:rPr lang="en-US" sz="2400" b="1" dirty="0" smtClean="0"/>
              <a:t>LBC and ICON-KENDA DA cycle</a:t>
            </a:r>
            <a:endParaRPr lang="it-IT" sz="2400" b="1" dirty="0"/>
          </a:p>
        </p:txBody>
      </p:sp>
      <p:sp>
        <p:nvSpPr>
          <p:cNvPr id="35" name="AutoShape 2" descr="Image result for emoticon pensier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60375" y="1097778"/>
            <a:ext cx="11014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ICON-IT </a:t>
            </a: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to COSMO-IT (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namelist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ICON-D2)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Last </a:t>
            </a:r>
            <a:r>
              <a:rPr lang="it-IT" dirty="0" err="1" smtClean="0"/>
              <a:t>version</a:t>
            </a:r>
            <a:r>
              <a:rPr lang="it-IT" dirty="0" smtClean="0"/>
              <a:t> of ICON code («</a:t>
            </a:r>
            <a:r>
              <a:rPr lang="it-IT" dirty="0" err="1" smtClean="0"/>
              <a:t>icon-nwp</a:t>
            </a:r>
            <a:r>
              <a:rPr lang="it-IT" dirty="0" smtClean="0"/>
              <a:t>» </a:t>
            </a:r>
            <a:r>
              <a:rPr lang="it-IT" dirty="0" err="1" smtClean="0"/>
              <a:t>branch</a:t>
            </a:r>
            <a:r>
              <a:rPr lang="it-IT" dirty="0" smtClean="0"/>
              <a:t>) </a:t>
            </a:r>
          </a:p>
          <a:p>
            <a:pPr>
              <a:buClr>
                <a:schemeClr val="accent6"/>
              </a:buClr>
            </a:pPr>
            <a:r>
              <a:rPr lang="it-IT" dirty="0"/>
              <a:t>	</a:t>
            </a:r>
            <a:r>
              <a:rPr lang="it-IT" sz="1600" i="1" dirty="0" smtClean="0">
                <a:solidFill>
                  <a:schemeClr val="accent5"/>
                </a:solidFill>
              </a:rPr>
              <a:t>(1. </a:t>
            </a:r>
            <a:r>
              <a:rPr lang="it-IT" sz="1600" i="1" dirty="0" err="1" smtClean="0">
                <a:solidFill>
                  <a:schemeClr val="accent5"/>
                </a:solidFill>
              </a:rPr>
              <a:t>Daniel’s</a:t>
            </a:r>
            <a:r>
              <a:rPr lang="it-IT" sz="1600" i="1" dirty="0" smtClean="0">
                <a:solidFill>
                  <a:schemeClr val="accent5"/>
                </a:solidFill>
              </a:rPr>
              <a:t> </a:t>
            </a:r>
            <a:r>
              <a:rPr lang="it-IT" sz="1600" i="1" dirty="0" err="1" smtClean="0">
                <a:solidFill>
                  <a:schemeClr val="accent5"/>
                </a:solidFill>
              </a:rPr>
              <a:t>modification</a:t>
            </a:r>
            <a:r>
              <a:rPr lang="it-IT" sz="1600" i="1" dirty="0" smtClean="0">
                <a:solidFill>
                  <a:schemeClr val="accent5"/>
                </a:solidFill>
              </a:rPr>
              <a:t> to </a:t>
            </a:r>
            <a:r>
              <a:rPr lang="it-IT" sz="1600" i="1" dirty="0" err="1" smtClean="0">
                <a:solidFill>
                  <a:schemeClr val="accent5"/>
                </a:solidFill>
              </a:rPr>
              <a:t>manage</a:t>
            </a:r>
            <a:r>
              <a:rPr lang="it-IT" sz="1600" i="1" dirty="0" smtClean="0">
                <a:solidFill>
                  <a:schemeClr val="accent5"/>
                </a:solidFill>
              </a:rPr>
              <a:t> the use of FG </a:t>
            </a:r>
            <a:r>
              <a:rPr lang="it-IT" sz="1600" i="1" dirty="0" err="1" smtClean="0">
                <a:solidFill>
                  <a:schemeClr val="accent5"/>
                </a:solidFill>
              </a:rPr>
              <a:t>as</a:t>
            </a:r>
            <a:r>
              <a:rPr lang="it-IT" sz="1600" i="1" dirty="0" smtClean="0">
                <a:solidFill>
                  <a:schemeClr val="accent5"/>
                </a:solidFill>
              </a:rPr>
              <a:t> BC in IAU</a:t>
            </a:r>
            <a:r>
              <a:rPr lang="it-IT" sz="1600" i="1" dirty="0">
                <a:solidFill>
                  <a:schemeClr val="accent5"/>
                </a:solidFill>
              </a:rPr>
              <a:t>)</a:t>
            </a:r>
            <a:endParaRPr lang="it-IT" sz="1600" i="1" dirty="0" smtClean="0">
              <a:solidFill>
                <a:schemeClr val="accent5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Last </a:t>
            </a:r>
            <a:r>
              <a:rPr lang="it-IT" dirty="0" err="1" smtClean="0"/>
              <a:t>version</a:t>
            </a:r>
            <a:r>
              <a:rPr lang="it-IT" dirty="0" smtClean="0"/>
              <a:t> of KENDA code </a:t>
            </a:r>
            <a:r>
              <a:rPr lang="it-IT" sz="1600" dirty="0"/>
              <a:t>(</a:t>
            </a:r>
            <a:r>
              <a:rPr lang="it-IT" sz="1600" dirty="0" err="1"/>
              <a:t>same</a:t>
            </a:r>
            <a:r>
              <a:rPr lang="it-IT" sz="1600" dirty="0"/>
              <a:t> </a:t>
            </a:r>
            <a:r>
              <a:rPr lang="it-IT" sz="1600" dirty="0" err="1"/>
              <a:t>namelist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smtClean="0"/>
              <a:t>KENDA-ICON-D2)</a:t>
            </a:r>
            <a:endParaRPr lang="it-IT" sz="1600" i="1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it-IT" dirty="0" err="1" smtClean="0"/>
              <a:t>Ecflow</a:t>
            </a:r>
            <a:r>
              <a:rPr lang="it-IT" dirty="0" smtClean="0"/>
              <a:t> </a:t>
            </a:r>
            <a:r>
              <a:rPr lang="it-IT" dirty="0"/>
              <a:t>suite </a:t>
            </a:r>
            <a:r>
              <a:rPr lang="it-IT" dirty="0" err="1" smtClean="0"/>
              <a:t>implemented</a:t>
            </a:r>
            <a:r>
              <a:rPr lang="it-IT" dirty="0" smtClean="0"/>
              <a:t>: 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1hour KENDA </a:t>
            </a:r>
            <a:r>
              <a:rPr lang="it-IT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(40 </a:t>
            </a:r>
            <a:r>
              <a:rPr lang="it-IT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with IFS BC </a:t>
            </a:r>
            <a:r>
              <a:rPr lang="it-IT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pre-operational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it-IT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it-I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  <a:endParaRPr lang="it-IT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it-IT" dirty="0"/>
          </a:p>
        </p:txBody>
      </p:sp>
      <p:grpSp>
        <p:nvGrpSpPr>
          <p:cNvPr id="46" name="Gruppo 45"/>
          <p:cNvGrpSpPr/>
          <p:nvPr/>
        </p:nvGrpSpPr>
        <p:grpSpPr>
          <a:xfrm>
            <a:off x="114299" y="3284379"/>
            <a:ext cx="12529857" cy="2696548"/>
            <a:chOff x="114299" y="3209731"/>
            <a:chExt cx="12529857" cy="269654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7" t="13892" r="36806" b="35795"/>
            <a:stretch/>
          </p:blipFill>
          <p:spPr>
            <a:xfrm>
              <a:off x="114299" y="3209731"/>
              <a:ext cx="2730501" cy="26965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3517900" y="3388521"/>
              <a:ext cx="6932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0B050"/>
                </a:buClr>
                <a:buFont typeface="Wingdings" panose="05000000000000000000" pitchFamily="2" charset="2"/>
                <a:buChar char="v"/>
              </a:pPr>
              <a:r>
                <a:rPr lang="it-IT" dirty="0" err="1" smtClean="0"/>
                <a:t>Remap</a:t>
              </a:r>
              <a:r>
                <a:rPr lang="it-IT" dirty="0" smtClean="0"/>
                <a:t> of LBC on the ICON-IT domain (EPS and HRES IFS-ECMWF)</a:t>
              </a:r>
              <a:endParaRPr lang="it-IT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517900" y="4128849"/>
              <a:ext cx="502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Wingdings" panose="05000000000000000000" pitchFamily="2" charset="2"/>
                <a:buChar char="v"/>
              </a:pPr>
              <a:r>
                <a:rPr lang="it-IT" dirty="0" smtClean="0"/>
                <a:t>ICON background </a:t>
              </a:r>
              <a:r>
                <a:rPr lang="it-IT" dirty="0" err="1" smtClean="0"/>
                <a:t>ens</a:t>
              </a:r>
              <a:r>
                <a:rPr lang="it-IT" dirty="0" smtClean="0"/>
                <a:t>. (</a:t>
              </a:r>
              <a:r>
                <a:rPr lang="it-IT" dirty="0" err="1" smtClean="0"/>
                <a:t>fof</a:t>
              </a:r>
              <a:r>
                <a:rPr lang="it-IT" dirty="0" smtClean="0"/>
                <a:t> </a:t>
              </a:r>
              <a:r>
                <a:rPr lang="it-IT" dirty="0" err="1" smtClean="0"/>
                <a:t>files</a:t>
              </a:r>
              <a:r>
                <a:rPr lang="it-IT" dirty="0" smtClean="0"/>
                <a:t> production)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490928" y="4888998"/>
              <a:ext cx="7519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Wingdings" panose="05000000000000000000" pitchFamily="2" charset="2"/>
                <a:buChar char="v"/>
              </a:pPr>
              <a:r>
                <a:rPr lang="it-IT" dirty="0" smtClean="0"/>
                <a:t>KENDA-ICON </a:t>
              </a:r>
              <a:r>
                <a:rPr lang="it-IT" dirty="0" err="1" smtClean="0"/>
                <a:t>analysis</a:t>
              </a:r>
              <a:r>
                <a:rPr lang="it-IT" dirty="0" smtClean="0"/>
                <a:t> </a:t>
              </a:r>
              <a:r>
                <a:rPr lang="it-IT" sz="1400" i="1" dirty="0" smtClean="0"/>
                <a:t>(</a:t>
              </a:r>
              <a:r>
                <a:rPr lang="it-IT" sz="1400" i="1" u="sng" dirty="0" err="1" smtClean="0"/>
                <a:t>ingested</a:t>
              </a:r>
              <a:r>
                <a:rPr lang="it-IT" sz="1400" i="1" u="sng" dirty="0" smtClean="0"/>
                <a:t> </a:t>
              </a:r>
              <a:r>
                <a:rPr lang="it-IT" sz="1400" i="1" u="sng" dirty="0" err="1" smtClean="0"/>
                <a:t>obs</a:t>
              </a:r>
              <a:r>
                <a:rPr lang="it-IT" sz="1400" i="1" dirty="0" smtClean="0"/>
                <a:t>: </a:t>
              </a:r>
              <a:r>
                <a:rPr lang="it-IT" sz="1400" i="1" dirty="0" err="1" smtClean="0"/>
                <a:t>temp,synop,local,ship,buoy,wprof,ascat,amdar,modes</a:t>
              </a:r>
              <a:r>
                <a:rPr lang="it-IT" sz="1400" i="1" dirty="0" smtClean="0"/>
                <a:t> </a:t>
              </a:r>
              <a:r>
                <a:rPr lang="it-IT" sz="1400" i="1" u="sng" dirty="0" smtClean="0"/>
                <a:t>to be </a:t>
              </a:r>
              <a:r>
                <a:rPr lang="it-IT" sz="1400" i="1" u="sng" dirty="0" err="1" smtClean="0"/>
                <a:t>monitored</a:t>
              </a:r>
              <a:r>
                <a:rPr lang="it-IT" sz="1400" i="1" dirty="0" smtClean="0"/>
                <a:t>: AMSUA,MHS,ATMS </a:t>
              </a:r>
              <a:r>
                <a:rPr lang="it-IT" sz="1400" i="1" dirty="0" err="1" smtClean="0"/>
                <a:t>radiances</a:t>
              </a:r>
              <a:r>
                <a:rPr lang="it-IT" sz="1400" i="1" dirty="0" smtClean="0"/>
                <a:t>)</a:t>
              </a:r>
              <a:endParaRPr lang="it-IT" sz="1400" i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517899" y="5503093"/>
              <a:ext cx="47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Wingdings" panose="05000000000000000000" pitchFamily="2" charset="2"/>
                <a:buChar char="v"/>
              </a:pPr>
              <a:r>
                <a:rPr lang="it-IT" dirty="0" smtClean="0"/>
                <a:t>Long model </a:t>
              </a:r>
              <a:r>
                <a:rPr lang="it-IT" dirty="0" err="1" smtClean="0"/>
                <a:t>run</a:t>
              </a:r>
              <a:r>
                <a:rPr lang="it-IT" dirty="0" smtClean="0"/>
                <a:t> (up to 48h) </a:t>
              </a:r>
              <a:r>
                <a:rPr lang="it-IT" dirty="0" err="1" smtClean="0"/>
                <a:t>at</a:t>
              </a:r>
              <a:r>
                <a:rPr lang="it-IT" dirty="0" smtClean="0"/>
                <a:t> 00/12UTC</a:t>
              </a:r>
              <a:endParaRPr lang="it-IT" dirty="0"/>
            </a:p>
          </p:txBody>
        </p:sp>
        <p:cxnSp>
          <p:nvCxnSpPr>
            <p:cNvPr id="11" name="Connettore 4 10"/>
            <p:cNvCxnSpPr>
              <a:endCxn id="8" idx="1"/>
            </p:cNvCxnSpPr>
            <p:nvPr/>
          </p:nvCxnSpPr>
          <p:spPr>
            <a:xfrm flipV="1">
              <a:off x="2400300" y="3573187"/>
              <a:ext cx="1117600" cy="55566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2451100" y="4343665"/>
              <a:ext cx="10287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4 20"/>
            <p:cNvCxnSpPr>
              <a:endCxn id="16" idx="1"/>
            </p:cNvCxnSpPr>
            <p:nvPr/>
          </p:nvCxnSpPr>
          <p:spPr>
            <a:xfrm>
              <a:off x="1536700" y="4602152"/>
              <a:ext cx="1954228" cy="57923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4 23"/>
            <p:cNvCxnSpPr>
              <a:endCxn id="17" idx="1"/>
            </p:cNvCxnSpPr>
            <p:nvPr/>
          </p:nvCxnSpPr>
          <p:spPr>
            <a:xfrm>
              <a:off x="1930400" y="5073664"/>
              <a:ext cx="1587499" cy="614095"/>
            </a:xfrm>
            <a:prstGeom prst="bentConnector3">
              <a:avLst>
                <a:gd name="adj1" fmla="val 212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po 44"/>
            <p:cNvGrpSpPr/>
            <p:nvPr/>
          </p:nvGrpSpPr>
          <p:grpSpPr>
            <a:xfrm>
              <a:off x="8034056" y="3847777"/>
              <a:ext cx="4610100" cy="780219"/>
              <a:chOff x="8015006" y="3847333"/>
              <a:chExt cx="4610100" cy="780219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8629285" y="3847333"/>
                <a:ext cx="31078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</a:t>
                </a:r>
                <a:r>
                  <a:rPr lang="it-IT" dirty="0" smtClean="0"/>
                  <a:t>:  </a:t>
                </a:r>
                <a:r>
                  <a:rPr lang="it-IT" dirty="0" err="1" smtClean="0"/>
                  <a:t>init_mode</a:t>
                </a:r>
                <a:r>
                  <a:rPr lang="it-IT" dirty="0" smtClean="0"/>
                  <a:t>=5 </a:t>
                </a:r>
                <a:r>
                  <a:rPr lang="it-IT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sz="1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IAU)</a:t>
                </a:r>
                <a:endParaRPr lang="it-IT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8609848" y="4258220"/>
                <a:ext cx="40152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COLD START</a:t>
                </a:r>
                <a:r>
                  <a:rPr lang="it-IT" dirty="0" smtClean="0"/>
                  <a:t>: </a:t>
                </a:r>
                <a:r>
                  <a:rPr lang="it-IT" dirty="0" err="1" smtClean="0"/>
                  <a:t>init_mode</a:t>
                </a:r>
                <a:r>
                  <a:rPr lang="it-IT" dirty="0" smtClean="0"/>
                  <a:t>=2 </a:t>
                </a:r>
                <a:r>
                  <a:rPr lang="it-IT" sz="1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(IFS AN)</a:t>
                </a:r>
                <a:endParaRPr lang="it-IT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2" name="Connettore 2 41"/>
              <p:cNvCxnSpPr/>
              <p:nvPr/>
            </p:nvCxnSpPr>
            <p:spPr>
              <a:xfrm flipV="1">
                <a:off x="8015006" y="4116149"/>
                <a:ext cx="594840" cy="2275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2 43"/>
              <p:cNvCxnSpPr/>
              <p:nvPr/>
            </p:nvCxnSpPr>
            <p:spPr>
              <a:xfrm>
                <a:off x="8027706" y="4343665"/>
                <a:ext cx="582140" cy="126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145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3007921" y="670285"/>
            <a:ext cx="3663473" cy="4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4994" rIns="89988" bIns="44994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>
                <a:solidFill>
                  <a:srgbClr val="CC0000"/>
                </a:solidFill>
              </a:rPr>
              <a:t>Ensemble Data Assimilation:</a:t>
            </a:r>
          </a:p>
        </p:txBody>
      </p:sp>
      <p:sp>
        <p:nvSpPr>
          <p:cNvPr id="5124" name="Rettangolo 37"/>
          <p:cNvSpPr>
            <a:spLocks noChangeArrowheads="1"/>
          </p:cNvSpPr>
          <p:nvPr/>
        </p:nvSpPr>
        <p:spPr bwMode="auto">
          <a:xfrm>
            <a:off x="2936493" y="670284"/>
            <a:ext cx="3374586" cy="1523802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5088862" y="2700433"/>
            <a:ext cx="1295231" cy="4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000" b="1">
                <a:solidFill>
                  <a:srgbClr val="000080"/>
                </a:solidFill>
              </a:rPr>
              <a:t>Deterministic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000" b="1">
                <a:solidFill>
                  <a:srgbClr val="000080"/>
                </a:solidFill>
              </a:rPr>
              <a:t>Analysis</a:t>
            </a:r>
          </a:p>
        </p:txBody>
      </p:sp>
      <p:grpSp>
        <p:nvGrpSpPr>
          <p:cNvPr id="5126" name="Gruppo 46"/>
          <p:cNvGrpSpPr>
            <a:grpSpLocks/>
          </p:cNvGrpSpPr>
          <p:nvPr/>
        </p:nvGrpSpPr>
        <p:grpSpPr bwMode="auto">
          <a:xfrm>
            <a:off x="2568240" y="3486143"/>
            <a:ext cx="3663473" cy="2822208"/>
            <a:chOff x="1082854" y="3005409"/>
            <a:chExt cx="3404692" cy="2823298"/>
          </a:xfrm>
        </p:grpSpPr>
        <p:sp>
          <p:nvSpPr>
            <p:cNvPr id="5155" name="Rettangolo 39"/>
            <p:cNvSpPr>
              <a:spLocks noChangeArrowheads="1"/>
            </p:cNvSpPr>
            <p:nvPr/>
          </p:nvSpPr>
          <p:spPr bwMode="auto">
            <a:xfrm>
              <a:off x="1416407" y="3005409"/>
              <a:ext cx="2611052" cy="281377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5156" name="Text Box 9"/>
            <p:cNvSpPr txBox="1">
              <a:spLocks noChangeArrowheads="1"/>
            </p:cNvSpPr>
            <p:nvPr/>
          </p:nvSpPr>
          <p:spPr bwMode="auto">
            <a:xfrm>
              <a:off x="1082854" y="5373056"/>
              <a:ext cx="3404692" cy="45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988" tIns="44994" rIns="89988" bIns="44994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1pPr>
              <a:lvl2pPr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3pPr>
              <a:lvl4pPr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4pPr>
              <a:lvl5pPr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1400" b="1">
                  <a:solidFill>
                    <a:srgbClr val="CC0000"/>
                  </a:solidFill>
                </a:rPr>
                <a:t>Ensemble Prediction System:</a:t>
              </a:r>
            </a:p>
          </p:txBody>
        </p:sp>
      </p:grpSp>
      <p:sp>
        <p:nvSpPr>
          <p:cNvPr id="5127" name="Rettangolo 32"/>
          <p:cNvSpPr>
            <a:spLocks noChangeArrowheads="1"/>
          </p:cNvSpPr>
          <p:nvPr/>
        </p:nvSpPr>
        <p:spPr bwMode="auto">
          <a:xfrm>
            <a:off x="6058699" y="3486142"/>
            <a:ext cx="4357120" cy="2812684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9334873" y="4195663"/>
            <a:ext cx="757138" cy="587299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8" tIns="46794" rIns="89988" bIns="46794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600" b="1">
                <a:solidFill>
                  <a:schemeClr val="bg1"/>
                </a:solidFill>
                <a:latin typeface="Calibri" panose="020F0502020204030204" pitchFamily="34" charset="0"/>
              </a:rPr>
              <a:t>2.2 km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600" b="1">
                <a:solidFill>
                  <a:schemeClr val="bg1"/>
                </a:solidFill>
                <a:latin typeface="Calibri" panose="020F0502020204030204" pitchFamily="34" charset="0"/>
              </a:rPr>
              <a:t>65 v.l.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22192" y="5855972"/>
            <a:ext cx="3663473" cy="4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4994" rIns="89988" bIns="44994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400" b="1">
                <a:solidFill>
                  <a:srgbClr val="CC0000"/>
                </a:solidFill>
              </a:rPr>
              <a:t>Local Area Modeling:</a:t>
            </a:r>
          </a:p>
        </p:txBody>
      </p:sp>
      <p:grpSp>
        <p:nvGrpSpPr>
          <p:cNvPr id="5130" name="Gruppo 60"/>
          <p:cNvGrpSpPr>
            <a:grpSpLocks/>
          </p:cNvGrpSpPr>
          <p:nvPr/>
        </p:nvGrpSpPr>
        <p:grpSpPr bwMode="auto">
          <a:xfrm>
            <a:off x="6887266" y="1609962"/>
            <a:ext cx="3528553" cy="571426"/>
            <a:chOff x="5929312" y="1633364"/>
            <a:chExt cx="3528390" cy="571500"/>
          </a:xfrm>
        </p:grpSpPr>
        <p:sp>
          <p:nvSpPr>
            <p:cNvPr id="5152" name="Rettangolo 49"/>
            <p:cNvSpPr>
              <a:spLocks noChangeArrowheads="1"/>
            </p:cNvSpPr>
            <p:nvPr/>
          </p:nvSpPr>
          <p:spPr bwMode="auto">
            <a:xfrm>
              <a:off x="5929312" y="1633364"/>
              <a:ext cx="3528390" cy="571500"/>
            </a:xfrm>
            <a:prstGeom prst="rect">
              <a:avLst/>
            </a:prstGeom>
            <a:noFill/>
            <a:ln w="12700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4200"/>
            </a:p>
          </p:txBody>
        </p:sp>
        <p:pic>
          <p:nvPicPr>
            <p:cNvPr id="5153" name="Picture 2" descr="http://www.irishjobs.ie/Logos/ECMWF-571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661939"/>
              <a:ext cx="1357312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CasellaDiTesto 40"/>
            <p:cNvSpPr txBox="1">
              <a:spLocks noChangeArrowheads="1"/>
            </p:cNvSpPr>
            <p:nvPr/>
          </p:nvSpPr>
          <p:spPr bwMode="auto">
            <a:xfrm>
              <a:off x="7308469" y="1680204"/>
              <a:ext cx="2149369" cy="52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 dirty="0" err="1">
                  <a:solidFill>
                    <a:srgbClr val="002060"/>
                  </a:solidFill>
                </a:rPr>
                <a:t>Boundary</a:t>
              </a:r>
              <a:r>
                <a:rPr lang="it-IT" altLang="it-IT" sz="1400" dirty="0">
                  <a:solidFill>
                    <a:srgbClr val="002060"/>
                  </a:solidFill>
                </a:rPr>
                <a:t> </a:t>
              </a:r>
              <a:r>
                <a:rPr lang="it-IT" altLang="it-IT" sz="1400" dirty="0" err="1">
                  <a:solidFill>
                    <a:srgbClr val="002060"/>
                  </a:solidFill>
                </a:rPr>
                <a:t>Conditions</a:t>
              </a:r>
              <a:endParaRPr lang="it-IT" altLang="it-IT" sz="1400" dirty="0">
                <a:solidFill>
                  <a:srgbClr val="002060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000" dirty="0">
                  <a:solidFill>
                    <a:srgbClr val="002060"/>
                  </a:solidFill>
                </a:rPr>
                <a:t>(HRES, </a:t>
              </a:r>
              <a:r>
                <a:rPr lang="it-IT" altLang="it-IT" sz="1000" dirty="0" smtClean="0">
                  <a:solidFill>
                    <a:srgbClr val="002060"/>
                  </a:solidFill>
                </a:rPr>
                <a:t>ENS)</a:t>
              </a:r>
              <a:r>
                <a:rPr lang="it-IT" altLang="it-IT" sz="1400" dirty="0" smtClean="0">
                  <a:solidFill>
                    <a:srgbClr val="002060"/>
                  </a:solidFill>
                </a:rPr>
                <a:t> </a:t>
              </a:r>
              <a:endParaRPr lang="it-IT" altLang="it-IT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131" name="Gruppo 59"/>
          <p:cNvGrpSpPr>
            <a:grpSpLocks/>
          </p:cNvGrpSpPr>
          <p:nvPr/>
        </p:nvGrpSpPr>
        <p:grpSpPr bwMode="auto">
          <a:xfrm>
            <a:off x="6384624" y="670283"/>
            <a:ext cx="1800892" cy="360669"/>
            <a:chOff x="-468029" y="1268760"/>
            <a:chExt cx="1802185" cy="360393"/>
          </a:xfrm>
        </p:grpSpPr>
        <p:sp>
          <p:nvSpPr>
            <p:cNvPr id="5150" name="Line 17"/>
            <p:cNvSpPr>
              <a:spLocks noChangeShapeType="1"/>
            </p:cNvSpPr>
            <p:nvPr/>
          </p:nvSpPr>
          <p:spPr bwMode="auto">
            <a:xfrm flipH="1">
              <a:off x="-468029" y="1629153"/>
              <a:ext cx="431779" cy="0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51" name="CasellaDiTesto 38"/>
            <p:cNvSpPr txBox="1">
              <a:spLocks noChangeArrowheads="1"/>
            </p:cNvSpPr>
            <p:nvPr/>
          </p:nvSpPr>
          <p:spPr bwMode="auto">
            <a:xfrm>
              <a:off x="395528" y="1268760"/>
              <a:ext cx="938628" cy="26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100">
                  <a:solidFill>
                    <a:srgbClr val="000099"/>
                  </a:solidFill>
                </a:rPr>
                <a:t>Observations</a:t>
              </a:r>
            </a:p>
          </p:txBody>
        </p:sp>
      </p:grpSp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8831700" y="4782962"/>
            <a:ext cx="1344438" cy="2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8" tIns="46794" rIns="89988" bIns="46794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200">
                <a:solidFill>
                  <a:schemeClr val="tx1"/>
                </a:solidFill>
                <a:latin typeface="Calibri" panose="020F0502020204030204" pitchFamily="34" charset="0"/>
              </a:rPr>
              <a:t>explicit convection</a:t>
            </a:r>
          </a:p>
        </p:txBody>
      </p:sp>
      <p:grpSp>
        <p:nvGrpSpPr>
          <p:cNvPr id="5133" name="Gruppo 75"/>
          <p:cNvGrpSpPr>
            <a:grpSpLocks/>
          </p:cNvGrpSpPr>
          <p:nvPr/>
        </p:nvGrpSpPr>
        <p:grpSpPr bwMode="auto">
          <a:xfrm>
            <a:off x="5590447" y="2146467"/>
            <a:ext cx="3125381" cy="3490459"/>
            <a:chOff x="3994844" y="2024593"/>
            <a:chExt cx="3125184" cy="3492639"/>
          </a:xfrm>
        </p:grpSpPr>
        <p:pic>
          <p:nvPicPr>
            <p:cNvPr id="5147" name="Immagine 7" descr="dominio_it2.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75" r="2193"/>
            <a:stretch>
              <a:fillRect/>
            </a:stretch>
          </p:blipFill>
          <p:spPr bwMode="auto">
            <a:xfrm>
              <a:off x="4716452" y="4077072"/>
              <a:ext cx="2403576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5509026" y="4942273"/>
              <a:ext cx="1499898" cy="3065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ICON-IT</a:t>
              </a:r>
            </a:p>
          </p:txBody>
        </p:sp>
        <p:sp>
          <p:nvSpPr>
            <p:cNvPr id="5149" name="Line 17"/>
            <p:cNvSpPr>
              <a:spLocks noChangeShapeType="1"/>
            </p:cNvSpPr>
            <p:nvPr/>
          </p:nvSpPr>
          <p:spPr bwMode="auto">
            <a:xfrm>
              <a:off x="3994844" y="2024593"/>
              <a:ext cx="1511813" cy="1980166"/>
            </a:xfrm>
            <a:prstGeom prst="line">
              <a:avLst/>
            </a:prstGeom>
            <a:noFill/>
            <a:ln w="57240" cap="sq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5134" name="Immagine 56" descr="dominio_it2.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>
            <a:fillRect/>
          </a:stretch>
        </p:blipFill>
        <p:spPr bwMode="auto">
          <a:xfrm>
            <a:off x="3649188" y="1089330"/>
            <a:ext cx="1582531" cy="102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5314571" y="1043679"/>
            <a:ext cx="917143" cy="107938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1h </a:t>
            </a:r>
            <a:r>
              <a:rPr lang="it-IT" altLang="it-IT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cycle</a:t>
            </a:r>
            <a:endParaRPr lang="it-IT" altLang="it-IT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2.2 </a:t>
            </a:r>
            <a:r>
              <a:rPr lang="it-IT" alt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km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65 v.l.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40+1 </a:t>
            </a:r>
            <a:r>
              <a:rPr lang="it-IT" altLang="it-IT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m.</a:t>
            </a:r>
          </a:p>
        </p:txBody>
      </p:sp>
      <p:sp>
        <p:nvSpPr>
          <p:cNvPr id="5136" name="CasellaDiTesto 51"/>
          <p:cNvSpPr txBox="1">
            <a:spLocks noChangeArrowheads="1"/>
          </p:cNvSpPr>
          <p:nvPr/>
        </p:nvSpPr>
        <p:spPr bwMode="auto">
          <a:xfrm>
            <a:off x="3504743" y="1323434"/>
            <a:ext cx="1873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b="1" dirty="0" smtClean="0">
                <a:solidFill>
                  <a:srgbClr val="00007D"/>
                </a:solidFill>
              </a:rPr>
              <a:t>1h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b="1" dirty="0" smtClean="0">
                <a:solidFill>
                  <a:srgbClr val="00007D"/>
                </a:solidFill>
              </a:rPr>
              <a:t>LETKF</a:t>
            </a:r>
            <a:endParaRPr lang="it-IT" altLang="it-IT" sz="1600" b="1" dirty="0">
              <a:solidFill>
                <a:srgbClr val="00007D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800" b="1" dirty="0">
              <a:solidFill>
                <a:srgbClr val="00007D"/>
              </a:solidFill>
            </a:endParaRPr>
          </a:p>
        </p:txBody>
      </p:sp>
      <p:sp>
        <p:nvSpPr>
          <p:cNvPr id="5137" name="Text Box 39"/>
          <p:cNvSpPr txBox="1">
            <a:spLocks noChangeArrowheads="1"/>
          </p:cNvSpPr>
          <p:nvPr/>
        </p:nvSpPr>
        <p:spPr bwMode="auto">
          <a:xfrm>
            <a:off x="6887266" y="679808"/>
            <a:ext cx="3528553" cy="710055"/>
          </a:xfrm>
          <a:prstGeom prst="rect">
            <a:avLst/>
          </a:prstGeom>
          <a:noFill/>
          <a:ln w="9360" cap="sq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88" tIns="46794" rIns="89988" bIns="46794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1pPr>
            <a:lvl2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4pPr>
            <a:lvl5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Source Han Sans CN Regular" charset="0"/>
                <a:cs typeface="Source Han Sans CN Regular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800" dirty="0"/>
              <a:t>RAOB (</a:t>
            </a:r>
            <a:r>
              <a:rPr lang="it-IT" altLang="it-IT" sz="800" dirty="0" err="1"/>
              <a:t>also</a:t>
            </a:r>
            <a:r>
              <a:rPr lang="it-IT" altLang="it-IT" sz="800" dirty="0"/>
              <a:t> </a:t>
            </a:r>
            <a:r>
              <a:rPr lang="it-IT" altLang="it-IT" sz="800" dirty="0" err="1" smtClean="0"/>
              <a:t>descent</a:t>
            </a:r>
            <a:r>
              <a:rPr lang="it-IT" altLang="it-IT" sz="800" dirty="0" smtClean="0"/>
              <a:t>), </a:t>
            </a:r>
            <a:r>
              <a:rPr lang="it-IT" altLang="it-IT" sz="800" dirty="0"/>
              <a:t>PILOT, SYNOP, SHIP, BUOY, Wind </a:t>
            </a:r>
            <a:r>
              <a:rPr lang="it-IT" altLang="it-IT" sz="800" dirty="0" err="1" smtClean="0"/>
              <a:t>Profilers</a:t>
            </a:r>
            <a:r>
              <a:rPr lang="it-IT" altLang="it-IT" sz="800" dirty="0" smtClean="0"/>
              <a:t>/</a:t>
            </a:r>
            <a:r>
              <a:rPr lang="it-IT" altLang="it-IT" sz="800" dirty="0" err="1" smtClean="0"/>
              <a:t>Radars</a:t>
            </a:r>
            <a:r>
              <a:rPr lang="it-IT" altLang="it-IT" sz="800" dirty="0" smtClean="0"/>
              <a:t>, AMDAR-AIREP</a:t>
            </a:r>
            <a:r>
              <a:rPr lang="it-IT" altLang="it-IT" sz="800" dirty="0"/>
              <a:t>, Mode-S, Meteosat AMV, </a:t>
            </a:r>
            <a:r>
              <a:rPr lang="it-IT" altLang="it-IT" sz="800" dirty="0" err="1" smtClean="0"/>
              <a:t>Metop</a:t>
            </a:r>
            <a:r>
              <a:rPr lang="it-IT" altLang="it-IT" sz="800" dirty="0" smtClean="0"/>
              <a:t> </a:t>
            </a:r>
            <a:r>
              <a:rPr lang="it-IT" altLang="it-IT" sz="800" dirty="0" err="1"/>
              <a:t>scatt</a:t>
            </a:r>
            <a:r>
              <a:rPr lang="it-IT" altLang="it-IT" sz="800" dirty="0"/>
              <a:t>. </a:t>
            </a:r>
            <a:r>
              <a:rPr lang="it-IT" altLang="it-IT" sz="800" dirty="0" err="1"/>
              <a:t>winds</a:t>
            </a:r>
            <a:r>
              <a:rPr lang="it-IT" altLang="it-IT" sz="800" dirty="0"/>
              <a:t>, </a:t>
            </a:r>
            <a:r>
              <a:rPr lang="it-IT" altLang="it-IT" sz="800" dirty="0" smtClean="0"/>
              <a:t>NOAA/</a:t>
            </a:r>
            <a:r>
              <a:rPr lang="it-IT" altLang="it-IT" sz="800" dirty="0" err="1" smtClean="0"/>
              <a:t>Metop</a:t>
            </a:r>
            <a:r>
              <a:rPr lang="it-IT" altLang="it-IT" sz="800" dirty="0" smtClean="0"/>
              <a:t> </a:t>
            </a:r>
            <a:r>
              <a:rPr lang="en-GB" altLang="it-IT" sz="800" dirty="0"/>
              <a:t>AMSUA/MHS and NPP ATMS</a:t>
            </a:r>
            <a:r>
              <a:rPr lang="it-IT" altLang="it-IT" sz="800" dirty="0"/>
              <a:t> </a:t>
            </a:r>
            <a:r>
              <a:rPr lang="it-IT" altLang="it-IT" sz="800" dirty="0" err="1"/>
              <a:t>radiances</a:t>
            </a:r>
            <a:endParaRPr lang="it-IT" altLang="it-IT" sz="800" dirty="0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>
            <a:off x="8495194" y="2252816"/>
            <a:ext cx="4762" cy="1873006"/>
          </a:xfrm>
          <a:prstGeom prst="line">
            <a:avLst/>
          </a:prstGeom>
          <a:noFill/>
          <a:ln w="57240" cap="sq">
            <a:solidFill>
              <a:srgbClr val="3333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236492" y="2181388"/>
            <a:ext cx="4434898" cy="3384109"/>
            <a:chOff x="3236468" y="2181026"/>
            <a:chExt cx="4435922" cy="3384550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901697" y="2701726"/>
              <a:ext cx="1295531" cy="403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8" tIns="46794" rIns="89988" bIns="46794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tabLst>
                  <a:tab pos="0" algn="l"/>
                  <a:tab pos="447630" algn="l"/>
                  <a:tab pos="896848" algn="l"/>
                  <a:tab pos="1346065" algn="l"/>
                  <a:tab pos="1795283" algn="l"/>
                  <a:tab pos="2244501" algn="l"/>
                  <a:tab pos="2693719" algn="l"/>
                  <a:tab pos="3142936" algn="l"/>
                  <a:tab pos="3592154" algn="l"/>
                  <a:tab pos="4041371" algn="l"/>
                  <a:tab pos="4490589" algn="l"/>
                  <a:tab pos="4939806" algn="l"/>
                  <a:tab pos="5389024" algn="l"/>
                  <a:tab pos="5838241" algn="l"/>
                  <a:tab pos="6287459" algn="l"/>
                  <a:tab pos="6736676" algn="l"/>
                  <a:tab pos="7185894" algn="l"/>
                  <a:tab pos="7635111" algn="l"/>
                  <a:tab pos="8084329" algn="l"/>
                  <a:tab pos="8533547" algn="l"/>
                  <a:tab pos="8982765" algn="l"/>
                </a:tabLst>
                <a:defRPr/>
              </a:pPr>
              <a:r>
                <a:rPr lang="it-IT" sz="1000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Ensemble</a:t>
              </a:r>
            </a:p>
            <a:p>
              <a:pPr>
                <a:buClr>
                  <a:srgbClr val="000000"/>
                </a:buClr>
                <a:buSzPct val="100000"/>
                <a:tabLst>
                  <a:tab pos="0" algn="l"/>
                  <a:tab pos="447630" algn="l"/>
                  <a:tab pos="896848" algn="l"/>
                  <a:tab pos="1346065" algn="l"/>
                  <a:tab pos="1795283" algn="l"/>
                  <a:tab pos="2244501" algn="l"/>
                  <a:tab pos="2693719" algn="l"/>
                  <a:tab pos="3142936" algn="l"/>
                  <a:tab pos="3592154" algn="l"/>
                  <a:tab pos="4041371" algn="l"/>
                  <a:tab pos="4490589" algn="l"/>
                  <a:tab pos="4939806" algn="l"/>
                  <a:tab pos="5389024" algn="l"/>
                  <a:tab pos="5838241" algn="l"/>
                  <a:tab pos="6287459" algn="l"/>
                  <a:tab pos="6736676" algn="l"/>
                  <a:tab pos="7185894" algn="l"/>
                  <a:tab pos="7635111" algn="l"/>
                  <a:tab pos="8084329" algn="l"/>
                  <a:tab pos="8533547" algn="l"/>
                  <a:tab pos="8982765" algn="l"/>
                </a:tabLst>
                <a:defRPr/>
              </a:pPr>
              <a:r>
                <a:rPr lang="it-IT" sz="1000" b="1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Analysis</a:t>
              </a:r>
              <a:endParaRPr lang="it-IT" sz="1000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>
              <a:off x="4871758" y="2181026"/>
              <a:ext cx="4762" cy="1512888"/>
            </a:xfrm>
            <a:prstGeom prst="line">
              <a:avLst/>
            </a:prstGeom>
            <a:noFill/>
            <a:ln w="57240" cap="sq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pic>
          <p:nvPicPr>
            <p:cNvPr id="5143" name="Immagine 63" descr="dominio_it2.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8" r="2193"/>
            <a:stretch>
              <a:fillRect/>
            </a:stretch>
          </p:blipFill>
          <p:spPr bwMode="auto">
            <a:xfrm>
              <a:off x="3937000" y="4628951"/>
              <a:ext cx="1573213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 Box 16"/>
            <p:cNvSpPr txBox="1">
              <a:spLocks noChangeArrowheads="1"/>
            </p:cNvSpPr>
            <p:nvPr/>
          </p:nvSpPr>
          <p:spPr bwMode="auto">
            <a:xfrm>
              <a:off x="3236468" y="3658866"/>
              <a:ext cx="809977" cy="83317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988" tIns="46794" rIns="89988" bIns="46794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1pPr>
              <a:lvl2pPr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1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3pPr>
              <a:lvl4pPr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4pPr>
              <a:lvl5pPr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500">
                  <a:solidFill>
                    <a:srgbClr val="000000"/>
                  </a:solidFill>
                  <a:latin typeface="Arial" panose="020B0604020202020204" pitchFamily="34" charset="0"/>
                  <a:ea typeface="Source Han Sans CN Regular" charset="0"/>
                  <a:cs typeface="Source Han Sans CN Regular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it-IT" altLang="it-IT" sz="1600" b="1">
                  <a:solidFill>
                    <a:schemeClr val="bg1"/>
                  </a:solidFill>
                  <a:latin typeface="Calibri" panose="020F0502020204030204" pitchFamily="34" charset="0"/>
                </a:rPr>
                <a:t>2.2 km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it-IT" altLang="it-IT" sz="1600" b="1">
                  <a:solidFill>
                    <a:schemeClr val="bg1"/>
                  </a:solidFill>
                  <a:latin typeface="Calibri" panose="020F0502020204030204" pitchFamily="34" charset="0"/>
                </a:rPr>
                <a:t>65 v.l.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it-IT" altLang="it-IT" sz="1600" b="1">
                  <a:solidFill>
                    <a:schemeClr val="bg1"/>
                  </a:solidFill>
                  <a:latin typeface="Calibri" panose="020F0502020204030204" pitchFamily="34" charset="0"/>
                </a:rPr>
                <a:t>20 m.</a:t>
              </a:r>
            </a:p>
          </p:txBody>
        </p:sp>
        <p:sp>
          <p:nvSpPr>
            <p:cNvPr id="5145" name="CasellaDiTesto 65"/>
            <p:cNvSpPr txBox="1">
              <a:spLocks noChangeArrowheads="1"/>
            </p:cNvSpPr>
            <p:nvPr/>
          </p:nvSpPr>
          <p:spPr bwMode="auto">
            <a:xfrm>
              <a:off x="3948113" y="4844851"/>
              <a:ext cx="17160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600" b="1">
                  <a:solidFill>
                    <a:srgbClr val="FF0000"/>
                  </a:solidFill>
                </a:rPr>
                <a:t>ICON-IT EPS</a:t>
              </a:r>
            </a:p>
          </p:txBody>
        </p:sp>
        <p:sp>
          <p:nvSpPr>
            <p:cNvPr id="71" name="Line 17"/>
            <p:cNvSpPr>
              <a:spLocks noChangeShapeType="1"/>
            </p:cNvSpPr>
            <p:nvPr/>
          </p:nvSpPr>
          <p:spPr bwMode="auto">
            <a:xfrm flipH="1">
              <a:off x="5271848" y="2273101"/>
              <a:ext cx="2400542" cy="1417638"/>
            </a:xfrm>
            <a:prstGeom prst="line">
              <a:avLst/>
            </a:prstGeom>
            <a:noFill/>
            <a:ln w="57240" cap="sq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2" name="Ovale 1"/>
          <p:cNvSpPr/>
          <p:nvPr/>
        </p:nvSpPr>
        <p:spPr>
          <a:xfrm>
            <a:off x="2568240" y="3102018"/>
            <a:ext cx="3580633" cy="35880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10552" y="4702629"/>
            <a:ext cx="216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 be </a:t>
            </a:r>
            <a:r>
              <a:rPr lang="it-IT" dirty="0" err="1" smtClean="0"/>
              <a:t>implemented</a:t>
            </a:r>
            <a:endParaRPr lang="it-IT" dirty="0" smtClean="0"/>
          </a:p>
          <a:p>
            <a:r>
              <a:rPr lang="it-IT" dirty="0"/>
              <a:t>w</a:t>
            </a:r>
            <a:r>
              <a:rPr lang="it-IT" dirty="0" smtClean="0"/>
              <a:t>ith the GPU </a:t>
            </a:r>
            <a:r>
              <a:rPr lang="it-IT" dirty="0" err="1" smtClean="0"/>
              <a:t>version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472773" y="5565497"/>
            <a:ext cx="160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Long </a:t>
            </a:r>
            <a:r>
              <a:rPr lang="it-IT" dirty="0" err="1" smtClean="0"/>
              <a:t>run</a:t>
            </a:r>
            <a:r>
              <a:rPr lang="it-IT" dirty="0" smtClean="0"/>
              <a:t> up to +48h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6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6675" y="1297071"/>
            <a:ext cx="89914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 INCREMENTS STATISTICS</a:t>
            </a:r>
          </a:p>
          <a:p>
            <a:pPr algn="ctr"/>
            <a:r>
              <a:rPr lang="it-IT" sz="4800" b="1" i="1" dirty="0" smtClean="0">
                <a:solidFill>
                  <a:schemeClr val="tx2"/>
                </a:solidFill>
              </a:rPr>
              <a:t>1st </a:t>
            </a:r>
            <a:r>
              <a:rPr lang="it-IT" sz="4800" b="1" i="1" dirty="0" err="1" smtClean="0">
                <a:solidFill>
                  <a:schemeClr val="tx2"/>
                </a:solidFill>
              </a:rPr>
              <a:t>may</a:t>
            </a:r>
            <a:r>
              <a:rPr lang="it-IT" sz="4800" b="1" i="1" dirty="0" smtClean="0">
                <a:solidFill>
                  <a:schemeClr val="tx2"/>
                </a:solidFill>
              </a:rPr>
              <a:t> – 25th </a:t>
            </a:r>
            <a:r>
              <a:rPr lang="it-IT" sz="4800" b="1" i="1" dirty="0" err="1" smtClean="0">
                <a:solidFill>
                  <a:schemeClr val="tx2"/>
                </a:solidFill>
              </a:rPr>
              <a:t>aug</a:t>
            </a:r>
            <a:r>
              <a:rPr lang="it-IT" sz="4800" b="1" i="1" dirty="0" smtClean="0">
                <a:solidFill>
                  <a:schemeClr val="tx2"/>
                </a:solidFill>
              </a:rPr>
              <a:t> 2020</a:t>
            </a:r>
          </a:p>
          <a:p>
            <a:pPr algn="ctr"/>
            <a:r>
              <a:rPr lang="it-IT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ICON-IT vs COSMO-IT</a:t>
            </a:r>
            <a:endParaRPr lang="it-IT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12192000" cy="10703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3096247" y="3697728"/>
            <a:ext cx="650929" cy="8059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3" t="9775" r="40151" b="52946"/>
          <a:stretch/>
        </p:blipFill>
        <p:spPr>
          <a:xfrm>
            <a:off x="4879826" y="3713225"/>
            <a:ext cx="604435" cy="7749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2" t="8062" r="1603" b="53914"/>
          <a:stretch/>
        </p:blipFill>
        <p:spPr>
          <a:xfrm>
            <a:off x="8121110" y="3651232"/>
            <a:ext cx="650929" cy="7904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0" t="12012" r="21281" b="52946"/>
          <a:stretch/>
        </p:blipFill>
        <p:spPr>
          <a:xfrm>
            <a:off x="6616911" y="3768851"/>
            <a:ext cx="635430" cy="7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59" y="3940247"/>
            <a:ext cx="3657600" cy="274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5" y="747667"/>
            <a:ext cx="3657600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" y="3940247"/>
            <a:ext cx="3657600" cy="2743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" y="761114"/>
            <a:ext cx="3657600" cy="2743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63" y="3940247"/>
            <a:ext cx="3657600" cy="2743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8" y="761114"/>
            <a:ext cx="3657600" cy="27432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7922" y="3346225"/>
            <a:ext cx="114789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M 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0322" y="6510766"/>
            <a:ext cx="114570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AIRCRAFT+MODES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7922" y="57285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22976" y="563892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851136" y="568375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19975" y="536998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75029" y="528034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903189" y="532517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470619" y="549584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m</a:t>
            </a:r>
            <a:r>
              <a:rPr lang="it-IT" sz="1600" dirty="0" err="1" smtClean="0"/>
              <a:t>ean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725673" y="540620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stdv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953833" y="545103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n</a:t>
            </a:r>
            <a:r>
              <a:rPr lang="it-IT" sz="1600" dirty="0" err="1" smtClean="0"/>
              <a:t>obs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26193" y="3818075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681247" y="3809111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909407" y="3813594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478246" y="3782217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733300" y="377325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961460" y="377773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528890" y="3794803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m</a:t>
            </a:r>
            <a:r>
              <a:rPr lang="it-IT" sz="1600" dirty="0" err="1" smtClean="0"/>
              <a:t>ean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9783944" y="3785839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stdv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1012104" y="3790322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n</a:t>
            </a:r>
            <a:r>
              <a:rPr lang="it-IT" sz="1600" dirty="0" err="1" smtClean="0"/>
              <a:t>obs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407024" y="-80682"/>
            <a:ext cx="62461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ICON-IT: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800" dirty="0" smtClean="0"/>
              <a:t>      </a:t>
            </a:r>
            <a:r>
              <a:rPr lang="it-IT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an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2501153" y="-80682"/>
            <a:ext cx="557584" cy="5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04" y="718402"/>
            <a:ext cx="3657600" cy="274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08" y="718402"/>
            <a:ext cx="3657600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96" y="3910784"/>
            <a:ext cx="3657600" cy="2743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92" y="3870936"/>
            <a:ext cx="3657600" cy="27432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79904" y="3739565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534958" y="3730601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763118" y="3735084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44427" y="3695234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599481" y="368627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827641" y="369075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351436" y="6466257"/>
            <a:ext cx="3327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 S U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384768" y="6450992"/>
            <a:ext cx="3327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H 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50777" y="3292217"/>
            <a:ext cx="3327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 V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375373" y="3292217"/>
            <a:ext cx="3327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WPROF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47429" y="536998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402483" y="528034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630643" y="532517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414629" y="541481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669683" y="532517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897843" y="53700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407024" y="-80682"/>
            <a:ext cx="62461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ICON-IT: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800" dirty="0" smtClean="0"/>
              <a:t>      </a:t>
            </a:r>
            <a:r>
              <a:rPr lang="it-IT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an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2537367" y="-80682"/>
            <a:ext cx="557584" cy="5653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" y="3910784"/>
            <a:ext cx="3632144" cy="2724108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64917" y="6488668"/>
            <a:ext cx="33277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 M 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70708" y="3739565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425762" y="3730601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2653922" y="3735084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nobs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5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5"/>
          <a:stretch/>
        </p:blipFill>
        <p:spPr>
          <a:xfrm>
            <a:off x="5683113" y="3929472"/>
            <a:ext cx="2428829" cy="27432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0"/>
          <a:stretch/>
        </p:blipFill>
        <p:spPr>
          <a:xfrm>
            <a:off x="5622111" y="740077"/>
            <a:ext cx="2497043" cy="27432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4"/>
          <a:stretch/>
        </p:blipFill>
        <p:spPr>
          <a:xfrm>
            <a:off x="3097578" y="3929472"/>
            <a:ext cx="2484095" cy="2743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4"/>
          <a:stretch/>
        </p:blipFill>
        <p:spPr>
          <a:xfrm>
            <a:off x="3051663" y="726630"/>
            <a:ext cx="2522135" cy="27432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2"/>
          <a:stretch/>
        </p:blipFill>
        <p:spPr>
          <a:xfrm>
            <a:off x="422488" y="3929472"/>
            <a:ext cx="2473196" cy="27432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73"/>
          <a:stretch/>
        </p:blipFill>
        <p:spPr>
          <a:xfrm>
            <a:off x="9297955" y="3925528"/>
            <a:ext cx="2521074" cy="27432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/>
          <a:stretch/>
        </p:blipFill>
        <p:spPr>
          <a:xfrm>
            <a:off x="9263285" y="713183"/>
            <a:ext cx="2507065" cy="27432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766"/>
          <a:stretch/>
        </p:blipFill>
        <p:spPr>
          <a:xfrm>
            <a:off x="407373" y="700105"/>
            <a:ext cx="2459117" cy="27432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703979" y="0"/>
            <a:ext cx="62461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AN: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Cosmo-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800" dirty="0" smtClean="0"/>
              <a:t>      </a:t>
            </a: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con-it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0312" y="3309964"/>
            <a:ext cx="7310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M 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6524" y="54233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851578" y="533369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236625" y="57371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491679" y="56474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794659" y="603372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m</a:t>
            </a:r>
            <a:r>
              <a:rPr lang="it-IT" sz="1600" dirty="0" err="1" smtClean="0"/>
              <a:t>ean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049713" y="594408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stdv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54795" y="6528294"/>
            <a:ext cx="7310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AIRCRAFT+MODES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01007" y="376066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856061" y="3751699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241108" y="379204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96162" y="378307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799142" y="3821702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m</a:t>
            </a:r>
            <a:r>
              <a:rPr lang="it-IT" sz="1600" dirty="0" err="1" smtClean="0"/>
              <a:t>ean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7054196" y="3812738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stdv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9435737" y="54681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0690791" y="537852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9435737" y="3305664"/>
            <a:ext cx="22183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 V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467114" y="375169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0722168" y="3742732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9467114" y="6510544"/>
            <a:ext cx="22183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WPROF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2725625" y="-67235"/>
            <a:ext cx="557584" cy="5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08"/>
          <a:stretch/>
        </p:blipFill>
        <p:spPr>
          <a:xfrm>
            <a:off x="5631958" y="3967893"/>
            <a:ext cx="2428352" cy="2743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4"/>
          <a:stretch/>
        </p:blipFill>
        <p:spPr>
          <a:xfrm>
            <a:off x="5647350" y="710892"/>
            <a:ext cx="2439125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5"/>
          <a:stretch/>
        </p:blipFill>
        <p:spPr>
          <a:xfrm>
            <a:off x="441641" y="3914105"/>
            <a:ext cx="2480044" cy="2743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9"/>
          <a:stretch/>
        </p:blipFill>
        <p:spPr>
          <a:xfrm>
            <a:off x="435382" y="710892"/>
            <a:ext cx="2430527" cy="2743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5"/>
          <a:stretch/>
        </p:blipFill>
        <p:spPr>
          <a:xfrm>
            <a:off x="3050569" y="3954446"/>
            <a:ext cx="2481495" cy="2743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11"/>
          <a:stretch/>
        </p:blipFill>
        <p:spPr>
          <a:xfrm>
            <a:off x="9289672" y="3906510"/>
            <a:ext cx="2512365" cy="2743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9"/>
          <a:stretch/>
        </p:blipFill>
        <p:spPr>
          <a:xfrm>
            <a:off x="9267934" y="704039"/>
            <a:ext cx="2432703" cy="2743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1"/>
          <a:stretch/>
        </p:blipFill>
        <p:spPr>
          <a:xfrm>
            <a:off x="3053401" y="710892"/>
            <a:ext cx="2493719" cy="27432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03979" y="0"/>
            <a:ext cx="62461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FG: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Cosmo-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800" dirty="0" smtClean="0"/>
              <a:t>      </a:t>
            </a: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con-it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0312" y="3309964"/>
            <a:ext cx="7310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M 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6524" y="54233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51578" y="533369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36625" y="57371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91679" y="56474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794659" y="603372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m</a:t>
            </a:r>
            <a:r>
              <a:rPr lang="it-IT" sz="1600" dirty="0" err="1" smtClean="0"/>
              <a:t>ean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049713" y="594408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stdv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54795" y="6528294"/>
            <a:ext cx="7310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AIRCRAFT+MODES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01007" y="376066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856061" y="3751699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41108" y="379204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496162" y="378307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T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799142" y="3821702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m</a:t>
            </a:r>
            <a:r>
              <a:rPr lang="it-IT" sz="1600" dirty="0" err="1" smtClean="0"/>
              <a:t>ean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054196" y="3812738"/>
            <a:ext cx="96333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stdv</a:t>
            </a:r>
            <a:r>
              <a:rPr lang="it-IT" sz="1600" dirty="0" smtClean="0"/>
              <a:t> RH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435737" y="54681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690791" y="537852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9435737" y="3305664"/>
            <a:ext cx="22183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 V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467114" y="3751696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</a:t>
            </a:r>
            <a:r>
              <a:rPr lang="it-IT" dirty="0" err="1" smtClean="0"/>
              <a:t>ean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0722168" y="3742732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stdv</a:t>
            </a:r>
            <a:r>
              <a:rPr lang="it-IT" dirty="0" smtClean="0"/>
              <a:t> U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9467114" y="6510544"/>
            <a:ext cx="22183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WPROF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807" r="76482" b="52423"/>
          <a:stretch/>
        </p:blipFill>
        <p:spPr>
          <a:xfrm>
            <a:off x="2618049" y="-67235"/>
            <a:ext cx="557584" cy="5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34" y="4262716"/>
            <a:ext cx="3048000" cy="2286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19" y="1053983"/>
            <a:ext cx="3048000" cy="2286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4" y="4262716"/>
            <a:ext cx="3048000" cy="228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8" y="1033747"/>
            <a:ext cx="3048000" cy="228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65" y="4262717"/>
            <a:ext cx="2743200" cy="22357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91" y="4276354"/>
            <a:ext cx="2743200" cy="22259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1" y="1053983"/>
            <a:ext cx="2743200" cy="222749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03979" y="0"/>
            <a:ext cx="62461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SPREAD:     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Cosmo-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sz="2800" dirty="0" smtClean="0"/>
              <a:t>      </a:t>
            </a: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con-it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2438" y="776575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T_fg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62072" y="781724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T_an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4480" y="3187351"/>
            <a:ext cx="88131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E M P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47306" y="808151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RH_fg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253500" y="786207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RH_an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9686" y="4021797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T_fg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999320" y="4026946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T_an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751114" y="402628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RH_fg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190748" y="4031429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RH_an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58622" y="6405681"/>
            <a:ext cx="88490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AIRCRAFT+MODES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726654" y="781058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U</a:t>
            </a:r>
            <a:r>
              <a:rPr lang="it-IT" b="1" dirty="0" err="1" smtClean="0"/>
              <a:t>_fg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166288" y="786207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U</a:t>
            </a:r>
            <a:r>
              <a:rPr lang="it-IT" b="1" dirty="0" err="1" smtClean="0"/>
              <a:t>_an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9617165" y="4045050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U</a:t>
            </a:r>
            <a:r>
              <a:rPr lang="it-IT" b="1" dirty="0" err="1" smtClean="0"/>
              <a:t>_fg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1056799" y="4050199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U</a:t>
            </a:r>
            <a:r>
              <a:rPr lang="it-IT" b="1" dirty="0" err="1" smtClean="0"/>
              <a:t>_an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644195" y="6377688"/>
            <a:ext cx="22183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WPROF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699760" y="4025793"/>
            <a:ext cx="9633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U</a:t>
            </a:r>
            <a:r>
              <a:rPr lang="it-IT" b="1" dirty="0" err="1" smtClean="0"/>
              <a:t>_fg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139394" y="4030942"/>
            <a:ext cx="96333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U</a:t>
            </a:r>
            <a:r>
              <a:rPr lang="it-IT" b="1" dirty="0" err="1" smtClean="0"/>
              <a:t>_an</a:t>
            </a:r>
            <a:endParaRPr lang="it-IT" b="1" dirty="0"/>
          </a:p>
        </p:txBody>
      </p:sp>
      <p:grpSp>
        <p:nvGrpSpPr>
          <p:cNvPr id="31" name="Gruppo 30"/>
          <p:cNvGrpSpPr/>
          <p:nvPr/>
        </p:nvGrpSpPr>
        <p:grpSpPr>
          <a:xfrm>
            <a:off x="9414148" y="848691"/>
            <a:ext cx="2743200" cy="2711180"/>
            <a:chOff x="9382476" y="4016299"/>
            <a:chExt cx="2743200" cy="271118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476" y="4262716"/>
              <a:ext cx="2743200" cy="2208892"/>
            </a:xfrm>
            <a:prstGeom prst="rect">
              <a:avLst/>
            </a:prstGeom>
          </p:spPr>
        </p:pic>
        <p:sp>
          <p:nvSpPr>
            <p:cNvPr id="28" name="CasellaDiTesto 27"/>
            <p:cNvSpPr txBox="1"/>
            <p:nvPr/>
          </p:nvSpPr>
          <p:spPr>
            <a:xfrm>
              <a:off x="9579484" y="4016299"/>
              <a:ext cx="963337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U</a:t>
              </a:r>
              <a:r>
                <a:rPr lang="it-IT" b="1" dirty="0" err="1" smtClean="0"/>
                <a:t>_fg</a:t>
              </a:r>
              <a:endParaRPr lang="it-IT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1019118" y="4021448"/>
              <a:ext cx="963337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U</a:t>
              </a:r>
              <a:r>
                <a:rPr lang="it-IT" b="1" dirty="0" err="1" smtClean="0"/>
                <a:t>_an</a:t>
              </a:r>
              <a:endParaRPr lang="it-IT" b="1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9691230" y="6358147"/>
              <a:ext cx="221839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M V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ettangolo 31"/>
          <p:cNvSpPr/>
          <p:nvPr/>
        </p:nvSpPr>
        <p:spPr>
          <a:xfrm>
            <a:off x="3440734" y="645459"/>
            <a:ext cx="3079437" cy="581270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9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10716</TotalTime>
  <Words>725</Words>
  <Application>Microsoft Office PowerPoint</Application>
  <PresentationFormat>Widescreen</PresentationFormat>
  <Paragraphs>211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Albertus Extra Bold</vt:lpstr>
      <vt:lpstr>Arial</vt:lpstr>
      <vt:lpstr>Arial Nova Cond</vt:lpstr>
      <vt:lpstr>Calibri</vt:lpstr>
      <vt:lpstr>Calibri Light</vt:lpstr>
      <vt:lpstr>Source Han Sans CN Regular</vt:lpstr>
      <vt:lpstr>Times New Roman</vt:lpstr>
      <vt:lpstr>Wingdings</vt:lpstr>
      <vt:lpstr>Tema di Office</vt:lpstr>
      <vt:lpstr>Status of COSMO/ ICON-KENDA @COMET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batignani</dc:creator>
  <cp:lastModifiedBy>MARCUCCI</cp:lastModifiedBy>
  <cp:revision>264</cp:revision>
  <dcterms:created xsi:type="dcterms:W3CDTF">2017-06-13T06:38:15Z</dcterms:created>
  <dcterms:modified xsi:type="dcterms:W3CDTF">2020-09-04T10:29:21Z</dcterms:modified>
</cp:coreProperties>
</file>