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31"/>
  </p:notesMasterIdLst>
  <p:handoutMasterIdLst>
    <p:handoutMasterId r:id="rId32"/>
  </p:handoutMasterIdLst>
  <p:sldIdLst>
    <p:sldId id="297" r:id="rId5"/>
    <p:sldId id="310" r:id="rId6"/>
    <p:sldId id="322" r:id="rId7"/>
    <p:sldId id="318" r:id="rId8"/>
    <p:sldId id="311" r:id="rId9"/>
    <p:sldId id="315" r:id="rId10"/>
    <p:sldId id="314" r:id="rId11"/>
    <p:sldId id="312" r:id="rId12"/>
    <p:sldId id="317" r:id="rId13"/>
    <p:sldId id="313" r:id="rId14"/>
    <p:sldId id="323" r:id="rId15"/>
    <p:sldId id="319" r:id="rId16"/>
    <p:sldId id="303" r:id="rId17"/>
    <p:sldId id="325" r:id="rId18"/>
    <p:sldId id="307" r:id="rId19"/>
    <p:sldId id="309" r:id="rId20"/>
    <p:sldId id="324" r:id="rId21"/>
    <p:sldId id="321" r:id="rId22"/>
    <p:sldId id="326" r:id="rId23"/>
    <p:sldId id="300" r:id="rId24"/>
    <p:sldId id="301" r:id="rId25"/>
    <p:sldId id="302" r:id="rId26"/>
    <p:sldId id="320" r:id="rId27"/>
    <p:sldId id="327" r:id="rId28"/>
    <p:sldId id="328" r:id="rId29"/>
    <p:sldId id="329" r:id="rId30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CC"/>
    <a:srgbClr val="CC0000"/>
    <a:srgbClr val="6666FF"/>
    <a:srgbClr val="6699FF"/>
    <a:srgbClr val="FF0000"/>
    <a:srgbClr val="640000"/>
    <a:srgbClr val="39B1DB"/>
    <a:srgbClr val="60B4B2"/>
    <a:srgbClr val="08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023" autoAdjust="0"/>
  </p:normalViewPr>
  <p:slideViewPr>
    <p:cSldViewPr snapToGrid="0" showGuides="1">
      <p:cViewPr varScale="1">
        <p:scale>
          <a:sx n="157" d="100"/>
          <a:sy n="157" d="100"/>
        </p:scale>
        <p:origin x="156" y="294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0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36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491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13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51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957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  <p:sp>
        <p:nvSpPr>
          <p:cNvPr id="6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30878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75165" y="4056281"/>
            <a:ext cx="9037853" cy="5554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3" name="Rechteck 24"/>
          <p:cNvSpPr/>
          <p:nvPr userDrawn="1"/>
        </p:nvSpPr>
        <p:spPr>
          <a:xfrm>
            <a:off x="7770821" y="473432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4" name="Rechteck 24"/>
          <p:cNvSpPr/>
          <p:nvPr userDrawn="1"/>
        </p:nvSpPr>
        <p:spPr>
          <a:xfrm>
            <a:off x="7229743" y="4734325"/>
            <a:ext cx="1238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noProof="0" dirty="0" smtClean="0">
                <a:solidFill>
                  <a:prstClr val="black"/>
                </a:solidFill>
                <a:latin typeface="Roboto Light"/>
                <a:cs typeface="Roboto Light"/>
              </a:rPr>
              <a:t>COSMO</a:t>
            </a:r>
            <a:r>
              <a:rPr lang="en-GB" sz="900" baseline="0" noProof="0" dirty="0" smtClean="0">
                <a:solidFill>
                  <a:prstClr val="black"/>
                </a:solidFill>
                <a:latin typeface="Roboto Light"/>
                <a:cs typeface="Roboto Light"/>
              </a:rPr>
              <a:t> GM 2020</a:t>
            </a:r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7051" y="3481923"/>
            <a:ext cx="6858000" cy="648000"/>
          </a:xfrm>
        </p:spPr>
        <p:txBody>
          <a:bodyPr/>
          <a:lstStyle/>
          <a:p>
            <a:r>
              <a:rPr lang="en-US" sz="1400" dirty="0" smtClean="0"/>
              <a:t>Claire Merker, Daniel Leuenberger, </a:t>
            </a:r>
            <a:r>
              <a:rPr lang="en-US" sz="1400" i="1" dirty="0" err="1" smtClean="0"/>
              <a:t>MeteoSwiss</a:t>
            </a:r>
            <a:r>
              <a:rPr lang="en-US" sz="1400" i="1" dirty="0" smtClean="0"/>
              <a:t>, Zürich</a:t>
            </a:r>
          </a:p>
          <a:p>
            <a:r>
              <a:rPr lang="en-US" sz="1400" dirty="0" smtClean="0"/>
              <a:t>Maxime Hervo, Alexander Haefele, </a:t>
            </a:r>
            <a:r>
              <a:rPr lang="en-US" sz="1400" i="1" dirty="0" err="1" smtClean="0"/>
              <a:t>MeteoSwiss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Payerne</a:t>
            </a:r>
            <a:endParaRPr lang="en-US" sz="1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Assimilation </a:t>
            </a:r>
            <a:r>
              <a:rPr lang="en-US" sz="3200"/>
              <a:t>of </a:t>
            </a:r>
            <a:r>
              <a:rPr lang="en-US" sz="3200" smtClean="0"/>
              <a:t>microwave </a:t>
            </a:r>
            <a:r>
              <a:rPr lang="en-US" sz="3200"/>
              <a:t>r</a:t>
            </a:r>
            <a:r>
              <a:rPr lang="en-US" sz="3200" smtClean="0"/>
              <a:t>adiometer </a:t>
            </a:r>
            <a:r>
              <a:rPr lang="en-US" sz="3200"/>
              <a:t>b</a:t>
            </a:r>
            <a:r>
              <a:rPr lang="en-US" sz="3200" smtClean="0"/>
              <a:t>rightness </a:t>
            </a:r>
            <a:r>
              <a:rPr lang="en-US" sz="3200" dirty="0"/>
              <a:t>t</a:t>
            </a:r>
            <a:r>
              <a:rPr lang="en-US" sz="3200" smtClean="0"/>
              <a:t>emperatures </a:t>
            </a:r>
            <a:r>
              <a:rPr lang="en-US" sz="3200" dirty="0"/>
              <a:t>with </a:t>
            </a:r>
            <a:r>
              <a:rPr lang="en-US" sz="3200" dirty="0" smtClean="0"/>
              <a:t>KENDA-1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9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1"/>
          <a:stretch/>
        </p:blipFill>
        <p:spPr>
          <a:xfrm>
            <a:off x="2651024" y="1084007"/>
            <a:ext cx="3243002" cy="32975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O-B statistics summary – clear-sky only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 bwMode="auto">
          <a:xfrm>
            <a:off x="2416000" y="1560501"/>
            <a:ext cx="154859" cy="130523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2413542" y="2944388"/>
            <a:ext cx="154859" cy="130523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866" y="20096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K-band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15866" y="3393544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dirty="0" smtClean="0"/>
              <a:t>-band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754429" y="1528660"/>
            <a:ext cx="458648" cy="1361765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51974" y="2926101"/>
            <a:ext cx="461104" cy="1344676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29780" y="1527236"/>
            <a:ext cx="458648" cy="1361765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827324" y="2926101"/>
            <a:ext cx="461104" cy="1346535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2869" y="203884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Humidity sensitive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22869" y="3412338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Temperature sensitive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91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O-B results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363979"/>
            <a:ext cx="6938675" cy="2714245"/>
          </a:xfrm>
        </p:spPr>
        <p:txBody>
          <a:bodyPr/>
          <a:lstStyle/>
          <a:p>
            <a:r>
              <a:rPr lang="en-US" sz="1800" dirty="0" smtClean="0"/>
              <a:t>There is a </a:t>
            </a:r>
            <a:r>
              <a:rPr lang="en-US" sz="1800" b="1" dirty="0" smtClean="0"/>
              <a:t>channel dependent bias </a:t>
            </a:r>
            <a:r>
              <a:rPr lang="en-US" sz="1800" dirty="0" smtClean="0"/>
              <a:t>that will need to be corrected for the assimilation</a:t>
            </a:r>
          </a:p>
          <a:p>
            <a:endParaRPr lang="en-US" sz="1800" b="1" dirty="0" smtClean="0"/>
          </a:p>
          <a:p>
            <a:r>
              <a:rPr lang="en-US" sz="1800" dirty="0" smtClean="0"/>
              <a:t>The bias is also </a:t>
            </a:r>
            <a:r>
              <a:rPr lang="en-US" sz="1800" b="1" dirty="0" smtClean="0"/>
              <a:t>dependent on station and elevation angle </a:t>
            </a:r>
            <a:r>
              <a:rPr lang="en-US" sz="1800" dirty="0" smtClean="0"/>
              <a:t>(not shown)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b="1" dirty="0" smtClean="0"/>
              <a:t>handling of cloudy conditions </a:t>
            </a:r>
            <a:r>
              <a:rPr lang="en-US" sz="1800" dirty="0" smtClean="0"/>
              <a:t>must be further </a:t>
            </a:r>
            <a:r>
              <a:rPr lang="en-US" sz="1800" dirty="0" err="1" smtClean="0"/>
              <a:t>analysed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788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4200" y="1480095"/>
            <a:ext cx="6971507" cy="2310910"/>
          </a:xfrm>
        </p:spPr>
        <p:txBody>
          <a:bodyPr/>
          <a:lstStyle/>
          <a:p>
            <a:r>
              <a:rPr lang="en-US" sz="3200" dirty="0" smtClean="0"/>
              <a:t>Using </a:t>
            </a:r>
            <a:r>
              <a:rPr lang="en-US" sz="3200" dirty="0" err="1" smtClean="0"/>
              <a:t>subgrid</a:t>
            </a:r>
            <a:r>
              <a:rPr lang="en-US" sz="3200" dirty="0" smtClean="0"/>
              <a:t>-scale clouds (QC_RAD) in RTTOV-</a:t>
            </a:r>
            <a:r>
              <a:rPr lang="en-US" sz="3200" dirty="0" err="1" smtClean="0"/>
              <a:t>gb</a:t>
            </a:r>
            <a:r>
              <a:rPr lang="en-US" sz="3200" dirty="0" smtClean="0"/>
              <a:t> instead of </a:t>
            </a:r>
            <a:r>
              <a:rPr lang="en-US" sz="3200" dirty="0" err="1" smtClean="0"/>
              <a:t>gridscale</a:t>
            </a:r>
            <a:r>
              <a:rPr lang="en-US" sz="3200" dirty="0" smtClean="0"/>
              <a:t> clouds (QC)</a:t>
            </a:r>
          </a:p>
        </p:txBody>
      </p:sp>
    </p:spTree>
    <p:extLst>
      <p:ext uri="{BB962C8B-B14F-4D97-AF65-F5344CB8AC3E}">
        <p14:creationId xmlns:p14="http://schemas.microsoft.com/office/powerpoint/2010/main" val="2169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QC vs. QC_RAD (simplified)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86181" y="1491791"/>
            <a:ext cx="697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QC_RAD</a:t>
            </a:r>
            <a:r>
              <a:rPr lang="de-DE" sz="1800" dirty="0" smtClean="0"/>
              <a:t>: </a:t>
            </a:r>
            <a:r>
              <a:rPr lang="de-DE" sz="1800" dirty="0" err="1" smtClean="0"/>
              <a:t>computed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used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radiation</a:t>
            </a:r>
            <a:r>
              <a:rPr lang="de-DE" sz="1800" dirty="0" smtClean="0"/>
              <a:t> </a:t>
            </a:r>
            <a:r>
              <a:rPr lang="de-DE" sz="1800" dirty="0" err="1" smtClean="0"/>
              <a:t>scheme</a:t>
            </a:r>
            <a:r>
              <a:rPr lang="de-DE" sz="1800" dirty="0" smtClean="0"/>
              <a:t> in COSMO,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written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output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In </a:t>
            </a:r>
            <a:r>
              <a:rPr lang="de-DE" sz="1800" dirty="0" err="1" smtClean="0"/>
              <a:t>general</a:t>
            </a:r>
            <a:r>
              <a:rPr lang="de-DE" sz="1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QC_RAD </a:t>
            </a:r>
            <a:r>
              <a:rPr lang="de-DE" sz="1800" dirty="0" err="1" smtClean="0"/>
              <a:t>smaller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QC </a:t>
            </a:r>
            <a:r>
              <a:rPr lang="de-DE" sz="1800" dirty="0" err="1" smtClean="0"/>
              <a:t>if</a:t>
            </a:r>
            <a:r>
              <a:rPr lang="de-DE" sz="1800" dirty="0" smtClean="0"/>
              <a:t> QC </a:t>
            </a:r>
            <a:r>
              <a:rPr lang="de-DE" sz="1800" dirty="0" err="1" smtClean="0"/>
              <a:t>present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Q</a:t>
            </a:r>
            <a:r>
              <a:rPr lang="de-DE" sz="1800" dirty="0" smtClean="0"/>
              <a:t>C_RAD larger </a:t>
            </a:r>
            <a:r>
              <a:rPr lang="de-DE" sz="1800" dirty="0" err="1" smtClean="0"/>
              <a:t>than</a:t>
            </a:r>
            <a:r>
              <a:rPr lang="de-DE" sz="1800" dirty="0" smtClean="0"/>
              <a:t> QC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no</a:t>
            </a:r>
            <a:r>
              <a:rPr lang="de-DE" sz="1800" dirty="0" smtClean="0"/>
              <a:t> QC </a:t>
            </a:r>
            <a:r>
              <a:rPr lang="de-DE" sz="1800" dirty="0" err="1" smtClean="0"/>
              <a:t>present</a:t>
            </a:r>
            <a:endParaRPr lang="de-DE" sz="1800" dirty="0" smtClean="0"/>
          </a:p>
          <a:p>
            <a:endParaRPr lang="de-DE" sz="1800" dirty="0"/>
          </a:p>
          <a:p>
            <a:r>
              <a:rPr lang="de-DE" sz="1800" dirty="0" smtClean="0">
                <a:sym typeface="Wingdings" panose="05000000000000000000" pitchFamily="2" charset="2"/>
              </a:rPr>
              <a:t> QC_RAD </a:t>
            </a:r>
            <a:r>
              <a:rPr lang="de-DE" sz="1800" dirty="0" err="1" smtClean="0">
                <a:sym typeface="Wingdings" panose="05000000000000000000" pitchFamily="2" charset="2"/>
              </a:rPr>
              <a:t>produces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1" dirty="0" err="1" smtClean="0">
                <a:sym typeface="Wingdings" panose="05000000000000000000" pitchFamily="2" charset="2"/>
              </a:rPr>
              <a:t>more</a:t>
            </a:r>
            <a:r>
              <a:rPr lang="de-DE" sz="1800" b="1" dirty="0" smtClean="0">
                <a:sym typeface="Wingdings" panose="05000000000000000000" pitchFamily="2" charset="2"/>
              </a:rPr>
              <a:t> but </a:t>
            </a:r>
            <a:r>
              <a:rPr lang="de-DE" sz="1800" b="1" dirty="0" err="1" smtClean="0">
                <a:sym typeface="Wingdings" panose="05000000000000000000" pitchFamily="2" charset="2"/>
              </a:rPr>
              <a:t>thinner</a:t>
            </a:r>
            <a:r>
              <a:rPr lang="de-DE" sz="1800" b="1" dirty="0" smtClean="0">
                <a:sym typeface="Wingdings" panose="05000000000000000000" pitchFamily="2" charset="2"/>
              </a:rPr>
              <a:t> </a:t>
            </a:r>
            <a:r>
              <a:rPr lang="de-DE" sz="1800" b="1" dirty="0" err="1" smtClean="0">
                <a:sym typeface="Wingdings" panose="05000000000000000000" pitchFamily="2" charset="2"/>
              </a:rPr>
              <a:t>clouds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215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QC vs. QC_RAD study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86180" y="1371636"/>
            <a:ext cx="6701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Study </a:t>
            </a:r>
            <a:r>
              <a:rPr lang="de-DE" sz="1800" dirty="0" err="1" smtClean="0">
                <a:latin typeface="+mn-lt"/>
              </a:rPr>
              <a:t>to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see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if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there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is</a:t>
            </a:r>
            <a:r>
              <a:rPr lang="de-DE" sz="1800" dirty="0" smtClean="0">
                <a:latin typeface="+mn-lt"/>
              </a:rPr>
              <a:t> an </a:t>
            </a:r>
            <a:r>
              <a:rPr lang="de-DE" sz="1800" dirty="0" err="1" smtClean="0">
                <a:latin typeface="+mn-lt"/>
              </a:rPr>
              <a:t>impact</a:t>
            </a:r>
            <a:r>
              <a:rPr lang="de-DE" sz="1800" dirty="0" smtClean="0">
                <a:latin typeface="+mn-lt"/>
              </a:rPr>
              <a:t> in </a:t>
            </a:r>
            <a:r>
              <a:rPr lang="de-DE" sz="1800" dirty="0" err="1" smtClean="0">
                <a:latin typeface="+mn-lt"/>
              </a:rPr>
              <a:t>using</a:t>
            </a:r>
            <a:r>
              <a:rPr lang="de-DE" sz="1800" dirty="0" smtClean="0">
                <a:latin typeface="+mn-lt"/>
              </a:rPr>
              <a:t> QC_RAD </a:t>
            </a:r>
            <a:r>
              <a:rPr lang="de-DE" sz="1800" dirty="0" err="1" smtClean="0">
                <a:latin typeface="+mn-lt"/>
              </a:rPr>
              <a:t>instead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of</a:t>
            </a:r>
            <a:r>
              <a:rPr lang="de-DE" sz="1800" dirty="0" smtClean="0">
                <a:latin typeface="+mn-lt"/>
              </a:rPr>
              <a:t> QC </a:t>
            </a:r>
            <a:r>
              <a:rPr lang="de-DE" sz="1800" dirty="0" err="1" smtClean="0">
                <a:latin typeface="+mn-lt"/>
              </a:rPr>
              <a:t>as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input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for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RTTOV-</a:t>
            </a:r>
            <a:r>
              <a:rPr lang="de-DE" sz="1800" dirty="0" err="1" smtClean="0">
                <a:latin typeface="+mn-lt"/>
              </a:rPr>
              <a:t>gb</a:t>
            </a:r>
            <a:endParaRPr lang="de-DE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+mn-lt"/>
              </a:rPr>
              <a:t>Period</a:t>
            </a:r>
            <a:r>
              <a:rPr lang="de-DE" sz="1800" dirty="0" smtClean="0">
                <a:latin typeface="+mn-lt"/>
              </a:rPr>
              <a:t>: 10.07.2020 – 30.07.2020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n-lt"/>
              </a:rPr>
              <a:t>KENDA-1 </a:t>
            </a:r>
            <a:r>
              <a:rPr lang="de-DE" sz="1800" dirty="0" err="1" smtClean="0">
                <a:latin typeface="+mn-lt"/>
              </a:rPr>
              <a:t>first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guess</a:t>
            </a:r>
            <a:r>
              <a:rPr lang="de-DE" sz="1800" dirty="0" smtClean="0">
                <a:latin typeface="+mn-lt"/>
              </a:rPr>
              <a:t>, </a:t>
            </a:r>
            <a:r>
              <a:rPr lang="de-DE" sz="1800" dirty="0" err="1" smtClean="0">
                <a:latin typeface="+mn-lt"/>
              </a:rPr>
              <a:t>deterministic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run</a:t>
            </a:r>
            <a:endParaRPr lang="de-DE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+mn-lt"/>
              </a:rPr>
              <a:t>Shown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here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as</a:t>
            </a:r>
            <a:r>
              <a:rPr lang="de-DE" sz="1800" dirty="0" smtClean="0">
                <a:latin typeface="+mn-lt"/>
              </a:rPr>
              <a:t> an </a:t>
            </a:r>
            <a:r>
              <a:rPr lang="de-DE" sz="1800" dirty="0" err="1" smtClean="0">
                <a:latin typeface="+mn-lt"/>
              </a:rPr>
              <a:t>example</a:t>
            </a:r>
            <a:r>
              <a:rPr lang="de-DE" sz="1800" dirty="0" smtClean="0">
                <a:latin typeface="+mn-lt"/>
              </a:rPr>
              <a:t>: </a:t>
            </a:r>
            <a:r>
              <a:rPr lang="de-DE" sz="1800" dirty="0" err="1" smtClean="0">
                <a:latin typeface="+mn-lt"/>
              </a:rPr>
              <a:t>channel</a:t>
            </a:r>
            <a:r>
              <a:rPr lang="de-DE" sz="1800" dirty="0" smtClean="0">
                <a:latin typeface="+mn-lt"/>
              </a:rPr>
              <a:t> 22.24 GHz, 90° </a:t>
            </a:r>
            <a:r>
              <a:rPr lang="de-DE" sz="1800" dirty="0" err="1" smtClean="0">
                <a:latin typeface="+mn-lt"/>
              </a:rPr>
              <a:t>elevation</a:t>
            </a:r>
            <a:r>
              <a:rPr lang="de-DE" sz="1800" dirty="0" smtClean="0">
                <a:latin typeface="+mn-lt"/>
              </a:rPr>
              <a:t> angle</a:t>
            </a:r>
          </a:p>
        </p:txBody>
      </p:sp>
    </p:spTree>
    <p:extLst>
      <p:ext uri="{BB962C8B-B14F-4D97-AF65-F5344CB8AC3E}">
        <p14:creationId xmlns:p14="http://schemas.microsoft.com/office/powerpoint/2010/main" val="34608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QC vs. QC_RAD: O-B time series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99206" y="158142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QC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972918" y="238131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QC_RAD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96750" y="3581779"/>
            <a:ext cx="787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More cases with clouds in the model / clouds in model and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Improved standard deviation of O-B values, bias sometimes larger, distributions more Gaussian</a:t>
            </a:r>
            <a:endParaRPr 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40788" y="1179317"/>
            <a:ext cx="7063262" cy="2292181"/>
            <a:chOff x="493775" y="1145350"/>
            <a:chExt cx="7510275" cy="243724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3" b="723"/>
            <a:stretch/>
          </p:blipFill>
          <p:spPr>
            <a:xfrm>
              <a:off x="500125" y="2236979"/>
              <a:ext cx="7468091" cy="786382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09"/>
            <a:stretch/>
          </p:blipFill>
          <p:spPr>
            <a:xfrm>
              <a:off x="493775" y="3016249"/>
              <a:ext cx="7510275" cy="56634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" t="-1" b="679"/>
            <a:stretch/>
          </p:blipFill>
          <p:spPr>
            <a:xfrm>
              <a:off x="577850" y="1145350"/>
              <a:ext cx="7376220" cy="985898"/>
            </a:xfrm>
            <a:prstGeom prst="rect">
              <a:avLst/>
            </a:prstGeom>
          </p:spPr>
        </p:pic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6200000">
            <a:off x="-784130" y="1983976"/>
            <a:ext cx="286316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200" dirty="0" smtClean="0">
                <a:latin typeface="Arial" pitchFamily="34" charset="0"/>
              </a:rPr>
              <a:t>Brightness temperature (K)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200" dirty="0" smtClean="0">
                <a:latin typeface="Arial" pitchFamily="34" charset="0"/>
              </a:rPr>
              <a:t>Observation - Background</a:t>
            </a:r>
            <a:endParaRPr lang="en-GB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QC vs. QC_RAD: O-B overview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20108" y="1242385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QC</a:t>
            </a:r>
            <a:endParaRPr lang="de-DE" sz="1800" dirty="0"/>
          </a:p>
          <a:p>
            <a:r>
              <a:rPr lang="de-DE" sz="1800" dirty="0" smtClean="0"/>
              <a:t>QC_RAD</a:t>
            </a:r>
            <a:endParaRPr lang="en-US" sz="18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41315" y="1107768"/>
            <a:ext cx="6625015" cy="3267679"/>
            <a:chOff x="894491" y="1013764"/>
            <a:chExt cx="6002028" cy="2960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2" t="77874"/>
            <a:stretch/>
          </p:blipFill>
          <p:spPr>
            <a:xfrm>
              <a:off x="1393597" y="2794935"/>
              <a:ext cx="5502922" cy="11792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95" b="54843"/>
            <a:stretch/>
          </p:blipFill>
          <p:spPr>
            <a:xfrm>
              <a:off x="894491" y="1013764"/>
              <a:ext cx="5138010" cy="2402536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 bwMode="auto">
          <a:xfrm>
            <a:off x="7466330" y="1350769"/>
            <a:ext cx="137160" cy="13716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66330" y="1630169"/>
            <a:ext cx="137160" cy="1371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vs. QC_RAD results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29" y="1150619"/>
            <a:ext cx="7195049" cy="3233374"/>
          </a:xfrm>
        </p:spPr>
        <p:txBody>
          <a:bodyPr/>
          <a:lstStyle/>
          <a:p>
            <a:r>
              <a:rPr lang="en-US" sz="1800" b="1" dirty="0" smtClean="0"/>
              <a:t>Match between clouds</a:t>
            </a:r>
            <a:r>
              <a:rPr lang="en-US" sz="1800" dirty="0" smtClean="0"/>
              <a:t> in observations and cloud in model </a:t>
            </a:r>
            <a:r>
              <a:rPr lang="en-US" sz="1800" b="1" dirty="0" smtClean="0"/>
              <a:t>higher</a:t>
            </a:r>
          </a:p>
          <a:p>
            <a:endParaRPr lang="en-US" sz="1800" dirty="0"/>
          </a:p>
          <a:p>
            <a:r>
              <a:rPr lang="en-US" sz="1800" dirty="0" smtClean="0"/>
              <a:t>O-B </a:t>
            </a:r>
            <a:r>
              <a:rPr lang="en-US" sz="1800" b="1" dirty="0"/>
              <a:t>standard deviation </a:t>
            </a:r>
            <a:r>
              <a:rPr lang="en-US" sz="1800" b="1" dirty="0" smtClean="0"/>
              <a:t>decreases</a:t>
            </a:r>
          </a:p>
          <a:p>
            <a:endParaRPr lang="en-US" sz="1800" dirty="0"/>
          </a:p>
          <a:p>
            <a:r>
              <a:rPr lang="en-US" sz="1800" dirty="0" smtClean="0"/>
              <a:t>O-B bias sometimes increases (but has to be corrected anyhow)</a:t>
            </a:r>
          </a:p>
          <a:p>
            <a:endParaRPr lang="en-US" sz="1800" dirty="0"/>
          </a:p>
          <a:p>
            <a:r>
              <a:rPr lang="en-US" sz="1800" dirty="0" smtClean="0"/>
              <a:t>Distribution of O-B values </a:t>
            </a:r>
            <a:r>
              <a:rPr lang="en-US" sz="1800" b="1" dirty="0" smtClean="0"/>
              <a:t>follows Gaussian distribution better</a:t>
            </a:r>
          </a:p>
          <a:p>
            <a:endParaRPr lang="en-US" sz="1800" dirty="0"/>
          </a:p>
          <a:p>
            <a:r>
              <a:rPr lang="en-US" sz="1800" dirty="0" smtClean="0"/>
              <a:t>Some channels (mainly temperature sensitive) are barely affected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13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4200" y="1480095"/>
            <a:ext cx="7039019" cy="2310910"/>
          </a:xfrm>
        </p:spPr>
        <p:txBody>
          <a:bodyPr/>
          <a:lstStyle/>
          <a:p>
            <a:r>
              <a:rPr lang="en-US" sz="3200" dirty="0" smtClean="0"/>
              <a:t>First active assimilation of MWR data in KENDA-1 using the LETKF</a:t>
            </a:r>
          </a:p>
          <a:p>
            <a:endParaRPr lang="en-US" sz="3200" dirty="0"/>
          </a:p>
          <a:p>
            <a:r>
              <a:rPr lang="en-US" sz="1600" dirty="0" smtClean="0"/>
              <a:t>Many thanks to </a:t>
            </a:r>
            <a:r>
              <a:rPr lang="en-US" sz="1600" dirty="0" smtClean="0"/>
              <a:t>people at DWD </a:t>
            </a:r>
            <a:r>
              <a:rPr lang="en-US" sz="1600" dirty="0" smtClean="0"/>
              <a:t>for the required changes in the DACE code</a:t>
            </a:r>
          </a:p>
        </p:txBody>
      </p:sp>
    </p:spTree>
    <p:extLst>
      <p:ext uri="{BB962C8B-B14F-4D97-AF65-F5344CB8AC3E}">
        <p14:creationId xmlns:p14="http://schemas.microsoft.com/office/powerpoint/2010/main" val="10143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MWR DA: very first technical test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86180" y="1493556"/>
            <a:ext cx="6701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+mn-lt"/>
              </a:rPr>
              <a:t>Single </a:t>
            </a:r>
            <a:r>
              <a:rPr lang="de-DE" sz="1800" b="1" dirty="0" err="1" smtClean="0">
                <a:latin typeface="+mn-lt"/>
              </a:rPr>
              <a:t>observation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experiment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with</a:t>
            </a:r>
            <a:r>
              <a:rPr lang="de-DE" sz="1800" dirty="0" smtClean="0">
                <a:latin typeface="+mn-lt"/>
              </a:rPr>
              <a:t> KENDA-1:</a:t>
            </a:r>
          </a:p>
          <a:p>
            <a:endParaRPr lang="de-DE" sz="1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+mn-lt"/>
              </a:rPr>
              <a:t>One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station</a:t>
            </a:r>
            <a:r>
              <a:rPr lang="de-DE" sz="1800" dirty="0" smtClean="0">
                <a:latin typeface="+mn-lt"/>
              </a:rPr>
              <a:t>: Payerne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+mn-lt"/>
              </a:rPr>
              <a:t>One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elevation</a:t>
            </a:r>
            <a:r>
              <a:rPr lang="de-DE" sz="1800" dirty="0" smtClean="0">
                <a:latin typeface="+mn-lt"/>
              </a:rPr>
              <a:t> angle: 90°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+mn-lt"/>
              </a:rPr>
              <a:t>One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channel</a:t>
            </a:r>
            <a:r>
              <a:rPr lang="de-DE" sz="1800" dirty="0" smtClean="0">
                <a:latin typeface="+mn-lt"/>
              </a:rPr>
              <a:t>: 23.84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+mn-lt"/>
              </a:rPr>
              <a:t>10.08.2020 12 UTC LETKF update</a:t>
            </a:r>
          </a:p>
          <a:p>
            <a:pPr lvl="1"/>
            <a:endParaRPr lang="de-DE" sz="1800" dirty="0" smtClean="0">
              <a:latin typeface="+mn-lt"/>
            </a:endParaRPr>
          </a:p>
          <a:p>
            <a:r>
              <a:rPr lang="de-DE" sz="1800" dirty="0" err="1" smtClean="0">
                <a:latin typeface="+mn-lt"/>
              </a:rPr>
              <a:t>Following</a:t>
            </a:r>
            <a:r>
              <a:rPr lang="de-DE" sz="1800" dirty="0" smtClean="0">
                <a:latin typeface="+mn-lt"/>
              </a:rPr>
              <a:t>: </a:t>
            </a:r>
            <a:r>
              <a:rPr lang="de-DE" sz="1800" b="1" dirty="0" smtClean="0">
                <a:latin typeface="+mn-lt"/>
              </a:rPr>
              <a:t>quick </a:t>
            </a:r>
            <a:r>
              <a:rPr lang="de-DE" sz="1800" b="1" dirty="0" err="1" smtClean="0">
                <a:latin typeface="+mn-lt"/>
              </a:rPr>
              <a:t>looks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and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very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first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impressions</a:t>
            </a:r>
            <a:endParaRPr lang="de-DE" sz="1800" b="1" dirty="0" smtClean="0">
              <a:latin typeface="+mn-lt"/>
            </a:endParaRPr>
          </a:p>
          <a:p>
            <a:endParaRPr lang="de-DE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5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Project EMER-Met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31489" y="1033335"/>
            <a:ext cx="2961191" cy="308573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25252" y="1228984"/>
            <a:ext cx="2756571" cy="2021199"/>
            <a:chOff x="250608" y="836301"/>
            <a:chExt cx="4738044" cy="3474073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948" y="2417580"/>
              <a:ext cx="2428704" cy="189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948" y="836302"/>
              <a:ext cx="2428703" cy="158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Beschreibung: http://intranet.sma.ch/modelle/staff/MO_fotos/MO_Ausflug2010/pics/DSC_0056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08" y="836301"/>
              <a:ext cx="2309340" cy="3474073"/>
            </a:xfrm>
            <a:prstGeom prst="rect">
              <a:avLst/>
            </a:prstGeom>
            <a:noFill/>
          </p:spPr>
        </p:pic>
        <p:pic>
          <p:nvPicPr>
            <p:cNvPr id="12" name="Picture 4" descr="M:\zue-data-zue\modelle\intranet\images\Icon A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08" y="836301"/>
              <a:ext cx="550069" cy="55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M:\zue-data-zue\modelle\intranet\images\Icon B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947" y="2417580"/>
              <a:ext cx="550069" cy="55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M:\zue-data-zue\modelle\intranet\images\Icon C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948" y="836302"/>
              <a:ext cx="550069" cy="55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59413" y="3349866"/>
            <a:ext cx="290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EMER-Met</a:t>
            </a:r>
            <a:r>
              <a:rPr lang="en-US" sz="1800" dirty="0" smtClean="0">
                <a:latin typeface="+mn-lt"/>
              </a:rPr>
              <a:t>: Emergency Response Meteorology</a:t>
            </a:r>
            <a:endParaRPr lang="de-CH" sz="1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0829" y="1033335"/>
            <a:ext cx="5224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Improvements for warnings with respect to nuclear, chemical and biological incidents</a:t>
            </a:r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Assimilation of </a:t>
            </a:r>
            <a:r>
              <a:rPr lang="en-US" sz="1800" b="1" dirty="0" smtClean="0"/>
              <a:t>microwave radiometer (MWR) </a:t>
            </a:r>
            <a:r>
              <a:rPr lang="en-US" sz="1800" b="1" dirty="0"/>
              <a:t>radiances with </a:t>
            </a:r>
            <a:r>
              <a:rPr lang="en-US" sz="1800" b="1" dirty="0" smtClean="0"/>
              <a:t>KENDA/LETKF </a:t>
            </a:r>
            <a:r>
              <a:rPr lang="en-US" sz="1800" dirty="0"/>
              <a:t>(not retrieval </a:t>
            </a:r>
            <a:r>
              <a:rPr lang="en-US" sz="1800" dirty="0" smtClean="0"/>
              <a:t>profiles)</a:t>
            </a:r>
            <a:r>
              <a:rPr lang="en-US" sz="1800" dirty="0" smtClean="0">
                <a:latin typeface="+mn-lt"/>
              </a:rPr>
              <a:t>: three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MWR</a:t>
            </a: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 installed in Switzerland </a:t>
            </a:r>
          </a:p>
          <a:p>
            <a:endParaRPr lang="de-DE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Installation of Doppler wind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lidars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Assimilation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of Doppler wind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lidar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data (Samuel Monhart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Development of a dispersion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ensemble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2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MWR DA: analysis increment profiles</a:t>
            </a:r>
            <a:endParaRPr lang="en-GB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 rot="16200000">
            <a:off x="298417" y="1518744"/>
            <a:ext cx="12587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100" dirty="0" smtClean="0">
                <a:latin typeface="Arial" pitchFamily="34" charset="0"/>
              </a:rPr>
              <a:t>Pressure (</a:t>
            </a:r>
            <a:r>
              <a:rPr lang="en-GB" sz="1100" dirty="0" err="1" smtClean="0">
                <a:latin typeface="Arial" pitchFamily="34" charset="0"/>
              </a:rPr>
              <a:t>hPa</a:t>
            </a:r>
            <a:r>
              <a:rPr lang="en-GB" sz="1100" dirty="0" smtClean="0">
                <a:latin typeface="Arial" pitchFamily="34" charset="0"/>
              </a:rPr>
              <a:t>)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 rot="16200000">
            <a:off x="292323" y="3360341"/>
            <a:ext cx="12587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100" dirty="0" smtClean="0">
                <a:latin typeface="Arial" pitchFamily="34" charset="0"/>
              </a:rPr>
              <a:t>Pressure (</a:t>
            </a:r>
            <a:r>
              <a:rPr lang="en-GB" sz="1100" dirty="0" err="1" smtClean="0">
                <a:latin typeface="Arial" pitchFamily="34" charset="0"/>
              </a:rPr>
              <a:t>hPa</a:t>
            </a:r>
            <a:r>
              <a:rPr lang="en-GB" sz="1100" dirty="0" smtClean="0">
                <a:latin typeface="Arial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93"/>
          <a:stretch/>
        </p:blipFill>
        <p:spPr>
          <a:xfrm>
            <a:off x="2784844" y="736122"/>
            <a:ext cx="5694494" cy="1897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25225" r="171" b="50047"/>
          <a:stretch/>
        </p:blipFill>
        <p:spPr>
          <a:xfrm>
            <a:off x="3016081" y="2682507"/>
            <a:ext cx="5462810" cy="1854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74260" r="65309" b="1012"/>
          <a:stretch/>
        </p:blipFill>
        <p:spPr>
          <a:xfrm>
            <a:off x="1136067" y="779507"/>
            <a:ext cx="1880013" cy="185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74390" r="32850" b="882"/>
          <a:stretch/>
        </p:blipFill>
        <p:spPr>
          <a:xfrm>
            <a:off x="1136068" y="2682507"/>
            <a:ext cx="1880013" cy="1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95638" y="671207"/>
            <a:ext cx="6522482" cy="3712937"/>
            <a:chOff x="-96111" y="1111591"/>
            <a:chExt cx="3406758" cy="19393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80" b="77027"/>
            <a:stretch/>
          </p:blipFill>
          <p:spPr>
            <a:xfrm>
              <a:off x="-96111" y="1111591"/>
              <a:ext cx="3364605" cy="9214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64" r="30318" b="8314"/>
            <a:stretch/>
          </p:blipFill>
          <p:spPr>
            <a:xfrm>
              <a:off x="-96111" y="2083322"/>
              <a:ext cx="3406758" cy="96757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MWR DA: analysis increments in space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2568" y="2324837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level 70</a:t>
            </a:r>
          </a:p>
          <a:p>
            <a:r>
              <a:rPr lang="en-US" sz="1800" dirty="0" smtClean="0"/>
              <a:t>≈ 940 </a:t>
            </a:r>
            <a:r>
              <a:rPr lang="en-US" sz="1800" dirty="0" err="1" smtClean="0"/>
              <a:t>hPa</a:t>
            </a:r>
            <a:endParaRPr lang="en-US" sz="1800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 rot="16200000">
            <a:off x="1777529" y="2509926"/>
            <a:ext cx="12587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100" dirty="0" smtClean="0">
                <a:latin typeface="Arial" pitchFamily="34" charset="0"/>
              </a:rPr>
              <a:t>Grid points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621926" y="4271745"/>
            <a:ext cx="12587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100" dirty="0" smtClean="0">
                <a:latin typeface="Arial" pitchFamily="34" charset="0"/>
              </a:rPr>
              <a:t>Grid points</a:t>
            </a:r>
          </a:p>
        </p:txBody>
      </p:sp>
    </p:spTree>
    <p:extLst>
      <p:ext uri="{BB962C8B-B14F-4D97-AF65-F5344CB8AC3E}">
        <p14:creationId xmlns:p14="http://schemas.microsoft.com/office/powerpoint/2010/main" val="27722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MWR DA: comparison to </a:t>
            </a:r>
            <a:r>
              <a:rPr lang="en-GB" dirty="0" err="1" smtClean="0"/>
              <a:t>radiosounding</a:t>
            </a:r>
            <a:endParaRPr lang="en-GB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 rot="16200000">
            <a:off x="-215730" y="2331716"/>
            <a:ext cx="12587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100" dirty="0" smtClean="0">
                <a:latin typeface="Arial" pitchFamily="34" charset="0"/>
              </a:rPr>
              <a:t>Pressure (</a:t>
            </a:r>
            <a:r>
              <a:rPr lang="en-GB" sz="1100" dirty="0" err="1" smtClean="0">
                <a:latin typeface="Arial" pitchFamily="34" charset="0"/>
              </a:rPr>
              <a:t>hPa</a:t>
            </a:r>
            <a:r>
              <a:rPr lang="en-GB" sz="1100" dirty="0" smtClean="0">
                <a:latin typeface="Arial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8218" y="4064162"/>
            <a:ext cx="458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Observation 	First </a:t>
            </a:r>
            <a:r>
              <a:rPr lang="de-DE" sz="1400" dirty="0" err="1" smtClean="0"/>
              <a:t>guess</a:t>
            </a:r>
            <a:r>
              <a:rPr lang="de-DE" sz="1400" dirty="0" smtClean="0"/>
              <a:t>		 Analysis</a:t>
            </a:r>
            <a:endParaRPr lang="de-DE" sz="14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109736" y="4214296"/>
            <a:ext cx="239536" cy="37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964810" y="4219555"/>
            <a:ext cx="239536" cy="37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830397" y="4214304"/>
            <a:ext cx="239536" cy="37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b="51206"/>
          <a:stretch/>
        </p:blipFill>
        <p:spPr>
          <a:xfrm>
            <a:off x="575618" y="1042617"/>
            <a:ext cx="4176854" cy="274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0387" r="2" b="819"/>
          <a:stretch/>
        </p:blipFill>
        <p:spPr>
          <a:xfrm>
            <a:off x="4739198" y="1042617"/>
            <a:ext cx="4176854" cy="27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13232" y="439808"/>
            <a:ext cx="8052815" cy="4126098"/>
          </a:xfrm>
        </p:spPr>
        <p:txBody>
          <a:bodyPr/>
          <a:lstStyle/>
          <a:p>
            <a:r>
              <a:rPr lang="en-GB" sz="2800" b="1" dirty="0" smtClean="0"/>
              <a:t>Summary and Outlook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O-B statistics implemented, needs final assessment as more KENDA-1 data becomes available, already shows the need for a channel and station dependent bias correction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QC_RAD seems to allow a better performance of the RTTOV-</a:t>
            </a:r>
            <a:r>
              <a:rPr lang="en-GB" dirty="0" err="1" smtClean="0"/>
              <a:t>gb</a:t>
            </a:r>
            <a:r>
              <a:rPr lang="en-GB" dirty="0" smtClean="0"/>
              <a:t> forward operator (we need further exchange with QC_RAD experts to expand our knowledge)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Active assimilation of MWR data with the LETKF works technically and first studies on the assimilation can start (DWD will cover ICON, we will work with COSMO)</a:t>
            </a:r>
          </a:p>
        </p:txBody>
      </p:sp>
    </p:spTree>
    <p:extLst>
      <p:ext uri="{BB962C8B-B14F-4D97-AF65-F5344CB8AC3E}">
        <p14:creationId xmlns:p14="http://schemas.microsoft.com/office/powerpoint/2010/main" val="26124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13232" y="439807"/>
            <a:ext cx="8052815" cy="4422749"/>
          </a:xfrm>
        </p:spPr>
        <p:txBody>
          <a:bodyPr/>
          <a:lstStyle/>
          <a:p>
            <a:r>
              <a:rPr lang="en-GB" sz="2800" b="1" dirty="0" smtClean="0"/>
              <a:t>Summary and Outlook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O-B statistics implemented, needs final assessment as more KENDA-1 data becomes available, already shows the need for a channel and station dependent bias correction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QC_RAD seems to allow a better performance of the RTTOV-</a:t>
            </a:r>
            <a:r>
              <a:rPr lang="en-GB" dirty="0" err="1" smtClean="0"/>
              <a:t>gb</a:t>
            </a:r>
            <a:r>
              <a:rPr lang="en-GB" dirty="0" smtClean="0"/>
              <a:t> forward operator (we need further exchange with QC_RAD experts to expand our knowledge)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Active assimilation of MWR data with the LETKF works technically and first studies on the assimilation can start (DWD will cover ICON, we will work with COSMO)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Thank you for listening! 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16914" y="1412397"/>
            <a:ext cx="2550922" cy="1732789"/>
          </a:xfrm>
        </p:spPr>
        <p:txBody>
          <a:bodyPr/>
          <a:lstStyle/>
          <a:p>
            <a:pPr marL="0" indent="0">
              <a:buNone/>
            </a:pPr>
            <a:r>
              <a:rPr lang="fr-CH" sz="1800" dirty="0" smtClean="0"/>
              <a:t>Profiles</a:t>
            </a:r>
            <a:endParaRPr lang="en-US" sz="1800" dirty="0" smtClean="0"/>
          </a:p>
          <a:p>
            <a:r>
              <a:rPr lang="en-US" sz="1800" dirty="0" smtClean="0"/>
              <a:t>Pressure </a:t>
            </a:r>
          </a:p>
          <a:p>
            <a:r>
              <a:rPr lang="fr-CH" sz="1800" dirty="0" err="1" smtClean="0"/>
              <a:t>Temperature</a:t>
            </a:r>
            <a:endParaRPr lang="fr-CH" sz="1800" dirty="0" smtClean="0"/>
          </a:p>
          <a:p>
            <a:r>
              <a:rPr lang="fr-CH" sz="1800" dirty="0" err="1" smtClean="0"/>
              <a:t>Specific</a:t>
            </a:r>
            <a:r>
              <a:rPr lang="fr-CH" sz="1800" dirty="0" smtClean="0"/>
              <a:t> </a:t>
            </a:r>
            <a:r>
              <a:rPr lang="fr-CH" sz="1800" dirty="0" err="1" smtClean="0"/>
              <a:t>humidity</a:t>
            </a:r>
            <a:endParaRPr lang="fr-CH" sz="1800" dirty="0" smtClean="0"/>
          </a:p>
          <a:p>
            <a:r>
              <a:rPr lang="fr-CH" sz="1800" dirty="0" smtClean="0"/>
              <a:t>Cloud </a:t>
            </a:r>
            <a:r>
              <a:rPr lang="fr-CH" sz="1800" dirty="0" err="1" smtClean="0"/>
              <a:t>liquid</a:t>
            </a:r>
            <a:r>
              <a:rPr lang="fr-CH" sz="1800" dirty="0" smtClean="0"/>
              <a:t> water</a:t>
            </a:r>
          </a:p>
          <a:p>
            <a:endParaRPr lang="fr-CH" sz="1800" dirty="0" smtClean="0"/>
          </a:p>
          <a:p>
            <a:endParaRPr lang="en-US" sz="1800" dirty="0" smtClean="0"/>
          </a:p>
          <a:p>
            <a:endParaRPr lang="de-DE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RTTOV-</a:t>
            </a:r>
            <a:r>
              <a:rPr lang="en-US" dirty="0" err="1" smtClean="0"/>
              <a:t>gb</a:t>
            </a:r>
            <a:r>
              <a:rPr lang="en-US" dirty="0" smtClean="0"/>
              <a:t> forward operator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51813" y="1315967"/>
            <a:ext cx="2671255" cy="188408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6151134" y="1403202"/>
            <a:ext cx="2506582" cy="1709619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1800" kern="0" dirty="0" err="1" smtClean="0"/>
              <a:t>Device</a:t>
            </a:r>
            <a:r>
              <a:rPr lang="fr-CH" sz="1800" kern="0" dirty="0" smtClean="0"/>
              <a:t> information</a:t>
            </a:r>
            <a:endParaRPr lang="en-US" sz="1800" kern="0" dirty="0" smtClean="0"/>
          </a:p>
          <a:p>
            <a:r>
              <a:rPr lang="fr-CH" sz="1800" kern="0" dirty="0" smtClean="0"/>
              <a:t>Position</a:t>
            </a:r>
            <a:endParaRPr lang="en-US" sz="1800" kern="0" dirty="0" smtClean="0"/>
          </a:p>
          <a:p>
            <a:r>
              <a:rPr lang="fr-CH" sz="1800" kern="0" dirty="0" smtClean="0"/>
              <a:t>Scanning angle(s)</a:t>
            </a:r>
          </a:p>
          <a:p>
            <a:r>
              <a:rPr lang="fr-CH" sz="1800" kern="0" dirty="0" smtClean="0"/>
              <a:t>Channel </a:t>
            </a:r>
            <a:r>
              <a:rPr lang="fr-CH" sz="1800" kern="0" dirty="0" err="1" smtClean="0"/>
              <a:t>frequency</a:t>
            </a:r>
            <a:r>
              <a:rPr lang="fr-CH" sz="1800" kern="0" dirty="0" smtClean="0"/>
              <a:t>(</a:t>
            </a:r>
            <a:r>
              <a:rPr lang="fr-CH" sz="1800" kern="0" dirty="0" err="1" smtClean="0"/>
              <a:t>ies</a:t>
            </a:r>
            <a:r>
              <a:rPr lang="fr-CH" sz="1800" kern="0" dirty="0" smtClean="0"/>
              <a:t>)</a:t>
            </a:r>
          </a:p>
        </p:txBody>
      </p:sp>
      <p:sp>
        <p:nvSpPr>
          <p:cNvPr id="23" name="Text Placeholder 1"/>
          <p:cNvSpPr txBox="1">
            <a:spLocks/>
          </p:cNvSpPr>
          <p:nvPr/>
        </p:nvSpPr>
        <p:spPr>
          <a:xfrm>
            <a:off x="3315206" y="1406413"/>
            <a:ext cx="2251649" cy="1838322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1800" kern="0" dirty="0" smtClean="0"/>
              <a:t>Values at </a:t>
            </a:r>
            <a:r>
              <a:rPr lang="fr-CH" sz="1800" kern="0" dirty="0" err="1" smtClean="0"/>
              <a:t>device</a:t>
            </a:r>
            <a:endParaRPr lang="fr-CH" sz="1800" kern="0" dirty="0" smtClean="0"/>
          </a:p>
          <a:p>
            <a:r>
              <a:rPr lang="fr-CH" sz="1800" kern="0" dirty="0" smtClean="0"/>
              <a:t>Pressure</a:t>
            </a:r>
          </a:p>
          <a:p>
            <a:r>
              <a:rPr lang="fr-CH" sz="1800" kern="0" dirty="0" err="1" smtClean="0"/>
              <a:t>Temperature</a:t>
            </a:r>
            <a:endParaRPr lang="fr-CH" sz="1800" kern="0" dirty="0" smtClean="0"/>
          </a:p>
          <a:p>
            <a:r>
              <a:rPr lang="fr-CH" sz="1800" kern="0" dirty="0" err="1" smtClean="0"/>
              <a:t>Specific</a:t>
            </a:r>
            <a:r>
              <a:rPr lang="fr-CH" sz="1800" kern="0" dirty="0" smtClean="0"/>
              <a:t> </a:t>
            </a:r>
            <a:r>
              <a:rPr lang="fr-CH" sz="1800" kern="0" dirty="0" err="1" smtClean="0"/>
              <a:t>humidity</a:t>
            </a:r>
            <a:endParaRPr lang="fr-CH" sz="1800" kern="0" dirty="0" smtClean="0"/>
          </a:p>
          <a:p>
            <a:r>
              <a:rPr lang="fr-CH" sz="1800" kern="0" dirty="0" smtClean="0"/>
              <a:t>Wind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219137" y="1315971"/>
            <a:ext cx="2671255" cy="188408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986461" y="1315969"/>
            <a:ext cx="2671255" cy="188408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451812" y="3435405"/>
            <a:ext cx="8205903" cy="914400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For the moment, the model equivalents are computed using RTTOV-</a:t>
            </a:r>
            <a:r>
              <a:rPr lang="en-US" sz="1800" kern="0" dirty="0" err="1" smtClean="0"/>
              <a:t>gb</a:t>
            </a:r>
            <a:r>
              <a:rPr lang="en-US" sz="1800" kern="0" dirty="0" smtClean="0"/>
              <a:t> as a standalone forward operator (call to RTTOV-</a:t>
            </a:r>
            <a:r>
              <a:rPr lang="en-US" sz="1800" kern="0" dirty="0" err="1" smtClean="0"/>
              <a:t>gb</a:t>
            </a:r>
            <a:r>
              <a:rPr lang="en-US" sz="1800" kern="0" dirty="0" smtClean="0"/>
              <a:t> implemented in DACE </a:t>
            </a:r>
            <a:r>
              <a:rPr lang="en-US" sz="1800" kern="0" dirty="0" err="1" smtClean="0"/>
              <a:t>datools</a:t>
            </a:r>
            <a:r>
              <a:rPr lang="en-US" sz="1800" kern="0" dirty="0" smtClean="0"/>
              <a:t>, integration of RTTOV-</a:t>
            </a:r>
            <a:r>
              <a:rPr lang="en-US" sz="1800" kern="0" dirty="0" err="1" smtClean="0"/>
              <a:t>gb</a:t>
            </a:r>
            <a:r>
              <a:rPr lang="en-US" sz="1800" kern="0" dirty="0" smtClean="0"/>
              <a:t> in DACE in dev branch).</a:t>
            </a:r>
          </a:p>
          <a:p>
            <a:pPr marL="0" indent="0">
              <a:buNone/>
            </a:pPr>
            <a:endParaRPr lang="de-DE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3736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Ground-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microwave</a:t>
            </a:r>
            <a:r>
              <a:rPr lang="fr-CH" dirty="0" smtClean="0"/>
              <a:t> </a:t>
            </a:r>
            <a:r>
              <a:rPr lang="fr-CH" dirty="0" err="1" smtClean="0"/>
              <a:t>radiometers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487" y="1127341"/>
            <a:ext cx="54927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kern="0" dirty="0">
                <a:latin typeface="+mn-lt"/>
              </a:rPr>
              <a:t>M</a:t>
            </a:r>
            <a:r>
              <a:rPr lang="en-US" sz="1800" kern="0" dirty="0" smtClean="0">
                <a:latin typeface="+mn-lt"/>
              </a:rPr>
              <a:t>easures atmospheric radiation (passive): </a:t>
            </a:r>
            <a:r>
              <a:rPr lang="en-US" sz="1800" b="1" kern="0" dirty="0" smtClean="0">
                <a:latin typeface="+mn-lt"/>
              </a:rPr>
              <a:t>brightness temperature</a:t>
            </a:r>
            <a:endParaRPr lang="en-US" sz="1800" kern="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+mn-lt"/>
              </a:rPr>
              <a:t>14 </a:t>
            </a:r>
            <a:r>
              <a:rPr lang="en-US" sz="1800" kern="0" dirty="0">
                <a:latin typeface="+mn-lt"/>
              </a:rPr>
              <a:t>frequency </a:t>
            </a:r>
            <a:r>
              <a:rPr lang="en-US" sz="1800" kern="0" dirty="0" smtClean="0">
                <a:latin typeface="+mn-lt"/>
              </a:rPr>
              <a:t>bands (sensitive to humidity and/or temperature)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800" kern="0" dirty="0" smtClean="0">
                <a:latin typeface="+mn-lt"/>
              </a:rPr>
              <a:t>6 scanning </a:t>
            </a:r>
            <a:r>
              <a:rPr lang="fr-CH" sz="1800" kern="0" dirty="0" err="1" smtClean="0">
                <a:latin typeface="+mn-lt"/>
              </a:rPr>
              <a:t>elevation</a:t>
            </a:r>
            <a:r>
              <a:rPr lang="fr-CH" sz="1800" kern="0" dirty="0" smtClean="0">
                <a:latin typeface="+mn-lt"/>
              </a:rPr>
              <a:t> angles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rovides </a:t>
            </a:r>
            <a:r>
              <a:rPr lang="en-US" sz="1800" b="1" dirty="0" smtClean="0">
                <a:latin typeface="+mn-lt"/>
              </a:rPr>
              <a:t>temperature </a:t>
            </a:r>
            <a:r>
              <a:rPr lang="en-US" sz="1800" b="1" dirty="0">
                <a:latin typeface="+mn-lt"/>
              </a:rPr>
              <a:t>and humidity </a:t>
            </a:r>
            <a:r>
              <a:rPr lang="en-US" sz="1800" b="1" dirty="0" smtClean="0">
                <a:latin typeface="+mn-lt"/>
              </a:rPr>
              <a:t>information </a:t>
            </a:r>
            <a:r>
              <a:rPr lang="en-US" sz="1800" dirty="0">
                <a:latin typeface="+mn-lt"/>
              </a:rPr>
              <a:t>in the </a:t>
            </a:r>
            <a:r>
              <a:rPr lang="en-US" sz="1800" b="1" dirty="0">
                <a:latin typeface="+mn-lt"/>
              </a:rPr>
              <a:t>boundary </a:t>
            </a:r>
            <a:r>
              <a:rPr lang="en-US" sz="1800" b="1" dirty="0" smtClean="0">
                <a:latin typeface="+mn-lt"/>
              </a:rPr>
              <a:t>layer </a:t>
            </a:r>
            <a:r>
              <a:rPr lang="en-US" sz="1800" dirty="0" smtClean="0">
                <a:latin typeface="+mn-lt"/>
              </a:rPr>
              <a:t>with </a:t>
            </a:r>
            <a:r>
              <a:rPr lang="en-US" sz="1800" kern="0" dirty="0" smtClean="0">
                <a:latin typeface="+mn-lt"/>
              </a:rPr>
              <a:t>high </a:t>
            </a:r>
            <a:r>
              <a:rPr lang="en-US" sz="1800" kern="0" dirty="0">
                <a:latin typeface="+mn-lt"/>
              </a:rPr>
              <a:t>temporal </a:t>
            </a:r>
            <a:r>
              <a:rPr lang="en-US" sz="1800" kern="0" dirty="0" smtClean="0">
                <a:latin typeface="+mn-lt"/>
              </a:rPr>
              <a:t>resolution: potential for </a:t>
            </a:r>
            <a:r>
              <a:rPr lang="en-US" sz="1800" b="1" kern="0" dirty="0" smtClean="0">
                <a:latin typeface="+mn-lt"/>
              </a:rPr>
              <a:t>improving the representation of the boundary layer </a:t>
            </a:r>
            <a:r>
              <a:rPr lang="en-US" sz="1800" kern="0" dirty="0" smtClean="0">
                <a:latin typeface="+mn-lt"/>
              </a:rPr>
              <a:t>in the initial conditions</a:t>
            </a:r>
          </a:p>
        </p:txBody>
      </p:sp>
      <p:pic>
        <p:nvPicPr>
          <p:cNvPr id="5" name="Picture 2" descr="\\zuehnas200\prod_oslw\os\2\2\4\1956\01_Stations\01_Stations_SMN\00_Photos\03_Stations_REM\GRE_CNMet\Abnahme_20081118\GRE_200811181048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r="23531"/>
          <a:stretch/>
        </p:blipFill>
        <p:spPr bwMode="auto">
          <a:xfrm>
            <a:off x="755904" y="1615540"/>
            <a:ext cx="2072640" cy="25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31489" y="1127341"/>
            <a:ext cx="2671255" cy="31829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49161" y="1306357"/>
            <a:ext cx="18325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600" b="1" dirty="0" smtClean="0">
                <a:latin typeface="Arial" pitchFamily="34" charset="0"/>
              </a:rPr>
              <a:t>HATPRO</a:t>
            </a:r>
            <a:r>
              <a:rPr lang="en-GB" sz="1600" dirty="0" smtClean="0">
                <a:latin typeface="Arial" pitchFamily="34" charset="0"/>
              </a:rPr>
              <a:t> (RPG)</a:t>
            </a:r>
            <a:endParaRPr lang="en-GB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4200" y="1480095"/>
            <a:ext cx="7513864" cy="2310910"/>
          </a:xfrm>
        </p:spPr>
        <p:txBody>
          <a:bodyPr/>
          <a:lstStyle/>
          <a:p>
            <a:r>
              <a:rPr lang="en-US" sz="3200" dirty="0" smtClean="0"/>
              <a:t>Observation minus background (O-B) statistics</a:t>
            </a:r>
          </a:p>
        </p:txBody>
      </p:sp>
    </p:spTree>
    <p:extLst>
      <p:ext uri="{BB962C8B-B14F-4D97-AF65-F5344CB8AC3E}">
        <p14:creationId xmlns:p14="http://schemas.microsoft.com/office/powerpoint/2010/main" val="261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O-B data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150619"/>
            <a:ext cx="4935116" cy="3184056"/>
          </a:xfrm>
        </p:spPr>
        <p:txBody>
          <a:bodyPr/>
          <a:lstStyle/>
          <a:p>
            <a:r>
              <a:rPr lang="en-US" sz="1800" b="1" dirty="0" smtClean="0"/>
              <a:t>Period</a:t>
            </a:r>
            <a:r>
              <a:rPr lang="en-US" sz="1800" dirty="0" smtClean="0"/>
              <a:t>: June to end of August 2020</a:t>
            </a:r>
          </a:p>
          <a:p>
            <a:endParaRPr lang="de-DE" sz="1800" dirty="0" smtClean="0"/>
          </a:p>
          <a:p>
            <a:r>
              <a:rPr lang="de-DE" sz="1800" b="1" dirty="0" smtClean="0"/>
              <a:t>Parameter</a:t>
            </a:r>
            <a:r>
              <a:rPr lang="fr-CH" sz="1800" dirty="0"/>
              <a:t>: </a:t>
            </a:r>
            <a:r>
              <a:rPr lang="fr-CH" sz="1800" dirty="0" err="1"/>
              <a:t>Brightness</a:t>
            </a:r>
            <a:r>
              <a:rPr lang="fr-CH" sz="1800" dirty="0"/>
              <a:t> </a:t>
            </a:r>
            <a:r>
              <a:rPr lang="fr-CH" sz="1800" dirty="0" err="1" smtClean="0"/>
              <a:t>temperature</a:t>
            </a:r>
            <a:r>
              <a:rPr lang="fr-CH" sz="1800" dirty="0"/>
              <a:t> </a:t>
            </a:r>
            <a:r>
              <a:rPr lang="fr-CH" sz="1800" dirty="0" smtClean="0"/>
              <a:t>for 14 </a:t>
            </a:r>
            <a:r>
              <a:rPr lang="fr-CH" sz="1800" dirty="0" err="1" smtClean="0"/>
              <a:t>frequency</a:t>
            </a:r>
            <a:r>
              <a:rPr lang="fr-CH" sz="1800" dirty="0" smtClean="0"/>
              <a:t> </a:t>
            </a:r>
            <a:r>
              <a:rPr lang="fr-CH" sz="1800" dirty="0" err="1" smtClean="0"/>
              <a:t>channels</a:t>
            </a:r>
            <a:r>
              <a:rPr lang="fr-CH" sz="1800" dirty="0"/>
              <a:t>, 90° </a:t>
            </a:r>
            <a:r>
              <a:rPr lang="fr-CH" sz="1800" dirty="0" err="1"/>
              <a:t>elevation</a:t>
            </a:r>
            <a:r>
              <a:rPr lang="fr-CH" sz="1800" dirty="0"/>
              <a:t> scan</a:t>
            </a:r>
            <a:endParaRPr lang="de-DE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533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O-B data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74" y="2653110"/>
            <a:ext cx="2349004" cy="158550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V="1">
            <a:off x="6931292" y="2486696"/>
            <a:ext cx="1124430" cy="9591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2" descr="\\zuehnas200\prod_oslw\os\2\2\4\1956\01_Stations\01_Stations_SMN\00_Photos\03_Stations_REM\GRE_CNMet\Abnahme_20081118\GRE_20081118104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2" t="7887" r="25986" b="12143"/>
          <a:stretch/>
        </p:blipFill>
        <p:spPr bwMode="auto">
          <a:xfrm>
            <a:off x="6842430" y="1244381"/>
            <a:ext cx="1213292" cy="12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 bwMode="auto">
          <a:xfrm flipH="1" flipV="1">
            <a:off x="6842430" y="2503032"/>
            <a:ext cx="88862" cy="9412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6113449" y="1151725"/>
            <a:ext cx="2671255" cy="31829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150619"/>
            <a:ext cx="4935116" cy="3184056"/>
          </a:xfrm>
        </p:spPr>
        <p:txBody>
          <a:bodyPr/>
          <a:lstStyle/>
          <a:p>
            <a:r>
              <a:rPr lang="en-US" sz="1800" dirty="0" smtClean="0"/>
              <a:t>Period: June to end of August 2020</a:t>
            </a:r>
          </a:p>
          <a:p>
            <a:endParaRPr lang="de-DE" sz="1800" dirty="0" smtClean="0"/>
          </a:p>
          <a:p>
            <a:r>
              <a:rPr lang="de-DE" sz="1800" dirty="0" smtClean="0"/>
              <a:t>Parameter</a:t>
            </a:r>
            <a:r>
              <a:rPr lang="fr-CH" sz="1800" dirty="0"/>
              <a:t>: </a:t>
            </a:r>
            <a:r>
              <a:rPr lang="fr-CH" sz="1800" dirty="0" err="1"/>
              <a:t>Brightness</a:t>
            </a:r>
            <a:r>
              <a:rPr lang="fr-CH" sz="1800" dirty="0"/>
              <a:t> </a:t>
            </a:r>
            <a:r>
              <a:rPr lang="fr-CH" sz="1800" dirty="0" err="1" smtClean="0"/>
              <a:t>temperature</a:t>
            </a:r>
            <a:r>
              <a:rPr lang="fr-CH" sz="1800" dirty="0"/>
              <a:t> </a:t>
            </a:r>
            <a:r>
              <a:rPr lang="fr-CH" sz="1800" dirty="0" smtClean="0"/>
              <a:t>for 14 </a:t>
            </a:r>
            <a:r>
              <a:rPr lang="fr-CH" sz="1800" dirty="0" err="1" smtClean="0"/>
              <a:t>frequency</a:t>
            </a:r>
            <a:r>
              <a:rPr lang="fr-CH" sz="1800" dirty="0" smtClean="0"/>
              <a:t> </a:t>
            </a:r>
            <a:r>
              <a:rPr lang="fr-CH" sz="1800" dirty="0" err="1" smtClean="0"/>
              <a:t>channels</a:t>
            </a:r>
            <a:r>
              <a:rPr lang="fr-CH" sz="1800" dirty="0"/>
              <a:t>, 90° </a:t>
            </a:r>
            <a:r>
              <a:rPr lang="fr-CH" sz="1800" dirty="0" err="1"/>
              <a:t>elevation</a:t>
            </a:r>
            <a:r>
              <a:rPr lang="fr-CH" sz="1800" dirty="0"/>
              <a:t> scan</a:t>
            </a:r>
            <a:endParaRPr lang="de-DE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Observation</a:t>
            </a:r>
            <a:r>
              <a:rPr lang="en-US" sz="1800" dirty="0" smtClean="0"/>
              <a:t>: MWR at </a:t>
            </a:r>
            <a:r>
              <a:rPr lang="en-US" sz="1800" dirty="0" err="1" smtClean="0"/>
              <a:t>Payerne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907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150619"/>
            <a:ext cx="4935116" cy="3184056"/>
          </a:xfrm>
        </p:spPr>
        <p:txBody>
          <a:bodyPr/>
          <a:lstStyle/>
          <a:p>
            <a:r>
              <a:rPr lang="en-US" sz="1800" dirty="0" smtClean="0"/>
              <a:t>Period: June to end of August 2020</a:t>
            </a:r>
          </a:p>
          <a:p>
            <a:endParaRPr lang="de-DE" sz="1800" dirty="0" smtClean="0"/>
          </a:p>
          <a:p>
            <a:r>
              <a:rPr lang="de-DE" sz="1800" dirty="0" smtClean="0"/>
              <a:t>Parameter</a:t>
            </a:r>
            <a:r>
              <a:rPr lang="fr-CH" sz="1800" dirty="0"/>
              <a:t>: </a:t>
            </a:r>
            <a:r>
              <a:rPr lang="fr-CH" sz="1800" dirty="0" err="1"/>
              <a:t>Brightness</a:t>
            </a:r>
            <a:r>
              <a:rPr lang="fr-CH" sz="1800" dirty="0"/>
              <a:t> </a:t>
            </a:r>
            <a:r>
              <a:rPr lang="fr-CH" sz="1800" dirty="0" err="1" smtClean="0"/>
              <a:t>temperature</a:t>
            </a:r>
            <a:r>
              <a:rPr lang="fr-CH" sz="1800" dirty="0"/>
              <a:t> </a:t>
            </a:r>
            <a:r>
              <a:rPr lang="fr-CH" sz="1800" dirty="0" smtClean="0"/>
              <a:t>for 14 </a:t>
            </a:r>
            <a:r>
              <a:rPr lang="fr-CH" sz="1800" dirty="0" err="1" smtClean="0"/>
              <a:t>frequency</a:t>
            </a:r>
            <a:r>
              <a:rPr lang="fr-CH" sz="1800" dirty="0" smtClean="0"/>
              <a:t> </a:t>
            </a:r>
            <a:r>
              <a:rPr lang="fr-CH" sz="1800" dirty="0" err="1" smtClean="0"/>
              <a:t>channels</a:t>
            </a:r>
            <a:r>
              <a:rPr lang="fr-CH" sz="1800" dirty="0"/>
              <a:t>, 90° </a:t>
            </a:r>
            <a:r>
              <a:rPr lang="fr-CH" sz="1800" dirty="0" err="1"/>
              <a:t>elevation</a:t>
            </a:r>
            <a:r>
              <a:rPr lang="fr-CH" sz="1800" dirty="0"/>
              <a:t> scan</a:t>
            </a:r>
            <a:endParaRPr lang="de-DE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Observation: MWR at </a:t>
            </a:r>
            <a:r>
              <a:rPr lang="en-US" sz="1800" dirty="0" err="1" smtClean="0"/>
              <a:t>Payerne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Background</a:t>
            </a:r>
            <a:r>
              <a:rPr lang="en-US" sz="1800" dirty="0" smtClean="0"/>
              <a:t>: KENDA-1 hourly mean first guess, forward operator: RTTOV-</a:t>
            </a:r>
            <a:r>
              <a:rPr lang="en-US" sz="1800" dirty="0" err="1" smtClean="0"/>
              <a:t>gb</a:t>
            </a:r>
            <a:r>
              <a:rPr lang="en-US" sz="1800" dirty="0" smtClean="0"/>
              <a:t> (radiative transfer model)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O-B data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276257" y="1216238"/>
            <a:ext cx="2345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600" b="1" dirty="0" smtClean="0">
                <a:latin typeface="Arial" pitchFamily="34" charset="0"/>
              </a:rPr>
              <a:t>KENDA-1</a:t>
            </a:r>
            <a:r>
              <a:rPr lang="en-GB" sz="1600" dirty="0" smtClean="0">
                <a:latin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>1.1 km grid size</a:t>
            </a:r>
            <a:br>
              <a:rPr lang="en-GB" sz="1600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>40 ensemble members</a:t>
            </a:r>
            <a:endParaRPr lang="en-GB" sz="1600" dirty="0">
              <a:latin typeface="Arial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95571" y="2047235"/>
            <a:ext cx="2226324" cy="1586788"/>
            <a:chOff x="5955838" y="2106050"/>
            <a:chExt cx="2359956" cy="1682033"/>
          </a:xfrm>
        </p:grpSpPr>
        <p:sp>
          <p:nvSpPr>
            <p:cNvPr id="9" name="Rectangle 8"/>
            <p:cNvSpPr/>
            <p:nvPr/>
          </p:nvSpPr>
          <p:spPr bwMode="auto">
            <a:xfrm>
              <a:off x="5955838" y="2106050"/>
              <a:ext cx="2011680" cy="133119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28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t="755" r="13638" b="893"/>
            <a:stretch/>
          </p:blipFill>
          <p:spPr bwMode="auto">
            <a:xfrm>
              <a:off x="6032787" y="2176827"/>
              <a:ext cx="1978207" cy="1311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8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t="755" r="13638" b="893"/>
            <a:stretch/>
          </p:blipFill>
          <p:spPr bwMode="auto">
            <a:xfrm>
              <a:off x="6093226" y="2232856"/>
              <a:ext cx="1978207" cy="1311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8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t="755" r="13638" b="893"/>
            <a:stretch/>
          </p:blipFill>
          <p:spPr bwMode="auto">
            <a:xfrm>
              <a:off x="6153665" y="2297769"/>
              <a:ext cx="1978207" cy="1311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8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t="755" r="13638" b="893"/>
            <a:stretch/>
          </p:blipFill>
          <p:spPr bwMode="auto">
            <a:xfrm>
              <a:off x="6206730" y="2356694"/>
              <a:ext cx="1978207" cy="1311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8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t="755" r="13638" b="893"/>
            <a:stretch/>
          </p:blipFill>
          <p:spPr bwMode="auto">
            <a:xfrm>
              <a:off x="6272877" y="2416583"/>
              <a:ext cx="1978207" cy="1311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8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" t="755" r="13638" b="893"/>
            <a:stretch/>
          </p:blipFill>
          <p:spPr bwMode="auto">
            <a:xfrm>
              <a:off x="6337587" y="2476472"/>
              <a:ext cx="1978207" cy="1311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 bwMode="auto">
          <a:xfrm>
            <a:off x="6113449" y="1151725"/>
            <a:ext cx="2671255" cy="31829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270388" y="3706892"/>
            <a:ext cx="2345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600" b="1" dirty="0" smtClean="0">
                <a:latin typeface="Arial" pitchFamily="34" charset="0"/>
              </a:rPr>
              <a:t>+ RTTOV-</a:t>
            </a:r>
            <a:r>
              <a:rPr lang="en-GB" sz="1600" b="1" dirty="0" err="1" smtClean="0">
                <a:latin typeface="Arial" pitchFamily="34" charset="0"/>
              </a:rPr>
              <a:t>gb</a:t>
            </a:r>
            <a:r>
              <a:rPr lang="en-GB" sz="1600" dirty="0" smtClean="0">
                <a:latin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>De Angelis et al., 2016</a:t>
            </a:r>
            <a:endParaRPr lang="en-GB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Radiance time </a:t>
            </a:r>
            <a:r>
              <a:rPr lang="fr-CH" dirty="0" err="1" smtClean="0"/>
              <a:t>series</a:t>
            </a:r>
            <a:r>
              <a:rPr lang="fr-CH" dirty="0" smtClean="0"/>
              <a:t> (JJA 2020) </a:t>
            </a:r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 rot="16200000">
            <a:off x="-750419" y="2329819"/>
            <a:ext cx="2863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600" dirty="0" smtClean="0">
                <a:latin typeface="Arial" pitchFamily="34" charset="0"/>
              </a:rPr>
              <a:t>Brightness temperature (K)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0" y="893792"/>
            <a:ext cx="7147068" cy="36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81161" y="893792"/>
            <a:ext cx="8072755" cy="3330914"/>
            <a:chOff x="1374609" y="185710"/>
            <a:chExt cx="4693930" cy="19367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862"/>
            <a:stretch/>
          </p:blipFill>
          <p:spPr>
            <a:xfrm>
              <a:off x="1374609" y="185710"/>
              <a:ext cx="4693930" cy="6513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5" b="82846"/>
            <a:stretch/>
          </p:blipFill>
          <p:spPr>
            <a:xfrm>
              <a:off x="1374609" y="845966"/>
              <a:ext cx="4693930" cy="4670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86" b="1235"/>
            <a:stretch/>
          </p:blipFill>
          <p:spPr>
            <a:xfrm>
              <a:off x="1374609" y="1321255"/>
              <a:ext cx="4693930" cy="80122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O-B time </a:t>
            </a:r>
            <a:r>
              <a:rPr lang="fr-CH" dirty="0" err="1" smtClean="0"/>
              <a:t>series</a:t>
            </a:r>
            <a:r>
              <a:rPr lang="fr-CH" dirty="0" smtClean="0"/>
              <a:t> (JJA 2020) </a:t>
            </a:r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 rot="16200000">
            <a:off x="-750419" y="2182086"/>
            <a:ext cx="2863162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600" dirty="0" smtClean="0">
                <a:latin typeface="Arial" pitchFamily="34" charset="0"/>
              </a:rPr>
              <a:t>Brightness temperature (K)</a:t>
            </a: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en-GB" sz="1600" dirty="0" smtClean="0">
                <a:latin typeface="Arial" pitchFamily="34" charset="0"/>
              </a:rPr>
              <a:t>Observation - Background</a:t>
            </a:r>
            <a:endParaRPr lang="en-GB" sz="1600" dirty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1928" y="4238840"/>
            <a:ext cx="2743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(2*</a:t>
            </a:r>
            <a:r>
              <a:rPr lang="el-GR" sz="1400" dirty="0" smtClean="0"/>
              <a:t>σ</a:t>
            </a:r>
            <a:r>
              <a:rPr lang="de-DE" sz="1400" dirty="0" smtClean="0"/>
              <a:t> </a:t>
            </a:r>
            <a:r>
              <a:rPr lang="de-DE" sz="1400" dirty="0" err="1" smtClean="0"/>
              <a:t>filter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applied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O-B </a:t>
            </a:r>
            <a:r>
              <a:rPr lang="de-DE" sz="1400" dirty="0" err="1" smtClean="0"/>
              <a:t>data</a:t>
            </a:r>
            <a:r>
              <a:rPr lang="de-DE" sz="1400" dirty="0" smtClean="0"/>
              <a:t>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773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925</Words>
  <Application>Microsoft Office PowerPoint</Application>
  <PresentationFormat>On-screen Show (16:9)</PresentationFormat>
  <Paragraphs>156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Roboto Light</vt:lpstr>
      <vt:lpstr>Symbol</vt:lpstr>
      <vt:lpstr>Times</vt:lpstr>
      <vt:lpstr>Wingdings</vt:lpstr>
      <vt:lpstr>1_Kreuzraster komplett</vt:lpstr>
      <vt:lpstr>Assimilation of microwave radiometer brightness temperatures with KENDA-1 </vt:lpstr>
      <vt:lpstr>Project EMER-Met</vt:lpstr>
      <vt:lpstr>Ground-based microwave radiometers</vt:lpstr>
      <vt:lpstr>PowerPoint Presentation</vt:lpstr>
      <vt:lpstr>O-B data</vt:lpstr>
      <vt:lpstr>O-B data</vt:lpstr>
      <vt:lpstr>O-B data</vt:lpstr>
      <vt:lpstr>Radiance time series (JJA 2020) </vt:lpstr>
      <vt:lpstr>O-B time series (JJA 2020) </vt:lpstr>
      <vt:lpstr>O-B statistics summary – clear-sky only</vt:lpstr>
      <vt:lpstr>O-B results</vt:lpstr>
      <vt:lpstr>PowerPoint Presentation</vt:lpstr>
      <vt:lpstr>QC vs. QC_RAD (simplified)</vt:lpstr>
      <vt:lpstr>QC vs. QC_RAD study</vt:lpstr>
      <vt:lpstr>QC vs. QC_RAD: O-B time series</vt:lpstr>
      <vt:lpstr>QC vs. QC_RAD: O-B overview</vt:lpstr>
      <vt:lpstr>QC vs. QC_RAD results</vt:lpstr>
      <vt:lpstr>PowerPoint Presentation</vt:lpstr>
      <vt:lpstr>MWR DA: very first technical test</vt:lpstr>
      <vt:lpstr>MWR DA: analysis increment profiles</vt:lpstr>
      <vt:lpstr>MWR DA: analysis increments in space</vt:lpstr>
      <vt:lpstr>MWR DA: comparison to radiosounding</vt:lpstr>
      <vt:lpstr>PowerPoint Presentation</vt:lpstr>
      <vt:lpstr>PowerPoint Presentation</vt:lpstr>
      <vt:lpstr>PowerPoint Presentation</vt:lpstr>
      <vt:lpstr>Input for RTTOV-gb forward operator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Merker Claire</dc:creator>
  <cp:lastModifiedBy>Merker Claire</cp:lastModifiedBy>
  <cp:revision>249</cp:revision>
  <cp:lastPrinted>2016-02-16T15:38:09Z</cp:lastPrinted>
  <dcterms:created xsi:type="dcterms:W3CDTF">2020-06-02T13:47:58Z</dcterms:created>
  <dcterms:modified xsi:type="dcterms:W3CDTF">2020-09-03T16:23:31Z</dcterms:modified>
</cp:coreProperties>
</file>