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744" r:id="rId2"/>
    <p:sldMasterId id="2147483748" r:id="rId3"/>
  </p:sldMasterIdLst>
  <p:notesMasterIdLst>
    <p:notesMasterId r:id="rId24"/>
  </p:notesMasterIdLst>
  <p:handoutMasterIdLst>
    <p:handoutMasterId r:id="rId25"/>
  </p:handoutMasterIdLst>
  <p:sldIdLst>
    <p:sldId id="306" r:id="rId4"/>
    <p:sldId id="333" r:id="rId5"/>
    <p:sldId id="341" r:id="rId6"/>
    <p:sldId id="315" r:id="rId7"/>
    <p:sldId id="344" r:id="rId8"/>
    <p:sldId id="345" r:id="rId9"/>
    <p:sldId id="346" r:id="rId10"/>
    <p:sldId id="347" r:id="rId11"/>
    <p:sldId id="342" r:id="rId12"/>
    <p:sldId id="351" r:id="rId13"/>
    <p:sldId id="354" r:id="rId14"/>
    <p:sldId id="357" r:id="rId15"/>
    <p:sldId id="352" r:id="rId16"/>
    <p:sldId id="353" r:id="rId17"/>
    <p:sldId id="348" r:id="rId18"/>
    <p:sldId id="349" r:id="rId19"/>
    <p:sldId id="350" r:id="rId20"/>
    <p:sldId id="355" r:id="rId21"/>
    <p:sldId id="356" r:id="rId22"/>
    <p:sldId id="336" r:id="rId23"/>
  </p:sldIdLst>
  <p:sldSz cx="9144000" cy="6858000" type="screen4x3"/>
  <p:notesSz cx="6858000" cy="987266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orient="horz" pos="3929">
          <p15:clr>
            <a:srgbClr val="A4A3A4"/>
          </p15:clr>
        </p15:guide>
        <p15:guide id="3" orient="horz" pos="4292">
          <p15:clr>
            <a:srgbClr val="A4A3A4"/>
          </p15:clr>
        </p15:guide>
        <p15:guide id="4" orient="horz" pos="981">
          <p15:clr>
            <a:srgbClr val="A4A3A4"/>
          </p15:clr>
        </p15:guide>
        <p15:guide id="5" orient="horz" pos="4065">
          <p15:clr>
            <a:srgbClr val="A4A3A4"/>
          </p15:clr>
        </p15:guide>
        <p15:guide id="6" orient="horz" pos="1344">
          <p15:clr>
            <a:srgbClr val="A4A3A4"/>
          </p15:clr>
        </p15:guide>
        <p15:guide id="7" orient="horz" pos="572">
          <p15:clr>
            <a:srgbClr val="A4A3A4"/>
          </p15:clr>
        </p15:guide>
        <p15:guide id="8" orient="horz" pos="799">
          <p15:clr>
            <a:srgbClr val="A4A3A4"/>
          </p15:clr>
        </p15:guide>
        <p15:guide id="9" pos="2880">
          <p15:clr>
            <a:srgbClr val="A4A3A4"/>
          </p15:clr>
        </p15:guide>
        <p15:guide id="10" pos="249">
          <p15:clr>
            <a:srgbClr val="A4A3A4"/>
          </p15:clr>
        </p15:guide>
        <p15:guide id="11" pos="5602">
          <p15:clr>
            <a:srgbClr val="A4A3A4"/>
          </p15:clr>
        </p15:guide>
        <p15:guide id="12" pos="158">
          <p15:clr>
            <a:srgbClr val="A4A3A4"/>
          </p15:clr>
        </p15:guide>
        <p15:guide id="13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33CC"/>
    <a:srgbClr val="FFFF00"/>
    <a:srgbClr val="2D4B9B"/>
    <a:srgbClr val="96B9DC"/>
    <a:srgbClr val="D2E1F5"/>
    <a:srgbClr val="808080"/>
    <a:srgbClr val="C0C0C0"/>
    <a:srgbClr val="5A5A5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3" autoAdjust="0"/>
    <p:restoredTop sz="93322" autoAdjust="0"/>
  </p:normalViewPr>
  <p:slideViewPr>
    <p:cSldViewPr>
      <p:cViewPr varScale="1">
        <p:scale>
          <a:sx n="44" d="100"/>
          <a:sy n="44" d="100"/>
        </p:scale>
        <p:origin x="672" y="54"/>
      </p:cViewPr>
      <p:guideLst>
        <p:guide orient="horz" pos="119"/>
        <p:guide orient="horz" pos="3929"/>
        <p:guide orient="horz" pos="4292"/>
        <p:guide orient="horz" pos="981"/>
        <p:guide orient="horz" pos="4065"/>
        <p:guide orient="horz" pos="1344"/>
        <p:guide orient="horz" pos="572"/>
        <p:guide orient="horz" pos="799"/>
        <p:guide pos="2880"/>
        <p:guide pos="249"/>
        <p:guide pos="5602"/>
        <p:guide pos="158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731" y="-96"/>
      </p:cViewPr>
      <p:guideLst>
        <p:guide orient="horz" pos="311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4" rIns="91826" bIns="45914" numCol="1" anchor="t" anchorCtr="0" compatLnSpc="1">
            <a:prstTxWarp prst="textNoShape">
              <a:avLst/>
            </a:prstTxWarp>
          </a:bodyPr>
          <a:lstStyle>
            <a:lvl1pPr defTabSz="91820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33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4" rIns="91826" bIns="45914" numCol="1" anchor="t" anchorCtr="0" compatLnSpc="1">
            <a:prstTxWarp prst="textNoShape">
              <a:avLst/>
            </a:prstTxWarp>
          </a:bodyPr>
          <a:lstStyle>
            <a:lvl1pPr algn="r" defTabSz="91820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73388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4" rIns="91826" bIns="45914" numCol="1" anchor="b" anchorCtr="0" compatLnSpc="1">
            <a:prstTxWarp prst="textNoShape">
              <a:avLst/>
            </a:prstTxWarp>
          </a:bodyPr>
          <a:lstStyle>
            <a:lvl1pPr defTabSz="91820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380538"/>
            <a:ext cx="2973388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4" rIns="91826" bIns="45914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/>
            </a:lvl1pPr>
          </a:lstStyle>
          <a:p>
            <a:fld id="{98740454-A860-4B2A-A1B3-94ADB0CB7D52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4" rIns="91826" bIns="45914" numCol="1" anchor="t" anchorCtr="0" compatLnSpc="1">
            <a:prstTxWarp prst="textNoShape">
              <a:avLst/>
            </a:prstTxWarp>
          </a:bodyPr>
          <a:lstStyle>
            <a:lvl1pPr defTabSz="918201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4" rIns="91826" bIns="45914" numCol="1" anchor="t" anchorCtr="0" compatLnSpc="1">
            <a:prstTxWarp prst="textNoShape">
              <a:avLst/>
            </a:prstTxWarp>
          </a:bodyPr>
          <a:lstStyle>
            <a:lvl1pPr algn="r" defTabSz="918201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774700"/>
            <a:ext cx="4846638" cy="3635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719638"/>
            <a:ext cx="5026025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4" rIns="91826" bIns="459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451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73388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4" rIns="91826" bIns="45914" numCol="1" anchor="b" anchorCtr="0" compatLnSpc="1">
            <a:prstTxWarp prst="textNoShape">
              <a:avLst/>
            </a:prstTxWarp>
          </a:bodyPr>
          <a:lstStyle>
            <a:lvl1pPr defTabSz="918201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361488"/>
            <a:ext cx="2973387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4" rIns="91826" bIns="45914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E67D10B6-7EE1-4B47-AD56-D84E413EF165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9F86689-841A-4E2D-8902-DAAA3039D6C5}" type="slidenum">
              <a:t>3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15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2887152-ED27-4B4D-9675-97B759E420A3}" type="slidenum">
              <a:t>4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49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8EAC245-D41C-40B3-B500-800C96119B77}" type="slidenum">
              <a:t>5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432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6218BD4-EFDD-4507-A370-2A6F60D270C1}" type="slidenum">
              <a:t>6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34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9F86689-841A-4E2D-8902-DAAA3039D6C5}" type="slidenum">
              <a:t>8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88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9F86689-841A-4E2D-8902-DAAA3039D6C5}" type="slidenum">
              <a:t>9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92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88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440363"/>
            <a:ext cx="8207375" cy="898525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5165758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Titelmaster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D4FE9D-F09E-47F6-A0D0-5BC841FD567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915668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Titelmaster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n"/>
              <a:defRPr/>
            </a:lvl1pPr>
            <a:lvl2pPr marL="692150" indent="-260350">
              <a:buFont typeface="Wingdings" pitchFamily="2" charset="2"/>
              <a:buChar char="n"/>
              <a:defRPr/>
            </a:lvl2pPr>
            <a:lvl3pPr marL="1143000" indent="-228600">
              <a:buFont typeface="Wingdings" pitchFamily="2" charset="2"/>
              <a:buChar char="n"/>
              <a:defRPr/>
            </a:lvl3pPr>
            <a:lvl4pPr marL="1600200" indent="-228600">
              <a:buFont typeface="Wingdings" pitchFamily="2" charset="2"/>
              <a:buChar char="n"/>
              <a:defRPr/>
            </a:lvl4pPr>
            <a:lvl5pPr marL="2057400" indent="-228600">
              <a:buFont typeface="Wingdings" pitchFamily="2" charset="2"/>
              <a:buChar char="n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6F96DB-60A7-4B73-957A-D0E27824AEE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66882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Titelmaster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"/>
              <a:defRPr/>
            </a:lvl1pPr>
            <a:lvl2pPr marL="692150" indent="-260350">
              <a:buFont typeface="Wingdings" pitchFamily="2" charset="2"/>
              <a:buChar char=""/>
              <a:defRPr/>
            </a:lvl2pPr>
            <a:lvl3pPr marL="1143000" indent="-228600">
              <a:buFont typeface="Wingdings" pitchFamily="2" charset="2"/>
              <a:buChar char=""/>
              <a:defRPr/>
            </a:lvl3pPr>
            <a:lvl4pPr marL="1600200" indent="-228600">
              <a:buFont typeface="Wingdings" pitchFamily="2" charset="2"/>
              <a:buChar char=""/>
              <a:defRPr/>
            </a:lvl4pPr>
            <a:lvl5pPr marL="2057400" indent="-228600">
              <a:buFont typeface="Wingdings" pitchFamily="2" charset="2"/>
              <a:buChar char="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0C428A-FB86-4EA8-A918-EE3F20DF697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57711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E1009A-E908-436B-8BA3-8A7EE917066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77565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Titelmaster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n"/>
              <a:defRPr/>
            </a:lvl1pPr>
            <a:lvl2pPr marL="692150" indent="-260350">
              <a:buFont typeface="Wingdings" pitchFamily="2" charset="2"/>
              <a:buChar char="n"/>
              <a:defRPr/>
            </a:lvl2pPr>
            <a:lvl3pPr marL="1143000" indent="-228600">
              <a:buFont typeface="Wingdings" pitchFamily="2" charset="2"/>
              <a:buChar char="n"/>
              <a:defRPr/>
            </a:lvl3pPr>
            <a:lvl4pPr marL="1600200" indent="-228600">
              <a:buFont typeface="Wingdings" pitchFamily="2" charset="2"/>
              <a:buChar char="n"/>
              <a:defRPr/>
            </a:lvl4pPr>
            <a:lvl5pPr marL="2057400" indent="-228600">
              <a:buFont typeface="Wingdings" pitchFamily="2" charset="2"/>
              <a:buChar char="n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24CF2B-17A2-4B18-93C9-8CF91C40CD4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76981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Titelmaster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FA8760-FA6E-4EED-930F-DD88E69D2BE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83313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031" y="404912"/>
            <a:ext cx="619318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Folienmaster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1028" name="Picture 28" descr="Bundesadler_klein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23"/>
          <p:cNvSpPr>
            <a:spLocks noChangeShapeType="1"/>
          </p:cNvSpPr>
          <p:nvPr userDrawn="1"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4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0" name="Picture 28" descr="Bundesadler_kleiner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88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C6D3D3A-7AB5-430B-AB58-FE7AEF094F70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92" y="6393503"/>
            <a:ext cx="1866100" cy="419873"/>
          </a:xfrm>
          <a:prstGeom prst="rect">
            <a:avLst/>
          </a:prstGeom>
        </p:spPr>
      </p:pic>
      <p:sp>
        <p:nvSpPr>
          <p:cNvPr id="13" name="Textfeld 12"/>
          <p:cNvSpPr txBox="1"/>
          <p:nvPr userDrawn="1"/>
        </p:nvSpPr>
        <p:spPr>
          <a:xfrm>
            <a:off x="5940152" y="638132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COSMO General Meeting 2020</a:t>
            </a:r>
          </a:p>
          <a:p>
            <a:r>
              <a:rPr lang="en-US" sz="1200" dirty="0" smtClean="0"/>
              <a:t>christine.sgoff@dwd.de</a:t>
            </a:r>
            <a:endParaRPr lang="en-GB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67" r:id="rId2"/>
    <p:sldLayoutId id="2147483868" r:id="rId3"/>
    <p:sldLayoutId id="2147483869" r:id="rId4"/>
    <p:sldLayoutId id="2147483870" r:id="rId5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1" y="404664"/>
            <a:ext cx="61926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Folienmaster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2052" name="Picture 28" descr="Bundesadler_klei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Line 23"/>
          <p:cNvSpPr>
            <a:spLocks noChangeShapeType="1"/>
          </p:cNvSpPr>
          <p:nvPr userDrawn="1"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4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054" name="Picture 28" descr="Bundesadler_klei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88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FC72E5A-76B6-4EB1-B7BA-16964087824B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92" y="6393503"/>
            <a:ext cx="1866100" cy="419873"/>
          </a:xfrm>
          <a:prstGeom prst="rect">
            <a:avLst/>
          </a:prstGeom>
        </p:spPr>
      </p:pic>
      <p:sp>
        <p:nvSpPr>
          <p:cNvPr id="12" name="Textfeld 11"/>
          <p:cNvSpPr txBox="1"/>
          <p:nvPr userDrawn="1"/>
        </p:nvSpPr>
        <p:spPr>
          <a:xfrm>
            <a:off x="5940152" y="638132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COSMO General Meeting 2020</a:t>
            </a:r>
          </a:p>
          <a:p>
            <a:r>
              <a:rPr lang="en-US" sz="1200" dirty="0" smtClean="0"/>
              <a:t>christine.sgoff@dwd.de</a:t>
            </a:r>
            <a:endParaRPr lang="en-GB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n"/>
        <a:defRPr lang="de-DE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n"/>
        <a:defRPr lang="de-D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n"/>
        <a:defRPr lang="de-DE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n"/>
        <a:defRPr lang="de-DE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n"/>
        <a:defRPr lang="de-DE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1" y="404664"/>
            <a:ext cx="6264696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Folienmaster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3076" name="Picture 28" descr="Bundesadler_klei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Line 23"/>
          <p:cNvSpPr>
            <a:spLocks noChangeShapeType="1"/>
          </p:cNvSpPr>
          <p:nvPr userDrawn="1"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4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078" name="Picture 28" descr="Bundesadler_klei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88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32CCEA7-5A3D-4051-AA7A-04E1525668C1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92" y="6393503"/>
            <a:ext cx="1866100" cy="419873"/>
          </a:xfrm>
          <a:prstGeom prst="rect">
            <a:avLst/>
          </a:prstGeom>
        </p:spPr>
      </p:pic>
      <p:sp>
        <p:nvSpPr>
          <p:cNvPr id="2" name="Textfeld 1"/>
          <p:cNvSpPr txBox="1"/>
          <p:nvPr userDrawn="1"/>
        </p:nvSpPr>
        <p:spPr>
          <a:xfrm>
            <a:off x="5940152" y="638132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COSMO General Meeting 2020</a:t>
            </a:r>
          </a:p>
          <a:p>
            <a:r>
              <a:rPr lang="en-US" sz="1200" dirty="0" smtClean="0"/>
              <a:t>christine.sgoff@dwd.de</a:t>
            </a:r>
            <a:endParaRPr lang="en-GB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l"/>
        <a:defRPr lang="de-DE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l"/>
        <a:defRPr lang="de-D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l"/>
        <a:defRPr lang="de-DE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l"/>
        <a:defRPr lang="de-DE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l"/>
        <a:defRPr lang="de-DE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636912"/>
            <a:ext cx="8207375" cy="1109688"/>
          </a:xfrm>
        </p:spPr>
        <p:txBody>
          <a:bodyPr/>
          <a:lstStyle/>
          <a:p>
            <a:r>
              <a:rPr lang="en-US" altLang="de-DE" dirty="0" smtClean="0"/>
              <a:t>Bias correction and assimilation of  2-m temperature and humidity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7544" y="4365104"/>
            <a:ext cx="820737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de-DE" altLang="de-DE" sz="2200" b="0" kern="0" dirty="0" smtClean="0">
                <a:solidFill>
                  <a:schemeClr val="tx1"/>
                </a:solidFill>
              </a:rPr>
              <a:t>Christine Sgoff, Elisabeth Bauernschubert, Roland Potthast, Christoph Schraff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E1009A-E908-436B-8BA3-8A7EE917066F}" type="slidenum">
              <a:rPr lang="de-DE" altLang="de-DE" smtClean="0"/>
              <a:pPr/>
              <a:t>10</a:t>
            </a:fld>
            <a:endParaRPr lang="de-DE" altLang="de-DE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323031" y="371861"/>
            <a:ext cx="619318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SYNOP: 21.12.2019 – 05.01.2020</a:t>
            </a:r>
            <a:endParaRPr lang="en-US" kern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9"/>
          <a:stretch/>
        </p:blipFill>
        <p:spPr>
          <a:xfrm>
            <a:off x="107504" y="1052736"/>
            <a:ext cx="8820472" cy="3139223"/>
          </a:xfrm>
          <a:prstGeom prst="rect">
            <a:avLst/>
          </a:prstGeom>
        </p:spPr>
      </p:pic>
      <p:sp>
        <p:nvSpPr>
          <p:cNvPr id="8" name="Textplatzhalter 2"/>
          <p:cNvSpPr txBox="1">
            <a:spLocks/>
          </p:cNvSpPr>
          <p:nvPr/>
        </p:nvSpPr>
        <p:spPr bwMode="auto">
          <a:xfrm>
            <a:off x="323031" y="4509120"/>
            <a:ext cx="8497441" cy="168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45000"/>
              <a:buFont typeface="StarSymbol"/>
              <a:buChar char="●"/>
            </a:pPr>
            <a:r>
              <a:rPr lang="en-US" sz="1814" b="1" kern="0" dirty="0" smtClean="0"/>
              <a:t>Black: Reference </a:t>
            </a:r>
            <a:r>
              <a:rPr lang="en-US" sz="1814" kern="0" dirty="0" smtClean="0"/>
              <a:t>Experiment without Assimilation of RH2M and T2M</a:t>
            </a:r>
          </a:p>
          <a:p>
            <a:pPr>
              <a:buSzPct val="45000"/>
              <a:buFont typeface="StarSymbol"/>
              <a:buChar char="●"/>
            </a:pPr>
            <a:r>
              <a:rPr lang="en-US" sz="1814" b="1" kern="0" dirty="0" smtClean="0">
                <a:solidFill>
                  <a:srgbClr val="FF0000"/>
                </a:solidFill>
              </a:rPr>
              <a:t>Red:</a:t>
            </a:r>
            <a:r>
              <a:rPr lang="en-US" sz="1814" b="1" kern="0" dirty="0" smtClean="0"/>
              <a:t> Experiment </a:t>
            </a:r>
            <a:r>
              <a:rPr lang="en-US" sz="1814" kern="0" dirty="0" smtClean="0"/>
              <a:t>with bias correction and assimilation of RH2M and T2M</a:t>
            </a:r>
          </a:p>
          <a:p>
            <a:pPr>
              <a:buSzPct val="45000"/>
              <a:buFont typeface="StarSymbol"/>
              <a:buChar char="●"/>
            </a:pPr>
            <a:r>
              <a:rPr lang="en-US" sz="1814" kern="0" dirty="0" smtClean="0"/>
              <a:t>Improvements of RH2M, T2M and TD2M, especially in the first 9 hours of the forecast</a:t>
            </a:r>
          </a:p>
          <a:p>
            <a:pPr marL="0" indent="0">
              <a:buSzPct val="45000"/>
              <a:buNone/>
            </a:pPr>
            <a:endParaRPr lang="de-DE" sz="1814" kern="0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827584" y="1412776"/>
            <a:ext cx="230425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RMSE: RH2M (0..1)</a:t>
            </a:r>
            <a:endParaRPr lang="en-GB" dirty="0"/>
          </a:p>
        </p:txBody>
      </p:sp>
      <p:sp>
        <p:nvSpPr>
          <p:cNvPr id="10" name="Textfeld 9"/>
          <p:cNvSpPr txBox="1"/>
          <p:nvPr/>
        </p:nvSpPr>
        <p:spPr>
          <a:xfrm>
            <a:off x="3635896" y="1412776"/>
            <a:ext cx="230425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RMSE: T2M (K)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6444208" y="1412776"/>
            <a:ext cx="230425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RMSE: TD2M (K)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770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E1009A-E908-436B-8BA3-8A7EE917066F}" type="slidenum">
              <a:rPr lang="de-DE" altLang="de-DE" smtClean="0"/>
              <a:pPr/>
              <a:t>11</a:t>
            </a:fld>
            <a:endParaRPr lang="de-DE" altLang="de-DE"/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323031" y="371861"/>
            <a:ext cx="619318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SYNOP: 21.12.2019 – 05.01.2020</a:t>
            </a:r>
            <a:endParaRPr lang="en-US" kern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6"/>
          <a:stretch/>
        </p:blipFill>
        <p:spPr>
          <a:xfrm>
            <a:off x="51873" y="1340768"/>
            <a:ext cx="6281199" cy="381642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6372200" y="2151750"/>
            <a:ext cx="2699792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Caution:</a:t>
            </a:r>
          </a:p>
          <a:p>
            <a:endParaRPr lang="en-US" sz="2000" dirty="0"/>
          </a:p>
          <a:p>
            <a:r>
              <a:rPr lang="en-US" sz="2000" dirty="0" smtClean="0"/>
              <a:t>To verify against the same observations the “raw” observations are used</a:t>
            </a:r>
          </a:p>
          <a:p>
            <a:endParaRPr lang="en-US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931592" y="5183033"/>
            <a:ext cx="20527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Experiment better</a:t>
            </a:r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3508258" y="5157192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Reference better</a:t>
            </a:r>
            <a:endParaRPr lang="en-GB" dirty="0"/>
          </a:p>
        </p:txBody>
      </p:sp>
      <p:sp>
        <p:nvSpPr>
          <p:cNvPr id="8" name="Rechteck 7"/>
          <p:cNvSpPr/>
          <p:nvPr/>
        </p:nvSpPr>
        <p:spPr bwMode="auto">
          <a:xfrm>
            <a:off x="3158369" y="5188922"/>
            <a:ext cx="234973" cy="25630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564340" y="5182898"/>
            <a:ext cx="234973" cy="25630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403376" y="23312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RH2M</a:t>
            </a:r>
            <a:endParaRPr lang="en-GB" dirty="0"/>
          </a:p>
        </p:txBody>
      </p:sp>
      <p:sp>
        <p:nvSpPr>
          <p:cNvPr id="14" name="Textfeld 13"/>
          <p:cNvSpPr txBox="1"/>
          <p:nvPr/>
        </p:nvSpPr>
        <p:spPr>
          <a:xfrm>
            <a:off x="2555776" y="335699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T2M</a:t>
            </a:r>
            <a:endParaRPr lang="en-GB" dirty="0"/>
          </a:p>
        </p:txBody>
      </p:sp>
      <p:sp>
        <p:nvSpPr>
          <p:cNvPr id="15" name="Textfeld 14"/>
          <p:cNvSpPr txBox="1"/>
          <p:nvPr/>
        </p:nvSpPr>
        <p:spPr>
          <a:xfrm>
            <a:off x="2555776" y="44371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TD2M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170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E1009A-E908-436B-8BA3-8A7EE917066F}" type="slidenum">
              <a:rPr lang="de-DE" altLang="de-DE" smtClean="0"/>
              <a:pPr/>
              <a:t>12</a:t>
            </a:fld>
            <a:endParaRPr lang="de-DE" alt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0"/>
          <a:stretch/>
        </p:blipFill>
        <p:spPr>
          <a:xfrm>
            <a:off x="179512" y="1124744"/>
            <a:ext cx="6221450" cy="5616624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 bwMode="auto">
          <a:xfrm>
            <a:off x="323031" y="371861"/>
            <a:ext cx="619318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SYNOP: 21.12.2019 – 05.01.2020</a:t>
            </a:r>
            <a:endParaRPr lang="en-US" kern="0" dirty="0"/>
          </a:p>
        </p:txBody>
      </p:sp>
      <p:sp>
        <p:nvSpPr>
          <p:cNvPr id="10" name="Textfeld 9"/>
          <p:cNvSpPr txBox="1"/>
          <p:nvPr/>
        </p:nvSpPr>
        <p:spPr>
          <a:xfrm>
            <a:off x="6948264" y="2564904"/>
            <a:ext cx="20527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Experiment better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6948264" y="3408040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Reference better</a:t>
            </a:r>
            <a:endParaRPr lang="en-GB" dirty="0"/>
          </a:p>
        </p:txBody>
      </p:sp>
      <p:sp>
        <p:nvSpPr>
          <p:cNvPr id="12" name="Rechteck 11"/>
          <p:cNvSpPr/>
          <p:nvPr/>
        </p:nvSpPr>
        <p:spPr bwMode="auto">
          <a:xfrm>
            <a:off x="6598375" y="3439770"/>
            <a:ext cx="234973" cy="25630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6581012" y="2564769"/>
            <a:ext cx="234973" cy="25630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699792" y="19888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DD</a:t>
            </a:r>
            <a:endParaRPr lang="en-GB" dirty="0"/>
          </a:p>
        </p:txBody>
      </p:sp>
      <p:sp>
        <p:nvSpPr>
          <p:cNvPr id="15" name="Textfeld 14"/>
          <p:cNvSpPr txBox="1"/>
          <p:nvPr/>
        </p:nvSpPr>
        <p:spPr>
          <a:xfrm>
            <a:off x="2699792" y="29969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FF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2699792" y="40677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PS</a:t>
            </a:r>
            <a:endParaRPr lang="en-GB" dirty="0"/>
          </a:p>
        </p:txBody>
      </p:sp>
      <p:sp>
        <p:nvSpPr>
          <p:cNvPr id="17" name="Textfeld 16"/>
          <p:cNvSpPr txBox="1"/>
          <p:nvPr/>
        </p:nvSpPr>
        <p:spPr>
          <a:xfrm>
            <a:off x="2411760" y="507589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RAD_DF</a:t>
            </a:r>
            <a:endParaRPr lang="en-GB" dirty="0"/>
          </a:p>
        </p:txBody>
      </p:sp>
      <p:sp>
        <p:nvSpPr>
          <p:cNvPr id="18" name="Textfeld 17"/>
          <p:cNvSpPr txBox="1"/>
          <p:nvPr/>
        </p:nvSpPr>
        <p:spPr>
          <a:xfrm>
            <a:off x="2411760" y="60840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RAD_GL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54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E1009A-E908-436B-8BA3-8A7EE917066F}" type="slidenum">
              <a:rPr lang="de-DE" altLang="de-DE" smtClean="0"/>
              <a:pPr/>
              <a:t>13</a:t>
            </a:fld>
            <a:endParaRPr lang="de-DE" altLang="de-DE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323031" y="371861"/>
            <a:ext cx="619318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SYNOP: 21.12.2019 – 05.01.2020</a:t>
            </a:r>
            <a:endParaRPr lang="en-US" kern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5"/>
          <a:stretch/>
        </p:blipFill>
        <p:spPr>
          <a:xfrm>
            <a:off x="35496" y="1057391"/>
            <a:ext cx="9081914" cy="3235705"/>
          </a:xfrm>
          <a:prstGeom prst="rect">
            <a:avLst/>
          </a:prstGeom>
        </p:spPr>
      </p:pic>
      <p:sp>
        <p:nvSpPr>
          <p:cNvPr id="7" name="Textplatzhalter 2"/>
          <p:cNvSpPr txBox="1">
            <a:spLocks/>
          </p:cNvSpPr>
          <p:nvPr/>
        </p:nvSpPr>
        <p:spPr bwMode="auto">
          <a:xfrm>
            <a:off x="323031" y="4509120"/>
            <a:ext cx="8497441" cy="168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45000"/>
              <a:buFont typeface="StarSymbol"/>
              <a:buChar char="●"/>
            </a:pPr>
            <a:r>
              <a:rPr lang="en-US" sz="1814" b="1" kern="0" dirty="0" smtClean="0"/>
              <a:t>Black: Reference </a:t>
            </a:r>
            <a:r>
              <a:rPr lang="en-US" sz="1814" kern="0" dirty="0" smtClean="0"/>
              <a:t>Experiment without Assimilation of RH2M and T2M</a:t>
            </a:r>
          </a:p>
          <a:p>
            <a:pPr>
              <a:buSzPct val="45000"/>
              <a:buFont typeface="StarSymbol"/>
              <a:buChar char="●"/>
            </a:pPr>
            <a:r>
              <a:rPr lang="en-US" sz="1814" b="1" kern="0" dirty="0" smtClean="0">
                <a:solidFill>
                  <a:srgbClr val="FF0000"/>
                </a:solidFill>
              </a:rPr>
              <a:t>Red:</a:t>
            </a:r>
            <a:r>
              <a:rPr lang="en-US" sz="1814" b="1" kern="0" dirty="0" smtClean="0"/>
              <a:t> Experiment </a:t>
            </a:r>
            <a:r>
              <a:rPr lang="en-US" sz="1814" kern="0" dirty="0" smtClean="0"/>
              <a:t>with bias correction and assimilation of RH2M and T2M</a:t>
            </a:r>
          </a:p>
          <a:p>
            <a:pPr>
              <a:buSzPct val="45000"/>
              <a:buFont typeface="StarSymbol"/>
              <a:buChar char="●"/>
            </a:pPr>
            <a:r>
              <a:rPr lang="en-US" sz="1814" kern="0" dirty="0" smtClean="0"/>
              <a:t>Improved forecast of low cloud cover (N_L)</a:t>
            </a:r>
          </a:p>
          <a:p>
            <a:pPr>
              <a:buSzPct val="45000"/>
              <a:buFont typeface="StarSymbol"/>
              <a:buChar char="●"/>
            </a:pPr>
            <a:r>
              <a:rPr lang="en-US" sz="1814" kern="0" dirty="0" smtClean="0"/>
              <a:t>Medium high clouds (N_M) and high clouds (N_H) are nearly unaffected</a:t>
            </a:r>
          </a:p>
          <a:p>
            <a:pPr marL="0" indent="0">
              <a:buSzPct val="45000"/>
              <a:buNone/>
            </a:pPr>
            <a:endParaRPr lang="de-DE" sz="1814" kern="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611560" y="1412776"/>
            <a:ext cx="230425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RMSE: N_H (</a:t>
            </a:r>
            <a:r>
              <a:rPr lang="en-US" dirty="0" err="1" smtClean="0"/>
              <a:t>octa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3563888" y="1412776"/>
            <a:ext cx="230425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RMSE: N_M (</a:t>
            </a:r>
            <a:r>
              <a:rPr lang="en-US" dirty="0" err="1" smtClean="0"/>
              <a:t>octa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10" name="Textfeld 9"/>
          <p:cNvSpPr txBox="1"/>
          <p:nvPr/>
        </p:nvSpPr>
        <p:spPr>
          <a:xfrm>
            <a:off x="6516216" y="1412776"/>
            <a:ext cx="230425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RMSE: N_L (</a:t>
            </a:r>
            <a:r>
              <a:rPr lang="en-US" dirty="0" err="1" smtClean="0"/>
              <a:t>octa</a:t>
            </a:r>
            <a:r>
              <a:rPr lang="en-US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136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E1009A-E908-436B-8BA3-8A7EE917066F}" type="slidenum">
              <a:rPr lang="de-DE" altLang="de-DE" smtClean="0"/>
              <a:pPr/>
              <a:t>14</a:t>
            </a:fld>
            <a:endParaRPr lang="de-DE" altLang="de-DE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323031" y="371861"/>
            <a:ext cx="619318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SYNOP: 21.12.2019 – 05.01.2020</a:t>
            </a:r>
            <a:endParaRPr lang="en-US" kern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53"/>
          <a:stretch/>
        </p:blipFill>
        <p:spPr>
          <a:xfrm>
            <a:off x="179512" y="1124744"/>
            <a:ext cx="3888432" cy="33337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53"/>
          <a:stretch/>
        </p:blipFill>
        <p:spPr>
          <a:xfrm>
            <a:off x="4716016" y="1124744"/>
            <a:ext cx="3888432" cy="3333750"/>
          </a:xfrm>
          <a:prstGeom prst="rect">
            <a:avLst/>
          </a:prstGeom>
        </p:spPr>
      </p:pic>
      <p:sp>
        <p:nvSpPr>
          <p:cNvPr id="7" name="Textplatzhalter 2"/>
          <p:cNvSpPr txBox="1">
            <a:spLocks/>
          </p:cNvSpPr>
          <p:nvPr/>
        </p:nvSpPr>
        <p:spPr bwMode="auto">
          <a:xfrm>
            <a:off x="323031" y="4509120"/>
            <a:ext cx="8497441" cy="168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45000"/>
              <a:buFont typeface="StarSymbol"/>
              <a:buChar char="●"/>
            </a:pPr>
            <a:r>
              <a:rPr lang="en-US" sz="1814" b="1" kern="0" dirty="0" smtClean="0"/>
              <a:t>Black: Reference </a:t>
            </a:r>
            <a:r>
              <a:rPr lang="en-US" sz="1814" kern="0" dirty="0" smtClean="0"/>
              <a:t>Experiment without Assimilation of RH2M and T2M</a:t>
            </a:r>
          </a:p>
          <a:p>
            <a:pPr>
              <a:buSzPct val="45000"/>
              <a:buFont typeface="StarSymbol"/>
              <a:buChar char="●"/>
            </a:pPr>
            <a:r>
              <a:rPr lang="en-US" sz="1814" b="1" kern="0" dirty="0" smtClean="0">
                <a:solidFill>
                  <a:srgbClr val="FF0000"/>
                </a:solidFill>
              </a:rPr>
              <a:t>Red:</a:t>
            </a:r>
            <a:r>
              <a:rPr lang="en-US" sz="1814" b="1" kern="0" dirty="0" smtClean="0"/>
              <a:t> Experiment </a:t>
            </a:r>
            <a:r>
              <a:rPr lang="en-US" sz="1814" kern="0" dirty="0" smtClean="0"/>
              <a:t>with bias correction and assimilation of RH2M and T2M</a:t>
            </a:r>
          </a:p>
          <a:p>
            <a:pPr>
              <a:buSzPct val="45000"/>
              <a:buFont typeface="StarSymbol"/>
              <a:buChar char="●"/>
            </a:pPr>
            <a:r>
              <a:rPr lang="en-US" sz="1814" kern="0" dirty="0" smtClean="0"/>
              <a:t>More low clouds are generated if assimilation of RH2M and T2M is active, positive effect if clouds are missing, negative effect if there are already too many clouds</a:t>
            </a:r>
            <a:endParaRPr lang="de-DE" sz="1814" kern="0" dirty="0" smtClean="0"/>
          </a:p>
        </p:txBody>
      </p:sp>
      <p:sp>
        <p:nvSpPr>
          <p:cNvPr id="8" name="Rechteck 7"/>
          <p:cNvSpPr/>
          <p:nvPr/>
        </p:nvSpPr>
        <p:spPr bwMode="auto">
          <a:xfrm>
            <a:off x="683568" y="1268760"/>
            <a:ext cx="864096" cy="21602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5220072" y="1268760"/>
            <a:ext cx="864096" cy="21602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187624" y="1547500"/>
            <a:ext cx="230425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ME: N_L (</a:t>
            </a:r>
            <a:r>
              <a:rPr lang="en-US" dirty="0" err="1" smtClean="0"/>
              <a:t>octa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5724128" y="1556792"/>
            <a:ext cx="230425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ME: N_L (</a:t>
            </a:r>
            <a:r>
              <a:rPr lang="en-US" dirty="0" err="1" smtClean="0"/>
              <a:t>octa</a:t>
            </a:r>
            <a:r>
              <a:rPr lang="en-US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158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E1009A-E908-436B-8BA3-8A7EE917066F}" type="slidenum">
              <a:rPr lang="de-DE" altLang="de-DE" smtClean="0"/>
              <a:pPr/>
              <a:t>15</a:t>
            </a:fld>
            <a:endParaRPr lang="de-DE" alt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9" t="13088" r="10809" b="20472"/>
          <a:stretch/>
        </p:blipFill>
        <p:spPr>
          <a:xfrm>
            <a:off x="4860032" y="1412776"/>
            <a:ext cx="3528392" cy="388843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9" t="13088" r="11149" b="20472"/>
          <a:stretch/>
        </p:blipFill>
        <p:spPr>
          <a:xfrm>
            <a:off x="539552" y="1412776"/>
            <a:ext cx="3528392" cy="3888432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323031" y="371861"/>
            <a:ext cx="619318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Verification against NWCSAF</a:t>
            </a:r>
            <a:endParaRPr lang="en-US" kern="0" dirty="0"/>
          </a:p>
        </p:txBody>
      </p:sp>
      <p:sp>
        <p:nvSpPr>
          <p:cNvPr id="7" name="Textfeld 6"/>
          <p:cNvSpPr txBox="1"/>
          <p:nvPr/>
        </p:nvSpPr>
        <p:spPr>
          <a:xfrm>
            <a:off x="755576" y="1052736"/>
            <a:ext cx="30963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Reference 2020010100+01h</a:t>
            </a:r>
            <a:endParaRPr lang="en-GB" dirty="0"/>
          </a:p>
        </p:txBody>
      </p:sp>
      <p:sp>
        <p:nvSpPr>
          <p:cNvPr id="8" name="Textfeld 7"/>
          <p:cNvSpPr txBox="1"/>
          <p:nvPr/>
        </p:nvSpPr>
        <p:spPr>
          <a:xfrm>
            <a:off x="5004048" y="1062028"/>
            <a:ext cx="32779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Experiment 2020010100+01h</a:t>
            </a:r>
            <a:endParaRPr lang="en-GB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651721"/>
              </p:ext>
            </p:extLst>
          </p:nvPr>
        </p:nvGraphicFramePr>
        <p:xfrm>
          <a:off x="3241623" y="5735528"/>
          <a:ext cx="2626521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151">
                  <a:extLst>
                    <a:ext uri="{9D8B030D-6E8A-4147-A177-3AD203B41FA5}">
                      <a16:colId xmlns:a16="http://schemas.microsoft.com/office/drawing/2014/main" val="463140180"/>
                    </a:ext>
                  </a:extLst>
                </a:gridCol>
                <a:gridCol w="1416370">
                  <a:extLst>
                    <a:ext uri="{9D8B030D-6E8A-4147-A177-3AD203B41FA5}">
                      <a16:colId xmlns:a16="http://schemas.microsoft.com/office/drawing/2014/main" val="2054945263"/>
                    </a:ext>
                  </a:extLst>
                </a:gridCol>
              </a:tblGrid>
              <a:tr h="35237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2D4B9B"/>
                          </a:solidFill>
                        </a:rPr>
                        <a:t>hits</a:t>
                      </a:r>
                      <a:endParaRPr lang="en-GB" sz="1800" b="0" dirty="0">
                        <a:solidFill>
                          <a:srgbClr val="2D4B9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2D4B9B"/>
                          </a:solidFill>
                        </a:rPr>
                        <a:t>false alarms</a:t>
                      </a:r>
                      <a:endParaRPr lang="en-GB" sz="1800" b="0" dirty="0">
                        <a:solidFill>
                          <a:srgbClr val="2D4B9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909016"/>
                  </a:ext>
                </a:extLst>
              </a:tr>
              <a:tr h="35237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/>
                          </a:solidFill>
                        </a:rPr>
                        <a:t>misses</a:t>
                      </a:r>
                      <a:endParaRPr lang="en-GB" sz="18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2D4B9B"/>
                          </a:solidFill>
                        </a:rPr>
                        <a:t>Correct negatives</a:t>
                      </a:r>
                      <a:endParaRPr lang="en-GB" sz="1800" b="0" dirty="0">
                        <a:solidFill>
                          <a:srgbClr val="2D4B9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002370"/>
                  </a:ext>
                </a:extLst>
              </a:tr>
            </a:tbl>
          </a:graphicData>
        </a:graphic>
      </p:graphicFrame>
      <p:sp>
        <p:nvSpPr>
          <p:cNvPr id="17" name="Textfeld 16"/>
          <p:cNvSpPr txBox="1"/>
          <p:nvPr/>
        </p:nvSpPr>
        <p:spPr>
          <a:xfrm>
            <a:off x="539552" y="5291916"/>
            <a:ext cx="2520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ETS: 0.228  FBI: 1.749</a:t>
            </a:r>
            <a:endParaRPr lang="en-GB" dirty="0"/>
          </a:p>
        </p:txBody>
      </p:sp>
      <p:sp>
        <p:nvSpPr>
          <p:cNvPr id="18" name="Textfeld 17"/>
          <p:cNvSpPr txBox="1"/>
          <p:nvPr/>
        </p:nvSpPr>
        <p:spPr>
          <a:xfrm>
            <a:off x="4860032" y="5301208"/>
            <a:ext cx="2520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ETS: 0.218  FBI: 1.868</a:t>
            </a:r>
            <a:endParaRPr lang="en-GB" dirty="0"/>
          </a:p>
        </p:txBody>
      </p:sp>
      <p:sp>
        <p:nvSpPr>
          <p:cNvPr id="19" name="Textfeld 18"/>
          <p:cNvSpPr txBox="1"/>
          <p:nvPr/>
        </p:nvSpPr>
        <p:spPr>
          <a:xfrm>
            <a:off x="5910761" y="5949280"/>
            <a:ext cx="15415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Blue: unclear</a:t>
            </a:r>
            <a:endParaRPr lang="en-GB" dirty="0"/>
          </a:p>
        </p:txBody>
      </p:sp>
      <p:sp>
        <p:nvSpPr>
          <p:cNvPr id="10" name="Ellipse 9"/>
          <p:cNvSpPr/>
          <p:nvPr/>
        </p:nvSpPr>
        <p:spPr bwMode="auto">
          <a:xfrm>
            <a:off x="1115616" y="3429000"/>
            <a:ext cx="1800200" cy="144016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5364088" y="3429000"/>
            <a:ext cx="1800200" cy="144016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Gerade Verbindung mit Pfeil 14"/>
          <p:cNvCxnSpPr/>
          <p:nvPr/>
        </p:nvCxnSpPr>
        <p:spPr bwMode="auto">
          <a:xfrm flipV="1">
            <a:off x="1691680" y="4437112"/>
            <a:ext cx="432048" cy="151216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mit Pfeil 19"/>
          <p:cNvCxnSpPr/>
          <p:nvPr/>
        </p:nvCxnSpPr>
        <p:spPr bwMode="auto">
          <a:xfrm flipV="1">
            <a:off x="2263825" y="4437112"/>
            <a:ext cx="4000363" cy="16108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feld 20"/>
          <p:cNvSpPr txBox="1"/>
          <p:nvPr/>
        </p:nvSpPr>
        <p:spPr>
          <a:xfrm>
            <a:off x="64671" y="591187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stratus appears</a:t>
            </a:r>
            <a:endParaRPr lang="en-GB" dirty="0"/>
          </a:p>
        </p:txBody>
      </p:sp>
      <p:sp>
        <p:nvSpPr>
          <p:cNvPr id="25" name="Textfeld 24"/>
          <p:cNvSpPr txBox="1"/>
          <p:nvPr/>
        </p:nvSpPr>
        <p:spPr>
          <a:xfrm rot="20806901">
            <a:off x="4909016" y="14881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 you Klaus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4853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E1009A-E908-436B-8BA3-8A7EE917066F}" type="slidenum">
              <a:rPr lang="de-DE" altLang="de-DE" smtClean="0"/>
              <a:pPr/>
              <a:t>16</a:t>
            </a:fld>
            <a:endParaRPr lang="de-DE" alt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9" t="13089" r="9216" b="20472"/>
          <a:stretch/>
        </p:blipFill>
        <p:spPr>
          <a:xfrm>
            <a:off x="4860032" y="1412776"/>
            <a:ext cx="3600400" cy="388843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8" t="13089" r="7964" b="20471"/>
          <a:stretch/>
        </p:blipFill>
        <p:spPr>
          <a:xfrm>
            <a:off x="539552" y="1412776"/>
            <a:ext cx="3672408" cy="388843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55576" y="1052736"/>
            <a:ext cx="30963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Reference 2020010100+13h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5004048" y="1062028"/>
            <a:ext cx="32779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Experiment 2020010100+13h</a:t>
            </a:r>
            <a:endParaRPr lang="en-GB" dirty="0"/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565702"/>
              </p:ext>
            </p:extLst>
          </p:nvPr>
        </p:nvGraphicFramePr>
        <p:xfrm>
          <a:off x="3241623" y="5735528"/>
          <a:ext cx="2626521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151">
                  <a:extLst>
                    <a:ext uri="{9D8B030D-6E8A-4147-A177-3AD203B41FA5}">
                      <a16:colId xmlns:a16="http://schemas.microsoft.com/office/drawing/2014/main" val="463140180"/>
                    </a:ext>
                  </a:extLst>
                </a:gridCol>
                <a:gridCol w="1416370">
                  <a:extLst>
                    <a:ext uri="{9D8B030D-6E8A-4147-A177-3AD203B41FA5}">
                      <a16:colId xmlns:a16="http://schemas.microsoft.com/office/drawing/2014/main" val="2054945263"/>
                    </a:ext>
                  </a:extLst>
                </a:gridCol>
              </a:tblGrid>
              <a:tr h="35237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2D4B9B"/>
                          </a:solidFill>
                        </a:rPr>
                        <a:t>hits</a:t>
                      </a:r>
                      <a:endParaRPr lang="en-GB" sz="1800" b="0" dirty="0">
                        <a:solidFill>
                          <a:srgbClr val="2D4B9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2D4B9B"/>
                          </a:solidFill>
                        </a:rPr>
                        <a:t>false alarms</a:t>
                      </a:r>
                      <a:endParaRPr lang="en-GB" sz="1800" b="0" dirty="0">
                        <a:solidFill>
                          <a:srgbClr val="2D4B9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909016"/>
                  </a:ext>
                </a:extLst>
              </a:tr>
              <a:tr h="35237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/>
                          </a:solidFill>
                        </a:rPr>
                        <a:t>misses</a:t>
                      </a:r>
                      <a:endParaRPr lang="en-GB" sz="18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2D4B9B"/>
                          </a:solidFill>
                        </a:rPr>
                        <a:t>Correct negatives</a:t>
                      </a:r>
                      <a:endParaRPr lang="en-GB" sz="1800" b="0" dirty="0">
                        <a:solidFill>
                          <a:srgbClr val="2D4B9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002370"/>
                  </a:ext>
                </a:extLst>
              </a:tr>
            </a:tbl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539552" y="5291916"/>
            <a:ext cx="2520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ETS: 0.352  FBI: 1.224</a:t>
            </a:r>
            <a:endParaRPr lang="en-GB" dirty="0"/>
          </a:p>
        </p:txBody>
      </p:sp>
      <p:sp>
        <p:nvSpPr>
          <p:cNvPr id="14" name="Textfeld 13"/>
          <p:cNvSpPr txBox="1"/>
          <p:nvPr/>
        </p:nvSpPr>
        <p:spPr>
          <a:xfrm>
            <a:off x="4860032" y="5301208"/>
            <a:ext cx="2520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ETS: 0.408  FBI: 1.302</a:t>
            </a:r>
            <a:endParaRPr lang="en-GB" dirty="0"/>
          </a:p>
        </p:txBody>
      </p:sp>
      <p:sp>
        <p:nvSpPr>
          <p:cNvPr id="15" name="Textfeld 14"/>
          <p:cNvSpPr txBox="1"/>
          <p:nvPr/>
        </p:nvSpPr>
        <p:spPr>
          <a:xfrm>
            <a:off x="5910761" y="5949280"/>
            <a:ext cx="15415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Blue: unclear</a:t>
            </a:r>
            <a:endParaRPr lang="en-GB" dirty="0"/>
          </a:p>
        </p:txBody>
      </p:sp>
      <p:sp>
        <p:nvSpPr>
          <p:cNvPr id="16" name="Titel 1"/>
          <p:cNvSpPr txBox="1">
            <a:spLocks/>
          </p:cNvSpPr>
          <p:nvPr/>
        </p:nvSpPr>
        <p:spPr bwMode="auto">
          <a:xfrm>
            <a:off x="323031" y="371861"/>
            <a:ext cx="619318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Verification against NWCSAF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61514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E1009A-E908-436B-8BA3-8A7EE917066F}" type="slidenum">
              <a:rPr lang="de-DE" altLang="de-DE" smtClean="0"/>
              <a:pPr/>
              <a:t>17</a:t>
            </a:fld>
            <a:endParaRPr lang="de-DE" alt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9" t="13089" r="7623" b="20471"/>
          <a:stretch/>
        </p:blipFill>
        <p:spPr>
          <a:xfrm>
            <a:off x="4860032" y="1412776"/>
            <a:ext cx="3672408" cy="388843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8" t="13089" r="6371" b="20472"/>
          <a:stretch/>
        </p:blipFill>
        <p:spPr>
          <a:xfrm>
            <a:off x="539552" y="1412776"/>
            <a:ext cx="3744416" cy="3888432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323031" y="371861"/>
            <a:ext cx="619318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Verification against NWCSAF</a:t>
            </a:r>
            <a:endParaRPr lang="en-US" kern="0" dirty="0"/>
          </a:p>
        </p:txBody>
      </p:sp>
      <p:sp>
        <p:nvSpPr>
          <p:cNvPr id="8" name="Textfeld 7"/>
          <p:cNvSpPr txBox="1"/>
          <p:nvPr/>
        </p:nvSpPr>
        <p:spPr>
          <a:xfrm>
            <a:off x="539552" y="5291916"/>
            <a:ext cx="2520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ETS: 0.407  FBI: 1.209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4860032" y="5301208"/>
            <a:ext cx="2520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ETS: 0.537  FBI: 1.194</a:t>
            </a:r>
            <a:endParaRPr lang="en-GB" dirty="0"/>
          </a:p>
        </p:txBody>
      </p:sp>
      <p:sp>
        <p:nvSpPr>
          <p:cNvPr id="10" name="Textfeld 9"/>
          <p:cNvSpPr txBox="1"/>
          <p:nvPr/>
        </p:nvSpPr>
        <p:spPr>
          <a:xfrm>
            <a:off x="5910761" y="5949280"/>
            <a:ext cx="15415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Blue: unclear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755576" y="1052736"/>
            <a:ext cx="30963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Reference 2020010112+01h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5004048" y="1062028"/>
            <a:ext cx="32779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Experiment 2020010112+01h</a:t>
            </a:r>
            <a:endParaRPr lang="en-GB" dirty="0"/>
          </a:p>
        </p:txBody>
      </p:sp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887080"/>
              </p:ext>
            </p:extLst>
          </p:nvPr>
        </p:nvGraphicFramePr>
        <p:xfrm>
          <a:off x="3241623" y="5735528"/>
          <a:ext cx="2626521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151">
                  <a:extLst>
                    <a:ext uri="{9D8B030D-6E8A-4147-A177-3AD203B41FA5}">
                      <a16:colId xmlns:a16="http://schemas.microsoft.com/office/drawing/2014/main" val="463140180"/>
                    </a:ext>
                  </a:extLst>
                </a:gridCol>
                <a:gridCol w="1416370">
                  <a:extLst>
                    <a:ext uri="{9D8B030D-6E8A-4147-A177-3AD203B41FA5}">
                      <a16:colId xmlns:a16="http://schemas.microsoft.com/office/drawing/2014/main" val="2054945263"/>
                    </a:ext>
                  </a:extLst>
                </a:gridCol>
              </a:tblGrid>
              <a:tr h="35237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2D4B9B"/>
                          </a:solidFill>
                        </a:rPr>
                        <a:t>hits</a:t>
                      </a:r>
                      <a:endParaRPr lang="en-GB" sz="1800" b="0" dirty="0">
                        <a:solidFill>
                          <a:srgbClr val="2D4B9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2D4B9B"/>
                          </a:solidFill>
                        </a:rPr>
                        <a:t>false alarms</a:t>
                      </a:r>
                      <a:endParaRPr lang="en-GB" sz="1800" b="0" dirty="0">
                        <a:solidFill>
                          <a:srgbClr val="2D4B9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909016"/>
                  </a:ext>
                </a:extLst>
              </a:tr>
              <a:tr h="35237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/>
                          </a:solidFill>
                        </a:rPr>
                        <a:t>misses</a:t>
                      </a:r>
                      <a:endParaRPr lang="en-GB" sz="18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2D4B9B"/>
                          </a:solidFill>
                        </a:rPr>
                        <a:t>Correct negatives</a:t>
                      </a:r>
                      <a:endParaRPr lang="en-GB" sz="1800" b="0" dirty="0">
                        <a:solidFill>
                          <a:srgbClr val="2D4B9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002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543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/>
        </p:nvSpPr>
        <p:spPr>
          <a:xfrm>
            <a:off x="3918962" y="3614908"/>
            <a:ext cx="20112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Reference better</a:t>
            </a:r>
            <a:endParaRPr lang="en-GB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7" r="21000" b="4519"/>
          <a:stretch/>
        </p:blipFill>
        <p:spPr>
          <a:xfrm>
            <a:off x="5796136" y="1350060"/>
            <a:ext cx="3031189" cy="4599221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E1009A-E908-436B-8BA3-8A7EE917066F}" type="slidenum">
              <a:rPr lang="de-DE" altLang="de-DE" smtClean="0"/>
              <a:pPr/>
              <a:t>18</a:t>
            </a:fld>
            <a:endParaRPr lang="de-DE" alt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7" r="18333" b="4520"/>
          <a:stretch/>
        </p:blipFill>
        <p:spPr>
          <a:xfrm>
            <a:off x="251520" y="1302561"/>
            <a:ext cx="3672408" cy="4646719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323031" y="371861"/>
            <a:ext cx="619318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Upper Air: </a:t>
            </a:r>
            <a:r>
              <a:rPr lang="en-US" kern="0" dirty="0"/>
              <a:t>21.12.2019 – 05.01.2020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971600" y="6011996"/>
            <a:ext cx="27656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Reduction of RMSE [%]</a:t>
            </a:r>
            <a:endParaRPr lang="en-GB" dirty="0"/>
          </a:p>
        </p:txBody>
      </p:sp>
      <p:sp>
        <p:nvSpPr>
          <p:cNvPr id="8" name="Textfeld 7"/>
          <p:cNvSpPr txBox="1"/>
          <p:nvPr/>
        </p:nvSpPr>
        <p:spPr>
          <a:xfrm>
            <a:off x="467544" y="982469"/>
            <a:ext cx="34563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TEMP - Verification</a:t>
            </a:r>
            <a:endParaRPr lang="en-GB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5930220" y="980728"/>
            <a:ext cx="27462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AIREP - Verification</a:t>
            </a:r>
            <a:endParaRPr lang="en-GB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6188861" y="6021288"/>
            <a:ext cx="27656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Reduction of RMSE [%]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971600" y="16288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DD</a:t>
            </a:r>
            <a:endParaRPr lang="en-GB" dirty="0"/>
          </a:p>
        </p:txBody>
      </p:sp>
      <p:sp>
        <p:nvSpPr>
          <p:cNvPr id="13" name="Textfeld 12"/>
          <p:cNvSpPr txBox="1"/>
          <p:nvPr/>
        </p:nvSpPr>
        <p:spPr>
          <a:xfrm>
            <a:off x="6578292" y="16288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DD</a:t>
            </a:r>
            <a:endParaRPr lang="en-GB" dirty="0"/>
          </a:p>
        </p:txBody>
      </p:sp>
      <p:sp>
        <p:nvSpPr>
          <p:cNvPr id="14" name="Textfeld 13"/>
          <p:cNvSpPr txBox="1"/>
          <p:nvPr/>
        </p:nvSpPr>
        <p:spPr>
          <a:xfrm>
            <a:off x="971600" y="37797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FF</a:t>
            </a:r>
            <a:endParaRPr lang="en-GB" dirty="0"/>
          </a:p>
        </p:txBody>
      </p:sp>
      <p:sp>
        <p:nvSpPr>
          <p:cNvPr id="15" name="Textfeld 14"/>
          <p:cNvSpPr txBox="1"/>
          <p:nvPr/>
        </p:nvSpPr>
        <p:spPr>
          <a:xfrm>
            <a:off x="6506284" y="37890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FF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3877463" y="2297138"/>
            <a:ext cx="20527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Experiment better</a:t>
            </a:r>
            <a:endParaRPr lang="en-GB" dirty="0"/>
          </a:p>
        </p:txBody>
      </p:sp>
      <p:sp>
        <p:nvSpPr>
          <p:cNvPr id="18" name="Rechteck 17"/>
          <p:cNvSpPr/>
          <p:nvPr/>
        </p:nvSpPr>
        <p:spPr bwMode="auto">
          <a:xfrm>
            <a:off x="3923927" y="3266087"/>
            <a:ext cx="234973" cy="25630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3923928" y="1977699"/>
            <a:ext cx="234973" cy="25630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38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E1009A-E908-436B-8BA3-8A7EE917066F}" type="slidenum">
              <a:rPr lang="de-DE" altLang="de-DE" smtClean="0"/>
              <a:pPr/>
              <a:t>19</a:t>
            </a:fld>
            <a:endParaRPr lang="de-DE" alt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6" r="18070" b="4149"/>
          <a:stretch/>
        </p:blipFill>
        <p:spPr>
          <a:xfrm>
            <a:off x="323527" y="1412777"/>
            <a:ext cx="3620973" cy="460851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6" r="21601" b="4149"/>
          <a:stretch/>
        </p:blipFill>
        <p:spPr>
          <a:xfrm>
            <a:off x="5796136" y="1401558"/>
            <a:ext cx="3020886" cy="4660802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323031" y="371861"/>
            <a:ext cx="619318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Upper Air: </a:t>
            </a:r>
            <a:r>
              <a:rPr lang="en-US" kern="0" dirty="0"/>
              <a:t>21.12.2019 – 05.01.2020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67544" y="982469"/>
            <a:ext cx="34563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TEMP - Verification</a:t>
            </a:r>
            <a:endParaRPr lang="en-GB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5864694" y="980728"/>
            <a:ext cx="30997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AIREP - Verification</a:t>
            </a:r>
            <a:endParaRPr lang="en-GB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971600" y="6011996"/>
            <a:ext cx="27656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Reduction of RMSE [%]</a:t>
            </a:r>
            <a:endParaRPr lang="en-GB" dirty="0"/>
          </a:p>
        </p:txBody>
      </p:sp>
      <p:sp>
        <p:nvSpPr>
          <p:cNvPr id="10" name="Textfeld 9"/>
          <p:cNvSpPr txBox="1"/>
          <p:nvPr/>
        </p:nvSpPr>
        <p:spPr>
          <a:xfrm>
            <a:off x="6123335" y="6021288"/>
            <a:ext cx="27656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Reduction of RMSE [%]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971600" y="16915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RH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6512766" y="170080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RH</a:t>
            </a:r>
            <a:endParaRPr lang="en-GB" dirty="0"/>
          </a:p>
        </p:txBody>
      </p:sp>
      <p:sp>
        <p:nvSpPr>
          <p:cNvPr id="13" name="Textfeld 12"/>
          <p:cNvSpPr txBox="1"/>
          <p:nvPr/>
        </p:nvSpPr>
        <p:spPr>
          <a:xfrm>
            <a:off x="6512766" y="38517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GB" dirty="0"/>
          </a:p>
        </p:txBody>
      </p:sp>
      <p:sp>
        <p:nvSpPr>
          <p:cNvPr id="14" name="Textfeld 13"/>
          <p:cNvSpPr txBox="1"/>
          <p:nvPr/>
        </p:nvSpPr>
        <p:spPr>
          <a:xfrm>
            <a:off x="971600" y="38610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GB" dirty="0"/>
          </a:p>
        </p:txBody>
      </p:sp>
      <p:sp>
        <p:nvSpPr>
          <p:cNvPr id="15" name="Textfeld 14"/>
          <p:cNvSpPr txBox="1"/>
          <p:nvPr/>
        </p:nvSpPr>
        <p:spPr>
          <a:xfrm>
            <a:off x="3918962" y="3614908"/>
            <a:ext cx="20112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Reference better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3877463" y="2297138"/>
            <a:ext cx="20527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Experiment better</a:t>
            </a:r>
            <a:endParaRPr lang="en-GB" dirty="0"/>
          </a:p>
        </p:txBody>
      </p:sp>
      <p:sp>
        <p:nvSpPr>
          <p:cNvPr id="17" name="Rechteck 16"/>
          <p:cNvSpPr/>
          <p:nvPr/>
        </p:nvSpPr>
        <p:spPr bwMode="auto">
          <a:xfrm>
            <a:off x="3923927" y="3266087"/>
            <a:ext cx="234973" cy="25630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3923928" y="1977699"/>
            <a:ext cx="234973" cy="25630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2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SYNOP Stations – sources of error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Representativity</a:t>
            </a:r>
            <a:r>
              <a:rPr lang="en-US" dirty="0" smtClean="0"/>
              <a:t> error: </a:t>
            </a:r>
          </a:p>
          <a:p>
            <a:pPr lvl="1"/>
            <a:r>
              <a:rPr lang="en-US" dirty="0" smtClean="0"/>
              <a:t>SYNOP station is a point measurement while the model represents grid boxes</a:t>
            </a:r>
          </a:p>
          <a:p>
            <a:pPr lvl="1"/>
            <a:r>
              <a:rPr lang="en-US" dirty="0" smtClean="0"/>
              <a:t>Model height and observation height may not match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Radiation protection of the station, inertia of the measuring instrument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can lead to individual errors depending on station and measuring instrument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On average over all stations, the difference between model and observation shows a dependence of diurnal cycle and cloud cover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D4FE9D-F09E-47F6-A0D0-5BC841FD5671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453605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5288" y="1484784"/>
            <a:ext cx="8353425" cy="4318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Assimilation of RH2M and T2M with bias </a:t>
            </a:r>
            <a:r>
              <a:rPr lang="en-US" dirty="0" smtClean="0"/>
              <a:t>correction…</a:t>
            </a:r>
            <a:endParaRPr lang="en-US" dirty="0"/>
          </a:p>
          <a:p>
            <a:r>
              <a:rPr lang="en-US" dirty="0" smtClean="0"/>
              <a:t>improves clearly the forecast of  RH2M, T2M </a:t>
            </a:r>
            <a:r>
              <a:rPr lang="en-US" dirty="0"/>
              <a:t>a</a:t>
            </a:r>
            <a:r>
              <a:rPr lang="en-US" dirty="0" smtClean="0"/>
              <a:t>nd TD2M, </a:t>
            </a:r>
            <a:r>
              <a:rPr lang="en-GB" dirty="0"/>
              <a:t>especially in the first 9 </a:t>
            </a:r>
            <a:r>
              <a:rPr lang="en-GB" dirty="0" smtClean="0"/>
              <a:t>hours</a:t>
            </a:r>
          </a:p>
          <a:p>
            <a:r>
              <a:rPr lang="en-US" dirty="0" smtClean="0"/>
              <a:t>introduces more low clouds with positive and negative consequences</a:t>
            </a:r>
            <a:endParaRPr lang="en-GB" dirty="0"/>
          </a:p>
          <a:p>
            <a:r>
              <a:rPr lang="en-US" dirty="0" smtClean="0"/>
              <a:t>has a neutral impact on wind, upper air temperature and relative humidity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Next steps:</a:t>
            </a:r>
          </a:p>
          <a:p>
            <a:r>
              <a:rPr lang="en-GB" dirty="0"/>
              <a:t>F</a:t>
            </a:r>
            <a:r>
              <a:rPr lang="en-GB" dirty="0" smtClean="0"/>
              <a:t>urther </a:t>
            </a:r>
            <a:r>
              <a:rPr lang="en-GB" dirty="0"/>
              <a:t>investigation of the low </a:t>
            </a:r>
            <a:r>
              <a:rPr lang="en-GB" dirty="0" smtClean="0"/>
              <a:t>clouds</a:t>
            </a:r>
          </a:p>
          <a:p>
            <a:r>
              <a:rPr lang="en-US" dirty="0" smtClean="0"/>
              <a:t>Longer </a:t>
            </a:r>
            <a:r>
              <a:rPr lang="en-US" smtClean="0"/>
              <a:t>experiment period</a:t>
            </a:r>
            <a:endParaRPr lang="en-US" dirty="0" smtClean="0"/>
          </a:p>
          <a:p>
            <a:r>
              <a:rPr lang="en-GB" dirty="0" smtClean="0"/>
              <a:t>Derive </a:t>
            </a:r>
            <a:r>
              <a:rPr lang="en-GB" dirty="0"/>
              <a:t>observation errors of the individual </a:t>
            </a:r>
            <a:r>
              <a:rPr lang="en-GB" dirty="0" smtClean="0"/>
              <a:t>stations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E1009A-E908-436B-8BA3-8A7EE917066F}" type="slidenum">
              <a:rPr lang="de-DE" altLang="de-DE" smtClean="0"/>
              <a:pPr/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19771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 smtClean="0"/>
              <a:t>Average daily cycle: Obs. - FG</a:t>
            </a:r>
            <a:endParaRPr lang="en-US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23845"/>
              </p:ext>
            </p:extLst>
          </p:nvPr>
        </p:nvGraphicFramePr>
        <p:xfrm>
          <a:off x="179512" y="1076407"/>
          <a:ext cx="8784976" cy="5256584"/>
        </p:xfrm>
        <a:graphic>
          <a:graphicData uri="http://schemas.openxmlformats.org/drawingml/2006/table">
            <a:tbl>
              <a:tblPr firstRow="1" bandRow="1"/>
              <a:tblGrid>
                <a:gridCol w="792088">
                  <a:extLst>
                    <a:ext uri="{9D8B030D-6E8A-4147-A177-3AD203B41FA5}">
                      <a16:colId xmlns:a16="http://schemas.microsoft.com/office/drawing/2014/main" val="344572218"/>
                    </a:ext>
                  </a:extLst>
                </a:gridCol>
                <a:gridCol w="3946767">
                  <a:extLst>
                    <a:ext uri="{9D8B030D-6E8A-4147-A177-3AD203B41FA5}">
                      <a16:colId xmlns:a16="http://schemas.microsoft.com/office/drawing/2014/main" val="1161094987"/>
                    </a:ext>
                  </a:extLst>
                </a:gridCol>
                <a:gridCol w="4046121">
                  <a:extLst>
                    <a:ext uri="{9D8B030D-6E8A-4147-A177-3AD203B41FA5}">
                      <a16:colId xmlns:a16="http://schemas.microsoft.com/office/drawing/2014/main" val="45691884"/>
                    </a:ext>
                  </a:extLst>
                </a:gridCol>
              </a:tblGrid>
              <a:tr h="362209">
                <a:tc>
                  <a:txBody>
                    <a:bodyPr/>
                    <a:lstStyle/>
                    <a:p>
                      <a:pPr marL="0" marR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600" b="0" i="0" u="none" strike="noStrike" kern="1200" cap="none" dirty="0">
                        <a:ln>
                          <a:noFill/>
                        </a:ln>
                        <a:latin typeface="Liberation Sans" pitchFamily="18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 dirty="0" smtClean="0">
                          <a:ln>
                            <a:noFill/>
                          </a:ln>
                          <a:latin typeface="Liberation Sans" pitchFamily="18"/>
                          <a:ea typeface="AR PL SungtiL GB" pitchFamily="2"/>
                          <a:cs typeface="Lohit Devanagari" pitchFamily="2"/>
                        </a:rPr>
                        <a:t>2-m temperature</a:t>
                      </a:r>
                      <a:endParaRPr lang="en-US" sz="1600" b="0" i="0" u="none" strike="noStrike" kern="1200" cap="none" dirty="0">
                        <a:ln>
                          <a:noFill/>
                        </a:ln>
                        <a:latin typeface="Liberation Sans" pitchFamily="18"/>
                        <a:ea typeface="AR PL SungtiL GB" pitchFamily="2"/>
                        <a:cs typeface="Lohit Devanagari" pitchFamily="2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 dirty="0" smtClean="0">
                          <a:ln>
                            <a:noFill/>
                          </a:ln>
                          <a:latin typeface="Liberation Sans" pitchFamily="18"/>
                          <a:ea typeface="AR PL SungtiL GB" pitchFamily="2"/>
                          <a:cs typeface="Lohit Devanagari" pitchFamily="2"/>
                        </a:rPr>
                        <a:t>2-m relative humidity</a:t>
                      </a:r>
                      <a:endParaRPr lang="en-US" sz="1600" b="0" i="0" u="none" strike="noStrike" kern="1200" cap="none" dirty="0">
                        <a:ln>
                          <a:noFill/>
                        </a:ln>
                        <a:latin typeface="Liberation Sans" pitchFamily="18"/>
                        <a:ea typeface="AR PL SungtiL GB" pitchFamily="2"/>
                        <a:cs typeface="Lohit Devanagari" pitchFamily="2"/>
                      </a:endParaRPr>
                    </a:p>
                  </a:txBody>
                  <a:tcPr marL="82944" marR="82944" marT="41472" marB="41472"/>
                </a:tc>
                <a:extLst>
                  <a:ext uri="{0D108BD9-81ED-4DB2-BD59-A6C34878D82A}">
                    <a16:rowId xmlns:a16="http://schemas.microsoft.com/office/drawing/2014/main" val="1309302664"/>
                  </a:ext>
                </a:extLst>
              </a:tr>
              <a:tr h="2398874"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 dirty="0" smtClean="0">
                          <a:ln>
                            <a:noFill/>
                          </a:ln>
                          <a:latin typeface="Liberation Sans" pitchFamily="18"/>
                          <a:ea typeface="AR PL SungtiL GB" pitchFamily="2"/>
                          <a:cs typeface="Lohit Devanagari" pitchFamily="2"/>
                        </a:rPr>
                        <a:t>June 2016</a:t>
                      </a:r>
                      <a:endParaRPr lang="en-US" sz="1600" b="0" i="0" u="none" strike="noStrike" kern="1200" cap="none" dirty="0">
                        <a:ln>
                          <a:noFill/>
                        </a:ln>
                        <a:latin typeface="Liberation Sans" pitchFamily="18"/>
                        <a:ea typeface="AR PL SungtiL GB" pitchFamily="2"/>
                        <a:cs typeface="Lohit Devanagari" pitchFamily="2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600" b="0" i="0" u="none" strike="noStrike" kern="1200" cap="none" dirty="0">
                        <a:ln>
                          <a:noFill/>
                        </a:ln>
                        <a:latin typeface="Liberation Sans" pitchFamily="18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600" b="0" i="0" u="none" strike="noStrike" kern="1200" cap="none" dirty="0">
                        <a:ln>
                          <a:noFill/>
                        </a:ln>
                        <a:latin typeface="Liberation Sans" pitchFamily="18"/>
                      </a:endParaRPr>
                    </a:p>
                  </a:txBody>
                  <a:tcPr marL="82944" marR="82944" marT="41472" marB="41472"/>
                </a:tc>
                <a:extLst>
                  <a:ext uri="{0D108BD9-81ED-4DB2-BD59-A6C34878D82A}">
                    <a16:rowId xmlns:a16="http://schemas.microsoft.com/office/drawing/2014/main" val="3912321354"/>
                  </a:ext>
                </a:extLst>
              </a:tr>
              <a:tr h="2495501"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 dirty="0" smtClean="0">
                          <a:ln>
                            <a:noFill/>
                          </a:ln>
                          <a:latin typeface="Liberation Sans" pitchFamily="18"/>
                          <a:ea typeface="AR PL SungtiL GB" pitchFamily="2"/>
                          <a:cs typeface="Lohit Devanagari" pitchFamily="2"/>
                        </a:rPr>
                        <a:t>Dec </a:t>
                      </a:r>
                      <a:r>
                        <a:rPr lang="en-US" sz="1600" b="0" i="0" u="none" strike="noStrike" kern="1200" cap="none" dirty="0">
                          <a:ln>
                            <a:noFill/>
                          </a:ln>
                          <a:latin typeface="Liberation Sans" pitchFamily="18"/>
                          <a:ea typeface="AR PL SungtiL GB" pitchFamily="2"/>
                          <a:cs typeface="Lohit Devanagari" pitchFamily="2"/>
                        </a:rPr>
                        <a:t>2019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600" b="0" i="0" u="none" strike="noStrike" kern="1200" cap="none">
                        <a:ln>
                          <a:noFill/>
                        </a:ln>
                        <a:latin typeface="Liberation Sans" pitchFamily="18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600" b="0" i="0" u="none" strike="noStrike" kern="1200" cap="none" dirty="0">
                        <a:ln>
                          <a:noFill/>
                        </a:ln>
                        <a:latin typeface="Liberation Sans" pitchFamily="18"/>
                      </a:endParaRPr>
                    </a:p>
                  </a:txBody>
                  <a:tcPr marL="82944" marR="82944" marT="41472" marB="41472"/>
                </a:tc>
                <a:extLst>
                  <a:ext uri="{0D108BD9-81ED-4DB2-BD59-A6C34878D82A}">
                    <a16:rowId xmlns:a16="http://schemas.microsoft.com/office/drawing/2014/main" val="71636496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07" y="3861048"/>
            <a:ext cx="3189684" cy="239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67" y="1484785"/>
            <a:ext cx="3110116" cy="233258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8283575" y="6453460"/>
            <a:ext cx="465138" cy="215900"/>
          </a:xfrm>
        </p:spPr>
        <p:txBody>
          <a:bodyPr/>
          <a:lstStyle/>
          <a:p>
            <a:fld id="{A9E1009A-E908-436B-8BA3-8A7EE917066F}" type="slidenum">
              <a:rPr lang="de-DE" altLang="de-DE" smtClean="0"/>
              <a:pPr/>
              <a:t>3</a:t>
            </a:fld>
            <a:endParaRPr lang="de-DE" alt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56452"/>
            <a:ext cx="3110116" cy="2332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748" y="3861048"/>
            <a:ext cx="3189684" cy="239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78" t="8642" r="10244" b="60242"/>
          <a:stretch/>
        </p:blipFill>
        <p:spPr>
          <a:xfrm>
            <a:off x="8305750" y="2768595"/>
            <a:ext cx="648072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hteck 13"/>
          <p:cNvSpPr/>
          <p:nvPr/>
        </p:nvSpPr>
        <p:spPr bwMode="auto">
          <a:xfrm>
            <a:off x="1317866" y="2060848"/>
            <a:ext cx="229797" cy="9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Obs-FG [K]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1317867" y="4581128"/>
            <a:ext cx="229797" cy="9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Obs-FG [K]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5220072" y="2060848"/>
            <a:ext cx="229797" cy="9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Obs-FG [0..1]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5220072" y="4581128"/>
            <a:ext cx="229797" cy="9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Obs-FG [0..1]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903474" y="2622745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smtClean="0"/>
              <a:t>Cloud Cover [okta]</a:t>
            </a:r>
            <a:endParaRPr lang="en-GB" sz="1100" dirty="0"/>
          </a:p>
        </p:txBody>
      </p:sp>
      <p:sp>
        <p:nvSpPr>
          <p:cNvPr id="19" name="Textfeld 18"/>
          <p:cNvSpPr txBox="1"/>
          <p:nvPr/>
        </p:nvSpPr>
        <p:spPr>
          <a:xfrm>
            <a:off x="2549542" y="6165304"/>
            <a:ext cx="87033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time </a:t>
            </a:r>
            <a:r>
              <a:rPr lang="de-DE" sz="1100" dirty="0" err="1" smtClean="0"/>
              <a:t>of</a:t>
            </a:r>
            <a:r>
              <a:rPr lang="de-DE" sz="1100" dirty="0" smtClean="0"/>
              <a:t> </a:t>
            </a:r>
            <a:r>
              <a:rPr lang="de-DE" sz="1100" dirty="0" err="1" smtClean="0"/>
              <a:t>day</a:t>
            </a:r>
            <a:endParaRPr lang="en-GB" sz="1100" dirty="0"/>
          </a:p>
        </p:txBody>
      </p:sp>
      <p:sp>
        <p:nvSpPr>
          <p:cNvPr id="20" name="Textfeld 19"/>
          <p:cNvSpPr txBox="1"/>
          <p:nvPr/>
        </p:nvSpPr>
        <p:spPr>
          <a:xfrm>
            <a:off x="6516216" y="6165304"/>
            <a:ext cx="87033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time </a:t>
            </a:r>
            <a:r>
              <a:rPr lang="de-DE" sz="1100" dirty="0" err="1" smtClean="0"/>
              <a:t>of</a:t>
            </a:r>
            <a:r>
              <a:rPr lang="de-DE" sz="1100" dirty="0" smtClean="0"/>
              <a:t> </a:t>
            </a:r>
            <a:r>
              <a:rPr lang="de-DE" sz="1100" dirty="0" err="1" smtClean="0"/>
              <a:t>day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236214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 smtClean="0"/>
              <a:t>What does the bias look like?</a:t>
            </a:r>
            <a:endParaRPr lang="en-US" dirty="0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457171" y="1772816"/>
            <a:ext cx="8251948" cy="3690355"/>
          </a:xfrm>
        </p:spPr>
        <p:txBody>
          <a:bodyPr>
            <a:norm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n-US" dirty="0" smtClean="0"/>
              <a:t>Bias is dependent on the diurnal cycle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dirty="0" smtClean="0"/>
              <a:t>This dependence is increased or reduced by different cloud covers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dirty="0" smtClean="0"/>
              <a:t>With heavy cloud cover (7 - 8 </a:t>
            </a:r>
            <a:r>
              <a:rPr lang="en-US" dirty="0" err="1" smtClean="0"/>
              <a:t>octa</a:t>
            </a:r>
            <a:r>
              <a:rPr lang="en-US" dirty="0" smtClean="0"/>
              <a:t>) the diurnal cycle is much less pronounced</a:t>
            </a:r>
          </a:p>
          <a:p>
            <a:pPr lvl="0">
              <a:buSzPct val="45000"/>
              <a:buFont typeface="StarSymbol"/>
              <a:buChar char="●"/>
            </a:pPr>
            <a:endParaRPr lang="en-US" dirty="0" smtClean="0"/>
          </a:p>
          <a:p>
            <a:pPr lvl="0">
              <a:buSzPct val="45000"/>
              <a:buFont typeface="StarSymbol"/>
              <a:buChar char="●"/>
            </a:pPr>
            <a:r>
              <a:rPr lang="en-US" dirty="0" smtClean="0"/>
              <a:t>Summer and winter periods show differences in the daily cycle</a:t>
            </a:r>
          </a:p>
          <a:p>
            <a:pPr lvl="0">
              <a:buSzPct val="45000"/>
              <a:buFont typeface="StarSymbol"/>
              <a:buChar char="●"/>
            </a:pPr>
            <a:endParaRPr lang="en-US" dirty="0" smtClean="0"/>
          </a:p>
          <a:p>
            <a:pPr lvl="0">
              <a:buSzPct val="45000"/>
              <a:buFont typeface="StarSymbol"/>
              <a:buChar char="●"/>
            </a:pPr>
            <a:r>
              <a:rPr lang="en-US" dirty="0" smtClean="0"/>
              <a:t>Bias of RH2M and T2M are related → therefore the observed 2-m dew point temperature should be corrected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E1009A-E908-436B-8BA3-8A7EE917066F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88800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 smtClean="0"/>
              <a:t>Bias correction concept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platzhalt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179512" y="1484784"/>
                <a:ext cx="4896544" cy="4320480"/>
              </a:xfrm>
            </p:spPr>
            <p:txBody>
              <a:bodyPr/>
              <a:lstStyle/>
              <a:p>
                <a:pPr lvl="0">
                  <a:buSzPct val="45000"/>
                  <a:buFont typeface="StarSymbol"/>
                  <a:buChar char="●"/>
                </a:pPr>
                <a:r>
                  <a:rPr lang="en-US" sz="1814" dirty="0" smtClean="0"/>
                  <a:t>The </a:t>
                </a:r>
                <a14:m>
                  <m:oMath xmlns:m="http://schemas.openxmlformats.org/officeDocument/2006/math">
                    <m:r>
                      <a:rPr lang="en-US" sz="1814" b="0" i="1" smtClean="0">
                        <a:latin typeface="Cambria Math" panose="02040503050406030204" pitchFamily="18" charset="0"/>
                      </a:rPr>
                      <m:t>𝑏𝑖𝑎𝑠</m:t>
                    </m:r>
                  </m:oMath>
                </a14:m>
                <a:r>
                  <a:rPr lang="en-US" sz="1814" dirty="0" smtClean="0"/>
                  <a:t>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814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de-DE" sz="1814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814" b="0" i="0" smtClean="0">
                        <a:latin typeface="Cambria Math" panose="02040503050406030204" pitchFamily="18" charset="0"/>
                      </a:rPr>
                      <m:t>formed</m:t>
                    </m:r>
                    <m:r>
                      <a:rPr lang="de-DE" sz="1814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814" b="0" i="0" smtClean="0">
                        <a:latin typeface="Cambria Math" panose="02040503050406030204" pitchFamily="18" charset="0"/>
                      </a:rPr>
                      <m:t>from</m:t>
                    </m:r>
                    <m:r>
                      <a:rPr lang="de-DE" sz="1814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814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de-DE" sz="1814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814" b="0" i="0" smtClean="0">
                        <a:latin typeface="Cambria Math" panose="02040503050406030204" pitchFamily="18" charset="0"/>
                      </a:rPr>
                      <m:t>vector</m:t>
                    </m:r>
                    <m:r>
                      <a:rPr lang="de-DE" sz="1814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14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14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14" dirty="0" smtClean="0"/>
                  <a:t>of basis functions and the associated coefficients</a:t>
                </a:r>
                <a14:m>
                  <m:oMath xmlns:m="http://schemas.openxmlformats.org/officeDocument/2006/math">
                    <m:r>
                      <a:rPr lang="de-DE" sz="1814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14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814" dirty="0" smtClean="0"/>
                  <a:t>:</a:t>
                </a:r>
              </a:p>
              <a:p>
                <a:pPr lvl="0">
                  <a:buSzPct val="45000"/>
                  <a:buFont typeface="StarSymbol"/>
                  <a:buChar char="●"/>
                </a:pPr>
                <a:endParaRPr lang="en-US" sz="1814" dirty="0" smtClean="0"/>
              </a:p>
              <a:p>
                <a:pPr lvl="0">
                  <a:buSzPct val="45000"/>
                  <a:buFont typeface="StarSymbol"/>
                  <a:buChar char="●"/>
                </a:pPr>
                <a:endParaRPr lang="en-US" sz="1814" b="0" dirty="0" smtClean="0"/>
              </a:p>
              <a:p>
                <a:pPr lvl="0">
                  <a:buSzPct val="45000"/>
                  <a:buFont typeface="StarSymbol"/>
                  <a:buChar char="●"/>
                </a:pPr>
                <a:r>
                  <a:rPr lang="en-US" sz="1814" b="0" dirty="0" smtClean="0"/>
                  <a:t>Each element of </a:t>
                </a:r>
                <a14:m>
                  <m:oMath xmlns:m="http://schemas.openxmlformats.org/officeDocument/2006/math">
                    <m:r>
                      <a:rPr lang="en-US" sz="1814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14" dirty="0" smtClean="0"/>
                  <a:t> is the product of one of up to seven trigonometric functions (diurnal cycle, </a:t>
                </a:r>
                <a14:m>
                  <m:oMath xmlns:m="http://schemas.openxmlformats.org/officeDocument/2006/math">
                    <m:r>
                      <a:rPr lang="en-US" sz="1814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14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14" dirty="0" smtClean="0"/>
                  <a:t> time of day) with </a:t>
                </a:r>
                <a14:m>
                  <m:oMath xmlns:m="http://schemas.openxmlformats.org/officeDocument/2006/math">
                    <m:r>
                      <a:rPr lang="en-US" sz="1814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14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14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14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814" b="0" i="1" smtClean="0">
                        <a:latin typeface="Cambria Math" panose="02040503050406030204" pitchFamily="18" charset="0"/>
                      </a:rPr>
                      <m:t>/24</m:t>
                    </m:r>
                  </m:oMath>
                </a14:m>
                <a:endParaRPr lang="en-US" sz="1814" dirty="0" smtClean="0"/>
              </a:p>
              <a:p>
                <a:pPr lvl="0">
                  <a:buSzPct val="45000"/>
                  <a:buFont typeface="StarSymbol"/>
                  <a:buChar char="●"/>
                </a:pPr>
                <a:endParaRPr lang="en-US" sz="1814" dirty="0"/>
              </a:p>
              <a:p>
                <a:pPr lvl="0">
                  <a:buSzPct val="45000"/>
                  <a:buFont typeface="StarSymbol"/>
                  <a:buChar char="●"/>
                </a:pPr>
                <a:endParaRPr lang="en-US" sz="1814" dirty="0" smtClean="0"/>
              </a:p>
              <a:p>
                <a:pPr lvl="0">
                  <a:buSzPct val="45000"/>
                  <a:buFont typeface="StarSymbol"/>
                  <a:buChar char="●"/>
                </a:pPr>
                <a:endParaRPr lang="en-US" sz="1814" dirty="0" smtClean="0"/>
              </a:p>
              <a:p>
                <a:pPr lvl="0">
                  <a:buSzPct val="45000"/>
                  <a:buFont typeface="StarSymbol"/>
                  <a:buChar char="●"/>
                </a:pPr>
                <a:r>
                  <a:rPr lang="en-US" sz="1814" dirty="0" smtClean="0"/>
                  <a:t>And one out of up to three polynomial functions (clouds, </a:t>
                </a:r>
                <a14:m>
                  <m:oMath xmlns:m="http://schemas.openxmlformats.org/officeDocument/2006/math">
                    <m:r>
                      <a:rPr lang="en-US" sz="1814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814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14" dirty="0" smtClean="0"/>
                  <a:t> cloud cover ratio)</a:t>
                </a:r>
              </a:p>
            </p:txBody>
          </p:sp>
        </mc:Choice>
        <mc:Fallback xmlns="">
          <p:sp>
            <p:nvSpPr>
              <p:cNvPr id="3" name="Textplatzhalt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179512" y="1484784"/>
                <a:ext cx="4896544" cy="4320480"/>
              </a:xfrm>
              <a:blipFill>
                <a:blip r:embed="rId3"/>
                <a:stretch>
                  <a:fillRect l="-1244" t="-1695" r="-1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1"/>
          <a:stretch/>
        </p:blipFill>
        <p:spPr>
          <a:xfrm>
            <a:off x="5039693" y="1916832"/>
            <a:ext cx="4068811" cy="32676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E1009A-E908-436B-8BA3-8A7EE917066F}" type="slidenum">
              <a:rPr lang="de-DE" altLang="de-DE" smtClean="0"/>
              <a:pPr/>
              <a:t>5</a:t>
            </a:fld>
            <a:endParaRPr lang="de-DE" alt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95536" y="4221088"/>
                <a:ext cx="4658518" cy="276999"/>
              </a:xfrm>
              <a:prstGeom prst="rect">
                <a:avLst/>
              </a:prstGeom>
              <a:solidFill>
                <a:srgbClr val="D2E1F5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DE" b="0" i="0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GB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𝑛𝑡</m:t>
                          </m:r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𝑛𝑡</m:t>
                          </m:r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𝑛𝑡</m:t>
                          </m:r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𝑛𝑡</m:t>
                          </m:r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𝑛𝑡</m:t>
                          </m:r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𝑛𝑡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21088"/>
                <a:ext cx="4658518" cy="276999"/>
              </a:xfrm>
              <a:prstGeom prst="rect">
                <a:avLst/>
              </a:prstGeom>
              <a:blipFill>
                <a:blip r:embed="rId5"/>
                <a:stretch>
                  <a:fillRect l="-654" r="-524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1691680" y="5805264"/>
                <a:ext cx="1891607" cy="276999"/>
              </a:xfrm>
              <a:prstGeom prst="rect">
                <a:avLst/>
              </a:prstGeom>
              <a:solidFill>
                <a:srgbClr val="D2E1F5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1   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(9−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)²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805264"/>
                <a:ext cx="1891607" cy="276999"/>
              </a:xfrm>
              <a:prstGeom prst="rect">
                <a:avLst/>
              </a:prstGeom>
              <a:blipFill>
                <a:blip r:embed="rId6"/>
                <a:stretch>
                  <a:fillRect l="-2258" t="-6522" r="-3226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2051720" y="2287905"/>
                <a:ext cx="1234184" cy="276999"/>
              </a:xfrm>
              <a:prstGeom prst="rect">
                <a:avLst/>
              </a:prstGeom>
              <a:solidFill>
                <a:srgbClr val="D2E1F5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𝑏𝑖𝑎𝑠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287905"/>
                <a:ext cx="1234184" cy="276999"/>
              </a:xfrm>
              <a:prstGeom prst="rect">
                <a:avLst/>
              </a:prstGeom>
              <a:blipFill>
                <a:blip r:embed="rId7"/>
                <a:stretch>
                  <a:fillRect l="-3960" r="-1485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/>
          <p:cNvSpPr/>
          <p:nvPr/>
        </p:nvSpPr>
        <p:spPr bwMode="auto">
          <a:xfrm>
            <a:off x="323528" y="4077072"/>
            <a:ext cx="3168352" cy="57606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1619672" y="5733256"/>
            <a:ext cx="1008112" cy="432048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28" r="6804"/>
          <a:stretch/>
        </p:blipFill>
        <p:spPr>
          <a:xfrm>
            <a:off x="8460432" y="1412776"/>
            <a:ext cx="648072" cy="420124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feld 15"/>
          <p:cNvSpPr txBox="1"/>
          <p:nvPr/>
        </p:nvSpPr>
        <p:spPr>
          <a:xfrm>
            <a:off x="6365966" y="5013176"/>
            <a:ext cx="144639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dirty="0" err="1" smtClean="0"/>
              <a:t>cloud</a:t>
            </a:r>
            <a:r>
              <a:rPr lang="de-DE" sz="1100" dirty="0" smtClean="0"/>
              <a:t> </a:t>
            </a:r>
            <a:r>
              <a:rPr lang="de-DE" sz="1100" dirty="0" err="1" smtClean="0"/>
              <a:t>cover</a:t>
            </a:r>
            <a:r>
              <a:rPr lang="de-DE" sz="1100" dirty="0" smtClean="0"/>
              <a:t> [</a:t>
            </a:r>
            <a:r>
              <a:rPr lang="de-DE" sz="1100" dirty="0" err="1" smtClean="0"/>
              <a:t>okta</a:t>
            </a:r>
            <a:r>
              <a:rPr lang="de-DE" sz="1100" dirty="0" smtClean="0"/>
              <a:t>]</a:t>
            </a:r>
            <a:endParaRPr lang="en-GB" sz="1100" dirty="0"/>
          </a:p>
        </p:txBody>
      </p:sp>
      <p:sp>
        <p:nvSpPr>
          <p:cNvPr id="17" name="Rechteck 16"/>
          <p:cNvSpPr/>
          <p:nvPr/>
        </p:nvSpPr>
        <p:spPr bwMode="auto">
          <a:xfrm>
            <a:off x="5206299" y="2996952"/>
            <a:ext cx="229797" cy="9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100" dirty="0">
                <a:latin typeface="+mn-lt"/>
                <a:cs typeface="Times New Roman" panose="02020603050405020304" pitchFamily="18" charset="0"/>
              </a:rPr>
              <a:t>t</a:t>
            </a: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ime </a:t>
            </a:r>
            <a:r>
              <a:rPr kumimoji="0" 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of</a:t>
            </a: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 </a:t>
            </a:r>
            <a:r>
              <a:rPr kumimoji="0" 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day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0296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platzhalter 2"/>
              <p:cNvSpPr txBox="1">
                <a:spLocks/>
              </p:cNvSpPr>
              <p:nvPr/>
            </p:nvSpPr>
            <p:spPr bwMode="auto">
              <a:xfrm>
                <a:off x="179512" y="1556792"/>
                <a:ext cx="4780981" cy="25918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352425" indent="-352425" algn="l" rtl="0" eaLnBrk="0" fontAlgn="base" hangingPunct="0">
                  <a:spcBef>
                    <a:spcPct val="40000"/>
                  </a:spcBef>
                  <a:spcAft>
                    <a:spcPct val="0"/>
                  </a:spcAft>
                  <a:buClr>
                    <a:schemeClr val="tx2"/>
                  </a:buClr>
                  <a:buSzPct val="95000"/>
                  <a:buFont typeface="Wingdings" panose="05000000000000000000" pitchFamily="2" charset="2"/>
                  <a:buChar char="è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2150" indent="-260350" algn="l" rtl="0" eaLnBrk="0" fontAlgn="base" hangingPunct="0">
                  <a:spcBef>
                    <a:spcPct val="40000"/>
                  </a:spcBef>
                  <a:spcAft>
                    <a:spcPct val="0"/>
                  </a:spcAft>
                  <a:buClr>
                    <a:schemeClr val="tx2"/>
                  </a:buClr>
                  <a:buSzPct val="95000"/>
                  <a:buFont typeface="Wingdings" panose="05000000000000000000" pitchFamily="2" charset="2"/>
                  <a:buChar char="è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40000"/>
                  </a:spcBef>
                  <a:spcAft>
                    <a:spcPct val="0"/>
                  </a:spcAft>
                  <a:buClr>
                    <a:schemeClr val="tx2"/>
                  </a:buClr>
                  <a:buSzPct val="95000"/>
                  <a:buFont typeface="Wingdings" panose="05000000000000000000" pitchFamily="2" charset="2"/>
                  <a:buChar char="è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40000"/>
                  </a:spcBef>
                  <a:spcAft>
                    <a:spcPct val="0"/>
                  </a:spcAft>
                  <a:buClr>
                    <a:schemeClr val="tx2"/>
                  </a:buClr>
                  <a:buSzPct val="95000"/>
                  <a:buFont typeface="Wingdings" panose="05000000000000000000" pitchFamily="2" charset="2"/>
                  <a:buChar char="è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40000"/>
                  </a:spcBef>
                  <a:spcAft>
                    <a:spcPct val="0"/>
                  </a:spcAft>
                  <a:buClr>
                    <a:schemeClr val="tx2"/>
                  </a:buClr>
                  <a:buSzPct val="95000"/>
                  <a:buFont typeface="Wingdings" panose="05000000000000000000" pitchFamily="2" charset="2"/>
                  <a:buChar char="è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è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è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è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è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SzPct val="45000"/>
                  <a:buFont typeface="StarSymbol"/>
                  <a:buChar char="●"/>
                </a:pPr>
                <a:r>
                  <a:rPr lang="en-US" sz="1814" kern="0" dirty="0" smtClean="0"/>
                  <a:t>Each station has its own coefficients and updates them continuously with each new observation</a:t>
                </a:r>
              </a:p>
              <a:p>
                <a:pPr>
                  <a:buSzPct val="45000"/>
                  <a:buFont typeface="StarSymbol"/>
                  <a:buChar char="●"/>
                </a:pPr>
                <a:r>
                  <a:rPr lang="en-US" sz="1814" kern="0" dirty="0" smtClean="0"/>
                  <a:t>Update via 3D-var, 4D-var or </a:t>
                </a:r>
                <a:r>
                  <a:rPr lang="en-US" sz="1814" kern="0" dirty="0" err="1" smtClean="0"/>
                  <a:t>Kalman</a:t>
                </a:r>
                <a:r>
                  <a:rPr lang="en-US" sz="1814" kern="0" dirty="0" smtClean="0"/>
                  <a:t> filter possible</a:t>
                </a:r>
              </a:p>
              <a:p>
                <a:pPr>
                  <a:buSzPct val="45000"/>
                  <a:buFont typeface="StarSymbol"/>
                  <a:buChar char="●"/>
                </a:pPr>
                <a:r>
                  <a:rPr lang="en-US" sz="1814" kern="0" dirty="0" smtClean="0"/>
                  <a:t>Example 3D-Var with </a:t>
                </a:r>
                <a14:m>
                  <m:oMath xmlns:m="http://schemas.openxmlformats.org/officeDocument/2006/math">
                    <m:r>
                      <a:rPr lang="en-US" sz="1814" b="0" i="1" kern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814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14" b="0" i="1" kern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1814" kern="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814" b="0" i="1" kern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14" b="0" i="1" kern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814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814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1814" kern="0" dirty="0" smtClean="0"/>
                  <a:t>,    it applies: </a:t>
                </a:r>
                <a14:m>
                  <m:oMath xmlns:m="http://schemas.openxmlformats.org/officeDocument/2006/math">
                    <m:r>
                      <a:rPr lang="en-US" sz="1814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814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14" kern="0" dirty="0"/>
                  <a:t> </a:t>
                </a:r>
                <a:r>
                  <a:rPr lang="en-US" sz="1814" kern="0" dirty="0" smtClean="0"/>
                  <a:t>damping/ regularization parameter </a:t>
                </a:r>
              </a:p>
              <a:p>
                <a:pPr marL="0" indent="0">
                  <a:buSzPct val="45000"/>
                  <a:buNone/>
                </a:pPr>
                <a:endParaRPr lang="de-DE" sz="1814" kern="0" dirty="0" smtClean="0"/>
              </a:p>
            </p:txBody>
          </p:sp>
        </mc:Choice>
        <mc:Fallback xmlns="">
          <p:sp>
            <p:nvSpPr>
              <p:cNvPr id="7" name="Text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556792"/>
                <a:ext cx="4780981" cy="2591866"/>
              </a:xfrm>
              <a:prstGeom prst="rect">
                <a:avLst/>
              </a:prstGeom>
              <a:blipFill>
                <a:blip r:embed="rId3"/>
                <a:stretch>
                  <a:fillRect l="-1274" t="-2817" r="-140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hteck 10"/>
          <p:cNvSpPr/>
          <p:nvPr/>
        </p:nvSpPr>
        <p:spPr bwMode="auto">
          <a:xfrm>
            <a:off x="251520" y="4365104"/>
            <a:ext cx="4801110" cy="1656184"/>
          </a:xfrm>
          <a:prstGeom prst="rect">
            <a:avLst/>
          </a:prstGeom>
          <a:solidFill>
            <a:srgbClr val="D2E1F5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 smtClean="0"/>
              <a:t>Coefficients update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E1009A-E908-436B-8BA3-8A7EE917066F}" type="slidenum">
              <a:rPr lang="de-DE" altLang="de-DE" smtClean="0"/>
              <a:pPr/>
              <a:t>6</a:t>
            </a:fld>
            <a:endParaRPr lang="de-DE" alt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95537" y="5174320"/>
                <a:ext cx="23115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5174320"/>
                <a:ext cx="2311530" cy="276999"/>
              </a:xfrm>
              <a:prstGeom prst="rect">
                <a:avLst/>
              </a:prstGeom>
              <a:blipFill>
                <a:blip r:embed="rId4"/>
                <a:stretch>
                  <a:fillRect l="-1847" t="-2222" r="-528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395537" y="5667343"/>
                <a:ext cx="3075009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𝑜𝑙𝑑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𝑜𝑏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𝑏𝑐</m:t>
                              </m:r>
                            </m:sub>
                          </m:sSub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𝑓𝑔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5667343"/>
                <a:ext cx="3075009" cy="281937"/>
              </a:xfrm>
              <a:prstGeom prst="rect">
                <a:avLst/>
              </a:prstGeom>
              <a:blipFill>
                <a:blip r:embed="rId5"/>
                <a:stretch>
                  <a:fillRect l="-397" t="-4348" b="-36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16989" y="4365104"/>
                <a:ext cx="2433102" cy="285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𝑏𝑖𝑎𝑠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𝑒𝑠𝑡𝑖𝑚𝑎𝑡𝑒𝑑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𝑜𝑙𝑑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89" y="4365104"/>
                <a:ext cx="2433102" cy="285912"/>
              </a:xfrm>
              <a:prstGeom prst="rect">
                <a:avLst/>
              </a:prstGeom>
              <a:blipFill>
                <a:blip r:embed="rId6"/>
                <a:stretch>
                  <a:fillRect l="-1750" t="-2128" b="-106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t="7386" r="7385"/>
          <a:stretch/>
        </p:blipFill>
        <p:spPr>
          <a:xfrm>
            <a:off x="5192735" y="3645024"/>
            <a:ext cx="3915769" cy="3068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383842" y="4731239"/>
                <a:ext cx="4317079" cy="285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𝑜𝑏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𝑜𝑏𝑠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𝑏𝑖𝑎𝑠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𝑒𝑠𝑡𝑖𝑚𝑎𝑡𝑒𝑑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𝑜𝑏𝑠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𝑏𝑐𝑜𝑟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42" y="4731239"/>
                <a:ext cx="4317079" cy="285912"/>
              </a:xfrm>
              <a:prstGeom prst="rect">
                <a:avLst/>
              </a:prstGeom>
              <a:blipFill>
                <a:blip r:embed="rId8"/>
                <a:stretch>
                  <a:fillRect l="-706" t="-2128" r="-565" b="-191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9"/>
          <a:srcRect l="90006" t="29679" r="468" b="32219"/>
          <a:stretch/>
        </p:blipFill>
        <p:spPr>
          <a:xfrm>
            <a:off x="8420302" y="1268760"/>
            <a:ext cx="688202" cy="206460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7627" r="9533" b="5934"/>
          <a:stretch/>
        </p:blipFill>
        <p:spPr>
          <a:xfrm>
            <a:off x="5364088" y="1196752"/>
            <a:ext cx="3096344" cy="244827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 rot="16200000">
            <a:off x="4666801" y="5710464"/>
            <a:ext cx="136815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Cloud Cover [</a:t>
            </a:r>
            <a:r>
              <a:rPr lang="en-US" sz="1100" dirty="0" err="1" smtClean="0"/>
              <a:t>okta</a:t>
            </a:r>
            <a:r>
              <a:rPr lang="en-US" sz="1100" dirty="0" smtClean="0"/>
              <a:t>]</a:t>
            </a:r>
            <a:endParaRPr lang="en-GB" sz="1100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6" t="47553" r="22895" b="47232"/>
          <a:stretch/>
        </p:blipFill>
        <p:spPr>
          <a:xfrm>
            <a:off x="5364088" y="4941168"/>
            <a:ext cx="3744416" cy="288032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6340322" y="919753"/>
            <a:ext cx="1111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Koeffizienten</a:t>
            </a:r>
            <a:endParaRPr lang="de-DE" sz="1200" dirty="0"/>
          </a:p>
        </p:txBody>
      </p:sp>
      <p:sp>
        <p:nvSpPr>
          <p:cNvPr id="18" name="Textfeld 17"/>
          <p:cNvSpPr txBox="1"/>
          <p:nvPr/>
        </p:nvSpPr>
        <p:spPr>
          <a:xfrm>
            <a:off x="5004048" y="1135777"/>
            <a:ext cx="5040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0.02</a:t>
            </a:r>
            <a:endParaRPr lang="de-DE" sz="1200" dirty="0"/>
          </a:p>
        </p:txBody>
      </p:sp>
      <p:sp>
        <p:nvSpPr>
          <p:cNvPr id="19" name="Textfeld 18"/>
          <p:cNvSpPr txBox="1"/>
          <p:nvPr/>
        </p:nvSpPr>
        <p:spPr>
          <a:xfrm>
            <a:off x="5004048" y="1639833"/>
            <a:ext cx="5040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0.01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5004048" y="2215897"/>
            <a:ext cx="5040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0.00</a:t>
            </a:r>
            <a:endParaRPr lang="de-DE" sz="1200" dirty="0"/>
          </a:p>
        </p:txBody>
      </p:sp>
      <p:sp>
        <p:nvSpPr>
          <p:cNvPr id="21" name="Textfeld 20"/>
          <p:cNvSpPr txBox="1"/>
          <p:nvPr/>
        </p:nvSpPr>
        <p:spPr>
          <a:xfrm>
            <a:off x="4932040" y="2647945"/>
            <a:ext cx="5760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-0.01</a:t>
            </a:r>
            <a:endParaRPr lang="de-DE" sz="1200" dirty="0"/>
          </a:p>
        </p:txBody>
      </p:sp>
      <p:sp>
        <p:nvSpPr>
          <p:cNvPr id="22" name="Textfeld 21"/>
          <p:cNvSpPr txBox="1"/>
          <p:nvPr/>
        </p:nvSpPr>
        <p:spPr>
          <a:xfrm>
            <a:off x="4932040" y="3079993"/>
            <a:ext cx="5760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-0.02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282558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E1009A-E908-436B-8BA3-8A7EE917066F}" type="slidenum">
              <a:rPr lang="de-DE" altLang="de-DE" smtClean="0"/>
              <a:pPr/>
              <a:t>7</a:t>
            </a:fld>
            <a:endParaRPr lang="de-DE" altLang="de-DE"/>
          </a:p>
        </p:txBody>
      </p:sp>
      <p:sp>
        <p:nvSpPr>
          <p:cNvPr id="4" name="Textplatzhalter 2"/>
          <p:cNvSpPr txBox="1">
            <a:spLocks/>
          </p:cNvSpPr>
          <p:nvPr/>
        </p:nvSpPr>
        <p:spPr bwMode="auto">
          <a:xfrm>
            <a:off x="395537" y="1412776"/>
            <a:ext cx="777686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45000"/>
              <a:buFont typeface="StarSymbol"/>
              <a:buChar char="●"/>
            </a:pPr>
            <a:r>
              <a:rPr lang="en-US" sz="1814" kern="0" dirty="0" smtClean="0"/>
              <a:t>Damping of the correction in the saturation range of RH2M with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403649" y="1916832"/>
                <a:ext cx="5571525" cy="307777"/>
              </a:xfrm>
              <a:prstGeom prst="rect">
                <a:avLst/>
              </a:prstGeom>
              <a:solidFill>
                <a:srgbClr val="D2E1F5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𝑐𝑜𝑟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𝑚𝑎𝑥𝑚𝑖𝑛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 sz="20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  <m:t>𝑏𝑐𝑜𝑟</m:t>
                                      </m:r>
                                      <m: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  <m:t>, 1−</m:t>
                                      </m:r>
                                      <m: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  <m:t>𝑜𝑏𝑠</m:t>
                                      </m:r>
                                      <m: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𝑜𝑏𝑠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. − 1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de-DE" sz="2000" b="0" dirty="0" smtClean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9" y="1916832"/>
                <a:ext cx="5571525" cy="307777"/>
              </a:xfrm>
              <a:prstGeom prst="rect">
                <a:avLst/>
              </a:prstGeom>
              <a:blipFill>
                <a:blip r:embed="rId2"/>
                <a:stretch>
                  <a:fillRect l="-547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" t="4225" r="8451" b="1878"/>
          <a:stretch/>
        </p:blipFill>
        <p:spPr>
          <a:xfrm>
            <a:off x="1907704" y="2348880"/>
            <a:ext cx="5353076" cy="4248472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 bwMode="auto">
          <a:xfrm>
            <a:off x="323031" y="404912"/>
            <a:ext cx="619318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Coefficients update</a:t>
            </a:r>
            <a:endParaRPr lang="en-US" kern="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3" t="48248" r="20932" b="41850"/>
          <a:stretch/>
        </p:blipFill>
        <p:spPr>
          <a:xfrm>
            <a:off x="2833521" y="4221088"/>
            <a:ext cx="4258759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95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 smtClean="0"/>
              <a:t>Average daily cycle: Obs. - FG</a:t>
            </a:r>
            <a:endParaRPr lang="en-US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23845"/>
              </p:ext>
            </p:extLst>
          </p:nvPr>
        </p:nvGraphicFramePr>
        <p:xfrm>
          <a:off x="179512" y="1076407"/>
          <a:ext cx="8784976" cy="5256584"/>
        </p:xfrm>
        <a:graphic>
          <a:graphicData uri="http://schemas.openxmlformats.org/drawingml/2006/table">
            <a:tbl>
              <a:tblPr firstRow="1" bandRow="1"/>
              <a:tblGrid>
                <a:gridCol w="792088">
                  <a:extLst>
                    <a:ext uri="{9D8B030D-6E8A-4147-A177-3AD203B41FA5}">
                      <a16:colId xmlns:a16="http://schemas.microsoft.com/office/drawing/2014/main" val="344572218"/>
                    </a:ext>
                  </a:extLst>
                </a:gridCol>
                <a:gridCol w="3946767">
                  <a:extLst>
                    <a:ext uri="{9D8B030D-6E8A-4147-A177-3AD203B41FA5}">
                      <a16:colId xmlns:a16="http://schemas.microsoft.com/office/drawing/2014/main" val="1161094987"/>
                    </a:ext>
                  </a:extLst>
                </a:gridCol>
                <a:gridCol w="4046121">
                  <a:extLst>
                    <a:ext uri="{9D8B030D-6E8A-4147-A177-3AD203B41FA5}">
                      <a16:colId xmlns:a16="http://schemas.microsoft.com/office/drawing/2014/main" val="45691884"/>
                    </a:ext>
                  </a:extLst>
                </a:gridCol>
              </a:tblGrid>
              <a:tr h="362209">
                <a:tc>
                  <a:txBody>
                    <a:bodyPr/>
                    <a:lstStyle/>
                    <a:p>
                      <a:pPr marL="0" marR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600" b="0" i="0" u="none" strike="noStrike" kern="1200" cap="none" dirty="0">
                        <a:ln>
                          <a:noFill/>
                        </a:ln>
                        <a:latin typeface="Liberation Sans" pitchFamily="18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 dirty="0" smtClean="0">
                          <a:ln>
                            <a:noFill/>
                          </a:ln>
                          <a:latin typeface="Liberation Sans" pitchFamily="18"/>
                          <a:ea typeface="AR PL SungtiL GB" pitchFamily="2"/>
                          <a:cs typeface="Lohit Devanagari" pitchFamily="2"/>
                        </a:rPr>
                        <a:t>2-m temperature</a:t>
                      </a:r>
                      <a:endParaRPr lang="en-US" sz="1600" b="0" i="0" u="none" strike="noStrike" kern="1200" cap="none" dirty="0">
                        <a:ln>
                          <a:noFill/>
                        </a:ln>
                        <a:latin typeface="Liberation Sans" pitchFamily="18"/>
                        <a:ea typeface="AR PL SungtiL GB" pitchFamily="2"/>
                        <a:cs typeface="Lohit Devanagari" pitchFamily="2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 dirty="0" smtClean="0">
                          <a:ln>
                            <a:noFill/>
                          </a:ln>
                          <a:latin typeface="Liberation Sans" pitchFamily="18"/>
                          <a:ea typeface="AR PL SungtiL GB" pitchFamily="2"/>
                          <a:cs typeface="Lohit Devanagari" pitchFamily="2"/>
                        </a:rPr>
                        <a:t>2-m relative humidity</a:t>
                      </a:r>
                      <a:endParaRPr lang="en-US" sz="1600" b="0" i="0" u="none" strike="noStrike" kern="1200" cap="none" dirty="0">
                        <a:ln>
                          <a:noFill/>
                        </a:ln>
                        <a:latin typeface="Liberation Sans" pitchFamily="18"/>
                        <a:ea typeface="AR PL SungtiL GB" pitchFamily="2"/>
                        <a:cs typeface="Lohit Devanagari" pitchFamily="2"/>
                      </a:endParaRPr>
                    </a:p>
                  </a:txBody>
                  <a:tcPr marL="82944" marR="82944" marT="41472" marB="41472"/>
                </a:tc>
                <a:extLst>
                  <a:ext uri="{0D108BD9-81ED-4DB2-BD59-A6C34878D82A}">
                    <a16:rowId xmlns:a16="http://schemas.microsoft.com/office/drawing/2014/main" val="1309302664"/>
                  </a:ext>
                </a:extLst>
              </a:tr>
              <a:tr h="2398874"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 dirty="0" smtClean="0">
                          <a:ln>
                            <a:noFill/>
                          </a:ln>
                          <a:latin typeface="Liberation Sans" pitchFamily="18"/>
                          <a:ea typeface="AR PL SungtiL GB" pitchFamily="2"/>
                          <a:cs typeface="Lohit Devanagari" pitchFamily="2"/>
                        </a:rPr>
                        <a:t>June 2016</a:t>
                      </a:r>
                      <a:endParaRPr lang="en-US" sz="1600" b="0" i="0" u="none" strike="noStrike" kern="1200" cap="none" dirty="0">
                        <a:ln>
                          <a:noFill/>
                        </a:ln>
                        <a:latin typeface="Liberation Sans" pitchFamily="18"/>
                        <a:ea typeface="AR PL SungtiL GB" pitchFamily="2"/>
                        <a:cs typeface="Lohit Devanagari" pitchFamily="2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600" b="0" i="0" u="none" strike="noStrike" kern="1200" cap="none" dirty="0">
                        <a:ln>
                          <a:noFill/>
                        </a:ln>
                        <a:latin typeface="Liberation Sans" pitchFamily="18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600" b="0" i="0" u="none" strike="noStrike" kern="1200" cap="none" dirty="0">
                        <a:ln>
                          <a:noFill/>
                        </a:ln>
                        <a:latin typeface="Liberation Sans" pitchFamily="18"/>
                      </a:endParaRPr>
                    </a:p>
                  </a:txBody>
                  <a:tcPr marL="82944" marR="82944" marT="41472" marB="41472"/>
                </a:tc>
                <a:extLst>
                  <a:ext uri="{0D108BD9-81ED-4DB2-BD59-A6C34878D82A}">
                    <a16:rowId xmlns:a16="http://schemas.microsoft.com/office/drawing/2014/main" val="3912321354"/>
                  </a:ext>
                </a:extLst>
              </a:tr>
              <a:tr h="2495501"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 dirty="0" smtClean="0">
                          <a:ln>
                            <a:noFill/>
                          </a:ln>
                          <a:latin typeface="Liberation Sans" pitchFamily="18"/>
                          <a:ea typeface="AR PL SungtiL GB" pitchFamily="2"/>
                          <a:cs typeface="Lohit Devanagari" pitchFamily="2"/>
                        </a:rPr>
                        <a:t>Dec </a:t>
                      </a:r>
                      <a:r>
                        <a:rPr lang="en-US" sz="1600" b="0" i="0" u="none" strike="noStrike" kern="1200" cap="none" dirty="0">
                          <a:ln>
                            <a:noFill/>
                          </a:ln>
                          <a:latin typeface="Liberation Sans" pitchFamily="18"/>
                          <a:ea typeface="AR PL SungtiL GB" pitchFamily="2"/>
                          <a:cs typeface="Lohit Devanagari" pitchFamily="2"/>
                        </a:rPr>
                        <a:t>2019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600" b="0" i="0" u="none" strike="noStrike" kern="1200" cap="none">
                        <a:ln>
                          <a:noFill/>
                        </a:ln>
                        <a:latin typeface="Liberation Sans" pitchFamily="18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600" b="0" i="0" u="none" strike="noStrike" kern="1200" cap="none" dirty="0">
                        <a:ln>
                          <a:noFill/>
                        </a:ln>
                        <a:latin typeface="Liberation Sans" pitchFamily="18"/>
                      </a:endParaRPr>
                    </a:p>
                  </a:txBody>
                  <a:tcPr marL="82944" marR="82944" marT="41472" marB="41472"/>
                </a:tc>
                <a:extLst>
                  <a:ext uri="{0D108BD9-81ED-4DB2-BD59-A6C34878D82A}">
                    <a16:rowId xmlns:a16="http://schemas.microsoft.com/office/drawing/2014/main" val="71636496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07" y="3861048"/>
            <a:ext cx="3189684" cy="239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67" y="1484785"/>
            <a:ext cx="3110116" cy="233258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8283575" y="6453460"/>
            <a:ext cx="465138" cy="215900"/>
          </a:xfrm>
        </p:spPr>
        <p:txBody>
          <a:bodyPr/>
          <a:lstStyle/>
          <a:p>
            <a:fld id="{A9E1009A-E908-436B-8BA3-8A7EE917066F}" type="slidenum">
              <a:rPr lang="de-DE" altLang="de-DE" smtClean="0"/>
              <a:pPr/>
              <a:t>8</a:t>
            </a:fld>
            <a:endParaRPr lang="de-DE" alt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56452"/>
            <a:ext cx="3110116" cy="2332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748" y="3861048"/>
            <a:ext cx="3189684" cy="239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78" t="8642" r="10244" b="60242"/>
          <a:stretch/>
        </p:blipFill>
        <p:spPr>
          <a:xfrm>
            <a:off x="8305750" y="2768595"/>
            <a:ext cx="648072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hteck 13"/>
          <p:cNvSpPr/>
          <p:nvPr/>
        </p:nvSpPr>
        <p:spPr bwMode="auto">
          <a:xfrm>
            <a:off x="1317866" y="2060848"/>
            <a:ext cx="229797" cy="9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Obs-FG [K]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1317867" y="4581128"/>
            <a:ext cx="229797" cy="9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Obs-FG [K]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5220072" y="2060848"/>
            <a:ext cx="229797" cy="9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Obs-FG [0..1]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5220072" y="4581128"/>
            <a:ext cx="229797" cy="9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Obs-FG [0..1]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903474" y="2622745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smtClean="0"/>
              <a:t>Cloud Cover [okta]</a:t>
            </a:r>
            <a:endParaRPr lang="en-GB" sz="1100" dirty="0"/>
          </a:p>
        </p:txBody>
      </p:sp>
      <p:sp>
        <p:nvSpPr>
          <p:cNvPr id="19" name="Textfeld 18"/>
          <p:cNvSpPr txBox="1"/>
          <p:nvPr/>
        </p:nvSpPr>
        <p:spPr>
          <a:xfrm>
            <a:off x="2549542" y="6165304"/>
            <a:ext cx="87033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time </a:t>
            </a:r>
            <a:r>
              <a:rPr lang="de-DE" sz="1100" dirty="0" err="1" smtClean="0"/>
              <a:t>of</a:t>
            </a:r>
            <a:r>
              <a:rPr lang="de-DE" sz="1100" dirty="0" smtClean="0"/>
              <a:t> </a:t>
            </a:r>
            <a:r>
              <a:rPr lang="de-DE" sz="1100" dirty="0" err="1" smtClean="0"/>
              <a:t>day</a:t>
            </a:r>
            <a:endParaRPr lang="en-GB" sz="1100" dirty="0"/>
          </a:p>
        </p:txBody>
      </p:sp>
      <p:sp>
        <p:nvSpPr>
          <p:cNvPr id="20" name="Textfeld 19"/>
          <p:cNvSpPr txBox="1"/>
          <p:nvPr/>
        </p:nvSpPr>
        <p:spPr>
          <a:xfrm>
            <a:off x="6516216" y="6165304"/>
            <a:ext cx="87033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time </a:t>
            </a:r>
            <a:r>
              <a:rPr lang="de-DE" sz="1100" dirty="0" err="1" smtClean="0"/>
              <a:t>of</a:t>
            </a:r>
            <a:r>
              <a:rPr lang="de-DE" sz="1100" dirty="0" smtClean="0"/>
              <a:t> </a:t>
            </a:r>
            <a:r>
              <a:rPr lang="de-DE" sz="1100" dirty="0" err="1" smtClean="0"/>
              <a:t>day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047813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 smtClean="0"/>
              <a:t>Average daily cycle: </a:t>
            </a:r>
            <a:r>
              <a:rPr lang="en-US" dirty="0" err="1" smtClean="0"/>
              <a:t>Obs</a:t>
            </a:r>
            <a:r>
              <a:rPr lang="en-US" dirty="0" smtClean="0"/>
              <a:t>.+</a:t>
            </a:r>
            <a:r>
              <a:rPr lang="en-US" dirty="0" err="1" smtClean="0"/>
              <a:t>bcor</a:t>
            </a:r>
            <a:r>
              <a:rPr lang="en-US" dirty="0" smtClean="0"/>
              <a:t> - FG</a:t>
            </a:r>
            <a:endParaRPr lang="en-US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190793"/>
              </p:ext>
            </p:extLst>
          </p:nvPr>
        </p:nvGraphicFramePr>
        <p:xfrm>
          <a:off x="179512" y="1076407"/>
          <a:ext cx="8784976" cy="5256584"/>
        </p:xfrm>
        <a:graphic>
          <a:graphicData uri="http://schemas.openxmlformats.org/drawingml/2006/table">
            <a:tbl>
              <a:tblPr firstRow="1" bandRow="1"/>
              <a:tblGrid>
                <a:gridCol w="792088">
                  <a:extLst>
                    <a:ext uri="{9D8B030D-6E8A-4147-A177-3AD203B41FA5}">
                      <a16:colId xmlns:a16="http://schemas.microsoft.com/office/drawing/2014/main" val="344572218"/>
                    </a:ext>
                  </a:extLst>
                </a:gridCol>
                <a:gridCol w="3946767">
                  <a:extLst>
                    <a:ext uri="{9D8B030D-6E8A-4147-A177-3AD203B41FA5}">
                      <a16:colId xmlns:a16="http://schemas.microsoft.com/office/drawing/2014/main" val="1161094987"/>
                    </a:ext>
                  </a:extLst>
                </a:gridCol>
                <a:gridCol w="4046121">
                  <a:extLst>
                    <a:ext uri="{9D8B030D-6E8A-4147-A177-3AD203B41FA5}">
                      <a16:colId xmlns:a16="http://schemas.microsoft.com/office/drawing/2014/main" val="45691884"/>
                    </a:ext>
                  </a:extLst>
                </a:gridCol>
              </a:tblGrid>
              <a:tr h="362209">
                <a:tc>
                  <a:txBody>
                    <a:bodyPr/>
                    <a:lstStyle/>
                    <a:p>
                      <a:pPr marL="0" marR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600" b="0" i="0" u="none" strike="noStrike" kern="1200" cap="none" dirty="0">
                        <a:ln>
                          <a:noFill/>
                        </a:ln>
                        <a:latin typeface="Liberation Sans" pitchFamily="18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 dirty="0" smtClean="0">
                          <a:ln>
                            <a:noFill/>
                          </a:ln>
                          <a:latin typeface="Liberation Sans" pitchFamily="18"/>
                          <a:ea typeface="AR PL SungtiL GB" pitchFamily="2"/>
                          <a:cs typeface="Lohit Devanagari" pitchFamily="2"/>
                        </a:rPr>
                        <a:t>2-m temperature</a:t>
                      </a:r>
                      <a:endParaRPr lang="en-US" sz="1600" b="0" i="0" u="none" strike="noStrike" kern="1200" cap="none" dirty="0">
                        <a:ln>
                          <a:noFill/>
                        </a:ln>
                        <a:latin typeface="Liberation Sans" pitchFamily="18"/>
                        <a:ea typeface="AR PL SungtiL GB" pitchFamily="2"/>
                        <a:cs typeface="Lohit Devanagari" pitchFamily="2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 dirty="0" smtClean="0">
                          <a:ln>
                            <a:noFill/>
                          </a:ln>
                          <a:latin typeface="Liberation Sans" pitchFamily="18"/>
                          <a:ea typeface="AR PL SungtiL GB" pitchFamily="2"/>
                          <a:cs typeface="Lohit Devanagari" pitchFamily="2"/>
                        </a:rPr>
                        <a:t>2-m relative humidity</a:t>
                      </a:r>
                      <a:endParaRPr lang="en-US" sz="1600" b="0" i="0" u="none" strike="noStrike" kern="1200" cap="none" dirty="0">
                        <a:ln>
                          <a:noFill/>
                        </a:ln>
                        <a:latin typeface="Liberation Sans" pitchFamily="18"/>
                        <a:ea typeface="AR PL SungtiL GB" pitchFamily="2"/>
                        <a:cs typeface="Lohit Devanagari" pitchFamily="2"/>
                      </a:endParaRPr>
                    </a:p>
                  </a:txBody>
                  <a:tcPr marL="82944" marR="82944" marT="41472" marB="41472"/>
                </a:tc>
                <a:extLst>
                  <a:ext uri="{0D108BD9-81ED-4DB2-BD59-A6C34878D82A}">
                    <a16:rowId xmlns:a16="http://schemas.microsoft.com/office/drawing/2014/main" val="1309302664"/>
                  </a:ext>
                </a:extLst>
              </a:tr>
              <a:tr h="2398874"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 dirty="0" smtClean="0">
                          <a:ln>
                            <a:noFill/>
                          </a:ln>
                          <a:latin typeface="Liberation Sans" pitchFamily="18"/>
                          <a:ea typeface="AR PL SungtiL GB" pitchFamily="2"/>
                          <a:cs typeface="Lohit Devanagari" pitchFamily="2"/>
                        </a:rPr>
                        <a:t>June 2016</a:t>
                      </a:r>
                      <a:endParaRPr lang="en-US" sz="1600" b="0" i="0" u="none" strike="noStrike" kern="1200" cap="none" dirty="0">
                        <a:ln>
                          <a:noFill/>
                        </a:ln>
                        <a:latin typeface="Liberation Sans" pitchFamily="18"/>
                        <a:ea typeface="AR PL SungtiL GB" pitchFamily="2"/>
                        <a:cs typeface="Lohit Devanagari" pitchFamily="2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600" b="0" i="0" u="none" strike="noStrike" kern="1200" cap="none" dirty="0">
                        <a:ln>
                          <a:noFill/>
                        </a:ln>
                        <a:latin typeface="Liberation Sans" pitchFamily="18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600" b="0" i="0" u="none" strike="noStrike" kern="1200" cap="none" dirty="0">
                        <a:ln>
                          <a:noFill/>
                        </a:ln>
                        <a:latin typeface="Liberation Sans" pitchFamily="18"/>
                      </a:endParaRPr>
                    </a:p>
                  </a:txBody>
                  <a:tcPr marL="82944" marR="82944" marT="41472" marB="41472"/>
                </a:tc>
                <a:extLst>
                  <a:ext uri="{0D108BD9-81ED-4DB2-BD59-A6C34878D82A}">
                    <a16:rowId xmlns:a16="http://schemas.microsoft.com/office/drawing/2014/main" val="3912321354"/>
                  </a:ext>
                </a:extLst>
              </a:tr>
              <a:tr h="2495501"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 dirty="0" smtClean="0">
                          <a:ln>
                            <a:noFill/>
                          </a:ln>
                          <a:latin typeface="Liberation Sans" pitchFamily="18"/>
                          <a:ea typeface="AR PL SungtiL GB" pitchFamily="2"/>
                          <a:cs typeface="Lohit Devanagari" pitchFamily="2"/>
                        </a:rPr>
                        <a:t>Dec </a:t>
                      </a:r>
                      <a:r>
                        <a:rPr lang="en-US" sz="1600" b="0" i="0" u="none" strike="noStrike" kern="1200" cap="none" dirty="0">
                          <a:ln>
                            <a:noFill/>
                          </a:ln>
                          <a:latin typeface="Liberation Sans" pitchFamily="18"/>
                          <a:ea typeface="AR PL SungtiL GB" pitchFamily="2"/>
                          <a:cs typeface="Lohit Devanagari" pitchFamily="2"/>
                        </a:rPr>
                        <a:t>2019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600" b="0" i="0" u="none" strike="noStrike" kern="1200" cap="none">
                        <a:ln>
                          <a:noFill/>
                        </a:ln>
                        <a:latin typeface="Liberation Sans" pitchFamily="18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600" b="0" i="0" u="none" strike="noStrike" kern="1200" cap="none" dirty="0">
                        <a:ln>
                          <a:noFill/>
                        </a:ln>
                        <a:latin typeface="Liberation Sans" pitchFamily="18"/>
                      </a:endParaRPr>
                    </a:p>
                  </a:txBody>
                  <a:tcPr marL="82944" marR="82944" marT="41472" marB="41472"/>
                </a:tc>
                <a:extLst>
                  <a:ext uri="{0D108BD9-81ED-4DB2-BD59-A6C34878D82A}">
                    <a16:rowId xmlns:a16="http://schemas.microsoft.com/office/drawing/2014/main" val="71636496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07" y="3861048"/>
            <a:ext cx="3189684" cy="239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67" y="1484785"/>
            <a:ext cx="3110116" cy="233258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8283575" y="6453460"/>
            <a:ext cx="465138" cy="215900"/>
          </a:xfrm>
        </p:spPr>
        <p:txBody>
          <a:bodyPr/>
          <a:lstStyle/>
          <a:p>
            <a:fld id="{A9E1009A-E908-436B-8BA3-8A7EE917066F}" type="slidenum">
              <a:rPr lang="de-DE" altLang="de-DE" smtClean="0"/>
              <a:pPr/>
              <a:t>9</a:t>
            </a:fld>
            <a:endParaRPr lang="de-DE" alt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56452"/>
            <a:ext cx="3110116" cy="2332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748" y="3861048"/>
            <a:ext cx="3189684" cy="239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78" t="8642" r="10244" b="60242"/>
          <a:stretch/>
        </p:blipFill>
        <p:spPr>
          <a:xfrm>
            <a:off x="8305750" y="2768595"/>
            <a:ext cx="648072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hteck 13"/>
          <p:cNvSpPr/>
          <p:nvPr/>
        </p:nvSpPr>
        <p:spPr bwMode="auto">
          <a:xfrm>
            <a:off x="1317866" y="2060848"/>
            <a:ext cx="229797" cy="9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Obs-FG [K]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1317867" y="4581128"/>
            <a:ext cx="229797" cy="9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Obs-FG [K]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5220072" y="2060848"/>
            <a:ext cx="229797" cy="9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Obs-FG [0..1]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5220072" y="4581128"/>
            <a:ext cx="229797" cy="9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Obs-FG [0..1]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903474" y="2622745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smtClean="0"/>
              <a:t>Cloud Cover [okta]</a:t>
            </a:r>
            <a:endParaRPr lang="en-GB" sz="1100" dirty="0"/>
          </a:p>
        </p:txBody>
      </p:sp>
      <p:sp>
        <p:nvSpPr>
          <p:cNvPr id="19" name="Textfeld 18"/>
          <p:cNvSpPr txBox="1"/>
          <p:nvPr/>
        </p:nvSpPr>
        <p:spPr>
          <a:xfrm>
            <a:off x="2549542" y="6165304"/>
            <a:ext cx="87033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time </a:t>
            </a:r>
            <a:r>
              <a:rPr lang="de-DE" sz="1100" dirty="0" err="1" smtClean="0"/>
              <a:t>of</a:t>
            </a:r>
            <a:r>
              <a:rPr lang="de-DE" sz="1100" dirty="0" smtClean="0"/>
              <a:t> </a:t>
            </a:r>
            <a:r>
              <a:rPr lang="de-DE" sz="1100" dirty="0" err="1" smtClean="0"/>
              <a:t>day</a:t>
            </a:r>
            <a:endParaRPr lang="en-GB" sz="1100" dirty="0"/>
          </a:p>
        </p:txBody>
      </p:sp>
      <p:sp>
        <p:nvSpPr>
          <p:cNvPr id="20" name="Textfeld 19"/>
          <p:cNvSpPr txBox="1"/>
          <p:nvPr/>
        </p:nvSpPr>
        <p:spPr>
          <a:xfrm>
            <a:off x="6516216" y="6165304"/>
            <a:ext cx="87033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time </a:t>
            </a:r>
            <a:r>
              <a:rPr lang="de-DE" sz="1100" dirty="0" err="1" smtClean="0"/>
              <a:t>of</a:t>
            </a:r>
            <a:r>
              <a:rPr lang="de-DE" sz="1100" dirty="0" smtClean="0"/>
              <a:t> </a:t>
            </a:r>
            <a:r>
              <a:rPr lang="de-DE" sz="1100" dirty="0" err="1" smtClean="0"/>
              <a:t>day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136908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WD Standard Master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olienmaster Quadrate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olienmaster Punkte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2D4B9B"/>
    </a:dk2>
    <a:lt2>
      <a:srgbClr val="D2E1F5"/>
    </a:lt2>
    <a:accent1>
      <a:srgbClr val="96B9DC"/>
    </a:accent1>
    <a:accent2>
      <a:srgbClr val="E10019"/>
    </a:accent2>
    <a:accent3>
      <a:srgbClr val="FFFFFF"/>
    </a:accent3>
    <a:accent4>
      <a:srgbClr val="000000"/>
    </a:accent4>
    <a:accent5>
      <a:srgbClr val="C9D9EB"/>
    </a:accent5>
    <a:accent6>
      <a:srgbClr val="CC0016"/>
    </a:accent6>
    <a:hlink>
      <a:srgbClr val="2D4B9B"/>
    </a:hlink>
    <a:folHlink>
      <a:srgbClr val="96B9D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1104</Words>
  <Application>Microsoft Office PowerPoint</Application>
  <PresentationFormat>Bildschirmpräsentation (4:3)</PresentationFormat>
  <Paragraphs>214</Paragraphs>
  <Slides>20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20</vt:i4>
      </vt:variant>
    </vt:vector>
  </HeadingPairs>
  <TitlesOfParts>
    <vt:vector size="31" baseType="lpstr">
      <vt:lpstr>AR PL SungtiL GB</vt:lpstr>
      <vt:lpstr>Arial</vt:lpstr>
      <vt:lpstr>Cambria Math</vt:lpstr>
      <vt:lpstr>Liberation Sans</vt:lpstr>
      <vt:lpstr>Lohit Devanagari</vt:lpstr>
      <vt:lpstr>StarSymbol</vt:lpstr>
      <vt:lpstr>Times New Roman</vt:lpstr>
      <vt:lpstr>Wingdings</vt:lpstr>
      <vt:lpstr>DWD Standard Master</vt:lpstr>
      <vt:lpstr>Folienmaster Quadrate</vt:lpstr>
      <vt:lpstr>Folienmaster Punkte</vt:lpstr>
      <vt:lpstr>Bias correction and assimilation of  2-m temperature and humidity</vt:lpstr>
      <vt:lpstr>SYNOP Stations – sources of error</vt:lpstr>
      <vt:lpstr>Average daily cycle: Obs. - FG</vt:lpstr>
      <vt:lpstr>What does the bias look like?</vt:lpstr>
      <vt:lpstr>Bias correction concept</vt:lpstr>
      <vt:lpstr>Coefficients update</vt:lpstr>
      <vt:lpstr>PowerPoint-Präsentation</vt:lpstr>
      <vt:lpstr>Average daily cycle: Obs. - FG</vt:lpstr>
      <vt:lpstr>Average daily cycle: Obs.+bcor - FG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Summary and Outlook</vt:lpstr>
    </vt:vector>
  </TitlesOfParts>
  <Company>mpm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Administrator</dc:creator>
  <cp:lastModifiedBy>Sgoff Christine</cp:lastModifiedBy>
  <cp:revision>419</cp:revision>
  <cp:lastPrinted>2013-10-11T08:57:47Z</cp:lastPrinted>
  <dcterms:created xsi:type="dcterms:W3CDTF">2006-12-01T09:57:45Z</dcterms:created>
  <dcterms:modified xsi:type="dcterms:W3CDTF">2020-09-03T19:18:21Z</dcterms:modified>
</cp:coreProperties>
</file>