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9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3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71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30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15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01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03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54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6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02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67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903288"/>
            <a:ext cx="8229600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pic>
        <p:nvPicPr>
          <p:cNvPr id="8" name="Picture 28" descr="Bundesadler_klein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 txBox="1">
            <a:spLocks noChangeArrowheads="1"/>
          </p:cNvSpPr>
          <p:nvPr/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r" defTabSz="914400" rtl="0" eaLnBrk="1" latinLnBrk="0" hangingPunct="1">
              <a:defRPr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Chiara Marsigli    COSMO GM 2019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1"/>
          <p:cNvSpPr txBox="1">
            <a:spLocks/>
          </p:cNvSpPr>
          <p:nvPr/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it-IT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9B16664-85EB-4910-924C-F666024CB114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1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49896" y="2130425"/>
            <a:ext cx="6046440" cy="14700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Ensemble products for ICON-D2-EPS with </a:t>
            </a:r>
            <a:r>
              <a:rPr lang="en-US" sz="2800" b="1" dirty="0" err="1" smtClean="0">
                <a:solidFill>
                  <a:srgbClr val="C00000"/>
                </a:solidFill>
              </a:rPr>
              <a:t>Fieldextra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1"/>
                </a:solidFill>
              </a:rPr>
              <a:t>Chiara Marsigli</a:t>
            </a:r>
          </a:p>
          <a:p>
            <a:r>
              <a:rPr lang="de-DE" sz="2000" b="1" dirty="0" smtClean="0">
                <a:solidFill>
                  <a:schemeClr val="tx1"/>
                </a:solidFill>
              </a:rPr>
              <a:t>Deutscher Wetterdienst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0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Wind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gusts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–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probability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of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excedance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14m/s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pic>
        <p:nvPicPr>
          <p:cNvPr id="4098" name="Picture 2" descr="K:\cmarsigl\COSMO\GM2019\prep_pres\vmax_gt14ms_1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82075" cy="43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04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792" y="980728"/>
            <a:ext cx="3744416" cy="63408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Gill Sans MT" pitchFamily="34" charset="0"/>
              </a:rPr>
              <a:t>Motivation</a:t>
            </a:r>
            <a:endParaRPr lang="en-GB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32048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000" dirty="0">
                <a:latin typeface="Gill Sans MT" pitchFamily="34" charset="0"/>
              </a:rPr>
              <a:t>Provide an example of post-processing of the </a:t>
            </a:r>
            <a:r>
              <a:rPr lang="en-GB" sz="2000" dirty="0" smtClean="0">
                <a:latin typeface="Gill Sans MT" pitchFamily="34" charset="0"/>
              </a:rPr>
              <a:t>ICON-LAM </a:t>
            </a:r>
            <a:r>
              <a:rPr lang="en-GB" sz="2000" dirty="0">
                <a:latin typeface="Gill Sans MT" pitchFamily="34" charset="0"/>
              </a:rPr>
              <a:t>model fields by using the COSMO SW </a:t>
            </a:r>
            <a:r>
              <a:rPr lang="en-GB" sz="2000" dirty="0" err="1">
                <a:latin typeface="Gill Sans MT" pitchFamily="34" charset="0"/>
              </a:rPr>
              <a:t>Fieldextra</a:t>
            </a:r>
            <a:endParaRPr lang="en-GB" sz="2000" dirty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err="1">
                <a:latin typeface="Gill Sans MT" pitchFamily="34" charset="0"/>
              </a:rPr>
              <a:t>Fieldextra</a:t>
            </a:r>
            <a:r>
              <a:rPr lang="en-US" sz="2000" dirty="0">
                <a:latin typeface="Gill Sans MT" pitchFamily="34" charset="0"/>
              </a:rPr>
              <a:t> can manage the unstructured ICON grid, by using the </a:t>
            </a:r>
            <a:r>
              <a:rPr lang="en-US" sz="2000" dirty="0" err="1">
                <a:latin typeface="Gill Sans MT" pitchFamily="34" charset="0"/>
              </a:rPr>
              <a:t>icontools</a:t>
            </a:r>
            <a:r>
              <a:rPr lang="en-US" sz="2000" dirty="0">
                <a:latin typeface="Gill Sans MT" pitchFamily="34" charset="0"/>
              </a:rPr>
              <a:t> package (developed for ICON at DWD and MPI)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The </a:t>
            </a:r>
            <a:r>
              <a:rPr lang="en-US" sz="2000" dirty="0" smtClean="0">
                <a:latin typeface="Gill Sans MT" pitchFamily="34" charset="0"/>
              </a:rPr>
              <a:t>ICON-LAM </a:t>
            </a:r>
            <a:r>
              <a:rPr lang="en-US" sz="2000" dirty="0">
                <a:latin typeface="Gill Sans MT" pitchFamily="34" charset="0"/>
              </a:rPr>
              <a:t>fields are transformed to a regular grid before further </a:t>
            </a:r>
            <a:r>
              <a:rPr lang="en-US" sz="2000" dirty="0" smtClean="0">
                <a:latin typeface="Gill Sans MT" pitchFamily="34" charset="0"/>
              </a:rPr>
              <a:t>post-processing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Gill Sans MT" pitchFamily="34" charset="0"/>
              </a:rPr>
              <a:t>regular </a:t>
            </a:r>
            <a:r>
              <a:rPr lang="en-US" sz="2000" dirty="0" err="1">
                <a:latin typeface="Gill Sans MT" pitchFamily="34" charset="0"/>
              </a:rPr>
              <a:t>latlon</a:t>
            </a:r>
            <a:endParaRPr lang="en-US" sz="2000" dirty="0">
              <a:latin typeface="Gill Sans MT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Gill Sans MT" pitchFamily="34" charset="0"/>
              </a:rPr>
              <a:t>rotated </a:t>
            </a:r>
            <a:r>
              <a:rPr lang="en-US" sz="2000" dirty="0" err="1">
                <a:latin typeface="Gill Sans MT" pitchFamily="34" charset="0"/>
              </a:rPr>
              <a:t>latlon</a:t>
            </a:r>
            <a:endParaRPr lang="en-US" sz="2000" dirty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Gill Sans MT" pitchFamily="34" charset="0"/>
              </a:rPr>
              <a:t>Interpolation </a:t>
            </a:r>
            <a:r>
              <a:rPr lang="en-US" sz="2000" dirty="0" smtClean="0">
                <a:latin typeface="Gill Sans MT" pitchFamily="34" charset="0"/>
              </a:rPr>
              <a:t>is made with </a:t>
            </a:r>
            <a:r>
              <a:rPr lang="en-US" sz="2000" dirty="0" smtClean="0">
                <a:latin typeface="Gill Sans MT" pitchFamily="34" charset="0"/>
              </a:rPr>
              <a:t>the radial basis function method. The nearest </a:t>
            </a:r>
            <a:r>
              <a:rPr lang="en-US" sz="2000" dirty="0" err="1" smtClean="0">
                <a:latin typeface="Gill Sans MT" pitchFamily="34" charset="0"/>
              </a:rPr>
              <a:t>neighbour</a:t>
            </a:r>
            <a:r>
              <a:rPr lang="en-US" sz="2000" dirty="0" smtClean="0">
                <a:latin typeface="Gill Sans MT" pitchFamily="34" charset="0"/>
              </a:rPr>
              <a:t> interpolation method does not work for ICON-LAM</a:t>
            </a:r>
            <a:endParaRPr lang="en-US" sz="2000" dirty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It is planned to provide in </a:t>
            </a:r>
            <a:r>
              <a:rPr lang="en-US" sz="2000" dirty="0" err="1">
                <a:latin typeface="Gill Sans MT" pitchFamily="34" charset="0"/>
              </a:rPr>
              <a:t>Fieldextra</a:t>
            </a:r>
            <a:r>
              <a:rPr lang="en-US" sz="2000" dirty="0">
                <a:latin typeface="Gill Sans MT" pitchFamily="34" charset="0"/>
              </a:rPr>
              <a:t> full support of the ICON grid</a:t>
            </a:r>
          </a:p>
        </p:txBody>
      </p:sp>
      <p:pic>
        <p:nvPicPr>
          <p:cNvPr id="5" name="Picture 883" descr="logo_high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151" y="404664"/>
            <a:ext cx="1706561" cy="39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792" y="980728"/>
            <a:ext cx="3744416" cy="634082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solidFill>
                  <a:srgbClr val="C00000"/>
                </a:solidFill>
                <a:latin typeface="Gill Sans MT" pitchFamily="34" charset="0"/>
              </a:rPr>
              <a:t>Icontool</a:t>
            </a:r>
            <a:r>
              <a:rPr lang="en-GB" sz="2400" b="1" dirty="0" smtClean="0">
                <a:solidFill>
                  <a:srgbClr val="C00000"/>
                </a:solidFill>
                <a:latin typeface="Gill Sans MT" pitchFamily="34" charset="0"/>
              </a:rPr>
              <a:t>: remapping</a:t>
            </a:r>
            <a:endParaRPr lang="en-GB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32048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The RBF-based interpolation algorithm approximates the input </a:t>
            </a:r>
            <a:r>
              <a:rPr lang="en-US" sz="2000" dirty="0" smtClean="0">
                <a:latin typeface="Gill Sans MT" pitchFamily="34" charset="0"/>
              </a:rPr>
              <a:t>field </a:t>
            </a:r>
            <a:r>
              <a:rPr lang="en-US" sz="2000" dirty="0">
                <a:latin typeface="Gill Sans MT" pitchFamily="34" charset="0"/>
              </a:rPr>
              <a:t>with a linear </a:t>
            </a:r>
            <a:r>
              <a:rPr lang="en-US" sz="2000" dirty="0" smtClean="0">
                <a:latin typeface="Gill Sans MT" pitchFamily="34" charset="0"/>
              </a:rPr>
              <a:t>combination of </a:t>
            </a:r>
            <a:r>
              <a:rPr lang="en-US" sz="2000" dirty="0">
                <a:latin typeface="Gill Sans MT" pitchFamily="34" charset="0"/>
              </a:rPr>
              <a:t>radial basis functions (RBF) located at the data </a:t>
            </a:r>
            <a:r>
              <a:rPr lang="en-US" sz="2000" dirty="0" smtClean="0">
                <a:latin typeface="Gill Sans MT" pitchFamily="34" charset="0"/>
              </a:rPr>
              <a:t>sites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I</a:t>
            </a:r>
            <a:r>
              <a:rPr lang="en-US" sz="2000" dirty="0" smtClean="0">
                <a:latin typeface="Gill Sans MT" pitchFamily="34" charset="0"/>
              </a:rPr>
              <a:t>nterpolation stencil: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Gill Sans MT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This approximate function is then evaluated at the points of the destination </a:t>
            </a:r>
            <a:r>
              <a:rPr lang="en-US" sz="2000" dirty="0" smtClean="0">
                <a:latin typeface="Gill Sans MT" pitchFamily="34" charset="0"/>
              </a:rPr>
              <a:t>grid</a:t>
            </a:r>
            <a:endParaRPr lang="en-US" sz="2000" dirty="0">
              <a:latin typeface="Gill Sans MT" pitchFamily="34" charset="0"/>
            </a:endParaRPr>
          </a:p>
        </p:txBody>
      </p:sp>
      <p:pic>
        <p:nvPicPr>
          <p:cNvPr id="5" name="Picture 883" descr="logo_high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151" y="404664"/>
            <a:ext cx="1706561" cy="39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394" y="2852936"/>
            <a:ext cx="20574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8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7440" y="980728"/>
            <a:ext cx="3898776" cy="586358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Gill Sans MT" pitchFamily="34" charset="0"/>
              </a:rPr>
              <a:t>Products generated</a:t>
            </a:r>
            <a:endParaRPr lang="en-GB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000" dirty="0" smtClean="0">
                <a:latin typeface="Gill Sans MT" pitchFamily="34" charset="0"/>
              </a:rPr>
              <a:t>Parameters: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Gill Sans MT" pitchFamily="34" charset="0"/>
              </a:rPr>
              <a:t>Temperature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Gusts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Cloud Cover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Gill Sans MT" pitchFamily="34" charset="0"/>
              </a:rPr>
              <a:t>Precipitation, Snow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>
                <a:latin typeface="Gill Sans MT" pitchFamily="34" charset="0"/>
              </a:rPr>
              <a:t>CAPE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Future: Reflectivity, </a:t>
            </a:r>
            <a:r>
              <a:rPr lang="en-GB" sz="1600" dirty="0" smtClean="0">
                <a:solidFill>
                  <a:schemeClr val="tx1"/>
                </a:solidFill>
                <a:latin typeface="Gill Sans MT" pitchFamily="34" charset="0"/>
              </a:rPr>
              <a:t>Lightning Potential Index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000" dirty="0" smtClean="0">
                <a:latin typeface="Gill Sans MT" pitchFamily="34" charset="0"/>
              </a:rPr>
              <a:t>Quantities: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Ensemble mean, minimum, maximum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spread / interquartile range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Exceedance probabilities (thresholds according to forecasters´ needs)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Percentiles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600" dirty="0" smtClean="0">
                <a:latin typeface="Gill Sans MT" pitchFamily="34" charset="0"/>
              </a:rPr>
              <a:t>Future: </a:t>
            </a:r>
            <a:r>
              <a:rPr lang="en-GB" sz="1600" dirty="0" err="1" smtClean="0">
                <a:latin typeface="Gill Sans MT" pitchFamily="34" charset="0"/>
              </a:rPr>
              <a:t>upscaled</a:t>
            </a:r>
            <a:r>
              <a:rPr lang="en-GB" sz="1600" dirty="0" smtClean="0">
                <a:latin typeface="Gill Sans MT" pitchFamily="34" charset="0"/>
              </a:rPr>
              <a:t> probabilities (10x10 grid points)</a:t>
            </a:r>
          </a:p>
        </p:txBody>
      </p:sp>
    </p:spTree>
    <p:extLst>
      <p:ext uri="{BB962C8B-B14F-4D97-AF65-F5344CB8AC3E}">
        <p14:creationId xmlns:p14="http://schemas.microsoft.com/office/powerpoint/2010/main" val="27772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Fieldextra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namelist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–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common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part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&amp;</a:t>
            </a:r>
            <a:r>
              <a:rPr lang="de-DE" sz="1600" dirty="0" err="1"/>
              <a:t>GlobalResource</a:t>
            </a:r>
            <a:r>
              <a:rPr lang="de-DE" sz="1600" dirty="0"/>
              <a:t> </a:t>
            </a:r>
            <a:endParaRPr lang="de-DE" sz="1600" dirty="0" smtClean="0"/>
          </a:p>
          <a:p>
            <a:r>
              <a:rPr lang="de-DE" sz="1600" dirty="0" err="1" smtClean="0"/>
              <a:t>dictionary</a:t>
            </a:r>
            <a:r>
              <a:rPr lang="de-DE" sz="1600" dirty="0" smtClean="0"/>
              <a:t>                      = </a:t>
            </a:r>
            <a:r>
              <a:rPr lang="de-DE" sz="1600" dirty="0"/>
              <a:t>"%</a:t>
            </a:r>
            <a:r>
              <a:rPr lang="de-DE" sz="1600" dirty="0" err="1"/>
              <a:t>extradir</a:t>
            </a:r>
            <a:r>
              <a:rPr lang="de-DE" sz="1600" dirty="0"/>
              <a:t>%/dictionary_icon.txt" </a:t>
            </a:r>
            <a:endParaRPr lang="de-DE" sz="1600" dirty="0" smtClean="0"/>
          </a:p>
          <a:p>
            <a:r>
              <a:rPr lang="de-DE" sz="1600" dirty="0" err="1" smtClean="0"/>
              <a:t>grib_definition_path</a:t>
            </a:r>
            <a:r>
              <a:rPr lang="de-DE" sz="1600" dirty="0" smtClean="0"/>
              <a:t>   = "%</a:t>
            </a:r>
            <a:r>
              <a:rPr lang="de-DE" sz="1600" dirty="0" err="1"/>
              <a:t>extradir</a:t>
            </a:r>
            <a:r>
              <a:rPr lang="de-DE" sz="1600" dirty="0"/>
              <a:t>%/grib_api_definitions.</a:t>
            </a:r>
            <a:r>
              <a:rPr lang="de-DE" sz="1600" dirty="0" err="1"/>
              <a:t>edzw</a:t>
            </a:r>
            <a:r>
              <a:rPr lang="de-DE" sz="1600" dirty="0"/>
              <a:t>","%</a:t>
            </a:r>
            <a:r>
              <a:rPr lang="de-DE" sz="1600" dirty="0" err="1"/>
              <a:t>extradir</a:t>
            </a:r>
            <a:r>
              <a:rPr lang="de-DE" sz="1600" dirty="0"/>
              <a:t>%/</a:t>
            </a:r>
            <a:r>
              <a:rPr lang="de-DE" sz="1600" dirty="0" err="1"/>
              <a:t>grib_api_definitions</a:t>
            </a:r>
            <a:r>
              <a:rPr lang="de-DE" sz="1600" dirty="0"/>
              <a:t>" </a:t>
            </a:r>
            <a:endParaRPr lang="de-DE" sz="1600" dirty="0" smtClean="0"/>
          </a:p>
          <a:p>
            <a:r>
              <a:rPr lang="de-DE" sz="1600" dirty="0" smtClean="0"/>
              <a:t>grib2_sample                = </a:t>
            </a:r>
            <a:r>
              <a:rPr lang="de-DE" sz="1600" dirty="0"/>
              <a:t>"%</a:t>
            </a:r>
            <a:r>
              <a:rPr lang="de-DE" sz="1600" dirty="0" err="1"/>
              <a:t>extradir</a:t>
            </a:r>
            <a:r>
              <a:rPr lang="de-DE" sz="1600" dirty="0"/>
              <a:t>%/</a:t>
            </a:r>
            <a:r>
              <a:rPr lang="de-DE" sz="1600" dirty="0" err="1"/>
              <a:t>grib_api_samples</a:t>
            </a:r>
            <a:r>
              <a:rPr lang="de-DE" sz="1600" dirty="0"/>
              <a:t>/GRIB2.tmpl" </a:t>
            </a:r>
            <a:endParaRPr lang="de-DE" sz="1600" dirty="0" smtClean="0"/>
          </a:p>
          <a:p>
            <a:r>
              <a:rPr lang="de-DE" sz="1600" dirty="0" err="1" smtClean="0"/>
              <a:t>icon_grid_description</a:t>
            </a:r>
            <a:r>
              <a:rPr lang="de-DE" sz="1600" dirty="0" smtClean="0"/>
              <a:t> </a:t>
            </a:r>
            <a:r>
              <a:rPr lang="de-DE" sz="1600" dirty="0"/>
              <a:t>= "%</a:t>
            </a:r>
            <a:r>
              <a:rPr lang="de-DE" sz="1600" dirty="0" err="1"/>
              <a:t>icongrid</a:t>
            </a:r>
            <a:r>
              <a:rPr lang="de-DE" sz="1600" dirty="0" smtClean="0"/>
              <a:t>%„</a:t>
            </a:r>
          </a:p>
          <a:p>
            <a:r>
              <a:rPr lang="de-DE" sz="1600" dirty="0" smtClean="0"/>
              <a:t>/</a:t>
            </a:r>
          </a:p>
          <a:p>
            <a:r>
              <a:rPr lang="de-DE" sz="1600" dirty="0" smtClean="0"/>
              <a:t>&amp;</a:t>
            </a:r>
            <a:r>
              <a:rPr lang="de-DE" sz="1600" dirty="0" err="1"/>
              <a:t>GlobalSettings</a:t>
            </a:r>
            <a:r>
              <a:rPr lang="de-DE" sz="1600" dirty="0"/>
              <a:t> </a:t>
            </a:r>
            <a:endParaRPr lang="de-DE" sz="1600" dirty="0" smtClean="0"/>
          </a:p>
          <a:p>
            <a:r>
              <a:rPr lang="de-DE" sz="1600" dirty="0" err="1" smtClean="0"/>
              <a:t>default_dictionary</a:t>
            </a:r>
            <a:r>
              <a:rPr lang="de-DE" sz="1600" dirty="0" smtClean="0"/>
              <a:t>                        = </a:t>
            </a:r>
            <a:r>
              <a:rPr lang="de-DE" sz="1600" dirty="0"/>
              <a:t>"</a:t>
            </a:r>
            <a:r>
              <a:rPr lang="de-DE" sz="1600" dirty="0" err="1"/>
              <a:t>icon</a:t>
            </a:r>
            <a:r>
              <a:rPr lang="de-DE" sz="1600" dirty="0"/>
              <a:t>" </a:t>
            </a:r>
            <a:endParaRPr lang="de-DE" sz="1600" dirty="0" smtClean="0"/>
          </a:p>
          <a:p>
            <a:r>
              <a:rPr lang="de-DE" sz="1600" dirty="0" err="1" smtClean="0"/>
              <a:t>default_model_name</a:t>
            </a:r>
            <a:r>
              <a:rPr lang="de-DE" sz="1600" dirty="0" smtClean="0"/>
              <a:t>                  = </a:t>
            </a:r>
            <a:r>
              <a:rPr lang="de-DE" sz="1600" dirty="0"/>
              <a:t>"</a:t>
            </a:r>
            <a:r>
              <a:rPr lang="de-DE" sz="1600" dirty="0" err="1"/>
              <a:t>icon</a:t>
            </a:r>
            <a:r>
              <a:rPr lang="de-DE" sz="1600" dirty="0"/>
              <a:t>" </a:t>
            </a:r>
            <a:endParaRPr lang="de-DE" sz="1600" dirty="0" smtClean="0"/>
          </a:p>
          <a:p>
            <a:r>
              <a:rPr lang="de-DE" sz="1600" dirty="0" err="1" smtClean="0"/>
              <a:t>default_out_type_stdlongitude</a:t>
            </a:r>
            <a:r>
              <a:rPr lang="de-DE" sz="1600" dirty="0" smtClean="0"/>
              <a:t> </a:t>
            </a:r>
            <a:r>
              <a:rPr lang="de-DE" sz="1600" dirty="0"/>
              <a:t>= .</a:t>
            </a:r>
            <a:r>
              <a:rPr lang="de-DE" sz="1600" dirty="0" err="1"/>
              <a:t>true</a:t>
            </a:r>
            <a:r>
              <a:rPr lang="de-DE" sz="1600" dirty="0" smtClean="0"/>
              <a:t>.</a:t>
            </a:r>
          </a:p>
          <a:p>
            <a:r>
              <a:rPr lang="de-DE" sz="1600" dirty="0" smtClean="0"/>
              <a:t>/</a:t>
            </a:r>
          </a:p>
          <a:p>
            <a:r>
              <a:rPr lang="de-DE" sz="1600" dirty="0" smtClean="0"/>
              <a:t>&amp;</a:t>
            </a:r>
            <a:r>
              <a:rPr lang="de-DE" sz="1600" dirty="0" err="1"/>
              <a:t>ModelSpecification</a:t>
            </a:r>
            <a:r>
              <a:rPr lang="de-DE" sz="1600" dirty="0"/>
              <a:t> </a:t>
            </a:r>
            <a:endParaRPr lang="de-DE" sz="1600" dirty="0" smtClean="0"/>
          </a:p>
          <a:p>
            <a:r>
              <a:rPr lang="de-DE" sz="1600" dirty="0" err="1" smtClean="0"/>
              <a:t>model_name</a:t>
            </a:r>
            <a:r>
              <a:rPr lang="de-DE" sz="1600" dirty="0" smtClean="0"/>
              <a:t>         </a:t>
            </a:r>
            <a:r>
              <a:rPr lang="de-DE" sz="1600" dirty="0"/>
              <a:t>= "</a:t>
            </a:r>
            <a:r>
              <a:rPr lang="de-DE" sz="1600" dirty="0" err="1"/>
              <a:t>icon</a:t>
            </a:r>
            <a:r>
              <a:rPr lang="de-DE" sz="1600" dirty="0"/>
              <a:t>" </a:t>
            </a:r>
            <a:endParaRPr lang="de-DE" sz="1600" dirty="0" smtClean="0"/>
          </a:p>
          <a:p>
            <a:r>
              <a:rPr lang="de-DE" sz="1600" dirty="0" err="1" smtClean="0"/>
              <a:t>earth_axis_large</a:t>
            </a:r>
            <a:r>
              <a:rPr lang="de-DE" sz="1600" dirty="0" smtClean="0"/>
              <a:t>   </a:t>
            </a:r>
            <a:r>
              <a:rPr lang="de-DE" sz="1600" dirty="0"/>
              <a:t>= 6371229. </a:t>
            </a:r>
            <a:endParaRPr lang="de-DE" sz="1600" dirty="0" smtClean="0"/>
          </a:p>
          <a:p>
            <a:r>
              <a:rPr lang="de-DE" sz="1600" dirty="0" err="1" smtClean="0"/>
              <a:t>earth_axis_small</a:t>
            </a:r>
            <a:r>
              <a:rPr lang="de-DE" sz="1600" dirty="0" smtClean="0"/>
              <a:t>   = </a:t>
            </a:r>
            <a:r>
              <a:rPr lang="de-DE" sz="1600" dirty="0"/>
              <a:t>6371229. </a:t>
            </a:r>
            <a:endParaRPr lang="de-DE" sz="1600" dirty="0" smtClean="0"/>
          </a:p>
          <a:p>
            <a:r>
              <a:rPr lang="de-DE" sz="1600" b="1" dirty="0" err="1" smtClean="0">
                <a:solidFill>
                  <a:srgbClr val="C00000"/>
                </a:solidFill>
              </a:rPr>
              <a:t>regrid_method</a:t>
            </a:r>
            <a:r>
              <a:rPr lang="de-DE" sz="1600" b="1" dirty="0" smtClean="0">
                <a:solidFill>
                  <a:srgbClr val="C00000"/>
                </a:solidFill>
              </a:rPr>
              <a:t>      </a:t>
            </a:r>
            <a:r>
              <a:rPr lang="de-DE" sz="1600" b="1" dirty="0">
                <a:solidFill>
                  <a:srgbClr val="C00000"/>
                </a:solidFill>
              </a:rPr>
              <a:t>= "</a:t>
            </a:r>
            <a:r>
              <a:rPr lang="de-DE" sz="1600" b="1" dirty="0" err="1">
                <a:solidFill>
                  <a:srgbClr val="C00000"/>
                </a:solidFill>
              </a:rPr>
              <a:t>from_unstructured_grid,rbf</a:t>
            </a:r>
            <a:r>
              <a:rPr lang="de-DE" sz="1600" b="1" dirty="0">
                <a:solidFill>
                  <a:srgbClr val="C00000"/>
                </a:solidFill>
              </a:rPr>
              <a:t>" </a:t>
            </a:r>
            <a:endParaRPr lang="de-DE" sz="1600" b="1" dirty="0" smtClean="0">
              <a:solidFill>
                <a:srgbClr val="C00000"/>
              </a:solidFill>
            </a:endParaRPr>
          </a:p>
          <a:p>
            <a:r>
              <a:rPr lang="de-DE" sz="1600" dirty="0" err="1" smtClean="0"/>
              <a:t>precip_snow</a:t>
            </a:r>
            <a:r>
              <a:rPr lang="de-DE" sz="1600" dirty="0" smtClean="0"/>
              <a:t>          = </a:t>
            </a:r>
            <a:r>
              <a:rPr lang="de-DE" sz="1600" dirty="0"/>
              <a:t>"SNOW_GSP", "</a:t>
            </a:r>
            <a:r>
              <a:rPr lang="de-DE" sz="1600" dirty="0" smtClean="0"/>
              <a:t>SNOW_CON„</a:t>
            </a:r>
          </a:p>
          <a:p>
            <a:r>
              <a:rPr lang="de-DE" sz="1600" dirty="0" smtClean="0"/>
              <a:t>/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27661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Fieldextra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namelist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–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Tmin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6h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1118349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&amp;</a:t>
            </a:r>
            <a:r>
              <a:rPr lang="de-DE" sz="1400" dirty="0" err="1" smtClean="0"/>
              <a:t>Process</a:t>
            </a:r>
            <a:endParaRPr lang="de-DE" sz="1400" dirty="0" smtClean="0"/>
          </a:p>
          <a:p>
            <a:r>
              <a:rPr lang="de-DE" sz="1400" dirty="0" err="1" smtClean="0"/>
              <a:t>in_file</a:t>
            </a:r>
            <a:r>
              <a:rPr lang="de-DE" sz="1400" dirty="0"/>
              <a:t>="%</a:t>
            </a:r>
            <a:r>
              <a:rPr lang="de-DE" sz="1400" dirty="0" err="1"/>
              <a:t>infile_TMM</a:t>
            </a:r>
            <a:r>
              <a:rPr lang="de-DE" sz="1400" dirty="0"/>
              <a:t>%"  </a:t>
            </a:r>
            <a:endParaRPr lang="de-DE" sz="1400" dirty="0" smtClean="0"/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in_regrid_target</a:t>
            </a:r>
            <a:r>
              <a:rPr lang="de-DE" sz="1400" b="1" dirty="0" smtClean="0">
                <a:solidFill>
                  <a:srgbClr val="C00000"/>
                </a:solidFill>
              </a:rPr>
              <a:t> </a:t>
            </a:r>
            <a:r>
              <a:rPr lang="de-DE" sz="1400" b="1" dirty="0">
                <a:solidFill>
                  <a:srgbClr val="C00000"/>
                </a:solidFill>
              </a:rPr>
              <a:t>= "</a:t>
            </a:r>
            <a:r>
              <a:rPr lang="de-DE" sz="1400" b="1" dirty="0" err="1">
                <a:solidFill>
                  <a:srgbClr val="C00000"/>
                </a:solidFill>
              </a:rPr>
              <a:t>rotlatlon</a:t>
            </a:r>
            <a:r>
              <a:rPr lang="de-DE" sz="1400" b="1" dirty="0">
                <a:solidFill>
                  <a:srgbClr val="C00000"/>
                </a:solidFill>
              </a:rPr>
              <a:t>,%</a:t>
            </a:r>
            <a:r>
              <a:rPr lang="de-DE" sz="1400" b="1" dirty="0" err="1">
                <a:solidFill>
                  <a:srgbClr val="C00000"/>
                </a:solidFill>
              </a:rPr>
              <a:t>minlon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minlat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maxlon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maxlat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reslon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reslat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pollon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pollat</a:t>
            </a:r>
            <a:r>
              <a:rPr lang="de-DE" sz="1400" b="1" dirty="0">
                <a:solidFill>
                  <a:srgbClr val="C00000"/>
                </a:solidFill>
              </a:rPr>
              <a:t>%",  </a:t>
            </a:r>
            <a:r>
              <a:rPr lang="de-DE" sz="1400" dirty="0" err="1"/>
              <a:t>in_regrid_method</a:t>
            </a:r>
            <a:r>
              <a:rPr lang="de-DE" sz="1400" dirty="0"/>
              <a:t> = "</a:t>
            </a:r>
            <a:r>
              <a:rPr lang="de-DE" sz="1400" dirty="0" err="1"/>
              <a:t>default</a:t>
            </a:r>
            <a:r>
              <a:rPr lang="de-DE" sz="1400" dirty="0"/>
              <a:t>",  </a:t>
            </a:r>
            <a:endParaRPr lang="de-DE" sz="1400" dirty="0" smtClean="0"/>
          </a:p>
          <a:p>
            <a:r>
              <a:rPr lang="de-DE" sz="1400" dirty="0" err="1" smtClean="0"/>
              <a:t>in_regrid_all</a:t>
            </a:r>
            <a:r>
              <a:rPr lang="de-DE" sz="1400" dirty="0" smtClean="0"/>
              <a:t> </a:t>
            </a:r>
            <a:r>
              <a:rPr lang="de-DE" sz="1400" dirty="0"/>
              <a:t>= .</a:t>
            </a:r>
            <a:r>
              <a:rPr lang="de-DE" sz="1400" dirty="0" err="1"/>
              <a:t>true</a:t>
            </a:r>
            <a:r>
              <a:rPr lang="de-DE" sz="1400" dirty="0" smtClean="0"/>
              <a:t>.,</a:t>
            </a:r>
          </a:p>
          <a:p>
            <a:r>
              <a:rPr lang="de-DE" sz="1400" dirty="0" err="1" smtClean="0"/>
              <a:t>out_mode_mismemb_limit</a:t>
            </a:r>
            <a:r>
              <a:rPr lang="de-DE" sz="1400" dirty="0" smtClean="0"/>
              <a:t> </a:t>
            </a:r>
            <a:r>
              <a:rPr lang="de-DE" sz="1400" dirty="0"/>
              <a:t>= %</a:t>
            </a:r>
            <a:r>
              <a:rPr lang="de-DE" sz="1400" dirty="0" err="1"/>
              <a:t>mismem_limit</a:t>
            </a:r>
            <a:r>
              <a:rPr lang="de-DE" sz="1400" dirty="0"/>
              <a:t>%  </a:t>
            </a:r>
            <a:endParaRPr lang="de-DE" sz="1400" dirty="0" smtClean="0"/>
          </a:p>
          <a:p>
            <a:r>
              <a:rPr lang="de-DE" sz="1400" dirty="0" err="1" smtClean="0"/>
              <a:t>out_mode_mismemb_abort</a:t>
            </a:r>
            <a:r>
              <a:rPr lang="de-DE" sz="1400" dirty="0" smtClean="0"/>
              <a:t> </a:t>
            </a:r>
            <a:r>
              <a:rPr lang="de-DE" sz="1400" dirty="0"/>
              <a:t>= .</a:t>
            </a:r>
            <a:r>
              <a:rPr lang="de-DE" sz="1400" dirty="0" err="1"/>
              <a:t>true</a:t>
            </a:r>
            <a:r>
              <a:rPr lang="de-DE" sz="1400" dirty="0"/>
              <a:t>.  </a:t>
            </a:r>
            <a:endParaRPr lang="de-DE" sz="1400" dirty="0" smtClean="0"/>
          </a:p>
          <a:p>
            <a:r>
              <a:rPr lang="de-DE" sz="1400" dirty="0" err="1" smtClean="0"/>
              <a:t>out_size_vdate</a:t>
            </a:r>
            <a:r>
              <a:rPr lang="de-DE" sz="1400" dirty="0" smtClean="0"/>
              <a:t>=3  </a:t>
            </a:r>
          </a:p>
          <a:p>
            <a:r>
              <a:rPr lang="de-DE" sz="1400" dirty="0" err="1" smtClean="0"/>
              <a:t>out_size_field</a:t>
            </a:r>
            <a:r>
              <a:rPr lang="de-DE" sz="1400" dirty="0" smtClean="0"/>
              <a:t>=80  </a:t>
            </a:r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out_type</a:t>
            </a:r>
            <a:r>
              <a:rPr lang="de-DE" sz="1400" b="1" dirty="0">
                <a:solidFill>
                  <a:srgbClr val="C00000"/>
                </a:solidFill>
              </a:rPr>
              <a:t>="GRIB2"  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r>
              <a:rPr lang="de-DE" sz="1400" dirty="0" err="1" smtClean="0"/>
              <a:t>out_file</a:t>
            </a:r>
            <a:r>
              <a:rPr lang="de-DE" sz="1400" dirty="0"/>
              <a:t>= "%</a:t>
            </a:r>
            <a:r>
              <a:rPr lang="de-DE" sz="1400" dirty="0" err="1"/>
              <a:t>outfile</a:t>
            </a:r>
            <a:r>
              <a:rPr lang="de-DE" sz="1400" dirty="0"/>
              <a:t>%_</a:t>
            </a:r>
            <a:r>
              <a:rPr lang="de-DE" sz="1400" dirty="0" smtClean="0"/>
              <a:t>TMM„</a:t>
            </a:r>
          </a:p>
          <a:p>
            <a:r>
              <a:rPr lang="de-DE" sz="1400" dirty="0" smtClean="0"/>
              <a:t>/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</a:t>
            </a:r>
            <a:r>
              <a:rPr lang="de-DE" sz="1400" b="1" dirty="0" err="1">
                <a:solidFill>
                  <a:srgbClr val="C00000"/>
                </a:solidFill>
              </a:rPr>
              <a:t>in_field</a:t>
            </a:r>
            <a:r>
              <a:rPr lang="de-DE" sz="1400" b="1" dirty="0">
                <a:solidFill>
                  <a:srgbClr val="C00000"/>
                </a:solidFill>
              </a:rPr>
              <a:t>="TMIN_2M",toper="min</a:t>
            </a:r>
            <a:r>
              <a:rPr lang="de-DE" sz="1400" b="1" dirty="0" smtClean="0">
                <a:solidFill>
                  <a:srgbClr val="C00000"/>
                </a:solidFill>
              </a:rPr>
              <a:t>,-5,0,hour</a:t>
            </a:r>
            <a:r>
              <a:rPr lang="de-DE" sz="1400" b="1" dirty="0">
                <a:solidFill>
                  <a:srgbClr val="C00000"/>
                </a:solidFill>
              </a:rPr>
              <a:t>" 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r>
              <a:rPr lang="de-DE" sz="1400" dirty="0" smtClean="0"/>
              <a:t>/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>
                <a:solidFill>
                  <a:srgbClr val="C00000"/>
                </a:solidFill>
              </a:rPr>
              <a:t>Process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="TMIN_2M",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</a:t>
            </a:r>
            <a:r>
              <a:rPr lang="de-DE" sz="1400" b="1" dirty="0" err="1">
                <a:solidFill>
                  <a:srgbClr val="C00000"/>
                </a:solidFill>
              </a:rPr>
              <a:t>eps_mean</a:t>
            </a:r>
            <a:r>
              <a:rPr lang="de-DE" sz="1400" b="1" dirty="0">
                <a:solidFill>
                  <a:srgbClr val="C00000"/>
                </a:solidFill>
              </a:rPr>
              <a:t>' </a:t>
            </a:r>
            <a:r>
              <a:rPr lang="de-DE" sz="1400" b="1" dirty="0" smtClean="0">
                <a:solidFill>
                  <a:srgbClr val="C00000"/>
                </a:solidFill>
              </a:rPr>
              <a:t>/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="TMIN_2M",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</a:t>
            </a:r>
            <a:r>
              <a:rPr lang="de-DE" sz="1400" b="1" dirty="0" err="1">
                <a:solidFill>
                  <a:srgbClr val="C00000"/>
                </a:solidFill>
              </a:rPr>
              <a:t>eps_standard_deviation</a:t>
            </a:r>
            <a:r>
              <a:rPr lang="de-DE" sz="1400" b="1" dirty="0" smtClean="0">
                <a:solidFill>
                  <a:srgbClr val="C00000"/>
                </a:solidFill>
              </a:rPr>
              <a:t>'/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 </a:t>
            </a:r>
            <a:r>
              <a:rPr lang="de-DE" sz="1400" dirty="0" smtClean="0"/>
              <a:t>0/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=10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=25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=50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=75 </a:t>
            </a:r>
            <a:r>
              <a:rPr lang="de-DE" sz="1400" dirty="0" smtClean="0"/>
              <a:t>/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="TMIN_2M",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</a:t>
            </a:r>
            <a:r>
              <a:rPr lang="de-DE" sz="1400" b="1" dirty="0" err="1">
                <a:solidFill>
                  <a:srgbClr val="C00000"/>
                </a:solidFill>
              </a:rPr>
              <a:t>eps_quantile</a:t>
            </a:r>
            <a:r>
              <a:rPr lang="de-DE" sz="1400" b="1" dirty="0">
                <a:solidFill>
                  <a:srgbClr val="C00000"/>
                </a:solidFill>
              </a:rPr>
              <a:t>', </a:t>
            </a:r>
            <a:r>
              <a:rPr lang="de-DE" sz="1400" b="1" dirty="0" err="1">
                <a:solidFill>
                  <a:srgbClr val="C00000"/>
                </a:solidFill>
              </a:rPr>
              <a:t>quantile</a:t>
            </a:r>
            <a:r>
              <a:rPr lang="de-DE" sz="1400" b="1" dirty="0">
                <a:solidFill>
                  <a:srgbClr val="C00000"/>
                </a:solidFill>
              </a:rPr>
              <a:t>=90 </a:t>
            </a:r>
            <a:r>
              <a:rPr lang="de-DE" sz="1400" b="1" dirty="0" smtClean="0">
                <a:solidFill>
                  <a:srgbClr val="C00000"/>
                </a:solidFill>
              </a:rPr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="TMIN_2M",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=100 </a:t>
            </a:r>
            <a:r>
              <a:rPr lang="de-DE" sz="1400" dirty="0" smtClean="0"/>
              <a:t>/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="TMIN_2M",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='eps_</a:t>
            </a:r>
            <a:r>
              <a:rPr lang="de-DE" sz="1400" b="1" dirty="0" err="1">
                <a:solidFill>
                  <a:srgbClr val="C00000"/>
                </a:solidFill>
              </a:rPr>
              <a:t>probability</a:t>
            </a:r>
            <a:r>
              <a:rPr lang="de-DE" sz="1400" b="1" dirty="0">
                <a:solidFill>
                  <a:srgbClr val="C00000"/>
                </a:solidFill>
              </a:rPr>
              <a:t>',</a:t>
            </a:r>
            <a:r>
              <a:rPr lang="de-DE" sz="1400" b="1" dirty="0" err="1">
                <a:solidFill>
                  <a:srgbClr val="C00000"/>
                </a:solidFill>
              </a:rPr>
              <a:t>prob_thigh</a:t>
            </a:r>
            <a:r>
              <a:rPr lang="de-DE" sz="1400" b="1" dirty="0">
                <a:solidFill>
                  <a:srgbClr val="C00000"/>
                </a:solidFill>
              </a:rPr>
              <a:t>=273.15,tag="T_MIN273.15</a:t>
            </a:r>
            <a:r>
              <a:rPr lang="de-DE" sz="1400" b="1" dirty="0" smtClean="0">
                <a:solidFill>
                  <a:srgbClr val="C00000"/>
                </a:solidFill>
              </a:rPr>
              <a:t>"/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220072" y="2276872"/>
            <a:ext cx="2808312" cy="338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Gill Sans MT" pitchFamily="34" charset="0"/>
              </a:rPr>
              <a:t>Here</a:t>
            </a:r>
            <a:r>
              <a:rPr lang="de-DE" sz="1600" dirty="0">
                <a:latin typeface="Gill Sans MT" pitchFamily="34" charset="0"/>
              </a:rPr>
              <a:t>: COSMO-D2-EPS </a:t>
            </a:r>
            <a:r>
              <a:rPr lang="de-DE" sz="1600" dirty="0" err="1">
                <a:latin typeface="Gill Sans MT" pitchFamily="34" charset="0"/>
              </a:rPr>
              <a:t>domain</a:t>
            </a:r>
            <a:endParaRPr lang="de-DE" sz="1600" dirty="0">
              <a:latin typeface="Gill Sans MT" pitchFamily="34" charset="0"/>
            </a:endParaRPr>
          </a:p>
        </p:txBody>
      </p:sp>
      <p:cxnSp>
        <p:nvCxnSpPr>
          <p:cNvPr id="10" name="Gerade Verbindung mit Pfeil 9"/>
          <p:cNvCxnSpPr>
            <a:stCxn id="8" idx="0"/>
          </p:cNvCxnSpPr>
          <p:nvPr/>
        </p:nvCxnSpPr>
        <p:spPr>
          <a:xfrm flipV="1">
            <a:off x="6624228" y="184482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5976" y="3666510"/>
            <a:ext cx="2448272" cy="338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Gill Sans MT" pitchFamily="34" charset="0"/>
              </a:rPr>
              <a:t>m</a:t>
            </a:r>
            <a:r>
              <a:rPr lang="de-DE" sz="1600" dirty="0" err="1" smtClean="0">
                <a:latin typeface="Gill Sans MT" pitchFamily="34" charset="0"/>
              </a:rPr>
              <a:t>inimum</a:t>
            </a:r>
            <a:r>
              <a:rPr lang="de-DE" sz="1600" dirty="0" smtClean="0">
                <a:latin typeface="Gill Sans MT" pitchFamily="34" charset="0"/>
              </a:rPr>
              <a:t> </a:t>
            </a:r>
            <a:r>
              <a:rPr lang="de-DE" sz="1600" dirty="0" err="1" smtClean="0">
                <a:latin typeface="Gill Sans MT" pitchFamily="34" charset="0"/>
              </a:rPr>
              <a:t>over</a:t>
            </a:r>
            <a:r>
              <a:rPr lang="de-DE" sz="1600" dirty="0" smtClean="0">
                <a:latin typeface="Gill Sans MT" pitchFamily="34" charset="0"/>
              </a:rPr>
              <a:t> last 6 </a:t>
            </a:r>
            <a:r>
              <a:rPr lang="de-DE" sz="1600" dirty="0" err="1" smtClean="0">
                <a:latin typeface="Gill Sans MT" pitchFamily="34" charset="0"/>
              </a:rPr>
              <a:t>hours</a:t>
            </a:r>
            <a:endParaRPr lang="de-DE" sz="1600" dirty="0">
              <a:latin typeface="Gill Sans MT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12396" y="5538718"/>
            <a:ext cx="1039924" cy="338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Gill Sans MT" pitchFamily="34" charset="0"/>
              </a:rPr>
              <a:t>percentile</a:t>
            </a:r>
            <a:endParaRPr lang="de-DE" sz="1600" dirty="0">
              <a:latin typeface="Gill Sans MT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300192" y="4170566"/>
            <a:ext cx="1584176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Gill Sans MT" pitchFamily="34" charset="0"/>
              </a:rPr>
              <a:t>e</a:t>
            </a:r>
            <a:r>
              <a:rPr lang="de-DE" sz="1600" dirty="0" err="1" smtClean="0">
                <a:latin typeface="Gill Sans MT" pitchFamily="34" charset="0"/>
              </a:rPr>
              <a:t>nsemble</a:t>
            </a:r>
            <a:r>
              <a:rPr lang="de-DE" sz="1600" dirty="0" smtClean="0">
                <a:latin typeface="Gill Sans MT" pitchFamily="34" charset="0"/>
              </a:rPr>
              <a:t> </a:t>
            </a:r>
            <a:r>
              <a:rPr lang="de-DE" sz="1600" dirty="0" err="1" smtClean="0">
                <a:latin typeface="Gill Sans MT" pitchFamily="34" charset="0"/>
              </a:rPr>
              <a:t>mean</a:t>
            </a:r>
            <a:endParaRPr lang="de-DE" sz="1600" dirty="0" smtClean="0">
              <a:latin typeface="Gill Sans MT" pitchFamily="34" charset="0"/>
            </a:endParaRPr>
          </a:p>
          <a:p>
            <a:r>
              <a:rPr lang="de-DE" sz="1600" dirty="0" err="1" smtClean="0">
                <a:latin typeface="Gill Sans MT" pitchFamily="34" charset="0"/>
              </a:rPr>
              <a:t>ensemble</a:t>
            </a:r>
            <a:r>
              <a:rPr lang="de-DE" sz="1600" dirty="0" smtClean="0">
                <a:latin typeface="Gill Sans MT" pitchFamily="34" charset="0"/>
              </a:rPr>
              <a:t> </a:t>
            </a:r>
            <a:r>
              <a:rPr lang="de-DE" sz="1600" dirty="0" err="1" smtClean="0">
                <a:latin typeface="Gill Sans MT" pitchFamily="34" charset="0"/>
              </a:rPr>
              <a:t>spread</a:t>
            </a:r>
            <a:endParaRPr lang="de-DE" sz="16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7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Fieldextra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namelist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– TP 6h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1118349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&amp;</a:t>
            </a:r>
            <a:r>
              <a:rPr lang="de-DE" sz="1400" dirty="0" err="1" smtClean="0"/>
              <a:t>Process</a:t>
            </a:r>
            <a:endParaRPr lang="de-DE" sz="1400" dirty="0" smtClean="0"/>
          </a:p>
          <a:p>
            <a:r>
              <a:rPr lang="de-DE" sz="1400" dirty="0" err="1" smtClean="0"/>
              <a:t>in_file</a:t>
            </a:r>
            <a:r>
              <a:rPr lang="de-DE" sz="1400" dirty="0"/>
              <a:t>="%</a:t>
            </a:r>
            <a:r>
              <a:rPr lang="de-DE" sz="1400" dirty="0" err="1" smtClean="0"/>
              <a:t>infile_RR</a:t>
            </a:r>
            <a:r>
              <a:rPr lang="de-DE" sz="1400" dirty="0" smtClean="0"/>
              <a:t>%"  </a:t>
            </a:r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in_regrid_target</a:t>
            </a:r>
            <a:r>
              <a:rPr lang="de-DE" sz="1400" b="1" dirty="0" smtClean="0">
                <a:solidFill>
                  <a:srgbClr val="C00000"/>
                </a:solidFill>
              </a:rPr>
              <a:t> </a:t>
            </a:r>
            <a:r>
              <a:rPr lang="de-DE" sz="1400" b="1" dirty="0">
                <a:solidFill>
                  <a:srgbClr val="C00000"/>
                </a:solidFill>
              </a:rPr>
              <a:t>= "</a:t>
            </a:r>
            <a:r>
              <a:rPr lang="de-DE" sz="1400" b="1" dirty="0" err="1">
                <a:solidFill>
                  <a:srgbClr val="C00000"/>
                </a:solidFill>
              </a:rPr>
              <a:t>rotlatlon</a:t>
            </a:r>
            <a:r>
              <a:rPr lang="de-DE" sz="1400" b="1" dirty="0">
                <a:solidFill>
                  <a:srgbClr val="C00000"/>
                </a:solidFill>
              </a:rPr>
              <a:t>,%</a:t>
            </a:r>
            <a:r>
              <a:rPr lang="de-DE" sz="1400" b="1" dirty="0" err="1">
                <a:solidFill>
                  <a:srgbClr val="C00000"/>
                </a:solidFill>
              </a:rPr>
              <a:t>minlon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minlat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maxlon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maxlat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reslon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reslat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pollon</a:t>
            </a:r>
            <a:r>
              <a:rPr lang="de-DE" sz="1400" b="1" dirty="0">
                <a:solidFill>
                  <a:srgbClr val="C00000"/>
                </a:solidFill>
              </a:rPr>
              <a:t>%,%</a:t>
            </a:r>
            <a:r>
              <a:rPr lang="de-DE" sz="1400" b="1" dirty="0" err="1">
                <a:solidFill>
                  <a:srgbClr val="C00000"/>
                </a:solidFill>
              </a:rPr>
              <a:t>pollat</a:t>
            </a:r>
            <a:r>
              <a:rPr lang="de-DE" sz="1400" b="1" dirty="0">
                <a:solidFill>
                  <a:srgbClr val="C00000"/>
                </a:solidFill>
              </a:rPr>
              <a:t>%",  </a:t>
            </a:r>
            <a:r>
              <a:rPr lang="de-DE" sz="1400" dirty="0" err="1"/>
              <a:t>in_regrid_method</a:t>
            </a:r>
            <a:r>
              <a:rPr lang="de-DE" sz="1400" dirty="0"/>
              <a:t> = "</a:t>
            </a:r>
            <a:r>
              <a:rPr lang="de-DE" sz="1400" dirty="0" err="1"/>
              <a:t>default</a:t>
            </a:r>
            <a:r>
              <a:rPr lang="de-DE" sz="1400" dirty="0"/>
              <a:t>",  </a:t>
            </a:r>
            <a:endParaRPr lang="de-DE" sz="1400" dirty="0" smtClean="0"/>
          </a:p>
          <a:p>
            <a:r>
              <a:rPr lang="de-DE" sz="1400" dirty="0" err="1" smtClean="0"/>
              <a:t>in_regrid_all</a:t>
            </a:r>
            <a:r>
              <a:rPr lang="de-DE" sz="1400" dirty="0" smtClean="0"/>
              <a:t> </a:t>
            </a:r>
            <a:r>
              <a:rPr lang="de-DE" sz="1400" dirty="0"/>
              <a:t>= .</a:t>
            </a:r>
            <a:r>
              <a:rPr lang="de-DE" sz="1400" dirty="0" err="1"/>
              <a:t>true</a:t>
            </a:r>
            <a:r>
              <a:rPr lang="de-DE" sz="1400" dirty="0" smtClean="0"/>
              <a:t>.,</a:t>
            </a:r>
          </a:p>
          <a:p>
            <a:r>
              <a:rPr lang="de-DE" sz="1400" dirty="0" err="1" smtClean="0"/>
              <a:t>out_mode_mismemb_limit</a:t>
            </a:r>
            <a:r>
              <a:rPr lang="de-DE" sz="1400" dirty="0" smtClean="0"/>
              <a:t> </a:t>
            </a:r>
            <a:r>
              <a:rPr lang="de-DE" sz="1400" dirty="0"/>
              <a:t>= %</a:t>
            </a:r>
            <a:r>
              <a:rPr lang="de-DE" sz="1400" dirty="0" err="1"/>
              <a:t>mismem_limit</a:t>
            </a:r>
            <a:r>
              <a:rPr lang="de-DE" sz="1400" dirty="0"/>
              <a:t>%  </a:t>
            </a:r>
            <a:endParaRPr lang="de-DE" sz="1400" dirty="0" smtClean="0"/>
          </a:p>
          <a:p>
            <a:r>
              <a:rPr lang="de-DE" sz="1400" dirty="0" err="1" smtClean="0"/>
              <a:t>out_mode_mismemb_abort</a:t>
            </a:r>
            <a:r>
              <a:rPr lang="de-DE" sz="1400" dirty="0" smtClean="0"/>
              <a:t> </a:t>
            </a:r>
            <a:r>
              <a:rPr lang="de-DE" sz="1400" dirty="0"/>
              <a:t>= .</a:t>
            </a:r>
            <a:r>
              <a:rPr lang="de-DE" sz="1400" dirty="0" err="1"/>
              <a:t>true</a:t>
            </a:r>
            <a:r>
              <a:rPr lang="de-DE" sz="1400" dirty="0"/>
              <a:t>.  </a:t>
            </a:r>
            <a:endParaRPr lang="de-DE" sz="1400" dirty="0" smtClean="0"/>
          </a:p>
          <a:p>
            <a:r>
              <a:rPr lang="de-DE" sz="1400" dirty="0" err="1" smtClean="0"/>
              <a:t>out_size_vdate</a:t>
            </a:r>
            <a:r>
              <a:rPr lang="de-DE" sz="1400" dirty="0" smtClean="0"/>
              <a:t>=7  </a:t>
            </a:r>
          </a:p>
          <a:p>
            <a:r>
              <a:rPr lang="de-DE" sz="1400" dirty="0" err="1" smtClean="0"/>
              <a:t>out_size_field</a:t>
            </a:r>
            <a:r>
              <a:rPr lang="de-DE" sz="1400" dirty="0" smtClean="0"/>
              <a:t>=80  </a:t>
            </a:r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out_type</a:t>
            </a:r>
            <a:r>
              <a:rPr lang="de-DE" sz="1400" b="1" dirty="0">
                <a:solidFill>
                  <a:srgbClr val="C00000"/>
                </a:solidFill>
              </a:rPr>
              <a:t>="</a:t>
            </a:r>
            <a:r>
              <a:rPr lang="de-DE" sz="1400" b="1" dirty="0" smtClean="0">
                <a:solidFill>
                  <a:srgbClr val="C00000"/>
                </a:solidFill>
              </a:rPr>
              <a:t>GRIB2„</a:t>
            </a:r>
          </a:p>
          <a:p>
            <a:r>
              <a:rPr lang="de-DE" sz="1400" dirty="0" err="1"/>
              <a:t>out_mode_weighted_member</a:t>
            </a:r>
            <a:r>
              <a:rPr lang="de-DE" sz="1400" dirty="0"/>
              <a:t>=.FALSE.</a:t>
            </a:r>
            <a:endParaRPr lang="de-DE" sz="1400" dirty="0" smtClean="0"/>
          </a:p>
          <a:p>
            <a:r>
              <a:rPr lang="de-DE" sz="1400" dirty="0" err="1" smtClean="0"/>
              <a:t>out_file</a:t>
            </a:r>
            <a:r>
              <a:rPr lang="de-DE" sz="1400" dirty="0"/>
              <a:t>= "%</a:t>
            </a:r>
            <a:r>
              <a:rPr lang="de-DE" sz="1400" dirty="0" err="1"/>
              <a:t>outfile</a:t>
            </a:r>
            <a:r>
              <a:rPr lang="de-DE" sz="1400" dirty="0" smtClean="0"/>
              <a:t>%_RR,</a:t>
            </a:r>
          </a:p>
          <a:p>
            <a:r>
              <a:rPr lang="de-DE" sz="1400" dirty="0" smtClean="0"/>
              <a:t>/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&amp;Process   </a:t>
            </a:r>
            <a:r>
              <a:rPr lang="en-US" sz="1400" b="1" dirty="0" err="1">
                <a:solidFill>
                  <a:srgbClr val="C00000"/>
                </a:solidFill>
              </a:rPr>
              <a:t>in_field</a:t>
            </a:r>
            <a:r>
              <a:rPr lang="en-US" sz="1400" b="1" dirty="0">
                <a:solidFill>
                  <a:srgbClr val="C00000"/>
                </a:solidFill>
              </a:rPr>
              <a:t>="TOT_PREC", </a:t>
            </a:r>
            <a:r>
              <a:rPr lang="en-US" sz="1400" b="1" dirty="0" err="1">
                <a:solidFill>
                  <a:srgbClr val="C00000"/>
                </a:solidFill>
              </a:rPr>
              <a:t>poper</a:t>
            </a:r>
            <a:r>
              <a:rPr lang="en-US" sz="1400" b="1" dirty="0">
                <a:solidFill>
                  <a:srgbClr val="C00000"/>
                </a:solidFill>
              </a:rPr>
              <a:t>="</a:t>
            </a:r>
            <a:r>
              <a:rPr lang="en-US" sz="1400" b="1" dirty="0" err="1">
                <a:solidFill>
                  <a:srgbClr val="C00000"/>
                </a:solidFill>
              </a:rPr>
              <a:t>replace_cond,TOT_PREC</a:t>
            </a:r>
            <a:r>
              <a:rPr lang="en-US" sz="1400" b="1" dirty="0">
                <a:solidFill>
                  <a:srgbClr val="C00000"/>
                </a:solidFill>
              </a:rPr>
              <a:t>&lt;0.01,0.0", toper="delta,6,hour" 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r>
              <a:rPr lang="en-US" sz="1400" dirty="0" smtClean="0"/>
              <a:t>/</a:t>
            </a:r>
            <a:endParaRPr lang="de-DE" sz="1400" dirty="0" smtClean="0"/>
          </a:p>
          <a:p>
            <a:r>
              <a:rPr lang="de-DE" sz="1400" dirty="0" smtClean="0"/>
              <a:t>&amp;</a:t>
            </a:r>
            <a:r>
              <a:rPr lang="de-DE" sz="1400" dirty="0" err="1" smtClean="0"/>
              <a:t>Process</a:t>
            </a:r>
            <a:r>
              <a:rPr lang="de-DE" sz="1400" dirty="0" smtClean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eps_mean</a:t>
            </a:r>
            <a:r>
              <a:rPr lang="de-DE" sz="1400" dirty="0"/>
              <a:t>'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=90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</a:t>
            </a:r>
            <a:r>
              <a:rPr lang="de-DE" sz="1400" dirty="0" err="1"/>
              <a:t>eps_quantile</a:t>
            </a:r>
            <a:r>
              <a:rPr lang="de-DE" sz="1400" dirty="0"/>
              <a:t>', </a:t>
            </a:r>
            <a:r>
              <a:rPr lang="de-DE" sz="1400" dirty="0" err="1"/>
              <a:t>quantile</a:t>
            </a:r>
            <a:r>
              <a:rPr lang="de-DE" sz="1400" dirty="0"/>
              <a:t>=100 </a:t>
            </a:r>
            <a:r>
              <a:rPr lang="de-DE" sz="1400" dirty="0" smtClean="0"/>
              <a:t>/</a:t>
            </a: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='eps_</a:t>
            </a:r>
            <a:r>
              <a:rPr lang="de-DE" sz="1400" dirty="0" err="1"/>
              <a:t>probability</a:t>
            </a:r>
            <a:r>
              <a:rPr lang="de-DE" sz="1400" dirty="0"/>
              <a:t>',</a:t>
            </a:r>
            <a:r>
              <a:rPr lang="de-DE" sz="1400" dirty="0" err="1"/>
              <a:t>prob_tlow</a:t>
            </a:r>
            <a:r>
              <a:rPr lang="de-DE" sz="1400" dirty="0"/>
              <a:t>=0.1,tag="TOT_PREC_0.1"/ </a:t>
            </a:r>
            <a:endParaRPr lang="de-DE" sz="1400" dirty="0" smtClean="0"/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="TOT_PREC",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='eps_</a:t>
            </a:r>
            <a:r>
              <a:rPr lang="de-DE" sz="1400" b="1" dirty="0" err="1">
                <a:solidFill>
                  <a:srgbClr val="C00000"/>
                </a:solidFill>
              </a:rPr>
              <a:t>probability</a:t>
            </a:r>
            <a:r>
              <a:rPr lang="de-DE" sz="1400" b="1" dirty="0">
                <a:solidFill>
                  <a:srgbClr val="C00000"/>
                </a:solidFill>
              </a:rPr>
              <a:t>',</a:t>
            </a:r>
            <a:r>
              <a:rPr lang="de-DE" sz="1400" b="1" dirty="0" err="1">
                <a:solidFill>
                  <a:srgbClr val="C00000"/>
                </a:solidFill>
              </a:rPr>
              <a:t>prob_tlow</a:t>
            </a:r>
            <a:r>
              <a:rPr lang="de-DE" sz="1400" b="1" dirty="0">
                <a:solidFill>
                  <a:srgbClr val="C00000"/>
                </a:solidFill>
              </a:rPr>
              <a:t>=1,tag="TOT_PREC_1"/ 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='eps_</a:t>
            </a:r>
            <a:r>
              <a:rPr lang="de-DE" sz="1400" dirty="0" err="1"/>
              <a:t>probability</a:t>
            </a:r>
            <a:r>
              <a:rPr lang="de-DE" sz="1400" dirty="0"/>
              <a:t>',</a:t>
            </a:r>
            <a:r>
              <a:rPr lang="de-DE" sz="1400" dirty="0" err="1"/>
              <a:t>prob_tlow</a:t>
            </a:r>
            <a:r>
              <a:rPr lang="de-DE" sz="1400" dirty="0"/>
              <a:t>=10,tag="TOT_PREC_10"/ </a:t>
            </a:r>
            <a:endParaRPr lang="de-DE" sz="1400" dirty="0" smtClean="0"/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="TOT_PREC",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='eps_</a:t>
            </a:r>
            <a:r>
              <a:rPr lang="de-DE" sz="1400" b="1" dirty="0" err="1">
                <a:solidFill>
                  <a:srgbClr val="C00000"/>
                </a:solidFill>
              </a:rPr>
              <a:t>probability</a:t>
            </a:r>
            <a:r>
              <a:rPr lang="de-DE" sz="1400" b="1" dirty="0">
                <a:solidFill>
                  <a:srgbClr val="C00000"/>
                </a:solidFill>
              </a:rPr>
              <a:t>',</a:t>
            </a:r>
            <a:r>
              <a:rPr lang="de-DE" sz="1400" b="1" dirty="0" err="1">
                <a:solidFill>
                  <a:srgbClr val="C00000"/>
                </a:solidFill>
              </a:rPr>
              <a:t>prob_tlow</a:t>
            </a:r>
            <a:r>
              <a:rPr lang="de-DE" sz="1400" b="1" dirty="0">
                <a:solidFill>
                  <a:srgbClr val="C00000"/>
                </a:solidFill>
              </a:rPr>
              <a:t>=20,tag="TOT_PREC_20"/ 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r>
              <a:rPr lang="de-DE" sz="1400" dirty="0" smtClean="0"/>
              <a:t>&amp;</a:t>
            </a:r>
            <a:r>
              <a:rPr lang="de-DE" sz="1400" dirty="0" err="1"/>
              <a:t>Process</a:t>
            </a:r>
            <a:r>
              <a:rPr lang="de-DE" sz="1400" dirty="0"/>
              <a:t>  </a:t>
            </a:r>
            <a:r>
              <a:rPr lang="de-DE" sz="1400" dirty="0" err="1"/>
              <a:t>out_field</a:t>
            </a:r>
            <a:r>
              <a:rPr lang="de-DE" sz="1400" dirty="0"/>
              <a:t>="TOT_PREC", </a:t>
            </a:r>
            <a:r>
              <a:rPr lang="de-DE" sz="1400" dirty="0" err="1"/>
              <a:t>product_category</a:t>
            </a:r>
            <a:r>
              <a:rPr lang="de-DE" sz="1400" dirty="0"/>
              <a:t>='eps_</a:t>
            </a:r>
            <a:r>
              <a:rPr lang="de-DE" sz="1400" dirty="0" err="1"/>
              <a:t>probability</a:t>
            </a:r>
            <a:r>
              <a:rPr lang="de-DE" sz="1400" dirty="0"/>
              <a:t>',</a:t>
            </a:r>
            <a:r>
              <a:rPr lang="de-DE" sz="1400" dirty="0" err="1"/>
              <a:t>prob_tlow</a:t>
            </a:r>
            <a:r>
              <a:rPr lang="de-DE" sz="1400" dirty="0"/>
              <a:t>=35,tag="TOT_PREC_35"/ </a:t>
            </a:r>
            <a:endParaRPr lang="de-DE" sz="1400" dirty="0" smtClean="0"/>
          </a:p>
          <a:p>
            <a:r>
              <a:rPr lang="de-DE" sz="1400" b="1" dirty="0" smtClean="0">
                <a:solidFill>
                  <a:srgbClr val="C00000"/>
                </a:solidFill>
              </a:rPr>
              <a:t>&amp;</a:t>
            </a:r>
            <a:r>
              <a:rPr lang="de-DE" sz="1400" b="1" dirty="0" err="1">
                <a:solidFill>
                  <a:srgbClr val="C00000"/>
                </a:solidFill>
              </a:rPr>
              <a:t>Process</a:t>
            </a:r>
            <a:r>
              <a:rPr lang="de-DE" sz="1400" b="1" dirty="0">
                <a:solidFill>
                  <a:srgbClr val="C00000"/>
                </a:solidFill>
              </a:rPr>
              <a:t>  </a:t>
            </a:r>
            <a:r>
              <a:rPr lang="de-DE" sz="1400" b="1" dirty="0" err="1">
                <a:solidFill>
                  <a:srgbClr val="C00000"/>
                </a:solidFill>
              </a:rPr>
              <a:t>out_field</a:t>
            </a:r>
            <a:r>
              <a:rPr lang="de-DE" sz="1400" b="1" dirty="0">
                <a:solidFill>
                  <a:srgbClr val="C00000"/>
                </a:solidFill>
              </a:rPr>
              <a:t>="TOT_PREC", </a:t>
            </a:r>
            <a:r>
              <a:rPr lang="de-DE" sz="1400" b="1" dirty="0" err="1">
                <a:solidFill>
                  <a:srgbClr val="C00000"/>
                </a:solidFill>
              </a:rPr>
              <a:t>product_category</a:t>
            </a:r>
            <a:r>
              <a:rPr lang="de-DE" sz="1400" b="1" dirty="0">
                <a:solidFill>
                  <a:srgbClr val="C00000"/>
                </a:solidFill>
              </a:rPr>
              <a:t>='eps_</a:t>
            </a:r>
            <a:r>
              <a:rPr lang="de-DE" sz="1400" b="1" dirty="0" err="1">
                <a:solidFill>
                  <a:srgbClr val="C00000"/>
                </a:solidFill>
              </a:rPr>
              <a:t>probability</a:t>
            </a:r>
            <a:r>
              <a:rPr lang="de-DE" sz="1400" b="1" dirty="0">
                <a:solidFill>
                  <a:srgbClr val="C00000"/>
                </a:solidFill>
              </a:rPr>
              <a:t>',</a:t>
            </a:r>
            <a:r>
              <a:rPr lang="de-DE" sz="1400" b="1" dirty="0" err="1">
                <a:solidFill>
                  <a:srgbClr val="C00000"/>
                </a:solidFill>
              </a:rPr>
              <a:t>prob_tlow</a:t>
            </a:r>
            <a:r>
              <a:rPr lang="de-DE" sz="1400" b="1" dirty="0">
                <a:solidFill>
                  <a:srgbClr val="C00000"/>
                </a:solidFill>
              </a:rPr>
              <a:t>=60,tag="TOT_PREC_60"/ </a:t>
            </a:r>
            <a:endParaRPr lang="de-DE" sz="1400" b="1" dirty="0" smtClean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44208" y="3522494"/>
            <a:ext cx="2016224" cy="338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Gill Sans MT" pitchFamily="34" charset="0"/>
              </a:rPr>
              <a:t>6 </a:t>
            </a:r>
            <a:r>
              <a:rPr lang="de-DE" sz="1600" dirty="0" err="1" smtClean="0">
                <a:latin typeface="Gill Sans MT" pitchFamily="34" charset="0"/>
              </a:rPr>
              <a:t>hour</a:t>
            </a:r>
            <a:r>
              <a:rPr lang="de-DE" sz="1600" dirty="0" smtClean="0">
                <a:latin typeface="Gill Sans MT" pitchFamily="34" charset="0"/>
              </a:rPr>
              <a:t> </a:t>
            </a:r>
            <a:r>
              <a:rPr lang="de-DE" sz="1600" dirty="0" err="1" smtClean="0">
                <a:latin typeface="Gill Sans MT" pitchFamily="34" charset="0"/>
              </a:rPr>
              <a:t>accumulation</a:t>
            </a:r>
            <a:endParaRPr lang="de-DE" sz="1600" dirty="0">
              <a:latin typeface="Gill Sans MT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596608" y="4602614"/>
            <a:ext cx="2079848" cy="338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Gill Sans MT" pitchFamily="34" charset="0"/>
              </a:rPr>
              <a:t>excedance</a:t>
            </a:r>
            <a:r>
              <a:rPr lang="de-DE" sz="1600" dirty="0" smtClean="0">
                <a:latin typeface="Gill Sans MT" pitchFamily="34" charset="0"/>
              </a:rPr>
              <a:t> </a:t>
            </a:r>
            <a:r>
              <a:rPr lang="de-DE" sz="1600" dirty="0" err="1" smtClean="0">
                <a:latin typeface="Gill Sans MT" pitchFamily="34" charset="0"/>
              </a:rPr>
              <a:t>probability</a:t>
            </a:r>
            <a:endParaRPr lang="de-DE" sz="16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8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>
                <a:solidFill>
                  <a:srgbClr val="C00000"/>
                </a:solidFill>
                <a:latin typeface="Gill Sans MT" pitchFamily="34" charset="0"/>
              </a:rPr>
              <a:t>Total </a:t>
            </a:r>
            <a:r>
              <a:rPr lang="de-DE" sz="2400" b="1" dirty="0" err="1">
                <a:solidFill>
                  <a:srgbClr val="C00000"/>
                </a:solidFill>
                <a:latin typeface="Gill Sans MT" pitchFamily="34" charset="0"/>
              </a:rPr>
              <a:t>cloud</a:t>
            </a:r>
            <a:r>
              <a:rPr lang="de-DE" sz="2400" b="1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de-DE" sz="2400" b="1" dirty="0" err="1">
                <a:solidFill>
                  <a:srgbClr val="C00000"/>
                </a:solidFill>
                <a:latin typeface="Gill Sans MT" pitchFamily="34" charset="0"/>
              </a:rPr>
              <a:t>cover</a:t>
            </a:r>
            <a:r>
              <a:rPr lang="de-DE" sz="2400" b="1" dirty="0">
                <a:solidFill>
                  <a:srgbClr val="C00000"/>
                </a:solidFill>
                <a:latin typeface="Gill Sans MT" pitchFamily="34" charset="0"/>
              </a:rPr>
              <a:t> - </a:t>
            </a:r>
            <a:r>
              <a:rPr lang="de-DE" sz="2400" b="1" dirty="0" err="1">
                <a:solidFill>
                  <a:srgbClr val="C00000"/>
                </a:solidFill>
                <a:latin typeface="Gill Sans MT" pitchFamily="34" charset="0"/>
              </a:rPr>
              <a:t>minimum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pic>
        <p:nvPicPr>
          <p:cNvPr id="1026" name="Picture 2" descr="K:\cmarsigl\COSMO\GM2019\prep_pres\clouds_min_1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9" y="1648742"/>
            <a:ext cx="8982075" cy="43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27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Total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precipitation</a:t>
            </a:r>
            <a:r>
              <a:rPr lang="de-DE" sz="2400" b="1" dirty="0" smtClean="0">
                <a:solidFill>
                  <a:srgbClr val="C00000"/>
                </a:solidFill>
                <a:latin typeface="Gill Sans MT" pitchFamily="34" charset="0"/>
              </a:rPr>
              <a:t> – 90th </a:t>
            </a:r>
            <a:r>
              <a:rPr lang="de-DE" sz="2400" b="1" dirty="0" err="1" smtClean="0">
                <a:solidFill>
                  <a:srgbClr val="C00000"/>
                </a:solidFill>
                <a:latin typeface="Gill Sans MT" pitchFamily="34" charset="0"/>
              </a:rPr>
              <a:t>percentile</a:t>
            </a:r>
            <a:endParaRPr lang="de-DE" sz="24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pic>
        <p:nvPicPr>
          <p:cNvPr id="3074" name="Picture 2" descr="K:\cmarsigl\COSMO\GM2019\prep_pres\prec_90perc_1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82075" cy="43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09608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Application>Microsoft Office PowerPoint</Application>
  <PresentationFormat>Bildschirmpräsentation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1_Benutzerdefiniertes Design</vt:lpstr>
      <vt:lpstr>Ensemble products for ICON-D2-EPS with Fieldextra</vt:lpstr>
      <vt:lpstr>Motivation</vt:lpstr>
      <vt:lpstr>Icontool: remapping</vt:lpstr>
      <vt:lpstr>Products generated</vt:lpstr>
      <vt:lpstr>Fieldextra namelist – common part</vt:lpstr>
      <vt:lpstr>Fieldextra namelist – Tmin 6h</vt:lpstr>
      <vt:lpstr>Fieldextra namelist – TP 6h</vt:lpstr>
      <vt:lpstr>Total cloud cover - minimum</vt:lpstr>
      <vt:lpstr>Total precipitation – 90th percentile</vt:lpstr>
      <vt:lpstr>Wind gusts – probability of excedance 14m/s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WG7 activities and SPRED PP</dc:title>
  <dc:creator>Chiara Marsigli</dc:creator>
  <cp:lastModifiedBy>Marsigli Chiara</cp:lastModifiedBy>
  <cp:revision>215</cp:revision>
  <dcterms:created xsi:type="dcterms:W3CDTF">2016-01-31T11:07:57Z</dcterms:created>
  <dcterms:modified xsi:type="dcterms:W3CDTF">2019-09-06T10:37:15Z</dcterms:modified>
</cp:coreProperties>
</file>