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9"/>
  </p:notesMasterIdLst>
  <p:handoutMasterIdLst>
    <p:handoutMasterId r:id="rId20"/>
  </p:handoutMasterIdLst>
  <p:sldIdLst>
    <p:sldId id="260" r:id="rId5"/>
    <p:sldId id="257" r:id="rId6"/>
    <p:sldId id="258" r:id="rId7"/>
    <p:sldId id="262" r:id="rId8"/>
    <p:sldId id="270" r:id="rId9"/>
    <p:sldId id="261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59" r:id="rId18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86432" autoAdjust="0"/>
  </p:normalViewPr>
  <p:slideViewPr>
    <p:cSldViewPr snapToGrid="0" showGuides="1">
      <p:cViewPr>
        <p:scale>
          <a:sx n="154" d="100"/>
          <a:sy n="154" d="100"/>
        </p:scale>
        <p:origin x="-384" y="-72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47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Analysis: </a:t>
            </a:r>
          </a:p>
          <a:p>
            <a:pPr marL="742894" lvl="1" indent="-285750">
              <a:buFont typeface="Arial" panose="020B0604020202020204" pitchFamily="34" charset="0"/>
              <a:buChar char="•"/>
              <a:defRPr/>
            </a:pPr>
            <a:r>
              <a:rPr lang="en-US" sz="140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COSMO-1 error </a:t>
            </a:r>
            <a:r>
              <a:rPr lang="en-US" sz="1400" dirty="0" smtClean="0"/>
              <a:t>interpolated in space using inverse distance weighting (horizontal and vertical).</a:t>
            </a:r>
          </a:p>
          <a:p>
            <a:pPr marL="742894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leave one out cross-validation: equivalent or sometimes even worse performance</a:t>
            </a:r>
            <a:r>
              <a:rPr lang="en-US" sz="1400" b="1" dirty="0" smtClean="0"/>
              <a:t> </a:t>
            </a:r>
            <a:r>
              <a:rPr lang="en-US" sz="1400" dirty="0" smtClean="0"/>
              <a:t>as COSMO-1.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Forecast:</a:t>
            </a:r>
          </a:p>
          <a:p>
            <a:pPr marL="742894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Linear blending  between analysis and COSMO-1 (0-6h): unrealistic transitions.</a:t>
            </a:r>
          </a:p>
          <a:p>
            <a:pPr marL="742894" lvl="1" indent="-285750"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Goal: </a:t>
            </a:r>
            <a:r>
              <a:rPr lang="de-CH" sz="1400" dirty="0" err="1" smtClean="0"/>
              <a:t>evaluate</a:t>
            </a:r>
            <a:r>
              <a:rPr lang="de-CH" sz="1400" dirty="0" smtClean="0"/>
              <a:t> </a:t>
            </a:r>
            <a:r>
              <a:rPr lang="de-CH" sz="1400" b="1" dirty="0" err="1" smtClean="0"/>
              <a:t>machine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learning</a:t>
            </a:r>
            <a:r>
              <a:rPr lang="de-CH" sz="1400" b="1" dirty="0" smtClean="0"/>
              <a:t> </a:t>
            </a:r>
            <a:r>
              <a:rPr lang="de-CH" sz="1400" dirty="0" err="1" smtClean="0"/>
              <a:t>techniques</a:t>
            </a:r>
            <a:endParaRPr lang="de-CH" sz="1400" dirty="0" smtClean="0"/>
          </a:p>
          <a:p>
            <a:pPr marL="74289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 err="1" smtClean="0"/>
              <a:t>Improve</a:t>
            </a:r>
            <a:r>
              <a:rPr lang="de-CH" sz="1400" dirty="0" smtClean="0"/>
              <a:t> </a:t>
            </a:r>
            <a:r>
              <a:rPr lang="de-CH" sz="1400" dirty="0" err="1" smtClean="0"/>
              <a:t>analysis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nowcasting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model</a:t>
            </a:r>
            <a:r>
              <a:rPr lang="de-CH" sz="1400" dirty="0" smtClean="0"/>
              <a:t> on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whole</a:t>
            </a:r>
            <a:r>
              <a:rPr lang="de-CH" sz="1400" dirty="0" smtClean="0"/>
              <a:t> </a:t>
            </a:r>
            <a:r>
              <a:rPr lang="de-CH" sz="1400" dirty="0" err="1" smtClean="0"/>
              <a:t>grid</a:t>
            </a:r>
            <a:r>
              <a:rPr lang="de-CH" sz="1400" dirty="0" smtClean="0"/>
              <a:t> </a:t>
            </a:r>
          </a:p>
          <a:p>
            <a:pPr marL="742894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Add wind gust</a:t>
            </a:r>
          </a:p>
          <a:p>
            <a:endParaRPr lang="fr-CH" dirty="0" smtClean="0"/>
          </a:p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075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Topographical parameters (resolutions 15 km – 100 m):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Altitude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Slope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Aspect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Directional derivatives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Topographic Position Index	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Maximum slope dependent on wind direction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075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200" b="1" dirty="0" smtClean="0"/>
              <a:t>Model at stations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1 unique ML model leads to a strong improvement for all lead-times (0-24h).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Persistence of wind is very important for </a:t>
            </a:r>
            <a:r>
              <a:rPr lang="en-GB" sz="1200" dirty="0" err="1" smtClean="0"/>
              <a:t>nowcasting</a:t>
            </a:r>
            <a:r>
              <a:rPr lang="en-GB" sz="12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200" b="1" dirty="0" smtClean="0"/>
              <a:t>Model on the grid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Machine learning for wind on locations without measurements remains a very difficult task in the Alpine region.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Multi-step approach aims to correct systematic and forecasting errors on the whole grid.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The </a:t>
            </a:r>
            <a:r>
              <a:rPr lang="en-US" sz="1200" dirty="0" smtClean="0"/>
              <a:t>efficacy of step 2 is evident for wind gusts, less significant for mean wind.</a:t>
            </a:r>
            <a:endParaRPr lang="en-GB" sz="1200" dirty="0" smtClean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200" b="1" dirty="0" smtClean="0"/>
              <a:t>Possible improvements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Step 1: data size vs performance (learning curve)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Step 1: further optimisation of the Neural Network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Step 1: convolutional Neural Networks (better representativeness of topographical parameters) or/and more realistic ground model (accounting for buildings and vegetation)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1200" dirty="0" smtClean="0"/>
              <a:t>Step 2:  increase the number of high quality stations, try to give more importance to coordinates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1200" b="1" dirty="0" smtClean="0"/>
              <a:t>Future work</a:t>
            </a:r>
            <a:endParaRPr lang="en-GB" sz="1200" dirty="0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200" dirty="0" smtClean="0"/>
              <a:t>Implementation of the model in real time and evaluate performance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09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forecast is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leadtime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06 to 30, 24-hour accumulated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Displayed is the CRPS, so greenish colors are a small bias and violet a large bias. In mountain regions the DMO is much worse than EMOS, in the flat areas both are equally good so there is not much to improve via PP.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In terms of improvement there is a 20-40% improvement of forecasts in mountain regions, in flat-lands approx.. 0%, except in Summer where you see a very weak performance of PP.</a:t>
            </a:r>
          </a:p>
          <a:p>
            <a:endParaRPr lang="fr-CH" dirty="0" smtClean="0"/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The learnings is applied for each seasons separately.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938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DJ:</a:t>
            </a:r>
            <a:r>
              <a:rPr lang="de-CH" baseline="0" dirty="0" smtClean="0"/>
              <a:t> Valid time 12 UTC, </a:t>
            </a:r>
            <a:r>
              <a:rPr lang="de-CH" baseline="0" dirty="0" err="1" smtClean="0"/>
              <a:t>because</a:t>
            </a:r>
            <a:r>
              <a:rPr lang="de-CH" baseline="0" dirty="0" smtClean="0"/>
              <a:t> of strong </a:t>
            </a:r>
            <a:r>
              <a:rPr lang="de-CH" baseline="0" dirty="0" err="1" smtClean="0"/>
              <a:t>effects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topography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stratus</a:t>
            </a:r>
            <a:r>
              <a:rPr lang="de-CH" baseline="0" dirty="0" smtClean="0"/>
              <a:t>) on CRPSS </a:t>
            </a:r>
            <a:r>
              <a:rPr lang="de-CH" baseline="0" dirty="0" err="1" smtClean="0"/>
              <a:t>around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noon</a:t>
            </a:r>
            <a:r>
              <a:rPr lang="de-CH" baseline="0" dirty="0" smtClean="0"/>
              <a:t>; </a:t>
            </a:r>
          </a:p>
          <a:p>
            <a:r>
              <a:rPr lang="de-CH" baseline="0" dirty="0" smtClean="0"/>
              <a:t>   </a:t>
            </a:r>
            <a:r>
              <a:rPr lang="de-CH" baseline="0" dirty="0" smtClean="0">
                <a:sym typeface="Wingdings" panose="05000000000000000000" pitchFamily="2" charset="2"/>
              </a:rPr>
              <a:t> Note: </a:t>
            </a:r>
            <a:r>
              <a:rPr lang="de-CH" baseline="0" dirty="0" err="1" smtClean="0">
                <a:sym typeface="Wingdings" panose="05000000000000000000" pitchFamily="2" charset="2"/>
              </a:rPr>
              <a:t>February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is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missing</a:t>
            </a:r>
            <a:r>
              <a:rPr lang="de-CH" baseline="0" dirty="0" smtClean="0">
                <a:sym typeface="Wingdings" panose="05000000000000000000" pitchFamily="2" charset="2"/>
              </a:rPr>
              <a:t> due </a:t>
            </a:r>
            <a:r>
              <a:rPr lang="de-CH" baseline="0" dirty="0" err="1" smtClean="0">
                <a:sym typeface="Wingdings" panose="05000000000000000000" pitchFamily="2" charset="2"/>
              </a:rPr>
              <a:t>to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data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availability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smtClean="0">
                <a:sym typeface="Wingdings" panose="05000000000000000000" pitchFamily="2" charset="2"/>
              </a:rPr>
              <a:t>MAM: Valid time 15 UTC, </a:t>
            </a:r>
            <a:r>
              <a:rPr lang="de-CH" baseline="0" dirty="0" err="1" smtClean="0">
                <a:sym typeface="Wingdings" panose="05000000000000000000" pitchFamily="2" charset="2"/>
              </a:rPr>
              <a:t>may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be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affected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by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spreading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heap</a:t>
            </a:r>
            <a:r>
              <a:rPr lang="de-CH" baseline="0" dirty="0" smtClean="0">
                <a:sym typeface="Wingdings" panose="05000000000000000000" pitchFamily="2" charset="2"/>
              </a:rPr>
              <a:t>/</a:t>
            </a:r>
            <a:r>
              <a:rPr lang="de-CH" baseline="0" dirty="0" err="1" smtClean="0">
                <a:sym typeface="Wingdings" panose="05000000000000000000" pitchFamily="2" charset="2"/>
              </a:rPr>
              <a:t>cumulus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clouds</a:t>
            </a:r>
            <a:endParaRPr lang="de-CH" baseline="0" dirty="0" smtClean="0">
              <a:sym typeface="Wingdings" panose="05000000000000000000" pitchFamily="2" charset="2"/>
            </a:endParaRPr>
          </a:p>
          <a:p>
            <a:r>
              <a:rPr lang="de-CH" baseline="0" dirty="0" smtClean="0">
                <a:sym typeface="Wingdings" panose="05000000000000000000" pitchFamily="2" charset="2"/>
              </a:rPr>
              <a:t>JJA: Valid time 16 UTC, </a:t>
            </a:r>
            <a:r>
              <a:rPr lang="de-CH" baseline="0" dirty="0" err="1" smtClean="0">
                <a:sym typeface="Wingdings" panose="05000000000000000000" pitchFamily="2" charset="2"/>
              </a:rPr>
              <a:t>affected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by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cumulus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clouds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99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 bwMode="auto">
          <a:xfrm>
            <a:off x="5122000" y="464666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Roma COSMO-GM2019, 9.09.2019daniel.cattani@meteoswiss.chr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Recent developments on </a:t>
            </a:r>
            <a:r>
              <a:rPr lang="en-GB" sz="5400" dirty="0" err="1"/>
              <a:t>postprocessing</a:t>
            </a:r>
            <a:r>
              <a:rPr lang="en-GB" sz="5400" dirty="0"/>
              <a:t> 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By </a:t>
            </a:r>
            <a:r>
              <a:rPr lang="en-GB" dirty="0" err="1"/>
              <a:t>MeteoSwiss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185710"/>
            <a:ext cx="8096250" cy="708082"/>
          </a:xfrm>
        </p:spPr>
        <p:txBody>
          <a:bodyPr/>
          <a:lstStyle/>
          <a:p>
            <a:r>
              <a:rPr lang="de-CH" sz="2600" b="1" dirty="0" err="1" smtClean="0"/>
              <a:t>Temperature</a:t>
            </a:r>
            <a:r>
              <a:rPr lang="de-CH" sz="2600" b="1" dirty="0" smtClean="0"/>
              <a:t>: Quasi-Operational </a:t>
            </a:r>
            <a:r>
              <a:rPr lang="de-CH" sz="2600" b="1" dirty="0" err="1" smtClean="0"/>
              <a:t>station</a:t>
            </a:r>
            <a:r>
              <a:rPr lang="de-CH" sz="2600" b="1" dirty="0" smtClean="0"/>
              <a:t> PP</a:t>
            </a:r>
            <a:endParaRPr lang="en-GB" sz="2600" b="1" dirty="0"/>
          </a:p>
        </p:txBody>
      </p:sp>
      <p:pic>
        <p:nvPicPr>
          <p:cNvPr id="4098" name="Picture 2" descr="C:\Users\jar\Desktop\meteogram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12889"/>
            <a:ext cx="6026150" cy="45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185710"/>
            <a:ext cx="8096250" cy="708082"/>
          </a:xfrm>
        </p:spPr>
        <p:txBody>
          <a:bodyPr/>
          <a:lstStyle/>
          <a:p>
            <a:r>
              <a:rPr lang="de-CH" sz="2600" b="1" dirty="0" err="1" smtClean="0"/>
              <a:t>Temperature</a:t>
            </a:r>
            <a:r>
              <a:rPr lang="de-CH" sz="2600" b="1" dirty="0" smtClean="0"/>
              <a:t>: Quasi-Operational </a:t>
            </a:r>
            <a:r>
              <a:rPr lang="de-CH" sz="2600" b="1" dirty="0" err="1" smtClean="0"/>
              <a:t>station</a:t>
            </a:r>
            <a:r>
              <a:rPr lang="de-CH" sz="2600" b="1" dirty="0" smtClean="0"/>
              <a:t> PP</a:t>
            </a:r>
            <a:br>
              <a:rPr lang="de-CH" sz="2600" b="1" dirty="0" smtClean="0"/>
            </a:br>
            <a:r>
              <a:rPr lang="de-CH" sz="2600" b="1" dirty="0" err="1" smtClean="0"/>
              <a:t>blended</a:t>
            </a:r>
            <a:r>
              <a:rPr lang="de-CH" sz="2600" b="1" dirty="0" smtClean="0"/>
              <a:t> </a:t>
            </a:r>
            <a:r>
              <a:rPr lang="de-CH" sz="2600" b="1" dirty="0" err="1" smtClean="0"/>
              <a:t>product</a:t>
            </a:r>
            <a:r>
              <a:rPr lang="de-CH" sz="2600" b="1" dirty="0" smtClean="0"/>
              <a:t> </a:t>
            </a:r>
            <a:r>
              <a:rPr lang="de-CH" sz="2600" b="1" dirty="0" err="1" smtClean="0"/>
              <a:t>including</a:t>
            </a:r>
            <a:r>
              <a:rPr lang="de-CH" sz="2600" b="1" dirty="0" smtClean="0"/>
              <a:t> COSMO </a:t>
            </a:r>
            <a:r>
              <a:rPr lang="de-CH" sz="2600" b="1" dirty="0" err="1" smtClean="0"/>
              <a:t>and</a:t>
            </a:r>
            <a:r>
              <a:rPr lang="de-CH" sz="2600" b="1" dirty="0" smtClean="0"/>
              <a:t> IFS</a:t>
            </a:r>
            <a:endParaRPr lang="en-GB" sz="2600" b="1" dirty="0"/>
          </a:p>
        </p:txBody>
      </p:sp>
      <p:pic>
        <p:nvPicPr>
          <p:cNvPr id="1026" name="Picture 2" descr="C:\Users\jar\Desktop\2019-09-04_09-54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26696"/>
            <a:ext cx="9144001" cy="40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185710"/>
            <a:ext cx="8096250" cy="708082"/>
          </a:xfrm>
        </p:spPr>
        <p:txBody>
          <a:bodyPr/>
          <a:lstStyle/>
          <a:p>
            <a:r>
              <a:rPr lang="de-CH" sz="2600" b="1" dirty="0" err="1" smtClean="0"/>
              <a:t>Precipitation</a:t>
            </a:r>
            <a:r>
              <a:rPr lang="de-CH" sz="2600" b="1" dirty="0" smtClean="0"/>
              <a:t>: CRPS </a:t>
            </a:r>
            <a:r>
              <a:rPr lang="de-CH" sz="2600" b="1" dirty="0" err="1" smtClean="0"/>
              <a:t>of</a:t>
            </a:r>
            <a:r>
              <a:rPr lang="de-CH" sz="2600" b="1" dirty="0" smtClean="0"/>
              <a:t> DMO</a:t>
            </a:r>
            <a:r>
              <a:rPr lang="de-CH" sz="1200" dirty="0" smtClean="0"/>
              <a:t>(</a:t>
            </a:r>
            <a:r>
              <a:rPr lang="de-CH" sz="1200" dirty="0" err="1" smtClean="0"/>
              <a:t>bottom</a:t>
            </a:r>
            <a:r>
              <a:rPr lang="de-CH" sz="1200" dirty="0" smtClean="0"/>
              <a:t>)  </a:t>
            </a:r>
            <a:r>
              <a:rPr lang="de-CH" sz="2600" b="1" dirty="0" err="1" smtClean="0"/>
              <a:t>and</a:t>
            </a:r>
            <a:r>
              <a:rPr lang="de-CH" sz="2600" b="1" dirty="0" smtClean="0"/>
              <a:t> EMOS</a:t>
            </a:r>
            <a:r>
              <a:rPr lang="de-CH" sz="1200" dirty="0" smtClean="0"/>
              <a:t>(top)</a:t>
            </a:r>
            <a:endParaRPr lang="en-GB" sz="1200" dirty="0"/>
          </a:p>
        </p:txBody>
      </p:sp>
      <p:pic>
        <p:nvPicPr>
          <p:cNvPr id="2050" name="Picture 2" descr="C:\Users\jar\Desktop\2019-08-30_09-54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26370"/>
            <a:ext cx="8659146" cy="26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r\Desktop\2019-08-30_09-54-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46" y="1493030"/>
            <a:ext cx="419995" cy="23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Skill</a:t>
            </a:r>
            <a:r>
              <a:rPr lang="de-CH" dirty="0"/>
              <a:t> </a:t>
            </a:r>
            <a:r>
              <a:rPr lang="de-CH" dirty="0" smtClean="0"/>
              <a:t>(CRPSS) of EMOS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cloud</a:t>
            </a:r>
            <a:r>
              <a:rPr lang="de-CH" dirty="0" smtClean="0"/>
              <a:t> </a:t>
            </a:r>
            <a:r>
              <a:rPr lang="de-CH" dirty="0" err="1" smtClean="0"/>
              <a:t>cover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M:\zue-prod\fc_development\users\hes\PostprocVeri\figures\verif\grid\cosmo-e\emos_censnorm_comparison_diff_methods\cloud_area_fraction\seasonal_fits\EMOS_seas_wo_persistence_vs_COSMO-E_period20170601to20170831_leadtime28_init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98" y="1063414"/>
            <a:ext cx="2919000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2511" y="360773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DJ 2016/2017, </a:t>
            </a:r>
          </a:p>
          <a:p>
            <a:pPr algn="ctr"/>
            <a:r>
              <a:rPr lang="de-CH" sz="1200" dirty="0" smtClean="0"/>
              <a:t>Lead time 24 h</a:t>
            </a:r>
          </a:p>
          <a:p>
            <a:pPr algn="ctr"/>
            <a:r>
              <a:rPr lang="de-CH" sz="1200" dirty="0" smtClean="0"/>
              <a:t>Valid time 12 UTC</a:t>
            </a:r>
            <a:endParaRPr lang="de-CH" sz="1200" dirty="0"/>
          </a:p>
        </p:txBody>
      </p:sp>
      <p:pic>
        <p:nvPicPr>
          <p:cNvPr id="7" name="Picture 3" descr="M:\zue-prod\fc_development\users\hes\PostprocVeri\figures\verif\grid\cosmo-e\emos_censnorm_comparison_diff_methods\cloud_area_fraction\seasonal_fits\EMOS_seas_wo_persistence_vs_COSMO-E_period20161201to20170131_leadtime24_init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9" y="1063414"/>
            <a:ext cx="2919000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360773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JJA 2017, </a:t>
            </a:r>
          </a:p>
          <a:p>
            <a:pPr algn="ctr"/>
            <a:r>
              <a:rPr lang="de-CH" sz="1200" dirty="0" smtClean="0"/>
              <a:t>Lead time 28 h</a:t>
            </a:r>
          </a:p>
          <a:p>
            <a:pPr algn="ctr"/>
            <a:r>
              <a:rPr lang="de-CH" sz="1200" dirty="0" smtClean="0"/>
              <a:t>Valid time 16 UTC</a:t>
            </a:r>
            <a:endParaRPr lang="de-CH" sz="1200" dirty="0"/>
          </a:p>
        </p:txBody>
      </p:sp>
      <p:pic>
        <p:nvPicPr>
          <p:cNvPr id="9" name="Picture 2" descr="M:\zue-prod\fc_development\users\hes\PostprocVeri\figures\verif\grid\cosmo-e\emos_censnorm_comparison_diff_methods\cloud_area_fraction\seasonal_fits\EMOS_seas_wo_persistence_vs_COSMO-E_period20170301to20170531_leadtime27_init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98" y="1063414"/>
            <a:ext cx="2919000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8173" y="360773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MAM 2017, </a:t>
            </a:r>
          </a:p>
          <a:p>
            <a:pPr algn="ctr"/>
            <a:r>
              <a:rPr lang="de-CH" sz="1200" dirty="0" smtClean="0"/>
              <a:t>Lead time 27 h</a:t>
            </a:r>
          </a:p>
          <a:p>
            <a:pPr algn="ctr"/>
            <a:r>
              <a:rPr lang="de-CH" sz="1200" dirty="0" smtClean="0"/>
              <a:t>Valid time 15 UTC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48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12723" y="3494388"/>
            <a:ext cx="6081933" cy="1494113"/>
          </a:xfrm>
        </p:spPr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PostprocVeri</a:t>
            </a:r>
            <a:r>
              <a:rPr lang="en-GB" dirty="0" smtClean="0"/>
              <a:t> @ Meteoswiss</a:t>
            </a:r>
            <a:endParaRPr lang="en-GB" dirty="0"/>
          </a:p>
        </p:txBody>
      </p:sp>
      <p:pic>
        <p:nvPicPr>
          <p:cNvPr id="3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4450"/>
            <a:ext cx="8182466" cy="20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forecast</a:t>
            </a:r>
            <a:br>
              <a:rPr lang="en-GB" dirty="0" smtClean="0"/>
            </a:br>
            <a:r>
              <a:rPr lang="en-GB" sz="1800" dirty="0" smtClean="0"/>
              <a:t>ML on COSMO-1</a:t>
            </a:r>
            <a:endParaRPr lang="en-GB" sz="1800" dirty="0"/>
          </a:p>
        </p:txBody>
      </p:sp>
      <p:pic>
        <p:nvPicPr>
          <p:cNvPr id="22" name="Picture 2" descr="C:\Users\gua\Desktop\X_Matteo_Guidicelli\Presentation\Preliminary analysis\stat_befo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6968" r="23831" b="10356"/>
          <a:stretch/>
        </p:blipFill>
        <p:spPr bwMode="auto">
          <a:xfrm>
            <a:off x="276225" y="1572219"/>
            <a:ext cx="2713495" cy="24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/>
          <p:nvPr/>
        </p:nvSpPr>
        <p:spPr>
          <a:xfrm>
            <a:off x="2977197" y="1427607"/>
            <a:ext cx="359092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COSMO-1 variables: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Hourly mean wind, gust, u, v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Pressure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Boundary layer height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Relative humidity</a:t>
            </a:r>
          </a:p>
          <a:p>
            <a:pPr marL="742894" lvl="1" indent="-285750">
              <a:spcAft>
                <a:spcPts val="0"/>
              </a:spcAft>
              <a:buFontTx/>
              <a:buChar char="-"/>
            </a:pPr>
            <a:r>
              <a:rPr lang="en-GB" sz="1400" dirty="0" smtClean="0"/>
              <a:t>…</a:t>
            </a:r>
          </a:p>
          <a:p>
            <a:pPr marL="457144" lvl="1">
              <a:spcAft>
                <a:spcPts val="0"/>
              </a:spcAft>
            </a:pPr>
            <a:endParaRPr lang="en-GB" sz="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Seasonality parameters:</a:t>
            </a:r>
          </a:p>
          <a:p>
            <a:pPr marL="742894" lvl="1" indent="-285750">
              <a:spcAft>
                <a:spcPts val="600"/>
              </a:spcAft>
              <a:buFontTx/>
              <a:buChar char="-"/>
            </a:pPr>
            <a:r>
              <a:rPr lang="en-GB" sz="1400" dirty="0" smtClean="0"/>
              <a:t>Hour and Day of the year</a:t>
            </a:r>
            <a:endParaRPr lang="en-GB" sz="8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Topographical parameters </a:t>
            </a:r>
            <a:endParaRPr lang="en-GB" sz="1400" dirty="0"/>
          </a:p>
          <a:p>
            <a:pPr>
              <a:spcAft>
                <a:spcPts val="600"/>
              </a:spcAft>
            </a:pPr>
            <a:r>
              <a:rPr lang="en-GB" sz="1400" dirty="0" smtClean="0"/>
              <a:t>      (resolutions 15 km – 100 m):</a:t>
            </a:r>
          </a:p>
        </p:txBody>
      </p:sp>
      <p:pic>
        <p:nvPicPr>
          <p:cNvPr id="24" name="Picture 3" descr="C:\Users\gua\Desktop\n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/>
          <a:stretch/>
        </p:blipFill>
        <p:spPr bwMode="auto">
          <a:xfrm>
            <a:off x="6987334" y="2751266"/>
            <a:ext cx="1839348" cy="12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2977197" y="1427607"/>
            <a:ext cx="3185478" cy="1403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89720" y="2947841"/>
            <a:ext cx="3169780" cy="539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989720" y="3631907"/>
            <a:ext cx="3172955" cy="9447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Elbow Connector 13"/>
          <p:cNvCxnSpPr/>
          <p:nvPr/>
        </p:nvCxnSpPr>
        <p:spPr bwMode="auto">
          <a:xfrm>
            <a:off x="6162675" y="2246319"/>
            <a:ext cx="749300" cy="70152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15"/>
          <p:cNvCxnSpPr>
            <a:stCxn id="26" idx="3"/>
          </p:cNvCxnSpPr>
          <p:nvPr/>
        </p:nvCxnSpPr>
        <p:spPr bwMode="auto">
          <a:xfrm>
            <a:off x="6159500" y="3217716"/>
            <a:ext cx="7493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Elbow Connector 17"/>
          <p:cNvCxnSpPr/>
          <p:nvPr/>
        </p:nvCxnSpPr>
        <p:spPr bwMode="auto">
          <a:xfrm flipV="1">
            <a:off x="6159500" y="3396532"/>
            <a:ext cx="749300" cy="70773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80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forecast</a:t>
            </a:r>
            <a:br>
              <a:rPr lang="en-GB" dirty="0" smtClean="0"/>
            </a:br>
            <a:r>
              <a:rPr lang="en-GB" sz="1800" dirty="0" smtClean="0"/>
              <a:t>ML on COSMO-1</a:t>
            </a:r>
            <a:endParaRPr lang="en-GB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1"/>
          <p:cNvGrpSpPr/>
          <p:nvPr/>
        </p:nvGrpSpPr>
        <p:grpSpPr>
          <a:xfrm>
            <a:off x="568289" y="1183069"/>
            <a:ext cx="5521796" cy="3656974"/>
            <a:chOff x="367138" y="692696"/>
            <a:chExt cx="7818447" cy="51779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062028"/>
              <a:ext cx="2448272" cy="220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05" y="3638447"/>
              <a:ext cx="2457041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776" y="3638447"/>
              <a:ext cx="2462809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05" y="1062028"/>
              <a:ext cx="2455399" cy="222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623" y="1062028"/>
              <a:ext cx="2473777" cy="223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8" y="3638447"/>
              <a:ext cx="2490830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1"/>
            <p:cNvSpPr txBox="1"/>
            <p:nvPr/>
          </p:nvSpPr>
          <p:spPr>
            <a:xfrm>
              <a:off x="399120" y="692696"/>
              <a:ext cx="1440160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 smtClean="0">
                  <a:latin typeface="+mj-lt"/>
                  <a:cs typeface="Arial" panose="020B0604020202020204" pitchFamily="34" charset="0"/>
                </a:rPr>
                <a:t>DEM</a:t>
              </a:r>
              <a:endParaRPr lang="de-CH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52704" y="692696"/>
              <a:ext cx="2455399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 smtClean="0">
                  <a:latin typeface="+mj-lt"/>
                  <a:cs typeface="Arial" panose="020B0604020202020204" pitchFamily="34" charset="0"/>
                </a:rPr>
                <a:t>E-W derivative</a:t>
              </a:r>
              <a:endParaRPr lang="de-CH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698622" y="692696"/>
              <a:ext cx="2473777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 smtClean="0">
                  <a:latin typeface="+mj-lt"/>
                  <a:cs typeface="Arial" panose="020B0604020202020204" pitchFamily="34" charset="0"/>
                </a:rPr>
                <a:t>N-S derivative</a:t>
              </a:r>
              <a:endParaRPr lang="de-CH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9120" y="3284983"/>
              <a:ext cx="1440160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  <a:cs typeface="Arial" panose="020B0604020202020204" pitchFamily="34" charset="0"/>
                </a:rPr>
                <a:t>Slope</a:t>
              </a:r>
              <a:endParaRPr lang="en-US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52705" y="3284983"/>
              <a:ext cx="1440160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  <a:cs typeface="Arial" panose="020B0604020202020204" pitchFamily="34" charset="0"/>
                </a:rPr>
                <a:t>Aspect</a:t>
              </a:r>
              <a:endParaRPr lang="en-US" sz="14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98622" y="3284983"/>
              <a:ext cx="1440160" cy="43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 smtClean="0">
                  <a:latin typeface="+mj-lt"/>
                  <a:cs typeface="Arial" panose="020B0604020202020204" pitchFamily="34" charset="0"/>
                </a:rPr>
                <a:t>TPI</a:t>
              </a:r>
              <a:endParaRPr lang="de-CH" sz="14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33" y="3263513"/>
            <a:ext cx="1756423" cy="158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82" y="1041892"/>
            <a:ext cx="1747135" cy="18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Brace 3"/>
          <p:cNvSpPr/>
          <p:nvPr/>
        </p:nvSpPr>
        <p:spPr bwMode="auto">
          <a:xfrm>
            <a:off x="8151381" y="1469714"/>
            <a:ext cx="299923" cy="339610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39082" y="1183069"/>
            <a:ext cx="101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>
                <a:latin typeface="+mj-lt"/>
                <a:cs typeface="Arial" panose="020B0604020202020204" pitchFamily="34" charset="0"/>
              </a:rPr>
              <a:t>Sx</a:t>
            </a:r>
            <a:endParaRPr lang="de-CH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68021" y="2828170"/>
            <a:ext cx="174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 smtClean="0"/>
              <a:t>Winstral</a:t>
            </a:r>
            <a:r>
              <a:rPr lang="de-CH" sz="1000" dirty="0" smtClean="0"/>
              <a:t> et al. (2016)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8941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flowchart</a:t>
            </a:r>
            <a:endParaRPr lang="en-GB" dirty="0"/>
          </a:p>
        </p:txBody>
      </p:sp>
      <p:pic>
        <p:nvPicPr>
          <p:cNvPr id="37890" name="Picture 2" descr="C:\Users\gua\Desktop\X_Matteo_Guidicelli\Presentation\Flowchart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14" y="419099"/>
            <a:ext cx="607229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38550" y="3300412"/>
            <a:ext cx="3381375" cy="576263"/>
            <a:chOff x="3638550" y="3300412"/>
            <a:chExt cx="3381375" cy="576263"/>
          </a:xfrm>
        </p:grpSpPr>
        <p:sp>
          <p:nvSpPr>
            <p:cNvPr id="4" name="Rectangle 3"/>
            <p:cNvSpPr/>
            <p:nvPr/>
          </p:nvSpPr>
          <p:spPr bwMode="auto">
            <a:xfrm>
              <a:off x="3686175" y="3362325"/>
              <a:ext cx="3333750" cy="514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638550" y="3300412"/>
              <a:ext cx="628650" cy="1047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8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 forecast</a:t>
            </a:r>
            <a:br>
              <a:rPr lang="en-GB" dirty="0"/>
            </a:br>
            <a:r>
              <a:rPr lang="en-GB" sz="1800" dirty="0"/>
              <a:t>ML on COSMO-1</a:t>
            </a:r>
            <a:endParaRPr lang="fr-CH" dirty="0"/>
          </a:p>
        </p:txBody>
      </p:sp>
      <p:pic>
        <p:nvPicPr>
          <p:cNvPr id="4" name="Picture 4" descr="C:\Users\gua\Desktop\X_Matteo_Guidicelli\Presentation\Lead_times_gust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29116" y="1397642"/>
            <a:ext cx="4317300" cy="2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ua\Desktop\X_Matteo_Guidicelli\Presentation\Step1\case_studies_gridCOSMO201812090400forecast0_mea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303"/>
          <a:stretch/>
        </p:blipFill>
        <p:spPr bwMode="auto">
          <a:xfrm>
            <a:off x="4964948" y="142861"/>
            <a:ext cx="2997951" cy="25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ua\Desktop\X_Matteo_Guidicelli\Presentation\Step2\case_studies_gridStep2201812090400forecast0_RF_me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49" y="2535483"/>
            <a:ext cx="3407526" cy="25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185710"/>
            <a:ext cx="3246699" cy="708082"/>
          </a:xfrm>
        </p:spPr>
        <p:txBody>
          <a:bodyPr/>
          <a:lstStyle/>
          <a:p>
            <a:r>
              <a:rPr lang="en-GB" sz="2000" dirty="0" smtClean="0"/>
              <a:t>Air Temperature</a:t>
            </a:r>
            <a:br>
              <a:rPr lang="en-GB" sz="2000" dirty="0" smtClean="0"/>
            </a:br>
            <a:r>
              <a:rPr lang="en-GB" sz="2000" dirty="0" smtClean="0"/>
              <a:t>“Mixed Ensemble”</a:t>
            </a:r>
            <a:endParaRPr lang="en-GB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733425" y="962024"/>
            <a:ext cx="3200400" cy="3514725"/>
          </a:xfrm>
        </p:spPr>
        <p:txBody>
          <a:bodyPr/>
          <a:lstStyle/>
          <a:p>
            <a:r>
              <a:rPr lang="en-GB" dirty="0" smtClean="0"/>
              <a:t>121 Stations, 2017-2018</a:t>
            </a:r>
          </a:p>
          <a:p>
            <a:r>
              <a:rPr lang="en-GB" dirty="0"/>
              <a:t>Combination of COSMO-E and IFS-ENS and </a:t>
            </a:r>
            <a:r>
              <a:rPr lang="en-GB" dirty="0" smtClean="0"/>
              <a:t>post-processing </a:t>
            </a:r>
            <a:r>
              <a:rPr lang="en-GB" dirty="0"/>
              <a:t>with </a:t>
            </a:r>
            <a:r>
              <a:rPr lang="en-GB" dirty="0" smtClean="0"/>
              <a:t>EMOS:</a:t>
            </a:r>
            <a:endParaRPr lang="en-GB" dirty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Mean: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sz="8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  mean COSMO      mean IFS</a:t>
            </a:r>
            <a:endParaRPr lang="en-GB" sz="1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</a:t>
            </a:r>
            <a:r>
              <a:rPr lang="en-GB" sz="1400" dirty="0" err="1" smtClean="0"/>
              <a:t>Std</a:t>
            </a:r>
            <a:r>
              <a:rPr lang="en-GB" sz="1400" dirty="0" smtClean="0"/>
              <a:t>: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Better than either calibrated single model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03" y="0"/>
            <a:ext cx="5138097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3329" b="11328"/>
          <a:stretch/>
        </p:blipFill>
        <p:spPr>
          <a:xfrm>
            <a:off x="1533524" y="2028790"/>
            <a:ext cx="1990725" cy="381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r="11891" b="17154"/>
          <a:stretch/>
        </p:blipFill>
        <p:spPr>
          <a:xfrm>
            <a:off x="1523999" y="3070409"/>
            <a:ext cx="1323773" cy="34961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2389583" y="2324100"/>
            <a:ext cx="186928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367086" y="2333626"/>
            <a:ext cx="71439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185710"/>
            <a:ext cx="8096250" cy="708082"/>
          </a:xfrm>
        </p:spPr>
        <p:txBody>
          <a:bodyPr/>
          <a:lstStyle/>
          <a:p>
            <a:r>
              <a:rPr lang="de-CH" sz="2600" b="1" dirty="0" err="1" smtClean="0"/>
              <a:t>Temperature</a:t>
            </a:r>
            <a:r>
              <a:rPr lang="de-CH" sz="2600" b="1" dirty="0" smtClean="0"/>
              <a:t>: </a:t>
            </a:r>
            <a:r>
              <a:rPr lang="de-CH" sz="2600" b="1" dirty="0" err="1" smtClean="0"/>
              <a:t>Skill</a:t>
            </a:r>
            <a:r>
              <a:rPr lang="de-CH" sz="2600" b="1" dirty="0" smtClean="0"/>
              <a:t> (CRPS) </a:t>
            </a:r>
            <a:r>
              <a:rPr lang="de-CH" sz="2600" b="1" dirty="0" err="1" smtClean="0"/>
              <a:t>of</a:t>
            </a:r>
            <a:r>
              <a:rPr lang="de-CH" sz="2600" b="1" dirty="0" smtClean="0"/>
              <a:t> DMO </a:t>
            </a:r>
            <a:r>
              <a:rPr lang="de-CH" sz="2600" b="1" dirty="0" err="1" smtClean="0"/>
              <a:t>and</a:t>
            </a:r>
            <a:r>
              <a:rPr lang="de-CH" sz="2600" b="1" dirty="0" smtClean="0"/>
              <a:t> EMOS </a:t>
            </a:r>
            <a:endParaRPr lang="en-GB" sz="2600" b="1" dirty="0"/>
          </a:p>
        </p:txBody>
      </p:sp>
      <p:pic>
        <p:nvPicPr>
          <p:cNvPr id="1029" name="Picture 5" descr="C:\Users\jar\Desktop\crps_allmo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" y="1085908"/>
            <a:ext cx="5245807" cy="36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904875"/>
            <a:ext cx="2800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Swiss </a:t>
            </a:r>
            <a:r>
              <a:rPr lang="de-CH" sz="1400" dirty="0" err="1" smtClean="0"/>
              <a:t>station</a:t>
            </a:r>
            <a:r>
              <a:rPr lang="de-CH" sz="1400" dirty="0" err="1"/>
              <a:t>-</a:t>
            </a:r>
            <a:r>
              <a:rPr lang="de-CH" sz="1400" dirty="0" err="1" smtClean="0"/>
              <a:t>mean</a:t>
            </a:r>
            <a:r>
              <a:rPr lang="de-CH" sz="1400" dirty="0" smtClean="0"/>
              <a:t> CRPS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temperature</a:t>
            </a:r>
            <a:r>
              <a:rPr lang="de-CH" sz="1400" dirty="0" smtClean="0"/>
              <a:t> </a:t>
            </a:r>
            <a:r>
              <a:rPr lang="de-CH" sz="1400" dirty="0" err="1" smtClean="0"/>
              <a:t>forecasts</a:t>
            </a:r>
            <a:r>
              <a:rPr lang="de-CH" sz="1400" dirty="0" smtClean="0"/>
              <a:t> </a:t>
            </a:r>
            <a:r>
              <a:rPr lang="de-CH" sz="1400" dirty="0" err="1" smtClean="0"/>
              <a:t>from</a:t>
            </a:r>
            <a:r>
              <a:rPr lang="de-CH" sz="1400" dirty="0" smtClean="0"/>
              <a:t> IFS </a:t>
            </a:r>
            <a:r>
              <a:rPr lang="de-CH" sz="1400" dirty="0" err="1" smtClean="0"/>
              <a:t>and</a:t>
            </a:r>
            <a:r>
              <a:rPr lang="de-CH" sz="1400" dirty="0" smtClean="0"/>
              <a:t> COSMO DMO </a:t>
            </a:r>
            <a:r>
              <a:rPr lang="de-CH" sz="1400" dirty="0" err="1" smtClean="0"/>
              <a:t>and</a:t>
            </a:r>
            <a:r>
              <a:rPr lang="de-CH" sz="1400" dirty="0" smtClean="0"/>
              <a:t> EMOS, </a:t>
            </a:r>
            <a:r>
              <a:rPr lang="de-CH" sz="1400" dirty="0" err="1" smtClean="0"/>
              <a:t>and</a:t>
            </a:r>
            <a:r>
              <a:rPr lang="de-CH" sz="1400" dirty="0" smtClean="0"/>
              <a:t> a multi-model </a:t>
            </a:r>
            <a:r>
              <a:rPr lang="de-CH" sz="1400" dirty="0" err="1" smtClean="0"/>
              <a:t>approach</a:t>
            </a:r>
            <a:endParaRPr lang="de-CH" sz="1400" dirty="0" smtClean="0"/>
          </a:p>
          <a:p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dirty="0" smtClean="0"/>
              <a:t>COSMO </a:t>
            </a:r>
            <a:r>
              <a:rPr lang="de-CH" sz="1400" dirty="0" err="1" smtClean="0"/>
              <a:t>improves</a:t>
            </a:r>
            <a:r>
              <a:rPr lang="de-CH" sz="1400" dirty="0" smtClean="0"/>
              <a:t> IFS </a:t>
            </a:r>
            <a:r>
              <a:rPr lang="de-CH" sz="1400" dirty="0" err="1" smtClean="0"/>
              <a:t>substantially</a:t>
            </a:r>
            <a:r>
              <a:rPr lang="de-CH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de-CH" sz="1400" dirty="0" smtClean="0"/>
          </a:p>
          <a:p>
            <a:pPr marL="285750" indent="-285750">
              <a:buFontTx/>
              <a:buChar char="-"/>
            </a:pPr>
            <a:r>
              <a:rPr lang="de-CH" sz="1400" dirty="0" smtClean="0"/>
              <a:t>Post-</a:t>
            </a:r>
            <a:r>
              <a:rPr lang="de-CH" sz="1400" dirty="0" err="1" smtClean="0"/>
              <a:t>processing</a:t>
            </a:r>
            <a:r>
              <a:rPr lang="de-CH" sz="1400" dirty="0" smtClean="0"/>
              <a:t> via EMOS </a:t>
            </a:r>
            <a:r>
              <a:rPr lang="de-CH" sz="1400" dirty="0" err="1" smtClean="0"/>
              <a:t>leads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a </a:t>
            </a:r>
            <a:r>
              <a:rPr lang="de-CH" sz="1400" dirty="0" err="1" smtClean="0"/>
              <a:t>further</a:t>
            </a:r>
            <a:r>
              <a:rPr lang="de-CH" sz="1400" dirty="0" smtClean="0"/>
              <a:t> </a:t>
            </a:r>
            <a:r>
              <a:rPr lang="de-CH" sz="1400" dirty="0" err="1" smtClean="0"/>
              <a:t>improvement</a:t>
            </a:r>
            <a:endParaRPr lang="de-CH" sz="1400" dirty="0" smtClean="0"/>
          </a:p>
          <a:p>
            <a:r>
              <a:rPr lang="de-CH" sz="1400" dirty="0" smtClean="0"/>
              <a:t>.</a:t>
            </a:r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dirty="0" err="1" smtClean="0"/>
              <a:t>Combination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both</a:t>
            </a:r>
            <a:r>
              <a:rPr lang="de-CH" sz="1400" dirty="0" smtClean="0"/>
              <a:t> (IFS </a:t>
            </a:r>
            <a:r>
              <a:rPr lang="de-CH" sz="1400" dirty="0" err="1" smtClean="0"/>
              <a:t>and</a:t>
            </a:r>
            <a:r>
              <a:rPr lang="de-CH" sz="1400" dirty="0" smtClean="0"/>
              <a:t> ECMWF) </a:t>
            </a:r>
            <a:r>
              <a:rPr lang="de-CH" sz="1400" dirty="0" err="1" smtClean="0"/>
              <a:t>able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outperform</a:t>
            </a:r>
            <a:r>
              <a:rPr lang="de-CH" sz="1400" dirty="0" smtClean="0"/>
              <a:t> COSMO-PP </a:t>
            </a:r>
            <a:r>
              <a:rPr lang="de-CH" sz="1400" dirty="0" err="1" smtClean="0"/>
              <a:t>output</a:t>
            </a:r>
            <a:r>
              <a:rPr lang="de-CH" sz="1400" dirty="0" smtClean="0"/>
              <a:t>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059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" y="185710"/>
            <a:ext cx="8096250" cy="708082"/>
          </a:xfrm>
        </p:spPr>
        <p:txBody>
          <a:bodyPr/>
          <a:lstStyle/>
          <a:p>
            <a:r>
              <a:rPr lang="de-CH" sz="2600" b="1" dirty="0" err="1" smtClean="0"/>
              <a:t>Temperature</a:t>
            </a:r>
            <a:r>
              <a:rPr lang="de-CH" sz="2600" b="1" dirty="0" smtClean="0"/>
              <a:t>: </a:t>
            </a:r>
            <a:r>
              <a:rPr lang="de-CH" sz="2600" b="1" dirty="0" err="1" smtClean="0"/>
              <a:t>Improving</a:t>
            </a:r>
            <a:r>
              <a:rPr lang="de-CH" sz="2600" b="1" dirty="0" smtClean="0"/>
              <a:t> EMOS (</a:t>
            </a:r>
            <a:r>
              <a:rPr lang="de-CH" sz="2600" b="1" dirty="0" err="1" smtClean="0"/>
              <a:t>add</a:t>
            </a:r>
            <a:r>
              <a:rPr lang="de-CH" sz="2600" b="1" dirty="0" smtClean="0"/>
              <a:t>. </a:t>
            </a:r>
            <a:r>
              <a:rPr lang="de-CH" sz="2600" b="1" dirty="0" err="1" smtClean="0"/>
              <a:t>Predictors</a:t>
            </a:r>
            <a:r>
              <a:rPr lang="de-CH" sz="2600" b="1" dirty="0" smtClean="0"/>
              <a:t>)</a:t>
            </a:r>
            <a:endParaRPr lang="en-GB" sz="2600" b="1" dirty="0"/>
          </a:p>
        </p:txBody>
      </p:sp>
      <p:pic>
        <p:nvPicPr>
          <p:cNvPr id="3074" name="Picture 2" descr="C:\Users\jar\Desktop\2019-09-02_12-51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885825"/>
            <a:ext cx="5790531" cy="3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2675" y="1009650"/>
            <a:ext cx="2800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CRPSS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temperature</a:t>
            </a:r>
            <a:r>
              <a:rPr lang="de-CH" sz="1400" dirty="0" smtClean="0"/>
              <a:t> </a:t>
            </a:r>
            <a:r>
              <a:rPr lang="de-CH" sz="1400" dirty="0" err="1" smtClean="0"/>
              <a:t>forecasts</a:t>
            </a:r>
            <a:r>
              <a:rPr lang="de-CH" sz="1400" dirty="0" smtClean="0"/>
              <a:t> at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station</a:t>
            </a:r>
            <a:r>
              <a:rPr lang="de-CH" sz="1400" dirty="0" smtClean="0"/>
              <a:t> </a:t>
            </a:r>
            <a:r>
              <a:rPr lang="de-CH" sz="1400" dirty="0" err="1" smtClean="0"/>
              <a:t>Andermatt</a:t>
            </a:r>
            <a:r>
              <a:rPr lang="de-CH" sz="1400" dirty="0" smtClean="0"/>
              <a:t> (ANT)</a:t>
            </a:r>
          </a:p>
          <a:p>
            <a:endParaRPr lang="de-CH" sz="1400" dirty="0" smtClean="0"/>
          </a:p>
          <a:p>
            <a:r>
              <a:rPr lang="de-CH" sz="1400" b="1" dirty="0" err="1" smtClean="0"/>
              <a:t>Suitable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predictors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are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able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to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improve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forecast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substantially</a:t>
            </a:r>
            <a:r>
              <a:rPr lang="de-CH" sz="1400" dirty="0" smtClean="0"/>
              <a:t>.</a:t>
            </a:r>
          </a:p>
          <a:p>
            <a:endParaRPr lang="de-CH" sz="1400" dirty="0" smtClean="0"/>
          </a:p>
          <a:p>
            <a:pPr marL="285750" indent="-285750">
              <a:buFontTx/>
              <a:buChar char="-"/>
            </a:pPr>
            <a:r>
              <a:rPr lang="de-CH" sz="1400" b="1" dirty="0"/>
              <a:t>Error at </a:t>
            </a:r>
            <a:r>
              <a:rPr lang="de-CH" sz="1400" b="1" dirty="0" err="1"/>
              <a:t>init</a:t>
            </a:r>
            <a:r>
              <a:rPr lang="de-CH" sz="1400" b="1" dirty="0"/>
              <a:t>. time</a:t>
            </a:r>
            <a:r>
              <a:rPr lang="de-CH" sz="1400" dirty="0"/>
              <a:t>: </a:t>
            </a:r>
          </a:p>
          <a:p>
            <a:pPr lvl="1"/>
            <a:r>
              <a:rPr lang="de-CH" sz="1400" dirty="0"/>
              <a:t>Massive </a:t>
            </a:r>
            <a:r>
              <a:rPr lang="de-CH" sz="1400" dirty="0" err="1"/>
              <a:t>improvement</a:t>
            </a:r>
            <a:r>
              <a:rPr lang="de-CH" sz="1400" dirty="0"/>
              <a:t> in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beginning</a:t>
            </a:r>
            <a:r>
              <a:rPr lang="de-CH" sz="1400" dirty="0"/>
              <a:t>.</a:t>
            </a:r>
          </a:p>
          <a:p>
            <a:endParaRPr lang="de-CH" sz="1400" dirty="0"/>
          </a:p>
          <a:p>
            <a:pPr marL="285750" indent="-285750">
              <a:buFontTx/>
              <a:buChar char="-"/>
            </a:pPr>
            <a:r>
              <a:rPr lang="de-CH" sz="1400" b="1" dirty="0" err="1" smtClean="0"/>
              <a:t>Boundary</a:t>
            </a:r>
            <a:r>
              <a:rPr lang="de-CH" sz="1400" b="1" dirty="0" smtClean="0"/>
              <a:t> Layer </a:t>
            </a:r>
            <a:r>
              <a:rPr lang="de-CH" sz="1400" b="1" dirty="0" err="1" smtClean="0"/>
              <a:t>thickness</a:t>
            </a:r>
            <a:r>
              <a:rPr lang="de-CH" sz="1400" dirty="0" smtClean="0"/>
              <a:t>:</a:t>
            </a:r>
          </a:p>
          <a:p>
            <a:pPr lvl="1"/>
            <a:r>
              <a:rPr lang="de-CH" sz="1400" dirty="0" err="1" smtClean="0"/>
              <a:t>Improvement</a:t>
            </a:r>
            <a:r>
              <a:rPr lang="de-CH" sz="1400" dirty="0" smtClean="0"/>
              <a:t> at </a:t>
            </a:r>
            <a:r>
              <a:rPr lang="de-CH" sz="1400" dirty="0" err="1" smtClean="0"/>
              <a:t>night</a:t>
            </a:r>
            <a:r>
              <a:rPr lang="de-CH" sz="1400" dirty="0" smtClean="0"/>
              <a:t>/ in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morning</a:t>
            </a:r>
            <a:r>
              <a:rPr lang="de-CH" sz="1400" dirty="0" smtClean="0"/>
              <a:t>.</a:t>
            </a:r>
          </a:p>
          <a:p>
            <a:pPr lvl="1"/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9415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681</Words>
  <Application>Microsoft Office PowerPoint</Application>
  <PresentationFormat>Affichage à l'écran (16:9)</PresentationFormat>
  <Paragraphs>113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en_Format_16-9</vt:lpstr>
      <vt:lpstr>Recent developments on postprocessing </vt:lpstr>
      <vt:lpstr>Présentation PowerPoint</vt:lpstr>
      <vt:lpstr>Wind forecast ML on COSMO-1</vt:lpstr>
      <vt:lpstr>Wind forecast ML on COSMO-1</vt:lpstr>
      <vt:lpstr>Project flowchart</vt:lpstr>
      <vt:lpstr>Wind forecast ML on COSMO-1</vt:lpstr>
      <vt:lpstr>Air Temperature “Mixed Ensemble”</vt:lpstr>
      <vt:lpstr>Temperature: Skill (CRPS) of DMO and EMOS </vt:lpstr>
      <vt:lpstr>Temperature: Improving EMOS (add. Predictors)</vt:lpstr>
      <vt:lpstr>Temperature: Quasi-Operational station PP</vt:lpstr>
      <vt:lpstr>Temperature: Quasi-Operational station PP blended product including COSMO and IFS</vt:lpstr>
      <vt:lpstr>Precipitation: CRPS of DMO(bottom)  and EMOS(top)</vt:lpstr>
      <vt:lpstr>Skill (CRPSS) of EMOS for cloud cover</vt:lpstr>
      <vt:lpstr>Présentation PowerPoint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on postprocessing </dc:title>
  <dc:creator>Cattani Daniel</dc:creator>
  <cp:lastModifiedBy>Cattani Daniel</cp:lastModifiedBy>
  <cp:revision>10</cp:revision>
  <cp:lastPrinted>2016-02-16T15:38:09Z</cp:lastPrinted>
  <dcterms:created xsi:type="dcterms:W3CDTF">2019-09-04T06:52:44Z</dcterms:created>
  <dcterms:modified xsi:type="dcterms:W3CDTF">2019-09-07T14:55:55Z</dcterms:modified>
</cp:coreProperties>
</file>