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4108" r:id="rId2"/>
    <p:sldMasterId id="2147484120" r:id="rId3"/>
  </p:sldMasterIdLst>
  <p:notesMasterIdLst>
    <p:notesMasterId r:id="rId40"/>
  </p:notesMasterIdLst>
  <p:handoutMasterIdLst>
    <p:handoutMasterId r:id="rId41"/>
  </p:handoutMasterIdLst>
  <p:sldIdLst>
    <p:sldId id="514" r:id="rId4"/>
    <p:sldId id="548" r:id="rId5"/>
    <p:sldId id="529" r:id="rId6"/>
    <p:sldId id="515" r:id="rId7"/>
    <p:sldId id="516" r:id="rId8"/>
    <p:sldId id="519" r:id="rId9"/>
    <p:sldId id="520" r:id="rId10"/>
    <p:sldId id="530" r:id="rId11"/>
    <p:sldId id="521" r:id="rId12"/>
    <p:sldId id="531" r:id="rId13"/>
    <p:sldId id="532" r:id="rId14"/>
    <p:sldId id="534" r:id="rId15"/>
    <p:sldId id="525" r:id="rId16"/>
    <p:sldId id="526" r:id="rId17"/>
    <p:sldId id="533" r:id="rId18"/>
    <p:sldId id="550" r:id="rId19"/>
    <p:sldId id="551" r:id="rId20"/>
    <p:sldId id="552" r:id="rId21"/>
    <p:sldId id="535" r:id="rId22"/>
    <p:sldId id="523" r:id="rId23"/>
    <p:sldId id="528" r:id="rId24"/>
    <p:sldId id="547" r:id="rId25"/>
    <p:sldId id="524" r:id="rId26"/>
    <p:sldId id="522" r:id="rId27"/>
    <p:sldId id="553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9" r:id="rId39"/>
  </p:sldIdLst>
  <p:sldSz cx="9144000" cy="6858000" type="screen4x3"/>
  <p:notesSz cx="6745288" cy="98821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4294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3339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4195">
          <p15:clr>
            <a:srgbClr val="A4A3A4"/>
          </p15:clr>
        </p15:guide>
        <p15:guide id="12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00FF00"/>
    <a:srgbClr val="FF9900"/>
    <a:srgbClr val="006600"/>
    <a:srgbClr val="008000"/>
    <a:srgbClr val="669900"/>
    <a:srgbClr val="CC00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1" autoAdjust="0"/>
    <p:restoredTop sz="94564" autoAdjust="0"/>
  </p:normalViewPr>
  <p:slideViewPr>
    <p:cSldViewPr snapToObjects="1">
      <p:cViewPr varScale="1">
        <p:scale>
          <a:sx n="108" d="100"/>
          <a:sy n="108" d="100"/>
        </p:scale>
        <p:origin x="1938" y="108"/>
      </p:cViewPr>
      <p:guideLst>
        <p:guide orient="horz" pos="3521"/>
        <p:guide orient="horz" pos="890"/>
        <p:guide orient="horz" pos="3929"/>
        <p:guide orient="horz" pos="4294"/>
        <p:guide orient="horz" pos="981"/>
        <p:guide orient="horz" pos="3339"/>
        <p:guide orient="horz" pos="4065"/>
        <p:guide pos="2880"/>
        <p:guide pos="295"/>
        <p:guide pos="5465"/>
        <p:guide pos="4195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3774" y="-120"/>
      </p:cViewPr>
      <p:guideLst>
        <p:guide orient="horz" pos="311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257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5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6888"/>
            <a:ext cx="29257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5136E95D-0E92-4DD7-96B1-7599096FF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07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57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74700"/>
            <a:ext cx="485140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24400"/>
            <a:ext cx="49450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25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69425"/>
            <a:ext cx="2925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5" rIns="90888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9DF1AA5-F904-4FDA-BD83-ED9FE067B1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45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F1AA5-F904-4FDA-BD83-ED9FE067B16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48675" y="6532563"/>
            <a:ext cx="4651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FD19-A1B5-4234-91CB-E15C421949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6606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93C8-B5E7-4013-83E2-DFB83F6EE3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7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A549-9961-4D8C-9562-3995A7D523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74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6F99-D068-4D3F-9773-CE01F6E95D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28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2F46-76F8-4F53-A533-88D4D6A3EC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39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3C50-41EA-440A-8548-080D4B373F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1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C988-F57B-40CE-8975-D2572DD88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96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2A9F-6E5F-4091-8178-01A4E82207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61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7F89-48D9-42D2-87BE-74A4ED9A57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8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0234-7D16-4B72-B969-B5763FC90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53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62E1-7BAA-48CE-A007-FE9D26A93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448675" y="6532563"/>
            <a:ext cx="46513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FD19-A1B5-4234-91CB-E15C421949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3725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EFEB-96E4-4607-B8D5-74EFDD0D61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297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4F9C-47C9-46E9-A17C-3F8C3B9B04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6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D0FA-371F-4691-8DE3-5E9F97E9FC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3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4693-9616-47BF-8904-25A8E1F2D2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76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F237-F731-431B-B501-44E922DF47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75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DB82-9AD6-4EFC-BB3B-F0061CF238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9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FD19-A1B5-4234-91CB-E15C4219491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7693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B820-DFEE-455B-95D3-A6738FDF34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4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7873-657A-4F47-8571-85B2C321A4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02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D63C-9C7E-40E4-A78A-FCE7B10F6E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8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A2B2-33DC-4E32-A0F8-EEA7BDE41A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3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15DC-4B86-4E97-9C35-2CF5C1FC73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2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32CE-6471-4D86-9AF8-C40C1D190C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6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252413" y="1052513"/>
            <a:ext cx="864076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252413" y="6524625"/>
            <a:ext cx="864076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7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577013"/>
            <a:ext cx="2778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900113" y="6524625"/>
            <a:ext cx="5032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200" b="0" dirty="0"/>
              <a:t>WG 5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2484438" y="6538913"/>
            <a:ext cx="4114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100" dirty="0"/>
              <a:t>COSMO GM Saint Petersburg,  3-7th September 2018</a:t>
            </a:r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11"/>
          <p:cNvSpPr txBox="1">
            <a:spLocks noChangeArrowheads="1"/>
          </p:cNvSpPr>
          <p:nvPr userDrawn="1"/>
        </p:nvSpPr>
        <p:spPr bwMode="auto">
          <a:xfrm>
            <a:off x="6426200" y="6524625"/>
            <a:ext cx="2106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200" b="0" dirty="0"/>
              <a:t>Ulrich Pflüger </a:t>
            </a:r>
          </a:p>
        </p:txBody>
      </p:sp>
      <p:pic>
        <p:nvPicPr>
          <p:cNvPr id="1035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79388"/>
            <a:ext cx="27352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48675" y="6532563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/>
            </a:lvl1pPr>
          </a:lstStyle>
          <a:p>
            <a:pPr>
              <a:defRPr/>
            </a:pPr>
            <a:fld id="{6E2F219D-3770-4415-9D6A-5BCAB88430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23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C139A8-D8C1-45BA-9C2F-059582D3E9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8D79A-03F7-4AE4-88B4-F9D8E7ACFB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42BCC7-8D76-4B5A-848C-7826838A501E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/>
          </a:p>
        </p:txBody>
      </p:sp>
      <p:sp>
        <p:nvSpPr>
          <p:cNvPr id="6147" name="Text Box 20"/>
          <p:cNvSpPr>
            <a:spLocks noGrp="1" noChangeArrowheads="1"/>
          </p:cNvSpPr>
          <p:nvPr>
            <p:ph type="title"/>
          </p:nvPr>
        </p:nvSpPr>
        <p:spPr>
          <a:xfrm>
            <a:off x="539750" y="3068638"/>
            <a:ext cx="8229600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de-DE" sz="2400" dirty="0"/>
              <a:t>A comparison of </a:t>
            </a:r>
            <a:r>
              <a:rPr lang="en-US" altLang="de-DE" sz="2400" dirty="0" err="1"/>
              <a:t>Rfdbk</a:t>
            </a:r>
            <a:r>
              <a:rPr lang="en-US" altLang="de-DE" sz="2400" dirty="0"/>
              <a:t> and VERSUS verification results</a:t>
            </a:r>
            <a:br>
              <a:rPr lang="de-DE" altLang="de-DE" sz="1600" dirty="0"/>
            </a:b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dirty="0"/>
              <a:t>Ulrich Pflüger</a:t>
            </a:r>
            <a:r>
              <a:rPr lang="de-DE" altLang="de-DE" sz="2400" dirty="0"/>
              <a:t> </a:t>
            </a:r>
            <a:br>
              <a:rPr lang="de-DE" altLang="de-DE" sz="2400" dirty="0"/>
            </a:br>
            <a:r>
              <a:rPr lang="de-DE" altLang="de-DE" sz="1100" dirty="0"/>
              <a:t>Deutscher Wetterdienst</a:t>
            </a:r>
            <a:br>
              <a:rPr lang="de-DE" altLang="de-DE" sz="1100" dirty="0"/>
            </a:b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5DB5D9C-E5E5-487E-927C-7DC2762C5D38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/>
          </a:p>
        </p:txBody>
      </p:sp>
      <p:pic>
        <p:nvPicPr>
          <p:cNvPr id="14339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1079500"/>
            <a:ext cx="91439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COSMO-D2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(CA2, 201806)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46088" y="404912"/>
            <a:ext cx="5566072" cy="431800"/>
          </a:xfrm>
        </p:spPr>
        <p:txBody>
          <a:bodyPr/>
          <a:lstStyle/>
          <a:p>
            <a:r>
              <a:rPr lang="de-DE" altLang="de-DE" dirty="0">
                <a:sym typeface="Wingdings" pitchFamily="2" charset="2"/>
              </a:rPr>
              <a:t>CA2  CA2_N</a:t>
            </a:r>
            <a:endParaRPr lang="de-DE" altLang="de-DE" dirty="0"/>
          </a:p>
        </p:txBody>
      </p:sp>
      <p:sp>
        <p:nvSpPr>
          <p:cNvPr id="1536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B980B8-E323-4C1D-A82C-24220FF41FA7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68313" y="22860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8313" y="1169988"/>
            <a:ext cx="8352159" cy="1116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b="0" kern="0" dirty="0"/>
              <a:t>Adjustment of the number of observations between </a:t>
            </a:r>
            <a:r>
              <a:rPr lang="en-US" altLang="de-DE" b="0" kern="0" dirty="0" err="1"/>
              <a:t>Rfdbk</a:t>
            </a:r>
            <a:r>
              <a:rPr lang="en-US" altLang="de-DE" b="0" kern="0" dirty="0"/>
              <a:t> and VERSUS except for ground pressure</a:t>
            </a:r>
          </a:p>
          <a:p>
            <a:pPr>
              <a:defRPr/>
            </a:pPr>
            <a:r>
              <a:rPr lang="en-US" altLang="de-DE" b="0" kern="0" dirty="0"/>
              <a:t>the differences between </a:t>
            </a:r>
            <a:r>
              <a:rPr lang="en-US" altLang="de-DE" b="0" kern="0" dirty="0" err="1"/>
              <a:t>Rfdbk</a:t>
            </a:r>
            <a:r>
              <a:rPr lang="en-US" altLang="de-DE" b="0" kern="0" dirty="0"/>
              <a:t> and VERSUS verification become mostly smaller, when a station alignment and the same quality control  is done</a:t>
            </a:r>
          </a:p>
          <a:p>
            <a:pPr marL="0" indent="0">
              <a:buNone/>
              <a:defRPr/>
            </a:pPr>
            <a:endParaRPr lang="en-US" altLang="de-DE" b="0" kern="0" dirty="0"/>
          </a:p>
          <a:p>
            <a:pPr>
              <a:defRPr/>
            </a:pPr>
            <a:endParaRPr lang="en-US" altLang="de-DE" b="0" kern="0" dirty="0"/>
          </a:p>
        </p:txBody>
      </p:sp>
      <p:graphicFrame>
        <p:nvGraphicFramePr>
          <p:cNvPr id="3" name="Tabel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4652802"/>
              </p:ext>
            </p:extLst>
          </p:nvPr>
        </p:nvGraphicFramePr>
        <p:xfrm>
          <a:off x="1396515" y="2446070"/>
          <a:ext cx="309634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T_2M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0.04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(RMSEs)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08151934"/>
              </p:ext>
            </p:extLst>
          </p:nvPr>
        </p:nvGraphicFramePr>
        <p:xfrm>
          <a:off x="4492860" y="2449649"/>
          <a:ext cx="28874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TD_2M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21314693"/>
              </p:ext>
            </p:extLst>
          </p:nvPr>
        </p:nvGraphicFramePr>
        <p:xfrm>
          <a:off x="1396515" y="4502857"/>
          <a:ext cx="30845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 err="1"/>
                        <a:t>Ps,Psml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0,35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(RMSEs)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0.70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4675656"/>
              </p:ext>
            </p:extLst>
          </p:nvPr>
        </p:nvGraphicFramePr>
        <p:xfrm>
          <a:off x="4481103" y="4506436"/>
          <a:ext cx="28874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CA2_N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The same </a:t>
            </a:r>
            <a:r>
              <a:rPr lang="de-DE" altLang="de-DE" dirty="0" err="1"/>
              <a:t>verification</a:t>
            </a:r>
            <a:r>
              <a:rPr lang="de-DE" altLang="de-DE" dirty="0"/>
              <a:t> but </a:t>
            </a:r>
            <a:r>
              <a:rPr lang="de-DE" altLang="de-DE" dirty="0" err="1"/>
              <a:t>for</a:t>
            </a:r>
            <a:r>
              <a:rPr lang="de-DE" altLang="de-DE" dirty="0"/>
              <a:t> ICON-EU</a:t>
            </a:r>
          </a:p>
        </p:txBody>
      </p:sp>
      <p:sp>
        <p:nvSpPr>
          <p:cNvPr id="1638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823C0EF-A585-41B6-A5B7-E0BF55A0337D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altLang="de-DE" b="0" kern="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F830034-84F2-435B-8087-38A082552C51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/>
          </a:p>
        </p:txBody>
      </p:sp>
      <p:pic>
        <p:nvPicPr>
          <p:cNvPr id="1741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el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5421312" cy="836612"/>
          </a:xfrm>
        </p:spPr>
        <p:txBody>
          <a:bodyPr/>
          <a:lstStyle/>
          <a:p>
            <a:pPr algn="ctr"/>
            <a:r>
              <a:rPr lang="de-DE" altLang="de-DE"/>
              <a:t>ICON-EU</a:t>
            </a:r>
            <a:br>
              <a:rPr lang="de-DE" altLang="de-DE"/>
            </a:br>
            <a:r>
              <a:rPr lang="de-DE" altLang="de-DE" sz="2400">
                <a:solidFill>
                  <a:srgbClr val="00B0F0"/>
                </a:solidFill>
              </a:rPr>
              <a:t>Rfdbk</a:t>
            </a:r>
            <a:r>
              <a:rPr lang="de-DE" altLang="de-DE" sz="2400"/>
              <a:t> and </a:t>
            </a:r>
            <a:r>
              <a:rPr lang="de-DE" altLang="de-DE" sz="2400">
                <a:solidFill>
                  <a:srgbClr val="FF0000"/>
                </a:solidFill>
              </a:rPr>
              <a:t>VERSUS</a:t>
            </a:r>
            <a:r>
              <a:rPr lang="de-DE" altLang="de-DE" sz="2400"/>
              <a:t> (CA2, 201806)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54F612B-D155-43F2-B189-1903B5B4B24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/>
          </a:p>
        </p:txBody>
      </p:sp>
      <p:pic>
        <p:nvPicPr>
          <p:cNvPr id="1843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5421312" cy="836612"/>
          </a:xfrm>
        </p:spPr>
        <p:txBody>
          <a:bodyPr/>
          <a:lstStyle/>
          <a:p>
            <a:pPr algn="ctr"/>
            <a:r>
              <a:rPr lang="de-DE" altLang="de-DE"/>
              <a:t>ICON-EU</a:t>
            </a:r>
            <a:br>
              <a:rPr lang="de-DE" altLang="de-DE"/>
            </a:br>
            <a:r>
              <a:rPr lang="de-DE" altLang="de-DE" sz="2400">
                <a:solidFill>
                  <a:srgbClr val="00B0F0"/>
                </a:solidFill>
              </a:rPr>
              <a:t>Rfdbk</a:t>
            </a:r>
            <a:r>
              <a:rPr lang="de-DE" altLang="de-DE" sz="2400"/>
              <a:t> and </a:t>
            </a:r>
            <a:r>
              <a:rPr lang="de-DE" altLang="de-DE" sz="2400">
                <a:solidFill>
                  <a:srgbClr val="FF0000"/>
                </a:solidFill>
              </a:rPr>
              <a:t>VERSUS</a:t>
            </a:r>
            <a:r>
              <a:rPr lang="de-DE" altLang="de-DE" sz="2400"/>
              <a:t> (CA2_N, 201806)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Verification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ICON-EU </a:t>
            </a:r>
            <a:r>
              <a:rPr lang="de-DE" altLang="de-DE" dirty="0" err="1"/>
              <a:t>for</a:t>
            </a:r>
            <a:r>
              <a:rPr lang="de-DE" altLang="de-DE" dirty="0"/>
              <a:t> CA2 </a:t>
            </a:r>
            <a:r>
              <a:rPr lang="de-DE" altLang="de-DE" dirty="0" err="1"/>
              <a:t>and</a:t>
            </a:r>
            <a:r>
              <a:rPr lang="de-DE" altLang="de-DE" dirty="0"/>
              <a:t> CA2_N</a:t>
            </a:r>
          </a:p>
        </p:txBody>
      </p:sp>
      <p:sp>
        <p:nvSpPr>
          <p:cNvPr id="2048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6317E35-5773-47B6-92D5-BD991DE08BDA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609600" y="22860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b="0" kern="0" dirty="0"/>
              <a:t>in contrast to the COSMO-D2 verification with </a:t>
            </a:r>
            <a:r>
              <a:rPr lang="en-US" altLang="de-DE" kern="0" dirty="0" err="1">
                <a:solidFill>
                  <a:srgbClr val="00B0F0"/>
                </a:solidFill>
              </a:rPr>
              <a:t>Rfdbk</a:t>
            </a:r>
            <a:r>
              <a:rPr lang="en-US" altLang="de-DE" b="0" kern="0" dirty="0"/>
              <a:t>/</a:t>
            </a:r>
            <a:r>
              <a:rPr lang="en-US" altLang="de-DE" kern="0" dirty="0">
                <a:solidFill>
                  <a:srgbClr val="FF0000"/>
                </a:solidFill>
              </a:rPr>
              <a:t>VERSUS</a:t>
            </a:r>
            <a:r>
              <a:rPr lang="en-US" altLang="de-DE" b="0" kern="0" dirty="0"/>
              <a:t> </a:t>
            </a:r>
          </a:p>
          <a:p>
            <a:pPr lvl="1">
              <a:defRPr/>
            </a:pPr>
            <a:r>
              <a:rPr lang="en-US" altLang="de-DE" b="0" kern="0" dirty="0"/>
              <a:t> further on large differences in the number of observations </a:t>
            </a:r>
            <a:r>
              <a:rPr lang="en-US" altLang="de-DE" kern="0" dirty="0"/>
              <a:t>despite station alignment, </a:t>
            </a:r>
            <a:r>
              <a:rPr lang="en-US" altLang="de-DE" b="0" kern="0" dirty="0"/>
              <a:t>reason is unclear</a:t>
            </a:r>
          </a:p>
          <a:p>
            <a:pPr>
              <a:defRPr/>
            </a:pPr>
            <a:r>
              <a:rPr lang="en-US" altLang="de-DE" b="0" kern="0" dirty="0"/>
              <a:t>perhaps because there is a difference in the feedback files of COSMO-D2 and ICON-EU regarding the assignment of the observations to the date of the feedback file</a:t>
            </a:r>
          </a:p>
          <a:p>
            <a:pPr>
              <a:defRPr/>
            </a:pPr>
            <a:endParaRPr lang="en-US" altLang="de-DE" b="0" kern="0" dirty="0"/>
          </a:p>
          <a:p>
            <a:pPr lvl="1">
              <a:defRPr/>
            </a:pPr>
            <a:r>
              <a:rPr lang="en-US" altLang="de-DE" b="0" kern="0" dirty="0" err="1"/>
              <a:t>obs</a:t>
            </a:r>
            <a:r>
              <a:rPr lang="en-US" altLang="de-DE" b="0" kern="0" dirty="0"/>
              <a:t> in COSMO-D2  </a:t>
            </a:r>
            <a:r>
              <a:rPr lang="en-US" altLang="de-DE" b="0" kern="0" dirty="0" err="1"/>
              <a:t>fdbk</a:t>
            </a:r>
            <a:r>
              <a:rPr lang="en-US" altLang="de-DE" b="0" kern="0" dirty="0"/>
              <a:t> files: 	60 minutes before         date of </a:t>
            </a:r>
            <a:r>
              <a:rPr lang="en-US" altLang="de-DE" b="0" kern="0" dirty="0" err="1"/>
              <a:t>fdbk</a:t>
            </a:r>
            <a:r>
              <a:rPr lang="en-US" altLang="de-DE" b="0" kern="0" dirty="0"/>
              <a:t> file</a:t>
            </a:r>
          </a:p>
          <a:p>
            <a:pPr lvl="1">
              <a:defRPr/>
            </a:pPr>
            <a:r>
              <a:rPr lang="en-US" altLang="de-DE" b="0" kern="0" dirty="0" err="1"/>
              <a:t>obs</a:t>
            </a:r>
            <a:r>
              <a:rPr lang="en-US" altLang="de-DE" b="0" kern="0" dirty="0"/>
              <a:t> in ICON-EU </a:t>
            </a:r>
            <a:r>
              <a:rPr lang="en-US" altLang="de-DE" b="0" kern="0" dirty="0" err="1"/>
              <a:t>fdbk</a:t>
            </a:r>
            <a:r>
              <a:rPr lang="en-US" altLang="de-DE" b="0" kern="0" dirty="0"/>
              <a:t> files:      	30 minutes before/after date of </a:t>
            </a:r>
            <a:r>
              <a:rPr lang="en-US" altLang="de-DE" b="0" kern="0" dirty="0" err="1"/>
              <a:t>fdbk</a:t>
            </a:r>
            <a:r>
              <a:rPr lang="en-US" altLang="de-DE" b="0" kern="0" dirty="0"/>
              <a:t> file</a:t>
            </a:r>
            <a:endParaRPr lang="de-DE" altLang="de-DE" b="0" kern="0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619912" y="5661288"/>
            <a:ext cx="57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059832" y="5301288"/>
            <a:ext cx="0" cy="72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4499992" y="5301288"/>
            <a:ext cx="0" cy="72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5940152" y="5301288"/>
            <a:ext cx="0" cy="72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2471232" y="4941288"/>
            <a:ext cx="11785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2018060200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51920" y="4941288"/>
            <a:ext cx="11785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2018060201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78753" y="4941288"/>
            <a:ext cx="11785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2018060202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1619672" y="5409288"/>
            <a:ext cx="144016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COSMO 23:01-00:00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059832" y="5409288"/>
            <a:ext cx="144016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COSMO 00:01-01:00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499992" y="5409288"/>
            <a:ext cx="1440160" cy="2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COSMO 01:01-02:00</a:t>
            </a:r>
          </a:p>
        </p:txBody>
      </p:sp>
      <p:sp>
        <p:nvSpPr>
          <p:cNvPr id="31" name="Rechteck 30"/>
          <p:cNvSpPr/>
          <p:nvPr/>
        </p:nvSpPr>
        <p:spPr bwMode="auto">
          <a:xfrm>
            <a:off x="2339752" y="5706536"/>
            <a:ext cx="1440160" cy="216000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ICONEU 23:31-00:30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3779912" y="5706536"/>
            <a:ext cx="1440160" cy="216000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ICONEU 00:31-01:30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5220072" y="5706536"/>
            <a:ext cx="1440160" cy="216000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latin typeface="Arial" pitchFamily="34" charset="0"/>
              </a:rPr>
              <a:t>ICONEU</a:t>
            </a:r>
            <a:r>
              <a:rPr kumimoji="0" lang="de-DE" sz="1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 01:31-02:30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54F612B-D155-43F2-B189-1903B5B4B24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/>
          </a:p>
        </p:txBody>
      </p:sp>
      <p:pic>
        <p:nvPicPr>
          <p:cNvPr id="1843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1079500"/>
            <a:ext cx="91439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5421312" cy="836612"/>
          </a:xfrm>
        </p:spPr>
        <p:txBody>
          <a:bodyPr/>
          <a:lstStyle/>
          <a:p>
            <a:pPr algn="ctr"/>
            <a:r>
              <a:rPr lang="de-DE" altLang="de-DE" dirty="0"/>
              <a:t>ICON-EU</a:t>
            </a:r>
            <a:br>
              <a:rPr lang="de-DE" altLang="de-DE" dirty="0"/>
            </a:br>
            <a:r>
              <a:rPr lang="de-DE" altLang="de-DE" sz="2400" dirty="0" err="1">
                <a:solidFill>
                  <a:srgbClr val="00B0F0"/>
                </a:solidFill>
              </a:rPr>
              <a:t>Rfdbk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and</a:t>
            </a:r>
            <a:r>
              <a:rPr lang="de-DE" altLang="de-DE" sz="2400" dirty="0"/>
              <a:t> </a:t>
            </a:r>
            <a:r>
              <a:rPr lang="de-DE" altLang="de-DE" sz="2400" dirty="0">
                <a:solidFill>
                  <a:srgbClr val="FF0000"/>
                </a:solidFill>
              </a:rPr>
              <a:t>VERSUS</a:t>
            </a:r>
            <a:r>
              <a:rPr lang="de-DE" altLang="de-DE" sz="2400" dirty="0"/>
              <a:t> (CA1, 201806)</a:t>
            </a:r>
          </a:p>
        </p:txBody>
      </p:sp>
    </p:spTree>
    <p:extLst>
      <p:ext uri="{BB962C8B-B14F-4D97-AF65-F5344CB8AC3E}">
        <p14:creationId xmlns:p14="http://schemas.microsoft.com/office/powerpoint/2010/main" val="28242704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54F612B-D155-43F2-B189-1903B5B4B24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/>
          </a:p>
        </p:txBody>
      </p:sp>
      <p:pic>
        <p:nvPicPr>
          <p:cNvPr id="1843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1079500"/>
            <a:ext cx="91439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5421312" cy="836612"/>
          </a:xfrm>
        </p:spPr>
        <p:txBody>
          <a:bodyPr/>
          <a:lstStyle/>
          <a:p>
            <a:pPr algn="ctr"/>
            <a:r>
              <a:rPr lang="de-DE" altLang="de-DE" dirty="0"/>
              <a:t>ICON-EU</a:t>
            </a:r>
            <a:br>
              <a:rPr lang="de-DE" altLang="de-DE" dirty="0"/>
            </a:br>
            <a:r>
              <a:rPr lang="de-DE" altLang="de-DE" sz="2400" dirty="0" err="1">
                <a:solidFill>
                  <a:srgbClr val="00B0F0"/>
                </a:solidFill>
              </a:rPr>
              <a:t>Rfdbk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and</a:t>
            </a:r>
            <a:r>
              <a:rPr lang="de-DE" altLang="de-DE" sz="2400" dirty="0"/>
              <a:t> </a:t>
            </a:r>
            <a:r>
              <a:rPr lang="de-DE" altLang="de-DE" sz="2400" dirty="0">
                <a:solidFill>
                  <a:srgbClr val="FF0000"/>
                </a:solidFill>
              </a:rPr>
              <a:t>VERSUS</a:t>
            </a:r>
            <a:r>
              <a:rPr lang="de-DE" altLang="de-DE" sz="2400" dirty="0"/>
              <a:t> (CA1_N, 201806)</a:t>
            </a:r>
          </a:p>
        </p:txBody>
      </p:sp>
    </p:spTree>
    <p:extLst>
      <p:ext uri="{BB962C8B-B14F-4D97-AF65-F5344CB8AC3E}">
        <p14:creationId xmlns:p14="http://schemas.microsoft.com/office/powerpoint/2010/main" val="11343945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72016757"/>
              </p:ext>
            </p:extLst>
          </p:nvPr>
        </p:nvGraphicFramePr>
        <p:xfrm>
          <a:off x="1396515" y="2446070"/>
          <a:ext cx="309634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T_2M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(RMSEs)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85619474"/>
              </p:ext>
            </p:extLst>
          </p:nvPr>
        </p:nvGraphicFramePr>
        <p:xfrm>
          <a:off x="4492860" y="2449649"/>
          <a:ext cx="28874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TD_2M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6441357"/>
              </p:ext>
            </p:extLst>
          </p:nvPr>
        </p:nvGraphicFramePr>
        <p:xfrm>
          <a:off x="1396515" y="4502857"/>
          <a:ext cx="30845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 err="1"/>
                        <a:t>Ps,Psml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0.37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(ME)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0.84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mean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stdev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diff</a:t>
                      </a:r>
                      <a:r>
                        <a:rPr lang="de-DE" sz="1100" baseline="0" dirty="0"/>
                        <a:t> (RMSE)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0.,17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r>
                        <a:rPr lang="de-DE" sz="1100" dirty="0" err="1"/>
                        <a:t>Correlation</a:t>
                      </a:r>
                      <a:r>
                        <a:rPr lang="de-DE" sz="1100" dirty="0"/>
                        <a:t> (RMSEs)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0.78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4633410"/>
              </p:ext>
            </p:extLst>
          </p:nvPr>
        </p:nvGraphicFramePr>
        <p:xfrm>
          <a:off x="4481103" y="4506436"/>
          <a:ext cx="288745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r>
                        <a:rPr lang="de-DE" sz="160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CA1_N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-0.02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0.03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0.97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446088" y="404912"/>
            <a:ext cx="556607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de-DE" altLang="de-DE" kern="0" dirty="0">
                <a:sym typeface="Wingdings" pitchFamily="2" charset="2"/>
              </a:rPr>
              <a:t>CA1  CA1_N</a:t>
            </a:r>
            <a:endParaRPr lang="de-DE" altLang="de-DE" kern="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68313" y="1169988"/>
            <a:ext cx="8352159" cy="11160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b="0" kern="0" dirty="0"/>
              <a:t>No adjustment of the number of observations between </a:t>
            </a:r>
            <a:r>
              <a:rPr lang="en-US" altLang="de-DE" b="0" kern="0" dirty="0" err="1"/>
              <a:t>Rfdbk</a:t>
            </a:r>
            <a:r>
              <a:rPr lang="en-US" altLang="de-DE" b="0" kern="0" dirty="0"/>
              <a:t> and VERSUS except for wind </a:t>
            </a:r>
            <a:r>
              <a:rPr lang="en-US" altLang="de-DE" b="0" kern="0" dirty="0" err="1"/>
              <a:t>spee</a:t>
            </a:r>
            <a:endParaRPr lang="en-US" altLang="de-DE" b="0" kern="0" dirty="0"/>
          </a:p>
          <a:p>
            <a:pPr>
              <a:defRPr/>
            </a:pPr>
            <a:r>
              <a:rPr lang="en-US" altLang="de-DE" b="0" kern="0" dirty="0"/>
              <a:t>Anyhow the differences between </a:t>
            </a:r>
            <a:r>
              <a:rPr lang="en-US" altLang="de-DE" b="0" kern="0" dirty="0" err="1"/>
              <a:t>Rfdbk</a:t>
            </a:r>
            <a:r>
              <a:rPr lang="en-US" altLang="de-DE" b="0" kern="0" dirty="0"/>
              <a:t> and VERSUS verification become mostly smaller, when a station alignment and the same quality control  is done</a:t>
            </a:r>
          </a:p>
          <a:p>
            <a:pPr marL="0" indent="0">
              <a:buNone/>
              <a:defRPr/>
            </a:pPr>
            <a:endParaRPr lang="en-US" altLang="de-DE" b="0" kern="0" dirty="0"/>
          </a:p>
          <a:p>
            <a:pPr>
              <a:defRPr/>
            </a:pPr>
            <a:endParaRPr lang="en-US" altLang="de-DE" b="0" kern="0" dirty="0"/>
          </a:p>
        </p:txBody>
      </p:sp>
    </p:spTree>
    <p:extLst>
      <p:ext uri="{BB962C8B-B14F-4D97-AF65-F5344CB8AC3E}">
        <p14:creationId xmlns:p14="http://schemas.microsoft.com/office/powerpoint/2010/main" val="25927325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400"/>
              <a:t>to minimize the influence of the number of observations</a:t>
            </a:r>
            <a:endParaRPr lang="de-DE" altLang="de-DE" sz="2400"/>
          </a:p>
        </p:txBody>
      </p:sp>
      <p:sp>
        <p:nvSpPr>
          <p:cNvPr id="2150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CE55B51-3242-4240-9572-8DA16FF84B54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609600" y="22860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de-DE" b="0" kern="0" dirty="0"/>
              <a:t>try and error search for a station list that provides the same number of observations for both models in both verification systems</a:t>
            </a:r>
          </a:p>
          <a:p>
            <a:pPr>
              <a:defRPr/>
            </a:pPr>
            <a:endParaRPr lang="en-US" altLang="de-DE" b="0" kern="0" dirty="0"/>
          </a:p>
          <a:p>
            <a:pPr lvl="1">
              <a:defRPr/>
            </a:pPr>
            <a:r>
              <a:rPr lang="en-US" altLang="de-DE" b="0" kern="0" dirty="0"/>
              <a:t>found 24 German Airports/Airfields referenced as “</a:t>
            </a:r>
            <a:r>
              <a:rPr lang="en-US" altLang="de-DE" b="0" kern="0" dirty="0" err="1"/>
              <a:t>GerAir</a:t>
            </a:r>
            <a:r>
              <a:rPr lang="en-US" altLang="de-DE" b="0" kern="0" dirty="0"/>
              <a:t>”</a:t>
            </a:r>
          </a:p>
          <a:p>
            <a:pPr lvl="1">
              <a:defRPr/>
            </a:pPr>
            <a:r>
              <a:rPr lang="en-US" altLang="de-DE" b="0" kern="0" dirty="0"/>
              <a:t>(very close to the same number of observations)</a:t>
            </a:r>
          </a:p>
          <a:p>
            <a:pPr>
              <a:defRPr/>
            </a:pPr>
            <a:endParaRPr lang="en-US" altLang="de-DE" b="0" kern="0" dirty="0"/>
          </a:p>
          <a:p>
            <a:pPr lvl="1">
              <a:defRPr/>
            </a:pPr>
            <a:r>
              <a:rPr lang="en-US" altLang="de-DE" b="0" kern="0" dirty="0"/>
              <a:t>verification for only 1 station (10637 Frankfurt Airport)  </a:t>
            </a:r>
          </a:p>
          <a:p>
            <a:pPr lvl="1">
              <a:defRPr/>
            </a:pPr>
            <a:r>
              <a:rPr lang="en-US" altLang="de-DE" b="0" kern="0" dirty="0"/>
              <a:t>(exactly the same number of observations)</a:t>
            </a:r>
            <a:endParaRPr lang="de-DE" altLang="de-DE" b="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Rfdbk</a:t>
            </a:r>
            <a:r>
              <a:rPr lang="en-US" dirty="0"/>
              <a:t> results be compared with VERSUS results ?</a:t>
            </a:r>
          </a:p>
          <a:p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DWD):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Operation of VERSUS at DWD would no longer be necessary</a:t>
            </a:r>
          </a:p>
          <a:p>
            <a:pPr lvl="1"/>
            <a:r>
              <a:rPr lang="en-US" dirty="0"/>
              <a:t>Elimination of  time and effort for operation and maintenance of VERSUS</a:t>
            </a:r>
            <a:endParaRPr lang="de-DE" dirty="0"/>
          </a:p>
          <a:p>
            <a:pPr lvl="1"/>
            <a:r>
              <a:rPr lang="en-US" dirty="0"/>
              <a:t>DWD's contribution to common verification activity could be integrated into the routine verification system of the DWD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6583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22E2B26-AAE6-46D1-9BE3-0590F2580C9C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/>
          </a:p>
        </p:txBody>
      </p:sp>
      <p:pic>
        <p:nvPicPr>
          <p:cNvPr id="22531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79500"/>
            <a:ext cx="90900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COSMO-D2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</a:t>
            </a:r>
            <a:r>
              <a:rPr lang="de-DE" altLang="de-DE" sz="2400" kern="0" dirty="0" err="1"/>
              <a:t>GerAir</a:t>
            </a:r>
            <a:r>
              <a:rPr lang="de-DE" altLang="de-DE" sz="2400" kern="0" dirty="0"/>
              <a:t>, 201806)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BCD1AF4-29B2-4635-B9C8-C4F3662A9241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/>
          </a:p>
        </p:txBody>
      </p:sp>
      <p:pic>
        <p:nvPicPr>
          <p:cNvPr id="2355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79500"/>
            <a:ext cx="90900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ICON-EU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</a:t>
            </a:r>
            <a:r>
              <a:rPr lang="de-DE" altLang="de-DE" sz="2400" kern="0" dirty="0" err="1"/>
              <a:t>GerAir</a:t>
            </a:r>
            <a:r>
              <a:rPr lang="de-DE" altLang="de-DE" sz="2400" kern="0" dirty="0"/>
              <a:t>, 201806)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The same 2 </a:t>
            </a:r>
            <a:r>
              <a:rPr lang="de-DE" altLang="de-DE" sz="2400" dirty="0" err="1"/>
              <a:t>verifications</a:t>
            </a:r>
            <a:r>
              <a:rPr lang="de-DE" altLang="de-DE" sz="2400" dirty="0"/>
              <a:t> but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10637 (Frankfurt) </a:t>
            </a:r>
            <a:r>
              <a:rPr lang="de-DE" altLang="de-DE" sz="2400" dirty="0" err="1"/>
              <a:t>only</a:t>
            </a:r>
            <a:endParaRPr lang="de-DE" altLang="de-DE" sz="2400" dirty="0"/>
          </a:p>
        </p:txBody>
      </p:sp>
      <p:sp>
        <p:nvSpPr>
          <p:cNvPr id="1638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823C0EF-A585-41B6-A5B7-E0BF55A0337D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altLang="de-DE" b="0" kern="0" dirty="0"/>
          </a:p>
        </p:txBody>
      </p:sp>
    </p:spTree>
    <p:extLst>
      <p:ext uri="{BB962C8B-B14F-4D97-AF65-F5344CB8AC3E}">
        <p14:creationId xmlns:p14="http://schemas.microsoft.com/office/powerpoint/2010/main" val="16214944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DE4AE4-A4EB-484D-91D0-4F2081077324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/>
          </a:p>
        </p:txBody>
      </p:sp>
      <p:pic>
        <p:nvPicPr>
          <p:cNvPr id="24579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079500"/>
            <a:ext cx="9128125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COSMO-D2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(10637, 201806)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99BCA13-7DD6-4EC1-8920-69DEDD8318DC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/>
          </a:p>
        </p:txBody>
      </p:sp>
      <p:pic>
        <p:nvPicPr>
          <p:cNvPr id="25603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079500"/>
            <a:ext cx="9128125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ICON-EU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(10637, 201806)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46088" y="1052736"/>
            <a:ext cx="8229600" cy="791939"/>
          </a:xfrm>
        </p:spPr>
        <p:txBody>
          <a:bodyPr/>
          <a:lstStyle/>
          <a:p>
            <a:br>
              <a:rPr lang="en-US" altLang="de-DE" sz="2400" dirty="0"/>
            </a:br>
            <a:br>
              <a:rPr lang="en-US" altLang="de-DE" sz="2400" dirty="0"/>
            </a:br>
            <a:br>
              <a:rPr lang="en-US" altLang="de-DE" sz="2400" dirty="0"/>
            </a:br>
            <a:r>
              <a:rPr lang="en-US" altLang="de-DE" sz="2400" dirty="0"/>
              <a:t>how large is the difference of the same model forecast in the 2 different verification systems at a single station</a:t>
            </a:r>
            <a:endParaRPr lang="de-DE" altLang="de-DE" sz="2400" dirty="0"/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9CF200-1042-4E2D-88BA-3D45A3BBC8EE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/>
          </a:p>
        </p:txBody>
      </p:sp>
      <p:sp>
        <p:nvSpPr>
          <p:cNvPr id="4" name="Inhaltsplatzhalter 3"/>
          <p:cNvSpPr txBox="1">
            <a:spLocks/>
          </p:cNvSpPr>
          <p:nvPr/>
        </p:nvSpPr>
        <p:spPr>
          <a:xfrm>
            <a:off x="457200" y="2133601"/>
            <a:ext cx="8229600" cy="14394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dirty="0"/>
              <a:t>Comparison of time series of 00 UTC runs from </a:t>
            </a:r>
            <a:r>
              <a:rPr lang="en-US" dirty="0" err="1">
                <a:solidFill>
                  <a:srgbClr val="00B0F0"/>
                </a:solidFill>
              </a:rPr>
              <a:t>Rfdbk</a:t>
            </a:r>
            <a:r>
              <a:rPr lang="en-US" b="0" dirty="0"/>
              <a:t> (</a:t>
            </a:r>
            <a:r>
              <a:rPr lang="en-US" b="0" dirty="0" err="1"/>
              <a:t>obs</a:t>
            </a:r>
            <a:r>
              <a:rPr lang="en-US" b="0" dirty="0"/>
              <a:t> and </a:t>
            </a:r>
            <a:r>
              <a:rPr lang="en-US" b="0" dirty="0" err="1"/>
              <a:t>fcst</a:t>
            </a:r>
            <a:r>
              <a:rPr lang="en-US" b="0" dirty="0"/>
              <a:t>) and </a:t>
            </a:r>
            <a:r>
              <a:rPr lang="en-US" dirty="0">
                <a:solidFill>
                  <a:srgbClr val="FF0000"/>
                </a:solidFill>
              </a:rPr>
              <a:t>VERSUS</a:t>
            </a:r>
            <a:r>
              <a:rPr lang="en-US" b="0" dirty="0"/>
              <a:t> (</a:t>
            </a:r>
            <a:r>
              <a:rPr lang="en-US" b="0" dirty="0" err="1"/>
              <a:t>obs</a:t>
            </a:r>
            <a:r>
              <a:rPr lang="en-US" b="0" dirty="0"/>
              <a:t> and </a:t>
            </a:r>
            <a:r>
              <a:rPr lang="en-US" b="0" dirty="0" err="1"/>
              <a:t>fcst</a:t>
            </a:r>
            <a:r>
              <a:rPr lang="en-US" b="0" dirty="0"/>
              <a:t>) at a single station (day 1 to 15)</a:t>
            </a:r>
          </a:p>
          <a:p>
            <a:pPr>
              <a:defRPr/>
            </a:pPr>
            <a:endParaRPr lang="de-DE" b="0" kern="0" dirty="0"/>
          </a:p>
          <a:p>
            <a:pPr>
              <a:defRPr/>
            </a:pPr>
            <a:r>
              <a:rPr lang="de-DE" b="0" kern="0" dirty="0"/>
              <a:t>Time </a:t>
            </a:r>
            <a:r>
              <a:rPr lang="de-DE" b="0" kern="0" dirty="0" err="1"/>
              <a:t>series</a:t>
            </a:r>
            <a:r>
              <a:rPr lang="de-DE" b="0" kern="0" dirty="0"/>
              <a:t> </a:t>
            </a:r>
            <a:r>
              <a:rPr lang="de-DE" b="0" kern="0" dirty="0" err="1"/>
              <a:t>created</a:t>
            </a:r>
            <a:r>
              <a:rPr lang="de-DE" b="0" kern="0" dirty="0"/>
              <a:t> </a:t>
            </a:r>
            <a:r>
              <a:rPr lang="de-DE" b="0" kern="0" dirty="0" err="1"/>
              <a:t>from</a:t>
            </a:r>
            <a:r>
              <a:rPr lang="de-DE" b="0" kern="0" dirty="0"/>
              <a:t> 00 UTC </a:t>
            </a:r>
            <a:r>
              <a:rPr lang="de-DE" b="0" kern="0" dirty="0" err="1"/>
              <a:t>runs</a:t>
            </a:r>
            <a:r>
              <a:rPr lang="de-DE" b="0" kern="0" dirty="0"/>
              <a:t> </a:t>
            </a:r>
            <a:r>
              <a:rPr lang="de-DE" b="0" kern="0" dirty="0" err="1"/>
              <a:t>and</a:t>
            </a:r>
            <a:r>
              <a:rPr lang="de-DE" b="0" kern="0" dirty="0"/>
              <a:t> </a:t>
            </a:r>
            <a:r>
              <a:rPr lang="de-DE" b="0" kern="0" dirty="0" err="1"/>
              <a:t>leadtimes</a:t>
            </a:r>
            <a:r>
              <a:rPr lang="de-DE" b="0" kern="0" dirty="0"/>
              <a:t> </a:t>
            </a:r>
            <a:r>
              <a:rPr lang="de-DE" b="0" kern="0" dirty="0" err="1"/>
              <a:t>from</a:t>
            </a:r>
            <a:r>
              <a:rPr lang="de-DE" b="0" kern="0" dirty="0"/>
              <a:t> 0 </a:t>
            </a:r>
            <a:r>
              <a:rPr lang="de-DE" b="0" kern="0" dirty="0" err="1"/>
              <a:t>to</a:t>
            </a:r>
            <a:r>
              <a:rPr lang="de-DE" b="0" kern="0" dirty="0"/>
              <a:t> 21 h (3h </a:t>
            </a:r>
            <a:r>
              <a:rPr lang="de-DE" b="0" kern="0" dirty="0" err="1"/>
              <a:t>interval</a:t>
            </a:r>
            <a:r>
              <a:rPr lang="de-DE" b="0" kern="0" dirty="0"/>
              <a:t>)</a:t>
            </a: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609600" y="2286000"/>
            <a:ext cx="8229600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de-DE" sz="1800" b="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de-DE" altLang="de-DE" b="0" kern="0" dirty="0"/>
          </a:p>
        </p:txBody>
      </p:sp>
      <p:sp>
        <p:nvSpPr>
          <p:cNvPr id="3" name="Textfeld 2"/>
          <p:cNvSpPr txBox="1"/>
          <p:nvPr/>
        </p:nvSpPr>
        <p:spPr>
          <a:xfrm>
            <a:off x="8448675" y="551656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-396552" y="3861048"/>
            <a:ext cx="4231928" cy="261610"/>
          </a:xfrm>
          <a:prstGeom prst="rect">
            <a:avLst/>
          </a:prstGeom>
        </p:spPr>
        <p:txBody>
          <a:bodyPr wrap="none" lIns="0" tIns="0" rIns="0" bIns="0" spcCol="0">
            <a:spAutoFit/>
          </a:bodyPr>
          <a:lstStyle/>
          <a:p>
            <a:pPr lvl="1">
              <a:defRPr/>
            </a:pPr>
            <a:r>
              <a:rPr lang="de-DE" sz="1700" b="0" kern="0" dirty="0" err="1">
                <a:solidFill>
                  <a:srgbClr val="000000"/>
                </a:solidFill>
              </a:rPr>
              <a:t>Comparison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kern="0" dirty="0" err="1">
                <a:solidFill>
                  <a:srgbClr val="FF0000"/>
                </a:solidFill>
              </a:rPr>
              <a:t>fcst</a:t>
            </a:r>
            <a:r>
              <a:rPr lang="de-DE" sz="1700" kern="0" dirty="0">
                <a:solidFill>
                  <a:srgbClr val="FF0000"/>
                </a:solidFill>
              </a:rPr>
              <a:t> </a:t>
            </a:r>
            <a:r>
              <a:rPr lang="de-DE" sz="1700" kern="0" dirty="0" err="1">
                <a:solidFill>
                  <a:srgbClr val="FF0000"/>
                </a:solidFill>
              </a:rPr>
              <a:t>Rfdbk</a:t>
            </a:r>
            <a:r>
              <a:rPr lang="de-DE" sz="1700" b="0" kern="0" dirty="0">
                <a:solidFill>
                  <a:srgbClr val="000000"/>
                </a:solidFill>
              </a:rPr>
              <a:t> vs. </a:t>
            </a:r>
            <a:r>
              <a:rPr lang="de-DE" sz="1700" kern="0" dirty="0" err="1">
                <a:solidFill>
                  <a:srgbClr val="00B0F0"/>
                </a:solidFill>
              </a:rPr>
              <a:t>obs</a:t>
            </a:r>
            <a:r>
              <a:rPr lang="de-DE" sz="1700" kern="0" dirty="0">
                <a:solidFill>
                  <a:srgbClr val="00B0F0"/>
                </a:solidFill>
              </a:rPr>
              <a:t> </a:t>
            </a:r>
            <a:r>
              <a:rPr lang="de-DE" sz="1700" kern="0" dirty="0" err="1">
                <a:solidFill>
                  <a:srgbClr val="00B0F0"/>
                </a:solidFill>
              </a:rPr>
              <a:t>Rfdbk</a:t>
            </a:r>
            <a:endParaRPr lang="de-DE" sz="1700" b="0" kern="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15525" y="3861048"/>
            <a:ext cx="4792979" cy="261610"/>
          </a:xfrm>
          <a:prstGeom prst="rect">
            <a:avLst/>
          </a:prstGeom>
        </p:spPr>
        <p:txBody>
          <a:bodyPr wrap="none" lIns="0" tIns="0" rIns="0" bIns="0" spcCol="0">
            <a:spAutoFit/>
          </a:bodyPr>
          <a:lstStyle/>
          <a:p>
            <a:pPr lvl="1">
              <a:defRPr/>
            </a:pPr>
            <a:r>
              <a:rPr lang="de-DE" sz="1700" b="0" kern="0" dirty="0" err="1">
                <a:solidFill>
                  <a:srgbClr val="000000"/>
                </a:solidFill>
              </a:rPr>
              <a:t>Comparison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kern="0" dirty="0" err="1">
                <a:solidFill>
                  <a:srgbClr val="FF0000"/>
                </a:solidFill>
              </a:rPr>
              <a:t>fcst</a:t>
            </a:r>
            <a:r>
              <a:rPr lang="de-DE" sz="1700" kern="0" dirty="0">
                <a:solidFill>
                  <a:srgbClr val="FF0000"/>
                </a:solidFill>
              </a:rPr>
              <a:t> VERSUS</a:t>
            </a:r>
            <a:r>
              <a:rPr lang="de-DE" sz="1700" b="0" kern="0" dirty="0">
                <a:solidFill>
                  <a:srgbClr val="000000"/>
                </a:solidFill>
              </a:rPr>
              <a:t> vs. </a:t>
            </a:r>
            <a:r>
              <a:rPr lang="de-DE" sz="1700" kern="0" dirty="0" err="1">
                <a:solidFill>
                  <a:srgbClr val="00B0F0"/>
                </a:solidFill>
              </a:rPr>
              <a:t>obs</a:t>
            </a:r>
            <a:r>
              <a:rPr lang="de-DE" sz="1700" kern="0" dirty="0">
                <a:solidFill>
                  <a:srgbClr val="00B0F0"/>
                </a:solidFill>
              </a:rPr>
              <a:t> VERSUS</a:t>
            </a:r>
            <a:endParaRPr lang="de-DE" sz="1700" b="0" kern="0" dirty="0">
              <a:solidFill>
                <a:srgbClr val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396552" y="4232121"/>
            <a:ext cx="4938853" cy="261610"/>
          </a:xfrm>
          <a:prstGeom prst="rect">
            <a:avLst/>
          </a:prstGeom>
        </p:spPr>
        <p:txBody>
          <a:bodyPr wrap="none" lIns="0" tIns="0" rIns="0" bIns="0" spcCol="0">
            <a:spAutoFit/>
          </a:bodyPr>
          <a:lstStyle/>
          <a:p>
            <a:pPr lvl="1">
              <a:defRPr/>
            </a:pPr>
            <a:r>
              <a:rPr lang="de-DE" sz="1700" b="0" kern="0" dirty="0" err="1">
                <a:solidFill>
                  <a:srgbClr val="000000"/>
                </a:solidFill>
              </a:rPr>
              <a:t>Comparison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b="0" kern="0" dirty="0" err="1">
                <a:solidFill>
                  <a:srgbClr val="000000"/>
                </a:solidFill>
              </a:rPr>
              <a:t>and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kern="0" dirty="0" err="1">
                <a:solidFill>
                  <a:srgbClr val="FF0000"/>
                </a:solidFill>
              </a:rPr>
              <a:t>fcst</a:t>
            </a:r>
            <a:r>
              <a:rPr lang="de-DE" sz="1700" kern="0" dirty="0">
                <a:solidFill>
                  <a:srgbClr val="FF0000"/>
                </a:solidFill>
              </a:rPr>
              <a:t> VERSUS</a:t>
            </a:r>
            <a:r>
              <a:rPr lang="de-DE" sz="1700" b="0" kern="0" dirty="0">
                <a:solidFill>
                  <a:srgbClr val="000000"/>
                </a:solidFill>
              </a:rPr>
              <a:t> vs. </a:t>
            </a:r>
            <a:r>
              <a:rPr lang="de-DE" sz="1700" kern="0" dirty="0" err="1">
                <a:solidFill>
                  <a:srgbClr val="00B0F0"/>
                </a:solidFill>
              </a:rPr>
              <a:t>fcst</a:t>
            </a:r>
            <a:r>
              <a:rPr lang="de-DE" sz="1700" kern="0" dirty="0">
                <a:solidFill>
                  <a:srgbClr val="00B0F0"/>
                </a:solidFill>
              </a:rPr>
              <a:t> </a:t>
            </a:r>
            <a:r>
              <a:rPr lang="de-DE" sz="1700" kern="0" dirty="0" err="1">
                <a:solidFill>
                  <a:srgbClr val="00B0F0"/>
                </a:solidFill>
              </a:rPr>
              <a:t>Rfdbk</a:t>
            </a:r>
            <a:endParaRPr lang="de-DE" sz="1700" b="0" kern="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39952" y="4232121"/>
            <a:ext cx="4938853" cy="261610"/>
          </a:xfrm>
          <a:prstGeom prst="rect">
            <a:avLst/>
          </a:prstGeom>
        </p:spPr>
        <p:txBody>
          <a:bodyPr wrap="none" lIns="0" tIns="0" rIns="0" bIns="0" spcCol="0">
            <a:spAutoFit/>
          </a:bodyPr>
          <a:lstStyle/>
          <a:p>
            <a:pPr lvl="1">
              <a:defRPr/>
            </a:pPr>
            <a:r>
              <a:rPr lang="de-DE" sz="1700" b="0" kern="0" dirty="0" err="1">
                <a:solidFill>
                  <a:srgbClr val="000000"/>
                </a:solidFill>
              </a:rPr>
              <a:t>Comparison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b="0" kern="0" dirty="0" err="1">
                <a:solidFill>
                  <a:srgbClr val="000000"/>
                </a:solidFill>
              </a:rPr>
              <a:t>and</a:t>
            </a:r>
            <a:r>
              <a:rPr lang="de-DE" sz="1700" b="0" kern="0" dirty="0">
                <a:solidFill>
                  <a:srgbClr val="000000"/>
                </a:solidFill>
              </a:rPr>
              <a:t> </a:t>
            </a:r>
            <a:r>
              <a:rPr lang="de-DE" sz="1700" kern="0" dirty="0" err="1">
                <a:solidFill>
                  <a:srgbClr val="FF0000"/>
                </a:solidFill>
              </a:rPr>
              <a:t>obs</a:t>
            </a:r>
            <a:r>
              <a:rPr lang="de-DE" sz="1700" kern="0" dirty="0">
                <a:solidFill>
                  <a:srgbClr val="FF0000"/>
                </a:solidFill>
              </a:rPr>
              <a:t> VERSUS</a:t>
            </a:r>
            <a:r>
              <a:rPr lang="de-DE" sz="1700" b="0" kern="0" dirty="0">
                <a:solidFill>
                  <a:srgbClr val="000000"/>
                </a:solidFill>
              </a:rPr>
              <a:t> vs. </a:t>
            </a:r>
            <a:r>
              <a:rPr lang="de-DE" sz="1700" kern="0" dirty="0" err="1">
                <a:solidFill>
                  <a:srgbClr val="00B0F0"/>
                </a:solidFill>
              </a:rPr>
              <a:t>obs</a:t>
            </a:r>
            <a:r>
              <a:rPr lang="de-DE" sz="1700" kern="0" dirty="0">
                <a:solidFill>
                  <a:srgbClr val="00B0F0"/>
                </a:solidFill>
              </a:rPr>
              <a:t> </a:t>
            </a:r>
            <a:r>
              <a:rPr lang="de-DE" sz="1700" kern="0" dirty="0" err="1">
                <a:solidFill>
                  <a:srgbClr val="00B0F0"/>
                </a:solidFill>
              </a:rPr>
              <a:t>Rfdbk</a:t>
            </a:r>
            <a:endParaRPr lang="de-DE" sz="1700" kern="0" dirty="0">
              <a:solidFill>
                <a:srgbClr val="00B0F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5497" y="3861048"/>
            <a:ext cx="9043308" cy="720080"/>
            <a:chOff x="439200" y="558107"/>
            <a:chExt cx="5422294" cy="432048"/>
          </a:xfrm>
        </p:grpSpPr>
        <p:sp>
          <p:nvSpPr>
            <p:cNvPr id="16" name="Rechteck 15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61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143000"/>
            <a:ext cx="45577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B3C7E-A448-46FF-8E91-B87BB0A4A0F4}" type="slidenum">
              <a:rPr lang="de-DE" altLang="de-DE" sz="1000" smtClean="0"/>
              <a:pPr eaLnBrk="1" hangingPunct="1"/>
              <a:t>26</a:t>
            </a:fld>
            <a:endParaRPr lang="de-DE" altLang="de-DE" sz="1000"/>
          </a:p>
        </p:txBody>
      </p:sp>
      <p:pic>
        <p:nvPicPr>
          <p:cNvPr id="27653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COSMO-D2 (T_2M)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143000"/>
            <a:ext cx="45577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D4B42E-1F85-40CA-8063-7D6E00A2F3FE}" type="slidenum">
              <a:rPr lang="de-DE" altLang="de-DE" sz="1000" smtClean="0"/>
              <a:pPr eaLnBrk="1" hangingPunct="1"/>
              <a:t>27</a:t>
            </a:fld>
            <a:endParaRPr lang="de-DE" altLang="de-DE" sz="1000"/>
          </a:p>
        </p:txBody>
      </p:sp>
      <p:pic>
        <p:nvPicPr>
          <p:cNvPr id="28677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ICONEU (T_2M)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143000"/>
            <a:ext cx="45577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E2F78A-6325-4842-9B8C-CD6CABF70AB4}" type="slidenum">
              <a:rPr lang="de-DE" altLang="de-DE" sz="1000" smtClean="0"/>
              <a:pPr eaLnBrk="1" hangingPunct="1"/>
              <a:t>28</a:t>
            </a:fld>
            <a:endParaRPr lang="de-DE" altLang="de-DE" sz="1000"/>
          </a:p>
        </p:txBody>
      </p:sp>
      <p:pic>
        <p:nvPicPr>
          <p:cNvPr id="2970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COSMO-D2 (TD_2M)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781425"/>
            <a:ext cx="45497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143000"/>
            <a:ext cx="45577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58DD1-0752-42FC-903E-A822112FB307}" type="slidenum">
              <a:rPr lang="de-DE" altLang="de-DE" sz="1000" smtClean="0"/>
              <a:pPr eaLnBrk="1" hangingPunct="1"/>
              <a:t>29</a:t>
            </a:fld>
            <a:endParaRPr lang="de-DE" altLang="de-DE" sz="1000"/>
          </a:p>
        </p:txBody>
      </p:sp>
      <p:pic>
        <p:nvPicPr>
          <p:cNvPr id="30725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146175"/>
            <a:ext cx="454977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8"/>
            <a:ext cx="455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ICONEU (TD_2M)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Overview</a:t>
            </a:r>
            <a:endParaRPr lang="de-DE" altLang="de-DE" dirty="0"/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000" dirty="0"/>
              <a:t>Models</a:t>
            </a:r>
          </a:p>
          <a:p>
            <a:pPr lvl="1"/>
            <a:r>
              <a:rPr lang="de-DE" altLang="de-DE" sz="1700" dirty="0"/>
              <a:t>COSMO-D2	(June 2018, 00 UTC </a:t>
            </a:r>
            <a:r>
              <a:rPr lang="de-DE" altLang="de-DE" sz="1700" dirty="0" err="1"/>
              <a:t>runs</a:t>
            </a:r>
            <a:r>
              <a:rPr lang="de-DE" altLang="de-DE" sz="1700" dirty="0"/>
              <a:t>)</a:t>
            </a:r>
          </a:p>
          <a:p>
            <a:pPr lvl="1"/>
            <a:r>
              <a:rPr lang="de-DE" altLang="de-DE" sz="1700" dirty="0"/>
              <a:t>ICON-EU		(June 2018, 00 UTC </a:t>
            </a:r>
            <a:r>
              <a:rPr lang="de-DE" altLang="de-DE" sz="1700" dirty="0" err="1"/>
              <a:t>runs</a:t>
            </a:r>
            <a:r>
              <a:rPr lang="de-DE" altLang="de-DE" sz="1700" dirty="0"/>
              <a:t>)</a:t>
            </a:r>
          </a:p>
          <a:p>
            <a:endParaRPr lang="de-DE" altLang="de-DE" sz="2000" dirty="0"/>
          </a:p>
          <a:p>
            <a:r>
              <a:rPr lang="de-DE" altLang="de-DE" sz="2000" dirty="0"/>
              <a:t>Areas (</a:t>
            </a:r>
            <a:r>
              <a:rPr lang="de-DE" altLang="de-DE" sz="2000" dirty="0" err="1"/>
              <a:t>station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lists</a:t>
            </a:r>
            <a:r>
              <a:rPr lang="de-DE" altLang="de-DE" sz="2000" dirty="0"/>
              <a:t>)</a:t>
            </a:r>
          </a:p>
          <a:p>
            <a:pPr lvl="1"/>
            <a:r>
              <a:rPr lang="de-DE" altLang="de-DE" sz="1700" dirty="0"/>
              <a:t>Common Area 2 		= CA2</a:t>
            </a:r>
          </a:p>
          <a:p>
            <a:pPr lvl="1"/>
            <a:r>
              <a:rPr lang="de-DE" altLang="de-DE" sz="1700" dirty="0"/>
              <a:t>Common Area 1 </a:t>
            </a:r>
            <a:r>
              <a:rPr lang="de-DE" altLang="de-DE" sz="1200" dirty="0"/>
              <a:t>(</a:t>
            </a:r>
            <a:r>
              <a:rPr lang="de-DE" altLang="de-DE" sz="1400" dirty="0"/>
              <a:t>ICON-EU</a:t>
            </a:r>
            <a:r>
              <a:rPr lang="de-DE" altLang="de-DE" sz="1200" dirty="0"/>
              <a:t>)</a:t>
            </a:r>
            <a:r>
              <a:rPr lang="de-DE" altLang="de-DE" sz="1700" dirty="0"/>
              <a:t>	= CA1 </a:t>
            </a:r>
          </a:p>
          <a:p>
            <a:pPr lvl="1"/>
            <a:r>
              <a:rPr lang="de-DE" altLang="de-DE" sz="1700" dirty="0"/>
              <a:t>Common Area 2_N 		= CA2_N </a:t>
            </a:r>
          </a:p>
          <a:p>
            <a:pPr lvl="1"/>
            <a:r>
              <a:rPr lang="de-DE" altLang="de-DE" sz="1700" dirty="0"/>
              <a:t>Common Area 1_N </a:t>
            </a:r>
            <a:r>
              <a:rPr lang="de-DE" altLang="de-DE" sz="1200" dirty="0"/>
              <a:t>( </a:t>
            </a:r>
            <a:r>
              <a:rPr lang="de-DE" altLang="de-DE" sz="1400" dirty="0"/>
              <a:t>ICON-EU</a:t>
            </a:r>
            <a:r>
              <a:rPr lang="de-DE" altLang="de-DE" sz="1200" dirty="0"/>
              <a:t>)</a:t>
            </a:r>
            <a:r>
              <a:rPr lang="de-DE" altLang="de-DE" sz="1700" dirty="0"/>
              <a:t>	= CA1_N     </a:t>
            </a:r>
          </a:p>
          <a:p>
            <a:pPr lvl="1"/>
            <a:r>
              <a:rPr lang="de-DE" altLang="de-DE" sz="1700" dirty="0"/>
              <a:t>German Airports (24 </a:t>
            </a:r>
            <a:r>
              <a:rPr lang="de-DE" altLang="de-DE" sz="1700" dirty="0" err="1"/>
              <a:t>stations</a:t>
            </a:r>
            <a:r>
              <a:rPr lang="de-DE" altLang="de-DE" sz="1700" dirty="0"/>
              <a:t>)	= </a:t>
            </a:r>
            <a:r>
              <a:rPr lang="de-DE" altLang="de-DE" sz="1700" dirty="0" err="1"/>
              <a:t>GerAir</a:t>
            </a:r>
            <a:endParaRPr lang="de-DE" altLang="de-DE" sz="1700" dirty="0"/>
          </a:p>
          <a:p>
            <a:pPr lvl="1"/>
            <a:r>
              <a:rPr lang="de-DE" altLang="de-DE" sz="1700" dirty="0"/>
              <a:t>Frankfurt Airport  		= 10637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BE37E8-EB2B-44E6-BCD2-6561D823D3D8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/>
          </a:p>
        </p:txBody>
      </p:sp>
      <p:sp>
        <p:nvSpPr>
          <p:cNvPr id="9" name="Eckige Klammer links/rechts 8"/>
          <p:cNvSpPr>
            <a:spLocks noChangeArrowheads="1"/>
          </p:cNvSpPr>
          <p:nvPr/>
        </p:nvSpPr>
        <p:spPr bwMode="auto">
          <a:xfrm>
            <a:off x="5403477" y="4844287"/>
            <a:ext cx="3128963" cy="584200"/>
          </a:xfrm>
          <a:prstGeom prst="bracketPair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40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403477" y="4903024"/>
            <a:ext cx="3128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0" dirty="0" err="1"/>
              <a:t>reduced</a:t>
            </a:r>
            <a:r>
              <a:rPr lang="de-DE" altLang="de-DE" sz="1200" b="0" dirty="0"/>
              <a:t> </a:t>
            </a:r>
            <a:r>
              <a:rPr lang="de-DE" altLang="de-DE" sz="1200" b="0" dirty="0" err="1"/>
              <a:t>station</a:t>
            </a:r>
            <a:r>
              <a:rPr lang="de-DE" altLang="de-DE" sz="1200" b="0" dirty="0"/>
              <a:t> </a:t>
            </a:r>
            <a:r>
              <a:rPr lang="de-DE" altLang="de-DE" sz="1200" b="0" dirty="0" err="1"/>
              <a:t>list</a:t>
            </a:r>
            <a:r>
              <a:rPr lang="de-DE" altLang="de-DE" sz="1200" b="0" dirty="0"/>
              <a:t>, </a:t>
            </a:r>
            <a:r>
              <a:rPr lang="de-DE" altLang="de-DE" sz="1200" b="0" dirty="0" err="1"/>
              <a:t>because</a:t>
            </a:r>
            <a:r>
              <a:rPr lang="de-DE" altLang="de-DE" sz="1200" b="0" dirty="0"/>
              <a:t> not all </a:t>
            </a:r>
            <a:r>
              <a:rPr lang="de-DE" altLang="de-DE" sz="1200" b="0" dirty="0" err="1"/>
              <a:t>stations</a:t>
            </a:r>
            <a:endParaRPr lang="de-DE" altLang="de-DE" sz="1200" b="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0" dirty="0" err="1"/>
              <a:t>of</a:t>
            </a:r>
            <a:r>
              <a:rPr lang="de-DE" altLang="de-DE" sz="1200" b="0" dirty="0"/>
              <a:t> CA2/CA1 </a:t>
            </a:r>
            <a:r>
              <a:rPr lang="de-DE" altLang="de-DE" sz="1200" b="0" dirty="0" err="1"/>
              <a:t>were</a:t>
            </a:r>
            <a:r>
              <a:rPr lang="de-DE" altLang="de-DE" sz="1200" b="0" dirty="0"/>
              <a:t> </a:t>
            </a:r>
            <a:r>
              <a:rPr lang="de-DE" altLang="de-DE" sz="1200" b="0" dirty="0" err="1"/>
              <a:t>found</a:t>
            </a:r>
            <a:r>
              <a:rPr lang="de-DE" altLang="de-DE" sz="1200" b="0" dirty="0"/>
              <a:t> in </a:t>
            </a:r>
            <a:r>
              <a:rPr lang="de-DE" altLang="de-DE" sz="1200" b="0" dirty="0" err="1"/>
              <a:t>feedbackfiles</a:t>
            </a:r>
            <a:endParaRPr lang="de-DE" altLang="de-DE" dirty="0"/>
          </a:p>
        </p:txBody>
      </p:sp>
      <p:sp>
        <p:nvSpPr>
          <p:cNvPr id="2" name="Geschweifte Klammer rechts 1"/>
          <p:cNvSpPr/>
          <p:nvPr/>
        </p:nvSpPr>
        <p:spPr bwMode="auto">
          <a:xfrm>
            <a:off x="5076056" y="4797152"/>
            <a:ext cx="216024" cy="720079"/>
          </a:xfrm>
          <a:prstGeom prst="rightBrace">
            <a:avLst>
              <a:gd name="adj1" fmla="val 36486"/>
              <a:gd name="adj2" fmla="val 4641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79838"/>
            <a:ext cx="4508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43000"/>
            <a:ext cx="45100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2BB22-00EA-406B-9055-7352C97A962A}" type="slidenum">
              <a:rPr lang="de-DE" altLang="de-DE" sz="1000" smtClean="0"/>
              <a:pPr eaLnBrk="1" hangingPunct="1"/>
              <a:t>30</a:t>
            </a:fld>
            <a:endParaRPr lang="de-DE" altLang="de-DE" sz="1000"/>
          </a:p>
        </p:txBody>
      </p:sp>
      <p:pic>
        <p:nvPicPr>
          <p:cNvPr id="3174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46175"/>
            <a:ext cx="4502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779838"/>
            <a:ext cx="4508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COSMO-D2 (wind </a:t>
            </a:r>
            <a:r>
              <a:rPr lang="de-DE" altLang="de-DE" kern="0" dirty="0" err="1"/>
              <a:t>speed</a:t>
            </a:r>
            <a:r>
              <a:rPr lang="de-DE" altLang="de-DE" kern="0" dirty="0"/>
              <a:t>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79838"/>
            <a:ext cx="4508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43000"/>
            <a:ext cx="45100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4E3F03-30D3-4E61-851B-E7C7D0D9D6C4}" type="slidenum">
              <a:rPr lang="de-DE" altLang="de-DE" sz="1000" smtClean="0"/>
              <a:pPr eaLnBrk="1" hangingPunct="1"/>
              <a:t>31</a:t>
            </a:fld>
            <a:endParaRPr lang="de-DE" altLang="de-DE" sz="1000"/>
          </a:p>
        </p:txBody>
      </p:sp>
      <p:pic>
        <p:nvPicPr>
          <p:cNvPr id="32773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46175"/>
            <a:ext cx="4502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779838"/>
            <a:ext cx="4508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ICONEU (wind </a:t>
            </a:r>
            <a:r>
              <a:rPr lang="de-DE" altLang="de-DE" kern="0" dirty="0" err="1"/>
              <a:t>speed</a:t>
            </a:r>
            <a:r>
              <a:rPr lang="de-DE" altLang="de-DE" kern="0" dirty="0"/>
              <a:t>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808413"/>
            <a:ext cx="45085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73163"/>
            <a:ext cx="451008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B77C0E-3585-4B09-9290-1228CF090315}" type="slidenum">
              <a:rPr lang="de-DE" altLang="de-DE" sz="1000" smtClean="0"/>
              <a:pPr eaLnBrk="1" hangingPunct="1"/>
              <a:t>32</a:t>
            </a:fld>
            <a:endParaRPr lang="de-DE" altLang="de-DE" sz="1000"/>
          </a:p>
        </p:txBody>
      </p:sp>
      <p:pic>
        <p:nvPicPr>
          <p:cNvPr id="33797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74750"/>
            <a:ext cx="45021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8413"/>
            <a:ext cx="45085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COSMO-D2 (</a:t>
            </a:r>
            <a:r>
              <a:rPr lang="de-DE" altLang="de-DE" kern="0" dirty="0" err="1"/>
              <a:t>ps,pmsl</a:t>
            </a:r>
            <a:r>
              <a:rPr lang="de-DE" altLang="de-DE" kern="0" dirty="0"/>
              <a:t>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10" name="Rechteck 9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808413"/>
            <a:ext cx="45085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73163"/>
            <a:ext cx="451008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E71B9-800D-4E73-8F6F-4E4B0C8CCF1E}" type="slidenum">
              <a:rPr lang="de-DE" altLang="de-DE" sz="1000" smtClean="0"/>
              <a:pPr eaLnBrk="1" hangingPunct="1"/>
              <a:t>33</a:t>
            </a:fld>
            <a:endParaRPr lang="de-DE" altLang="de-DE" sz="1000"/>
          </a:p>
        </p:txBody>
      </p:sp>
      <p:pic>
        <p:nvPicPr>
          <p:cNvPr id="3482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74750"/>
            <a:ext cx="45021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8413"/>
            <a:ext cx="45085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de-DE" altLang="de-DE" kern="0" dirty="0"/>
              <a:t>ICONEU (</a:t>
            </a:r>
            <a:r>
              <a:rPr lang="de-DE" altLang="de-DE" kern="0" dirty="0" err="1"/>
              <a:t>ps,pmsl</a:t>
            </a:r>
            <a:r>
              <a:rPr lang="de-DE" altLang="de-DE" kern="0" dirty="0"/>
              <a:t>)</a:t>
            </a:r>
            <a:br>
              <a:rPr lang="de-DE" altLang="de-DE" kern="0" dirty="0"/>
            </a:b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    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</a:t>
            </a:r>
            <a:r>
              <a:rPr lang="de-DE" sz="1200" kern="0" dirty="0" err="1">
                <a:solidFill>
                  <a:srgbClr val="FF0000"/>
                </a:solidFill>
              </a:rPr>
              <a:t>Rfdbk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VERSUS</a:t>
            </a:r>
            <a:endParaRPr lang="de-DE" sz="1200" b="0" kern="0" dirty="0"/>
          </a:p>
          <a:p>
            <a:pPr algn="ctr">
              <a:defRPr/>
            </a:pPr>
            <a:r>
              <a:rPr lang="de-DE" sz="1200" kern="0" dirty="0" err="1">
                <a:solidFill>
                  <a:srgbClr val="FF0000"/>
                </a:solidFill>
              </a:rPr>
              <a:t>fcst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fcst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kern="0" dirty="0">
                <a:solidFill>
                  <a:srgbClr val="00B0F0"/>
                </a:solidFill>
              </a:rPr>
              <a:t>                     </a:t>
            </a:r>
            <a:r>
              <a:rPr lang="de-DE" sz="1200" kern="0" dirty="0" err="1">
                <a:solidFill>
                  <a:srgbClr val="FF0000"/>
                </a:solidFill>
              </a:rPr>
              <a:t>obs</a:t>
            </a:r>
            <a:r>
              <a:rPr lang="de-DE" sz="1200" kern="0" dirty="0">
                <a:solidFill>
                  <a:srgbClr val="FF0000"/>
                </a:solidFill>
              </a:rPr>
              <a:t> VERSUS</a:t>
            </a:r>
            <a:r>
              <a:rPr lang="de-DE" sz="1200" b="0" kern="0" dirty="0"/>
              <a:t> </a:t>
            </a:r>
            <a:r>
              <a:rPr lang="de-DE" sz="1200" b="0" kern="0" dirty="0">
                <a:sym typeface="Wingdings" panose="05000000000000000000" pitchFamily="2" charset="2"/>
              </a:rPr>
              <a:t>&lt; --- &gt;</a:t>
            </a:r>
            <a:r>
              <a:rPr lang="de-DE" sz="1200" b="0" kern="0" dirty="0"/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obs</a:t>
            </a:r>
            <a:r>
              <a:rPr lang="de-DE" sz="1200" kern="0" dirty="0">
                <a:solidFill>
                  <a:srgbClr val="00B0F0"/>
                </a:solidFill>
              </a:rPr>
              <a:t> </a:t>
            </a:r>
            <a:r>
              <a:rPr lang="de-DE" sz="1200" kern="0" dirty="0" err="1">
                <a:solidFill>
                  <a:srgbClr val="00B0F0"/>
                </a:solidFill>
              </a:rPr>
              <a:t>Rfdbk</a:t>
            </a:r>
            <a:r>
              <a:rPr lang="de-DE" sz="1200" b="0" kern="0" dirty="0"/>
              <a:t> </a:t>
            </a:r>
            <a:endParaRPr lang="de-DE" altLang="de-DE" sz="1200" kern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39200" y="558107"/>
            <a:ext cx="5422294" cy="432048"/>
            <a:chOff x="439200" y="558107"/>
            <a:chExt cx="5422294" cy="432048"/>
          </a:xfrm>
        </p:grpSpPr>
        <p:sp>
          <p:nvSpPr>
            <p:cNvPr id="2" name="Rechteck 1"/>
            <p:cNvSpPr/>
            <p:nvPr/>
          </p:nvSpPr>
          <p:spPr bwMode="auto">
            <a:xfrm>
              <a:off x="439200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39263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150694" y="558107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150000" y="774131"/>
              <a:ext cx="2710800" cy="21602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2256"/>
            <a:ext cx="5760640" cy="9084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000" dirty="0"/>
              <a:t>Summary: </a:t>
            </a:r>
            <a:r>
              <a:rPr lang="de-DE" sz="2000" dirty="0" err="1">
                <a:solidFill>
                  <a:srgbClr val="00B0F0"/>
                </a:solidFill>
              </a:rPr>
              <a:t>mean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differences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and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standard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dev</a:t>
            </a:r>
            <a:r>
              <a:rPr lang="de-DE" sz="2000" dirty="0">
                <a:solidFill>
                  <a:srgbClr val="00B0F0"/>
                </a:solidFill>
              </a:rPr>
              <a:t>. </a:t>
            </a:r>
            <a:r>
              <a:rPr lang="de-DE" sz="2000" dirty="0" err="1">
                <a:solidFill>
                  <a:srgbClr val="00B0F0"/>
                </a:solidFill>
              </a:rPr>
              <a:t>for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fcsts</a:t>
            </a:r>
            <a:r>
              <a:rPr lang="de-DE" sz="2000" dirty="0">
                <a:solidFill>
                  <a:srgbClr val="00B0F0"/>
                </a:solidFill>
              </a:rPr>
              <a:t>  </a:t>
            </a:r>
            <a:r>
              <a:rPr lang="de-DE" sz="2000" dirty="0" err="1">
                <a:solidFill>
                  <a:srgbClr val="00B0F0"/>
                </a:solidFill>
              </a:rPr>
              <a:t>and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obs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de-DE" sz="2000" dirty="0" err="1">
                <a:solidFill>
                  <a:srgbClr val="00B0F0"/>
                </a:solidFill>
              </a:rPr>
              <a:t>betweenVERSUS</a:t>
            </a:r>
            <a:r>
              <a:rPr lang="de-DE" sz="2000" dirty="0">
                <a:solidFill>
                  <a:srgbClr val="00B0F0"/>
                </a:solidFill>
              </a:rPr>
              <a:t>/</a:t>
            </a:r>
            <a:r>
              <a:rPr lang="de-DE" sz="2000" dirty="0" err="1">
                <a:solidFill>
                  <a:srgbClr val="00B0F0"/>
                </a:solidFill>
              </a:rPr>
              <a:t>Rfdbk</a:t>
            </a:r>
            <a:endParaRPr lang="de-DE" sz="2000" dirty="0">
              <a:solidFill>
                <a:srgbClr val="00B0F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45190"/>
              </p:ext>
            </p:extLst>
          </p:nvPr>
        </p:nvGraphicFramePr>
        <p:xfrm>
          <a:off x="386706" y="1268760"/>
          <a:ext cx="8505774" cy="114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57">
                <a:tc>
                  <a:txBody>
                    <a:bodyPr/>
                    <a:lstStyle/>
                    <a:p>
                      <a:r>
                        <a:rPr lang="de-DE" dirty="0"/>
                        <a:t>T_2M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/ ICONEU </a:t>
                      </a:r>
                      <a:r>
                        <a:rPr lang="de-DE" sz="1400" dirty="0" err="1"/>
                        <a:t>obs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mean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diff</a:t>
                      </a:r>
                      <a:r>
                        <a:rPr lang="de-DE" sz="1400" baseline="0" dirty="0"/>
                        <a:t> 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0.04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0.04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stdev</a:t>
                      </a:r>
                      <a:r>
                        <a:rPr lang="de-DE" sz="1400" dirty="0"/>
                        <a:t> </a:t>
                      </a:r>
                      <a:r>
                        <a:rPr lang="de-DE" sz="1400" baseline="0" dirty="0"/>
                        <a:t>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0.69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 K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const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. Bias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62908"/>
              </p:ext>
            </p:extLst>
          </p:nvPr>
        </p:nvGraphicFramePr>
        <p:xfrm>
          <a:off x="323528" y="2567514"/>
          <a:ext cx="8505774" cy="114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57">
                <a:tc>
                  <a:txBody>
                    <a:bodyPr/>
                    <a:lstStyle/>
                    <a:p>
                      <a:r>
                        <a:rPr lang="de-DE" dirty="0"/>
                        <a:t>TD_2M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 </a:t>
                      </a:r>
                      <a:r>
                        <a:rPr lang="de-DE" sz="1400" baseline="0" dirty="0"/>
                        <a:t>/ </a:t>
                      </a:r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obs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mean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diff</a:t>
                      </a:r>
                      <a:r>
                        <a:rPr lang="de-DE" sz="1400" baseline="0" dirty="0"/>
                        <a:t> 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0.07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0.06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0.05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stdev</a:t>
                      </a:r>
                      <a:r>
                        <a:rPr lang="de-DE" sz="1400" dirty="0"/>
                        <a:t> </a:t>
                      </a:r>
                      <a:r>
                        <a:rPr lang="de-DE" sz="1400" baseline="0" dirty="0"/>
                        <a:t>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0.81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0.21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0.03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57417"/>
              </p:ext>
            </p:extLst>
          </p:nvPr>
        </p:nvGraphicFramePr>
        <p:xfrm>
          <a:off x="323528" y="3863658"/>
          <a:ext cx="8505774" cy="114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57">
                <a:tc>
                  <a:txBody>
                    <a:bodyPr/>
                    <a:lstStyle/>
                    <a:p>
                      <a:r>
                        <a:rPr lang="de-DE" dirty="0"/>
                        <a:t>wind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speed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 </a:t>
                      </a:r>
                      <a:r>
                        <a:rPr lang="de-DE" sz="1400" baseline="0" dirty="0"/>
                        <a:t>/ </a:t>
                      </a:r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obs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mean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diff</a:t>
                      </a:r>
                      <a:r>
                        <a:rPr lang="de-DE" sz="1400" baseline="0" dirty="0"/>
                        <a:t> 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- 0.15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0.14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0.05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stdev</a:t>
                      </a:r>
                      <a:r>
                        <a:rPr lang="de-DE" sz="1400" dirty="0"/>
                        <a:t> </a:t>
                      </a:r>
                      <a:r>
                        <a:rPr lang="de-DE" sz="1400" baseline="0" dirty="0"/>
                        <a:t>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0.88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0.21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0.28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73371"/>
              </p:ext>
            </p:extLst>
          </p:nvPr>
        </p:nvGraphicFramePr>
        <p:xfrm>
          <a:off x="323528" y="5231810"/>
          <a:ext cx="8505774" cy="114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057">
                <a:tc>
                  <a:txBody>
                    <a:bodyPr/>
                    <a:lstStyle/>
                    <a:p>
                      <a:r>
                        <a:rPr lang="de-DE" dirty="0" err="1"/>
                        <a:t>ps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pmsl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fcst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COSMO-D2  </a:t>
                      </a:r>
                      <a:r>
                        <a:rPr lang="de-DE" sz="1400" baseline="0" dirty="0"/>
                        <a:t>/ </a:t>
                      </a:r>
                      <a:r>
                        <a:rPr lang="de-DE" sz="1400" dirty="0"/>
                        <a:t>ICONEU </a:t>
                      </a:r>
                      <a:r>
                        <a:rPr lang="de-DE" sz="1400" dirty="0" err="1"/>
                        <a:t>obs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57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mean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diff</a:t>
                      </a:r>
                      <a:r>
                        <a:rPr lang="de-DE" sz="1400" baseline="0" dirty="0"/>
                        <a:t> 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12.24 hPa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12.20 hPa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12.09 hPa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stdev</a:t>
                      </a:r>
                      <a:r>
                        <a:rPr lang="de-DE" sz="1400" dirty="0"/>
                        <a:t> </a:t>
                      </a:r>
                      <a:r>
                        <a:rPr lang="de-DE" sz="1400" baseline="0" dirty="0"/>
                        <a:t>(VERSUS-</a:t>
                      </a:r>
                      <a:r>
                        <a:rPr lang="de-DE" sz="1400" baseline="0" dirty="0" err="1"/>
                        <a:t>Rfdbk</a:t>
                      </a:r>
                      <a:r>
                        <a:rPr lang="de-DE" sz="1400" baseline="0" dirty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0.21 hPa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0.10 hPa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0.20 hPa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62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88" y="1773064"/>
            <a:ext cx="8302376" cy="431800"/>
          </a:xfrm>
        </p:spPr>
        <p:txBody>
          <a:bodyPr/>
          <a:lstStyle/>
          <a:p>
            <a:br>
              <a:rPr lang="en-US" sz="2400" b="0" dirty="0"/>
            </a:br>
            <a:r>
              <a:rPr lang="en-US" sz="2400" b="0" dirty="0"/>
              <a:t>Reasons for different verification results with </a:t>
            </a:r>
            <a:r>
              <a:rPr lang="en-US" sz="2400" dirty="0">
                <a:solidFill>
                  <a:srgbClr val="FF0000"/>
                </a:solidFill>
              </a:rPr>
              <a:t>VERSUS/</a:t>
            </a:r>
            <a:r>
              <a:rPr lang="en-US" sz="2400" dirty="0" err="1">
                <a:solidFill>
                  <a:srgbClr val="00B0F0"/>
                </a:solidFill>
              </a:rPr>
              <a:t>Rfdbk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2133600"/>
            <a:ext cx="8229600" cy="4248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de-DE" altLang="de-DE" b="0" kern="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2257184"/>
            <a:ext cx="8456613" cy="3159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/>
              <a:t>same station list leads to a different number of used observations because of</a:t>
            </a:r>
          </a:p>
          <a:p>
            <a:pPr lvl="1"/>
            <a:r>
              <a:rPr lang="en-US" altLang="de-DE" sz="1800" b="0" kern="0" dirty="0"/>
              <a:t>different quality control of the observation data</a:t>
            </a:r>
          </a:p>
          <a:p>
            <a:pPr lvl="1"/>
            <a:r>
              <a:rPr lang="en-US" altLang="de-DE" sz="1800" b="0" kern="0" dirty="0"/>
              <a:t>different observation data base (ECMWF/DWD)</a:t>
            </a:r>
          </a:p>
          <a:p>
            <a:pPr lvl="1"/>
            <a:r>
              <a:rPr lang="en-US" altLang="de-DE" sz="1800" b="0" kern="0" dirty="0"/>
              <a:t>(probably) different periods of observations are used for a verification date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VERSUS/</a:t>
            </a:r>
            <a:r>
              <a:rPr lang="en-US" sz="1800" dirty="0" err="1">
                <a:solidFill>
                  <a:srgbClr val="00B0F0"/>
                </a:solidFill>
              </a:rPr>
              <a:t>Rfdbk</a:t>
            </a:r>
            <a:r>
              <a:rPr lang="en-US" sz="1800" b="0" kern="0" dirty="0"/>
              <a:t> </a:t>
            </a:r>
            <a:r>
              <a:rPr lang="en-US" altLang="de-DE" sz="1800" b="0" kern="0" dirty="0"/>
              <a:t>use different methods to interpolate the forecasts to the observation site</a:t>
            </a:r>
          </a:p>
          <a:p>
            <a:r>
              <a:rPr lang="en-US" altLang="de-DE" sz="1800" b="0" kern="0" dirty="0"/>
              <a:t>small differences in the observation data</a:t>
            </a:r>
            <a:r>
              <a:rPr lang="de-DE" altLang="de-DE" sz="1800" b="0" kern="0" dirty="0"/>
              <a:t> ( </a:t>
            </a:r>
            <a:r>
              <a:rPr lang="de-DE" altLang="de-DE" sz="1800" b="0" kern="0" dirty="0" err="1"/>
              <a:t>caused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by</a:t>
            </a:r>
            <a:r>
              <a:rPr lang="de-DE" altLang="de-DE" sz="1800" b="0" kern="0" dirty="0"/>
              <a:t> ?)</a:t>
            </a:r>
          </a:p>
          <a:p>
            <a:r>
              <a:rPr lang="de-DE" altLang="de-DE" sz="1800" b="0" kern="0" dirty="0"/>
              <a:t>wind </a:t>
            </a:r>
            <a:r>
              <a:rPr lang="de-DE" altLang="de-DE" sz="1800" b="0" kern="0" dirty="0" err="1"/>
              <a:t>speed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has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only</a:t>
            </a:r>
            <a:r>
              <a:rPr lang="de-DE" altLang="de-DE" sz="1800" b="0" kern="0" dirty="0"/>
              <a:t> integer </a:t>
            </a:r>
            <a:r>
              <a:rPr lang="de-DE" altLang="de-DE" sz="1800" b="0" kern="0" dirty="0" err="1"/>
              <a:t>accuracy</a:t>
            </a:r>
            <a:r>
              <a:rPr lang="de-DE" altLang="de-DE" sz="1800" b="0" kern="0" dirty="0"/>
              <a:t> in </a:t>
            </a:r>
            <a:r>
              <a:rPr lang="de-DE" altLang="de-DE" sz="1800" b="0" kern="0" dirty="0" err="1"/>
              <a:t>the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observation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data</a:t>
            </a:r>
            <a:r>
              <a:rPr lang="de-DE" altLang="de-DE" sz="1800" b="0" kern="0" dirty="0"/>
              <a:t> </a:t>
            </a:r>
            <a:r>
              <a:rPr lang="de-DE" altLang="de-DE" sz="1800" b="0" kern="0" dirty="0" err="1"/>
              <a:t>of</a:t>
            </a:r>
            <a:r>
              <a:rPr lang="de-DE" altLang="de-DE" sz="1800" b="0" kern="0" dirty="0"/>
              <a:t> ECMWF </a:t>
            </a:r>
            <a:endParaRPr lang="en-US" altLang="de-DE" sz="1800" b="0" kern="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48690" y="126876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br>
              <a:rPr lang="en-US" sz="2400" b="0" kern="0" dirty="0"/>
            </a:br>
            <a:r>
              <a:rPr lang="en-US" sz="2800" b="0" kern="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822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0" y="1484784"/>
            <a:ext cx="3621733" cy="504055"/>
          </a:xfrm>
        </p:spPr>
        <p:txBody>
          <a:bodyPr/>
          <a:lstStyle/>
          <a:p>
            <a:r>
              <a:rPr lang="de-DE" sz="2000" dirty="0" err="1"/>
              <a:t>Thank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attention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7731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Overview</a:t>
            </a:r>
            <a:r>
              <a:rPr lang="de-DE" altLang="de-DE" dirty="0"/>
              <a:t> (2)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err="1"/>
              <a:t>Verified</a:t>
            </a:r>
            <a:r>
              <a:rPr lang="de-DE" altLang="de-DE" dirty="0"/>
              <a:t> </a:t>
            </a:r>
            <a:r>
              <a:rPr lang="de-DE" altLang="de-DE" dirty="0" err="1"/>
              <a:t>parameters</a:t>
            </a:r>
            <a:r>
              <a:rPr lang="de-DE" altLang="de-DE" dirty="0"/>
              <a:t> 	T_2M, TD_2M, WS, </a:t>
            </a:r>
            <a:r>
              <a:rPr lang="de-DE" altLang="de-DE" dirty="0" err="1"/>
              <a:t>Ps</a:t>
            </a:r>
            <a:r>
              <a:rPr lang="de-DE" altLang="de-DE" dirty="0"/>
              <a:t> (</a:t>
            </a:r>
            <a:r>
              <a:rPr lang="de-DE" altLang="de-DE" b="1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), </a:t>
            </a:r>
            <a:r>
              <a:rPr lang="de-DE" altLang="de-DE" dirty="0" err="1"/>
              <a:t>Pmsl</a:t>
            </a:r>
            <a:r>
              <a:rPr lang="de-DE" altLang="de-DE" dirty="0"/>
              <a:t> (</a:t>
            </a:r>
            <a:r>
              <a:rPr lang="de-DE" altLang="de-DE" b="1" dirty="0">
                <a:solidFill>
                  <a:srgbClr val="FF0000"/>
                </a:solidFill>
              </a:rPr>
              <a:t>VERSUS</a:t>
            </a:r>
            <a:r>
              <a:rPr lang="de-DE" altLang="de-DE" dirty="0"/>
              <a:t>)</a:t>
            </a:r>
          </a:p>
          <a:p>
            <a:endParaRPr lang="de-DE" altLang="de-DE" dirty="0"/>
          </a:p>
          <a:p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		ME, RMSE, (LEN = </a:t>
            </a:r>
            <a:r>
              <a:rPr lang="de-DE" altLang="de-DE" dirty="0" err="1"/>
              <a:t>number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observations</a:t>
            </a:r>
            <a:r>
              <a:rPr lang="de-DE" altLang="de-DE" dirty="0"/>
              <a:t>)</a:t>
            </a:r>
          </a:p>
          <a:p>
            <a:endParaRPr lang="de-DE" altLang="de-DE" dirty="0"/>
          </a:p>
          <a:p>
            <a:r>
              <a:rPr lang="de-DE" altLang="de-DE" dirty="0"/>
              <a:t>Leadtimes</a:t>
            </a:r>
          </a:p>
          <a:p>
            <a:pPr lvl="1"/>
            <a:r>
              <a:rPr lang="de-DE" altLang="de-DE" sz="1600" b="1" dirty="0">
                <a:solidFill>
                  <a:srgbClr val="FF0000"/>
                </a:solidFill>
              </a:rPr>
              <a:t>VERSUS</a:t>
            </a:r>
            <a:r>
              <a:rPr lang="de-DE" altLang="de-DE" sz="1600" dirty="0"/>
              <a:t> 	</a:t>
            </a:r>
            <a:r>
              <a:rPr lang="de-DE" altLang="de-DE" sz="1600" b="1" dirty="0"/>
              <a:t>COSMO-D2</a:t>
            </a:r>
            <a:r>
              <a:rPr lang="de-DE" altLang="de-DE" sz="1600" dirty="0"/>
              <a:t> (0,3,6, …, 27 h)  </a:t>
            </a:r>
            <a:r>
              <a:rPr lang="de-DE" altLang="de-DE" sz="1600" b="1" dirty="0"/>
              <a:t>ICON-EU</a:t>
            </a:r>
            <a:r>
              <a:rPr lang="de-DE" altLang="de-DE" sz="1600" dirty="0"/>
              <a:t> (0,3,6, …, 72 h)</a:t>
            </a:r>
          </a:p>
          <a:p>
            <a:pPr lvl="1"/>
            <a:r>
              <a:rPr lang="de-DE" altLang="de-DE" sz="1600" b="1" dirty="0" err="1">
                <a:solidFill>
                  <a:srgbClr val="00B0F0"/>
                </a:solidFill>
              </a:rPr>
              <a:t>Rfdbk</a:t>
            </a:r>
            <a:r>
              <a:rPr lang="de-DE" altLang="de-DE" sz="1600" dirty="0"/>
              <a:t>	</a:t>
            </a:r>
            <a:r>
              <a:rPr lang="de-DE" altLang="de-DE" sz="1600" b="1" dirty="0"/>
              <a:t>COSMO-D2</a:t>
            </a:r>
            <a:r>
              <a:rPr lang="de-DE" altLang="de-DE" sz="1600" dirty="0"/>
              <a:t> (0,1,2, …, 27 h)  </a:t>
            </a:r>
            <a:r>
              <a:rPr lang="de-DE" altLang="de-DE" sz="1600" b="1" dirty="0"/>
              <a:t>ICON-EU</a:t>
            </a:r>
            <a:r>
              <a:rPr lang="de-DE" altLang="de-DE" sz="1600" dirty="0"/>
              <a:t> (0,3,6, …, 48,54,60,66,72 h)</a:t>
            </a:r>
          </a:p>
        </p:txBody>
      </p:sp>
      <p:sp>
        <p:nvSpPr>
          <p:cNvPr id="8196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349B16A-8FD0-4976-A9FA-D3EE348ACA0F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/>
              <a:t>COSMO-D2</a:t>
            </a:r>
            <a:br>
              <a:rPr lang="de-DE" altLang="de-DE" dirty="0"/>
            </a:br>
            <a:r>
              <a:rPr lang="de-DE" altLang="de-DE" dirty="0" err="1"/>
              <a:t>Rfdbk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VERSUS (CA2, 201806)</a:t>
            </a:r>
          </a:p>
        </p:txBody>
      </p:sp>
      <p:pic>
        <p:nvPicPr>
          <p:cNvPr id="9219" name="Grafik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52963"/>
            <a:ext cx="2198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Grafi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2197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rafik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52513"/>
            <a:ext cx="9020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Grafi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52963"/>
            <a:ext cx="2195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Grafik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197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1" name="Titel 3"/>
          <p:cNvSpPr txBox="1">
            <a:spLocks/>
          </p:cNvSpPr>
          <p:nvPr/>
        </p:nvSpPr>
        <p:spPr bwMode="auto">
          <a:xfrm>
            <a:off x="323528" y="260648"/>
            <a:ext cx="57606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de-DE" altLang="de-DE" sz="2100" kern="0" dirty="0" err="1"/>
              <a:t>Example</a:t>
            </a:r>
            <a:r>
              <a:rPr lang="de-DE" altLang="de-DE" sz="2100" kern="0" dirty="0"/>
              <a:t> </a:t>
            </a:r>
            <a:r>
              <a:rPr lang="de-DE" altLang="de-DE" sz="2100" kern="0" dirty="0" err="1"/>
              <a:t>of</a:t>
            </a:r>
            <a:r>
              <a:rPr lang="de-DE" altLang="de-DE" sz="2100" kern="0" dirty="0"/>
              <a:t> original </a:t>
            </a:r>
            <a:r>
              <a:rPr lang="de-DE" altLang="de-DE" sz="2100" kern="0" dirty="0" err="1"/>
              <a:t>graphic</a:t>
            </a:r>
            <a:r>
              <a:rPr lang="de-DE" altLang="de-DE" sz="2100" kern="0" dirty="0"/>
              <a:t> </a:t>
            </a:r>
            <a:r>
              <a:rPr lang="de-DE" altLang="de-DE" sz="2100" kern="0" dirty="0" err="1"/>
              <a:t>output</a:t>
            </a:r>
            <a:endParaRPr lang="de-DE" altLang="de-DE" sz="2100" kern="0" dirty="0"/>
          </a:p>
          <a:p>
            <a:r>
              <a:rPr lang="de-DE" altLang="de-DE" sz="2100" kern="0" dirty="0" err="1"/>
              <a:t>of</a:t>
            </a:r>
            <a:r>
              <a:rPr lang="de-DE" altLang="de-DE" sz="2100" kern="0" dirty="0"/>
              <a:t> </a:t>
            </a:r>
            <a:r>
              <a:rPr lang="de-DE" altLang="de-DE" sz="2100" kern="0" dirty="0" err="1"/>
              <a:t>Rfdbk</a:t>
            </a:r>
            <a:r>
              <a:rPr lang="de-DE" altLang="de-DE" sz="2100" kern="0" dirty="0"/>
              <a:t> </a:t>
            </a:r>
            <a:r>
              <a:rPr lang="de-DE" altLang="de-DE" sz="2100" kern="0" dirty="0" err="1"/>
              <a:t>and</a:t>
            </a:r>
            <a:r>
              <a:rPr lang="de-DE" altLang="de-DE" sz="2100" kern="0" dirty="0"/>
              <a:t> VERSUS (COSMO-D2, 201806)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46087" y="1412875"/>
            <a:ext cx="8467725" cy="431800"/>
          </a:xfrm>
        </p:spPr>
        <p:txBody>
          <a:bodyPr/>
          <a:lstStyle/>
          <a:p>
            <a:r>
              <a:rPr lang="de-DE" altLang="de-DE" dirty="0" err="1"/>
              <a:t>How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verification</a:t>
            </a:r>
            <a:r>
              <a:rPr lang="de-DE" altLang="de-DE" dirty="0"/>
              <a:t> </a:t>
            </a:r>
            <a:r>
              <a:rPr lang="de-DE" altLang="de-DE" dirty="0" err="1"/>
              <a:t>results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better</a:t>
            </a:r>
            <a:r>
              <a:rPr lang="de-DE" altLang="de-DE" dirty="0"/>
              <a:t> ?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err="1"/>
              <a:t>export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via </a:t>
            </a:r>
            <a:r>
              <a:rPr lang="de-DE" altLang="de-DE" dirty="0" err="1"/>
              <a:t>ascii</a:t>
            </a:r>
            <a:r>
              <a:rPr lang="de-DE" altLang="de-DE" dirty="0"/>
              <a:t> </a:t>
            </a:r>
            <a:r>
              <a:rPr lang="de-DE" altLang="de-DE" dirty="0" err="1"/>
              <a:t>files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b="1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/</a:t>
            </a:r>
            <a:r>
              <a:rPr lang="de-DE" altLang="de-DE" b="1" dirty="0">
                <a:solidFill>
                  <a:srgbClr val="FF0000"/>
                </a:solidFill>
              </a:rPr>
              <a:t>VERSUS</a:t>
            </a:r>
          </a:p>
          <a:p>
            <a:endParaRPr lang="de-DE" altLang="de-DE" sz="1600" b="1" dirty="0">
              <a:solidFill>
                <a:srgbClr val="FF0000"/>
              </a:solidFill>
            </a:endParaRPr>
          </a:p>
          <a:p>
            <a:r>
              <a:rPr lang="de-DE" altLang="de-DE" dirty="0"/>
              <a:t>IDL </a:t>
            </a:r>
            <a:r>
              <a:rPr lang="de-DE" altLang="de-DE" dirty="0" err="1"/>
              <a:t>program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compare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scores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b="1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 /</a:t>
            </a:r>
            <a:r>
              <a:rPr lang="de-DE" altLang="de-DE" b="1" dirty="0">
                <a:solidFill>
                  <a:srgbClr val="FF0000"/>
                </a:solidFill>
              </a:rPr>
              <a:t>VERSUS</a:t>
            </a:r>
            <a:r>
              <a:rPr lang="de-DE" altLang="de-DE" dirty="0"/>
              <a:t> in </a:t>
            </a:r>
            <a:r>
              <a:rPr lang="de-DE" altLang="de-DE" dirty="0" err="1"/>
              <a:t>one</a:t>
            </a:r>
            <a:r>
              <a:rPr lang="de-DE" altLang="de-DE" dirty="0"/>
              <a:t> </a:t>
            </a:r>
            <a:r>
              <a:rPr lang="de-DE" altLang="de-DE" dirty="0" err="1"/>
              <a:t>plot</a:t>
            </a:r>
            <a:endParaRPr lang="de-DE" altLang="de-DE" dirty="0"/>
          </a:p>
          <a:p>
            <a:endParaRPr lang="de-DE" altLang="de-DE" sz="1600" dirty="0"/>
          </a:p>
          <a:p>
            <a:r>
              <a:rPr lang="de-DE" altLang="de-DE" dirty="0" err="1"/>
              <a:t>mean</a:t>
            </a:r>
            <a:r>
              <a:rPr lang="de-DE" altLang="de-DE" dirty="0"/>
              <a:t> </a:t>
            </a:r>
            <a:r>
              <a:rPr lang="de-DE" altLang="de-DE" dirty="0" err="1"/>
              <a:t>over</a:t>
            </a:r>
            <a:r>
              <a:rPr lang="de-DE" altLang="de-DE" dirty="0"/>
              <a:t> </a:t>
            </a:r>
            <a:r>
              <a:rPr lang="de-DE" altLang="de-DE" dirty="0" err="1"/>
              <a:t>leadtimes</a:t>
            </a:r>
            <a:r>
              <a:rPr lang="de-DE" altLang="de-DE" dirty="0"/>
              <a:t>  	   (ME</a:t>
            </a:r>
            <a:r>
              <a:rPr lang="de-DE" altLang="de-DE" b="1" baseline="-25000" dirty="0">
                <a:solidFill>
                  <a:srgbClr val="FF0000"/>
                </a:solidFill>
              </a:rPr>
              <a:t>VERSUS </a:t>
            </a:r>
            <a:r>
              <a:rPr lang="de-DE" altLang="de-DE" dirty="0"/>
              <a:t>- </a:t>
            </a:r>
            <a:r>
              <a:rPr lang="de-DE" altLang="de-DE" dirty="0" err="1"/>
              <a:t>ME</a:t>
            </a:r>
            <a:r>
              <a:rPr lang="de-DE" altLang="de-DE" b="1" baseline="-25000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), (RMSE</a:t>
            </a:r>
            <a:r>
              <a:rPr lang="de-DE" altLang="de-DE" b="1" baseline="-25000" dirty="0">
                <a:solidFill>
                  <a:srgbClr val="FF0000"/>
                </a:solidFill>
              </a:rPr>
              <a:t>VERSUS </a:t>
            </a:r>
            <a:r>
              <a:rPr lang="de-DE" altLang="de-DE" dirty="0"/>
              <a:t>- </a:t>
            </a:r>
            <a:r>
              <a:rPr lang="de-DE" altLang="de-DE" dirty="0" err="1"/>
              <a:t>RMSE</a:t>
            </a:r>
            <a:r>
              <a:rPr lang="de-DE" altLang="de-DE" b="1" baseline="-25000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)</a:t>
            </a:r>
          </a:p>
          <a:p>
            <a:endParaRPr lang="de-DE" altLang="de-DE" dirty="0"/>
          </a:p>
          <a:p>
            <a:r>
              <a:rPr lang="de-DE" altLang="de-DE" dirty="0" err="1"/>
              <a:t>correlation</a:t>
            </a:r>
            <a:r>
              <a:rPr lang="de-DE" altLang="de-DE" dirty="0"/>
              <a:t>  </a:t>
            </a:r>
            <a:r>
              <a:rPr lang="de-DE" altLang="de-DE" dirty="0" err="1"/>
              <a:t>over</a:t>
            </a:r>
            <a:r>
              <a:rPr lang="de-DE" altLang="de-DE" dirty="0"/>
              <a:t> </a:t>
            </a:r>
            <a:r>
              <a:rPr lang="de-DE" altLang="de-DE" dirty="0" err="1"/>
              <a:t>leadtimes</a:t>
            </a:r>
            <a:r>
              <a:rPr lang="de-DE" altLang="de-DE" dirty="0"/>
              <a:t> (ME</a:t>
            </a:r>
            <a:r>
              <a:rPr lang="de-DE" altLang="de-DE" b="1" baseline="-25000" dirty="0">
                <a:solidFill>
                  <a:srgbClr val="FF0000"/>
                </a:solidFill>
              </a:rPr>
              <a:t>VERSUS</a:t>
            </a:r>
            <a:r>
              <a:rPr lang="de-DE" altLang="de-DE" b="1" dirty="0"/>
              <a:t>, </a:t>
            </a:r>
            <a:r>
              <a:rPr lang="de-DE" altLang="de-DE" dirty="0" err="1"/>
              <a:t>ME</a:t>
            </a:r>
            <a:r>
              <a:rPr lang="de-DE" altLang="de-DE" b="1" baseline="-25000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), (RMSE</a:t>
            </a:r>
            <a:r>
              <a:rPr lang="de-DE" altLang="de-DE" b="1" baseline="-25000" dirty="0">
                <a:solidFill>
                  <a:srgbClr val="FF0000"/>
                </a:solidFill>
              </a:rPr>
              <a:t>VERSUS</a:t>
            </a:r>
            <a:r>
              <a:rPr lang="de-DE" altLang="de-DE" b="1" dirty="0"/>
              <a:t>, </a:t>
            </a:r>
            <a:r>
              <a:rPr lang="de-DE" altLang="de-DE" dirty="0" err="1"/>
              <a:t>RMSE</a:t>
            </a:r>
            <a:r>
              <a:rPr lang="de-DE" altLang="de-DE" b="1" baseline="-25000" dirty="0" err="1">
                <a:solidFill>
                  <a:srgbClr val="00B0F0"/>
                </a:solidFill>
              </a:rPr>
              <a:t>Rfdbk</a:t>
            </a:r>
            <a:r>
              <a:rPr lang="de-DE" alt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9FD19-A1B5-4234-91CB-E15C4219491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E9F08A8-5ED7-42C7-8904-0882947B0F6C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/>
          </a:p>
        </p:txBody>
      </p:sp>
      <p:pic>
        <p:nvPicPr>
          <p:cNvPr id="11267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1079500"/>
            <a:ext cx="91439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COSMO-D2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(CA2, 201806)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46088" y="1268760"/>
            <a:ext cx="8229600" cy="431800"/>
          </a:xfrm>
        </p:spPr>
        <p:txBody>
          <a:bodyPr/>
          <a:lstStyle/>
          <a:p>
            <a:r>
              <a:rPr lang="de-DE" altLang="de-DE" sz="2100" dirty="0" err="1"/>
              <a:t>Reasons</a:t>
            </a:r>
            <a:r>
              <a:rPr lang="de-DE" altLang="de-DE" sz="2100" dirty="0"/>
              <a:t> </a:t>
            </a:r>
            <a:r>
              <a:rPr lang="de-DE" altLang="de-DE" sz="2100" dirty="0" err="1"/>
              <a:t>for</a:t>
            </a:r>
            <a:r>
              <a:rPr lang="de-DE" altLang="de-DE" sz="2100" dirty="0"/>
              <a:t> different </a:t>
            </a:r>
            <a:r>
              <a:rPr lang="de-DE" altLang="de-DE" sz="2100" dirty="0" err="1"/>
              <a:t>number</a:t>
            </a:r>
            <a:r>
              <a:rPr lang="de-DE" altLang="de-DE" sz="2100" dirty="0"/>
              <a:t> </a:t>
            </a:r>
            <a:r>
              <a:rPr lang="de-DE" altLang="de-DE" sz="2100" dirty="0" err="1"/>
              <a:t>of</a:t>
            </a:r>
            <a:r>
              <a:rPr lang="de-DE" altLang="de-DE" sz="2100" dirty="0"/>
              <a:t> </a:t>
            </a:r>
            <a:r>
              <a:rPr lang="de-DE" altLang="de-DE" sz="2100" dirty="0" err="1"/>
              <a:t>stations</a:t>
            </a:r>
            <a:r>
              <a:rPr lang="de-DE" altLang="de-DE" sz="2100" dirty="0"/>
              <a:t> in </a:t>
            </a:r>
            <a:r>
              <a:rPr lang="de-DE" altLang="de-DE" sz="2100" dirty="0">
                <a:solidFill>
                  <a:srgbClr val="FF0000"/>
                </a:solidFill>
              </a:rPr>
              <a:t>VERSUS</a:t>
            </a:r>
            <a:r>
              <a:rPr lang="de-DE" altLang="de-DE" sz="2100" dirty="0"/>
              <a:t> </a:t>
            </a:r>
            <a:r>
              <a:rPr lang="de-DE" altLang="de-DE" sz="2100" dirty="0" err="1"/>
              <a:t>and</a:t>
            </a:r>
            <a:r>
              <a:rPr lang="de-DE" altLang="de-DE" sz="2100" dirty="0"/>
              <a:t> </a:t>
            </a:r>
            <a:r>
              <a:rPr lang="de-DE" altLang="de-DE" sz="2100" dirty="0" err="1">
                <a:solidFill>
                  <a:srgbClr val="00B0F0"/>
                </a:solidFill>
              </a:rPr>
              <a:t>Rfdbk</a:t>
            </a:r>
            <a:endParaRPr lang="de-DE" altLang="de-DE" sz="2100" dirty="0">
              <a:solidFill>
                <a:srgbClr val="00B0F0"/>
              </a:solidFill>
            </a:endParaRPr>
          </a:p>
        </p:txBody>
      </p:sp>
      <p:sp>
        <p:nvSpPr>
          <p:cNvPr id="12291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600" dirty="0"/>
              <a:t>Different </a:t>
            </a:r>
            <a:r>
              <a:rPr lang="de-DE" altLang="de-DE" sz="1600" dirty="0" err="1"/>
              <a:t>quality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control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observations</a:t>
            </a:r>
            <a:endParaRPr lang="de-DE" altLang="de-DE" sz="1600" dirty="0"/>
          </a:p>
          <a:p>
            <a:pPr lvl="1"/>
            <a:r>
              <a:rPr lang="de-DE" altLang="de-DE" sz="1600" dirty="0"/>
              <a:t>In </a:t>
            </a:r>
            <a:r>
              <a:rPr lang="de-DE" altLang="de-DE" sz="1600" b="1" dirty="0" err="1">
                <a:solidFill>
                  <a:srgbClr val="00B0F0"/>
                </a:solidFill>
              </a:rPr>
              <a:t>Rfdbk</a:t>
            </a:r>
            <a:r>
              <a:rPr lang="de-DE" altLang="de-DE" sz="1600" dirty="0"/>
              <a:t> </a:t>
            </a:r>
            <a:r>
              <a:rPr lang="de-DE" altLang="de-DE" sz="1600" dirty="0" err="1"/>
              <a:t>verification</a:t>
            </a:r>
            <a:r>
              <a:rPr lang="de-DE" altLang="de-DE" sz="1600" dirty="0"/>
              <a:t> all </a:t>
            </a:r>
            <a:r>
              <a:rPr lang="de-DE" altLang="de-DE" sz="1600" dirty="0" err="1"/>
              <a:t>observations</a:t>
            </a:r>
            <a:r>
              <a:rPr lang="de-DE" altLang="de-DE" sz="1600" dirty="0"/>
              <a:t> (</a:t>
            </a:r>
            <a:r>
              <a:rPr lang="de-DE" altLang="de-DE" sz="1600" dirty="0" err="1"/>
              <a:t>used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unused</a:t>
            </a:r>
            <a:r>
              <a:rPr lang="de-DE" altLang="de-DE" sz="1600" dirty="0"/>
              <a:t>) </a:t>
            </a:r>
            <a:r>
              <a:rPr lang="de-DE" altLang="de-DE" sz="1600" dirty="0" err="1"/>
              <a:t>which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are</a:t>
            </a:r>
            <a:r>
              <a:rPr lang="de-DE" altLang="de-DE" sz="1600" dirty="0"/>
              <a:t> not </a:t>
            </a:r>
            <a:r>
              <a:rPr lang="de-DE" altLang="de-DE" sz="1600" dirty="0" err="1"/>
              <a:t>rejected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quality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control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DWDs </a:t>
            </a:r>
            <a:r>
              <a:rPr lang="de-DE" altLang="de-DE" sz="1600" dirty="0" err="1"/>
              <a:t>data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assimilation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system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endParaRPr lang="de-DE" altLang="de-DE" dirty="0"/>
          </a:p>
        </p:txBody>
      </p:sp>
      <p:sp>
        <p:nvSpPr>
          <p:cNvPr id="1229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1252755-4FDF-4E4D-98DB-72D9FA9DA13C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/>
          </a:p>
        </p:txBody>
      </p:sp>
      <p:pic>
        <p:nvPicPr>
          <p:cNvPr id="12293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212976"/>
            <a:ext cx="31321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468313" y="3213100"/>
            <a:ext cx="43910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de-DE" b="0" kern="0" dirty="0"/>
              <a:t>In </a:t>
            </a:r>
            <a:r>
              <a:rPr lang="de-DE" kern="0" dirty="0">
                <a:solidFill>
                  <a:srgbClr val="FF0000"/>
                </a:solidFill>
              </a:rPr>
              <a:t>VERSUS</a:t>
            </a:r>
            <a:r>
              <a:rPr lang="de-DE" b="0" kern="0" dirty="0"/>
              <a:t> all </a:t>
            </a:r>
            <a:r>
              <a:rPr lang="de-DE" b="0" kern="0" dirty="0" err="1"/>
              <a:t>observations</a:t>
            </a:r>
            <a:r>
              <a:rPr lang="de-DE" b="0" kern="0" dirty="0"/>
              <a:t> </a:t>
            </a:r>
            <a:r>
              <a:rPr lang="de-DE" b="0" kern="0" dirty="0" err="1"/>
              <a:t>which</a:t>
            </a:r>
            <a:r>
              <a:rPr lang="de-DE" b="0" kern="0" dirty="0"/>
              <a:t> </a:t>
            </a:r>
            <a:r>
              <a:rPr lang="de-DE" b="0" kern="0" dirty="0" err="1"/>
              <a:t>are</a:t>
            </a:r>
            <a:r>
              <a:rPr lang="de-DE" b="0" kern="0" dirty="0"/>
              <a:t> not </a:t>
            </a:r>
            <a:r>
              <a:rPr lang="de-DE" b="0" kern="0" dirty="0" err="1"/>
              <a:t>filtered</a:t>
            </a:r>
            <a:r>
              <a:rPr lang="de-DE" b="0" kern="0" dirty="0"/>
              <a:t> </a:t>
            </a:r>
            <a:r>
              <a:rPr lang="de-DE" b="0" kern="0" dirty="0" err="1"/>
              <a:t>through</a:t>
            </a:r>
            <a:r>
              <a:rPr lang="de-DE" b="0" kern="0" dirty="0"/>
              <a:t> </a:t>
            </a:r>
            <a:r>
              <a:rPr lang="de-DE" b="0" kern="0" dirty="0" err="1"/>
              <a:t>the</a:t>
            </a:r>
            <a:r>
              <a:rPr lang="de-DE" b="0" kern="0" dirty="0"/>
              <a:t> </a:t>
            </a:r>
            <a:r>
              <a:rPr lang="de-DE" b="0" kern="0" dirty="0" err="1"/>
              <a:t>suspect</a:t>
            </a:r>
            <a:r>
              <a:rPr lang="de-DE" b="0" kern="0" dirty="0"/>
              <a:t> </a:t>
            </a:r>
            <a:r>
              <a:rPr lang="de-DE" b="0" kern="0" dirty="0" err="1"/>
              <a:t>observation</a:t>
            </a:r>
            <a:r>
              <a:rPr lang="de-DE" b="0" kern="0" dirty="0"/>
              <a:t> check </a:t>
            </a:r>
            <a:r>
              <a:rPr lang="de-DE" b="0" kern="0" dirty="0" err="1"/>
              <a:t>are</a:t>
            </a:r>
            <a:r>
              <a:rPr lang="de-DE" b="0" kern="0" dirty="0"/>
              <a:t> </a:t>
            </a:r>
            <a:r>
              <a:rPr lang="de-DE" b="0" kern="0" dirty="0" err="1"/>
              <a:t>used</a:t>
            </a:r>
            <a:endParaRPr lang="de-DE" b="0" kern="0" dirty="0"/>
          </a:p>
          <a:p>
            <a:pPr>
              <a:defRPr/>
            </a:pPr>
            <a:endParaRPr lang="de-DE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de-DE" dirty="0" err="1">
                <a:solidFill>
                  <a:srgbClr val="00B0F0"/>
                </a:solidFill>
              </a:rPr>
              <a:t>Rfdbk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b="0" dirty="0" err="1"/>
              <a:t>obs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DWD </a:t>
            </a:r>
            <a:r>
              <a:rPr lang="de-DE" b="0" dirty="0" err="1"/>
              <a:t>database</a:t>
            </a:r>
            <a:endParaRPr lang="de-DE" b="0" dirty="0"/>
          </a:p>
          <a:p>
            <a:pPr>
              <a:defRPr/>
            </a:pPr>
            <a:r>
              <a:rPr lang="de-DE" kern="0" dirty="0">
                <a:solidFill>
                  <a:srgbClr val="FF0000"/>
                </a:solidFill>
              </a:rPr>
              <a:t>VERSUS </a:t>
            </a:r>
            <a:r>
              <a:rPr lang="de-DE" kern="0" dirty="0" err="1">
                <a:solidFill>
                  <a:srgbClr val="FF0000"/>
                </a:solidFill>
              </a:rPr>
              <a:t>obs</a:t>
            </a:r>
            <a:r>
              <a:rPr lang="de-DE" kern="0" dirty="0">
                <a:solidFill>
                  <a:srgbClr val="FF0000"/>
                </a:solidFill>
              </a:rPr>
              <a:t> </a:t>
            </a:r>
            <a:r>
              <a:rPr lang="de-DE" b="0" kern="0" dirty="0" err="1"/>
              <a:t>from</a:t>
            </a:r>
            <a:r>
              <a:rPr lang="de-DE" kern="0" dirty="0">
                <a:solidFill>
                  <a:srgbClr val="FF0000"/>
                </a:solidFill>
              </a:rPr>
              <a:t> </a:t>
            </a:r>
            <a:r>
              <a:rPr lang="de-DE" b="0" kern="0" dirty="0"/>
              <a:t>ECMWF </a:t>
            </a:r>
            <a:r>
              <a:rPr lang="de-DE" b="0" kern="0" dirty="0" err="1"/>
              <a:t>database</a:t>
            </a:r>
            <a:endParaRPr lang="de-DE" b="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b="0" kern="0" dirty="0"/>
              <a:t> 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457200" y="530120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b="0" kern="0" dirty="0" err="1"/>
              <a:t>Therefore</a:t>
            </a:r>
            <a:r>
              <a:rPr lang="de-DE" sz="1800" b="0" kern="0" dirty="0"/>
              <a:t> </a:t>
            </a:r>
            <a:r>
              <a:rPr lang="de-DE" sz="1800" b="0" kern="0" dirty="0" err="1"/>
              <a:t>modified</a:t>
            </a:r>
            <a:r>
              <a:rPr lang="de-DE" sz="1800" b="0" kern="0" dirty="0"/>
              <a:t> </a:t>
            </a:r>
            <a:r>
              <a:rPr lang="de-DE" sz="1800" b="0" kern="0" dirty="0" err="1"/>
              <a:t>station</a:t>
            </a:r>
            <a:r>
              <a:rPr lang="de-DE" sz="1800" b="0" kern="0" dirty="0"/>
              <a:t> </a:t>
            </a:r>
            <a:r>
              <a:rPr lang="de-DE" sz="1800" b="0" kern="0" dirty="0" err="1"/>
              <a:t>list</a:t>
            </a:r>
            <a:r>
              <a:rPr lang="de-DE" sz="1800" b="0" kern="0" dirty="0"/>
              <a:t> CA2_N vs. CA2: </a:t>
            </a:r>
          </a:p>
          <a:p>
            <a:pPr lvl="1">
              <a:defRPr/>
            </a:pPr>
            <a:r>
              <a:rPr lang="en-US" sz="1800" b="0" kern="0" dirty="0"/>
              <a:t>Alignment of stations (</a:t>
            </a:r>
            <a:r>
              <a:rPr lang="en-US" sz="1200" b="0" kern="0" dirty="0"/>
              <a:t>reduction of the </a:t>
            </a:r>
            <a:r>
              <a:rPr lang="en-US" sz="1200" b="0" kern="0" dirty="0" err="1"/>
              <a:t>stationlist</a:t>
            </a:r>
            <a:r>
              <a:rPr lang="en-US" sz="1200" b="0" kern="0" dirty="0"/>
              <a:t> CA2 by the number of stations not found in </a:t>
            </a:r>
            <a:r>
              <a:rPr lang="en-US" sz="1200" b="0" kern="0" dirty="0" err="1"/>
              <a:t>Rfdbk</a:t>
            </a:r>
            <a:r>
              <a:rPr lang="en-US" sz="1800" b="0" kern="0" dirty="0"/>
              <a:t>)</a:t>
            </a:r>
          </a:p>
          <a:p>
            <a:pPr lvl="1">
              <a:defRPr/>
            </a:pPr>
            <a:r>
              <a:rPr lang="en-US" sz="1800" b="0" kern="0" dirty="0"/>
              <a:t>For </a:t>
            </a:r>
            <a:r>
              <a:rPr lang="de-DE" sz="1800" kern="0" dirty="0" err="1">
                <a:solidFill>
                  <a:srgbClr val="00B0F0"/>
                </a:solidFill>
              </a:rPr>
              <a:t>Rfdbk</a:t>
            </a:r>
            <a:r>
              <a:rPr lang="de-DE" sz="1800" b="0" kern="0" dirty="0"/>
              <a:t>: </a:t>
            </a:r>
            <a:r>
              <a:rPr lang="de-DE" sz="1800" b="0" kern="0" dirty="0" err="1"/>
              <a:t>stations</a:t>
            </a:r>
            <a:r>
              <a:rPr lang="de-DE" sz="1800" b="0" kern="0" dirty="0"/>
              <a:t> </a:t>
            </a:r>
            <a:r>
              <a:rPr lang="de-DE" sz="1800" b="0" kern="0" dirty="0" err="1"/>
              <a:t>filtered</a:t>
            </a:r>
            <a:r>
              <a:rPr lang="de-DE" sz="1800" b="0" kern="0" dirty="0"/>
              <a:t> </a:t>
            </a:r>
            <a:r>
              <a:rPr lang="de-DE" sz="1800" b="0" kern="0" dirty="0" err="1"/>
              <a:t>as</a:t>
            </a:r>
            <a:r>
              <a:rPr lang="de-DE" sz="1800" b="0" kern="0" dirty="0"/>
              <a:t> </a:t>
            </a:r>
            <a:r>
              <a:rPr lang="de-DE" sz="1800" b="0" kern="0" dirty="0" err="1"/>
              <a:t>with</a:t>
            </a:r>
            <a:r>
              <a:rPr lang="de-DE" sz="1800" b="0" kern="0" dirty="0"/>
              <a:t> </a:t>
            </a:r>
            <a:r>
              <a:rPr lang="de-DE" sz="1800" kern="0" dirty="0">
                <a:solidFill>
                  <a:srgbClr val="FF0000"/>
                </a:solidFill>
              </a:rPr>
              <a:t>VERSUS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66F1E65-DA3B-41E1-AE95-A700F70F498D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/>
          </a:p>
        </p:txBody>
      </p:sp>
      <p:pic>
        <p:nvPicPr>
          <p:cNvPr id="13315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46088" y="115888"/>
            <a:ext cx="54213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kern="0" dirty="0"/>
              <a:t>COSMO-D2</a:t>
            </a:r>
            <a:br>
              <a:rPr lang="de-DE" altLang="de-DE" kern="0" dirty="0"/>
            </a:br>
            <a:r>
              <a:rPr lang="de-DE" altLang="de-DE" sz="2400" kern="0" dirty="0" err="1">
                <a:solidFill>
                  <a:srgbClr val="00B0F0"/>
                </a:solidFill>
              </a:rPr>
              <a:t>Rfdbk</a:t>
            </a:r>
            <a:r>
              <a:rPr lang="de-DE" altLang="de-DE" sz="2400" kern="0" dirty="0"/>
              <a:t> </a:t>
            </a:r>
            <a:r>
              <a:rPr lang="de-DE" altLang="de-DE" sz="2400" kern="0" dirty="0" err="1"/>
              <a:t>and</a:t>
            </a:r>
            <a:r>
              <a:rPr lang="de-DE" altLang="de-DE" sz="2400" kern="0" dirty="0"/>
              <a:t> </a:t>
            </a:r>
            <a:r>
              <a:rPr lang="de-DE" altLang="de-DE" sz="2400" kern="0" dirty="0">
                <a:solidFill>
                  <a:srgbClr val="FF0000"/>
                </a:solidFill>
              </a:rPr>
              <a:t>VERSUS</a:t>
            </a:r>
            <a:r>
              <a:rPr lang="de-DE" altLang="de-DE" sz="2400" kern="0" dirty="0"/>
              <a:t> (CA2_N, 201806)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1190</Words>
  <Application>Microsoft Office PowerPoint</Application>
  <PresentationFormat>Bildschirmpräsentation (4:3)</PresentationFormat>
  <Paragraphs>360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1_Standarddesign</vt:lpstr>
      <vt:lpstr>Benutzerdefiniertes Design</vt:lpstr>
      <vt:lpstr>1_Benutzerdefiniertes Design</vt:lpstr>
      <vt:lpstr>A comparison of Rfdbk and VERSUS verification results   Ulrich Pflüger  Deutscher Wetterdienst </vt:lpstr>
      <vt:lpstr>Motivation</vt:lpstr>
      <vt:lpstr>Overview</vt:lpstr>
      <vt:lpstr>Overview (2)</vt:lpstr>
      <vt:lpstr>COSMO-D2 Rfdbk and VERSUS (CA2, 201806)</vt:lpstr>
      <vt:lpstr>How can the verification results be compared better ?</vt:lpstr>
      <vt:lpstr>PowerPoint-Präsentation</vt:lpstr>
      <vt:lpstr>Reasons for different number of stations in VERSUS and Rfdbk</vt:lpstr>
      <vt:lpstr>PowerPoint-Präsentation</vt:lpstr>
      <vt:lpstr>PowerPoint-Präsentation</vt:lpstr>
      <vt:lpstr>CA2  CA2_N</vt:lpstr>
      <vt:lpstr>The same verification but for ICON-EU</vt:lpstr>
      <vt:lpstr>ICON-EU Rfdbk and VERSUS (CA2, 201806)</vt:lpstr>
      <vt:lpstr>ICON-EU Rfdbk and VERSUS (CA2_N, 201806)</vt:lpstr>
      <vt:lpstr>Verification of ICON-EU for CA2 and CA2_N</vt:lpstr>
      <vt:lpstr>ICON-EU Rfdbk and VERSUS (CA1, 201806)</vt:lpstr>
      <vt:lpstr>ICON-EU Rfdbk and VERSUS (CA1_N, 201806)</vt:lpstr>
      <vt:lpstr>PowerPoint-Präsentation</vt:lpstr>
      <vt:lpstr>to minimize the influence of the number of observations</vt:lpstr>
      <vt:lpstr>PowerPoint-Präsentation</vt:lpstr>
      <vt:lpstr>PowerPoint-Präsentation</vt:lpstr>
      <vt:lpstr>The same 2 verifications but for 10637 (Frankfurt) only</vt:lpstr>
      <vt:lpstr>PowerPoint-Präsentation</vt:lpstr>
      <vt:lpstr>PowerPoint-Präsentation</vt:lpstr>
      <vt:lpstr>   how large is the difference of the same model forecast in the 2 different verification systems at a single station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Summary: mean differences and standard dev. for fcsts  and obs betweenVERSUS/Rfdbk</vt:lpstr>
      <vt:lpstr> Reasons for different verification results with VERSUS/Rfdbk</vt:lpstr>
      <vt:lpstr>Thank you for your attention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Uli</cp:lastModifiedBy>
  <cp:revision>824</cp:revision>
  <cp:lastPrinted>2006-12-13T10:14:45Z</cp:lastPrinted>
  <dcterms:created xsi:type="dcterms:W3CDTF">2006-12-01T09:57:45Z</dcterms:created>
  <dcterms:modified xsi:type="dcterms:W3CDTF">2018-09-02T05:56:00Z</dcterms:modified>
</cp:coreProperties>
</file>