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1" r:id="rId3"/>
    <p:sldId id="265" r:id="rId4"/>
    <p:sldId id="264" r:id="rId5"/>
    <p:sldId id="266" r:id="rId6"/>
    <p:sldId id="267" r:id="rId7"/>
    <p:sldId id="269" r:id="rId8"/>
    <p:sldId id="270" r:id="rId9"/>
    <p:sldId id="292" r:id="rId10"/>
    <p:sldId id="293" r:id="rId11"/>
    <p:sldId id="294" r:id="rId12"/>
    <p:sldId id="295" r:id="rId13"/>
    <p:sldId id="296" r:id="rId14"/>
    <p:sldId id="289" r:id="rId15"/>
    <p:sldId id="297" r:id="rId16"/>
    <p:sldId id="298" r:id="rId17"/>
    <p:sldId id="299" r:id="rId18"/>
    <p:sldId id="300" r:id="rId19"/>
    <p:sldId id="306" r:id="rId20"/>
    <p:sldId id="301" r:id="rId21"/>
    <p:sldId id="302" r:id="rId22"/>
    <p:sldId id="303" r:id="rId23"/>
    <p:sldId id="304" r:id="rId24"/>
    <p:sldId id="305" r:id="rId25"/>
    <p:sldId id="307" r:id="rId26"/>
    <p:sldId id="308" r:id="rId27"/>
    <p:sldId id="310" r:id="rId28"/>
    <p:sldId id="311" r:id="rId29"/>
    <p:sldId id="312" r:id="rId30"/>
    <p:sldId id="313" r:id="rId31"/>
    <p:sldId id="309" r:id="rId32"/>
    <p:sldId id="314" r:id="rId33"/>
    <p:sldId id="315" r:id="rId34"/>
    <p:sldId id="288" r:id="rId35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CCCC"/>
    <a:srgbClr val="00FF00"/>
    <a:srgbClr val="00FFFF"/>
    <a:srgbClr val="FF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434" autoAdjust="0"/>
  </p:normalViewPr>
  <p:slideViewPr>
    <p:cSldViewPr>
      <p:cViewPr varScale="1">
        <p:scale>
          <a:sx n="67" d="100"/>
          <a:sy n="67" d="100"/>
        </p:scale>
        <p:origin x="1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78B00-8766-41EE-A2D7-C8A77CCDD5F6}" type="doc">
      <dgm:prSet loTypeId="urn:microsoft.com/office/officeart/2005/8/layout/default#1" loCatId="list" qsTypeId="urn:microsoft.com/office/officeart/2005/8/quickstyle/3d4" qsCatId="3D" csTypeId="urn:microsoft.com/office/officeart/2005/8/colors/colorful1#1" csCatId="colorful"/>
      <dgm:spPr/>
      <dgm:t>
        <a:bodyPr/>
        <a:lstStyle/>
        <a:p>
          <a:endParaRPr lang="en-GB"/>
        </a:p>
      </dgm:t>
    </dgm:pt>
    <dgm:pt modelId="{BF99273C-D0FC-43D5-8791-F409314DE8C4}">
      <dgm:prSet/>
      <dgm:spPr/>
      <dgm:t>
        <a:bodyPr/>
        <a:lstStyle/>
        <a:p>
          <a:pPr rtl="0"/>
          <a:r>
            <a:rPr lang="en-GB" dirty="0" smtClean="0"/>
            <a:t>COSMO-5M (</a:t>
          </a:r>
          <a:r>
            <a:rPr lang="en-GB" dirty="0" err="1" smtClean="0"/>
            <a:t>Arpae</a:t>
          </a:r>
          <a:r>
            <a:rPr lang="en-GB" dirty="0" smtClean="0"/>
            <a:t>)</a:t>
          </a:r>
          <a:endParaRPr lang="en-GB" dirty="0"/>
        </a:p>
      </dgm:t>
    </dgm:pt>
    <dgm:pt modelId="{C11C6C37-B3F9-408D-9002-C43A6EEAC385}" type="parTrans" cxnId="{A3819DEF-07F1-4201-B55F-EC984BEDA378}">
      <dgm:prSet/>
      <dgm:spPr/>
      <dgm:t>
        <a:bodyPr/>
        <a:lstStyle/>
        <a:p>
          <a:endParaRPr lang="en-GB"/>
        </a:p>
      </dgm:t>
    </dgm:pt>
    <dgm:pt modelId="{FF662655-39A4-404A-927A-B147BAFA23B4}" type="sibTrans" cxnId="{A3819DEF-07F1-4201-B55F-EC984BEDA378}">
      <dgm:prSet/>
      <dgm:spPr/>
      <dgm:t>
        <a:bodyPr/>
        <a:lstStyle/>
        <a:p>
          <a:endParaRPr lang="en-GB"/>
        </a:p>
      </dgm:t>
    </dgm:pt>
    <dgm:pt modelId="{FA1F06AA-B576-4FD9-813F-4076E2037AB0}">
      <dgm:prSet/>
      <dgm:spPr/>
      <dgm:t>
        <a:bodyPr/>
        <a:lstStyle/>
        <a:p>
          <a:pPr rtl="0"/>
          <a:r>
            <a:rPr lang="en-GB" dirty="0" smtClean="0"/>
            <a:t>COSMO-PL (IMGW)</a:t>
          </a:r>
          <a:endParaRPr lang="it-IT" dirty="0"/>
        </a:p>
      </dgm:t>
    </dgm:pt>
    <dgm:pt modelId="{5D39A7E1-A403-4150-8A24-DC2C506EFD5C}" type="parTrans" cxnId="{FB86D4B5-5A47-4740-AD20-898E0186A6DD}">
      <dgm:prSet/>
      <dgm:spPr/>
      <dgm:t>
        <a:bodyPr/>
        <a:lstStyle/>
        <a:p>
          <a:endParaRPr lang="en-GB"/>
        </a:p>
      </dgm:t>
    </dgm:pt>
    <dgm:pt modelId="{6A0AAF59-0A43-4C90-B6B7-8C13C6098D17}" type="sibTrans" cxnId="{FB86D4B5-5A47-4740-AD20-898E0186A6DD}">
      <dgm:prSet/>
      <dgm:spPr/>
      <dgm:t>
        <a:bodyPr/>
        <a:lstStyle/>
        <a:p>
          <a:endParaRPr lang="en-GB"/>
        </a:p>
      </dgm:t>
    </dgm:pt>
    <dgm:pt modelId="{39D1FE07-F35D-493F-9760-2F5E68B94E92}">
      <dgm:prSet/>
      <dgm:spPr/>
      <dgm:t>
        <a:bodyPr/>
        <a:lstStyle/>
        <a:p>
          <a:pPr rtl="0"/>
          <a:r>
            <a:rPr lang="en-GB" dirty="0" smtClean="0"/>
            <a:t>COSMO-GR4 (HNMS)</a:t>
          </a:r>
          <a:endParaRPr lang="it-IT" dirty="0"/>
        </a:p>
      </dgm:t>
    </dgm:pt>
    <dgm:pt modelId="{602C5F21-8B5F-429D-A984-34EF1DBF8746}" type="parTrans" cxnId="{240E0C27-2242-41FF-BDD0-0BA7F2E41028}">
      <dgm:prSet/>
      <dgm:spPr/>
      <dgm:t>
        <a:bodyPr/>
        <a:lstStyle/>
        <a:p>
          <a:endParaRPr lang="en-GB"/>
        </a:p>
      </dgm:t>
    </dgm:pt>
    <dgm:pt modelId="{8953BFDA-EE7B-41E1-9FE0-243F187C1529}" type="sibTrans" cxnId="{240E0C27-2242-41FF-BDD0-0BA7F2E41028}">
      <dgm:prSet/>
      <dgm:spPr/>
      <dgm:t>
        <a:bodyPr/>
        <a:lstStyle/>
        <a:p>
          <a:endParaRPr lang="en-GB"/>
        </a:p>
      </dgm:t>
    </dgm:pt>
    <dgm:pt modelId="{F55445E1-DB0C-4E6E-8F6E-0FC643C3E546}">
      <dgm:prSet/>
      <dgm:spPr/>
      <dgm:t>
        <a:bodyPr/>
        <a:lstStyle/>
        <a:p>
          <a:pPr rtl="0"/>
          <a:r>
            <a:rPr lang="en-GB" dirty="0" smtClean="0"/>
            <a:t>ICON-EU (DWD)</a:t>
          </a:r>
          <a:endParaRPr lang="it-IT" dirty="0"/>
        </a:p>
      </dgm:t>
    </dgm:pt>
    <dgm:pt modelId="{B2798047-5137-4EED-A62E-4646C37CEA51}" type="parTrans" cxnId="{1ED9E880-1BDA-42C8-B49D-1D7A5D3FF70D}">
      <dgm:prSet/>
      <dgm:spPr/>
      <dgm:t>
        <a:bodyPr/>
        <a:lstStyle/>
        <a:p>
          <a:endParaRPr lang="en-GB"/>
        </a:p>
      </dgm:t>
    </dgm:pt>
    <dgm:pt modelId="{36254131-5B4D-40D7-B109-80F9E0DCC634}" type="sibTrans" cxnId="{1ED9E880-1BDA-42C8-B49D-1D7A5D3FF70D}">
      <dgm:prSet/>
      <dgm:spPr/>
      <dgm:t>
        <a:bodyPr/>
        <a:lstStyle/>
        <a:p>
          <a:endParaRPr lang="en-GB"/>
        </a:p>
      </dgm:t>
    </dgm:pt>
    <dgm:pt modelId="{3D547BA0-2F50-458A-8A00-FC1F68E9AA13}">
      <dgm:prSet/>
      <dgm:spPr/>
      <dgm:t>
        <a:bodyPr/>
        <a:lstStyle/>
        <a:p>
          <a:pPr rtl="0"/>
          <a:r>
            <a:rPr lang="en-GB" dirty="0" smtClean="0"/>
            <a:t>COSMO-DE /D2 (DWD)</a:t>
          </a:r>
          <a:endParaRPr lang="en-GB" dirty="0"/>
        </a:p>
      </dgm:t>
    </dgm:pt>
    <dgm:pt modelId="{3F93FA0A-EDC3-4983-9D33-B4B62A78259F}" type="parTrans" cxnId="{42E01D93-5D69-43BD-A404-7814A46998D6}">
      <dgm:prSet/>
      <dgm:spPr/>
      <dgm:t>
        <a:bodyPr/>
        <a:lstStyle/>
        <a:p>
          <a:endParaRPr lang="en-GB"/>
        </a:p>
      </dgm:t>
    </dgm:pt>
    <dgm:pt modelId="{3D992CB8-8608-479A-9726-D9ECBF8E6791}" type="sibTrans" cxnId="{42E01D93-5D69-43BD-A404-7814A46998D6}">
      <dgm:prSet/>
      <dgm:spPr/>
      <dgm:t>
        <a:bodyPr/>
        <a:lstStyle/>
        <a:p>
          <a:endParaRPr lang="en-GB"/>
        </a:p>
      </dgm:t>
    </dgm:pt>
    <dgm:pt modelId="{A37C15D9-ED30-4171-A279-FBD13C628291}" type="pres">
      <dgm:prSet presAssocID="{2E378B00-8766-41EE-A2D7-C8A77CCDD5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C9681C-0582-4190-9259-4364F5A96607}" type="pres">
      <dgm:prSet presAssocID="{BF99273C-D0FC-43D5-8791-F409314DE8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D928A6-9386-408B-9B66-6984AF0B4054}" type="pres">
      <dgm:prSet presAssocID="{FF662655-39A4-404A-927A-B147BAFA23B4}" presName="sibTrans" presStyleCnt="0"/>
      <dgm:spPr/>
    </dgm:pt>
    <dgm:pt modelId="{CC25864A-59A3-4250-ABF8-E73CDD118B40}" type="pres">
      <dgm:prSet presAssocID="{FA1F06AA-B576-4FD9-813F-4076E2037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4F2576-E629-424B-90CF-48AFC04CB213}" type="pres">
      <dgm:prSet presAssocID="{6A0AAF59-0A43-4C90-B6B7-8C13C6098D17}" presName="sibTrans" presStyleCnt="0"/>
      <dgm:spPr/>
    </dgm:pt>
    <dgm:pt modelId="{1AAEC249-9E8B-4472-BFFA-8FADC31F98B7}" type="pres">
      <dgm:prSet presAssocID="{39D1FE07-F35D-493F-9760-2F5E68B94E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484ABE-539B-4A76-B791-F982EBAD84FA}" type="pres">
      <dgm:prSet presAssocID="{8953BFDA-EE7B-41E1-9FE0-243F187C1529}" presName="sibTrans" presStyleCnt="0"/>
      <dgm:spPr/>
    </dgm:pt>
    <dgm:pt modelId="{9DDCD645-9928-42A9-92CC-C6849871D8BD}" type="pres">
      <dgm:prSet presAssocID="{F55445E1-DB0C-4E6E-8F6E-0FC643C3E5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4CA85D-8EB9-4C12-9D62-8ABD8ACA12B5}" type="pres">
      <dgm:prSet presAssocID="{36254131-5B4D-40D7-B109-80F9E0DCC634}" presName="sibTrans" presStyleCnt="0"/>
      <dgm:spPr/>
    </dgm:pt>
    <dgm:pt modelId="{29A022A1-DD12-4B0F-BA0C-B52447E1AA6C}" type="pres">
      <dgm:prSet presAssocID="{3D547BA0-2F50-458A-8A00-FC1F68E9AA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E5237D-5973-49CE-BB58-05E579A18946}" type="presOf" srcId="{BF99273C-D0FC-43D5-8791-F409314DE8C4}" destId="{3AC9681C-0582-4190-9259-4364F5A96607}" srcOrd="0" destOrd="0" presId="urn:microsoft.com/office/officeart/2005/8/layout/default#1"/>
    <dgm:cxn modelId="{258B0C18-D865-4495-8497-1426BEF2FDA0}" type="presOf" srcId="{F55445E1-DB0C-4E6E-8F6E-0FC643C3E546}" destId="{9DDCD645-9928-42A9-92CC-C6849871D8BD}" srcOrd="0" destOrd="0" presId="urn:microsoft.com/office/officeart/2005/8/layout/default#1"/>
    <dgm:cxn modelId="{FB86D4B5-5A47-4740-AD20-898E0186A6DD}" srcId="{2E378B00-8766-41EE-A2D7-C8A77CCDD5F6}" destId="{FA1F06AA-B576-4FD9-813F-4076E2037AB0}" srcOrd="1" destOrd="0" parTransId="{5D39A7E1-A403-4150-8A24-DC2C506EFD5C}" sibTransId="{6A0AAF59-0A43-4C90-B6B7-8C13C6098D17}"/>
    <dgm:cxn modelId="{C394C3B0-A828-4AA7-A491-BB537520D720}" type="presOf" srcId="{3D547BA0-2F50-458A-8A00-FC1F68E9AA13}" destId="{29A022A1-DD12-4B0F-BA0C-B52447E1AA6C}" srcOrd="0" destOrd="0" presId="urn:microsoft.com/office/officeart/2005/8/layout/default#1"/>
    <dgm:cxn modelId="{42E01D93-5D69-43BD-A404-7814A46998D6}" srcId="{2E378B00-8766-41EE-A2D7-C8A77CCDD5F6}" destId="{3D547BA0-2F50-458A-8A00-FC1F68E9AA13}" srcOrd="4" destOrd="0" parTransId="{3F93FA0A-EDC3-4983-9D33-B4B62A78259F}" sibTransId="{3D992CB8-8608-479A-9726-D9ECBF8E6791}"/>
    <dgm:cxn modelId="{8348B11B-8FCF-4168-A7AC-15B65D842861}" type="presOf" srcId="{39D1FE07-F35D-493F-9760-2F5E68B94E92}" destId="{1AAEC249-9E8B-4472-BFFA-8FADC31F98B7}" srcOrd="0" destOrd="0" presId="urn:microsoft.com/office/officeart/2005/8/layout/default#1"/>
    <dgm:cxn modelId="{1ED9E880-1BDA-42C8-B49D-1D7A5D3FF70D}" srcId="{2E378B00-8766-41EE-A2D7-C8A77CCDD5F6}" destId="{F55445E1-DB0C-4E6E-8F6E-0FC643C3E546}" srcOrd="3" destOrd="0" parTransId="{B2798047-5137-4EED-A62E-4646C37CEA51}" sibTransId="{36254131-5B4D-40D7-B109-80F9E0DCC634}"/>
    <dgm:cxn modelId="{7DAEB50F-1BEF-4901-97BB-8664FAC30416}" type="presOf" srcId="{FA1F06AA-B576-4FD9-813F-4076E2037AB0}" destId="{CC25864A-59A3-4250-ABF8-E73CDD118B40}" srcOrd="0" destOrd="0" presId="urn:microsoft.com/office/officeart/2005/8/layout/default#1"/>
    <dgm:cxn modelId="{60AC8122-931E-4DFA-911F-B1E5BB0DC35C}" type="presOf" srcId="{2E378B00-8766-41EE-A2D7-C8A77CCDD5F6}" destId="{A37C15D9-ED30-4171-A279-FBD13C628291}" srcOrd="0" destOrd="0" presId="urn:microsoft.com/office/officeart/2005/8/layout/default#1"/>
    <dgm:cxn modelId="{A3819DEF-07F1-4201-B55F-EC984BEDA378}" srcId="{2E378B00-8766-41EE-A2D7-C8A77CCDD5F6}" destId="{BF99273C-D0FC-43D5-8791-F409314DE8C4}" srcOrd="0" destOrd="0" parTransId="{C11C6C37-B3F9-408D-9002-C43A6EEAC385}" sibTransId="{FF662655-39A4-404A-927A-B147BAFA23B4}"/>
    <dgm:cxn modelId="{240E0C27-2242-41FF-BDD0-0BA7F2E41028}" srcId="{2E378B00-8766-41EE-A2D7-C8A77CCDD5F6}" destId="{39D1FE07-F35D-493F-9760-2F5E68B94E92}" srcOrd="2" destOrd="0" parTransId="{602C5F21-8B5F-429D-A984-34EF1DBF8746}" sibTransId="{8953BFDA-EE7B-41E1-9FE0-243F187C1529}"/>
    <dgm:cxn modelId="{4DD6EDC5-5A9D-40DC-A475-EA09ED7EED9F}" type="presParOf" srcId="{A37C15D9-ED30-4171-A279-FBD13C628291}" destId="{3AC9681C-0582-4190-9259-4364F5A96607}" srcOrd="0" destOrd="0" presId="urn:microsoft.com/office/officeart/2005/8/layout/default#1"/>
    <dgm:cxn modelId="{DC7D2A13-CE46-488A-9CD0-4B0017C37B35}" type="presParOf" srcId="{A37C15D9-ED30-4171-A279-FBD13C628291}" destId="{A6D928A6-9386-408B-9B66-6984AF0B4054}" srcOrd="1" destOrd="0" presId="urn:microsoft.com/office/officeart/2005/8/layout/default#1"/>
    <dgm:cxn modelId="{745163DD-B26B-4F74-8075-2D1B91C7644F}" type="presParOf" srcId="{A37C15D9-ED30-4171-A279-FBD13C628291}" destId="{CC25864A-59A3-4250-ABF8-E73CDD118B40}" srcOrd="2" destOrd="0" presId="urn:microsoft.com/office/officeart/2005/8/layout/default#1"/>
    <dgm:cxn modelId="{6C54596E-8305-4B30-B53E-FE5CBED7FA54}" type="presParOf" srcId="{A37C15D9-ED30-4171-A279-FBD13C628291}" destId="{624F2576-E629-424B-90CF-48AFC04CB213}" srcOrd="3" destOrd="0" presId="urn:microsoft.com/office/officeart/2005/8/layout/default#1"/>
    <dgm:cxn modelId="{D9237564-7BD3-4590-B7C8-24B86A494389}" type="presParOf" srcId="{A37C15D9-ED30-4171-A279-FBD13C628291}" destId="{1AAEC249-9E8B-4472-BFFA-8FADC31F98B7}" srcOrd="4" destOrd="0" presId="urn:microsoft.com/office/officeart/2005/8/layout/default#1"/>
    <dgm:cxn modelId="{5DDECFFF-2A6A-4254-BCEA-0881FAAAB0E3}" type="presParOf" srcId="{A37C15D9-ED30-4171-A279-FBD13C628291}" destId="{23484ABE-539B-4A76-B791-F982EBAD84FA}" srcOrd="5" destOrd="0" presId="urn:microsoft.com/office/officeart/2005/8/layout/default#1"/>
    <dgm:cxn modelId="{3BD682EE-EAE9-4355-8700-F5A93A8415D8}" type="presParOf" srcId="{A37C15D9-ED30-4171-A279-FBD13C628291}" destId="{9DDCD645-9928-42A9-92CC-C6849871D8BD}" srcOrd="6" destOrd="0" presId="urn:microsoft.com/office/officeart/2005/8/layout/default#1"/>
    <dgm:cxn modelId="{EA08DFF1-26F8-47D2-B7FA-095005C21A69}" type="presParOf" srcId="{A37C15D9-ED30-4171-A279-FBD13C628291}" destId="{194CA85D-8EB9-4C12-9D62-8ABD8ACA12B5}" srcOrd="7" destOrd="0" presId="urn:microsoft.com/office/officeart/2005/8/layout/default#1"/>
    <dgm:cxn modelId="{EB544002-ABF1-4AD0-9CAC-E0C2A8FFA236}" type="presParOf" srcId="{A37C15D9-ED30-4171-A279-FBD13C628291}" destId="{29A022A1-DD12-4B0F-BA0C-B52447E1AA6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98E23-94EC-462C-9249-18FCB3C34100}" type="doc">
      <dgm:prSet loTypeId="urn:microsoft.com/office/officeart/2005/8/layout/process5" loCatId="process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2ABC344C-D4B7-4060-A65E-BA9B67F4F738}">
      <dgm:prSet phldrT="[Testo]" custT="1"/>
      <dgm:spPr/>
      <dgm:t>
        <a:bodyPr/>
        <a:lstStyle/>
        <a:p>
          <a:r>
            <a:rPr lang="en-GB" sz="1600" b="1" dirty="0" smtClean="0"/>
            <a:t>5 models</a:t>
          </a:r>
          <a:endParaRPr lang="en-GB" sz="1600" b="1" dirty="0"/>
        </a:p>
      </dgm:t>
    </dgm:pt>
    <dgm:pt modelId="{D25EC9BE-0F92-46FD-AC28-9E3CAB980B21}" type="parTrans" cxnId="{AEE7A796-0E4F-4D47-BFFC-76ED737BE466}">
      <dgm:prSet/>
      <dgm:spPr/>
      <dgm:t>
        <a:bodyPr/>
        <a:lstStyle/>
        <a:p>
          <a:endParaRPr lang="en-GB" sz="1600" b="1"/>
        </a:p>
      </dgm:t>
    </dgm:pt>
    <dgm:pt modelId="{EF44625F-8D2E-454C-8F34-077825595165}" type="sibTrans" cxnId="{AEE7A796-0E4F-4D47-BFFC-76ED737BE466}">
      <dgm:prSet custT="1"/>
      <dgm:spPr/>
      <dgm:t>
        <a:bodyPr/>
        <a:lstStyle/>
        <a:p>
          <a:endParaRPr lang="en-GB" sz="1600" b="1"/>
        </a:p>
      </dgm:t>
    </dgm:pt>
    <dgm:pt modelId="{8742D268-5AFE-4EE5-B0DE-9B4DB2580752}">
      <dgm:prSet phldrT="[Testo]" custT="1"/>
      <dgm:spPr/>
      <dgm:t>
        <a:bodyPr/>
        <a:lstStyle/>
        <a:p>
          <a:r>
            <a:rPr lang="en-GB" sz="1600" b="1" dirty="0" smtClean="0"/>
            <a:t>2 forecast day</a:t>
          </a:r>
          <a:endParaRPr lang="en-GB" sz="1600" b="1" dirty="0"/>
        </a:p>
      </dgm:t>
    </dgm:pt>
    <dgm:pt modelId="{AEBFED13-2D5B-4959-BDAA-AA29266BF50E}" type="parTrans" cxnId="{B2231643-3ED3-4E62-A375-7A9366F18F15}">
      <dgm:prSet/>
      <dgm:spPr/>
      <dgm:t>
        <a:bodyPr/>
        <a:lstStyle/>
        <a:p>
          <a:endParaRPr lang="en-GB" sz="1600" b="1"/>
        </a:p>
      </dgm:t>
    </dgm:pt>
    <dgm:pt modelId="{BD8807C6-A2A9-4101-ADA1-384C40CCF339}" type="sibTrans" cxnId="{B2231643-3ED3-4E62-A375-7A9366F18F15}">
      <dgm:prSet custT="1"/>
      <dgm:spPr/>
      <dgm:t>
        <a:bodyPr/>
        <a:lstStyle/>
        <a:p>
          <a:endParaRPr lang="en-GB" sz="1600" b="1"/>
        </a:p>
      </dgm:t>
    </dgm:pt>
    <dgm:pt modelId="{15B64773-2E2B-49B4-8CA2-889769469FF4}">
      <dgm:prSet phldrT="[Testo]" custT="1"/>
      <dgm:spPr/>
      <dgm:t>
        <a:bodyPr/>
        <a:lstStyle/>
        <a:p>
          <a:r>
            <a:rPr lang="en-GB" sz="1600" b="1" dirty="0" smtClean="0"/>
            <a:t>7 stations</a:t>
          </a:r>
        </a:p>
      </dgm:t>
    </dgm:pt>
    <dgm:pt modelId="{1168A006-3C99-48AC-B638-47C20E4C5024}" type="parTrans" cxnId="{EF0D15C2-B1FE-4D06-A31A-0B3CC65C9040}">
      <dgm:prSet/>
      <dgm:spPr/>
      <dgm:t>
        <a:bodyPr/>
        <a:lstStyle/>
        <a:p>
          <a:endParaRPr lang="en-GB" sz="1600" b="1"/>
        </a:p>
      </dgm:t>
    </dgm:pt>
    <dgm:pt modelId="{F275C95E-33BA-450F-9DE1-5E224FB716CF}" type="sibTrans" cxnId="{EF0D15C2-B1FE-4D06-A31A-0B3CC65C9040}">
      <dgm:prSet custT="1"/>
      <dgm:spPr/>
      <dgm:t>
        <a:bodyPr/>
        <a:lstStyle/>
        <a:p>
          <a:endParaRPr lang="en-GB" sz="1600" b="1"/>
        </a:p>
      </dgm:t>
    </dgm:pt>
    <dgm:pt modelId="{74255D04-0426-4901-B06D-B2810FC5664A}">
      <dgm:prSet custT="1"/>
      <dgm:spPr/>
      <dgm:t>
        <a:bodyPr/>
        <a:lstStyle/>
        <a:p>
          <a:r>
            <a:rPr lang="en-GB" sz="1600" b="1" dirty="0" smtClean="0"/>
            <a:t>4 seasons</a:t>
          </a:r>
          <a:endParaRPr lang="en-GB" sz="1600" b="1" dirty="0"/>
        </a:p>
      </dgm:t>
    </dgm:pt>
    <dgm:pt modelId="{E02B5241-90F5-4D8F-9504-8C088A07D0FF}" type="parTrans" cxnId="{76490EC6-40D4-4973-A18F-7456001590AA}">
      <dgm:prSet/>
      <dgm:spPr/>
      <dgm:t>
        <a:bodyPr/>
        <a:lstStyle/>
        <a:p>
          <a:endParaRPr lang="en-GB" sz="1600" b="1"/>
        </a:p>
      </dgm:t>
    </dgm:pt>
    <dgm:pt modelId="{D2F76887-54AC-45A5-81F8-50CA48D17B45}" type="sibTrans" cxnId="{76490EC6-40D4-4973-A18F-7456001590AA}">
      <dgm:prSet custT="1"/>
      <dgm:spPr/>
      <dgm:t>
        <a:bodyPr/>
        <a:lstStyle/>
        <a:p>
          <a:endParaRPr lang="en-GB" sz="1600" b="1"/>
        </a:p>
      </dgm:t>
    </dgm:pt>
    <dgm:pt modelId="{A62A0BD5-3AA2-4026-AB0A-C264A8DE7D0F}">
      <dgm:prSet custT="1"/>
      <dgm:spPr/>
      <dgm:t>
        <a:bodyPr/>
        <a:lstStyle/>
        <a:p>
          <a:r>
            <a:rPr lang="en-GB" sz="1600" b="1" dirty="0" smtClean="0"/>
            <a:t>4 plots for each “</a:t>
          </a:r>
          <a:r>
            <a:rPr lang="en-GB" sz="1600" b="1" dirty="0" err="1" smtClean="0"/>
            <a:t>perfrose</a:t>
          </a:r>
          <a:r>
            <a:rPr lang="en-GB" sz="1600" b="1" dirty="0" smtClean="0"/>
            <a:t> diagram”</a:t>
          </a:r>
          <a:endParaRPr lang="en-GB" sz="1600" b="1" dirty="0"/>
        </a:p>
      </dgm:t>
    </dgm:pt>
    <dgm:pt modelId="{4C700200-A9B6-4579-B873-078590375A32}" type="parTrans" cxnId="{955D4579-984A-41C1-B3E4-D0CA521B7C73}">
      <dgm:prSet/>
      <dgm:spPr/>
      <dgm:t>
        <a:bodyPr/>
        <a:lstStyle/>
        <a:p>
          <a:endParaRPr lang="en-GB" sz="1600" b="1"/>
        </a:p>
      </dgm:t>
    </dgm:pt>
    <dgm:pt modelId="{27FF0081-32C0-4016-BEF3-208025342183}" type="sibTrans" cxnId="{955D4579-984A-41C1-B3E4-D0CA521B7C73}">
      <dgm:prSet custT="1"/>
      <dgm:spPr/>
      <dgm:t>
        <a:bodyPr/>
        <a:lstStyle/>
        <a:p>
          <a:endParaRPr lang="en-GB" sz="1600" b="1"/>
        </a:p>
      </dgm:t>
    </dgm:pt>
    <dgm:pt modelId="{B1EA2966-72BD-4707-87AF-3B1A974BF3EF}">
      <dgm:prSet custT="1"/>
      <dgm:spPr/>
      <dgm:t>
        <a:bodyPr/>
        <a:lstStyle/>
        <a:p>
          <a:r>
            <a:rPr lang="en-GB" sz="1600" b="1" dirty="0" smtClean="0"/>
            <a:t>1344 plots!!</a:t>
          </a:r>
          <a:endParaRPr lang="en-GB" sz="1600" b="1" dirty="0"/>
        </a:p>
      </dgm:t>
    </dgm:pt>
    <dgm:pt modelId="{E77C8499-E64B-423A-AB17-40CE7F4B26CF}" type="parTrans" cxnId="{0ABE47EE-1012-4605-AA1D-1CCD2FE7FE66}">
      <dgm:prSet/>
      <dgm:spPr/>
      <dgm:t>
        <a:bodyPr/>
        <a:lstStyle/>
        <a:p>
          <a:endParaRPr lang="en-GB" sz="1600" b="1"/>
        </a:p>
      </dgm:t>
    </dgm:pt>
    <dgm:pt modelId="{2E309896-4351-4A9A-8A96-DFD62DC337AA}" type="sibTrans" cxnId="{0ABE47EE-1012-4605-AA1D-1CCD2FE7FE66}">
      <dgm:prSet/>
      <dgm:spPr/>
      <dgm:t>
        <a:bodyPr/>
        <a:lstStyle/>
        <a:p>
          <a:endParaRPr lang="en-GB" sz="1600" b="1"/>
        </a:p>
      </dgm:t>
    </dgm:pt>
    <dgm:pt modelId="{2C519F68-0EFF-4518-BCC1-A49BEC9CE7C9}">
      <dgm:prSet custT="1"/>
      <dgm:spPr/>
      <dgm:t>
        <a:bodyPr/>
        <a:lstStyle/>
        <a:p>
          <a:r>
            <a:rPr lang="en-GB" sz="1600" b="1" dirty="0" smtClean="0"/>
            <a:t>1 summary of the year </a:t>
          </a:r>
          <a:br>
            <a:rPr lang="en-GB" sz="1600" b="1" dirty="0" smtClean="0"/>
          </a:br>
          <a:r>
            <a:rPr lang="en-GB" sz="1600" b="1" dirty="0" smtClean="0"/>
            <a:t>(only 4 models!)</a:t>
          </a:r>
          <a:endParaRPr lang="en-GB" sz="1600" b="1" dirty="0"/>
        </a:p>
      </dgm:t>
    </dgm:pt>
    <dgm:pt modelId="{49EBD4B0-B677-461E-B908-50485335360A}" type="parTrans" cxnId="{32DB9E0A-373A-4365-8F4A-DABEFB76CFC3}">
      <dgm:prSet/>
      <dgm:spPr/>
      <dgm:t>
        <a:bodyPr/>
        <a:lstStyle/>
        <a:p>
          <a:endParaRPr lang="en-GB" sz="1600" b="1"/>
        </a:p>
      </dgm:t>
    </dgm:pt>
    <dgm:pt modelId="{C4C73A5A-31C2-40AB-B298-ED3D13794196}" type="sibTrans" cxnId="{32DB9E0A-373A-4365-8F4A-DABEFB76CFC3}">
      <dgm:prSet custT="1"/>
      <dgm:spPr/>
      <dgm:t>
        <a:bodyPr/>
        <a:lstStyle/>
        <a:p>
          <a:endParaRPr lang="en-GB" sz="1600" b="1"/>
        </a:p>
      </dgm:t>
    </dgm:pt>
    <dgm:pt modelId="{3371F8C2-7EC1-4679-A40F-DDF819FC10DB}" type="pres">
      <dgm:prSet presAssocID="{8AF98E23-94EC-462C-9249-18FCB3C341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330CA0-12EC-4402-9EB4-4B7FACE77CE1}" type="pres">
      <dgm:prSet presAssocID="{2ABC344C-D4B7-4060-A65E-BA9B67F4F73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A7B4B9-691D-4FB6-8DC0-5313BB29800D}" type="pres">
      <dgm:prSet presAssocID="{EF44625F-8D2E-454C-8F34-077825595165}" presName="sibTrans" presStyleLbl="sibTrans2D1" presStyleIdx="0" presStyleCnt="6"/>
      <dgm:spPr/>
      <dgm:t>
        <a:bodyPr/>
        <a:lstStyle/>
        <a:p>
          <a:endParaRPr lang="en-GB"/>
        </a:p>
      </dgm:t>
    </dgm:pt>
    <dgm:pt modelId="{5EF331FE-0C54-43E1-904A-B02416F3BABC}" type="pres">
      <dgm:prSet presAssocID="{EF44625F-8D2E-454C-8F34-077825595165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2033A802-4F8E-4F66-90A5-DE2491530A16}" type="pres">
      <dgm:prSet presAssocID="{8742D268-5AFE-4EE5-B0DE-9B4DB25807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F6DDFB-8207-48DE-9913-D6D2EB56CB78}" type="pres">
      <dgm:prSet presAssocID="{BD8807C6-A2A9-4101-ADA1-384C40CCF339}" presName="sibTrans" presStyleLbl="sibTrans2D1" presStyleIdx="1" presStyleCnt="6"/>
      <dgm:spPr/>
      <dgm:t>
        <a:bodyPr/>
        <a:lstStyle/>
        <a:p>
          <a:endParaRPr lang="en-GB"/>
        </a:p>
      </dgm:t>
    </dgm:pt>
    <dgm:pt modelId="{BA60F55C-7E37-42D3-8729-C969E8F3559B}" type="pres">
      <dgm:prSet presAssocID="{BD8807C6-A2A9-4101-ADA1-384C40CCF339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3BBCDCC6-8E85-4347-AC88-71F00E354880}" type="pres">
      <dgm:prSet presAssocID="{15B64773-2E2B-49B4-8CA2-889769469FF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D9F184-3AD5-45C1-97AE-AF1C5EF59198}" type="pres">
      <dgm:prSet presAssocID="{F275C95E-33BA-450F-9DE1-5E224FB716CF}" presName="sibTrans" presStyleLbl="sibTrans2D1" presStyleIdx="2" presStyleCnt="6"/>
      <dgm:spPr/>
      <dgm:t>
        <a:bodyPr/>
        <a:lstStyle/>
        <a:p>
          <a:endParaRPr lang="en-GB"/>
        </a:p>
      </dgm:t>
    </dgm:pt>
    <dgm:pt modelId="{ED2392BF-2852-42DA-8EFC-D5F05FF7EC8E}" type="pres">
      <dgm:prSet presAssocID="{F275C95E-33BA-450F-9DE1-5E224FB716CF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48F9817E-3C98-43F1-9716-2CA7D17AB982}" type="pres">
      <dgm:prSet presAssocID="{74255D04-0426-4901-B06D-B2810FC5664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9D9B00-1FEA-41C1-930F-CAFC34D30AF2}" type="pres">
      <dgm:prSet presAssocID="{D2F76887-54AC-45A5-81F8-50CA48D17B45}" presName="sibTrans" presStyleLbl="sibTrans2D1" presStyleIdx="3" presStyleCnt="6"/>
      <dgm:spPr/>
      <dgm:t>
        <a:bodyPr/>
        <a:lstStyle/>
        <a:p>
          <a:endParaRPr lang="en-GB"/>
        </a:p>
      </dgm:t>
    </dgm:pt>
    <dgm:pt modelId="{A276323C-6B92-4C75-AF57-91B306C92DAA}" type="pres">
      <dgm:prSet presAssocID="{D2F76887-54AC-45A5-81F8-50CA48D17B45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41731D12-BD4F-46BE-B754-CC1178AC2F3E}" type="pres">
      <dgm:prSet presAssocID="{2C519F68-0EFF-4518-BCC1-A49BEC9CE7C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556DDD-053A-40A9-932E-2B9DCF1CB76D}" type="pres">
      <dgm:prSet presAssocID="{C4C73A5A-31C2-40AB-B298-ED3D13794196}" presName="sibTrans" presStyleLbl="sibTrans2D1" presStyleIdx="4" presStyleCnt="6"/>
      <dgm:spPr/>
      <dgm:t>
        <a:bodyPr/>
        <a:lstStyle/>
        <a:p>
          <a:endParaRPr lang="en-GB"/>
        </a:p>
      </dgm:t>
    </dgm:pt>
    <dgm:pt modelId="{55C841D1-2C91-4A74-B9A9-B183348CACE0}" type="pres">
      <dgm:prSet presAssocID="{C4C73A5A-31C2-40AB-B298-ED3D13794196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EDB3DAF4-C87D-4486-8D82-A47960AAB27F}" type="pres">
      <dgm:prSet presAssocID="{A62A0BD5-3AA2-4026-AB0A-C264A8DE7D0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492817-2D0F-4594-AEB9-DA9DC25AD8A7}" type="pres">
      <dgm:prSet presAssocID="{27FF0081-32C0-4016-BEF3-208025342183}" presName="sibTrans" presStyleLbl="sibTrans2D1" presStyleIdx="5" presStyleCnt="6"/>
      <dgm:spPr/>
      <dgm:t>
        <a:bodyPr/>
        <a:lstStyle/>
        <a:p>
          <a:endParaRPr lang="en-GB"/>
        </a:p>
      </dgm:t>
    </dgm:pt>
    <dgm:pt modelId="{3EA93D04-7989-48B3-8B6C-C89937C92BAE}" type="pres">
      <dgm:prSet presAssocID="{27FF0081-32C0-4016-BEF3-208025342183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A751C110-CBB5-47A2-97E1-ED08F9A7D932}" type="pres">
      <dgm:prSet presAssocID="{B1EA2966-72BD-4707-87AF-3B1A974BF3EF}" presName="node" presStyleLbl="node1" presStyleIdx="6" presStyleCnt="7" custScaleX="176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DB9E0A-373A-4365-8F4A-DABEFB76CFC3}" srcId="{8AF98E23-94EC-462C-9249-18FCB3C34100}" destId="{2C519F68-0EFF-4518-BCC1-A49BEC9CE7C9}" srcOrd="4" destOrd="0" parTransId="{49EBD4B0-B677-461E-B908-50485335360A}" sibTransId="{C4C73A5A-31C2-40AB-B298-ED3D13794196}"/>
    <dgm:cxn modelId="{0E916B64-0823-47A0-98E5-E6B84F915793}" type="presOf" srcId="{74255D04-0426-4901-B06D-B2810FC5664A}" destId="{48F9817E-3C98-43F1-9716-2CA7D17AB982}" srcOrd="0" destOrd="0" presId="urn:microsoft.com/office/officeart/2005/8/layout/process5"/>
    <dgm:cxn modelId="{7BF22028-3023-4AF5-8524-B75F097ABC34}" type="presOf" srcId="{8AF98E23-94EC-462C-9249-18FCB3C34100}" destId="{3371F8C2-7EC1-4679-A40F-DDF819FC10DB}" srcOrd="0" destOrd="0" presId="urn:microsoft.com/office/officeart/2005/8/layout/process5"/>
    <dgm:cxn modelId="{6484CAAF-2CCF-43C6-94CD-ABD4C52E164D}" type="presOf" srcId="{C4C73A5A-31C2-40AB-B298-ED3D13794196}" destId="{0D556DDD-053A-40A9-932E-2B9DCF1CB76D}" srcOrd="0" destOrd="0" presId="urn:microsoft.com/office/officeart/2005/8/layout/process5"/>
    <dgm:cxn modelId="{7BA57952-C5B1-46E8-A344-F7945C0F6C54}" type="presOf" srcId="{F275C95E-33BA-450F-9DE1-5E224FB716CF}" destId="{ED2392BF-2852-42DA-8EFC-D5F05FF7EC8E}" srcOrd="1" destOrd="0" presId="urn:microsoft.com/office/officeart/2005/8/layout/process5"/>
    <dgm:cxn modelId="{EBA241F3-D0E9-4C1B-A448-82BEC73F2DC1}" type="presOf" srcId="{BD8807C6-A2A9-4101-ADA1-384C40CCF339}" destId="{2BF6DDFB-8207-48DE-9913-D6D2EB56CB78}" srcOrd="0" destOrd="0" presId="urn:microsoft.com/office/officeart/2005/8/layout/process5"/>
    <dgm:cxn modelId="{9831908B-1C12-4C63-BF8B-B619C3F70CB5}" type="presOf" srcId="{8742D268-5AFE-4EE5-B0DE-9B4DB2580752}" destId="{2033A802-4F8E-4F66-90A5-DE2491530A16}" srcOrd="0" destOrd="0" presId="urn:microsoft.com/office/officeart/2005/8/layout/process5"/>
    <dgm:cxn modelId="{03011AA4-D1DB-4760-8A47-9652EF574F1F}" type="presOf" srcId="{A62A0BD5-3AA2-4026-AB0A-C264A8DE7D0F}" destId="{EDB3DAF4-C87D-4486-8D82-A47960AAB27F}" srcOrd="0" destOrd="0" presId="urn:microsoft.com/office/officeart/2005/8/layout/process5"/>
    <dgm:cxn modelId="{2FABD645-641C-4587-BCC4-9BA5B73029CA}" type="presOf" srcId="{EF44625F-8D2E-454C-8F34-077825595165}" destId="{F5A7B4B9-691D-4FB6-8DC0-5313BB29800D}" srcOrd="0" destOrd="0" presId="urn:microsoft.com/office/officeart/2005/8/layout/process5"/>
    <dgm:cxn modelId="{5662516D-3167-43B2-B689-EB17460AA801}" type="presOf" srcId="{15B64773-2E2B-49B4-8CA2-889769469FF4}" destId="{3BBCDCC6-8E85-4347-AC88-71F00E354880}" srcOrd="0" destOrd="0" presId="urn:microsoft.com/office/officeart/2005/8/layout/process5"/>
    <dgm:cxn modelId="{2FE6323B-A057-44E5-82FF-53DA8CC31DC5}" type="presOf" srcId="{B1EA2966-72BD-4707-87AF-3B1A974BF3EF}" destId="{A751C110-CBB5-47A2-97E1-ED08F9A7D932}" srcOrd="0" destOrd="0" presId="urn:microsoft.com/office/officeart/2005/8/layout/process5"/>
    <dgm:cxn modelId="{10EC86D3-1169-430C-9B3B-BB8141C21AB3}" type="presOf" srcId="{C4C73A5A-31C2-40AB-B298-ED3D13794196}" destId="{55C841D1-2C91-4A74-B9A9-B183348CACE0}" srcOrd="1" destOrd="0" presId="urn:microsoft.com/office/officeart/2005/8/layout/process5"/>
    <dgm:cxn modelId="{B2231643-3ED3-4E62-A375-7A9366F18F15}" srcId="{8AF98E23-94EC-462C-9249-18FCB3C34100}" destId="{8742D268-5AFE-4EE5-B0DE-9B4DB2580752}" srcOrd="1" destOrd="0" parTransId="{AEBFED13-2D5B-4959-BDAA-AA29266BF50E}" sibTransId="{BD8807C6-A2A9-4101-ADA1-384C40CCF339}"/>
    <dgm:cxn modelId="{0ABE47EE-1012-4605-AA1D-1CCD2FE7FE66}" srcId="{8AF98E23-94EC-462C-9249-18FCB3C34100}" destId="{B1EA2966-72BD-4707-87AF-3B1A974BF3EF}" srcOrd="6" destOrd="0" parTransId="{E77C8499-E64B-423A-AB17-40CE7F4B26CF}" sibTransId="{2E309896-4351-4A9A-8A96-DFD62DC337AA}"/>
    <dgm:cxn modelId="{76490EC6-40D4-4973-A18F-7456001590AA}" srcId="{8AF98E23-94EC-462C-9249-18FCB3C34100}" destId="{74255D04-0426-4901-B06D-B2810FC5664A}" srcOrd="3" destOrd="0" parTransId="{E02B5241-90F5-4D8F-9504-8C088A07D0FF}" sibTransId="{D2F76887-54AC-45A5-81F8-50CA48D17B45}"/>
    <dgm:cxn modelId="{EF0D15C2-B1FE-4D06-A31A-0B3CC65C9040}" srcId="{8AF98E23-94EC-462C-9249-18FCB3C34100}" destId="{15B64773-2E2B-49B4-8CA2-889769469FF4}" srcOrd="2" destOrd="0" parTransId="{1168A006-3C99-48AC-B638-47C20E4C5024}" sibTransId="{F275C95E-33BA-450F-9DE1-5E224FB716CF}"/>
    <dgm:cxn modelId="{A4C43EA6-CE58-4F6D-B1A4-8793D50D3BFD}" type="presOf" srcId="{D2F76887-54AC-45A5-81F8-50CA48D17B45}" destId="{1C9D9B00-1FEA-41C1-930F-CAFC34D30AF2}" srcOrd="0" destOrd="0" presId="urn:microsoft.com/office/officeart/2005/8/layout/process5"/>
    <dgm:cxn modelId="{DA4B610F-AAF5-4C3A-BF71-B16A61978A8A}" type="presOf" srcId="{D2F76887-54AC-45A5-81F8-50CA48D17B45}" destId="{A276323C-6B92-4C75-AF57-91B306C92DAA}" srcOrd="1" destOrd="0" presId="urn:microsoft.com/office/officeart/2005/8/layout/process5"/>
    <dgm:cxn modelId="{5257FE7A-6F27-40EC-8358-963C68A0622D}" type="presOf" srcId="{27FF0081-32C0-4016-BEF3-208025342183}" destId="{3EA93D04-7989-48B3-8B6C-C89937C92BAE}" srcOrd="1" destOrd="0" presId="urn:microsoft.com/office/officeart/2005/8/layout/process5"/>
    <dgm:cxn modelId="{955D4579-984A-41C1-B3E4-D0CA521B7C73}" srcId="{8AF98E23-94EC-462C-9249-18FCB3C34100}" destId="{A62A0BD5-3AA2-4026-AB0A-C264A8DE7D0F}" srcOrd="5" destOrd="0" parTransId="{4C700200-A9B6-4579-B873-078590375A32}" sibTransId="{27FF0081-32C0-4016-BEF3-208025342183}"/>
    <dgm:cxn modelId="{0F6777FA-C32B-4840-86A7-DEFAD5E608A9}" type="presOf" srcId="{EF44625F-8D2E-454C-8F34-077825595165}" destId="{5EF331FE-0C54-43E1-904A-B02416F3BABC}" srcOrd="1" destOrd="0" presId="urn:microsoft.com/office/officeart/2005/8/layout/process5"/>
    <dgm:cxn modelId="{AEE7A796-0E4F-4D47-BFFC-76ED737BE466}" srcId="{8AF98E23-94EC-462C-9249-18FCB3C34100}" destId="{2ABC344C-D4B7-4060-A65E-BA9B67F4F738}" srcOrd="0" destOrd="0" parTransId="{D25EC9BE-0F92-46FD-AC28-9E3CAB980B21}" sibTransId="{EF44625F-8D2E-454C-8F34-077825595165}"/>
    <dgm:cxn modelId="{912899EE-DE5E-4020-8858-7CEC9B432C02}" type="presOf" srcId="{2ABC344C-D4B7-4060-A65E-BA9B67F4F738}" destId="{7A330CA0-12EC-4402-9EB4-4B7FACE77CE1}" srcOrd="0" destOrd="0" presId="urn:microsoft.com/office/officeart/2005/8/layout/process5"/>
    <dgm:cxn modelId="{F033CF7F-9A24-408A-81CF-ADCFCF1EEA0F}" type="presOf" srcId="{27FF0081-32C0-4016-BEF3-208025342183}" destId="{90492817-2D0F-4594-AEB9-DA9DC25AD8A7}" srcOrd="0" destOrd="0" presId="urn:microsoft.com/office/officeart/2005/8/layout/process5"/>
    <dgm:cxn modelId="{2459108A-0FA5-488F-A83E-A51A2DDAD994}" type="presOf" srcId="{F275C95E-33BA-450F-9DE1-5E224FB716CF}" destId="{A1D9F184-3AD5-45C1-97AE-AF1C5EF59198}" srcOrd="0" destOrd="0" presId="urn:microsoft.com/office/officeart/2005/8/layout/process5"/>
    <dgm:cxn modelId="{BF1DB675-776A-40CA-8312-9FE568DB8B65}" type="presOf" srcId="{2C519F68-0EFF-4518-BCC1-A49BEC9CE7C9}" destId="{41731D12-BD4F-46BE-B754-CC1178AC2F3E}" srcOrd="0" destOrd="0" presId="urn:microsoft.com/office/officeart/2005/8/layout/process5"/>
    <dgm:cxn modelId="{8B2EE6F1-CD91-4667-8C1F-A4B4E835AEC7}" type="presOf" srcId="{BD8807C6-A2A9-4101-ADA1-384C40CCF339}" destId="{BA60F55C-7E37-42D3-8729-C969E8F3559B}" srcOrd="1" destOrd="0" presId="urn:microsoft.com/office/officeart/2005/8/layout/process5"/>
    <dgm:cxn modelId="{0DC8E56A-5B54-4C4D-BF91-86F18C7D7A80}" type="presParOf" srcId="{3371F8C2-7EC1-4679-A40F-DDF819FC10DB}" destId="{7A330CA0-12EC-4402-9EB4-4B7FACE77CE1}" srcOrd="0" destOrd="0" presId="urn:microsoft.com/office/officeart/2005/8/layout/process5"/>
    <dgm:cxn modelId="{CF8E6935-5640-4EAA-AE5A-CCC0BD8C6B18}" type="presParOf" srcId="{3371F8C2-7EC1-4679-A40F-DDF819FC10DB}" destId="{F5A7B4B9-691D-4FB6-8DC0-5313BB29800D}" srcOrd="1" destOrd="0" presId="urn:microsoft.com/office/officeart/2005/8/layout/process5"/>
    <dgm:cxn modelId="{8B0CAD90-1E21-4FD7-A173-979009919268}" type="presParOf" srcId="{F5A7B4B9-691D-4FB6-8DC0-5313BB29800D}" destId="{5EF331FE-0C54-43E1-904A-B02416F3BABC}" srcOrd="0" destOrd="0" presId="urn:microsoft.com/office/officeart/2005/8/layout/process5"/>
    <dgm:cxn modelId="{90027C0F-4FE8-42C4-A237-6DDAFB5B5A05}" type="presParOf" srcId="{3371F8C2-7EC1-4679-A40F-DDF819FC10DB}" destId="{2033A802-4F8E-4F66-90A5-DE2491530A16}" srcOrd="2" destOrd="0" presId="urn:microsoft.com/office/officeart/2005/8/layout/process5"/>
    <dgm:cxn modelId="{74BDE06F-CA84-49A1-955F-380E8E7F9C61}" type="presParOf" srcId="{3371F8C2-7EC1-4679-A40F-DDF819FC10DB}" destId="{2BF6DDFB-8207-48DE-9913-D6D2EB56CB78}" srcOrd="3" destOrd="0" presId="urn:microsoft.com/office/officeart/2005/8/layout/process5"/>
    <dgm:cxn modelId="{4B485CF4-77F3-4D3E-BC5B-5FA83D9AB570}" type="presParOf" srcId="{2BF6DDFB-8207-48DE-9913-D6D2EB56CB78}" destId="{BA60F55C-7E37-42D3-8729-C969E8F3559B}" srcOrd="0" destOrd="0" presId="urn:microsoft.com/office/officeart/2005/8/layout/process5"/>
    <dgm:cxn modelId="{E008D6A0-0EC6-4C75-9B7F-9B6BB8B35753}" type="presParOf" srcId="{3371F8C2-7EC1-4679-A40F-DDF819FC10DB}" destId="{3BBCDCC6-8E85-4347-AC88-71F00E354880}" srcOrd="4" destOrd="0" presId="urn:microsoft.com/office/officeart/2005/8/layout/process5"/>
    <dgm:cxn modelId="{2136F656-E80D-44B1-8010-8779EB8E2651}" type="presParOf" srcId="{3371F8C2-7EC1-4679-A40F-DDF819FC10DB}" destId="{A1D9F184-3AD5-45C1-97AE-AF1C5EF59198}" srcOrd="5" destOrd="0" presId="urn:microsoft.com/office/officeart/2005/8/layout/process5"/>
    <dgm:cxn modelId="{3417A08B-18BE-49F6-805A-2551A642847F}" type="presParOf" srcId="{A1D9F184-3AD5-45C1-97AE-AF1C5EF59198}" destId="{ED2392BF-2852-42DA-8EFC-D5F05FF7EC8E}" srcOrd="0" destOrd="0" presId="urn:microsoft.com/office/officeart/2005/8/layout/process5"/>
    <dgm:cxn modelId="{B22F99AE-753A-41C2-AD1C-DD59BC805402}" type="presParOf" srcId="{3371F8C2-7EC1-4679-A40F-DDF819FC10DB}" destId="{48F9817E-3C98-43F1-9716-2CA7D17AB982}" srcOrd="6" destOrd="0" presId="urn:microsoft.com/office/officeart/2005/8/layout/process5"/>
    <dgm:cxn modelId="{364BE3B5-C9A1-4A6A-BAE7-F6F5AE0C1334}" type="presParOf" srcId="{3371F8C2-7EC1-4679-A40F-DDF819FC10DB}" destId="{1C9D9B00-1FEA-41C1-930F-CAFC34D30AF2}" srcOrd="7" destOrd="0" presId="urn:microsoft.com/office/officeart/2005/8/layout/process5"/>
    <dgm:cxn modelId="{F8FF33B9-3ABB-4D05-9418-1F263FA57F9E}" type="presParOf" srcId="{1C9D9B00-1FEA-41C1-930F-CAFC34D30AF2}" destId="{A276323C-6B92-4C75-AF57-91B306C92DAA}" srcOrd="0" destOrd="0" presId="urn:microsoft.com/office/officeart/2005/8/layout/process5"/>
    <dgm:cxn modelId="{319B7F36-AED6-48D7-BEDE-2E69B97D7E37}" type="presParOf" srcId="{3371F8C2-7EC1-4679-A40F-DDF819FC10DB}" destId="{41731D12-BD4F-46BE-B754-CC1178AC2F3E}" srcOrd="8" destOrd="0" presId="urn:microsoft.com/office/officeart/2005/8/layout/process5"/>
    <dgm:cxn modelId="{9E21214D-D93D-40EA-856E-2FC8B0111A16}" type="presParOf" srcId="{3371F8C2-7EC1-4679-A40F-DDF819FC10DB}" destId="{0D556DDD-053A-40A9-932E-2B9DCF1CB76D}" srcOrd="9" destOrd="0" presId="urn:microsoft.com/office/officeart/2005/8/layout/process5"/>
    <dgm:cxn modelId="{C45184AE-B6E1-49A5-9E50-BB71C608FF7E}" type="presParOf" srcId="{0D556DDD-053A-40A9-932E-2B9DCF1CB76D}" destId="{55C841D1-2C91-4A74-B9A9-B183348CACE0}" srcOrd="0" destOrd="0" presId="urn:microsoft.com/office/officeart/2005/8/layout/process5"/>
    <dgm:cxn modelId="{CDFFDA58-DF0E-4334-BEAF-849C380760CC}" type="presParOf" srcId="{3371F8C2-7EC1-4679-A40F-DDF819FC10DB}" destId="{EDB3DAF4-C87D-4486-8D82-A47960AAB27F}" srcOrd="10" destOrd="0" presId="urn:microsoft.com/office/officeart/2005/8/layout/process5"/>
    <dgm:cxn modelId="{8E3749B6-4F4A-4197-93B3-8C1210E8D482}" type="presParOf" srcId="{3371F8C2-7EC1-4679-A40F-DDF819FC10DB}" destId="{90492817-2D0F-4594-AEB9-DA9DC25AD8A7}" srcOrd="11" destOrd="0" presId="urn:microsoft.com/office/officeart/2005/8/layout/process5"/>
    <dgm:cxn modelId="{EED635B6-4B3D-4FD4-B3C6-AD5D48BAD2D7}" type="presParOf" srcId="{90492817-2D0F-4594-AEB9-DA9DC25AD8A7}" destId="{3EA93D04-7989-48B3-8B6C-C89937C92BAE}" srcOrd="0" destOrd="0" presId="urn:microsoft.com/office/officeart/2005/8/layout/process5"/>
    <dgm:cxn modelId="{29C64265-2B39-4E9C-B048-783FE0A2EBD0}" type="presParOf" srcId="{3371F8C2-7EC1-4679-A40F-DDF819FC10DB}" destId="{A751C110-CBB5-47A2-97E1-ED08F9A7D932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11C66-26FF-4D47-860C-F22E05C0AE20}" type="doc">
      <dgm:prSet loTypeId="urn:microsoft.com/office/officeart/2005/8/layout/arrow4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4CB17E5C-AD27-45DD-A42C-C0BA80FBBA63}">
      <dgm:prSet custT="1"/>
      <dgm:spPr/>
      <dgm:t>
        <a:bodyPr/>
        <a:lstStyle/>
        <a:p>
          <a:pPr rtl="0"/>
          <a:r>
            <a:rPr lang="en-GB" sz="2400" dirty="0" smtClean="0"/>
            <a:t>P-R is a summary diagram of the behaviour of a model in a specific station, according to the rules defined for the implementation (mainly dependent on wind speed classes) </a:t>
          </a:r>
          <a:endParaRPr lang="en-GB" sz="2400" dirty="0"/>
        </a:p>
      </dgm:t>
    </dgm:pt>
    <dgm:pt modelId="{F7EB7CF4-0CD3-46A0-A13F-1CEE1CD848C8}" type="parTrans" cxnId="{FE13E5CF-DEC6-4014-B0EF-E6137A2C8B90}">
      <dgm:prSet/>
      <dgm:spPr/>
      <dgm:t>
        <a:bodyPr/>
        <a:lstStyle/>
        <a:p>
          <a:endParaRPr lang="it-IT" sz="2000"/>
        </a:p>
      </dgm:t>
    </dgm:pt>
    <dgm:pt modelId="{0CFE6D96-51BB-4085-AF0E-33F81B34CB6B}" type="sibTrans" cxnId="{FE13E5CF-DEC6-4014-B0EF-E6137A2C8B90}">
      <dgm:prSet/>
      <dgm:spPr/>
      <dgm:t>
        <a:bodyPr/>
        <a:lstStyle/>
        <a:p>
          <a:endParaRPr lang="it-IT" sz="2000"/>
        </a:p>
      </dgm:t>
    </dgm:pt>
    <dgm:pt modelId="{A632C1B9-BC5C-4573-AE8F-733CC1802065}">
      <dgm:prSet custT="1"/>
      <dgm:spPr/>
      <dgm:t>
        <a:bodyPr/>
        <a:lstStyle/>
        <a:p>
          <a:pPr rtl="0"/>
          <a:r>
            <a:rPr lang="en-GB" sz="2400" dirty="0" smtClean="0"/>
            <a:t>But it is difficult to generalize and summarize the results  when we compare models in different stations or even in the same station </a:t>
          </a:r>
          <a:endParaRPr lang="it-IT" sz="2400" dirty="0"/>
        </a:p>
      </dgm:t>
    </dgm:pt>
    <dgm:pt modelId="{5BE79B81-14B5-4E86-8483-85C20A39D10F}" type="parTrans" cxnId="{6E87C6C2-CA90-49C4-920F-4AE32D0719C9}">
      <dgm:prSet/>
      <dgm:spPr/>
      <dgm:t>
        <a:bodyPr/>
        <a:lstStyle/>
        <a:p>
          <a:endParaRPr lang="it-IT" sz="2000"/>
        </a:p>
      </dgm:t>
    </dgm:pt>
    <dgm:pt modelId="{0027BAFB-E7F2-4163-9760-9B2399E60D39}" type="sibTrans" cxnId="{6E87C6C2-CA90-49C4-920F-4AE32D0719C9}">
      <dgm:prSet/>
      <dgm:spPr/>
      <dgm:t>
        <a:bodyPr/>
        <a:lstStyle/>
        <a:p>
          <a:endParaRPr lang="it-IT" sz="2000"/>
        </a:p>
      </dgm:t>
    </dgm:pt>
    <dgm:pt modelId="{7FE9E8DA-55BC-420D-9C9D-F001C9F185D3}" type="pres">
      <dgm:prSet presAssocID="{1E211C66-26FF-4D47-860C-F22E05C0AE20}" presName="compositeShape" presStyleCnt="0">
        <dgm:presLayoutVars>
          <dgm:chMax val="2"/>
          <dgm:dir/>
          <dgm:resizeHandles val="exact"/>
        </dgm:presLayoutVars>
      </dgm:prSet>
      <dgm:spPr/>
    </dgm:pt>
    <dgm:pt modelId="{5B9D9AD3-61AE-4C45-8C76-15D0BEBFA9A0}" type="pres">
      <dgm:prSet presAssocID="{4CB17E5C-AD27-45DD-A42C-C0BA80FBBA63}" presName="upArrow" presStyleLbl="node1" presStyleIdx="0" presStyleCnt="2" custScaleX="64855" custScaleY="75259"/>
      <dgm:spPr/>
    </dgm:pt>
    <dgm:pt modelId="{81826DF5-92B2-4987-B393-8D499977F7BE}" type="pres">
      <dgm:prSet presAssocID="{4CB17E5C-AD27-45DD-A42C-C0BA80FBBA6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2D2694E2-D2CF-45C5-A9CC-88DCEE0A89BE}" type="pres">
      <dgm:prSet presAssocID="{A632C1B9-BC5C-4573-AE8F-733CC1802065}" presName="downArrow" presStyleLbl="node1" presStyleIdx="1" presStyleCnt="2" custScaleX="62303" custScaleY="76779"/>
      <dgm:spPr/>
    </dgm:pt>
    <dgm:pt modelId="{D6FE5DC8-D78C-43EE-AB78-6A6AAE3B5937}" type="pres">
      <dgm:prSet presAssocID="{A632C1B9-BC5C-4573-AE8F-733CC1802065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6E87C6C2-CA90-49C4-920F-4AE32D0719C9}" srcId="{1E211C66-26FF-4D47-860C-F22E05C0AE20}" destId="{A632C1B9-BC5C-4573-AE8F-733CC1802065}" srcOrd="1" destOrd="0" parTransId="{5BE79B81-14B5-4E86-8483-85C20A39D10F}" sibTransId="{0027BAFB-E7F2-4163-9760-9B2399E60D39}"/>
    <dgm:cxn modelId="{FE13E5CF-DEC6-4014-B0EF-E6137A2C8B90}" srcId="{1E211C66-26FF-4D47-860C-F22E05C0AE20}" destId="{4CB17E5C-AD27-45DD-A42C-C0BA80FBBA63}" srcOrd="0" destOrd="0" parTransId="{F7EB7CF4-0CD3-46A0-A13F-1CEE1CD848C8}" sibTransId="{0CFE6D96-51BB-4085-AF0E-33F81B34CB6B}"/>
    <dgm:cxn modelId="{7B1CC83A-46FE-4850-A7BC-71FFF3D5E5EA}" type="presOf" srcId="{4CB17E5C-AD27-45DD-A42C-C0BA80FBBA63}" destId="{81826DF5-92B2-4987-B393-8D499977F7BE}" srcOrd="0" destOrd="0" presId="urn:microsoft.com/office/officeart/2005/8/layout/arrow4"/>
    <dgm:cxn modelId="{CE242E59-5E08-4710-8AFA-F9DB02A8FD80}" type="presOf" srcId="{A632C1B9-BC5C-4573-AE8F-733CC1802065}" destId="{D6FE5DC8-D78C-43EE-AB78-6A6AAE3B5937}" srcOrd="0" destOrd="0" presId="urn:microsoft.com/office/officeart/2005/8/layout/arrow4"/>
    <dgm:cxn modelId="{81059078-60E8-47FC-91F7-9ED71982790D}" type="presOf" srcId="{1E211C66-26FF-4D47-860C-F22E05C0AE20}" destId="{7FE9E8DA-55BC-420D-9C9D-F001C9F185D3}" srcOrd="0" destOrd="0" presId="urn:microsoft.com/office/officeart/2005/8/layout/arrow4"/>
    <dgm:cxn modelId="{46DD923B-EB3C-4B59-9F7C-FD3B2989A699}" type="presParOf" srcId="{7FE9E8DA-55BC-420D-9C9D-F001C9F185D3}" destId="{5B9D9AD3-61AE-4C45-8C76-15D0BEBFA9A0}" srcOrd="0" destOrd="0" presId="urn:microsoft.com/office/officeart/2005/8/layout/arrow4"/>
    <dgm:cxn modelId="{01A62AFD-7C60-4116-AE93-5039DC914B3D}" type="presParOf" srcId="{7FE9E8DA-55BC-420D-9C9D-F001C9F185D3}" destId="{81826DF5-92B2-4987-B393-8D499977F7BE}" srcOrd="1" destOrd="0" presId="urn:microsoft.com/office/officeart/2005/8/layout/arrow4"/>
    <dgm:cxn modelId="{FC4574C0-F2E9-4010-A00A-E35D9872BC90}" type="presParOf" srcId="{7FE9E8DA-55BC-420D-9C9D-F001C9F185D3}" destId="{2D2694E2-D2CF-45C5-A9CC-88DCEE0A89BE}" srcOrd="2" destOrd="0" presId="urn:microsoft.com/office/officeart/2005/8/layout/arrow4"/>
    <dgm:cxn modelId="{F19718E8-83A5-424E-ADCE-D4529C1F1880}" type="presParOf" srcId="{7FE9E8DA-55BC-420D-9C9D-F001C9F185D3}" destId="{D6FE5DC8-D78C-43EE-AB78-6A6AAE3B593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9681C-0582-4190-9259-4364F5A96607}">
      <dsp:nvSpPr>
        <dsp:cNvPr id="0" name=""/>
        <dsp:cNvSpPr/>
      </dsp:nvSpPr>
      <dsp:spPr>
        <a:xfrm>
          <a:off x="0" y="591502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COSMO-5M (</a:t>
          </a:r>
          <a:r>
            <a:rPr lang="en-GB" sz="3200" kern="1200" dirty="0" err="1" smtClean="0"/>
            <a:t>Arpae</a:t>
          </a:r>
          <a:r>
            <a:rPr lang="en-GB" sz="3200" kern="1200" dirty="0" smtClean="0"/>
            <a:t>)</a:t>
          </a:r>
          <a:endParaRPr lang="en-GB" sz="3200" kern="1200" dirty="0"/>
        </a:p>
      </dsp:txBody>
      <dsp:txXfrm>
        <a:off x="0" y="591502"/>
        <a:ext cx="2571749" cy="1543050"/>
      </dsp:txXfrm>
    </dsp:sp>
    <dsp:sp modelId="{CC25864A-59A3-4250-ABF8-E73CDD118B40}">
      <dsp:nvSpPr>
        <dsp:cNvPr id="0" name=""/>
        <dsp:cNvSpPr/>
      </dsp:nvSpPr>
      <dsp:spPr>
        <a:xfrm>
          <a:off x="2828925" y="591502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COSMO-PL (IMGW)</a:t>
          </a:r>
          <a:endParaRPr lang="it-IT" sz="3200" kern="1200" dirty="0"/>
        </a:p>
      </dsp:txBody>
      <dsp:txXfrm>
        <a:off x="2828925" y="591502"/>
        <a:ext cx="2571749" cy="1543050"/>
      </dsp:txXfrm>
    </dsp:sp>
    <dsp:sp modelId="{1AAEC249-9E8B-4472-BFFA-8FADC31F98B7}">
      <dsp:nvSpPr>
        <dsp:cNvPr id="0" name=""/>
        <dsp:cNvSpPr/>
      </dsp:nvSpPr>
      <dsp:spPr>
        <a:xfrm>
          <a:off x="5657849" y="591502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COSMO-GR4 (HNMS)</a:t>
          </a:r>
          <a:endParaRPr lang="it-IT" sz="3200" kern="1200" dirty="0"/>
        </a:p>
      </dsp:txBody>
      <dsp:txXfrm>
        <a:off x="5657849" y="591502"/>
        <a:ext cx="2571749" cy="1543050"/>
      </dsp:txXfrm>
    </dsp:sp>
    <dsp:sp modelId="{9DDCD645-9928-42A9-92CC-C6849871D8BD}">
      <dsp:nvSpPr>
        <dsp:cNvPr id="0" name=""/>
        <dsp:cNvSpPr/>
      </dsp:nvSpPr>
      <dsp:spPr>
        <a:xfrm>
          <a:off x="1414462" y="2391727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ICON-EU (DWD)</a:t>
          </a:r>
          <a:endParaRPr lang="it-IT" sz="3200" kern="1200" dirty="0"/>
        </a:p>
      </dsp:txBody>
      <dsp:txXfrm>
        <a:off x="1414462" y="2391727"/>
        <a:ext cx="2571749" cy="1543050"/>
      </dsp:txXfrm>
    </dsp:sp>
    <dsp:sp modelId="{29A022A1-DD12-4B0F-BA0C-B52447E1AA6C}">
      <dsp:nvSpPr>
        <dsp:cNvPr id="0" name=""/>
        <dsp:cNvSpPr/>
      </dsp:nvSpPr>
      <dsp:spPr>
        <a:xfrm>
          <a:off x="4243387" y="2391727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COSMO-DE /D2 (DWD)</a:t>
          </a:r>
          <a:endParaRPr lang="en-GB" sz="3200" kern="1200" dirty="0"/>
        </a:p>
      </dsp:txBody>
      <dsp:txXfrm>
        <a:off x="4243387" y="2391727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30CA0-12EC-4402-9EB4-4B7FACE77CE1}">
      <dsp:nvSpPr>
        <dsp:cNvPr id="0" name=""/>
        <dsp:cNvSpPr/>
      </dsp:nvSpPr>
      <dsp:spPr>
        <a:xfrm>
          <a:off x="243909" y="1541"/>
          <a:ext cx="1427903" cy="85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5 models</a:t>
          </a:r>
          <a:endParaRPr lang="en-GB" sz="1600" b="1" kern="1200" dirty="0"/>
        </a:p>
      </dsp:txBody>
      <dsp:txXfrm>
        <a:off x="269002" y="26634"/>
        <a:ext cx="1377717" cy="806556"/>
      </dsp:txXfrm>
    </dsp:sp>
    <dsp:sp modelId="{F5A7B4B9-691D-4FB6-8DC0-5313BB29800D}">
      <dsp:nvSpPr>
        <dsp:cNvPr id="0" name=""/>
        <dsp:cNvSpPr/>
      </dsp:nvSpPr>
      <dsp:spPr>
        <a:xfrm>
          <a:off x="1797468" y="252852"/>
          <a:ext cx="302715" cy="3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>
        <a:off x="1797468" y="323676"/>
        <a:ext cx="211901" cy="212472"/>
      </dsp:txXfrm>
    </dsp:sp>
    <dsp:sp modelId="{2033A802-4F8E-4F66-90A5-DE2491530A16}">
      <dsp:nvSpPr>
        <dsp:cNvPr id="0" name=""/>
        <dsp:cNvSpPr/>
      </dsp:nvSpPr>
      <dsp:spPr>
        <a:xfrm>
          <a:off x="2242974" y="1541"/>
          <a:ext cx="1427903" cy="85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2 forecast day</a:t>
          </a:r>
          <a:endParaRPr lang="en-GB" sz="1600" b="1" kern="1200" dirty="0"/>
        </a:p>
      </dsp:txBody>
      <dsp:txXfrm>
        <a:off x="2268067" y="26634"/>
        <a:ext cx="1377717" cy="806556"/>
      </dsp:txXfrm>
    </dsp:sp>
    <dsp:sp modelId="{2BF6DDFB-8207-48DE-9913-D6D2EB56CB78}">
      <dsp:nvSpPr>
        <dsp:cNvPr id="0" name=""/>
        <dsp:cNvSpPr/>
      </dsp:nvSpPr>
      <dsp:spPr>
        <a:xfrm rot="5400000">
          <a:off x="2805568" y="958236"/>
          <a:ext cx="302715" cy="3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 rot="-5400000">
        <a:off x="2850690" y="983938"/>
        <a:ext cx="212472" cy="211901"/>
      </dsp:txXfrm>
    </dsp:sp>
    <dsp:sp modelId="{3BBCDCC6-8E85-4347-AC88-71F00E354880}">
      <dsp:nvSpPr>
        <dsp:cNvPr id="0" name=""/>
        <dsp:cNvSpPr/>
      </dsp:nvSpPr>
      <dsp:spPr>
        <a:xfrm>
          <a:off x="2242974" y="1429445"/>
          <a:ext cx="1427903" cy="85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7 stations</a:t>
          </a:r>
        </a:p>
      </dsp:txBody>
      <dsp:txXfrm>
        <a:off x="2268067" y="1454538"/>
        <a:ext cx="1377717" cy="806556"/>
      </dsp:txXfrm>
    </dsp:sp>
    <dsp:sp modelId="{A1D9F184-3AD5-45C1-97AE-AF1C5EF59198}">
      <dsp:nvSpPr>
        <dsp:cNvPr id="0" name=""/>
        <dsp:cNvSpPr/>
      </dsp:nvSpPr>
      <dsp:spPr>
        <a:xfrm rot="10800000">
          <a:off x="1814603" y="1680756"/>
          <a:ext cx="302715" cy="3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 rot="10800000">
        <a:off x="1905417" y="1751580"/>
        <a:ext cx="211901" cy="212472"/>
      </dsp:txXfrm>
    </dsp:sp>
    <dsp:sp modelId="{48F9817E-3C98-43F1-9716-2CA7D17AB982}">
      <dsp:nvSpPr>
        <dsp:cNvPr id="0" name=""/>
        <dsp:cNvSpPr/>
      </dsp:nvSpPr>
      <dsp:spPr>
        <a:xfrm>
          <a:off x="243909" y="1429445"/>
          <a:ext cx="1427903" cy="85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4 seasons</a:t>
          </a:r>
          <a:endParaRPr lang="en-GB" sz="1600" b="1" kern="1200" dirty="0"/>
        </a:p>
      </dsp:txBody>
      <dsp:txXfrm>
        <a:off x="269002" y="1454538"/>
        <a:ext cx="1377717" cy="806556"/>
      </dsp:txXfrm>
    </dsp:sp>
    <dsp:sp modelId="{1C9D9B00-1FEA-41C1-930F-CAFC34D30AF2}">
      <dsp:nvSpPr>
        <dsp:cNvPr id="0" name=""/>
        <dsp:cNvSpPr/>
      </dsp:nvSpPr>
      <dsp:spPr>
        <a:xfrm rot="5400000">
          <a:off x="806503" y="2386140"/>
          <a:ext cx="302715" cy="3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 rot="-5400000">
        <a:off x="851625" y="2411842"/>
        <a:ext cx="212472" cy="211901"/>
      </dsp:txXfrm>
    </dsp:sp>
    <dsp:sp modelId="{41731D12-BD4F-46BE-B754-CC1178AC2F3E}">
      <dsp:nvSpPr>
        <dsp:cNvPr id="0" name=""/>
        <dsp:cNvSpPr/>
      </dsp:nvSpPr>
      <dsp:spPr>
        <a:xfrm>
          <a:off x="243909" y="2857348"/>
          <a:ext cx="1427903" cy="85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1 summary of the year </a:t>
          </a:r>
          <a:br>
            <a:rPr lang="en-GB" sz="1600" b="1" kern="1200" dirty="0" smtClean="0"/>
          </a:br>
          <a:r>
            <a:rPr lang="en-GB" sz="1600" b="1" kern="1200" dirty="0" smtClean="0"/>
            <a:t>(only 4 models!)</a:t>
          </a:r>
          <a:endParaRPr lang="en-GB" sz="1600" b="1" kern="1200" dirty="0"/>
        </a:p>
      </dsp:txBody>
      <dsp:txXfrm>
        <a:off x="269002" y="2882441"/>
        <a:ext cx="1377717" cy="806556"/>
      </dsp:txXfrm>
    </dsp:sp>
    <dsp:sp modelId="{0D556DDD-053A-40A9-932E-2B9DCF1CB76D}">
      <dsp:nvSpPr>
        <dsp:cNvPr id="0" name=""/>
        <dsp:cNvSpPr/>
      </dsp:nvSpPr>
      <dsp:spPr>
        <a:xfrm>
          <a:off x="1797468" y="3108659"/>
          <a:ext cx="302715" cy="3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>
        <a:off x="1797468" y="3179483"/>
        <a:ext cx="211901" cy="212472"/>
      </dsp:txXfrm>
    </dsp:sp>
    <dsp:sp modelId="{EDB3DAF4-C87D-4486-8D82-A47960AAB27F}">
      <dsp:nvSpPr>
        <dsp:cNvPr id="0" name=""/>
        <dsp:cNvSpPr/>
      </dsp:nvSpPr>
      <dsp:spPr>
        <a:xfrm>
          <a:off x="2242974" y="2857348"/>
          <a:ext cx="1427903" cy="85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4 plots for each “</a:t>
          </a:r>
          <a:r>
            <a:rPr lang="en-GB" sz="1600" b="1" kern="1200" dirty="0" err="1" smtClean="0"/>
            <a:t>perfrose</a:t>
          </a:r>
          <a:r>
            <a:rPr lang="en-GB" sz="1600" b="1" kern="1200" dirty="0" smtClean="0"/>
            <a:t> diagram”</a:t>
          </a:r>
          <a:endParaRPr lang="en-GB" sz="1600" b="1" kern="1200" dirty="0"/>
        </a:p>
      </dsp:txBody>
      <dsp:txXfrm>
        <a:off x="2268067" y="2882441"/>
        <a:ext cx="1377717" cy="806556"/>
      </dsp:txXfrm>
    </dsp:sp>
    <dsp:sp modelId="{90492817-2D0F-4594-AEB9-DA9DC25AD8A7}">
      <dsp:nvSpPr>
        <dsp:cNvPr id="0" name=""/>
        <dsp:cNvSpPr/>
      </dsp:nvSpPr>
      <dsp:spPr>
        <a:xfrm rot="6648738">
          <a:off x="2526879" y="3814044"/>
          <a:ext cx="323846" cy="3541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/>
        </a:p>
      </dsp:txBody>
      <dsp:txXfrm rot="-5400000">
        <a:off x="2599826" y="3832351"/>
        <a:ext cx="212472" cy="226692"/>
      </dsp:txXfrm>
    </dsp:sp>
    <dsp:sp modelId="{A751C110-CBB5-47A2-97E1-ED08F9A7D932}">
      <dsp:nvSpPr>
        <dsp:cNvPr id="0" name=""/>
        <dsp:cNvSpPr/>
      </dsp:nvSpPr>
      <dsp:spPr>
        <a:xfrm>
          <a:off x="1157453" y="4285252"/>
          <a:ext cx="2513424" cy="85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1344 plots!!</a:t>
          </a:r>
          <a:endParaRPr lang="en-GB" sz="1600" b="1" kern="1200" dirty="0"/>
        </a:p>
      </dsp:txBody>
      <dsp:txXfrm>
        <a:off x="1182546" y="4310345"/>
        <a:ext cx="2463238" cy="806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9AD3-61AE-4C45-8C76-15D0BEBFA9A0}">
      <dsp:nvSpPr>
        <dsp:cNvPr id="0" name=""/>
        <dsp:cNvSpPr/>
      </dsp:nvSpPr>
      <dsp:spPr>
        <a:xfrm>
          <a:off x="243140" y="272610"/>
          <a:ext cx="1761311" cy="1658494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26DF5-92B2-4987-B393-8D499977F7BE}">
      <dsp:nvSpPr>
        <dsp:cNvPr id="0" name=""/>
        <dsp:cNvSpPr/>
      </dsp:nvSpPr>
      <dsp:spPr>
        <a:xfrm>
          <a:off x="2563153" y="0"/>
          <a:ext cx="4608576" cy="220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P-R is a summary diagram of the behaviour of a model in a specific station, according to the rules defined for the implementation (mainly dependent on wind speed classes) </a:t>
          </a:r>
          <a:endParaRPr lang="en-GB" sz="2400" kern="1200" dirty="0"/>
        </a:p>
      </dsp:txBody>
      <dsp:txXfrm>
        <a:off x="2563153" y="0"/>
        <a:ext cx="4608576" cy="2203716"/>
      </dsp:txXfrm>
    </dsp:sp>
    <dsp:sp modelId="{2D2694E2-D2CF-45C5-A9CC-88DCEE0A89BE}">
      <dsp:nvSpPr>
        <dsp:cNvPr id="0" name=""/>
        <dsp:cNvSpPr/>
      </dsp:nvSpPr>
      <dsp:spPr>
        <a:xfrm>
          <a:off x="1092524" y="2643221"/>
          <a:ext cx="1692004" cy="1691991"/>
        </a:xfrm>
        <a:prstGeom prst="downArrow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E5DC8-D78C-43EE-AB78-6A6AAE3B5937}">
      <dsp:nvSpPr>
        <dsp:cNvPr id="0" name=""/>
        <dsp:cNvSpPr/>
      </dsp:nvSpPr>
      <dsp:spPr>
        <a:xfrm>
          <a:off x="3377883" y="2387359"/>
          <a:ext cx="4608576" cy="220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But it is difficult to generalize and summarize the results  when we compare models in different stations or even in the same station </a:t>
          </a:r>
          <a:endParaRPr lang="it-IT" sz="2400" kern="1200" dirty="0"/>
        </a:p>
      </dsp:txBody>
      <dsp:txXfrm>
        <a:off x="3377883" y="2387359"/>
        <a:ext cx="4608576" cy="2203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7699-C915-4A95-B2EF-89AC56C9E5E3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8BDE2-E219-434F-A63F-6C6622AB53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2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CE9CC-2319-4C8A-9EDB-0AA3ADB3152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7DD11-1761-4C9F-ADC6-0A10B1EA3E9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DD11-1761-4C9F-ADC6-0A10B1EA3E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7DD11-1761-4C9F-ADC6-0A10B1EA3E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0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414C3BD-8D58-4DB7-B97B-13791067A7D6}" type="datetimeFigureOut">
              <a:rPr lang="it-IT" smtClean="0"/>
              <a:pPr/>
              <a:t>02/09/2018</a:t>
            </a:fld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F441F43-73B0-4BD4-8DFA-C1EA3EE993F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hyperlink" Target="performancerose_cp_report_2017-2018.pd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Rose using COSMO CP wind data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2819400"/>
            <a:ext cx="8050924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Maria Stefania </a:t>
            </a:r>
            <a:r>
              <a:rPr lang="en-US" dirty="0" err="1" smtClean="0"/>
              <a:t>Tesini</a:t>
            </a:r>
            <a:endParaRPr lang="en-US" dirty="0" smtClean="0"/>
          </a:p>
          <a:p>
            <a:pPr algn="ctr"/>
            <a:r>
              <a:rPr lang="it-IT" sz="2800" dirty="0"/>
              <a:t> </a:t>
            </a:r>
            <a:r>
              <a:rPr lang="it-IT" sz="2400" b="1" dirty="0"/>
              <a:t>General Meeting</a:t>
            </a:r>
            <a:endParaRPr lang="it-IT" sz="2400" dirty="0"/>
          </a:p>
          <a:p>
            <a:pPr algn="ctr"/>
            <a:r>
              <a:rPr lang="en-US" sz="2400" dirty="0" smtClean="0"/>
              <a:t>Saint Petersburg, Russia 3-7 September 2018 </a:t>
            </a:r>
            <a:endParaRPr lang="en-US" dirty="0"/>
          </a:p>
        </p:txBody>
      </p:sp>
      <p:pic>
        <p:nvPicPr>
          <p:cNvPr id="5" name="Shape 64" descr="ArpaColor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786710" y="5786454"/>
            <a:ext cx="1027575" cy="7161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http://www.cosmo-model.org/images/logo2nd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7158" y="5929330"/>
            <a:ext cx="2317482" cy="52189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920"/>
    </mc:Choice>
    <mc:Fallback xmlns="">
      <p:transition advTm="169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Models</a:t>
            </a:r>
            <a:endParaRPr lang="en-GB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processing and plots</a:t>
            </a:r>
            <a:endParaRPr lang="en-GB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42898" y="1500174"/>
          <a:ext cx="391478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929190" y="1951672"/>
            <a:ext cx="371477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It is impossible to show in this presentation all the results, but you can find all the plot in a pdf document:  </a:t>
            </a:r>
            <a:r>
              <a:rPr lang="en-GB" dirty="0" smtClean="0">
                <a:hlinkClick r:id="rId7" action="ppaction://hlinkfile"/>
              </a:rPr>
              <a:t>cp_report_2017-2018.pdf </a:t>
            </a:r>
            <a:endParaRPr lang="en-GB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3857628"/>
            <a:ext cx="38462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330CA0-12EC-4402-9EB4-4B7FACE77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A330CA0-12EC-4402-9EB4-4B7FACE77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A7B4B9-691D-4FB6-8DC0-5313BB298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5A7B4B9-691D-4FB6-8DC0-5313BB298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3A802-4F8E-4F66-90A5-DE2491530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033A802-4F8E-4F66-90A5-DE2491530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F6DDFB-8207-48DE-9913-D6D2EB56C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BF6DDFB-8207-48DE-9913-D6D2EB56C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CDCC6-8E85-4347-AC88-71F00E354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3BBCDCC6-8E85-4347-AC88-71F00E354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D9F184-3AD5-45C1-97AE-AF1C5EF59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A1D9F184-3AD5-45C1-97AE-AF1C5EF59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9817E-3C98-43F1-9716-2CA7D17AB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48F9817E-3C98-43F1-9716-2CA7D17AB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D9B00-1FEA-41C1-930F-CAFC34D30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1C9D9B00-1FEA-41C1-930F-CAFC34D30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731D12-BD4F-46BE-B754-CC1178AC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41731D12-BD4F-46BE-B754-CC1178AC2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56DDD-053A-40A9-932E-2B9DCF1CB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0D556DDD-053A-40A9-932E-2B9DCF1CB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3DAF4-C87D-4486-8D82-A47960AAB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EDB3DAF4-C87D-4486-8D82-A47960AAB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92817-2D0F-4594-AEB9-DA9DC25A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90492817-2D0F-4594-AEB9-DA9DC25AD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51C110-CBB5-47A2-97E1-ED08F9A7D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A751C110-CBB5-47A2-97E1-ED08F9A7D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Preliminary </a:t>
            </a:r>
            <a:r>
              <a:rPr lang="en-GB" dirty="0" smtClean="0"/>
              <a:t>remarks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6707088" cy="4526280"/>
          </a:xfrm>
        </p:spPr>
        <p:txBody>
          <a:bodyPr>
            <a:normAutofit/>
          </a:bodyPr>
          <a:lstStyle/>
          <a:p>
            <a:r>
              <a:rPr lang="en-GB" dirty="0" smtClean="0"/>
              <a:t>   The aims of the performance rose is to provide end-user with an effective feedback on model forecast, trying to answer the question of </a:t>
            </a:r>
            <a:r>
              <a:rPr lang="en-GB" dirty="0" smtClean="0"/>
              <a:t>the </a:t>
            </a:r>
            <a:r>
              <a:rPr lang="en-GB" dirty="0" smtClean="0"/>
              <a:t>user himself</a:t>
            </a:r>
          </a:p>
          <a:p>
            <a:r>
              <a:rPr lang="en-GB" dirty="0" smtClean="0"/>
              <a:t>The performance rose was implemented considering a specific subdivision in wind speed classes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027" name="Picture 3" descr="C:\Users\mstesini\AppData\Local\Microsoft\Windows\INetCache\IE\DSI6GODT\blockpage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</p:spPr>
      </p:pic>
      <p:pic>
        <p:nvPicPr>
          <p:cNvPr id="1028" name="Picture 4" descr="C:\Users\mstesini\AppData\Local\Microsoft\Windows\INetCache\IE\284YYYN9\blockpage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</p:spPr>
      </p:pic>
      <p:pic>
        <p:nvPicPr>
          <p:cNvPr id="1030" name="Picture 6" descr="C:\Users\mstesini\AppData\Local\Microsoft\Windows\INetCache\IE\DSI6GODT\blockpage[2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</p:spPr>
      </p:pic>
      <p:pic>
        <p:nvPicPr>
          <p:cNvPr id="1031" name="Picture 7" descr="C:\Users\mstesini\AppData\Local\Microsoft\Windows\INetCache\IE\284YYYN9\blockpage[2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</p:spPr>
      </p:pic>
      <p:pic>
        <p:nvPicPr>
          <p:cNvPr id="1032" name="Picture 8" descr="C:\Users\mstesini\AppData\Local\Microsoft\Windows\INetCache\IE\N52B3O71\blockpage[2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</p:spPr>
      </p:pic>
      <p:pic>
        <p:nvPicPr>
          <p:cNvPr id="1034" name="Picture 10" descr="Risultati immagini per clip art qu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336" y="2990413"/>
            <a:ext cx="1733464" cy="2003114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827584" y="5229200"/>
            <a:ext cx="784887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According to this implementation  of the </a:t>
            </a:r>
            <a:r>
              <a:rPr lang="en-GB" sz="2400" b="1" dirty="0" err="1" smtClean="0"/>
              <a:t>PerfRose</a:t>
            </a:r>
            <a:r>
              <a:rPr lang="en-GB" sz="2400" b="1" dirty="0" smtClean="0"/>
              <a:t>, w</a:t>
            </a:r>
            <a:r>
              <a:rPr lang="en-GB" sz="2400" b="1" dirty="0" smtClean="0"/>
              <a:t>hat </a:t>
            </a:r>
            <a:r>
              <a:rPr lang="en-GB" sz="2400" b="1" dirty="0" smtClean="0"/>
              <a:t>questions can be interesting </a:t>
            </a:r>
            <a:br>
              <a:rPr lang="en-GB" sz="2400" b="1" dirty="0" smtClean="0"/>
            </a:br>
            <a:r>
              <a:rPr lang="en-GB" sz="2400" b="1" dirty="0" smtClean="0"/>
              <a:t>for “COMMON PLOTS” users? 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question (1)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 of </a:t>
            </a:r>
            <a:r>
              <a:rPr lang="en-GB" dirty="0" err="1" smtClean="0"/>
              <a:t>Arpae</a:t>
            </a:r>
            <a:r>
              <a:rPr lang="en-GB" dirty="0" smtClean="0"/>
              <a:t> verification of COSMO-5M and COSMO-I2  show that 10 m wind speed in mountain stations is generally underestimated.  </a:t>
            </a:r>
          </a:p>
          <a:p>
            <a:r>
              <a:rPr lang="en-GB" sz="3900" b="1" dirty="0" smtClean="0">
                <a:solidFill>
                  <a:schemeClr val="accent4"/>
                </a:solidFill>
              </a:rPr>
              <a:t>Do other COSMO models have the same behaviour?</a:t>
            </a:r>
          </a:p>
          <a:p>
            <a:pPr>
              <a:buNone/>
            </a:pPr>
            <a:endParaRPr lang="en-GB" dirty="0" smtClean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5M_0_D1_bersaglio_score_11012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2936"/>
            <a:ext cx="3044358" cy="3127502"/>
          </a:xfrm>
          <a:prstGeom prst="rect">
            <a:avLst/>
          </a:prstGeom>
        </p:spPr>
      </p:pic>
      <p:pic>
        <p:nvPicPr>
          <p:cNvPr id="6" name="Immagine 5" descr="C5M_0_D1_bersaglio_score_11012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98" y="372936"/>
            <a:ext cx="3044358" cy="3127502"/>
          </a:xfrm>
          <a:prstGeom prst="rect">
            <a:avLst/>
          </a:prstGeom>
        </p:spPr>
      </p:pic>
      <p:pic>
        <p:nvPicPr>
          <p:cNvPr id="7" name="Immagine 6" descr="C5M_0_D1_bersaglio_score_11012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44770"/>
            <a:ext cx="3044358" cy="3127502"/>
          </a:xfrm>
          <a:prstGeom prst="rect">
            <a:avLst/>
          </a:prstGeom>
        </p:spPr>
      </p:pic>
      <p:pic>
        <p:nvPicPr>
          <p:cNvPr id="8" name="Immagine 7" descr="C5M_0_D1_bersaglio_score_11012_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98" y="3444770"/>
            <a:ext cx="3044358" cy="312750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5720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Station: 16088 BRESCIA</a:t>
            </a:r>
          </a:p>
          <a:p>
            <a:r>
              <a:rPr lang="en-GB" dirty="0" smtClean="0"/>
              <a:t>Height: 97 m</a:t>
            </a:r>
            <a:endParaRPr lang="en-GB" dirty="0"/>
          </a:p>
        </p:txBody>
      </p:sp>
      <p:pic>
        <p:nvPicPr>
          <p:cNvPr id="11" name="Immagine 10" descr="common_stati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4947"/>
            <a:ext cx="2573574" cy="192405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214282" y="2071678"/>
            <a:ext cx="642942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58" y="5300505"/>
            <a:ext cx="250033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Model: COSMO-5M</a:t>
            </a:r>
          </a:p>
          <a:p>
            <a:r>
              <a:rPr lang="en-GB" dirty="0" smtClean="0"/>
              <a:t>Run:00</a:t>
            </a:r>
          </a:p>
          <a:p>
            <a:r>
              <a:rPr lang="en-GB" dirty="0" smtClean="0"/>
              <a:t>Forecast Day: 1</a:t>
            </a:r>
          </a:p>
          <a:p>
            <a:r>
              <a:rPr lang="en-GB" dirty="0" smtClean="0"/>
              <a:t>Step:  3 hr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7158" y="371475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Period:  </a:t>
            </a:r>
            <a:br>
              <a:rPr lang="en-GB" dirty="0" smtClean="0"/>
            </a:br>
            <a:r>
              <a:rPr lang="en-GB" dirty="0" smtClean="0"/>
              <a:t>1 Year of data from</a:t>
            </a:r>
            <a:br>
              <a:rPr lang="en-GB" dirty="0" smtClean="0"/>
            </a:br>
            <a:r>
              <a:rPr lang="en-GB" dirty="0" smtClean="0"/>
              <a:t>June 2017 to May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5M_0_D1_bersaglio_score_11012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2936"/>
            <a:ext cx="3044357" cy="3127502"/>
          </a:xfrm>
          <a:prstGeom prst="rect">
            <a:avLst/>
          </a:prstGeom>
        </p:spPr>
      </p:pic>
      <p:pic>
        <p:nvPicPr>
          <p:cNvPr id="6" name="Immagine 5" descr="C5M_0_D1_bersaglio_score_11012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98" y="372936"/>
            <a:ext cx="3044357" cy="3127502"/>
          </a:xfrm>
          <a:prstGeom prst="rect">
            <a:avLst/>
          </a:prstGeom>
        </p:spPr>
      </p:pic>
      <p:pic>
        <p:nvPicPr>
          <p:cNvPr id="7" name="Immagine 6" descr="C5M_0_D1_bersaglio_score_11012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44770"/>
            <a:ext cx="3044357" cy="3127502"/>
          </a:xfrm>
          <a:prstGeom prst="rect">
            <a:avLst/>
          </a:prstGeom>
        </p:spPr>
      </p:pic>
      <p:pic>
        <p:nvPicPr>
          <p:cNvPr id="8" name="Immagine 7" descr="C5M_0_D1_bersaglio_score_11012_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98" y="3444770"/>
            <a:ext cx="3044357" cy="312750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5720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Station: 11683</a:t>
            </a:r>
          </a:p>
          <a:p>
            <a:r>
              <a:rPr lang="en-GB" dirty="0" smtClean="0"/>
              <a:t>SVRATOUCH</a:t>
            </a:r>
          </a:p>
          <a:p>
            <a:r>
              <a:rPr lang="en-GB" dirty="0" smtClean="0"/>
              <a:t>Height: 740 m</a:t>
            </a:r>
            <a:endParaRPr lang="en-GB" dirty="0"/>
          </a:p>
        </p:txBody>
      </p:sp>
      <p:pic>
        <p:nvPicPr>
          <p:cNvPr id="11" name="Immagine 10" descr="common_stati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4947"/>
            <a:ext cx="2573574" cy="192405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rot="10800000" flipV="1">
            <a:off x="1714480" y="1285860"/>
            <a:ext cx="785818" cy="5000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58" y="5300505"/>
            <a:ext cx="250033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Model: COSMO-5M</a:t>
            </a:r>
          </a:p>
          <a:p>
            <a:r>
              <a:rPr lang="en-GB" dirty="0" smtClean="0"/>
              <a:t>Run:00</a:t>
            </a:r>
          </a:p>
          <a:p>
            <a:r>
              <a:rPr lang="en-GB" dirty="0" smtClean="0"/>
              <a:t>Forecast Day: 1</a:t>
            </a:r>
          </a:p>
          <a:p>
            <a:r>
              <a:rPr lang="en-GB" dirty="0" smtClean="0"/>
              <a:t>Step:  3 hr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7158" y="371475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Period:  </a:t>
            </a:r>
            <a:br>
              <a:rPr lang="en-GB" dirty="0" smtClean="0"/>
            </a:br>
            <a:r>
              <a:rPr lang="en-GB" dirty="0" smtClean="0"/>
              <a:t>1 Year of data from</a:t>
            </a:r>
            <a:br>
              <a:rPr lang="en-GB" dirty="0" smtClean="0"/>
            </a:br>
            <a:r>
              <a:rPr lang="en-GB" dirty="0" smtClean="0"/>
              <a:t>June 2017 to May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5M_0_D1_bersaglio_score_11012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2936"/>
            <a:ext cx="3044357" cy="3127501"/>
          </a:xfrm>
          <a:prstGeom prst="rect">
            <a:avLst/>
          </a:prstGeom>
        </p:spPr>
      </p:pic>
      <p:pic>
        <p:nvPicPr>
          <p:cNvPr id="6" name="Immagine 5" descr="C5M_0_D1_bersaglio_score_11012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98" y="372936"/>
            <a:ext cx="3044357" cy="3127501"/>
          </a:xfrm>
          <a:prstGeom prst="rect">
            <a:avLst/>
          </a:prstGeom>
        </p:spPr>
      </p:pic>
      <p:pic>
        <p:nvPicPr>
          <p:cNvPr id="7" name="Immagine 6" descr="C5M_0_D1_bersaglio_score_11012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44770"/>
            <a:ext cx="3044357" cy="3127501"/>
          </a:xfrm>
          <a:prstGeom prst="rect">
            <a:avLst/>
          </a:prstGeom>
        </p:spPr>
      </p:pic>
      <p:pic>
        <p:nvPicPr>
          <p:cNvPr id="8" name="Immagine 7" descr="C5M_0_D1_bersaglio_score_11012_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98" y="3444770"/>
            <a:ext cx="3044357" cy="312750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5720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Station: 11683</a:t>
            </a:r>
          </a:p>
          <a:p>
            <a:r>
              <a:rPr lang="en-GB" dirty="0" smtClean="0"/>
              <a:t>SVRATOUCH</a:t>
            </a:r>
          </a:p>
          <a:p>
            <a:r>
              <a:rPr lang="en-GB" dirty="0" smtClean="0"/>
              <a:t>Height: 740 m</a:t>
            </a:r>
            <a:endParaRPr lang="en-GB" dirty="0"/>
          </a:p>
        </p:txBody>
      </p:sp>
      <p:pic>
        <p:nvPicPr>
          <p:cNvPr id="11" name="Immagine 10" descr="common_stati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4947"/>
            <a:ext cx="2573574" cy="192405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rot="10800000" flipV="1">
            <a:off x="1714480" y="1285860"/>
            <a:ext cx="785818" cy="5000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58" y="5300505"/>
            <a:ext cx="250033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Model: COSMO-PL</a:t>
            </a:r>
          </a:p>
          <a:p>
            <a:r>
              <a:rPr lang="en-GB" dirty="0" smtClean="0"/>
              <a:t>Run:00</a:t>
            </a:r>
          </a:p>
          <a:p>
            <a:r>
              <a:rPr lang="en-GB" dirty="0" smtClean="0"/>
              <a:t>Forecast Day: 1</a:t>
            </a:r>
          </a:p>
          <a:p>
            <a:r>
              <a:rPr lang="en-GB" dirty="0" smtClean="0"/>
              <a:t>Step:  3 hr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7158" y="371475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Period:  </a:t>
            </a:r>
            <a:br>
              <a:rPr lang="en-GB" dirty="0" smtClean="0"/>
            </a:br>
            <a:r>
              <a:rPr lang="en-GB" dirty="0" smtClean="0"/>
              <a:t>1 Year of data from</a:t>
            </a:r>
            <a:br>
              <a:rPr lang="en-GB" dirty="0" smtClean="0"/>
            </a:br>
            <a:r>
              <a:rPr lang="en-GB" dirty="0" smtClean="0"/>
              <a:t>June 2017 to May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5M_0_D1_bersaglio_score_11012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2936"/>
            <a:ext cx="3044357" cy="3127501"/>
          </a:xfrm>
          <a:prstGeom prst="rect">
            <a:avLst/>
          </a:prstGeom>
        </p:spPr>
      </p:pic>
      <p:pic>
        <p:nvPicPr>
          <p:cNvPr id="6" name="Immagine 5" descr="C5M_0_D1_bersaglio_score_11012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98" y="372936"/>
            <a:ext cx="3044357" cy="3127501"/>
          </a:xfrm>
          <a:prstGeom prst="rect">
            <a:avLst/>
          </a:prstGeom>
        </p:spPr>
      </p:pic>
      <p:pic>
        <p:nvPicPr>
          <p:cNvPr id="7" name="Immagine 6" descr="C5M_0_D1_bersaglio_score_11012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44770"/>
            <a:ext cx="3044357" cy="3127501"/>
          </a:xfrm>
          <a:prstGeom prst="rect">
            <a:avLst/>
          </a:prstGeom>
        </p:spPr>
      </p:pic>
      <p:pic>
        <p:nvPicPr>
          <p:cNvPr id="8" name="Immagine 7" descr="C5M_0_D1_bersaglio_score_11012_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98" y="3444770"/>
            <a:ext cx="3044357" cy="312750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5720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Station: 11683</a:t>
            </a:r>
          </a:p>
          <a:p>
            <a:r>
              <a:rPr lang="en-GB" dirty="0" smtClean="0"/>
              <a:t>SVRATOUCH</a:t>
            </a:r>
          </a:p>
          <a:p>
            <a:r>
              <a:rPr lang="en-GB" dirty="0" smtClean="0"/>
              <a:t>Height: 740 m</a:t>
            </a:r>
            <a:endParaRPr lang="en-GB" dirty="0"/>
          </a:p>
        </p:txBody>
      </p:sp>
      <p:pic>
        <p:nvPicPr>
          <p:cNvPr id="11" name="Immagine 10" descr="common_stati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4947"/>
            <a:ext cx="2573574" cy="192405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rot="10800000" flipV="1">
            <a:off x="1714480" y="1285860"/>
            <a:ext cx="785818" cy="5000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58" y="5300505"/>
            <a:ext cx="250033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Model: ICON-EU</a:t>
            </a:r>
          </a:p>
          <a:p>
            <a:r>
              <a:rPr lang="en-GB" dirty="0" smtClean="0"/>
              <a:t>Run:00</a:t>
            </a:r>
          </a:p>
          <a:p>
            <a:r>
              <a:rPr lang="en-GB" dirty="0" smtClean="0"/>
              <a:t>Forecast Day: 1</a:t>
            </a:r>
          </a:p>
          <a:p>
            <a:r>
              <a:rPr lang="en-GB" dirty="0" smtClean="0"/>
              <a:t>Step:  3 hr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7158" y="371475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Period:  </a:t>
            </a:r>
            <a:br>
              <a:rPr lang="en-GB" dirty="0" smtClean="0"/>
            </a:br>
            <a:r>
              <a:rPr lang="en-GB" dirty="0" smtClean="0"/>
              <a:t>1 Year of data from</a:t>
            </a:r>
            <a:br>
              <a:rPr lang="en-GB" dirty="0" smtClean="0"/>
            </a:br>
            <a:r>
              <a:rPr lang="en-GB" dirty="0" smtClean="0"/>
              <a:t>June 2017 to May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5M_0_D1_bersaglio_score_11012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2936"/>
            <a:ext cx="3044357" cy="3127501"/>
          </a:xfrm>
          <a:prstGeom prst="rect">
            <a:avLst/>
          </a:prstGeom>
        </p:spPr>
      </p:pic>
      <p:pic>
        <p:nvPicPr>
          <p:cNvPr id="6" name="Immagine 5" descr="C5M_0_D1_bersaglio_score_11012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98" y="372936"/>
            <a:ext cx="3044357" cy="3127501"/>
          </a:xfrm>
          <a:prstGeom prst="rect">
            <a:avLst/>
          </a:prstGeom>
        </p:spPr>
      </p:pic>
      <p:pic>
        <p:nvPicPr>
          <p:cNvPr id="7" name="Immagine 6" descr="C5M_0_D1_bersaglio_score_11012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44770"/>
            <a:ext cx="3044357" cy="3127501"/>
          </a:xfrm>
          <a:prstGeom prst="rect">
            <a:avLst/>
          </a:prstGeom>
        </p:spPr>
      </p:pic>
      <p:pic>
        <p:nvPicPr>
          <p:cNvPr id="8" name="Immagine 7" descr="C5M_0_D1_bersaglio_score_11012_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98" y="3444770"/>
            <a:ext cx="3044357" cy="312750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5720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Station: 11683</a:t>
            </a:r>
          </a:p>
          <a:p>
            <a:r>
              <a:rPr lang="en-GB" dirty="0" smtClean="0"/>
              <a:t>SVRATOUCH</a:t>
            </a:r>
          </a:p>
          <a:p>
            <a:r>
              <a:rPr lang="en-GB" dirty="0" smtClean="0"/>
              <a:t>Height: 740 m</a:t>
            </a:r>
            <a:endParaRPr lang="en-GB" dirty="0"/>
          </a:p>
        </p:txBody>
      </p:sp>
      <p:pic>
        <p:nvPicPr>
          <p:cNvPr id="11" name="Immagine 10" descr="common_stati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4947"/>
            <a:ext cx="2573574" cy="192405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rot="10800000" flipV="1">
            <a:off x="1714480" y="1285860"/>
            <a:ext cx="785818" cy="5000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58" y="5300505"/>
            <a:ext cx="250033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Model: COSMO-GR</a:t>
            </a:r>
          </a:p>
          <a:p>
            <a:r>
              <a:rPr lang="en-GB" dirty="0" smtClean="0"/>
              <a:t>Run:00</a:t>
            </a:r>
          </a:p>
          <a:p>
            <a:r>
              <a:rPr lang="en-GB" dirty="0" smtClean="0"/>
              <a:t>Forecast Day: 1</a:t>
            </a:r>
          </a:p>
          <a:p>
            <a:r>
              <a:rPr lang="en-GB" dirty="0" smtClean="0"/>
              <a:t>Step:  3 hr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7158" y="371475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Period:  </a:t>
            </a:r>
            <a:br>
              <a:rPr lang="en-GB" dirty="0" smtClean="0"/>
            </a:br>
            <a:r>
              <a:rPr lang="en-GB" dirty="0" smtClean="0"/>
              <a:t>1 Year of data from</a:t>
            </a:r>
            <a:br>
              <a:rPr lang="en-GB" dirty="0" smtClean="0"/>
            </a:br>
            <a:r>
              <a:rPr lang="en-GB" dirty="0" smtClean="0"/>
              <a:t>June 2017 to May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question (1)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Results of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</a:rPr>
              <a:t>Arpae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verification of COSMO-5M and COSMO-I2  show that 10 m wind speed in mountain stations is generally underestimated.  </a:t>
            </a:r>
          </a:p>
          <a:p>
            <a:r>
              <a:rPr lang="en-GB" sz="3900" b="1" dirty="0" smtClean="0">
                <a:solidFill>
                  <a:schemeClr val="accent4"/>
                </a:solidFill>
              </a:rPr>
              <a:t>Do other COSMO models have the same behaviour?</a:t>
            </a:r>
          </a:p>
          <a:p>
            <a:pPr lvl="1">
              <a:buFontTx/>
              <a:buChar char="-"/>
            </a:pPr>
            <a:r>
              <a:rPr lang="en-GB" sz="3300" b="1" dirty="0" smtClean="0">
                <a:solidFill>
                  <a:schemeClr val="tx2"/>
                </a:solidFill>
              </a:rPr>
              <a:t>YES</a:t>
            </a:r>
            <a:r>
              <a:rPr lang="en-GB" sz="3300" b="1" dirty="0" smtClean="0">
                <a:solidFill>
                  <a:schemeClr val="tx2"/>
                </a:solidFill>
              </a:rPr>
              <a:t>, they all tend to underestimate 10 m wind </a:t>
            </a:r>
            <a:r>
              <a:rPr lang="en-GB" sz="3300" b="1" dirty="0" smtClean="0">
                <a:solidFill>
                  <a:schemeClr val="tx2"/>
                </a:solidFill>
              </a:rPr>
              <a:t>speed</a:t>
            </a:r>
          </a:p>
          <a:p>
            <a:pPr lvl="1">
              <a:buFontTx/>
              <a:buChar char="-"/>
            </a:pPr>
            <a:r>
              <a:rPr lang="en-GB" sz="3300" dirty="0" smtClean="0">
                <a:solidFill>
                  <a:schemeClr val="tx2">
                    <a:lumMod val="75000"/>
                  </a:schemeClr>
                </a:solidFill>
              </a:rPr>
              <a:t>Probably 10 m wind speed is not the correct parameter to use to forecast wind in mountain stations</a:t>
            </a:r>
            <a:endParaRPr lang="en-GB" sz="33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“During GM 2018, a new representation of wind speed/dir performance was presented by Maria </a:t>
            </a:r>
            <a:r>
              <a:rPr lang="en-US" dirty="0" err="1" smtClean="0"/>
              <a:t>Stefania</a:t>
            </a:r>
            <a:r>
              <a:rPr lang="en-US" dirty="0" smtClean="0"/>
              <a:t> and it was agreed that it will be tested through CP activity this year”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question (2)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 smtClean="0"/>
              <a:t>If you have to issue a wind warning for tomorrow, can you trust in the second day of forecast or not?</a:t>
            </a:r>
          </a:p>
          <a:p>
            <a:r>
              <a:rPr lang="en-GB" b="1" dirty="0" smtClean="0">
                <a:solidFill>
                  <a:schemeClr val="accent4"/>
                </a:solidFill>
              </a:rPr>
              <a:t>Are </a:t>
            </a:r>
            <a:r>
              <a:rPr lang="en-GB" b="1" dirty="0" smtClean="0">
                <a:solidFill>
                  <a:schemeClr val="accent4"/>
                </a:solidFill>
              </a:rPr>
              <a:t>there </a:t>
            </a:r>
            <a:r>
              <a:rPr lang="en-GB" b="1" dirty="0" smtClean="0">
                <a:solidFill>
                  <a:schemeClr val="accent4"/>
                </a:solidFill>
              </a:rPr>
              <a:t>significant differences in model performance between </a:t>
            </a:r>
            <a:r>
              <a:rPr lang="en-GB" b="1" dirty="0" smtClean="0">
                <a:solidFill>
                  <a:schemeClr val="accent4"/>
                </a:solidFill>
              </a:rPr>
              <a:t>forecast </a:t>
            </a:r>
            <a:r>
              <a:rPr lang="en-GB" b="1" dirty="0" smtClean="0">
                <a:solidFill>
                  <a:schemeClr val="accent4"/>
                </a:solidFill>
              </a:rPr>
              <a:t> DAY </a:t>
            </a:r>
            <a:r>
              <a:rPr lang="en-GB" b="1" dirty="0" smtClean="0">
                <a:solidFill>
                  <a:schemeClr val="accent4"/>
                </a:solidFill>
              </a:rPr>
              <a:t>1 and DAY 2</a:t>
            </a:r>
            <a:r>
              <a:rPr lang="en-GB" b="1" dirty="0" smtClean="0">
                <a:solidFill>
                  <a:schemeClr val="accent4"/>
                </a:solidFill>
              </a:rPr>
              <a:t>?</a:t>
            </a:r>
          </a:p>
          <a:p>
            <a:endParaRPr lang="en-GB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SON2017 – 12830: </a:t>
            </a:r>
            <a:r>
              <a:rPr lang="en-GB" dirty="0" smtClean="0"/>
              <a:t>COSMO-5M</a:t>
            </a:r>
            <a:endParaRPr lang="en-GB" dirty="0"/>
          </a:p>
        </p:txBody>
      </p:sp>
      <p:pic>
        <p:nvPicPr>
          <p:cNvPr id="6" name="Immagine 5" descr="C5M_0_D1_bersaglio_score_12830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2538454" cy="2607782"/>
          </a:xfrm>
          <a:prstGeom prst="rect">
            <a:avLst/>
          </a:prstGeom>
        </p:spPr>
      </p:pic>
      <p:pic>
        <p:nvPicPr>
          <p:cNvPr id="7" name="Immagine 6" descr="C5M_0_D1_bersaglio_score_12830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074" y="1428736"/>
            <a:ext cx="2538454" cy="2607782"/>
          </a:xfrm>
          <a:prstGeom prst="rect">
            <a:avLst/>
          </a:prstGeom>
        </p:spPr>
      </p:pic>
      <p:pic>
        <p:nvPicPr>
          <p:cNvPr id="8" name="Immagine 7" descr="C5M_0_D1_bersaglio_score_12830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64" y="1428736"/>
            <a:ext cx="2538454" cy="2607782"/>
          </a:xfrm>
          <a:prstGeom prst="rect">
            <a:avLst/>
          </a:prstGeom>
        </p:spPr>
      </p:pic>
      <p:pic>
        <p:nvPicPr>
          <p:cNvPr id="9" name="Immagine 8" descr="C5M_0_D2_bersaglio_score_12830_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80" y="4036223"/>
            <a:ext cx="2538454" cy="2607782"/>
          </a:xfrm>
          <a:prstGeom prst="rect">
            <a:avLst/>
          </a:prstGeom>
        </p:spPr>
      </p:pic>
      <p:pic>
        <p:nvPicPr>
          <p:cNvPr id="10" name="Immagine 9" descr="C5M_0_D2_bersaglio_score_12830_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074" y="4036223"/>
            <a:ext cx="2538454" cy="2607782"/>
          </a:xfrm>
          <a:prstGeom prst="rect">
            <a:avLst/>
          </a:prstGeom>
        </p:spPr>
      </p:pic>
      <p:pic>
        <p:nvPicPr>
          <p:cNvPr id="11" name="Immagine 10" descr="C5M_0_D2_bersaglio_score_12830__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264" y="4036223"/>
            <a:ext cx="2538454" cy="260778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14282" y="2532572"/>
            <a:ext cx="107157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DAY 1</a:t>
            </a:r>
            <a:endParaRPr lang="en-GB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4282" y="5140059"/>
            <a:ext cx="107157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DAY 2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GB" sz="4100" dirty="0" smtClean="0">
                <a:solidFill>
                  <a:schemeClr val="accent4"/>
                </a:solidFill>
              </a:rPr>
              <a:t>SON2017 – 12830: </a:t>
            </a:r>
            <a:r>
              <a:rPr lang="en-GB" sz="4100" dirty="0" smtClean="0"/>
              <a:t>COSMO-PL </a:t>
            </a:r>
          </a:p>
        </p:txBody>
      </p:sp>
      <p:pic>
        <p:nvPicPr>
          <p:cNvPr id="6" name="Immagine 5" descr="C5M_0_D1_bersaglio_score_12830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2538454" cy="2607781"/>
          </a:xfrm>
          <a:prstGeom prst="rect">
            <a:avLst/>
          </a:prstGeom>
        </p:spPr>
      </p:pic>
      <p:pic>
        <p:nvPicPr>
          <p:cNvPr id="7" name="Immagine 6" descr="C5M_0_D1_bersaglio_score_12830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074" y="1428736"/>
            <a:ext cx="2538454" cy="2607781"/>
          </a:xfrm>
          <a:prstGeom prst="rect">
            <a:avLst/>
          </a:prstGeom>
        </p:spPr>
      </p:pic>
      <p:pic>
        <p:nvPicPr>
          <p:cNvPr id="8" name="Immagine 7" descr="C5M_0_D1_bersaglio_score_12830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64" y="1428736"/>
            <a:ext cx="2538454" cy="2607781"/>
          </a:xfrm>
          <a:prstGeom prst="rect">
            <a:avLst/>
          </a:prstGeom>
        </p:spPr>
      </p:pic>
      <p:pic>
        <p:nvPicPr>
          <p:cNvPr id="9" name="Immagine 8" descr="C5M_0_D2_bersaglio_score_12830_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80" y="4036223"/>
            <a:ext cx="2538454" cy="2607781"/>
          </a:xfrm>
          <a:prstGeom prst="rect">
            <a:avLst/>
          </a:prstGeom>
        </p:spPr>
      </p:pic>
      <p:pic>
        <p:nvPicPr>
          <p:cNvPr id="10" name="Immagine 9" descr="C5M_0_D2_bersaglio_score_12830_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074" y="4036223"/>
            <a:ext cx="2538454" cy="2607781"/>
          </a:xfrm>
          <a:prstGeom prst="rect">
            <a:avLst/>
          </a:prstGeom>
        </p:spPr>
      </p:pic>
      <p:pic>
        <p:nvPicPr>
          <p:cNvPr id="11" name="Immagine 10" descr="C5M_0_D2_bersaglio_score_12830__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264" y="4036223"/>
            <a:ext cx="2538454" cy="260778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14282" y="2532572"/>
            <a:ext cx="107157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DAY 1</a:t>
            </a:r>
            <a:endParaRPr lang="en-GB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4282" y="5140059"/>
            <a:ext cx="107157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DAY 2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SON2017 – 12830: </a:t>
            </a:r>
            <a:r>
              <a:rPr lang="en-GB" dirty="0" smtClean="0"/>
              <a:t>COSMO-GR</a:t>
            </a:r>
            <a:endParaRPr lang="en-GB" dirty="0"/>
          </a:p>
        </p:txBody>
      </p:sp>
      <p:pic>
        <p:nvPicPr>
          <p:cNvPr id="6" name="Immagine 5" descr="C5M_0_D1_bersaglio_score_12830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2538453" cy="2607781"/>
          </a:xfrm>
          <a:prstGeom prst="rect">
            <a:avLst/>
          </a:prstGeom>
        </p:spPr>
      </p:pic>
      <p:pic>
        <p:nvPicPr>
          <p:cNvPr id="7" name="Immagine 6" descr="C5M_0_D1_bersaglio_score_12830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074" y="1428736"/>
            <a:ext cx="2538453" cy="2607781"/>
          </a:xfrm>
          <a:prstGeom prst="rect">
            <a:avLst/>
          </a:prstGeom>
        </p:spPr>
      </p:pic>
      <p:pic>
        <p:nvPicPr>
          <p:cNvPr id="8" name="Immagine 7" descr="C5M_0_D1_bersaglio_score_12830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64" y="1428736"/>
            <a:ext cx="2538453" cy="2607781"/>
          </a:xfrm>
          <a:prstGeom prst="rect">
            <a:avLst/>
          </a:prstGeom>
        </p:spPr>
      </p:pic>
      <p:pic>
        <p:nvPicPr>
          <p:cNvPr id="9" name="Immagine 8" descr="C5M_0_D2_bersaglio_score_12830_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80" y="4036223"/>
            <a:ext cx="2538453" cy="2607781"/>
          </a:xfrm>
          <a:prstGeom prst="rect">
            <a:avLst/>
          </a:prstGeom>
        </p:spPr>
      </p:pic>
      <p:pic>
        <p:nvPicPr>
          <p:cNvPr id="10" name="Immagine 9" descr="C5M_0_D2_bersaglio_score_12830_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074" y="4036223"/>
            <a:ext cx="2538453" cy="2607781"/>
          </a:xfrm>
          <a:prstGeom prst="rect">
            <a:avLst/>
          </a:prstGeom>
        </p:spPr>
      </p:pic>
      <p:pic>
        <p:nvPicPr>
          <p:cNvPr id="11" name="Immagine 10" descr="C5M_0_D2_bersaglio_score_12830__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264" y="4036223"/>
            <a:ext cx="2538453" cy="260778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14282" y="2532572"/>
            <a:ext cx="107157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DAY 1</a:t>
            </a:r>
            <a:endParaRPr lang="en-GB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4282" y="5140059"/>
            <a:ext cx="107157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DAY 2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SON2017 – 12830: </a:t>
            </a:r>
            <a:r>
              <a:rPr lang="en-GB" sz="4100" dirty="0" smtClean="0"/>
              <a:t>ICON-EU</a:t>
            </a:r>
            <a:endParaRPr lang="en-GB" sz="4100" dirty="0"/>
          </a:p>
        </p:txBody>
      </p:sp>
      <p:pic>
        <p:nvPicPr>
          <p:cNvPr id="6" name="Immagine 5" descr="C5M_0_D1_bersaglio_score_12830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2538453" cy="2607780"/>
          </a:xfrm>
          <a:prstGeom prst="rect">
            <a:avLst/>
          </a:prstGeom>
        </p:spPr>
      </p:pic>
      <p:pic>
        <p:nvPicPr>
          <p:cNvPr id="7" name="Immagine 6" descr="C5M_0_D1_bersaglio_score_12830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074" y="1428736"/>
            <a:ext cx="2538453" cy="2607780"/>
          </a:xfrm>
          <a:prstGeom prst="rect">
            <a:avLst/>
          </a:prstGeom>
        </p:spPr>
      </p:pic>
      <p:pic>
        <p:nvPicPr>
          <p:cNvPr id="8" name="Immagine 7" descr="C5M_0_D1_bersaglio_score_12830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64" y="1428736"/>
            <a:ext cx="2538453" cy="2607780"/>
          </a:xfrm>
          <a:prstGeom prst="rect">
            <a:avLst/>
          </a:prstGeom>
        </p:spPr>
      </p:pic>
      <p:pic>
        <p:nvPicPr>
          <p:cNvPr id="9" name="Immagine 8" descr="C5M_0_D2_bersaglio_score_12830_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80" y="4036223"/>
            <a:ext cx="2538453" cy="2607780"/>
          </a:xfrm>
          <a:prstGeom prst="rect">
            <a:avLst/>
          </a:prstGeom>
        </p:spPr>
      </p:pic>
      <p:pic>
        <p:nvPicPr>
          <p:cNvPr id="10" name="Immagine 9" descr="C5M_0_D2_bersaglio_score_12830_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074" y="4036223"/>
            <a:ext cx="2538453" cy="2607780"/>
          </a:xfrm>
          <a:prstGeom prst="rect">
            <a:avLst/>
          </a:prstGeom>
        </p:spPr>
      </p:pic>
      <p:pic>
        <p:nvPicPr>
          <p:cNvPr id="11" name="Immagine 10" descr="C5M_0_D2_bersaglio_score_12830__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264" y="4036223"/>
            <a:ext cx="2538453" cy="260778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14282" y="2532572"/>
            <a:ext cx="107157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DAY 1</a:t>
            </a:r>
            <a:endParaRPr lang="en-GB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4282" y="5140059"/>
            <a:ext cx="107157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DAY 2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question (2)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If you have to issue a wind warning for tomorrow, can you trust in the second day of forecast or not?</a:t>
            </a:r>
          </a:p>
          <a:p>
            <a:r>
              <a:rPr lang="en-GB" sz="2800" b="1" dirty="0">
                <a:solidFill>
                  <a:schemeClr val="accent4"/>
                </a:solidFill>
              </a:rPr>
              <a:t>Are there significant differences in model performance between forecast  DAY 1 and DAY 2?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Of </a:t>
            </a:r>
            <a:r>
              <a:rPr lang="en-GB" b="1" dirty="0" smtClean="0">
                <a:solidFill>
                  <a:schemeClr val="tx2"/>
                </a:solidFill>
              </a:rPr>
              <a:t>course yes, generally DAY1 is better than DAY2 but there are also cases in which scores in one wind direction improve but worsen in another one </a:t>
            </a:r>
            <a:endParaRPr lang="en-GB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question (3)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 Are there differences between a model and its driving model?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 smtClean="0">
                <a:solidFill>
                  <a:schemeClr val="accent4"/>
                </a:solidFill>
              </a:rPr>
              <a:t>Using the available date we can check in </a:t>
            </a:r>
            <a:r>
              <a:rPr lang="en-GB" dirty="0" smtClean="0">
                <a:solidFill>
                  <a:schemeClr val="accent4"/>
                </a:solidFill>
              </a:rPr>
              <a:t>particular COSMO-DE  </a:t>
            </a:r>
            <a:r>
              <a:rPr lang="en-GB" dirty="0" smtClean="0">
                <a:solidFill>
                  <a:schemeClr val="accent4"/>
                </a:solidFill>
              </a:rPr>
              <a:t>respect to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 smtClean="0">
                <a:solidFill>
                  <a:schemeClr val="accent4"/>
                </a:solidFill>
              </a:rPr>
              <a:t>ICON-EU 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4000504"/>
            <a:ext cx="8248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4929190" y="5417122"/>
            <a:ext cx="357264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(information by Ulrich </a:t>
            </a:r>
            <a:r>
              <a:rPr lang="en-GB" dirty="0" err="1" smtClean="0"/>
              <a:t>Pflueger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5M_0_D1_bersaglio_score_11012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2936"/>
            <a:ext cx="3044356" cy="3127501"/>
          </a:xfrm>
          <a:prstGeom prst="rect">
            <a:avLst/>
          </a:prstGeom>
        </p:spPr>
      </p:pic>
      <p:pic>
        <p:nvPicPr>
          <p:cNvPr id="6" name="Immagine 5" descr="C5M_0_D1_bersaglio_score_11012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98" y="372936"/>
            <a:ext cx="3044356" cy="3127501"/>
          </a:xfrm>
          <a:prstGeom prst="rect">
            <a:avLst/>
          </a:prstGeom>
        </p:spPr>
      </p:pic>
      <p:pic>
        <p:nvPicPr>
          <p:cNvPr id="7" name="Immagine 6" descr="C5M_0_D1_bersaglio_score_11012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44770"/>
            <a:ext cx="3044356" cy="3127501"/>
          </a:xfrm>
          <a:prstGeom prst="rect">
            <a:avLst/>
          </a:prstGeom>
        </p:spPr>
      </p:pic>
      <p:pic>
        <p:nvPicPr>
          <p:cNvPr id="8" name="Immagine 7" descr="C5M_0_D1_bersaglio_score_11012_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98" y="3444770"/>
            <a:ext cx="3044356" cy="312750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5720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Station: 16105</a:t>
            </a:r>
          </a:p>
          <a:p>
            <a:r>
              <a:rPr lang="en-GB" dirty="0" smtClean="0"/>
              <a:t>VENEZIA</a:t>
            </a:r>
          </a:p>
          <a:p>
            <a:r>
              <a:rPr lang="en-GB" dirty="0" smtClean="0"/>
              <a:t>Height: 6 m</a:t>
            </a:r>
            <a:endParaRPr lang="en-GB" dirty="0"/>
          </a:p>
        </p:txBody>
      </p:sp>
      <p:pic>
        <p:nvPicPr>
          <p:cNvPr id="11" name="Immagine 10" descr="common_stati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4947"/>
            <a:ext cx="2573574" cy="192405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rot="10800000">
            <a:off x="1214414" y="2643182"/>
            <a:ext cx="642942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58" y="5300505"/>
            <a:ext cx="250033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Model: ICON-EU</a:t>
            </a:r>
          </a:p>
          <a:p>
            <a:r>
              <a:rPr lang="en-GB" dirty="0" smtClean="0"/>
              <a:t>Run:00</a:t>
            </a:r>
          </a:p>
          <a:p>
            <a:r>
              <a:rPr lang="en-GB" dirty="0" smtClean="0"/>
              <a:t>Forecast Day: 1</a:t>
            </a:r>
          </a:p>
          <a:p>
            <a:r>
              <a:rPr lang="en-GB" dirty="0" smtClean="0"/>
              <a:t>Step:  3 hr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7158" y="371475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Period:  </a:t>
            </a:r>
            <a:br>
              <a:rPr lang="en-GB" dirty="0" smtClean="0"/>
            </a:br>
            <a:r>
              <a:rPr lang="en-GB" dirty="0" smtClean="0"/>
              <a:t>DJF2017/18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5M_0_D1_bersaglio_score_11012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2936"/>
            <a:ext cx="3044356" cy="3127500"/>
          </a:xfrm>
          <a:prstGeom prst="rect">
            <a:avLst/>
          </a:prstGeom>
        </p:spPr>
      </p:pic>
      <p:pic>
        <p:nvPicPr>
          <p:cNvPr id="6" name="Immagine 5" descr="C5M_0_D1_bersaglio_score_11012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98" y="372936"/>
            <a:ext cx="3044356" cy="3127500"/>
          </a:xfrm>
          <a:prstGeom prst="rect">
            <a:avLst/>
          </a:prstGeom>
        </p:spPr>
      </p:pic>
      <p:pic>
        <p:nvPicPr>
          <p:cNvPr id="7" name="Immagine 6" descr="C5M_0_D1_bersaglio_score_11012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44770"/>
            <a:ext cx="3044356" cy="3127500"/>
          </a:xfrm>
          <a:prstGeom prst="rect">
            <a:avLst/>
          </a:prstGeom>
        </p:spPr>
      </p:pic>
      <p:pic>
        <p:nvPicPr>
          <p:cNvPr id="8" name="Immagine 7" descr="C5M_0_D1_bersaglio_score_11012_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98" y="3444770"/>
            <a:ext cx="3044356" cy="31275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5720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Station: 16105</a:t>
            </a:r>
          </a:p>
          <a:p>
            <a:r>
              <a:rPr lang="en-GB" dirty="0" smtClean="0"/>
              <a:t>VENEZIA</a:t>
            </a:r>
          </a:p>
          <a:p>
            <a:r>
              <a:rPr lang="en-GB" dirty="0" smtClean="0"/>
              <a:t>Height: 6 m</a:t>
            </a:r>
            <a:endParaRPr lang="en-GB" dirty="0"/>
          </a:p>
        </p:txBody>
      </p:sp>
      <p:pic>
        <p:nvPicPr>
          <p:cNvPr id="11" name="Immagine 10" descr="common_stati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4947"/>
            <a:ext cx="2573574" cy="192405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rot="10800000">
            <a:off x="1214414" y="2643182"/>
            <a:ext cx="642942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58" y="5300505"/>
            <a:ext cx="250033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Model: COSMO-DE</a:t>
            </a:r>
          </a:p>
          <a:p>
            <a:r>
              <a:rPr lang="en-GB" dirty="0" smtClean="0"/>
              <a:t>Run:00</a:t>
            </a:r>
          </a:p>
          <a:p>
            <a:r>
              <a:rPr lang="en-GB" dirty="0" smtClean="0"/>
              <a:t>Forecast Day: 1</a:t>
            </a:r>
          </a:p>
          <a:p>
            <a:r>
              <a:rPr lang="en-GB" dirty="0" smtClean="0"/>
              <a:t>Step:  3 hr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7158" y="371475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Period:  </a:t>
            </a:r>
            <a:br>
              <a:rPr lang="en-GB" dirty="0" smtClean="0"/>
            </a:br>
            <a:r>
              <a:rPr lang="en-GB" dirty="0" smtClean="0"/>
              <a:t>DJF2017/18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5M_0_D1_bersaglio_score_11012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2936"/>
            <a:ext cx="3044356" cy="3127500"/>
          </a:xfrm>
          <a:prstGeom prst="rect">
            <a:avLst/>
          </a:prstGeom>
        </p:spPr>
      </p:pic>
      <p:pic>
        <p:nvPicPr>
          <p:cNvPr id="6" name="Immagine 5" descr="C5M_0_D1_bersaglio_score_11012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98" y="372936"/>
            <a:ext cx="3044356" cy="3127500"/>
          </a:xfrm>
          <a:prstGeom prst="rect">
            <a:avLst/>
          </a:prstGeom>
        </p:spPr>
      </p:pic>
      <p:pic>
        <p:nvPicPr>
          <p:cNvPr id="7" name="Immagine 6" descr="C5M_0_D1_bersaglio_score_11012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44770"/>
            <a:ext cx="3044356" cy="3127500"/>
          </a:xfrm>
          <a:prstGeom prst="rect">
            <a:avLst/>
          </a:prstGeom>
        </p:spPr>
      </p:pic>
      <p:pic>
        <p:nvPicPr>
          <p:cNvPr id="8" name="Immagine 7" descr="C5M_0_D1_bersaglio_score_11012_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98" y="3444770"/>
            <a:ext cx="3044356" cy="31275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5720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Station: 11012</a:t>
            </a:r>
          </a:p>
          <a:p>
            <a:r>
              <a:rPr lang="en-GB" dirty="0" smtClean="0"/>
              <a:t>KREMUENSTER</a:t>
            </a:r>
          </a:p>
          <a:p>
            <a:r>
              <a:rPr lang="en-GB" dirty="0" smtClean="0"/>
              <a:t>Height: 390 m</a:t>
            </a:r>
            <a:endParaRPr lang="en-GB" dirty="0"/>
          </a:p>
        </p:txBody>
      </p:sp>
      <p:pic>
        <p:nvPicPr>
          <p:cNvPr id="11" name="Immagine 10" descr="common_stati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4947"/>
            <a:ext cx="2573574" cy="192405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rot="10800000">
            <a:off x="1500166" y="2143116"/>
            <a:ext cx="642942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58" y="5300505"/>
            <a:ext cx="250033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Model: ICON-EU</a:t>
            </a:r>
          </a:p>
          <a:p>
            <a:r>
              <a:rPr lang="en-GB" dirty="0" smtClean="0"/>
              <a:t>Run:00</a:t>
            </a:r>
          </a:p>
          <a:p>
            <a:r>
              <a:rPr lang="en-GB" dirty="0" smtClean="0"/>
              <a:t>Forecast Day: 1</a:t>
            </a:r>
          </a:p>
          <a:p>
            <a:r>
              <a:rPr lang="en-GB" dirty="0" smtClean="0"/>
              <a:t>Step:  3 hr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7158" y="371475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Period:  </a:t>
            </a:r>
            <a:br>
              <a:rPr lang="en-GB" dirty="0" smtClean="0"/>
            </a:br>
            <a:r>
              <a:rPr lang="en-GB" dirty="0" smtClean="0"/>
              <a:t>DJF2017/18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“performance-rose”</a:t>
            </a:r>
            <a:endParaRPr lang="en-US" dirty="0"/>
          </a:p>
        </p:txBody>
      </p:sp>
      <p:sp>
        <p:nvSpPr>
          <p:cNvPr id="23" name="Segnaposto contenuto 22"/>
          <p:cNvSpPr>
            <a:spLocks noGrp="1"/>
          </p:cNvSpPr>
          <p:nvPr>
            <p:ph idx="1"/>
          </p:nvPr>
        </p:nvSpPr>
        <p:spPr>
          <a:xfrm>
            <a:off x="457200" y="1904363"/>
            <a:ext cx="3466728" cy="33669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Is </a:t>
            </a:r>
            <a:r>
              <a:rPr lang="en-GB" dirty="0" err="1" smtClean="0"/>
              <a:t>is</a:t>
            </a:r>
            <a:r>
              <a:rPr lang="en-GB" dirty="0" smtClean="0"/>
              <a:t> diagram </a:t>
            </a:r>
            <a:r>
              <a:rPr lang="en-GB" dirty="0"/>
              <a:t>in which scores and type of errors of wind forecast are summarized according to directions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4474840" cy="42635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95"/>
    </mc:Choice>
    <mc:Fallback xmlns="">
      <p:transition advTm="1909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5M_0_D1_bersaglio_score_11012_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2936"/>
            <a:ext cx="3044356" cy="3127500"/>
          </a:xfrm>
          <a:prstGeom prst="rect">
            <a:avLst/>
          </a:prstGeom>
        </p:spPr>
      </p:pic>
      <p:pic>
        <p:nvPicPr>
          <p:cNvPr id="6" name="Immagine 5" descr="C5M_0_D1_bersaglio_score_11012_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98" y="372936"/>
            <a:ext cx="3044356" cy="3127500"/>
          </a:xfrm>
          <a:prstGeom prst="rect">
            <a:avLst/>
          </a:prstGeom>
        </p:spPr>
      </p:pic>
      <p:pic>
        <p:nvPicPr>
          <p:cNvPr id="7" name="Immagine 6" descr="C5M_0_D1_bersaglio_score_11012_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444770"/>
            <a:ext cx="3044356" cy="3127500"/>
          </a:xfrm>
          <a:prstGeom prst="rect">
            <a:avLst/>
          </a:prstGeom>
        </p:spPr>
      </p:pic>
      <p:pic>
        <p:nvPicPr>
          <p:cNvPr id="8" name="Immagine 7" descr="C5M_0_D1_bersaglio_score_11012_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98" y="3444770"/>
            <a:ext cx="3044356" cy="31275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5720" y="42860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Station: 11012</a:t>
            </a:r>
          </a:p>
          <a:p>
            <a:r>
              <a:rPr lang="en-GB" dirty="0" smtClean="0"/>
              <a:t>KREMUENSTER</a:t>
            </a:r>
          </a:p>
          <a:p>
            <a:r>
              <a:rPr lang="en-GB" dirty="0" smtClean="0"/>
              <a:t>Height: 390 m</a:t>
            </a:r>
            <a:endParaRPr lang="en-GB" dirty="0"/>
          </a:p>
        </p:txBody>
      </p:sp>
      <p:pic>
        <p:nvPicPr>
          <p:cNvPr id="11" name="Immagine 10" descr="common_stati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04947"/>
            <a:ext cx="2573574" cy="192405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rot="10800000">
            <a:off x="1500166" y="2143116"/>
            <a:ext cx="642942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57158" y="5300505"/>
            <a:ext cx="250033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Model: COSMO-DE</a:t>
            </a:r>
          </a:p>
          <a:p>
            <a:r>
              <a:rPr lang="en-GB" dirty="0" smtClean="0"/>
              <a:t>Run:00</a:t>
            </a:r>
          </a:p>
          <a:p>
            <a:r>
              <a:rPr lang="en-GB" dirty="0" smtClean="0"/>
              <a:t>Forecast Day: 1</a:t>
            </a:r>
          </a:p>
          <a:p>
            <a:r>
              <a:rPr lang="en-GB" dirty="0" smtClean="0"/>
              <a:t>Step:  3 hr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7158" y="371475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Period:  </a:t>
            </a:r>
            <a:br>
              <a:rPr lang="en-GB" dirty="0" smtClean="0"/>
            </a:br>
            <a:r>
              <a:rPr lang="en-GB" dirty="0" smtClean="0"/>
              <a:t>DJF2017/18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question (3)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Are there differences between a model and its driving model?</a:t>
            </a:r>
          </a:p>
          <a:p>
            <a:pPr lvl="1"/>
            <a:r>
              <a:rPr lang="en-GB" dirty="0">
                <a:solidFill>
                  <a:schemeClr val="accent4"/>
                </a:solidFill>
              </a:rPr>
              <a:t> Using the available date we can check in particular COSMO-DE  respect to ICON-EU ? 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Yes, but also in this 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case 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differences depend on the station, and in the same station the performances are different considering different wind direction and speed class</a:t>
            </a:r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092129"/>
              </p:ext>
            </p:extLst>
          </p:nvPr>
        </p:nvGraphicFramePr>
        <p:xfrm>
          <a:off x="457200" y="1646237"/>
          <a:ext cx="8229600" cy="45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Final reflection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the </a:t>
            </a:r>
            <a:r>
              <a:rPr lang="en-GB" dirty="0"/>
              <a:t>high variability in scores pointed out by the P-R diagrams </a:t>
            </a:r>
            <a:r>
              <a:rPr lang="en-GB" dirty="0" smtClean="0"/>
              <a:t>influence the results of classical statistic scores (e.g. RMSE)?</a:t>
            </a:r>
          </a:p>
          <a:p>
            <a:pPr lvl="1"/>
            <a:r>
              <a:rPr lang="en-GB" dirty="0" smtClean="0"/>
              <a:t>For example, putting together  stations in which there are some prevailing directions (</a:t>
            </a:r>
            <a:r>
              <a:rPr lang="en-GB" dirty="0" err="1" smtClean="0"/>
              <a:t>e.g.for</a:t>
            </a:r>
            <a:r>
              <a:rPr lang="en-GB" dirty="0" smtClean="0"/>
              <a:t> </a:t>
            </a:r>
            <a:r>
              <a:rPr lang="en-GB" smtClean="0"/>
              <a:t>topographic region) </a:t>
            </a:r>
            <a:r>
              <a:rPr lang="en-GB" dirty="0" smtClean="0"/>
              <a:t>when wind speed overcame a thresholds and others where the number of events are equally distributed, can make the results misleading?</a:t>
            </a:r>
            <a:endParaRPr lang="en-GB" dirty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 descr="C:\Users\mares\Downloads\4a7f3a54b7da63e11e7bf0ebbacde0a3_free-clipart-target-clipartfest-target-clipart-free_1920-1200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598" y="2612806"/>
            <a:ext cx="5077836" cy="3173648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4643438" y="2505670"/>
            <a:ext cx="385765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THANKS!</a:t>
            </a: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7"/>
    </mc:Choice>
    <mc:Fallback xmlns="">
      <p:transition spd="slow" advTm="44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“performance-rose”</a:t>
            </a:r>
            <a:br>
              <a:rPr lang="en-US" smtClean="0"/>
            </a:br>
            <a:r>
              <a:rPr lang="en-US" smtClean="0"/>
              <a:t>How it works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757710" y="1811020"/>
            <a:ext cx="4038600" cy="4526280"/>
          </a:xfrm>
        </p:spPr>
        <p:txBody>
          <a:bodyPr>
            <a:noAutofit/>
          </a:bodyPr>
          <a:lstStyle/>
          <a:p>
            <a:r>
              <a:rPr lang="en-US" sz="2400" dirty="0" smtClean="0"/>
              <a:t> winds (</a:t>
            </a:r>
            <a:r>
              <a:rPr lang="en-US" sz="2400" dirty="0" err="1" smtClean="0"/>
              <a:t>fcst</a:t>
            </a:r>
            <a:r>
              <a:rPr lang="en-US" sz="2400" dirty="0" smtClean="0"/>
              <a:t> and </a:t>
            </a:r>
            <a:r>
              <a:rPr lang="en-US" sz="2400" dirty="0" err="1" smtClean="0"/>
              <a:t>obs</a:t>
            </a:r>
            <a:r>
              <a:rPr lang="en-US" sz="2400" dirty="0" smtClean="0"/>
              <a:t>) are categorized in 4 classes according to wind speed</a:t>
            </a:r>
          </a:p>
          <a:p>
            <a:pPr lvl="1"/>
            <a:r>
              <a:rPr lang="en-US" sz="2000" b="1" dirty="0" smtClean="0">
                <a:solidFill>
                  <a:schemeClr val="accent4"/>
                </a:solidFill>
              </a:rPr>
              <a:t>Light: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/>
              <a:t>ws</a:t>
            </a:r>
            <a:r>
              <a:rPr lang="en-US" sz="2000" dirty="0" smtClean="0"/>
              <a:t>&lt;10 Knots</a:t>
            </a:r>
          </a:p>
          <a:p>
            <a:pPr lvl="1"/>
            <a:r>
              <a:rPr lang="en-US" sz="2000" b="1" dirty="0" smtClean="0">
                <a:solidFill>
                  <a:schemeClr val="accent4"/>
                </a:solidFill>
              </a:rPr>
              <a:t>Light-Moderate: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10≤ </a:t>
            </a:r>
            <a:r>
              <a:rPr lang="en-US" sz="2000" dirty="0" err="1" smtClean="0"/>
              <a:t>ws</a:t>
            </a:r>
            <a:r>
              <a:rPr lang="en-US" sz="2000" dirty="0" smtClean="0"/>
              <a:t> &lt; 20 Knots</a:t>
            </a:r>
          </a:p>
          <a:p>
            <a:pPr lvl="1"/>
            <a:r>
              <a:rPr lang="en-US" sz="2000" b="1" dirty="0" smtClean="0">
                <a:solidFill>
                  <a:schemeClr val="accent4"/>
                </a:solidFill>
              </a:rPr>
              <a:t>Moderate: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20≤ </a:t>
            </a:r>
            <a:r>
              <a:rPr lang="en-US" sz="2000" dirty="0" err="1" smtClean="0"/>
              <a:t>ws</a:t>
            </a:r>
            <a:r>
              <a:rPr lang="en-US" sz="2000" dirty="0" smtClean="0"/>
              <a:t> &lt; 30 Knots</a:t>
            </a:r>
          </a:p>
          <a:p>
            <a:pPr lvl="1"/>
            <a:r>
              <a:rPr lang="en-US" sz="2000" b="1" dirty="0" smtClean="0">
                <a:solidFill>
                  <a:schemeClr val="accent4"/>
                </a:solidFill>
              </a:rPr>
              <a:t>Strong: </a:t>
            </a:r>
            <a:r>
              <a:rPr lang="en-US" sz="2000" dirty="0" smtClean="0"/>
              <a:t>≥30 Knots</a:t>
            </a:r>
          </a:p>
          <a:p>
            <a:r>
              <a:rPr lang="en-US" sz="2400" dirty="0" smtClean="0"/>
              <a:t>For each class a separate plot is done </a:t>
            </a:r>
            <a:endParaRPr lang="en-US" sz="2400" dirty="0"/>
          </a:p>
        </p:txBody>
      </p:sp>
      <p:pic>
        <p:nvPicPr>
          <p:cNvPr id="19" name="Segnaposto contenuto 18" descr="perfrose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6781"/>
            <a:ext cx="4038600" cy="4004875"/>
          </a:xfrm>
        </p:spPr>
      </p:pic>
      <p:sp>
        <p:nvSpPr>
          <p:cNvPr id="22" name="Rettangolo arrotondato 21"/>
          <p:cNvSpPr/>
          <p:nvPr/>
        </p:nvSpPr>
        <p:spPr>
          <a:xfrm>
            <a:off x="642910" y="1785926"/>
            <a:ext cx="3929090" cy="571504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ttore 2 25"/>
          <p:cNvCxnSpPr/>
          <p:nvPr/>
        </p:nvCxnSpPr>
        <p:spPr>
          <a:xfrm rot="10800000">
            <a:off x="2928926" y="3857628"/>
            <a:ext cx="1357322" cy="928694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endCxn id="19" idx="0"/>
          </p:cNvCxnSpPr>
          <p:nvPr/>
        </p:nvCxnSpPr>
        <p:spPr>
          <a:xfrm rot="5400000">
            <a:off x="2320815" y="1441545"/>
            <a:ext cx="620921" cy="30955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3"/>
    </mc:Choice>
    <mc:Fallback xmlns="">
      <p:transition spd="slow" advTm="32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The “performance-rose”</a:t>
            </a:r>
            <a:br>
              <a:rPr lang="en-US" noProof="0" dirty="0" smtClean="0"/>
            </a:br>
            <a:r>
              <a:rPr lang="en-US" noProof="0" dirty="0" smtClean="0"/>
              <a:t>How it works</a:t>
            </a:r>
            <a:endParaRPr lang="en-US" noProof="0" dirty="0"/>
          </a:p>
        </p:txBody>
      </p:sp>
      <p:pic>
        <p:nvPicPr>
          <p:cNvPr id="19" name="Segnaposto contenuto 18" descr="perfrose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6781"/>
            <a:ext cx="4038600" cy="4004875"/>
          </a:xfrm>
        </p:spPr>
      </p:pic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8074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u="heavy" dirty="0" smtClean="0">
                <a:uFill>
                  <a:solidFill>
                    <a:srgbClr val="0070C0"/>
                  </a:solidFill>
                </a:uFill>
              </a:rPr>
              <a:t>Blue line </a:t>
            </a:r>
            <a:r>
              <a:rPr lang="en-US" noProof="0" dirty="0" smtClean="0"/>
              <a:t>is the observed frequency </a:t>
            </a:r>
            <a:r>
              <a:rPr lang="en-US" dirty="0" smtClean="0"/>
              <a:t>of the specific speed-class</a:t>
            </a:r>
            <a:r>
              <a:rPr lang="en-US" noProof="0" dirty="0" smtClean="0"/>
              <a:t> in each direction</a:t>
            </a:r>
          </a:p>
          <a:p>
            <a:pPr>
              <a:lnSpc>
                <a:spcPct val="120000"/>
              </a:lnSpc>
            </a:pPr>
            <a:r>
              <a:rPr lang="en-US" sz="2900" u="heavy" dirty="0" smtClean="0">
                <a:uFill>
                  <a:solidFill>
                    <a:srgbClr val="FF0000"/>
                  </a:solidFill>
                </a:uFill>
              </a:rPr>
              <a:t>Red line </a:t>
            </a:r>
            <a:r>
              <a:rPr lang="en-US" noProof="0" dirty="0" smtClean="0"/>
              <a:t>is the forecast frequency of the specific speed-class in each direction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number of events can be read on the radial scale (frequency axis), increasing  outward from the center</a:t>
            </a:r>
          </a:p>
          <a:p>
            <a:pPr>
              <a:lnSpc>
                <a:spcPct val="120000"/>
              </a:lnSpc>
            </a:pPr>
            <a:r>
              <a:rPr lang="en-US" noProof="0" dirty="0" smtClean="0"/>
              <a:t>The Frequency Bias can be easily deduced by relative position of blue and red line</a:t>
            </a:r>
          </a:p>
          <a:p>
            <a:pPr lvl="1">
              <a:lnSpc>
                <a:spcPct val="120000"/>
              </a:lnSpc>
            </a:pPr>
            <a:r>
              <a:rPr lang="en-US" sz="2900" noProof="0" dirty="0" smtClean="0"/>
              <a:t>Red outer </a:t>
            </a:r>
            <a:r>
              <a:rPr lang="en-US" sz="2900" noProof="0" dirty="0" smtClean="0">
                <a:sym typeface="Wingdings" pitchFamily="2" charset="2"/>
              </a:rPr>
              <a:t> overestimation</a:t>
            </a:r>
          </a:p>
          <a:p>
            <a:pPr lvl="1">
              <a:lnSpc>
                <a:spcPct val="120000"/>
              </a:lnSpc>
            </a:pPr>
            <a:r>
              <a:rPr lang="en-US" sz="2900" noProof="0" dirty="0" smtClean="0">
                <a:sym typeface="Wingdings" pitchFamily="2" charset="2"/>
              </a:rPr>
              <a:t>Blue outer  underestimation</a:t>
            </a:r>
            <a:endParaRPr lang="en-US" sz="2900" noProof="0" dirty="0"/>
          </a:p>
        </p:txBody>
      </p:sp>
      <p:sp>
        <p:nvSpPr>
          <p:cNvPr id="9" name="Rettangolo arrotondato 8"/>
          <p:cNvSpPr/>
          <p:nvPr/>
        </p:nvSpPr>
        <p:spPr>
          <a:xfrm>
            <a:off x="428596" y="2285992"/>
            <a:ext cx="500066" cy="142876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o 15"/>
          <p:cNvGrpSpPr/>
          <p:nvPr/>
        </p:nvGrpSpPr>
        <p:grpSpPr>
          <a:xfrm>
            <a:off x="755576" y="2444745"/>
            <a:ext cx="2664296" cy="552207"/>
            <a:chOff x="755576" y="2444745"/>
            <a:chExt cx="2664296" cy="552207"/>
          </a:xfrm>
        </p:grpSpPr>
        <p:cxnSp>
          <p:nvCxnSpPr>
            <p:cNvPr id="12" name="Connettore 2 11"/>
            <p:cNvCxnSpPr/>
            <p:nvPr/>
          </p:nvCxnSpPr>
          <p:spPr>
            <a:xfrm flipH="1">
              <a:off x="755576" y="2444745"/>
              <a:ext cx="2016224" cy="14243"/>
            </a:xfrm>
            <a:prstGeom prst="straightConnector1">
              <a:avLst/>
            </a:prstGeom>
            <a:ln w="12700">
              <a:solidFill>
                <a:srgbClr val="FF0000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o 13"/>
            <p:cNvSpPr/>
            <p:nvPr/>
          </p:nvSpPr>
          <p:spPr>
            <a:xfrm>
              <a:off x="2195736" y="2444745"/>
              <a:ext cx="1224136" cy="552207"/>
            </a:xfrm>
            <a:prstGeom prst="arc">
              <a:avLst>
                <a:gd name="adj1" fmla="val 16200000"/>
                <a:gd name="adj2" fmla="val 20863376"/>
              </a:avLst>
            </a:prstGeom>
            <a:ln w="12700">
              <a:solidFill>
                <a:srgbClr val="FF0000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765101" y="2589166"/>
            <a:ext cx="2654771" cy="523227"/>
            <a:chOff x="765101" y="2589166"/>
            <a:chExt cx="2654771" cy="523227"/>
          </a:xfrm>
        </p:grpSpPr>
        <p:sp>
          <p:nvSpPr>
            <p:cNvPr id="22" name="Arco 21"/>
            <p:cNvSpPr/>
            <p:nvPr/>
          </p:nvSpPr>
          <p:spPr>
            <a:xfrm>
              <a:off x="2123728" y="2589166"/>
              <a:ext cx="1296144" cy="523227"/>
            </a:xfrm>
            <a:prstGeom prst="arc">
              <a:avLst>
                <a:gd name="adj1" fmla="val 16200000"/>
                <a:gd name="adj2" fmla="val 20863376"/>
              </a:avLst>
            </a:prstGeom>
            <a:ln w="12700">
              <a:solidFill>
                <a:srgbClr val="000099"/>
              </a:solidFill>
            </a:ln>
            <a:effectLst>
              <a:glow rad="101600">
                <a:srgbClr val="000099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ttore 2 22"/>
            <p:cNvCxnSpPr/>
            <p:nvPr/>
          </p:nvCxnSpPr>
          <p:spPr>
            <a:xfrm flipH="1">
              <a:off x="765101" y="2589166"/>
              <a:ext cx="2016224" cy="0"/>
            </a:xfrm>
            <a:prstGeom prst="straightConnector1">
              <a:avLst/>
            </a:prstGeom>
            <a:ln w="12700">
              <a:solidFill>
                <a:srgbClr val="000099"/>
              </a:solidFill>
            </a:ln>
            <a:effectLst>
              <a:glow rad="101600">
                <a:srgbClr val="000099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73"/>
    </mc:Choice>
    <mc:Fallback xmlns="">
      <p:transition spd="slow" advTm="38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The “performance-rose”</a:t>
            </a:r>
            <a:br>
              <a:rPr lang="en-US" noProof="0" smtClean="0"/>
            </a:br>
            <a:r>
              <a:rPr lang="en-US" noProof="0" smtClean="0"/>
              <a:t>How it works</a:t>
            </a:r>
            <a:endParaRPr lang="en-US" noProof="0" dirty="0"/>
          </a:p>
        </p:txBody>
      </p:sp>
      <p:pic>
        <p:nvPicPr>
          <p:cNvPr id="19" name="Segnaposto contenuto 18" descr="perfrose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6781"/>
            <a:ext cx="4038600" cy="4004875"/>
          </a:xfrm>
        </p:spPr>
      </p:pic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502344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Other scores from contingency tables (POD, SR, TS) are plotted as symbols </a:t>
            </a:r>
          </a:p>
          <a:p>
            <a:r>
              <a:rPr lang="en-US" sz="1800" dirty="0" smtClean="0"/>
              <a:t>Their values can be read on the radial scale (score axis)</a:t>
            </a:r>
          </a:p>
          <a:p>
            <a:r>
              <a:rPr lang="en-US" sz="1800" dirty="0" smtClean="0"/>
              <a:t>Perfect score 1 is in the innermost ring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colors of the symbols represent 2 type of events:</a:t>
            </a:r>
          </a:p>
          <a:p>
            <a:pPr lvl="1"/>
            <a:r>
              <a:rPr lang="en-US" sz="1700" b="1" dirty="0" smtClean="0">
                <a:solidFill>
                  <a:schemeClr val="bg1"/>
                </a:solidFill>
              </a:rPr>
              <a:t>Black:</a:t>
            </a:r>
            <a:r>
              <a:rPr lang="en-US" sz="1700" dirty="0" smtClean="0"/>
              <a:t> the yes event is defined by speed  class and direction  correctly forecast at the same time</a:t>
            </a:r>
          </a:p>
          <a:p>
            <a:pPr lvl="1"/>
            <a:r>
              <a:rPr lang="en-US" sz="1700" b="1" dirty="0">
                <a:solidFill>
                  <a:srgbClr val="FF3399"/>
                </a:solidFill>
              </a:rPr>
              <a:t>Pink:</a:t>
            </a:r>
            <a:r>
              <a:rPr lang="en-US" sz="1700" dirty="0"/>
              <a:t> the yes event is defined by speed class correctly forecast, but direction is considered correct  even  if  differs by one octant</a:t>
            </a:r>
          </a:p>
          <a:p>
            <a:pPr lvl="1"/>
            <a:endParaRPr lang="en-US" sz="1700" dirty="0" smtClean="0"/>
          </a:p>
          <a:p>
            <a:pPr lvl="1"/>
            <a:endParaRPr lang="en-US" sz="1400" dirty="0" smtClean="0"/>
          </a:p>
          <a:p>
            <a:endParaRPr lang="en-US" sz="1800" dirty="0" smtClean="0"/>
          </a:p>
        </p:txBody>
      </p:sp>
      <p:sp>
        <p:nvSpPr>
          <p:cNvPr id="9" name="Rettangolo arrotondato 8"/>
          <p:cNvSpPr/>
          <p:nvPr/>
        </p:nvSpPr>
        <p:spPr>
          <a:xfrm>
            <a:off x="2928926" y="5286388"/>
            <a:ext cx="1357322" cy="50006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:\Users\mares\AppData\Local\Microsoft\Windows\Temporary Internet Files\Content.IE5\PC8M1MGK\Arrows_Target_Goa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143248"/>
            <a:ext cx="1333510" cy="1000132"/>
          </a:xfrm>
          <a:prstGeom prst="rect">
            <a:avLst/>
          </a:prstGeom>
          <a:noFill/>
        </p:spPr>
      </p:pic>
      <p:grpSp>
        <p:nvGrpSpPr>
          <p:cNvPr id="12" name="Gruppo 11"/>
          <p:cNvGrpSpPr/>
          <p:nvPr/>
        </p:nvGrpSpPr>
        <p:grpSpPr>
          <a:xfrm>
            <a:off x="2843808" y="3787160"/>
            <a:ext cx="918567" cy="1499228"/>
            <a:chOff x="2843808" y="3787160"/>
            <a:chExt cx="918567" cy="1499228"/>
          </a:xfrm>
        </p:grpSpPr>
        <p:sp>
          <p:nvSpPr>
            <p:cNvPr id="3" name="Ovale 2"/>
            <p:cNvSpPr/>
            <p:nvPr/>
          </p:nvSpPr>
          <p:spPr>
            <a:xfrm>
              <a:off x="2843808" y="4437112"/>
              <a:ext cx="216024" cy="21602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2990850" y="3787160"/>
              <a:ext cx="752475" cy="756265"/>
            </a:xfrm>
            <a:custGeom>
              <a:avLst/>
              <a:gdLst>
                <a:gd name="connsiteX0" fmla="*/ 0 w 685883"/>
                <a:gd name="connsiteY0" fmla="*/ 762018 h 762018"/>
                <a:gd name="connsiteX1" fmla="*/ 438150 w 685883"/>
                <a:gd name="connsiteY1" fmla="*/ 533418 h 762018"/>
                <a:gd name="connsiteX2" fmla="*/ 600075 w 685883"/>
                <a:gd name="connsiteY2" fmla="*/ 285768 h 762018"/>
                <a:gd name="connsiteX3" fmla="*/ 676275 w 685883"/>
                <a:gd name="connsiteY3" fmla="*/ 19068 h 762018"/>
                <a:gd name="connsiteX4" fmla="*/ 685800 w 685883"/>
                <a:gd name="connsiteY4" fmla="*/ 19068 h 762018"/>
                <a:gd name="connsiteX0" fmla="*/ 0 w 685800"/>
                <a:gd name="connsiteY0" fmla="*/ 763428 h 763428"/>
                <a:gd name="connsiteX1" fmla="*/ 438150 w 685800"/>
                <a:gd name="connsiteY1" fmla="*/ 534828 h 763428"/>
                <a:gd name="connsiteX2" fmla="*/ 619125 w 685800"/>
                <a:gd name="connsiteY2" fmla="*/ 306228 h 763428"/>
                <a:gd name="connsiteX3" fmla="*/ 676275 w 685800"/>
                <a:gd name="connsiteY3" fmla="*/ 20478 h 763428"/>
                <a:gd name="connsiteX4" fmla="*/ 685800 w 685800"/>
                <a:gd name="connsiteY4" fmla="*/ 20478 h 763428"/>
                <a:gd name="connsiteX0" fmla="*/ 0 w 752475"/>
                <a:gd name="connsiteY0" fmla="*/ 756265 h 756265"/>
                <a:gd name="connsiteX1" fmla="*/ 438150 w 752475"/>
                <a:gd name="connsiteY1" fmla="*/ 527665 h 756265"/>
                <a:gd name="connsiteX2" fmla="*/ 619125 w 752475"/>
                <a:gd name="connsiteY2" fmla="*/ 299065 h 756265"/>
                <a:gd name="connsiteX3" fmla="*/ 676275 w 752475"/>
                <a:gd name="connsiteY3" fmla="*/ 13315 h 756265"/>
                <a:gd name="connsiteX4" fmla="*/ 752475 w 752475"/>
                <a:gd name="connsiteY4" fmla="*/ 41890 h 756265"/>
                <a:gd name="connsiteX0" fmla="*/ 0 w 752475"/>
                <a:gd name="connsiteY0" fmla="*/ 756265 h 756265"/>
                <a:gd name="connsiteX1" fmla="*/ 438150 w 752475"/>
                <a:gd name="connsiteY1" fmla="*/ 527665 h 756265"/>
                <a:gd name="connsiteX2" fmla="*/ 619125 w 752475"/>
                <a:gd name="connsiteY2" fmla="*/ 299065 h 756265"/>
                <a:gd name="connsiteX3" fmla="*/ 714375 w 752475"/>
                <a:gd name="connsiteY3" fmla="*/ 13315 h 756265"/>
                <a:gd name="connsiteX4" fmla="*/ 752475 w 752475"/>
                <a:gd name="connsiteY4" fmla="*/ 41890 h 756265"/>
                <a:gd name="connsiteX0" fmla="*/ 0 w 752475"/>
                <a:gd name="connsiteY0" fmla="*/ 756265 h 756265"/>
                <a:gd name="connsiteX1" fmla="*/ 419100 w 752475"/>
                <a:gd name="connsiteY1" fmla="*/ 546715 h 756265"/>
                <a:gd name="connsiteX2" fmla="*/ 619125 w 752475"/>
                <a:gd name="connsiteY2" fmla="*/ 299065 h 756265"/>
                <a:gd name="connsiteX3" fmla="*/ 714375 w 752475"/>
                <a:gd name="connsiteY3" fmla="*/ 13315 h 756265"/>
                <a:gd name="connsiteX4" fmla="*/ 752475 w 752475"/>
                <a:gd name="connsiteY4" fmla="*/ 41890 h 75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56265">
                  <a:moveTo>
                    <a:pt x="0" y="756265"/>
                  </a:moveTo>
                  <a:cubicBezTo>
                    <a:pt x="169068" y="681652"/>
                    <a:pt x="315913" y="622915"/>
                    <a:pt x="419100" y="546715"/>
                  </a:cubicBezTo>
                  <a:cubicBezTo>
                    <a:pt x="522287" y="470515"/>
                    <a:pt x="569913" y="387965"/>
                    <a:pt x="619125" y="299065"/>
                  </a:cubicBezTo>
                  <a:cubicBezTo>
                    <a:pt x="668338" y="210165"/>
                    <a:pt x="692150" y="56177"/>
                    <a:pt x="714375" y="13315"/>
                  </a:cubicBezTo>
                  <a:cubicBezTo>
                    <a:pt x="736600" y="-29547"/>
                    <a:pt x="750888" y="45065"/>
                    <a:pt x="752475" y="41890"/>
                  </a:cubicBezTo>
                </a:path>
              </a:pathLst>
            </a:custGeom>
            <a:ln/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onnettore 2 9"/>
            <p:cNvCxnSpPr/>
            <p:nvPr/>
          </p:nvCxnSpPr>
          <p:spPr>
            <a:xfrm>
              <a:off x="3724275" y="3800475"/>
              <a:ext cx="38100" cy="1485913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44"/>
    </mc:Choice>
    <mc:Fallback xmlns="">
      <p:transition spd="slow" advTm="4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“performance-rose”</a:t>
            </a:r>
            <a:br>
              <a:rPr lang="en-US" dirty="0" smtClean="0"/>
            </a:br>
            <a:r>
              <a:rPr lang="en-US" dirty="0"/>
              <a:t>How it works</a:t>
            </a:r>
          </a:p>
        </p:txBody>
      </p:sp>
      <p:pic>
        <p:nvPicPr>
          <p:cNvPr id="6" name="Segnaposto contenuto 5" descr="perfrose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6781"/>
            <a:ext cx="4038600" cy="4004875"/>
          </a:xfrm>
        </p:spPr>
      </p:pic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281518" cy="49514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Colored sectors represents how model predicts the reference speed class in each direction, </a:t>
            </a:r>
            <a:r>
              <a:rPr lang="en-US" u="sng" dirty="0" smtClean="0"/>
              <a:t>being the direction correct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Green:</a:t>
            </a:r>
            <a:r>
              <a:rPr lang="en-US" dirty="0" smtClean="0"/>
              <a:t> speed class is correctly forecast </a:t>
            </a:r>
          </a:p>
          <a:p>
            <a:pPr marL="599980" lvl="1" indent="-255588" defTabSz="800100">
              <a:lnSpc>
                <a:spcPct val="120000"/>
              </a:lnSpc>
              <a:buClr>
                <a:srgbClr val="727CA3"/>
              </a:buClr>
              <a:defRPr/>
            </a:pPr>
            <a:r>
              <a:rPr lang="en-US" dirty="0" smtClean="0">
                <a:solidFill>
                  <a:srgbClr val="00FFFF"/>
                </a:solidFill>
              </a:rPr>
              <a:t>Cyan:</a:t>
            </a:r>
            <a:r>
              <a:rPr lang="en-US" dirty="0" smtClean="0"/>
              <a:t> speed  is underestimated of 1 class </a:t>
            </a:r>
            <a:br>
              <a:rPr lang="en-US" dirty="0" smtClean="0"/>
            </a:br>
            <a:r>
              <a:rPr lang="en-US" dirty="0" smtClean="0"/>
              <a:t>( </a:t>
            </a:r>
            <a:r>
              <a:rPr lang="en-US" dirty="0"/>
              <a:t>e.g. the forecast is  </a:t>
            </a:r>
            <a:r>
              <a:rPr lang="en-US" dirty="0" smtClean="0"/>
              <a:t>“Light-Moderate</a:t>
            </a:r>
            <a:r>
              <a:rPr lang="en-US" dirty="0"/>
              <a:t>” but the observation  is </a:t>
            </a:r>
            <a:r>
              <a:rPr lang="en-US" dirty="0" smtClean="0"/>
              <a:t>“Moderate”)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Yellow:</a:t>
            </a:r>
            <a:r>
              <a:rPr lang="en-US" dirty="0" smtClean="0"/>
              <a:t> speed is overestimated of 1 </a:t>
            </a:r>
            <a:r>
              <a:rPr lang="en-US" dirty="0"/>
              <a:t>class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 </a:t>
            </a:r>
            <a:r>
              <a:rPr lang="en-US" dirty="0"/>
              <a:t>e.g. the forecast is  </a:t>
            </a:r>
            <a:r>
              <a:rPr lang="en-US" dirty="0" smtClean="0"/>
              <a:t>“Light-Moderate</a:t>
            </a:r>
            <a:r>
              <a:rPr lang="en-US" dirty="0"/>
              <a:t>” but the observation  is </a:t>
            </a:r>
            <a:r>
              <a:rPr lang="en-US" dirty="0" smtClean="0"/>
              <a:t>“Light”)</a:t>
            </a:r>
          </a:p>
          <a:p>
            <a:r>
              <a:rPr lang="en-US" dirty="0" smtClean="0"/>
              <a:t>The number of events of each sector can be deduced using the radial scale of the frequency axis.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49"/>
    </mc:Choice>
    <mc:Fallback xmlns="">
      <p:transition spd="slow" advTm="4844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1012" x="660400" y="3741738"/>
          <p14:tracePt t="11030" x="642938" y="3741738"/>
          <p14:tracePt t="11040" x="633413" y="3741738"/>
          <p14:tracePt t="11063" x="598488" y="3751263"/>
          <p14:tracePt t="11089" x="571500" y="3768725"/>
          <p14:tracePt t="11100" x="554038" y="3776663"/>
          <p14:tracePt t="11118" x="536575" y="3795713"/>
          <p14:tracePt t="11143" x="527050" y="3813175"/>
          <p14:tracePt t="11172" x="500063" y="3840163"/>
          <p14:tracePt t="11201" x="490538" y="3867150"/>
          <p14:tracePt t="11212" x="482600" y="3867150"/>
          <p14:tracePt t="11230" x="482600" y="3894138"/>
          <p14:tracePt t="11242" x="482600" y="3911600"/>
          <p14:tracePt t="11263" x="473075" y="3956050"/>
          <p14:tracePt t="11280" x="465138" y="3983038"/>
          <p14:tracePt t="11292" x="465138" y="4000500"/>
          <p14:tracePt t="11313" x="465138" y="4037013"/>
          <p14:tracePt t="11318" x="465138" y="4054475"/>
          <p14:tracePt t="11339" x="465138" y="4071938"/>
          <p14:tracePt t="11352" x="465138" y="4098925"/>
          <p14:tracePt t="11368" x="465138" y="4116388"/>
          <p14:tracePt t="11380" x="465138" y="4125913"/>
          <p14:tracePt t="11402" x="465138" y="4152900"/>
          <p14:tracePt t="11418" x="465138" y="4170363"/>
          <p14:tracePt t="11430" x="465138" y="4197350"/>
          <p14:tracePt t="11452" x="465138" y="4232275"/>
          <p14:tracePt t="11464" x="465138" y="4259263"/>
          <p14:tracePt t="11493" x="465138" y="4295775"/>
          <p14:tracePt t="11513" x="473075" y="4330700"/>
          <p14:tracePt t="11530" x="473075" y="4340225"/>
          <p14:tracePt t="11540" x="482600" y="4357688"/>
          <p14:tracePt t="11563" x="490538" y="4384675"/>
          <p14:tracePt t="11569" x="500063" y="4394200"/>
          <p14:tracePt t="11590" x="517525" y="4429125"/>
          <p14:tracePt t="11618" x="536575" y="4456113"/>
          <p14:tracePt t="11630" x="536575" y="4465638"/>
          <p14:tracePt t="11652" x="554038" y="4473575"/>
          <p14:tracePt t="11668" x="561975" y="4483100"/>
          <p14:tracePt t="11680" x="561975" y="4500563"/>
          <p14:tracePt t="11702" x="581025" y="4518025"/>
          <p14:tracePt t="11714" x="588963" y="4527550"/>
          <p14:tracePt t="11731" x="608013" y="4545013"/>
          <p14:tracePt t="11764" x="625475" y="4572000"/>
          <p14:tracePt t="11769" x="633413" y="4589463"/>
          <p14:tracePt t="11790" x="652463" y="4608513"/>
          <p14:tracePt t="11814" x="669925" y="4643438"/>
          <p14:tracePt t="11844" x="704850" y="4670425"/>
          <p14:tracePt t="11849" x="714375" y="4679950"/>
          <p14:tracePt t="11868" x="731838" y="4697413"/>
          <p14:tracePt t="11879" x="758825" y="4714875"/>
          <p14:tracePt t="11900" x="785813" y="4732338"/>
          <p14:tracePt t="11920" x="830263" y="4751388"/>
          <p14:tracePt t="11931" x="857250" y="4759325"/>
          <p14:tracePt t="11952" x="901700" y="4776788"/>
          <p14:tracePt t="11964" x="911225" y="4786313"/>
          <p14:tracePt t="11981" x="946150" y="4786313"/>
          <p14:tracePt t="11992" x="982663" y="4786313"/>
          <p14:tracePt t="12009" x="1017588" y="4786313"/>
          <p14:tracePt t="12026" x="1044575" y="4786313"/>
          <p14:tracePt t="12042" x="1071563" y="4786313"/>
          <p14:tracePt t="12059" x="1098550" y="4776788"/>
          <p14:tracePt t="12091" x="1116013" y="4759325"/>
          <p14:tracePt t="12103" x="1125538" y="4732338"/>
          <p14:tracePt t="12119" x="1152525" y="4705350"/>
          <p14:tracePt t="12131" x="1160463" y="4697413"/>
          <p14:tracePt t="12153" x="1196975" y="4660900"/>
          <p14:tracePt t="12158" x="1196975" y="4643438"/>
          <p14:tracePt t="12193" x="1223963" y="4589463"/>
          <p14:tracePt t="12198" x="1231900" y="4562475"/>
          <p14:tracePt t="12214" x="1241425" y="4510088"/>
          <p14:tracePt t="12231" x="1241425" y="4465638"/>
          <p14:tracePt t="12241" x="1241425" y="4446588"/>
          <p14:tracePt t="12264" x="1258888" y="4375150"/>
          <p14:tracePt t="12290" x="1258888" y="4313238"/>
          <p14:tracePt t="12314" x="1250950" y="4232275"/>
          <p14:tracePt t="12319" x="1250950" y="4205288"/>
          <p14:tracePt t="12340" x="1250950" y="4170363"/>
          <p14:tracePt t="12351" x="1231900" y="4125913"/>
          <p14:tracePt t="12371" x="1223963" y="4098925"/>
          <p14:tracePt t="12382" x="1204913" y="4062413"/>
          <p14:tracePt t="12399" x="1204913" y="4037013"/>
          <p14:tracePt t="12409" x="1187450" y="4027488"/>
          <p14:tracePt t="12431" x="1169988" y="3990975"/>
          <p14:tracePt t="12448" x="1152525" y="3965575"/>
          <p14:tracePt t="12459" x="1143000" y="3946525"/>
          <p14:tracePt t="12481" x="1116013" y="3919538"/>
          <p14:tracePt t="12493" x="1108075" y="3911600"/>
          <p14:tracePt t="12509" x="1098550" y="3884613"/>
          <p14:tracePt t="12527" x="1081088" y="3867150"/>
          <p14:tracePt t="12547" x="1062038" y="3848100"/>
          <p14:tracePt t="12551" x="1062038" y="3840163"/>
          <p14:tracePt t="12569" x="1044575" y="3822700"/>
          <p14:tracePt t="12591" x="1000125" y="3776663"/>
          <p14:tracePt t="12599" x="990600" y="3759200"/>
          <p14:tracePt t="12620" x="965200" y="3724275"/>
          <p14:tracePt t="12631" x="938213" y="3705225"/>
          <p14:tracePt t="12653" x="901700" y="3687763"/>
          <p14:tracePt t="12665" x="884238" y="3670300"/>
          <p14:tracePt t="12681" x="874713" y="3660775"/>
          <p14:tracePt t="12698" x="857250" y="3660775"/>
          <p14:tracePt t="12731" x="822325" y="3660775"/>
          <p14:tracePt t="12741" x="812800" y="3660775"/>
          <p14:tracePt t="12765" x="776288" y="3660775"/>
          <p14:tracePt t="12770" x="758825" y="3660775"/>
          <p14:tracePt t="12790" x="731838" y="3660775"/>
          <p14:tracePt t="12819" x="714375" y="3660775"/>
          <p14:tracePt t="12840" x="696913" y="3660775"/>
          <p14:tracePt t="12849" x="687388" y="3660775"/>
          <p14:tracePt t="12870" x="679450" y="3660775"/>
          <p14:tracePt t="12896" x="652463" y="3660775"/>
          <p14:tracePt t="12915" x="633413" y="3660775"/>
          <p14:tracePt t="12931" x="615950" y="3660775"/>
          <p14:tracePt t="13014" x="598488" y="3670300"/>
          <p14:tracePt t="13041" x="588963" y="3679825"/>
          <p14:tracePt t="13052" x="581025" y="3679825"/>
          <p14:tracePt t="13091" x="571500" y="3687763"/>
          <p14:tracePt t="13103" x="561975" y="3697288"/>
          <p14:tracePt t="13120" x="554038" y="3705225"/>
          <p14:tracePt t="13159" x="544513" y="3714750"/>
          <p14:tracePt t="13191" x="544513" y="3732213"/>
          <p14:tracePt t="13215" x="536575" y="3732213"/>
          <p14:tracePt t="13265" x="536575" y="3741738"/>
          <p14:tracePt t="13291" x="536575" y="3751263"/>
          <p14:tracePt t="13300" x="527050" y="3751263"/>
          <p14:tracePt t="13353" x="527050" y="3759200"/>
          <p14:tracePt t="13441" x="0" y="0"/>
        </p14:tracePtLst>
        <p14:tracePtLst>
          <p14:tracePt t="43110" x="2705100" y="3536950"/>
          <p14:tracePt t="43331" x="2705100" y="3527425"/>
          <p14:tracePt t="43373" x="2705100" y="3509963"/>
          <p14:tracePt t="43394" x="2714625" y="3490913"/>
          <p14:tracePt t="43411" x="2714625" y="3473450"/>
          <p14:tracePt t="43421" x="2724150" y="3465513"/>
          <p14:tracePt t="43444" x="2732088" y="3438525"/>
          <p14:tracePt t="43449" x="2732088" y="3429000"/>
          <p14:tracePt t="43470" x="2732088" y="3419475"/>
          <p14:tracePt t="43482" x="2732088" y="3402013"/>
          <p14:tracePt t="43500" x="2732088" y="3394075"/>
          <p14:tracePt t="43521" x="2732088" y="3375025"/>
          <p14:tracePt t="43553" x="2732088" y="3348038"/>
          <p14:tracePt t="43582" x="2732088" y="3330575"/>
          <p14:tracePt t="43594" x="2732088" y="3313113"/>
          <p14:tracePt t="43611" x="2732088" y="3286125"/>
          <p14:tracePt t="43644" x="2732088" y="3259138"/>
          <p14:tracePt t="43661" x="2732088" y="3241675"/>
          <p14:tracePt t="43672" x="2732088" y="3232150"/>
          <p14:tracePt t="43695" x="2732088" y="3205163"/>
          <p14:tracePt t="43700" x="2732088" y="3197225"/>
          <p14:tracePt t="43726" x="2724150" y="3170238"/>
          <p14:tracePt t="43731" x="2724150" y="3160713"/>
          <p14:tracePt t="43750" x="2714625" y="3143250"/>
          <p14:tracePt t="43761" x="2714625" y="3116263"/>
          <p14:tracePt t="43783" x="2714625" y="3089275"/>
          <p14:tracePt t="43800" x="2714625" y="3071813"/>
          <p14:tracePt t="43811" x="2714625" y="3054350"/>
          <p14:tracePt t="43833" x="2714625" y="3009900"/>
          <p14:tracePt t="43845" x="2714625" y="2990850"/>
          <p14:tracePt t="43861" x="2714625" y="2955925"/>
          <p14:tracePt t="43873" x="2714625" y="2938463"/>
          <p14:tracePt t="43895" x="2714625" y="2911475"/>
          <p14:tracePt t="43912" x="2714625" y="2894013"/>
          <p14:tracePt t="43923" x="2714625" y="2874963"/>
          <p14:tracePt t="43945" x="2714625" y="2847975"/>
          <p14:tracePt t="43950" x="2714625" y="2840038"/>
          <p14:tracePt t="43971" x="2714625" y="2795588"/>
          <p14:tracePt t="43984" x="2714625" y="2786063"/>
          <p14:tracePt t="44000" x="2714625" y="2759075"/>
          <p14:tracePt t="44012" x="2724150" y="2741613"/>
          <p14:tracePt t="44034" x="2724150" y="2705100"/>
          <p14:tracePt t="44050" x="2724150" y="2687638"/>
          <p14:tracePt t="44075" x="2724150" y="2670175"/>
          <p14:tracePt t="44095" x="2724150" y="2660650"/>
          <p14:tracePt t="44111" x="2724150" y="2643188"/>
          <p14:tracePt t="44144" x="2724150" y="2633663"/>
          <p14:tracePt t="44154" x="2724150" y="2625725"/>
          <p14:tracePt t="44171" x="2724150" y="2616200"/>
          <p14:tracePt t="44195" x="2724150" y="2598738"/>
          <p14:tracePt t="44221" x="2724150" y="2581275"/>
          <p14:tracePt t="44250" x="2724150" y="2571750"/>
          <p14:tracePt t="44261" x="2724150" y="2562225"/>
          <p14:tracePt t="44284" x="2724150" y="2544763"/>
          <p14:tracePt t="44300" x="2724150" y="2536825"/>
          <p14:tracePt t="44312" x="2724150" y="2527300"/>
          <p14:tracePt t="44334" x="2724150" y="2509838"/>
          <p14:tracePt t="44362" x="2724150" y="2490788"/>
          <p14:tracePt t="44394" x="2724150" y="2482850"/>
          <p14:tracePt t="44454" x="2724150" y="2473325"/>
          <p14:tracePt t="44645" x="0" y="0"/>
        </p14:tracePtLst>
        <p14:tracePtLst>
          <p14:tracePt t="45646" x="901700" y="3490913"/>
          <p14:tracePt t="45734" x="901700" y="3473450"/>
          <p14:tracePt t="45751" x="901700" y="3455988"/>
          <p14:tracePt t="45762" x="911225" y="3438525"/>
          <p14:tracePt t="45783" x="911225" y="3411538"/>
          <p14:tracePt t="45793" x="911225" y="3394075"/>
          <p14:tracePt t="45827" x="911225" y="3303588"/>
          <p14:tracePt t="45846" x="911225" y="3286125"/>
          <p14:tracePt t="45863" x="911225" y="3259138"/>
          <p14:tracePt t="45873" x="919163" y="3241675"/>
          <p14:tracePt t="45897" x="928688" y="3187700"/>
          <p14:tracePt t="45902" x="928688" y="3179763"/>
          <p14:tracePt t="45922" x="928688" y="3125788"/>
          <p14:tracePt t="45935" x="928688" y="3116263"/>
          <p14:tracePt t="45952" x="928688" y="3089275"/>
          <p14:tracePt t="45964" x="928688" y="3071813"/>
          <p14:tracePt t="45981" x="928688" y="3036888"/>
          <p14:tracePt t="46002" x="928688" y="2990850"/>
          <p14:tracePt t="46035" x="928688" y="2955925"/>
          <p14:tracePt t="46046" x="928688" y="2946400"/>
          <p14:tracePt t="46064" x="928688" y="2928938"/>
          <p14:tracePt t="46075" x="928688" y="2911475"/>
          <p14:tracePt t="46092" x="928688" y="2884488"/>
          <p14:tracePt t="46109" x="928688" y="2857500"/>
          <p14:tracePt t="46125" x="928688" y="2847975"/>
          <p14:tracePt t="46142" x="928688" y="2830513"/>
          <p14:tracePt t="46159" x="928688" y="2813050"/>
          <p14:tracePt t="46178" x="928688" y="2786063"/>
          <p14:tracePt t="46182" x="928688" y="2768600"/>
          <p14:tracePt t="46202" x="928688" y="2724150"/>
          <p14:tracePt t="46214" x="928688" y="2697163"/>
          <p14:tracePt t="46231" x="928688" y="2670175"/>
          <p14:tracePt t="46252" x="928688" y="2643188"/>
          <p14:tracePt t="46264" x="928688" y="2633663"/>
          <p14:tracePt t="46281" x="928688" y="2616200"/>
          <p14:tracePt t="46313" x="928688" y="2608263"/>
          <p14:tracePt t="46346" x="928688" y="2589213"/>
          <p14:tracePt t="46373" x="928688" y="2581275"/>
          <p14:tracePt t="46397" x="928688" y="2571750"/>
          <p14:tracePt t="46423" x="928688" y="2554288"/>
          <p14:tracePt t="46451" x="928688" y="2544763"/>
          <p14:tracePt t="46464" x="928688" y="2536825"/>
          <p14:tracePt t="46491" x="928688" y="2527300"/>
          <p14:tracePt t="46532" x="928688" y="2517775"/>
          <p14:tracePt t="46747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“performance-rose”</a:t>
            </a:r>
            <a:br>
              <a:rPr lang="en-US" dirty="0" smtClean="0"/>
            </a:br>
            <a:r>
              <a:rPr lang="en-US" dirty="0"/>
              <a:t>How it works</a:t>
            </a:r>
          </a:p>
        </p:txBody>
      </p:sp>
      <p:pic>
        <p:nvPicPr>
          <p:cNvPr id="6" name="Segnaposto contenuto 5" descr="perfrose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6781"/>
            <a:ext cx="4038600" cy="4004875"/>
          </a:xfrm>
        </p:spPr>
      </p:pic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281518" cy="45262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gray half-sectors represents the number of forecast in each direction that are “nearly” correct in direction, </a:t>
            </a:r>
            <a:r>
              <a:rPr lang="en-US" u="sng" dirty="0" smtClean="0"/>
              <a:t>being the intensity correct</a:t>
            </a:r>
          </a:p>
          <a:p>
            <a:pPr lvl="1"/>
            <a:r>
              <a:rPr lang="en-US" dirty="0" smtClean="0"/>
              <a:t>Half sector on the left means forecast  is shifted of 1 octant clock-wise (e.g. if the </a:t>
            </a:r>
            <a:r>
              <a:rPr lang="en-US" dirty="0" err="1" smtClean="0"/>
              <a:t>fcst</a:t>
            </a:r>
            <a:r>
              <a:rPr lang="en-US" dirty="0" smtClean="0"/>
              <a:t> is NE, the </a:t>
            </a:r>
            <a:r>
              <a:rPr lang="en-US" dirty="0" err="1" smtClean="0"/>
              <a:t>obs</a:t>
            </a:r>
            <a:r>
              <a:rPr lang="en-US" dirty="0" smtClean="0"/>
              <a:t> in N)</a:t>
            </a:r>
          </a:p>
          <a:p>
            <a:pPr lvl="1"/>
            <a:r>
              <a:rPr lang="en-US" dirty="0" smtClean="0"/>
              <a:t>Half sector on the right means forecast is shifted </a:t>
            </a:r>
            <a:r>
              <a:rPr lang="en-US" dirty="0" err="1" smtClean="0"/>
              <a:t>counterclok</a:t>
            </a:r>
            <a:r>
              <a:rPr lang="en-US" dirty="0" smtClean="0"/>
              <a:t>-wise (e.g. if the </a:t>
            </a:r>
            <a:r>
              <a:rPr lang="en-US" dirty="0" err="1" smtClean="0"/>
              <a:t>fcst</a:t>
            </a:r>
            <a:r>
              <a:rPr lang="en-US" dirty="0" smtClean="0"/>
              <a:t> is E, </a:t>
            </a:r>
            <a:r>
              <a:rPr lang="en-US" dirty="0" err="1" smtClean="0"/>
              <a:t>obs</a:t>
            </a:r>
            <a:r>
              <a:rPr lang="en-US" dirty="0" smtClean="0"/>
              <a:t> is </a:t>
            </a:r>
            <a:r>
              <a:rPr lang="en-US" dirty="0"/>
              <a:t>S</a:t>
            </a:r>
            <a:r>
              <a:rPr lang="en-US" dirty="0" smtClean="0"/>
              <a:t>E)</a:t>
            </a:r>
          </a:p>
          <a:p>
            <a:endParaRPr lang="en-US" dirty="0" smtClean="0"/>
          </a:p>
          <a:p>
            <a:r>
              <a:rPr lang="en-US" dirty="0" smtClean="0"/>
              <a:t>The number of events can be deduced using the reverse radial scale of the frequency axis (starting from the outermost circle) </a:t>
            </a:r>
            <a:endParaRPr lang="en-US" dirty="0"/>
          </a:p>
        </p:txBody>
      </p:sp>
      <p:cxnSp>
        <p:nvCxnSpPr>
          <p:cNvPr id="9" name="Connettore 2 8"/>
          <p:cNvCxnSpPr/>
          <p:nvPr/>
        </p:nvCxnSpPr>
        <p:spPr>
          <a:xfrm rot="10800000">
            <a:off x="3571868" y="2786058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0800000">
            <a:off x="4071934" y="4000504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Freccia in giù 2"/>
          <p:cNvSpPr/>
          <p:nvPr/>
        </p:nvSpPr>
        <p:spPr>
          <a:xfrm>
            <a:off x="1259632" y="2423024"/>
            <a:ext cx="216024" cy="576064"/>
          </a:xfrm>
          <a:prstGeom prst="down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arrotondato 3"/>
          <p:cNvSpPr/>
          <p:nvPr/>
        </p:nvSpPr>
        <p:spPr>
          <a:xfrm>
            <a:off x="827584" y="2276872"/>
            <a:ext cx="792088" cy="136815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7"/>
    </mc:Choice>
    <mc:Fallback xmlns="">
      <p:transition spd="slow" advTm="49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Stations</a:t>
            </a:r>
            <a:endParaRPr lang="en-GB" dirty="0"/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515626"/>
            <a:ext cx="385765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CasellaDiTesto 6"/>
          <p:cNvSpPr txBox="1"/>
          <p:nvPr/>
        </p:nvSpPr>
        <p:spPr>
          <a:xfrm>
            <a:off x="500034" y="385762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Common Area 1</a:t>
            </a:r>
            <a:endParaRPr lang="en-GB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553337" y="3922945"/>
          <a:ext cx="3857653" cy="264320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2278"/>
                <a:gridCol w="715924"/>
                <a:gridCol w="2312169"/>
                <a:gridCol w="477282"/>
              </a:tblGrid>
              <a:tr h="32297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Selected stations:</a:t>
                      </a:r>
                      <a:endParaRPr lang="it-IT" sz="10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code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name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height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16105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VENEZIA TESSERA</a:t>
                      </a:r>
                      <a:endParaRPr lang="it-IT" sz="10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16088</a:t>
                      </a:r>
                      <a:endParaRPr lang="it-IT" sz="10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BRESCIA/GHEDI</a:t>
                      </a:r>
                      <a:endParaRPr lang="it-IT" sz="10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97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11816</a:t>
                      </a:r>
                      <a:endParaRPr lang="it-IT" sz="10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BRATISLAVA-LETISKO</a:t>
                      </a:r>
                      <a:endParaRPr lang="it-IT" sz="10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134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4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11012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KREMSMUENSTER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390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12830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VESZPREM/SZENTKIRALYSZABADJA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281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6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11659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PRIBYSLAV</a:t>
                      </a:r>
                      <a:endParaRPr lang="it-IT" sz="10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536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7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11683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SVRATOUCH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740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8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11766</a:t>
                      </a:r>
                      <a:endParaRPr lang="it-IT" sz="100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CERVENA U LIBAVE</a:t>
                      </a:r>
                      <a:endParaRPr lang="it-IT" sz="10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753</a:t>
                      </a:r>
                      <a:endParaRPr lang="it-IT" sz="10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23941" marR="23941" marT="23941" marB="23941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" name="image2.png"/>
          <p:cNvPicPr/>
          <p:nvPr/>
        </p:nvPicPr>
        <p:blipFill rotWithShape="1">
          <a:blip r:embed="rId3" cstate="print"/>
          <a:srcRect l="601" t="12394" r="-2703" b="10683"/>
          <a:stretch/>
        </p:blipFill>
        <p:spPr bwMode="auto">
          <a:xfrm>
            <a:off x="4528555" y="1509505"/>
            <a:ext cx="3857652" cy="2286016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CasellaDiTesto 12"/>
          <p:cNvSpPr txBox="1"/>
          <p:nvPr/>
        </p:nvSpPr>
        <p:spPr>
          <a:xfrm>
            <a:off x="357158" y="528638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Since model interpolation on station 11766 was not available for all participating members it was skipped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4572000" y="6329965"/>
            <a:ext cx="3786214" cy="2423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9|7.1|4.3|4.5|6.2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2|4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2.6|12.3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5461</TotalTime>
  <Words>1284</Words>
  <Application>Microsoft Office PowerPoint</Application>
  <PresentationFormat>Presentazione su schermo (4:3)</PresentationFormat>
  <Paragraphs>221</Paragraphs>
  <Slides>34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Arial</vt:lpstr>
      <vt:lpstr>Calibri</vt:lpstr>
      <vt:lpstr>Rockwell</vt:lpstr>
      <vt:lpstr>Wingdings</vt:lpstr>
      <vt:lpstr>Wingdings 2</vt:lpstr>
      <vt:lpstr>Galassia</vt:lpstr>
      <vt:lpstr>Performance Rose using COSMO CP wind data</vt:lpstr>
      <vt:lpstr>Motivation</vt:lpstr>
      <vt:lpstr>The “performance-rose”</vt:lpstr>
      <vt:lpstr>The “performance-rose” How it works</vt:lpstr>
      <vt:lpstr>The “performance-rose” How it works</vt:lpstr>
      <vt:lpstr>The “performance-rose” How it works</vt:lpstr>
      <vt:lpstr>The “performance-rose” How it works</vt:lpstr>
      <vt:lpstr>The “performance-rose” How it works</vt:lpstr>
      <vt:lpstr>Selected Stations</vt:lpstr>
      <vt:lpstr>Models</vt:lpstr>
      <vt:lpstr>Data processing and plots</vt:lpstr>
      <vt:lpstr>Preliminary remarks</vt:lpstr>
      <vt:lpstr>Example of question (1)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Example of question (1)</vt:lpstr>
      <vt:lpstr>Example of question (2)</vt:lpstr>
      <vt:lpstr>SON2017 – 12830: COSMO-5M</vt:lpstr>
      <vt:lpstr>SON2017 – 12830: COSMO-PL </vt:lpstr>
      <vt:lpstr>SON2017 – 12830: COSMO-GR</vt:lpstr>
      <vt:lpstr>SON2017 – 12830: ICON-EU</vt:lpstr>
      <vt:lpstr>Example of question (2)</vt:lpstr>
      <vt:lpstr>Example of question (3)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Example of question (3)</vt:lpstr>
      <vt:lpstr>Conclusion</vt:lpstr>
      <vt:lpstr>Final reflection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user-oriented verification methodology for wind forecast</dc:title>
  <dc:creator>Maria Stefania Tesini</dc:creator>
  <cp:lastModifiedBy>Maria Stefania Tesini</cp:lastModifiedBy>
  <cp:revision>363</cp:revision>
  <dcterms:created xsi:type="dcterms:W3CDTF">2017-05-02T10:43:12Z</dcterms:created>
  <dcterms:modified xsi:type="dcterms:W3CDTF">2018-09-02T21:12:10Z</dcterms:modified>
</cp:coreProperties>
</file>