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4"/>
  </p:sldMasterIdLst>
  <p:notesMasterIdLst>
    <p:notesMasterId r:id="rId19"/>
  </p:notesMasterIdLst>
  <p:handoutMasterIdLst>
    <p:handoutMasterId r:id="rId20"/>
  </p:handoutMasterIdLst>
  <p:sldIdLst>
    <p:sldId id="260" r:id="rId5"/>
    <p:sldId id="257" r:id="rId6"/>
    <p:sldId id="258" r:id="rId7"/>
    <p:sldId id="263" r:id="rId8"/>
    <p:sldId id="264" r:id="rId9"/>
    <p:sldId id="266" r:id="rId10"/>
    <p:sldId id="267" r:id="rId11"/>
    <p:sldId id="268" r:id="rId12"/>
    <p:sldId id="276" r:id="rId13"/>
    <p:sldId id="269" r:id="rId14"/>
    <p:sldId id="274" r:id="rId15"/>
    <p:sldId id="270" r:id="rId16"/>
    <p:sldId id="271" r:id="rId17"/>
    <p:sldId id="259" r:id="rId18"/>
  </p:sldIdLst>
  <p:sldSz cx="9144000" cy="5143500" type="screen16x9"/>
  <p:notesSz cx="7023100" cy="9309100"/>
  <p:defaultTextStyle>
    <a:defPPr>
      <a:defRPr lang="de-CH"/>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7200" algn="l" rtl="0" eaLnBrk="0" fontAlgn="base" hangingPunct="0">
      <a:spcBef>
        <a:spcPct val="0"/>
      </a:spcBef>
      <a:spcAft>
        <a:spcPct val="0"/>
      </a:spcAft>
      <a:defRPr sz="2100" kern="1200">
        <a:solidFill>
          <a:schemeClr val="tx1"/>
        </a:solidFill>
        <a:latin typeface="Arial" charset="0"/>
        <a:ea typeface="+mn-ea"/>
        <a:cs typeface="+mn-cs"/>
      </a:defRPr>
    </a:lvl2pPr>
    <a:lvl3pPr marL="914400" algn="l" rtl="0" eaLnBrk="0" fontAlgn="base" hangingPunct="0">
      <a:spcBef>
        <a:spcPct val="0"/>
      </a:spcBef>
      <a:spcAft>
        <a:spcPct val="0"/>
      </a:spcAft>
      <a:defRPr sz="2100" kern="1200">
        <a:solidFill>
          <a:schemeClr val="tx1"/>
        </a:solidFill>
        <a:latin typeface="Arial" charset="0"/>
        <a:ea typeface="+mn-ea"/>
        <a:cs typeface="+mn-cs"/>
      </a:defRPr>
    </a:lvl3pPr>
    <a:lvl4pPr marL="1371600" algn="l" rtl="0" eaLnBrk="0" fontAlgn="base" hangingPunct="0">
      <a:spcBef>
        <a:spcPct val="0"/>
      </a:spcBef>
      <a:spcAft>
        <a:spcPct val="0"/>
      </a:spcAft>
      <a:defRPr sz="2100" kern="1200">
        <a:solidFill>
          <a:schemeClr val="tx1"/>
        </a:solidFill>
        <a:latin typeface="Arial" charset="0"/>
        <a:ea typeface="+mn-ea"/>
        <a:cs typeface="+mn-cs"/>
      </a:defRPr>
    </a:lvl4pPr>
    <a:lvl5pPr marL="1828800" algn="l" rtl="0" eaLnBrk="0" fontAlgn="base" hangingPunct="0">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rrer Bettina" initials="du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0000"/>
    <a:srgbClr val="640000"/>
    <a:srgbClr val="39B1DB"/>
    <a:srgbClr val="60B4B2"/>
    <a:srgbClr val="08CDE8"/>
    <a:srgbClr val="CDCDCD"/>
    <a:srgbClr val="F0494A"/>
    <a:srgbClr val="F3BE91"/>
    <a:srgbClr val="88B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79429" autoAdjust="0"/>
  </p:normalViewPr>
  <p:slideViewPr>
    <p:cSldViewPr snapToGrid="0" showGuides="1">
      <p:cViewPr varScale="1">
        <p:scale>
          <a:sx n="123" d="100"/>
          <a:sy n="123" d="100"/>
        </p:scale>
        <p:origin x="-1284" y="-90"/>
      </p:cViewPr>
      <p:guideLst>
        <p:guide orient="horz" pos="1621"/>
        <p:guide pos="288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howGuides="1">
      <p:cViewPr varScale="1">
        <p:scale>
          <a:sx n="78" d="100"/>
          <a:sy n="78" d="100"/>
        </p:scale>
        <p:origin x="-3318"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200">
                <a:latin typeface="Times"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979758"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atin typeface="Times"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200">
                <a:latin typeface="Times"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979758"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atin typeface="Times" pitchFamily="18" charset="0"/>
              </a:defRPr>
            </a:lvl1pPr>
          </a:lstStyle>
          <a:p>
            <a:pPr>
              <a:defRPr/>
            </a:pPr>
            <a:fld id="{5539B3AE-4F5B-4C8A-901D-39FC07883CC1}" type="slidenum">
              <a:rPr lang="en-GB"/>
              <a:pPr>
                <a:defRPr/>
              </a:pPr>
              <a:t>‹#›</a:t>
            </a:fld>
            <a:endParaRPr lang="en-GB"/>
          </a:p>
        </p:txBody>
      </p:sp>
    </p:spTree>
    <p:extLst>
      <p:ext uri="{BB962C8B-B14F-4D97-AF65-F5344CB8AC3E}">
        <p14:creationId xmlns:p14="http://schemas.microsoft.com/office/powerpoint/2010/main" val="3423804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200">
                <a:latin typeface="Times" pitchFamily="18" charset="0"/>
              </a:defRPr>
            </a:lvl1pPr>
          </a:lstStyle>
          <a:p>
            <a:pPr>
              <a:defRPr/>
            </a:pPr>
            <a:endParaRPr lang="de-CH"/>
          </a:p>
        </p:txBody>
      </p:sp>
      <p:sp>
        <p:nvSpPr>
          <p:cNvPr id="8195" name="Rectangle 3"/>
          <p:cNvSpPr>
            <a:spLocks noGrp="1" noChangeArrowheads="1"/>
          </p:cNvSpPr>
          <p:nvPr>
            <p:ph type="dt" idx="1"/>
          </p:nvPr>
        </p:nvSpPr>
        <p:spPr bwMode="auto">
          <a:xfrm>
            <a:off x="3979758"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atin typeface="Times" pitchFamily="18" charset="0"/>
              </a:defRPr>
            </a:lvl1pPr>
          </a:lstStyle>
          <a:p>
            <a:pPr>
              <a:defRPr/>
            </a:pPr>
            <a:endParaRPr lang="de-CH"/>
          </a:p>
        </p:txBody>
      </p:sp>
      <p:sp>
        <p:nvSpPr>
          <p:cNvPr id="10244" name="Rectangle 4"/>
          <p:cNvSpPr>
            <a:spLocks noGrp="1" noRot="1" noChangeAspect="1" noChangeArrowheads="1" noTextEdit="1"/>
          </p:cNvSpPr>
          <p:nvPr>
            <p:ph type="sldImg" idx="2"/>
          </p:nvPr>
        </p:nvSpPr>
        <p:spPr bwMode="auto">
          <a:xfrm>
            <a:off x="411163" y="698500"/>
            <a:ext cx="62007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6415" y="4421824"/>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0"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200">
                <a:latin typeface="Times" pitchFamily="18" charset="0"/>
              </a:defRPr>
            </a:lvl1pPr>
          </a:lstStyle>
          <a:p>
            <a:pPr>
              <a:defRPr/>
            </a:pPr>
            <a:endParaRPr lang="de-CH"/>
          </a:p>
        </p:txBody>
      </p:sp>
      <p:sp>
        <p:nvSpPr>
          <p:cNvPr id="8199" name="Rectangle 7"/>
          <p:cNvSpPr>
            <a:spLocks noGrp="1" noChangeArrowheads="1"/>
          </p:cNvSpPr>
          <p:nvPr>
            <p:ph type="sldNum" sz="quarter" idx="5"/>
          </p:nvPr>
        </p:nvSpPr>
        <p:spPr bwMode="auto">
          <a:xfrm>
            <a:off x="3979758"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atin typeface="Times" pitchFamily="18" charset="0"/>
              </a:defRPr>
            </a:lvl1pPr>
          </a:lstStyle>
          <a:p>
            <a:pPr>
              <a:defRPr/>
            </a:pPr>
            <a:fld id="{A1435824-F435-405F-82FC-C5B86CD5CBFE}" type="slidenum">
              <a:rPr lang="de-CH"/>
              <a:pPr>
                <a:defRPr/>
              </a:pPr>
              <a:t>‹#›</a:t>
            </a:fld>
            <a:endParaRPr lang="de-CH"/>
          </a:p>
        </p:txBody>
      </p:sp>
    </p:spTree>
    <p:extLst>
      <p:ext uri="{BB962C8B-B14F-4D97-AF65-F5344CB8AC3E}">
        <p14:creationId xmlns:p14="http://schemas.microsoft.com/office/powerpoint/2010/main" val="2070551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1163" y="698500"/>
            <a:ext cx="6200775" cy="3489325"/>
          </a:xfrm>
        </p:spPr>
      </p:sp>
      <p:sp>
        <p:nvSpPr>
          <p:cNvPr id="3" name="Espace réservé des commentaires 2"/>
          <p:cNvSpPr>
            <a:spLocks noGrp="1"/>
          </p:cNvSpPr>
          <p:nvPr>
            <p:ph type="body" idx="1"/>
          </p:nvPr>
        </p:nvSpPr>
        <p:spPr/>
        <p:txBody>
          <a:bodyPr/>
          <a:lstStyle/>
          <a:p>
            <a:r>
              <a:rPr lang="en-US" dirty="0" smtClean="0"/>
              <a:t>Vision is to provide accurate…</a:t>
            </a:r>
            <a:endParaRPr lang="en-US" dirty="0"/>
          </a:p>
        </p:txBody>
      </p:sp>
      <p:sp>
        <p:nvSpPr>
          <p:cNvPr id="4" name="Espace réservé du numéro de diapositive 3"/>
          <p:cNvSpPr>
            <a:spLocks noGrp="1"/>
          </p:cNvSpPr>
          <p:nvPr>
            <p:ph type="sldNum" sz="quarter" idx="10"/>
          </p:nvPr>
        </p:nvSpPr>
        <p:spPr/>
        <p:txBody>
          <a:bodyPr/>
          <a:lstStyle/>
          <a:p>
            <a:pPr>
              <a:defRPr/>
            </a:pPr>
            <a:fld id="{A1435824-F435-405F-82FC-C5B86CD5CBFE}" type="slidenum">
              <a:rPr lang="de-CH" smtClean="0"/>
              <a:pPr>
                <a:defRPr/>
              </a:pPr>
              <a:t>2</a:t>
            </a:fld>
            <a:endParaRPr lang="de-CH"/>
          </a:p>
        </p:txBody>
      </p:sp>
    </p:spTree>
    <p:extLst>
      <p:ext uri="{BB962C8B-B14F-4D97-AF65-F5344CB8AC3E}">
        <p14:creationId xmlns:p14="http://schemas.microsoft.com/office/powerpoint/2010/main" val="165555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1163" y="698500"/>
            <a:ext cx="6200775" cy="3489325"/>
          </a:xfrm>
        </p:spPr>
      </p:sp>
      <p:sp>
        <p:nvSpPr>
          <p:cNvPr id="3" name="Espace réservé des commentaires 2"/>
          <p:cNvSpPr>
            <a:spLocks noGrp="1"/>
          </p:cNvSpPr>
          <p:nvPr>
            <p:ph type="body" idx="1"/>
          </p:nvPr>
        </p:nvSpPr>
        <p:spPr/>
        <p:txBody>
          <a:bodyPr/>
          <a:lstStyle/>
          <a:p>
            <a:r>
              <a:rPr lang="fr-CH" dirty="0" smtClean="0"/>
              <a:t>Limite du système, traitement complexe et source d’erreur</a:t>
            </a:r>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Basé</a:t>
            </a:r>
            <a:r>
              <a:rPr lang="fr-CH" baseline="0" dirty="0" smtClean="0"/>
              <a:t> sur man-machine, avec p</a:t>
            </a:r>
            <a:r>
              <a:rPr lang="fr-CH" dirty="0" smtClean="0"/>
              <a:t>eu de </a:t>
            </a:r>
            <a:r>
              <a:rPr lang="fr-CH" dirty="0" err="1" smtClean="0"/>
              <a:t>postprocessing</a:t>
            </a:r>
            <a:r>
              <a:rPr lang="fr-CH" dirty="0" smtClean="0"/>
              <a:t> et par conséquence beaucoup des calculs d’interpolations </a:t>
            </a:r>
            <a:r>
              <a:rPr lang="fr-CH" dirty="0" err="1" smtClean="0"/>
              <a:t>spaciales</a:t>
            </a:r>
            <a:r>
              <a:rPr lang="fr-CH" dirty="0" smtClean="0"/>
              <a:t> basés sur peu de points avec</a:t>
            </a:r>
            <a:r>
              <a:rPr lang="fr-CH" baseline="0" dirty="0" smtClean="0"/>
              <a:t> pp</a:t>
            </a:r>
            <a:r>
              <a:rPr lang="fr-CH" dirty="0" smtClean="0"/>
              <a:t> </a:t>
            </a:r>
            <a:endParaRPr lang="en-US" dirty="0" smtClean="0"/>
          </a:p>
          <a:p>
            <a:endParaRPr lang="fr-CH" dirty="0" smtClean="0"/>
          </a:p>
        </p:txBody>
      </p:sp>
      <p:sp>
        <p:nvSpPr>
          <p:cNvPr id="4" name="Espace réservé du numéro de diapositive 3"/>
          <p:cNvSpPr>
            <a:spLocks noGrp="1"/>
          </p:cNvSpPr>
          <p:nvPr>
            <p:ph type="sldNum" sz="quarter" idx="10"/>
          </p:nvPr>
        </p:nvSpPr>
        <p:spPr/>
        <p:txBody>
          <a:bodyPr/>
          <a:lstStyle/>
          <a:p>
            <a:pPr>
              <a:defRPr/>
            </a:pPr>
            <a:fld id="{A1435824-F435-405F-82FC-C5B86CD5CBFE}" type="slidenum">
              <a:rPr lang="de-CH" smtClean="0"/>
              <a:pPr>
                <a:defRPr/>
              </a:pPr>
              <a:t>4</a:t>
            </a:fld>
            <a:endParaRPr lang="de-CH"/>
          </a:p>
        </p:txBody>
      </p:sp>
    </p:spTree>
    <p:extLst>
      <p:ext uri="{BB962C8B-B14F-4D97-AF65-F5344CB8AC3E}">
        <p14:creationId xmlns:p14="http://schemas.microsoft.com/office/powerpoint/2010/main" val="98107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1163" y="698500"/>
            <a:ext cx="6200775" cy="3489325"/>
          </a:xfrm>
        </p:spPr>
      </p:sp>
      <p:sp>
        <p:nvSpPr>
          <p:cNvPr id="3" name="Espace réservé des commentaires 2"/>
          <p:cNvSpPr>
            <a:spLocks noGrp="1"/>
          </p:cNvSpPr>
          <p:nvPr>
            <p:ph type="body" idx="1"/>
          </p:nvPr>
        </p:nvSpPr>
        <p:spPr/>
        <p:txBody>
          <a:bodyPr/>
          <a:lstStyle/>
          <a:p>
            <a:r>
              <a:rPr lang="fr-CH" dirty="0" err="1" smtClean="0"/>
              <a:t>Mean</a:t>
            </a:r>
            <a:r>
              <a:rPr lang="fr-CH" dirty="0" smtClean="0"/>
              <a:t> values</a:t>
            </a:r>
            <a:r>
              <a:rPr lang="fr-CH" baseline="0" dirty="0" smtClean="0"/>
              <a:t> and spread for the </a:t>
            </a:r>
            <a:r>
              <a:rPr lang="fr-CH" baseline="0" dirty="0" err="1" smtClean="0"/>
              <a:t>fct</a:t>
            </a:r>
            <a:r>
              <a:rPr lang="fr-CH" baseline="0" dirty="0" smtClean="0"/>
              <a:t> </a:t>
            </a:r>
            <a:r>
              <a:rPr lang="fr-CH" baseline="0" dirty="0" err="1" smtClean="0"/>
              <a:t>parameters</a:t>
            </a:r>
            <a:endParaRPr lang="fr-CH" baseline="0" dirty="0" smtClean="0"/>
          </a:p>
          <a:p>
            <a:r>
              <a:rPr lang="fr-CH" baseline="0" dirty="0" smtClean="0">
                <a:solidFill>
                  <a:srgbClr val="FF0000"/>
                </a:solidFill>
              </a:rPr>
              <a:t>Key module not </a:t>
            </a:r>
            <a:r>
              <a:rPr lang="fr-CH" baseline="0" dirty="0" err="1" smtClean="0">
                <a:solidFill>
                  <a:srgbClr val="FF0000"/>
                </a:solidFill>
              </a:rPr>
              <a:t>drawn</a:t>
            </a:r>
            <a:r>
              <a:rPr lang="fr-CH" baseline="0" dirty="0" smtClean="0">
                <a:solidFill>
                  <a:srgbClr val="FF0000"/>
                </a:solidFill>
              </a:rPr>
              <a:t> in the </a:t>
            </a:r>
            <a:r>
              <a:rPr lang="fr-CH" baseline="0" dirty="0" err="1" smtClean="0">
                <a:solidFill>
                  <a:srgbClr val="FF0000"/>
                </a:solidFill>
              </a:rPr>
              <a:t>picture</a:t>
            </a:r>
            <a:r>
              <a:rPr lang="fr-CH" baseline="0" dirty="0" smtClean="0">
                <a:solidFill>
                  <a:srgbClr val="FF0000"/>
                </a:solidFill>
              </a:rPr>
              <a:t> </a:t>
            </a:r>
            <a:r>
              <a:rPr lang="fr-CH" baseline="0" dirty="0" err="1" smtClean="0">
                <a:solidFill>
                  <a:srgbClr val="FF0000"/>
                </a:solidFill>
              </a:rPr>
              <a:t>is</a:t>
            </a:r>
            <a:r>
              <a:rPr lang="fr-CH" baseline="0" dirty="0" smtClean="0">
                <a:solidFill>
                  <a:srgbClr val="FF0000"/>
                </a:solidFill>
              </a:rPr>
              <a:t> the </a:t>
            </a:r>
            <a:r>
              <a:rPr lang="fr-CH" baseline="0" dirty="0" err="1" smtClean="0">
                <a:solidFill>
                  <a:srgbClr val="FF0000"/>
                </a:solidFill>
              </a:rPr>
              <a:t>verification</a:t>
            </a:r>
            <a:r>
              <a:rPr lang="fr-CH" baseline="0" dirty="0" smtClean="0">
                <a:solidFill>
                  <a:srgbClr val="FF0000"/>
                </a:solidFill>
              </a:rPr>
              <a:t> </a:t>
            </a:r>
            <a:r>
              <a:rPr lang="fr-CH" baseline="0" dirty="0" err="1" smtClean="0">
                <a:solidFill>
                  <a:srgbClr val="FF0000"/>
                </a:solidFill>
              </a:rPr>
              <a:t>which</a:t>
            </a:r>
            <a:r>
              <a:rPr lang="fr-CH" baseline="0" dirty="0" smtClean="0">
                <a:solidFill>
                  <a:srgbClr val="FF0000"/>
                </a:solidFill>
              </a:rPr>
              <a:t> </a:t>
            </a:r>
            <a:r>
              <a:rPr lang="fr-CH" baseline="0" dirty="0" err="1" smtClean="0">
                <a:solidFill>
                  <a:srgbClr val="FF0000"/>
                </a:solidFill>
              </a:rPr>
              <a:t>will</a:t>
            </a:r>
            <a:r>
              <a:rPr lang="fr-CH" baseline="0" dirty="0" smtClean="0">
                <a:solidFill>
                  <a:srgbClr val="FF0000"/>
                </a:solidFill>
              </a:rPr>
              <a:t> </a:t>
            </a:r>
            <a:r>
              <a:rPr lang="fr-CH" baseline="0" dirty="0" err="1" smtClean="0">
                <a:solidFill>
                  <a:srgbClr val="FF0000"/>
                </a:solidFill>
              </a:rPr>
              <a:t>validate</a:t>
            </a:r>
            <a:r>
              <a:rPr lang="fr-CH" baseline="0" dirty="0" smtClean="0">
                <a:solidFill>
                  <a:srgbClr val="FF0000"/>
                </a:solidFill>
              </a:rPr>
              <a:t> </a:t>
            </a:r>
            <a:r>
              <a:rPr lang="fr-CH" baseline="0" dirty="0" err="1" smtClean="0">
                <a:solidFill>
                  <a:srgbClr val="FF0000"/>
                </a:solidFill>
              </a:rPr>
              <a:t>each</a:t>
            </a:r>
            <a:r>
              <a:rPr lang="fr-CH" baseline="0" dirty="0" smtClean="0">
                <a:solidFill>
                  <a:srgbClr val="FF0000"/>
                </a:solidFill>
              </a:rPr>
              <a:t> </a:t>
            </a:r>
            <a:r>
              <a:rPr lang="fr-CH" baseline="0" dirty="0" err="1" smtClean="0">
                <a:solidFill>
                  <a:srgbClr val="FF0000"/>
                </a:solidFill>
              </a:rPr>
              <a:t>step</a:t>
            </a:r>
            <a:r>
              <a:rPr lang="fr-CH" baseline="0" dirty="0" smtClean="0">
                <a:solidFill>
                  <a:srgbClr val="FF0000"/>
                </a:solidFill>
              </a:rPr>
              <a:t> of </a:t>
            </a:r>
            <a:r>
              <a:rPr lang="fr-CH" baseline="0" dirty="0" err="1" smtClean="0">
                <a:solidFill>
                  <a:srgbClr val="FF0000"/>
                </a:solidFill>
              </a:rPr>
              <a:t>processing</a:t>
            </a:r>
            <a:endParaRPr lang="fr-CH" baseline="0" dirty="0" smtClean="0">
              <a:solidFill>
                <a:srgbClr val="FF0000"/>
              </a:solidFill>
            </a:endParaRPr>
          </a:p>
          <a:p>
            <a:r>
              <a:rPr lang="fr-CH" baseline="0" dirty="0" err="1" smtClean="0"/>
              <a:t>Providing</a:t>
            </a:r>
            <a:r>
              <a:rPr lang="fr-CH" baseline="0" dirty="0" smtClean="0"/>
              <a:t> </a:t>
            </a:r>
            <a:r>
              <a:rPr lang="fr-CH" baseline="0" dirty="0" err="1" smtClean="0"/>
              <a:t>seamless</a:t>
            </a:r>
            <a:r>
              <a:rPr lang="fr-CH" baseline="0" dirty="0" smtClean="0"/>
              <a:t> </a:t>
            </a:r>
            <a:r>
              <a:rPr lang="fr-CH" baseline="0" dirty="0" err="1" smtClean="0"/>
              <a:t>fct</a:t>
            </a:r>
            <a:r>
              <a:rPr lang="fr-CH" baseline="0" dirty="0" smtClean="0"/>
              <a:t> </a:t>
            </a:r>
            <a:r>
              <a:rPr lang="fr-CH" baseline="0" dirty="0" err="1" smtClean="0"/>
              <a:t>will</a:t>
            </a:r>
            <a:r>
              <a:rPr lang="fr-CH" baseline="0" dirty="0" smtClean="0"/>
              <a:t> help the production line, by </a:t>
            </a:r>
            <a:r>
              <a:rPr lang="fr-CH" baseline="0" dirty="0" err="1" smtClean="0"/>
              <a:t>simplifying</a:t>
            </a:r>
            <a:r>
              <a:rPr lang="fr-CH" baseline="0" dirty="0" smtClean="0"/>
              <a:t> the </a:t>
            </a:r>
            <a:r>
              <a:rPr lang="fr-CH" baseline="0" dirty="0" err="1" smtClean="0"/>
              <a:t>processes</a:t>
            </a:r>
            <a:r>
              <a:rPr lang="fr-CH" baseline="0" dirty="0" smtClean="0"/>
              <a:t> </a:t>
            </a:r>
            <a:r>
              <a:rPr lang="fr-CH" baseline="0" dirty="0" err="1" smtClean="0"/>
              <a:t>with</a:t>
            </a:r>
            <a:r>
              <a:rPr lang="fr-CH" baseline="0" dirty="0" smtClean="0"/>
              <a:t> more </a:t>
            </a:r>
            <a:r>
              <a:rPr lang="fr-CH" baseline="0" dirty="0" err="1" smtClean="0"/>
              <a:t>accurate</a:t>
            </a:r>
            <a:r>
              <a:rPr lang="fr-CH" baseline="0" dirty="0" smtClean="0"/>
              <a:t> </a:t>
            </a:r>
            <a:r>
              <a:rPr lang="fr-CH" baseline="0" dirty="0" err="1" smtClean="0"/>
              <a:t>spacial</a:t>
            </a:r>
            <a:r>
              <a:rPr lang="fr-CH" baseline="0" dirty="0" smtClean="0"/>
              <a:t> </a:t>
            </a:r>
            <a:r>
              <a:rPr lang="fr-CH" baseline="0" dirty="0" err="1" smtClean="0"/>
              <a:t>fct</a:t>
            </a:r>
            <a:endParaRPr lang="en-US" dirty="0"/>
          </a:p>
        </p:txBody>
      </p:sp>
      <p:sp>
        <p:nvSpPr>
          <p:cNvPr id="4" name="Espace réservé du numéro de diapositive 3"/>
          <p:cNvSpPr>
            <a:spLocks noGrp="1"/>
          </p:cNvSpPr>
          <p:nvPr>
            <p:ph type="sldNum" sz="quarter" idx="10"/>
          </p:nvPr>
        </p:nvSpPr>
        <p:spPr/>
        <p:txBody>
          <a:bodyPr/>
          <a:lstStyle/>
          <a:p>
            <a:pPr>
              <a:defRPr/>
            </a:pPr>
            <a:fld id="{A1435824-F435-405F-82FC-C5B86CD5CBFE}" type="slidenum">
              <a:rPr lang="de-CH" smtClean="0"/>
              <a:pPr>
                <a:defRPr/>
              </a:pPr>
              <a:t>5</a:t>
            </a:fld>
            <a:endParaRPr lang="de-CH"/>
          </a:p>
        </p:txBody>
      </p:sp>
    </p:spTree>
    <p:extLst>
      <p:ext uri="{BB962C8B-B14F-4D97-AF65-F5344CB8AC3E}">
        <p14:creationId xmlns:p14="http://schemas.microsoft.com/office/powerpoint/2010/main" val="313582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CH" sz="1200" kern="1200" dirty="0" smtClean="0">
                <a:solidFill>
                  <a:schemeClr val="tx1"/>
                </a:solidFill>
                <a:effectLst/>
                <a:latin typeface="Times" pitchFamily="18" charset="0"/>
                <a:ea typeface="+mn-ea"/>
                <a:cs typeface="+mn-cs"/>
              </a:rPr>
              <a:t>Bitte entschuldigt die späte Antwort. Ich würde auch das linke Panel von Figur 5.8 zeigen. Daran erkennt man, wie gut der ML Ansatz im Vergleich zu den Rohdaten, und einer simplen </a:t>
            </a:r>
            <a:r>
              <a:rPr lang="de-CH" sz="1200" kern="1200" dirty="0" err="1" smtClean="0">
                <a:solidFill>
                  <a:schemeClr val="tx1"/>
                </a:solidFill>
                <a:effectLst/>
                <a:latin typeface="Times" pitchFamily="18" charset="0"/>
                <a:ea typeface="+mn-ea"/>
                <a:cs typeface="+mn-cs"/>
              </a:rPr>
              <a:t>Biaskorrektur</a:t>
            </a:r>
            <a:r>
              <a:rPr lang="de-CH" sz="1200" kern="1200" dirty="0" smtClean="0">
                <a:solidFill>
                  <a:schemeClr val="tx1"/>
                </a:solidFill>
                <a:effectLst/>
                <a:latin typeface="Times" pitchFamily="18" charset="0"/>
                <a:ea typeface="+mn-ea"/>
                <a:cs typeface="+mn-cs"/>
              </a:rPr>
              <a:t> funktioniert. Alternativ könnte man auch die Figur (basierend auf Ninos Figuren 5.10 und 5.8) zeigen. Dabei wäre es wichtig herauszustreichen, dass:</a:t>
            </a:r>
            <a:endParaRPr lang="en-US" sz="1200" kern="1200" dirty="0" smtClean="0">
              <a:solidFill>
                <a:schemeClr val="tx1"/>
              </a:solidFill>
              <a:effectLst/>
              <a:latin typeface="Times" pitchFamily="18" charset="0"/>
              <a:ea typeface="+mn-ea"/>
              <a:cs typeface="+mn-cs"/>
            </a:endParaRPr>
          </a:p>
          <a:p>
            <a:pPr lvl="0"/>
            <a:r>
              <a:rPr lang="de-CH" sz="1200" kern="1200" dirty="0" smtClean="0">
                <a:solidFill>
                  <a:schemeClr val="tx1"/>
                </a:solidFill>
                <a:effectLst/>
                <a:latin typeface="Times" pitchFamily="18" charset="0"/>
                <a:ea typeface="+mn-ea"/>
                <a:cs typeface="+mn-cs"/>
              </a:rPr>
              <a:t>ML an unbeobachteten Standorten vergleichbar (leicht schlechter) ist wie eine simple </a:t>
            </a:r>
            <a:r>
              <a:rPr lang="de-CH" sz="1200" kern="1200" dirty="0" err="1" smtClean="0">
                <a:solidFill>
                  <a:schemeClr val="tx1"/>
                </a:solidFill>
                <a:effectLst/>
                <a:latin typeface="Times" pitchFamily="18" charset="0"/>
                <a:ea typeface="+mn-ea"/>
                <a:cs typeface="+mn-cs"/>
              </a:rPr>
              <a:t>Biaskorrektur</a:t>
            </a:r>
            <a:r>
              <a:rPr lang="de-CH" sz="1200" kern="1200" dirty="0" smtClean="0">
                <a:solidFill>
                  <a:schemeClr val="tx1"/>
                </a:solidFill>
                <a:effectLst/>
                <a:latin typeface="Times" pitchFamily="18" charset="0"/>
                <a:ea typeface="+mn-ea"/>
                <a:cs typeface="+mn-cs"/>
              </a:rPr>
              <a:t> (die so nur an beobachteten Standorten vorgenommen werden kann)</a:t>
            </a:r>
            <a:endParaRPr lang="en-US" sz="1200" kern="1200" dirty="0" smtClean="0">
              <a:solidFill>
                <a:schemeClr val="tx1"/>
              </a:solidFill>
              <a:effectLst/>
              <a:latin typeface="Times" pitchFamily="18" charset="0"/>
              <a:ea typeface="+mn-ea"/>
              <a:cs typeface="+mn-cs"/>
            </a:endParaRPr>
          </a:p>
          <a:p>
            <a:pPr lvl="0"/>
            <a:r>
              <a:rPr lang="de-CH" sz="1200" kern="1200" dirty="0" smtClean="0">
                <a:solidFill>
                  <a:schemeClr val="tx1"/>
                </a:solidFill>
                <a:effectLst/>
                <a:latin typeface="Times" pitchFamily="18" charset="0"/>
                <a:ea typeface="+mn-ea"/>
                <a:cs typeface="+mn-cs"/>
              </a:rPr>
              <a:t>Das Potential von ML noch lange nicht ausgeschöpft ist (</a:t>
            </a:r>
            <a:r>
              <a:rPr lang="de-CH" sz="1200" kern="1200" dirty="0" err="1" smtClean="0">
                <a:solidFill>
                  <a:schemeClr val="tx1"/>
                </a:solidFill>
                <a:effectLst/>
                <a:latin typeface="Times" pitchFamily="18" charset="0"/>
                <a:ea typeface="+mn-ea"/>
                <a:cs typeface="+mn-cs"/>
              </a:rPr>
              <a:t>Prädiktorenselektion</a:t>
            </a:r>
            <a:r>
              <a:rPr lang="de-CH" sz="1200" kern="1200" dirty="0" smtClean="0">
                <a:solidFill>
                  <a:schemeClr val="tx1"/>
                </a:solidFill>
                <a:effectLst/>
                <a:latin typeface="Times" pitchFamily="18" charset="0"/>
                <a:ea typeface="+mn-ea"/>
                <a:cs typeface="+mn-cs"/>
              </a:rPr>
              <a:t> und –</a:t>
            </a:r>
            <a:r>
              <a:rPr lang="de-CH" sz="1200" kern="1200" dirty="0" err="1" smtClean="0">
                <a:solidFill>
                  <a:schemeClr val="tx1"/>
                </a:solidFill>
                <a:effectLst/>
                <a:latin typeface="Times" pitchFamily="18" charset="0"/>
                <a:ea typeface="+mn-ea"/>
                <a:cs typeface="+mn-cs"/>
              </a:rPr>
              <a:t>präprozessierung</a:t>
            </a:r>
            <a:r>
              <a:rPr lang="de-CH" sz="1200" kern="1200" dirty="0" smtClean="0">
                <a:solidFill>
                  <a:schemeClr val="tx1"/>
                </a:solidFill>
                <a:effectLst/>
                <a:latin typeface="Times" pitchFamily="18" charset="0"/>
                <a:ea typeface="+mn-ea"/>
                <a:cs typeface="+mn-cs"/>
              </a:rPr>
              <a:t>, Optimierung </a:t>
            </a:r>
            <a:r>
              <a:rPr lang="de-CH" sz="1200" kern="1200" dirty="0" err="1" smtClean="0">
                <a:solidFill>
                  <a:schemeClr val="tx1"/>
                </a:solidFill>
                <a:effectLst/>
                <a:latin typeface="Times" pitchFamily="18" charset="0"/>
                <a:ea typeface="+mn-ea"/>
                <a:cs typeface="+mn-cs"/>
              </a:rPr>
              <a:t>dropout</a:t>
            </a:r>
            <a:r>
              <a:rPr lang="de-CH" sz="1200" kern="1200" dirty="0" smtClean="0">
                <a:solidFill>
                  <a:schemeClr val="tx1"/>
                </a:solidFill>
                <a:effectLst/>
                <a:latin typeface="Times" pitchFamily="18" charset="0"/>
                <a:ea typeface="+mn-ea"/>
                <a:cs typeface="+mn-cs"/>
              </a:rPr>
              <a:t> und </a:t>
            </a:r>
            <a:r>
              <a:rPr lang="de-CH" sz="1200" kern="1200" dirty="0" err="1" smtClean="0">
                <a:solidFill>
                  <a:schemeClr val="tx1"/>
                </a:solidFill>
                <a:effectLst/>
                <a:latin typeface="Times" pitchFamily="18" charset="0"/>
                <a:ea typeface="+mn-ea"/>
                <a:cs typeface="+mn-cs"/>
              </a:rPr>
              <a:t>learning</a:t>
            </a:r>
            <a:r>
              <a:rPr lang="de-CH" sz="1200" kern="1200" dirty="0" smtClean="0">
                <a:solidFill>
                  <a:schemeClr val="tx1"/>
                </a:solidFill>
                <a:effectLst/>
                <a:latin typeface="Times" pitchFamily="18" charset="0"/>
                <a:ea typeface="+mn-ea"/>
                <a:cs typeface="+mn-cs"/>
              </a:rPr>
              <a:t> rate, methodische Weiterentwicklung wie Mitberücksichtigung der zeitlichen Abhängigkeit, etc.) </a:t>
            </a:r>
            <a:endParaRPr lang="en-US" sz="1200" kern="1200" dirty="0" smtClean="0">
              <a:solidFill>
                <a:schemeClr val="tx1"/>
              </a:solidFill>
              <a:effectLst/>
              <a:latin typeface="Times" pitchFamily="18" charset="0"/>
              <a:ea typeface="+mn-ea"/>
              <a:cs typeface="+mn-cs"/>
            </a:endParaRPr>
          </a:p>
          <a:p>
            <a:r>
              <a:rPr lang="de-CH" sz="1200" kern="1200" dirty="0" smtClean="0">
                <a:solidFill>
                  <a:schemeClr val="tx1"/>
                </a:solidFill>
                <a:effectLst/>
                <a:latin typeface="Times" pitchFamily="18" charset="0"/>
                <a:ea typeface="+mn-ea"/>
                <a:cs typeface="+mn-cs"/>
              </a:rPr>
              <a:t> </a:t>
            </a:r>
            <a:endParaRPr lang="en-US" dirty="0"/>
          </a:p>
        </p:txBody>
      </p:sp>
      <p:sp>
        <p:nvSpPr>
          <p:cNvPr id="4" name="Espace réservé du numéro de diapositive 3"/>
          <p:cNvSpPr>
            <a:spLocks noGrp="1"/>
          </p:cNvSpPr>
          <p:nvPr>
            <p:ph type="sldNum" sz="quarter" idx="10"/>
          </p:nvPr>
        </p:nvSpPr>
        <p:spPr/>
        <p:txBody>
          <a:bodyPr/>
          <a:lstStyle/>
          <a:p>
            <a:pPr>
              <a:defRPr/>
            </a:pPr>
            <a:fld id="{A1435824-F435-405F-82FC-C5B86CD5CBFE}" type="slidenum">
              <a:rPr lang="de-CH" smtClean="0"/>
              <a:pPr>
                <a:defRPr/>
              </a:pPr>
              <a:t>11</a:t>
            </a:fld>
            <a:endParaRPr lang="de-CH"/>
          </a:p>
        </p:txBody>
      </p:sp>
    </p:spTree>
    <p:extLst>
      <p:ext uri="{BB962C8B-B14F-4D97-AF65-F5344CB8AC3E}">
        <p14:creationId xmlns:p14="http://schemas.microsoft.com/office/powerpoint/2010/main" val="182262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group of WG4 we</a:t>
            </a:r>
            <a:r>
              <a:rPr lang="en-US" baseline="0" dirty="0" smtClean="0"/>
              <a:t> are interested in exchanging </a:t>
            </a:r>
            <a:r>
              <a:rPr lang="en-US" baseline="0" dirty="0" err="1" smtClean="0"/>
              <a:t>informations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1435824-F435-405F-82FC-C5B86CD5CBFE}" type="slidenum">
              <a:rPr lang="de-CH" smtClean="0"/>
              <a:pPr>
                <a:defRPr/>
              </a:pPr>
              <a:t>12</a:t>
            </a:fld>
            <a:endParaRPr lang="de-CH"/>
          </a:p>
        </p:txBody>
      </p:sp>
    </p:spTree>
    <p:extLst>
      <p:ext uri="{BB962C8B-B14F-4D97-AF65-F5344CB8AC3E}">
        <p14:creationId xmlns:p14="http://schemas.microsoft.com/office/powerpoint/2010/main" val="328539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1" name="Bild 4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5" b="20458"/>
          <a:stretch/>
        </p:blipFill>
        <p:spPr>
          <a:xfrm>
            <a:off x="66265" y="1863886"/>
            <a:ext cx="9011477" cy="3237017"/>
          </a:xfrm>
          <a:prstGeom prst="rect">
            <a:avLst/>
          </a:prstGeom>
        </p:spPr>
      </p:pic>
      <p:sp>
        <p:nvSpPr>
          <p:cNvPr id="4" name="Textplatzhalter 3"/>
          <p:cNvSpPr>
            <a:spLocks noGrp="1"/>
          </p:cNvSpPr>
          <p:nvPr>
            <p:ph type="body" sz="quarter" idx="10" hasCustomPrompt="1"/>
          </p:nvPr>
        </p:nvSpPr>
        <p:spPr>
          <a:xfrm>
            <a:off x="1188981" y="3604312"/>
            <a:ext cx="6858000" cy="64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buNone/>
              <a:defRPr kumimoji="0" lang="de-DE" sz="2200" b="0" i="0" u="none" strike="noStrike" kern="1200" cap="none" spc="0" normalizeH="0" baseline="0" dirty="0" smtClean="0">
                <a:ln>
                  <a:noFill/>
                </a:ln>
                <a:solidFill>
                  <a:srgbClr val="000000"/>
                </a:solidFill>
                <a:effectLst/>
                <a:uLnTx/>
                <a:uFillTx/>
                <a:latin typeface="Arial"/>
              </a:defRPr>
            </a:lvl1pPr>
          </a:lstStyle>
          <a:p>
            <a:pPr marL="0" marR="0" lvl="0" indent="0" defTabSz="685800" eaLnBrk="1" fontAlgn="auto" latinLnBrk="0" hangingPunct="1">
              <a:lnSpc>
                <a:spcPct val="90000"/>
              </a:lnSpc>
              <a:spcBef>
                <a:spcPts val="750"/>
              </a:spcBef>
              <a:spcAft>
                <a:spcPts val="0"/>
              </a:spcAft>
              <a:buClrTx/>
              <a:buSzTx/>
              <a:tabLst/>
            </a:pPr>
            <a:r>
              <a:rPr lang="de-DE" dirty="0" smtClean="0"/>
              <a:t>Untertitel Arial, 22 Punkt</a:t>
            </a:r>
          </a:p>
        </p:txBody>
      </p:sp>
      <p:sp>
        <p:nvSpPr>
          <p:cNvPr id="2" name="Titel 1"/>
          <p:cNvSpPr>
            <a:spLocks noGrp="1"/>
          </p:cNvSpPr>
          <p:nvPr>
            <p:ph type="title" hasCustomPrompt="1"/>
          </p:nvPr>
        </p:nvSpPr>
        <p:spPr>
          <a:xfrm>
            <a:off x="1147051" y="1843923"/>
            <a:ext cx="7617600" cy="1638000"/>
          </a:xfrm>
          <a:prstGeom prst="rect">
            <a:avLst/>
          </a:prstGeom>
        </p:spPr>
        <p:txBody>
          <a:bodyPr/>
          <a:lstStyle>
            <a:lvl1pPr>
              <a:defRPr kumimoji="0" lang="de-DE" sz="5200" b="0" i="0" u="none" strike="noStrike" kern="1200" cap="none" spc="0" normalizeH="0" baseline="0" dirty="0" smtClean="0">
                <a:ln>
                  <a:noFill/>
                </a:ln>
                <a:solidFill>
                  <a:srgbClr val="000000"/>
                </a:solidFill>
                <a:effectLst/>
                <a:uLnTx/>
                <a:uFillTx/>
                <a:latin typeface="+mj-lt"/>
                <a:ea typeface="+mj-ea"/>
                <a:cs typeface="+mj-cs"/>
              </a:defRPr>
            </a:lvl1pPr>
          </a:lstStyle>
          <a:p>
            <a:r>
              <a:rPr lang="de-DE" dirty="0" smtClean="0"/>
              <a:t>Präsentationstitel Arial, 52 Punkt</a:t>
            </a:r>
          </a:p>
        </p:txBody>
      </p:sp>
      <p:sp>
        <p:nvSpPr>
          <p:cNvPr id="9" name="Text Box 32"/>
          <p:cNvSpPr txBox="1">
            <a:spLocks noChangeArrowheads="1"/>
          </p:cNvSpPr>
          <p:nvPr userDrawn="1"/>
        </p:nvSpPr>
        <p:spPr bwMode="auto">
          <a:xfrm>
            <a:off x="4572000" y="378806"/>
            <a:ext cx="35814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lnSpc>
                <a:spcPct val="105000"/>
              </a:lnSpc>
              <a:spcBef>
                <a:spcPct val="50000"/>
              </a:spcBef>
              <a:defRPr/>
            </a:pPr>
            <a:r>
              <a:rPr lang="de-CH" sz="800" dirty="0" smtClean="0"/>
              <a:t>Eidgenössisches Departement des Innern EDI</a:t>
            </a:r>
            <a:br>
              <a:rPr lang="de-CH" sz="800" dirty="0" smtClean="0"/>
            </a:br>
            <a:r>
              <a:rPr lang="de-CH" sz="800" b="1" dirty="0" smtClean="0"/>
              <a:t>Bundesamt für Meteorologie und Klimatologie </a:t>
            </a:r>
            <a:r>
              <a:rPr lang="de-CH" sz="800" b="1" dirty="0" err="1" smtClean="0"/>
              <a:t>MeteoSchweiz</a:t>
            </a:r>
            <a:endParaRPr lang="de-CH" sz="800" dirty="0" smtClean="0"/>
          </a:p>
        </p:txBody>
      </p:sp>
      <p:grpSp>
        <p:nvGrpSpPr>
          <p:cNvPr id="3" name="Gruppieren 2"/>
          <p:cNvGrpSpPr/>
          <p:nvPr userDrawn="1"/>
        </p:nvGrpSpPr>
        <p:grpSpPr>
          <a:xfrm>
            <a:off x="911188" y="362579"/>
            <a:ext cx="2011958" cy="523875"/>
            <a:chOff x="911188" y="362579"/>
            <a:chExt cx="2011958" cy="523875"/>
          </a:xfrm>
        </p:grpSpPr>
        <p:pic>
          <p:nvPicPr>
            <p:cNvPr id="11" name="Picture 37" descr="Logo_CMYK_po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descr="Wapp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60331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ement">
    <p:spTree>
      <p:nvGrpSpPr>
        <p:cNvPr id="1" name=""/>
        <p:cNvGrpSpPr/>
        <p:nvPr/>
      </p:nvGrpSpPr>
      <p:grpSpPr>
        <a:xfrm>
          <a:off x="0" y="0"/>
          <a:ext cx="0" cy="0"/>
          <a:chOff x="0" y="0"/>
          <a:chExt cx="0" cy="0"/>
        </a:xfrm>
      </p:grpSpPr>
      <p:sp>
        <p:nvSpPr>
          <p:cNvPr id="5" name="Rechteck 4"/>
          <p:cNvSpPr/>
          <p:nvPr userDrawn="1"/>
        </p:nvSpPr>
        <p:spPr bwMode="auto">
          <a:xfrm>
            <a:off x="0" y="-6410"/>
            <a:ext cx="9162000" cy="5157000"/>
          </a:xfrm>
          <a:prstGeom prst="rect">
            <a:avLst/>
          </a:prstGeom>
          <a:solidFill>
            <a:srgbClr val="7D6E5F">
              <a:lumMod val="60000"/>
              <a:lumOff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100" b="0" i="0" u="none" strike="noStrike" kern="0" cap="none" spc="0" normalizeH="0" baseline="0" noProof="0" smtClean="0">
              <a:ln>
                <a:noFill/>
              </a:ln>
              <a:solidFill>
                <a:srgbClr val="B4A89C"/>
              </a:solidFill>
              <a:effectLst/>
              <a:uLnTx/>
              <a:uFillTx/>
              <a:latin typeface="Arial"/>
            </a:endParaRPr>
          </a:p>
        </p:txBody>
      </p:sp>
      <p:sp>
        <p:nvSpPr>
          <p:cNvPr id="4" name="Rectangle 17"/>
          <p:cNvSpPr>
            <a:spLocks noGrp="1" noChangeArrowheads="1"/>
          </p:cNvSpPr>
          <p:nvPr>
            <p:ph type="subTitle" idx="1" hasCustomPrompt="1"/>
          </p:nvPr>
        </p:nvSpPr>
        <p:spPr>
          <a:xfrm>
            <a:off x="1532417" y="1808165"/>
            <a:ext cx="6081933" cy="21338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CH" sz="1800" baseline="0">
                <a:solidFill>
                  <a:schemeClr val="bg1"/>
                </a:solidFill>
              </a:defRPr>
            </a:lvl1pPr>
          </a:lstStyle>
          <a:p>
            <a:pPr lvl="0"/>
            <a:r>
              <a:rPr lang="de-CH" dirty="0" smtClean="0"/>
              <a:t>Statement Arial normal 18. </a:t>
            </a:r>
            <a:r>
              <a:rPr lang="de-CH" dirty="0" err="1" smtClean="0"/>
              <a:t>Feugiamet</a:t>
            </a:r>
            <a:r>
              <a:rPr lang="de-CH" dirty="0" smtClean="0"/>
              <a:t> ad </a:t>
            </a:r>
            <a:r>
              <a:rPr lang="de-CH" dirty="0" err="1" smtClean="0"/>
              <a:t>delisl</a:t>
            </a:r>
            <a:r>
              <a:rPr lang="de-CH" dirty="0" smtClean="0"/>
              <a:t> in </a:t>
            </a:r>
            <a:r>
              <a:rPr lang="de-CH" dirty="0" err="1" smtClean="0"/>
              <a:t>hent</a:t>
            </a:r>
            <a:r>
              <a:rPr lang="de-CH" dirty="0" smtClean="0"/>
              <a:t> ad </a:t>
            </a:r>
            <a:r>
              <a:rPr lang="de-CH" dirty="0" err="1" smtClean="0"/>
              <a:t>estion</a:t>
            </a:r>
            <a:r>
              <a:rPr lang="de-CH" dirty="0" smtClean="0"/>
              <a:t> </a:t>
            </a:r>
            <a:r>
              <a:rPr lang="de-CH" dirty="0" err="1" smtClean="0"/>
              <a:t>hent</a:t>
            </a:r>
            <a:r>
              <a:rPr lang="de-CH" dirty="0" smtClean="0"/>
              <a:t> </a:t>
            </a:r>
            <a:r>
              <a:rPr lang="de-CH" dirty="0" err="1" smtClean="0"/>
              <a:t>prat</a:t>
            </a:r>
            <a:r>
              <a:rPr lang="de-CH" dirty="0" smtClean="0"/>
              <a:t> </a:t>
            </a:r>
            <a:r>
              <a:rPr lang="de-CH" dirty="0" err="1" smtClean="0"/>
              <a:t>lortincilit</a:t>
            </a:r>
            <a:r>
              <a:rPr lang="de-CH" dirty="0" smtClean="0"/>
              <a:t> </a:t>
            </a:r>
            <a:r>
              <a:rPr lang="de-CH" dirty="0" err="1" smtClean="0"/>
              <a:t>utem</a:t>
            </a:r>
            <a:r>
              <a:rPr lang="de-CH" dirty="0" smtClean="0"/>
              <a:t> </a:t>
            </a:r>
            <a:r>
              <a:rPr lang="de-CH" dirty="0" err="1" smtClean="0"/>
              <a:t>doloreet</a:t>
            </a:r>
            <a:r>
              <a:rPr lang="de-CH" dirty="0" smtClean="0"/>
              <a:t> </a:t>
            </a:r>
            <a:r>
              <a:rPr lang="de-CH" dirty="0" err="1" smtClean="0"/>
              <a:t>alisis</a:t>
            </a:r>
            <a:r>
              <a:rPr lang="de-CH" dirty="0" smtClean="0"/>
              <a:t> </a:t>
            </a:r>
            <a:r>
              <a:rPr lang="de-CH" dirty="0" err="1" smtClean="0"/>
              <a:t>auguerc</a:t>
            </a:r>
            <a:r>
              <a:rPr lang="de-CH" dirty="0" smtClean="0"/>
              <a:t> </a:t>
            </a:r>
            <a:r>
              <a:rPr lang="de-CH" dirty="0" err="1" smtClean="0"/>
              <a:t>iliquatum</a:t>
            </a:r>
            <a:r>
              <a:rPr lang="de-CH" dirty="0" smtClean="0"/>
              <a:t> </a:t>
            </a:r>
            <a:r>
              <a:rPr lang="de-CH" dirty="0" err="1" smtClean="0"/>
              <a:t>euipsuscilis</a:t>
            </a:r>
            <a:r>
              <a:rPr lang="de-CH" dirty="0" smtClean="0"/>
              <a:t> </a:t>
            </a:r>
            <a:r>
              <a:rPr lang="de-CH" dirty="0" err="1" smtClean="0"/>
              <a:t>augue</a:t>
            </a:r>
            <a:r>
              <a:rPr lang="de-CH" dirty="0" smtClean="0"/>
              <a:t> do </a:t>
            </a:r>
            <a:r>
              <a:rPr lang="de-CH" dirty="0" err="1" smtClean="0"/>
              <a:t>consequipis</a:t>
            </a:r>
            <a:r>
              <a:rPr lang="de-CH" dirty="0" smtClean="0"/>
              <a:t> </a:t>
            </a:r>
            <a:r>
              <a:rPr lang="de-CH" dirty="0" err="1" smtClean="0"/>
              <a:t>nulputpat</a:t>
            </a:r>
            <a:r>
              <a:rPr lang="de-CH" dirty="0" smtClean="0"/>
              <a:t> </a:t>
            </a:r>
            <a:r>
              <a:rPr lang="de-CH" dirty="0" err="1" smtClean="0"/>
              <a:t>lum</a:t>
            </a:r>
            <a:r>
              <a:rPr lang="de-CH" dirty="0" smtClean="0"/>
              <a:t> </a:t>
            </a:r>
            <a:r>
              <a:rPr lang="de-CH" dirty="0" err="1" smtClean="0"/>
              <a:t>dolobore</a:t>
            </a:r>
            <a:r>
              <a:rPr lang="de-CH" dirty="0" smtClean="0"/>
              <a:t> </a:t>
            </a:r>
            <a:r>
              <a:rPr lang="de-CH" dirty="0" err="1" smtClean="0"/>
              <a:t>diodolorem</a:t>
            </a:r>
            <a:r>
              <a:rPr lang="de-CH" dirty="0" smtClean="0"/>
              <a:t> </a:t>
            </a:r>
            <a:r>
              <a:rPr lang="de-CH" dirty="0" err="1" smtClean="0"/>
              <a:t>nullam</a:t>
            </a:r>
            <a:r>
              <a:rPr lang="de-CH" dirty="0" smtClean="0"/>
              <a:t>, </a:t>
            </a:r>
            <a:r>
              <a:rPr lang="de-CH" dirty="0" err="1" smtClean="0"/>
              <a:t>susting</a:t>
            </a:r>
            <a:r>
              <a:rPr lang="de-CH" dirty="0" smtClean="0"/>
              <a:t> </a:t>
            </a:r>
            <a:r>
              <a:rPr lang="de-CH" dirty="0" err="1" smtClean="0"/>
              <a:t>eumsan</a:t>
            </a:r>
            <a:r>
              <a:rPr lang="de-CH" dirty="0" smtClean="0"/>
              <a:t> </a:t>
            </a:r>
            <a:r>
              <a:rPr lang="de-CH" dirty="0" err="1" smtClean="0"/>
              <a:t>veliquismod</a:t>
            </a:r>
            <a:r>
              <a:rPr lang="de-CH" dirty="0" smtClean="0"/>
              <a:t> </a:t>
            </a:r>
            <a:r>
              <a:rPr lang="de-CH" dirty="0" err="1" smtClean="0"/>
              <a:t>mincin</a:t>
            </a:r>
            <a:r>
              <a:rPr lang="de-CH" dirty="0" smtClean="0"/>
              <a:t> </a:t>
            </a:r>
            <a:r>
              <a:rPr lang="de-CH" dirty="0" err="1" smtClean="0"/>
              <a:t>ulluptat</a:t>
            </a:r>
            <a:r>
              <a:rPr lang="de-CH" dirty="0" smtClean="0"/>
              <a:t>. </a:t>
            </a:r>
            <a:r>
              <a:rPr lang="de-CH" dirty="0" err="1" smtClean="0"/>
              <a:t>Nulla</a:t>
            </a:r>
            <a:r>
              <a:rPr lang="de-CH" dirty="0" smtClean="0"/>
              <a:t> </a:t>
            </a:r>
            <a:r>
              <a:rPr lang="de-CH" dirty="0" err="1" smtClean="0"/>
              <a:t>commy</a:t>
            </a:r>
            <a:r>
              <a:rPr lang="de-CH" dirty="0" smtClean="0"/>
              <a:t> </a:t>
            </a:r>
            <a:r>
              <a:rPr lang="de-CH" dirty="0" err="1" smtClean="0"/>
              <a:t>niam</a:t>
            </a:r>
            <a:r>
              <a:rPr lang="de-CH" dirty="0" smtClean="0"/>
              <a:t>, </a:t>
            </a:r>
            <a:r>
              <a:rPr lang="de-CH" dirty="0" err="1" smtClean="0"/>
              <a:t>quismodit</a:t>
            </a:r>
            <a:r>
              <a:rPr lang="de-CH" dirty="0" smtClean="0"/>
              <a:t> </a:t>
            </a:r>
            <a:r>
              <a:rPr lang="de-CH" dirty="0" err="1" smtClean="0"/>
              <a:t>irilit</a:t>
            </a:r>
            <a:r>
              <a:rPr lang="de-CH" dirty="0" smtClean="0"/>
              <a:t> </a:t>
            </a:r>
            <a:r>
              <a:rPr lang="de-CH" dirty="0" err="1" smtClean="0"/>
              <a:t>incinim</a:t>
            </a:r>
            <a:r>
              <a:rPr lang="de-CH" dirty="0" smtClean="0"/>
              <a:t> </a:t>
            </a:r>
            <a:r>
              <a:rPr lang="de-CH" dirty="0" err="1" smtClean="0"/>
              <a:t>velisi</a:t>
            </a:r>
            <a:r>
              <a:rPr lang="de-CH" dirty="0" smtClean="0"/>
              <a:t> </a:t>
            </a:r>
            <a:r>
              <a:rPr lang="de-CH" dirty="0" err="1" smtClean="0"/>
              <a:t>exero</a:t>
            </a:r>
            <a:r>
              <a:rPr lang="de-CH" dirty="0" smtClean="0"/>
              <a:t>,</a:t>
            </a:r>
          </a:p>
        </p:txBody>
      </p:sp>
    </p:spTree>
    <p:extLst>
      <p:ext uri="{BB962C8B-B14F-4D97-AF65-F5344CB8AC3E}">
        <p14:creationId xmlns:p14="http://schemas.microsoft.com/office/powerpoint/2010/main" val="818013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p:spTree>
      <p:nvGrpSpPr>
        <p:cNvPr id="1" name=""/>
        <p:cNvGrpSpPr/>
        <p:nvPr/>
      </p:nvGrpSpPr>
      <p:grpSpPr>
        <a:xfrm>
          <a:off x="0" y="0"/>
          <a:ext cx="0" cy="0"/>
          <a:chOff x="0" y="0"/>
          <a:chExt cx="0" cy="0"/>
        </a:xfrm>
      </p:grpSpPr>
      <p:sp>
        <p:nvSpPr>
          <p:cNvPr id="13" name="Textplatzhalter 16"/>
          <p:cNvSpPr>
            <a:spLocks noGrp="1"/>
          </p:cNvSpPr>
          <p:nvPr>
            <p:ph type="body" sz="quarter" idx="15" hasCustomPrompt="1"/>
          </p:nvPr>
        </p:nvSpPr>
        <p:spPr>
          <a:xfrm>
            <a:off x="1179830" y="1394461"/>
            <a:ext cx="7527926" cy="2484121"/>
          </a:xfrm>
          <a:prstGeom prst="rect">
            <a:avLst/>
          </a:prstGeom>
        </p:spPr>
        <p:txBody>
          <a:bodyPr/>
          <a:lstStyle>
            <a:lvl1pPr marL="266700" marR="0" indent="-2667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a:lvl1pPr>
            <a:lvl2pPr marL="714375" indent="-257175">
              <a:buClrTx/>
              <a:buFont typeface="Symbol" panose="05050102010706020507" pitchFamily="18" charset="2"/>
              <a:buChar char="-"/>
              <a:defRPr sz="1600" baseline="0">
                <a:solidFill>
                  <a:schemeClr val="tx1"/>
                </a:solidFill>
              </a:defRPr>
            </a:lvl2pPr>
            <a:lvl3pPr>
              <a:buClrTx/>
              <a:defRPr sz="1600">
                <a:solidFill>
                  <a:schemeClr val="tx1"/>
                </a:solidFill>
              </a:defRPr>
            </a:lvl3pPr>
          </a:lstStyle>
          <a:p>
            <a:pPr lvl="0"/>
            <a:r>
              <a:rPr lang="de-CH" dirty="0" smtClean="0"/>
              <a:t>Grundschrift mit Aufzählung, Arial normal, 16 Punkt</a:t>
            </a:r>
          </a:p>
          <a:p>
            <a:pPr lvl="1"/>
            <a:r>
              <a:rPr lang="de-CH" dirty="0" smtClean="0"/>
              <a:t>Ebene zwei, 16 Punkt</a:t>
            </a:r>
          </a:p>
          <a:p>
            <a:pPr lvl="2"/>
            <a:endParaRPr lang="de-CH" dirty="0" smtClean="0"/>
          </a:p>
        </p:txBody>
      </p:sp>
      <p:sp>
        <p:nvSpPr>
          <p:cNvPr id="14" name="Titel 3"/>
          <p:cNvSpPr>
            <a:spLocks noGrp="1"/>
          </p:cNvSpPr>
          <p:nvPr>
            <p:ph type="title" hasCustomPrompt="1"/>
          </p:nvPr>
        </p:nvSpPr>
        <p:spPr>
          <a:xfrm>
            <a:off x="1186180" y="185712"/>
            <a:ext cx="7516008" cy="708082"/>
          </a:xfrm>
          <a:prstGeom prst="rect">
            <a:avLst/>
          </a:prstGeom>
        </p:spPr>
        <p:txBody>
          <a:bodyPr/>
          <a:lstStyle>
            <a:lvl1pPr>
              <a:defRPr sz="3200" b="0"/>
            </a:lvl1pPr>
          </a:lstStyle>
          <a:p>
            <a:r>
              <a:rPr lang="de-DE" dirty="0" smtClean="0"/>
              <a:t>Titel, Arial, normal, 32 Punkt</a:t>
            </a:r>
          </a:p>
        </p:txBody>
      </p:sp>
      <p:pic>
        <p:nvPicPr>
          <p:cNvPr id="5" name="Bild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5" b="74924"/>
          <a:stretch/>
        </p:blipFill>
        <p:spPr>
          <a:xfrm>
            <a:off x="75169" y="4068474"/>
            <a:ext cx="9037853" cy="1023496"/>
          </a:xfrm>
          <a:prstGeom prst="rect">
            <a:avLst/>
          </a:prstGeom>
        </p:spPr>
      </p:pic>
      <p:pic>
        <p:nvPicPr>
          <p:cNvPr id="7" name="Picture 44" descr="Wapp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832" y="374458"/>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bwMode="auto">
          <a:xfrm>
            <a:off x="1237323" y="4644270"/>
            <a:ext cx="1274102" cy="2613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8" name="Rechteck 7"/>
          <p:cNvSpPr/>
          <p:nvPr userDrawn="1"/>
        </p:nvSpPr>
        <p:spPr bwMode="auto">
          <a:xfrm>
            <a:off x="1331106" y="4557770"/>
            <a:ext cx="1265367" cy="897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11" name="Rechteck 10"/>
          <p:cNvSpPr/>
          <p:nvPr userDrawn="1"/>
        </p:nvSpPr>
        <p:spPr bwMode="auto">
          <a:xfrm>
            <a:off x="1124046" y="4626491"/>
            <a:ext cx="1265367" cy="897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pic>
        <p:nvPicPr>
          <p:cNvPr id="10" name="Bild 2"/>
          <p:cNvPicPr>
            <a:picLocks noChangeAspect="1"/>
          </p:cNvPicPr>
          <p:nvPr userDrawn="1"/>
        </p:nvPicPr>
        <p:blipFill rotWithShape="1">
          <a:blip r:embed="rId4" cstate="print">
            <a:extLst>
              <a:ext uri="{28A0092B-C50C-407E-A947-70E740481C1C}">
                <a14:useLocalDpi xmlns:a14="http://schemas.microsoft.com/office/drawing/2010/main" val="0"/>
              </a:ext>
            </a:extLst>
          </a:blip>
          <a:srcRect l="8446" t="78006" r="10884"/>
          <a:stretch/>
        </p:blipFill>
        <p:spPr>
          <a:xfrm>
            <a:off x="1331102" y="4632743"/>
            <a:ext cx="1041960" cy="179529"/>
          </a:xfrm>
          <a:prstGeom prst="rect">
            <a:avLst/>
          </a:prstGeom>
        </p:spPr>
      </p:pic>
    </p:spTree>
    <p:extLst>
      <p:ext uri="{BB962C8B-B14F-4D97-AF65-F5344CB8AC3E}">
        <p14:creationId xmlns:p14="http://schemas.microsoft.com/office/powerpoint/2010/main" val="5565337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ody">
    <p:spTree>
      <p:nvGrpSpPr>
        <p:cNvPr id="1" name=""/>
        <p:cNvGrpSpPr/>
        <p:nvPr/>
      </p:nvGrpSpPr>
      <p:grpSpPr>
        <a:xfrm>
          <a:off x="0" y="0"/>
          <a:ext cx="0" cy="0"/>
          <a:chOff x="0" y="0"/>
          <a:chExt cx="0" cy="0"/>
        </a:xfrm>
      </p:grpSpPr>
      <p:sp>
        <p:nvSpPr>
          <p:cNvPr id="13" name="Textplatzhalter 16"/>
          <p:cNvSpPr>
            <a:spLocks noGrp="1"/>
          </p:cNvSpPr>
          <p:nvPr>
            <p:ph type="body" sz="quarter" idx="15" hasCustomPrompt="1"/>
          </p:nvPr>
        </p:nvSpPr>
        <p:spPr>
          <a:xfrm>
            <a:off x="1179830" y="1394461"/>
            <a:ext cx="7527926" cy="2484121"/>
          </a:xfrm>
          <a:prstGeom prst="rect">
            <a:avLst/>
          </a:prstGeom>
        </p:spPr>
        <p:txBody>
          <a:bodyPr/>
          <a:lstStyle>
            <a:lvl1pPr marL="266700" marR="0" indent="-2667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a:lvl1pPr>
            <a:lvl2pPr marL="714375" indent="-257175">
              <a:buClrTx/>
              <a:buFont typeface="Symbol" panose="05050102010706020507" pitchFamily="18" charset="2"/>
              <a:buChar char="-"/>
              <a:defRPr sz="1600" baseline="0">
                <a:solidFill>
                  <a:schemeClr val="tx1"/>
                </a:solidFill>
              </a:defRPr>
            </a:lvl2pPr>
            <a:lvl3pPr>
              <a:buClrTx/>
              <a:defRPr sz="1600">
                <a:solidFill>
                  <a:schemeClr val="tx1"/>
                </a:solidFill>
              </a:defRPr>
            </a:lvl3pPr>
          </a:lstStyle>
          <a:p>
            <a:pPr lvl="0"/>
            <a:r>
              <a:rPr lang="de-CH" dirty="0" smtClean="0"/>
              <a:t>Grundschrift mit Aufzählung, Arial normal, 16 Punkt</a:t>
            </a:r>
          </a:p>
          <a:p>
            <a:pPr lvl="1"/>
            <a:r>
              <a:rPr lang="de-CH" dirty="0" smtClean="0"/>
              <a:t>Ebene zwei, 16 Punkt</a:t>
            </a:r>
          </a:p>
          <a:p>
            <a:pPr lvl="2"/>
            <a:endParaRPr lang="de-CH" dirty="0" smtClean="0"/>
          </a:p>
        </p:txBody>
      </p:sp>
      <p:sp>
        <p:nvSpPr>
          <p:cNvPr id="14" name="Titel 3"/>
          <p:cNvSpPr>
            <a:spLocks noGrp="1"/>
          </p:cNvSpPr>
          <p:nvPr>
            <p:ph type="title" hasCustomPrompt="1"/>
          </p:nvPr>
        </p:nvSpPr>
        <p:spPr>
          <a:xfrm>
            <a:off x="1186180" y="185712"/>
            <a:ext cx="7516008" cy="708082"/>
          </a:xfrm>
          <a:prstGeom prst="rect">
            <a:avLst/>
          </a:prstGeom>
        </p:spPr>
        <p:txBody>
          <a:bodyPr/>
          <a:lstStyle>
            <a:lvl1pPr>
              <a:defRPr sz="3200" b="0"/>
            </a:lvl1pPr>
          </a:lstStyle>
          <a:p>
            <a:r>
              <a:rPr lang="de-DE" dirty="0" smtClean="0"/>
              <a:t>Titel, Arial, normal, 32 Punkt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832" y="374458"/>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bwMode="auto">
          <a:xfrm>
            <a:off x="1237323" y="4644270"/>
            <a:ext cx="1274102" cy="2613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11" name="Rechteck 10"/>
          <p:cNvSpPr/>
          <p:nvPr userDrawn="1"/>
        </p:nvSpPr>
        <p:spPr bwMode="auto">
          <a:xfrm>
            <a:off x="1124046" y="4626491"/>
            <a:ext cx="1265367" cy="897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15" name="Rechteck 16"/>
          <p:cNvSpPr/>
          <p:nvPr userDrawn="1"/>
        </p:nvSpPr>
        <p:spPr bwMode="auto">
          <a:xfrm>
            <a:off x="1124042" y="4626491"/>
            <a:ext cx="1320488" cy="278889"/>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noProof="0" dirty="0" smtClean="0">
              <a:ln>
                <a:noFill/>
              </a:ln>
              <a:solidFill>
                <a:schemeClr val="tx1"/>
              </a:solidFill>
              <a:effectLst/>
              <a:latin typeface="Arial" charset="0"/>
            </a:endParaRPr>
          </a:p>
        </p:txBody>
      </p:sp>
      <p:pic>
        <p:nvPicPr>
          <p:cNvPr id="16" name="Bild 2"/>
          <p:cNvPicPr>
            <a:picLocks noChangeAspect="1"/>
          </p:cNvPicPr>
          <p:nvPr userDrawn="1"/>
        </p:nvPicPr>
        <p:blipFill rotWithShape="1">
          <a:blip r:embed="rId3" cstate="print">
            <a:extLst>
              <a:ext uri="{28A0092B-C50C-407E-A947-70E740481C1C}">
                <a14:useLocalDpi xmlns:a14="http://schemas.microsoft.com/office/drawing/2010/main" val="0"/>
              </a:ext>
            </a:extLst>
          </a:blip>
          <a:srcRect l="8446" t="78006" r="10884"/>
          <a:stretch/>
        </p:blipFill>
        <p:spPr>
          <a:xfrm>
            <a:off x="1331102" y="4632743"/>
            <a:ext cx="1041960" cy="179529"/>
          </a:xfrm>
          <a:prstGeom prst="rect">
            <a:avLst/>
          </a:prstGeom>
        </p:spPr>
      </p:pic>
    </p:spTree>
    <p:extLst>
      <p:ext uri="{BB962C8B-B14F-4D97-AF65-F5344CB8AC3E}">
        <p14:creationId xmlns:p14="http://schemas.microsoft.com/office/powerpoint/2010/main" val="37248168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st page">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5" b="74924"/>
          <a:stretch/>
        </p:blipFill>
        <p:spPr>
          <a:xfrm>
            <a:off x="75169" y="4068474"/>
            <a:ext cx="9037853" cy="1023496"/>
          </a:xfrm>
          <a:prstGeom prst="rect">
            <a:avLst/>
          </a:prstGeom>
        </p:spPr>
      </p:pic>
      <p:sp>
        <p:nvSpPr>
          <p:cNvPr id="13" name="Rechteck 12"/>
          <p:cNvSpPr/>
          <p:nvPr userDrawn="1"/>
        </p:nvSpPr>
        <p:spPr>
          <a:xfrm>
            <a:off x="1290231" y="3001610"/>
            <a:ext cx="2284015"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MeteoSvizzera</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Via ai Monti 146</a:t>
            </a:r>
          </a:p>
          <a:p>
            <a:pPr defTabSz="914400" eaLnBrk="0" fontAlgn="base" hangingPunct="0">
              <a:spcBef>
                <a:spcPct val="0"/>
              </a:spcBef>
              <a:spcAft>
                <a:spcPct val="0"/>
              </a:spcAft>
            </a:pPr>
            <a:r>
              <a:rPr lang="de-DE" sz="1400" dirty="0">
                <a:solidFill>
                  <a:srgbClr val="000000"/>
                </a:solidFill>
                <a:latin typeface="Arial" charset="0"/>
              </a:rPr>
              <a:t>CH-6605 Locarno-Monti</a:t>
            </a:r>
          </a:p>
          <a:p>
            <a:pPr defTabSz="914400" eaLnBrk="0" fontAlgn="base" hangingPunct="0">
              <a:spcBef>
                <a:spcPct val="0"/>
              </a:spcBef>
              <a:spcAft>
                <a:spcPct val="0"/>
              </a:spcAft>
            </a:pPr>
            <a:r>
              <a:rPr lang="de-DE" sz="1400" dirty="0">
                <a:solidFill>
                  <a:srgbClr val="000000"/>
                </a:solidFill>
                <a:latin typeface="Arial" charset="0"/>
              </a:rPr>
              <a:t>T +41 </a:t>
            </a:r>
            <a:r>
              <a:rPr lang="de-DE" sz="1400" dirty="0" smtClean="0">
                <a:solidFill>
                  <a:srgbClr val="000000"/>
                </a:solidFill>
                <a:latin typeface="Arial" charset="0"/>
              </a:rPr>
              <a:t>58 460 92 22</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www.meteosvizzera.ch</a:t>
            </a:r>
            <a:endParaRPr lang="de-DE" sz="1400" dirty="0">
              <a:solidFill>
                <a:srgbClr val="000000"/>
              </a:solidFill>
              <a:latin typeface="Arial" charset="0"/>
            </a:endParaRPr>
          </a:p>
        </p:txBody>
      </p:sp>
      <p:sp>
        <p:nvSpPr>
          <p:cNvPr id="15" name="Rechteck 14"/>
          <p:cNvSpPr/>
          <p:nvPr userDrawn="1"/>
        </p:nvSpPr>
        <p:spPr>
          <a:xfrm>
            <a:off x="4014378" y="3001610"/>
            <a:ext cx="2005422"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MétéoSuisse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7bis, </a:t>
            </a:r>
            <a:r>
              <a:rPr lang="de-DE" sz="1400" dirty="0" err="1">
                <a:solidFill>
                  <a:srgbClr val="000000"/>
                </a:solidFill>
                <a:latin typeface="Arial" charset="0"/>
              </a:rPr>
              <a:t>av</a:t>
            </a:r>
            <a:r>
              <a:rPr lang="de-DE" sz="1400" dirty="0">
                <a:solidFill>
                  <a:srgbClr val="000000"/>
                </a:solidFill>
                <a:latin typeface="Arial" charset="0"/>
              </a:rPr>
              <a:t>. de la </a:t>
            </a:r>
            <a:r>
              <a:rPr lang="de-DE" sz="1400" dirty="0" err="1">
                <a:solidFill>
                  <a:srgbClr val="000000"/>
                </a:solidFill>
                <a:latin typeface="Arial" charset="0"/>
              </a:rPr>
              <a:t>Paix</a:t>
            </a:r>
            <a:endParaRPr lang="de-DE" sz="1400" dirty="0">
              <a:solidFill>
                <a:srgbClr val="000000"/>
              </a:solidFill>
              <a:latin typeface="Arial" charset="0"/>
            </a:endParaRPr>
          </a:p>
          <a:p>
            <a:pPr defTabSz="914400" eaLnBrk="0" fontAlgn="base" hangingPunct="0">
              <a:spcBef>
                <a:spcPct val="0"/>
              </a:spcBef>
              <a:spcAft>
                <a:spcPct val="0"/>
              </a:spcAft>
            </a:pPr>
            <a:r>
              <a:rPr lang="fr-FR" sz="1400" dirty="0">
                <a:solidFill>
                  <a:srgbClr val="000000"/>
                </a:solidFill>
                <a:latin typeface="Arial" charset="0"/>
              </a:rPr>
              <a:t>CH-1211 Genève 2</a:t>
            </a:r>
          </a:p>
          <a:p>
            <a:pPr defTabSz="914400" eaLnBrk="0" fontAlgn="base" hangingPunct="0">
              <a:spcBef>
                <a:spcPct val="0"/>
              </a:spcBef>
              <a:spcAft>
                <a:spcPct val="0"/>
              </a:spcAft>
            </a:pPr>
            <a:r>
              <a:rPr lang="fr-FR" sz="1400" dirty="0">
                <a:solidFill>
                  <a:srgbClr val="000000"/>
                </a:solidFill>
                <a:latin typeface="Arial" charset="0"/>
              </a:rPr>
              <a:t>T +41 </a:t>
            </a:r>
            <a:r>
              <a:rPr lang="fr-FR" sz="1400" dirty="0" smtClean="0">
                <a:solidFill>
                  <a:srgbClr val="000000"/>
                </a:solidFill>
                <a:latin typeface="Arial" charset="0"/>
              </a:rPr>
              <a:t>58 460 98 88</a:t>
            </a:r>
            <a:endParaRPr lang="fr-FR" sz="1400" dirty="0">
              <a:solidFill>
                <a:srgbClr val="000000"/>
              </a:solidFill>
              <a:latin typeface="Arial" charset="0"/>
            </a:endParaRPr>
          </a:p>
          <a:p>
            <a:pPr defTabSz="914400" eaLnBrk="0" fontAlgn="base" hangingPunct="0">
              <a:spcBef>
                <a:spcPct val="0"/>
              </a:spcBef>
              <a:spcAft>
                <a:spcPct val="0"/>
              </a:spcAft>
            </a:pPr>
            <a:r>
              <a:rPr lang="fr-FR" sz="1400" dirty="0" err="1">
                <a:solidFill>
                  <a:srgbClr val="000000"/>
                </a:solidFill>
                <a:latin typeface="Arial" charset="0"/>
              </a:rPr>
              <a:t>www.meteosuisse.ch</a:t>
            </a:r>
            <a:endParaRPr lang="de-DE" sz="1400" dirty="0">
              <a:solidFill>
                <a:srgbClr val="000000"/>
              </a:solidFill>
              <a:latin typeface="Arial" charset="0"/>
            </a:endParaRPr>
          </a:p>
        </p:txBody>
      </p:sp>
      <p:sp>
        <p:nvSpPr>
          <p:cNvPr id="16" name="Rechteck 15"/>
          <p:cNvSpPr/>
          <p:nvPr userDrawn="1"/>
        </p:nvSpPr>
        <p:spPr>
          <a:xfrm>
            <a:off x="6484528" y="3001610"/>
            <a:ext cx="2102930"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MétéoSuisse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Chemin</a:t>
            </a:r>
            <a:r>
              <a:rPr lang="de-DE" sz="1400" dirty="0">
                <a:solidFill>
                  <a:srgbClr val="000000"/>
                </a:solidFill>
                <a:latin typeface="Arial" charset="0"/>
              </a:rPr>
              <a:t> de </a:t>
            </a:r>
            <a:r>
              <a:rPr lang="de-DE" sz="1400" dirty="0" err="1">
                <a:solidFill>
                  <a:srgbClr val="000000"/>
                </a:solidFill>
                <a:latin typeface="Arial" charset="0"/>
              </a:rPr>
              <a:t>l‘Aérologie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CH-1530 Payerne</a:t>
            </a:r>
          </a:p>
          <a:p>
            <a:pPr defTabSz="914400" eaLnBrk="0" fontAlgn="base" hangingPunct="0">
              <a:spcBef>
                <a:spcPct val="0"/>
              </a:spcBef>
              <a:spcAft>
                <a:spcPct val="0"/>
              </a:spcAft>
            </a:pPr>
            <a:r>
              <a:rPr lang="de-DE" sz="1400" dirty="0">
                <a:solidFill>
                  <a:srgbClr val="000000"/>
                </a:solidFill>
                <a:latin typeface="Arial" charset="0"/>
              </a:rPr>
              <a:t>T +41 </a:t>
            </a:r>
            <a:r>
              <a:rPr lang="de-DE" sz="1400" dirty="0" smtClean="0">
                <a:solidFill>
                  <a:srgbClr val="000000"/>
                </a:solidFill>
                <a:latin typeface="Arial" charset="0"/>
              </a:rPr>
              <a:t>58 460 94 44</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www.meteosuisse.ch</a:t>
            </a:r>
            <a:endParaRPr lang="de-DE" sz="1400" dirty="0">
              <a:solidFill>
                <a:srgbClr val="000000"/>
              </a:solidFill>
              <a:latin typeface="Arial" charset="0"/>
            </a:endParaRPr>
          </a:p>
        </p:txBody>
      </p:sp>
      <p:sp>
        <p:nvSpPr>
          <p:cNvPr id="20" name="Rechteck 19"/>
          <p:cNvSpPr/>
          <p:nvPr userDrawn="1"/>
        </p:nvSpPr>
        <p:spPr>
          <a:xfrm>
            <a:off x="1277766" y="1217260"/>
            <a:ext cx="3441290" cy="1231106"/>
          </a:xfrm>
          <a:prstGeom prst="rect">
            <a:avLst/>
          </a:prstGeom>
        </p:spPr>
        <p:txBody>
          <a:bodyPr wrap="square" lIns="0" tIns="0" rIns="0" bIns="0">
            <a:spAutoFit/>
          </a:bodyPr>
          <a:lstStyle/>
          <a:p>
            <a:pPr defTabSz="914400" eaLnBrk="0" fontAlgn="base" hangingPunct="0">
              <a:spcBef>
                <a:spcPct val="0"/>
              </a:spcBef>
              <a:spcAft>
                <a:spcPct val="0"/>
              </a:spcAft>
            </a:pPr>
            <a:r>
              <a:rPr lang="de-DE" sz="1600" b="1" dirty="0" err="1">
                <a:solidFill>
                  <a:srgbClr val="000000"/>
                </a:solidFill>
                <a:latin typeface="Arial" charset="0"/>
              </a:rPr>
              <a:t>MeteoSchweiz</a:t>
            </a:r>
            <a:r>
              <a:rPr lang="de-DE" sz="1600" b="1" dirty="0">
                <a:solidFill>
                  <a:srgbClr val="000000"/>
                </a:solidFill>
                <a:latin typeface="Arial" charset="0"/>
              </a:rPr>
              <a:t> </a:t>
            </a:r>
            <a:endParaRPr lang="de-DE" sz="1600" b="1"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Operation Center </a:t>
            </a:r>
            <a:r>
              <a:rPr lang="de-DE" sz="1600" dirty="0">
                <a:solidFill>
                  <a:srgbClr val="000000"/>
                </a:solidFill>
                <a:latin typeface="Arial" charset="0"/>
              </a:rPr>
              <a:t>1 </a:t>
            </a:r>
            <a:endParaRPr lang="de-DE" sz="1600"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CH</a:t>
            </a:r>
            <a:r>
              <a:rPr lang="de-DE" sz="1600" dirty="0">
                <a:solidFill>
                  <a:srgbClr val="000000"/>
                </a:solidFill>
                <a:latin typeface="Arial" charset="0"/>
              </a:rPr>
              <a:t>-8058 Zürich-Flughafen </a:t>
            </a:r>
            <a:endParaRPr lang="de-DE" sz="1600"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T </a:t>
            </a:r>
            <a:r>
              <a:rPr lang="de-DE" sz="1600" dirty="0">
                <a:solidFill>
                  <a:srgbClr val="000000"/>
                </a:solidFill>
                <a:latin typeface="Arial" charset="0"/>
              </a:rPr>
              <a:t>+41 58 460 91 11 </a:t>
            </a:r>
            <a:r>
              <a:rPr lang="de-DE" sz="1600" dirty="0" smtClean="0">
                <a:solidFill>
                  <a:srgbClr val="000000"/>
                </a:solidFill>
                <a:latin typeface="Arial" charset="0"/>
              </a:rPr>
              <a:t>www.meteoschweiz.ch</a:t>
            </a:r>
            <a:endParaRPr lang="de-DE" sz="1600" dirty="0">
              <a:solidFill>
                <a:srgbClr val="000000"/>
              </a:solidFill>
              <a:latin typeface="Arial" charset="0"/>
            </a:endParaRPr>
          </a:p>
        </p:txBody>
      </p:sp>
      <p:sp>
        <p:nvSpPr>
          <p:cNvPr id="8" name="Rechteck 7"/>
          <p:cNvSpPr/>
          <p:nvPr userDrawn="1"/>
        </p:nvSpPr>
        <p:spPr bwMode="auto">
          <a:xfrm>
            <a:off x="1237323" y="4644270"/>
            <a:ext cx="1274102" cy="2613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9" name="Rechteck 8"/>
          <p:cNvSpPr/>
          <p:nvPr userDrawn="1"/>
        </p:nvSpPr>
        <p:spPr bwMode="auto">
          <a:xfrm>
            <a:off x="1331106" y="4557770"/>
            <a:ext cx="1265367" cy="897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sp>
        <p:nvSpPr>
          <p:cNvPr id="10" name="Rechteck 9"/>
          <p:cNvSpPr/>
          <p:nvPr userDrawn="1"/>
        </p:nvSpPr>
        <p:spPr bwMode="auto">
          <a:xfrm>
            <a:off x="1124046" y="4626491"/>
            <a:ext cx="1265367" cy="897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100" b="0" i="0" u="none" strike="noStrike" cap="none" normalizeH="0" baseline="0" smtClean="0">
              <a:ln>
                <a:noFill/>
              </a:ln>
              <a:solidFill>
                <a:schemeClr val="bg1"/>
              </a:solidFill>
              <a:effectLst/>
              <a:latin typeface="Arial" charset="0"/>
            </a:endParaRPr>
          </a:p>
        </p:txBody>
      </p:sp>
      <p:pic>
        <p:nvPicPr>
          <p:cNvPr id="11" name="Bild 5"/>
          <p:cNvPicPr>
            <a:picLocks noChangeAspect="1"/>
          </p:cNvPicPr>
          <p:nvPr userDrawn="1"/>
        </p:nvPicPr>
        <p:blipFill>
          <a:blip r:embed="rId3"/>
          <a:stretch>
            <a:fillRect/>
          </a:stretch>
        </p:blipFill>
        <p:spPr>
          <a:xfrm>
            <a:off x="1302362" y="4668819"/>
            <a:ext cx="1156246" cy="144016"/>
          </a:xfrm>
          <a:prstGeom prst="rect">
            <a:avLst/>
          </a:prstGeom>
        </p:spPr>
      </p:pic>
      <p:grpSp>
        <p:nvGrpSpPr>
          <p:cNvPr id="14" name="Gruppieren 13"/>
          <p:cNvGrpSpPr/>
          <p:nvPr userDrawn="1"/>
        </p:nvGrpSpPr>
        <p:grpSpPr>
          <a:xfrm>
            <a:off x="911188" y="362579"/>
            <a:ext cx="2011958" cy="523875"/>
            <a:chOff x="911188" y="362579"/>
            <a:chExt cx="2011958" cy="523875"/>
          </a:xfrm>
        </p:grpSpPr>
        <p:pic>
          <p:nvPicPr>
            <p:cNvPr id="17" name="Picture 37" descr="Logo_CMYK_po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descr="Wapp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2105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 48"/>
          <p:cNvPicPr>
            <a:picLocks noChangeAspect="1"/>
          </p:cNvPicPr>
          <p:nvPr/>
        </p:nvPicPr>
        <p:blipFill>
          <a:blip r:embed="rId7"/>
          <a:stretch>
            <a:fillRect/>
          </a:stretch>
        </p:blipFill>
        <p:spPr>
          <a:xfrm>
            <a:off x="0" y="0"/>
            <a:ext cx="9144000" cy="102870"/>
          </a:xfrm>
          <a:prstGeom prst="rect">
            <a:avLst/>
          </a:prstGeom>
        </p:spPr>
      </p:pic>
      <p:sp>
        <p:nvSpPr>
          <p:cNvPr id="20" name="Rechteck 19"/>
          <p:cNvSpPr/>
          <p:nvPr/>
        </p:nvSpPr>
        <p:spPr bwMode="auto">
          <a:xfrm>
            <a:off x="5122004" y="4646666"/>
            <a:ext cx="2603077" cy="276225"/>
          </a:xfrm>
          <a:prstGeom prst="rect">
            <a:avLst/>
          </a:prstGeom>
          <a:noFill/>
          <a:ln w="9525" cap="flat" cmpd="sng" algn="ctr">
            <a:noFill/>
            <a:prstDash val="solid"/>
            <a:round/>
            <a:headEnd type="none" w="med" len="med"/>
            <a:tailEnd type="none" w="med" len="med"/>
          </a:ln>
          <a:effectLst/>
          <a:extLst/>
        </p:spPr>
        <p:txBody>
          <a:bodyPr vert="horz" wrap="square" lIns="0" tIns="45720" rIns="36000" bIns="45720" numCol="1" rtlCol="0" anchor="t" anchorCtr="0" compatLnSpc="1">
            <a:prstTxWarp prst="textNoShape">
              <a:avLst/>
            </a:prstTxWarp>
          </a:bodyPr>
          <a:lstStyle/>
          <a:p>
            <a:pPr algn="r">
              <a:defRPr/>
            </a:pPr>
            <a:r>
              <a:rPr lang="de-CH" sz="900" dirty="0" smtClean="0">
                <a:solidFill>
                  <a:prstClr val="black"/>
                </a:solidFill>
                <a:latin typeface="Roboto Light"/>
                <a:cs typeface="Roboto Light"/>
              </a:rPr>
              <a:t>©</a:t>
            </a:r>
            <a:r>
              <a:rPr lang="de-DE" sz="900" dirty="0" smtClean="0">
                <a:solidFill>
                  <a:prstClr val="black"/>
                </a:solidFill>
                <a:latin typeface="Roboto Light"/>
                <a:cs typeface="Roboto Light"/>
              </a:rPr>
              <a:t> S Petersburg –</a:t>
            </a:r>
            <a:r>
              <a:rPr lang="de-DE" sz="900" baseline="0" dirty="0" smtClean="0">
                <a:solidFill>
                  <a:prstClr val="black"/>
                </a:solidFill>
                <a:latin typeface="Roboto Light"/>
                <a:cs typeface="Roboto Light"/>
              </a:rPr>
              <a:t> GM COSMO, </a:t>
            </a:r>
            <a:r>
              <a:rPr lang="de-DE" sz="900" baseline="0" dirty="0" err="1" smtClean="0">
                <a:solidFill>
                  <a:prstClr val="black"/>
                </a:solidFill>
                <a:latin typeface="Roboto Light"/>
                <a:cs typeface="Roboto Light"/>
              </a:rPr>
              <a:t>sept</a:t>
            </a:r>
            <a:r>
              <a:rPr lang="de-DE" sz="900" baseline="0" dirty="0" smtClean="0">
                <a:solidFill>
                  <a:prstClr val="black"/>
                </a:solidFill>
                <a:latin typeface="Roboto Light"/>
                <a:cs typeface="Roboto Light"/>
              </a:rPr>
              <a:t> 2018</a:t>
            </a:r>
            <a:r>
              <a:rPr lang="de-CH" sz="900" dirty="0" smtClean="0">
                <a:solidFill>
                  <a:prstClr val="black"/>
                </a:solidFill>
                <a:latin typeface="Roboto Light"/>
                <a:cs typeface="Roboto Light"/>
              </a:rPr>
              <a:t>	</a:t>
            </a:r>
            <a:r>
              <a:rPr lang="de-CH" sz="800" dirty="0" smtClean="0">
                <a:solidFill>
                  <a:prstClr val="black"/>
                </a:solidFill>
                <a:latin typeface="Roboto Light"/>
                <a:cs typeface="Roboto Light"/>
              </a:rPr>
              <a:t>Daniel.Cattani@meteoswiss.ch</a:t>
            </a:r>
            <a:endParaRPr lang="de-DE" sz="800" dirty="0">
              <a:solidFill>
                <a:prstClr val="black"/>
              </a:solidFill>
              <a:latin typeface="Roboto Light"/>
              <a:cs typeface="Roboto Light"/>
            </a:endParaRPr>
          </a:p>
        </p:txBody>
      </p:sp>
      <p:sp>
        <p:nvSpPr>
          <p:cNvPr id="25" name="Rechteck 24"/>
          <p:cNvSpPr/>
          <p:nvPr/>
        </p:nvSpPr>
        <p:spPr>
          <a:xfrm>
            <a:off x="7659145" y="4650565"/>
            <a:ext cx="1075037" cy="230832"/>
          </a:xfrm>
          <a:prstGeom prst="rect">
            <a:avLst/>
          </a:prstGeom>
        </p:spPr>
        <p:txBody>
          <a:bodyPr wrap="square">
            <a:spAutoFit/>
          </a:bodyPr>
          <a:lstStyle/>
          <a:p>
            <a:pPr algn="r" defTabSz="685800" eaLnBrk="1" fontAlgn="auto" hangingPunct="1">
              <a:spcBef>
                <a:spcPts val="0"/>
              </a:spcBef>
              <a:spcAft>
                <a:spcPts val="0"/>
              </a:spcAft>
            </a:pPr>
            <a:fld id="{1EE35605-8AB3-442C-A293-9F31FDF185BC}" type="slidenum">
              <a:rPr lang="de-CH" sz="900" smtClean="0">
                <a:solidFill>
                  <a:prstClr val="black"/>
                </a:solidFill>
                <a:latin typeface="Roboto Light"/>
                <a:cs typeface="Roboto Light"/>
              </a:rPr>
              <a:pPr algn="r" defTabSz="685800" eaLnBrk="1" fontAlgn="auto" hangingPunct="1">
                <a:spcBef>
                  <a:spcPts val="0"/>
                </a:spcBef>
                <a:spcAft>
                  <a:spcPts val="0"/>
                </a:spcAft>
              </a:pPr>
              <a:t>‹#›</a:t>
            </a:fld>
            <a:endParaRPr lang="de-DE" sz="900" dirty="0">
              <a:solidFill>
                <a:prstClr val="black"/>
              </a:solidFill>
              <a:latin typeface="Roboto Light"/>
              <a:cs typeface="Roboto Light"/>
            </a:endParaRPr>
          </a:p>
        </p:txBody>
      </p:sp>
    </p:spTree>
    <p:extLst>
      <p:ext uri="{BB962C8B-B14F-4D97-AF65-F5344CB8AC3E}">
        <p14:creationId xmlns:p14="http://schemas.microsoft.com/office/powerpoint/2010/main" val="651152994"/>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9" r:id="rId3"/>
    <p:sldLayoutId id="2147483731" r:id="rId4"/>
    <p:sldLayoutId id="2147483730" r:id="rId5"/>
  </p:sldLayoutIdLst>
  <p:timing>
    <p:tnLst>
      <p:par>
        <p:cTn id="1" dur="indefinite" restart="never" nodeType="tmRoot"/>
      </p:par>
    </p:tnLst>
  </p:timing>
  <p:hf hdr="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PostprocVeri</a:t>
            </a:r>
            <a:r>
              <a:rPr lang="en-US" sz="3600" dirty="0" smtClean="0"/>
              <a:t>: </a:t>
            </a:r>
            <a:r>
              <a:rPr lang="en-US" sz="3600" dirty="0"/>
              <a:t>New postprocessing project in MeteoSwiss</a:t>
            </a:r>
            <a:endParaRPr lang="de-CH" sz="3600" dirty="0"/>
          </a:p>
        </p:txBody>
      </p:sp>
      <p:sp>
        <p:nvSpPr>
          <p:cNvPr id="3" name="Textplatzhalter 2"/>
          <p:cNvSpPr>
            <a:spLocks noGrp="1"/>
          </p:cNvSpPr>
          <p:nvPr>
            <p:ph type="body" sz="quarter" idx="10"/>
          </p:nvPr>
        </p:nvSpPr>
        <p:spPr/>
        <p:txBody>
          <a:bodyPr/>
          <a:lstStyle/>
          <a:p>
            <a:r>
              <a:rPr lang="de-CH" dirty="0" smtClean="0"/>
              <a:t>Christoph Spirig, D. Cattani, J. Bhend, M. Liniger</a:t>
            </a:r>
            <a:endParaRPr lang="de-CH" dirty="0"/>
          </a:p>
        </p:txBody>
      </p:sp>
    </p:spTree>
    <p:extLst>
      <p:ext uri="{BB962C8B-B14F-4D97-AF65-F5344CB8AC3E}">
        <p14:creationId xmlns:p14="http://schemas.microsoft.com/office/powerpoint/2010/main" val="225720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CH" dirty="0" smtClean="0"/>
              <a:t>Sebastian </a:t>
            </a:r>
            <a:r>
              <a:rPr lang="fr-CH" dirty="0" err="1" smtClean="0"/>
              <a:t>Schemm</a:t>
            </a:r>
            <a:r>
              <a:rPr lang="fr-CH" dirty="0" smtClean="0"/>
              <a:t> : </a:t>
            </a:r>
            <a:r>
              <a:rPr lang="fr-CH" dirty="0" err="1"/>
              <a:t>analysis</a:t>
            </a:r>
            <a:r>
              <a:rPr lang="fr-CH" dirty="0"/>
              <a:t> of </a:t>
            </a:r>
            <a:r>
              <a:rPr lang="fr-CH" dirty="0" err="1" smtClean="0"/>
              <a:t>error</a:t>
            </a:r>
            <a:r>
              <a:rPr lang="fr-CH" dirty="0" smtClean="0"/>
              <a:t> </a:t>
            </a:r>
            <a:r>
              <a:rPr lang="fr-CH" dirty="0" err="1" smtClean="0"/>
              <a:t>stratified</a:t>
            </a:r>
            <a:r>
              <a:rPr lang="fr-CH" dirty="0" smtClean="0"/>
              <a:t> by </a:t>
            </a:r>
            <a:r>
              <a:rPr lang="fr-CH" dirty="0" err="1" smtClean="0"/>
              <a:t>weather</a:t>
            </a:r>
            <a:r>
              <a:rPr lang="fr-CH" dirty="0" smtClean="0"/>
              <a:t> type</a:t>
            </a:r>
          </a:p>
          <a:p>
            <a:r>
              <a:rPr lang="fr-CH" dirty="0" smtClean="0"/>
              <a:t>ETHZ </a:t>
            </a:r>
            <a:r>
              <a:rPr lang="fr-CH" dirty="0"/>
              <a:t>master </a:t>
            </a:r>
            <a:r>
              <a:rPr lang="fr-CH" dirty="0" err="1" smtClean="0"/>
              <a:t>thesis</a:t>
            </a:r>
            <a:endParaRPr lang="fr-CH" dirty="0" smtClean="0"/>
          </a:p>
          <a:p>
            <a:pPr lvl="1"/>
            <a:r>
              <a:rPr lang="en-US" dirty="0"/>
              <a:t>Nino </a:t>
            </a:r>
            <a:r>
              <a:rPr lang="en-US" dirty="0" err="1" smtClean="0"/>
              <a:t>Weingart</a:t>
            </a:r>
            <a:r>
              <a:rPr lang="en-US" dirty="0" smtClean="0"/>
              <a:t> : deep </a:t>
            </a:r>
            <a:r>
              <a:rPr lang="en-US" dirty="0"/>
              <a:t>learning based error correction of Numerical Weather Prediction for </a:t>
            </a:r>
            <a:r>
              <a:rPr lang="en-US" dirty="0" smtClean="0"/>
              <a:t>Switzerland, </a:t>
            </a:r>
          </a:p>
          <a:p>
            <a:pPr lvl="2"/>
            <a:r>
              <a:rPr lang="en-US" b="1" dirty="0" smtClean="0"/>
              <a:t>Automatic </a:t>
            </a:r>
            <a:r>
              <a:rPr lang="en-US" b="1" dirty="0"/>
              <a:t>post-processing</a:t>
            </a:r>
            <a:r>
              <a:rPr lang="en-US" dirty="0"/>
              <a:t> of COSMO-1 output to predict temperature</a:t>
            </a:r>
          </a:p>
          <a:p>
            <a:pPr marL="1743075" lvl="3" indent="-285750">
              <a:lnSpc>
                <a:spcPct val="150000"/>
              </a:lnSpc>
              <a:spcBef>
                <a:spcPts val="0"/>
              </a:spcBef>
              <a:spcAft>
                <a:spcPts val="0"/>
              </a:spcAft>
              <a:buSzPts val="1800"/>
            </a:pPr>
            <a:r>
              <a:rPr lang="en-US" sz="1200" dirty="0"/>
              <a:t>At arbitrary point in Switzerland</a:t>
            </a:r>
          </a:p>
          <a:p>
            <a:pPr marL="1743075" lvl="3" indent="-285750">
              <a:lnSpc>
                <a:spcPct val="150000"/>
              </a:lnSpc>
              <a:spcBef>
                <a:spcPts val="0"/>
              </a:spcBef>
              <a:spcAft>
                <a:spcPts val="0"/>
              </a:spcAft>
              <a:buSzPts val="1800"/>
            </a:pPr>
            <a:r>
              <a:rPr lang="en-US" sz="1200" dirty="0"/>
              <a:t>Considering spatial-temporal dependencies</a:t>
            </a:r>
          </a:p>
          <a:p>
            <a:pPr marL="1743075" lvl="3" indent="-285750">
              <a:lnSpc>
                <a:spcPct val="150000"/>
              </a:lnSpc>
              <a:spcBef>
                <a:spcPts val="0"/>
              </a:spcBef>
              <a:spcAft>
                <a:spcPts val="0"/>
              </a:spcAft>
              <a:buSzPts val="1800"/>
            </a:pPr>
            <a:r>
              <a:rPr lang="en-US" sz="1200" dirty="0"/>
              <a:t>Including uncertainty estimation of model</a:t>
            </a:r>
          </a:p>
          <a:p>
            <a:pPr marL="1276350" lvl="2" indent="-285750">
              <a:lnSpc>
                <a:spcPct val="150000"/>
              </a:lnSpc>
              <a:spcBef>
                <a:spcPts val="0"/>
              </a:spcBef>
              <a:spcAft>
                <a:spcPts val="0"/>
              </a:spcAft>
              <a:buSzPts val="1800"/>
            </a:pPr>
            <a:r>
              <a:rPr lang="en-US" dirty="0"/>
              <a:t>Using </a:t>
            </a:r>
            <a:r>
              <a:rPr lang="en-US" b="1" dirty="0"/>
              <a:t>neural network architecture</a:t>
            </a:r>
            <a:r>
              <a:rPr lang="en-US" dirty="0"/>
              <a:t> </a:t>
            </a:r>
          </a:p>
          <a:p>
            <a:endParaRPr lang="en-US" dirty="0"/>
          </a:p>
        </p:txBody>
      </p:sp>
      <p:sp>
        <p:nvSpPr>
          <p:cNvPr id="3" name="Titre 2"/>
          <p:cNvSpPr>
            <a:spLocks noGrp="1"/>
          </p:cNvSpPr>
          <p:nvPr>
            <p:ph type="title"/>
          </p:nvPr>
        </p:nvSpPr>
        <p:spPr/>
        <p:txBody>
          <a:bodyPr/>
          <a:lstStyle/>
          <a:p>
            <a:r>
              <a:rPr lang="fr-CH" dirty="0" smtClean="0"/>
              <a:t>ETHZ collaborations</a:t>
            </a:r>
            <a:endParaRPr lang="en-US" dirty="0"/>
          </a:p>
        </p:txBody>
      </p:sp>
    </p:spTree>
    <p:extLst>
      <p:ext uri="{BB962C8B-B14F-4D97-AF65-F5344CB8AC3E}">
        <p14:creationId xmlns:p14="http://schemas.microsoft.com/office/powerpoint/2010/main" val="853568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numCol="1"/>
          <a:lstStyle/>
          <a:p>
            <a:pPr marL="0" indent="0">
              <a:spcBef>
                <a:spcPts val="0"/>
              </a:spcBef>
              <a:spcAft>
                <a:spcPts val="0"/>
              </a:spcAft>
              <a:buClr>
                <a:schemeClr val="accent1"/>
              </a:buClr>
              <a:buSzPts val="1800"/>
              <a:buNone/>
            </a:pPr>
            <a:r>
              <a:rPr lang="en-US" sz="1400" dirty="0" smtClean="0"/>
              <a:t>Nino </a:t>
            </a:r>
            <a:r>
              <a:rPr lang="en-US" sz="1400" dirty="0" err="1" smtClean="0"/>
              <a:t>Weingart</a:t>
            </a:r>
            <a:r>
              <a:rPr lang="en-US" sz="1400" dirty="0"/>
              <a:t> </a:t>
            </a:r>
            <a:r>
              <a:rPr lang="en-US" sz="1400" dirty="0" smtClean="0"/>
              <a:t>; first results</a:t>
            </a:r>
          </a:p>
          <a:p>
            <a:r>
              <a:rPr lang="de-CH" sz="1400" dirty="0"/>
              <a:t>Promising </a:t>
            </a:r>
            <a:r>
              <a:rPr lang="de-CH" sz="1400" dirty="0" err="1"/>
              <a:t>results</a:t>
            </a:r>
            <a:r>
              <a:rPr lang="de-CH" sz="1400" dirty="0"/>
              <a:t>…</a:t>
            </a:r>
          </a:p>
          <a:p>
            <a:pPr marL="285750" indent="-285750"/>
            <a:r>
              <a:rPr lang="de-CH" sz="1400" dirty="0" err="1"/>
              <a:t>Better</a:t>
            </a:r>
            <a:r>
              <a:rPr lang="de-CH" sz="1400" dirty="0"/>
              <a:t> </a:t>
            </a:r>
            <a:r>
              <a:rPr lang="de-CH" sz="1400" dirty="0" err="1"/>
              <a:t>than</a:t>
            </a:r>
            <a:r>
              <a:rPr lang="de-CH" sz="1400" dirty="0"/>
              <a:t> «simple» </a:t>
            </a:r>
            <a:r>
              <a:rPr lang="de-CH" sz="1400" dirty="0" err="1"/>
              <a:t>bias</a:t>
            </a:r>
            <a:r>
              <a:rPr lang="de-CH" sz="1400" dirty="0"/>
              <a:t> </a:t>
            </a:r>
            <a:r>
              <a:rPr lang="de-CH" sz="1400" dirty="0" err="1"/>
              <a:t>correction</a:t>
            </a:r>
            <a:r>
              <a:rPr lang="de-CH" sz="1400" dirty="0"/>
              <a:t> </a:t>
            </a:r>
            <a:r>
              <a:rPr lang="de-CH" sz="1400" dirty="0" err="1"/>
              <a:t>methods</a:t>
            </a:r>
            <a:endParaRPr lang="de-CH" sz="1400" dirty="0"/>
          </a:p>
          <a:p>
            <a:pPr marL="285750" indent="-285750"/>
            <a:r>
              <a:rPr lang="de-CH" sz="1400" dirty="0" err="1"/>
              <a:t>Ability</a:t>
            </a:r>
            <a:r>
              <a:rPr lang="de-CH" sz="1400" dirty="0"/>
              <a:t> </a:t>
            </a:r>
            <a:r>
              <a:rPr lang="de-CH" sz="1400" dirty="0" err="1"/>
              <a:t>to</a:t>
            </a:r>
            <a:r>
              <a:rPr lang="de-CH" sz="1400" dirty="0"/>
              <a:t> </a:t>
            </a:r>
            <a:r>
              <a:rPr lang="de-CH" sz="1400" dirty="0" err="1"/>
              <a:t>provide</a:t>
            </a:r>
            <a:r>
              <a:rPr lang="de-CH" sz="1400" dirty="0"/>
              <a:t> </a:t>
            </a:r>
            <a:r>
              <a:rPr lang="de-CH" sz="1400" dirty="0" err="1"/>
              <a:t>spatial</a:t>
            </a:r>
            <a:r>
              <a:rPr lang="de-CH" sz="1400" dirty="0"/>
              <a:t> </a:t>
            </a:r>
            <a:r>
              <a:rPr lang="de-CH" sz="1400" dirty="0" err="1"/>
              <a:t>output</a:t>
            </a:r>
            <a:endParaRPr lang="de-CH" sz="1400" dirty="0"/>
          </a:p>
          <a:p>
            <a:pPr marL="0" indent="0">
              <a:spcBef>
                <a:spcPts val="0"/>
              </a:spcBef>
              <a:spcAft>
                <a:spcPts val="0"/>
              </a:spcAft>
              <a:buClr>
                <a:schemeClr val="accent1"/>
              </a:buClr>
              <a:buSzPts val="1800"/>
              <a:buNone/>
            </a:pPr>
            <a:endParaRPr lang="en-US" sz="1200" dirty="0" smtClean="0"/>
          </a:p>
          <a:p>
            <a:pPr marL="561975" lvl="1" indent="0">
              <a:lnSpc>
                <a:spcPct val="150000"/>
              </a:lnSpc>
              <a:spcBef>
                <a:spcPts val="500"/>
              </a:spcBef>
              <a:spcAft>
                <a:spcPts val="0"/>
              </a:spcAft>
              <a:buSzPts val="1800"/>
              <a:buNone/>
            </a:pPr>
            <a:endParaRPr lang="en-US" dirty="0"/>
          </a:p>
        </p:txBody>
      </p:sp>
      <p:sp>
        <p:nvSpPr>
          <p:cNvPr id="3" name="Titre 2"/>
          <p:cNvSpPr>
            <a:spLocks noGrp="1"/>
          </p:cNvSpPr>
          <p:nvPr>
            <p:ph type="title"/>
          </p:nvPr>
        </p:nvSpPr>
        <p:spPr/>
        <p:txBody>
          <a:bodyPr/>
          <a:lstStyle/>
          <a:p>
            <a:r>
              <a:rPr lang="fr-CH" dirty="0" smtClean="0"/>
              <a:t>ETHZ master </a:t>
            </a:r>
            <a:r>
              <a:rPr lang="fr-CH" dirty="0" err="1" smtClean="0"/>
              <a:t>thesis</a:t>
            </a: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46" y="2793339"/>
            <a:ext cx="3234906" cy="20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cat\AppData\Local\Microsoft\Windows\Temporary Internet Files\Content.Outlook\WO4AS31T\summary_Nino_MSc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92" y="2793339"/>
            <a:ext cx="3476446" cy="224321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1"/>
          <p:cNvSpPr txBox="1">
            <a:spLocks/>
          </p:cNvSpPr>
          <p:nvPr/>
        </p:nvSpPr>
        <p:spPr>
          <a:xfrm>
            <a:off x="5357004" y="1370367"/>
            <a:ext cx="3786995" cy="1096172"/>
          </a:xfrm>
          <a:prstGeom prst="rect">
            <a:avLst/>
          </a:prstGeom>
        </p:spPr>
        <p:txBody>
          <a:bodyPr numCol="1"/>
          <a:lstStyle>
            <a:lvl1pPr marL="266700" marR="0" indent="-2667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a:solidFill>
                  <a:schemeClr val="tx1"/>
                </a:solidFill>
                <a:latin typeface="+mn-lt"/>
                <a:ea typeface="+mn-ea"/>
                <a:cs typeface="+mn-cs"/>
              </a:defRPr>
            </a:lvl1pPr>
            <a:lvl2pPr marL="714375" indent="-257175" algn="l" rtl="0" eaLnBrk="1" fontAlgn="base" hangingPunct="1">
              <a:spcBef>
                <a:spcPct val="20000"/>
              </a:spcBef>
              <a:spcAft>
                <a:spcPct val="0"/>
              </a:spcAft>
              <a:buClrTx/>
              <a:buFont typeface="Symbol" panose="05050102010706020507" pitchFamily="18" charset="2"/>
              <a:buChar char="-"/>
              <a:defRPr sz="1600" baseline="0">
                <a:solidFill>
                  <a:schemeClr val="tx1"/>
                </a:solidFill>
                <a:latin typeface="+mn-lt"/>
              </a:defRPr>
            </a:lvl2pPr>
            <a:lvl3pPr marL="1143000" indent="-228600" algn="l" rtl="0" eaLnBrk="1" fontAlgn="base" hangingPunct="1">
              <a:spcBef>
                <a:spcPct val="20000"/>
              </a:spcBef>
              <a:spcAft>
                <a:spcPct val="0"/>
              </a:spcAft>
              <a:buClrTx/>
              <a:buChar char="•"/>
              <a:defRPr sz="16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indent="-285750"/>
            <a:endParaRPr lang="de-CH" sz="1400" kern="0" dirty="0" smtClean="0"/>
          </a:p>
          <a:p>
            <a:pPr marL="0" indent="0">
              <a:buFont typeface="Arial" panose="020B0604020202020204" pitchFamily="34" charset="0"/>
              <a:buNone/>
            </a:pPr>
            <a:r>
              <a:rPr lang="de-CH" sz="1400" kern="0" dirty="0" smtClean="0"/>
              <a:t>…but</a:t>
            </a:r>
          </a:p>
          <a:p>
            <a:pPr marL="285750" indent="-285750"/>
            <a:r>
              <a:rPr lang="de-CH" sz="1400" kern="0" dirty="0" err="1" smtClean="0"/>
              <a:t>Uncertainty</a:t>
            </a:r>
            <a:r>
              <a:rPr lang="de-CH" sz="1400" kern="0" dirty="0" smtClean="0"/>
              <a:t> </a:t>
            </a:r>
            <a:r>
              <a:rPr lang="de-CH" sz="1400" kern="0" dirty="0" err="1" smtClean="0"/>
              <a:t>information</a:t>
            </a:r>
            <a:r>
              <a:rPr lang="de-CH" sz="1400" kern="0" dirty="0" smtClean="0"/>
              <a:t>?</a:t>
            </a:r>
          </a:p>
          <a:p>
            <a:pPr marL="285750" indent="-285750"/>
            <a:r>
              <a:rPr lang="de-CH" sz="1400" kern="0" dirty="0" smtClean="0"/>
              <a:t>Data </a:t>
            </a:r>
            <a:r>
              <a:rPr lang="de-CH" sz="1400" kern="0" dirty="0" err="1" smtClean="0"/>
              <a:t>handling</a:t>
            </a:r>
            <a:r>
              <a:rPr lang="de-CH" sz="1400" kern="0" dirty="0" smtClean="0"/>
              <a:t> </a:t>
            </a:r>
            <a:r>
              <a:rPr lang="de-CH" sz="1400" kern="0" dirty="0" err="1" smtClean="0"/>
              <a:t>issues</a:t>
            </a:r>
            <a:endParaRPr lang="de-CH" sz="1400" kern="0" dirty="0" smtClean="0"/>
          </a:p>
          <a:p>
            <a:pPr marL="0" indent="0">
              <a:spcBef>
                <a:spcPts val="0"/>
              </a:spcBef>
              <a:spcAft>
                <a:spcPts val="0"/>
              </a:spcAft>
              <a:buClr>
                <a:schemeClr val="accent1"/>
              </a:buClr>
              <a:buSzPts val="1800"/>
              <a:buFont typeface="Arial" panose="020B0604020202020204" pitchFamily="34" charset="0"/>
              <a:buNone/>
            </a:pPr>
            <a:endParaRPr lang="en-US" sz="1200" kern="0" dirty="0" smtClean="0"/>
          </a:p>
          <a:p>
            <a:pPr marL="561975" lvl="1" indent="0">
              <a:lnSpc>
                <a:spcPct val="150000"/>
              </a:lnSpc>
              <a:spcBef>
                <a:spcPts val="500"/>
              </a:spcBef>
              <a:spcAft>
                <a:spcPts val="0"/>
              </a:spcAft>
              <a:buSzPts val="1800"/>
              <a:buFont typeface="Symbol" panose="05050102010706020507" pitchFamily="18" charset="2"/>
              <a:buNone/>
            </a:pPr>
            <a:endParaRPr lang="en-US" kern="0" dirty="0"/>
          </a:p>
        </p:txBody>
      </p:sp>
    </p:spTree>
    <p:extLst>
      <p:ext uri="{BB962C8B-B14F-4D97-AF65-F5344CB8AC3E}">
        <p14:creationId xmlns:p14="http://schemas.microsoft.com/office/powerpoint/2010/main" val="400844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marL="352425" indent="-342900"/>
            <a:r>
              <a:rPr lang="fr-CH" sz="2000" dirty="0" smtClean="0"/>
              <a:t>Informations on COSMO </a:t>
            </a:r>
            <a:r>
              <a:rPr lang="fr-CH" sz="2000" dirty="0" err="1" smtClean="0"/>
              <a:t>postprocessing</a:t>
            </a:r>
            <a:r>
              <a:rPr lang="fr-CH" sz="2000" dirty="0" smtClean="0"/>
              <a:t> are </a:t>
            </a:r>
            <a:r>
              <a:rPr lang="fr-CH" sz="2000" dirty="0" err="1" smtClean="0"/>
              <a:t>welcome</a:t>
            </a:r>
            <a:r>
              <a:rPr lang="fr-CH" sz="2000" dirty="0" smtClean="0"/>
              <a:t> </a:t>
            </a:r>
            <a:br>
              <a:rPr lang="fr-CH" sz="2000" dirty="0" smtClean="0"/>
            </a:br>
            <a:r>
              <a:rPr lang="fr-CH" dirty="0" smtClean="0"/>
              <a:t>(</a:t>
            </a:r>
            <a:r>
              <a:rPr lang="fr-CH" dirty="0" err="1" smtClean="0"/>
              <a:t>temperature</a:t>
            </a:r>
            <a:r>
              <a:rPr lang="fr-CH" dirty="0" smtClean="0"/>
              <a:t>, </a:t>
            </a:r>
            <a:r>
              <a:rPr lang="fr-CH" dirty="0" err="1" smtClean="0"/>
              <a:t>wind</a:t>
            </a:r>
            <a:r>
              <a:rPr lang="fr-CH" dirty="0" smtClean="0"/>
              <a:t>, </a:t>
            </a:r>
            <a:r>
              <a:rPr lang="fr-CH" dirty="0" err="1" smtClean="0"/>
              <a:t>precipitation</a:t>
            </a:r>
            <a:r>
              <a:rPr lang="fr-CH" dirty="0" smtClean="0"/>
              <a:t> and </a:t>
            </a:r>
            <a:r>
              <a:rPr lang="fr-CH" dirty="0" err="1" smtClean="0"/>
              <a:t>cloudiness</a:t>
            </a:r>
            <a:r>
              <a:rPr lang="fr-CH" sz="1400" dirty="0" smtClean="0"/>
              <a:t>)</a:t>
            </a:r>
            <a:endParaRPr lang="fr-CH" sz="1200" dirty="0" smtClean="0"/>
          </a:p>
          <a:p>
            <a:pPr marL="352425" indent="-342900"/>
            <a:r>
              <a:rPr lang="fr-CH" sz="2000" dirty="0" err="1" smtClean="0"/>
              <a:t>What</a:t>
            </a:r>
            <a:r>
              <a:rPr lang="fr-CH" sz="2000" dirty="0" smtClean="0"/>
              <a:t> are </a:t>
            </a:r>
            <a:r>
              <a:rPr lang="fr-CH" sz="2000" dirty="0" err="1" smtClean="0"/>
              <a:t>your</a:t>
            </a:r>
            <a:r>
              <a:rPr lang="fr-CH" sz="2000" dirty="0" smtClean="0"/>
              <a:t> </a:t>
            </a:r>
            <a:r>
              <a:rPr lang="fr-CH" sz="2000" dirty="0" err="1" smtClean="0"/>
              <a:t>experiences</a:t>
            </a:r>
            <a:r>
              <a:rPr lang="fr-CH" sz="2000" dirty="0" smtClean="0"/>
              <a:t> about ;</a:t>
            </a:r>
            <a:endParaRPr lang="fr-CH" sz="2000" dirty="0"/>
          </a:p>
          <a:p>
            <a:pPr marL="800100" lvl="1" indent="-342900"/>
            <a:r>
              <a:rPr lang="fr-CH" sz="1800" dirty="0" err="1" smtClean="0"/>
              <a:t>Predictors</a:t>
            </a:r>
            <a:r>
              <a:rPr lang="fr-CH" sz="1800" dirty="0" smtClean="0"/>
              <a:t> to </a:t>
            </a:r>
            <a:r>
              <a:rPr lang="fr-CH" sz="1800" dirty="0" err="1" smtClean="0"/>
              <a:t>be</a:t>
            </a:r>
            <a:r>
              <a:rPr lang="fr-CH" sz="1800" dirty="0" smtClean="0"/>
              <a:t> </a:t>
            </a:r>
            <a:r>
              <a:rPr lang="fr-CH" sz="1800" dirty="0" err="1" smtClean="0"/>
              <a:t>used</a:t>
            </a:r>
            <a:endParaRPr lang="fr-CH" sz="1800" dirty="0" smtClean="0"/>
          </a:p>
          <a:p>
            <a:pPr marL="800100" lvl="1" indent="-342900"/>
            <a:r>
              <a:rPr lang="fr-CH" sz="1800" dirty="0" err="1" smtClean="0"/>
              <a:t>Methods</a:t>
            </a:r>
            <a:endParaRPr lang="fr-CH" sz="1800" dirty="0" smtClean="0"/>
          </a:p>
          <a:p>
            <a:pPr marL="800100" lvl="1" indent="-342900"/>
            <a:r>
              <a:rPr lang="fr-CH" sz="1800" dirty="0" err="1" smtClean="0"/>
              <a:t>Error</a:t>
            </a:r>
            <a:r>
              <a:rPr lang="fr-CH" sz="1800" dirty="0" smtClean="0"/>
              <a:t> types</a:t>
            </a:r>
          </a:p>
          <a:p>
            <a:pPr marL="352425" indent="-342900"/>
            <a:r>
              <a:rPr lang="fr-CH" sz="2000" dirty="0" smtClean="0"/>
              <a:t>Have </a:t>
            </a:r>
            <a:r>
              <a:rPr lang="fr-CH" sz="2000" dirty="0" err="1" smtClean="0"/>
              <a:t>you</a:t>
            </a:r>
            <a:r>
              <a:rPr lang="fr-CH" sz="2000" dirty="0" smtClean="0"/>
              <a:t> </a:t>
            </a:r>
            <a:r>
              <a:rPr lang="fr-CH" sz="2000" dirty="0" err="1" smtClean="0"/>
              <a:t>worked</a:t>
            </a:r>
            <a:r>
              <a:rPr lang="fr-CH" sz="2000" dirty="0" smtClean="0"/>
              <a:t> on ;</a:t>
            </a:r>
          </a:p>
          <a:p>
            <a:pPr marL="800100" lvl="1" indent="-342900"/>
            <a:r>
              <a:rPr lang="fr-CH" sz="1800" dirty="0" smtClean="0"/>
              <a:t>Ensemble </a:t>
            </a:r>
            <a:r>
              <a:rPr lang="fr-CH" sz="1800" dirty="0" err="1" smtClean="0"/>
              <a:t>approach</a:t>
            </a:r>
            <a:endParaRPr lang="fr-CH" sz="1800" dirty="0"/>
          </a:p>
          <a:p>
            <a:pPr marL="800100" lvl="1" indent="-342900"/>
            <a:r>
              <a:rPr lang="fr-CH" sz="1800" dirty="0" smtClean="0"/>
              <a:t>Spatial outputs</a:t>
            </a:r>
            <a:endParaRPr lang="fr-CH" sz="1800" dirty="0"/>
          </a:p>
          <a:p>
            <a:endParaRPr lang="en-US" dirty="0"/>
          </a:p>
        </p:txBody>
      </p:sp>
      <p:sp>
        <p:nvSpPr>
          <p:cNvPr id="3" name="Titre 2"/>
          <p:cNvSpPr>
            <a:spLocks noGrp="1"/>
          </p:cNvSpPr>
          <p:nvPr>
            <p:ph type="title"/>
          </p:nvPr>
        </p:nvSpPr>
        <p:spPr/>
        <p:txBody>
          <a:bodyPr/>
          <a:lstStyle/>
          <a:p>
            <a:r>
              <a:rPr lang="en-US" dirty="0" smtClean="0"/>
              <a:t>WG4 COSMO</a:t>
            </a:r>
            <a:br>
              <a:rPr lang="en-US" dirty="0" smtClean="0"/>
            </a:br>
            <a:r>
              <a:rPr lang="en-US" sz="2400" dirty="0" smtClean="0"/>
              <a:t>learning lessons, tips and receipts</a:t>
            </a:r>
            <a:endParaRPr lang="en-US" dirty="0"/>
          </a:p>
        </p:txBody>
      </p:sp>
    </p:spTree>
    <p:extLst>
      <p:ext uri="{BB962C8B-B14F-4D97-AF65-F5344CB8AC3E}">
        <p14:creationId xmlns:p14="http://schemas.microsoft.com/office/powerpoint/2010/main" val="119651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29" y="1816311"/>
            <a:ext cx="2730062" cy="27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texte 1"/>
          <p:cNvSpPr>
            <a:spLocks noGrp="1"/>
          </p:cNvSpPr>
          <p:nvPr>
            <p:ph type="body" sz="quarter" idx="15"/>
          </p:nvPr>
        </p:nvSpPr>
        <p:spPr/>
        <p:txBody>
          <a:bodyPr/>
          <a:lstStyle/>
          <a:p>
            <a:pPr marL="0" indent="0">
              <a:buNone/>
            </a:pPr>
            <a:r>
              <a:rPr lang="en-US" sz="1800" dirty="0" smtClean="0"/>
              <a:t>Interested in our developments ?</a:t>
            </a:r>
          </a:p>
          <a:p>
            <a:pPr marL="0" indent="0">
              <a:buNone/>
            </a:pPr>
            <a:r>
              <a:rPr lang="en-US" sz="1800" dirty="0" smtClean="0"/>
              <a:t>Please contact us</a:t>
            </a:r>
          </a:p>
          <a:p>
            <a:pPr marL="0" indent="0">
              <a:buNone/>
            </a:pPr>
            <a:endParaRPr lang="fr-CH" dirty="0"/>
          </a:p>
          <a:p>
            <a:pPr marL="0" indent="0">
              <a:buNone/>
            </a:pPr>
            <a:endParaRPr lang="fr-CH" dirty="0" smtClean="0"/>
          </a:p>
          <a:p>
            <a:pPr marL="0" indent="0">
              <a:buNone/>
            </a:pPr>
            <a:r>
              <a:rPr lang="fr-CH" dirty="0" smtClean="0"/>
              <a:t>		</a:t>
            </a:r>
          </a:p>
          <a:p>
            <a:pPr marL="0" indent="0">
              <a:buNone/>
            </a:pPr>
            <a:r>
              <a:rPr lang="fr-CH" dirty="0"/>
              <a:t>	</a:t>
            </a:r>
            <a:r>
              <a:rPr lang="fr-CH" dirty="0" smtClean="0"/>
              <a:t>	Project leader : Christoph.Spirig@meteoswiss.ch</a:t>
            </a:r>
            <a:endParaRPr lang="en-US" dirty="0"/>
          </a:p>
        </p:txBody>
      </p:sp>
      <p:sp>
        <p:nvSpPr>
          <p:cNvPr id="3" name="Titr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84227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48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5724525" y="2762252"/>
            <a:ext cx="2897842" cy="1223961"/>
          </a:xfrm>
        </p:spPr>
        <p:txBody>
          <a:bodyPr/>
          <a:lstStyle/>
          <a:p>
            <a:r>
              <a:rPr lang="de-CH" dirty="0" err="1" smtClean="0"/>
              <a:t>MeteoSwiss</a:t>
            </a:r>
            <a:r>
              <a:rPr lang="de-CH" dirty="0" smtClean="0"/>
              <a:t> </a:t>
            </a:r>
            <a:r>
              <a:rPr lang="de-CH" dirty="0" err="1" smtClean="0"/>
              <a:t>challenge</a:t>
            </a:r>
            <a:r>
              <a:rPr lang="de-CH" dirty="0" smtClean="0"/>
              <a:t> </a:t>
            </a:r>
            <a:r>
              <a:rPr lang="de-CH" dirty="0" err="1" smtClean="0"/>
              <a:t>is</a:t>
            </a:r>
            <a:r>
              <a:rPr lang="de-CH" dirty="0" smtClean="0"/>
              <a:t> </a:t>
            </a:r>
            <a:r>
              <a:rPr lang="de-CH" dirty="0" err="1" smtClean="0"/>
              <a:t>to</a:t>
            </a:r>
            <a:r>
              <a:rPr lang="de-CH" dirty="0" smtClean="0"/>
              <a:t> </a:t>
            </a:r>
            <a:r>
              <a:rPr lang="de-CH" dirty="0" err="1" smtClean="0"/>
              <a:t>provide</a:t>
            </a:r>
            <a:r>
              <a:rPr lang="de-CH" dirty="0" smtClean="0"/>
              <a:t> </a:t>
            </a:r>
            <a:r>
              <a:rPr lang="de-CH" dirty="0" err="1" smtClean="0"/>
              <a:t>accurate</a:t>
            </a:r>
            <a:r>
              <a:rPr lang="de-CH" dirty="0" smtClean="0"/>
              <a:t> </a:t>
            </a:r>
            <a:r>
              <a:rPr lang="de-CH" dirty="0" err="1" smtClean="0"/>
              <a:t>weather</a:t>
            </a:r>
            <a:r>
              <a:rPr lang="de-CH" dirty="0" smtClean="0"/>
              <a:t> </a:t>
            </a:r>
            <a:r>
              <a:rPr lang="de-CH" dirty="0" err="1" smtClean="0"/>
              <a:t>forecasts</a:t>
            </a:r>
            <a:r>
              <a:rPr lang="de-CH" dirty="0" smtClean="0"/>
              <a:t> at </a:t>
            </a:r>
            <a:r>
              <a:rPr lang="de-CH" dirty="0" err="1" smtClean="0"/>
              <a:t>any</a:t>
            </a:r>
            <a:r>
              <a:rPr lang="de-CH" dirty="0" smtClean="0"/>
              <a:t> </a:t>
            </a:r>
            <a:r>
              <a:rPr lang="de-CH" dirty="0" err="1" smtClean="0"/>
              <a:t>spatial</a:t>
            </a:r>
            <a:r>
              <a:rPr lang="de-CH" dirty="0" smtClean="0"/>
              <a:t> </a:t>
            </a:r>
            <a:r>
              <a:rPr lang="de-CH" dirty="0" err="1" smtClean="0"/>
              <a:t>point</a:t>
            </a:r>
            <a:r>
              <a:rPr lang="de-CH" dirty="0" smtClean="0"/>
              <a:t> in </a:t>
            </a:r>
            <a:r>
              <a:rPr lang="de-CH" dirty="0" err="1" smtClean="0"/>
              <a:t>Switzerland</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6" y="1104900"/>
            <a:ext cx="4401049"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78" y="1104900"/>
            <a:ext cx="5324227" cy="2881312"/>
          </a:xfrm>
          <a:prstGeom prst="rect">
            <a:avLst/>
          </a:prstGeom>
        </p:spPr>
      </p:pic>
    </p:spTree>
    <p:extLst>
      <p:ext uri="{BB962C8B-B14F-4D97-AF65-F5344CB8AC3E}">
        <p14:creationId xmlns:p14="http://schemas.microsoft.com/office/powerpoint/2010/main" val="94663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CH" dirty="0" err="1" smtClean="0"/>
              <a:t>Actual</a:t>
            </a:r>
            <a:r>
              <a:rPr lang="de-CH" dirty="0" smtClean="0"/>
              <a:t> </a:t>
            </a:r>
            <a:r>
              <a:rPr lang="de-CH" dirty="0" err="1" smtClean="0"/>
              <a:t>state</a:t>
            </a:r>
            <a:endParaRPr lang="de-CH" dirty="0" smtClean="0"/>
          </a:p>
          <a:p>
            <a:r>
              <a:rPr lang="de-CH" dirty="0" err="1" smtClean="0"/>
              <a:t>Peoject</a:t>
            </a:r>
            <a:r>
              <a:rPr lang="de-CH" dirty="0" smtClean="0"/>
              <a:t> </a:t>
            </a:r>
            <a:r>
              <a:rPr lang="de-CH" dirty="0" err="1" smtClean="0"/>
              <a:t>PostprocVeri</a:t>
            </a:r>
            <a:endParaRPr lang="de-CH" dirty="0" smtClean="0"/>
          </a:p>
          <a:p>
            <a:pPr lvl="1"/>
            <a:r>
              <a:rPr lang="de-CH" dirty="0"/>
              <a:t>Goals </a:t>
            </a:r>
            <a:r>
              <a:rPr lang="de-CH" dirty="0" err="1"/>
              <a:t>of</a:t>
            </a:r>
            <a:r>
              <a:rPr lang="de-CH" dirty="0"/>
              <a:t> </a:t>
            </a:r>
            <a:r>
              <a:rPr lang="de-CH" dirty="0" err="1"/>
              <a:t>project</a:t>
            </a:r>
            <a:r>
              <a:rPr lang="de-CH" dirty="0"/>
              <a:t> </a:t>
            </a:r>
            <a:r>
              <a:rPr lang="de-CH" dirty="0" err="1" smtClean="0"/>
              <a:t>postprocessing</a:t>
            </a:r>
            <a:endParaRPr lang="de-CH" dirty="0" smtClean="0"/>
          </a:p>
          <a:p>
            <a:pPr lvl="1"/>
            <a:r>
              <a:rPr lang="de-CH" dirty="0" smtClean="0"/>
              <a:t>Main </a:t>
            </a:r>
            <a:r>
              <a:rPr lang="de-CH" dirty="0" err="1" smtClean="0"/>
              <a:t>elements</a:t>
            </a:r>
            <a:endParaRPr lang="de-CH" dirty="0" smtClean="0"/>
          </a:p>
          <a:p>
            <a:r>
              <a:rPr lang="de-CH" dirty="0" err="1" smtClean="0"/>
              <a:t>Collaborations</a:t>
            </a:r>
            <a:endParaRPr lang="de-CH" dirty="0" smtClean="0"/>
          </a:p>
          <a:p>
            <a:endParaRPr lang="de-CH" dirty="0"/>
          </a:p>
        </p:txBody>
      </p:sp>
      <p:sp>
        <p:nvSpPr>
          <p:cNvPr id="2" name="Titel 1"/>
          <p:cNvSpPr>
            <a:spLocks noGrp="1"/>
          </p:cNvSpPr>
          <p:nvPr>
            <p:ph type="title"/>
          </p:nvPr>
        </p:nvSpPr>
        <p:spPr/>
        <p:txBody>
          <a:bodyPr/>
          <a:lstStyle/>
          <a:p>
            <a:r>
              <a:rPr lang="de-CH" dirty="0" smtClean="0"/>
              <a:t>Content</a:t>
            </a:r>
            <a:endParaRPr lang="de-CH" dirty="0"/>
          </a:p>
        </p:txBody>
      </p:sp>
    </p:spTree>
    <p:extLst>
      <p:ext uri="{BB962C8B-B14F-4D97-AF65-F5344CB8AC3E}">
        <p14:creationId xmlns:p14="http://schemas.microsoft.com/office/powerpoint/2010/main" val="213808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1179830" y="1144441"/>
            <a:ext cx="7527926" cy="2734142"/>
          </a:xfrm>
        </p:spPr>
        <p:txBody>
          <a:bodyPr/>
          <a:lstStyle/>
          <a:p>
            <a:r>
              <a:rPr lang="fr-CH" dirty="0" smtClean="0"/>
              <a:t>Few </a:t>
            </a:r>
            <a:r>
              <a:rPr lang="fr-CH" dirty="0" err="1" smtClean="0"/>
              <a:t>postprocessing</a:t>
            </a:r>
            <a:r>
              <a:rPr lang="fr-CH" dirty="0" smtClean="0"/>
              <a:t> : </a:t>
            </a:r>
            <a:r>
              <a:rPr lang="fr-CH" dirty="0" err="1" smtClean="0"/>
              <a:t>Kalman</a:t>
            </a:r>
            <a:r>
              <a:rPr lang="fr-CH" dirty="0" smtClean="0"/>
              <a:t> </a:t>
            </a:r>
            <a:r>
              <a:rPr lang="fr-CH" dirty="0" err="1" smtClean="0"/>
              <a:t>filter</a:t>
            </a:r>
            <a:r>
              <a:rPr lang="fr-CH" dirty="0" smtClean="0"/>
              <a:t>, MOSMIX, </a:t>
            </a:r>
            <a:r>
              <a:rPr lang="fr-CH" dirty="0"/>
              <a:t>on </a:t>
            </a:r>
            <a:r>
              <a:rPr lang="fr-CH" dirty="0" smtClean="0"/>
              <a:t>point-</a:t>
            </a:r>
            <a:r>
              <a:rPr lang="fr-CH" dirty="0" err="1" smtClean="0"/>
              <a:t>forecast</a:t>
            </a:r>
            <a:r>
              <a:rPr lang="fr-CH" dirty="0" smtClean="0"/>
              <a:t> at stations</a:t>
            </a:r>
          </a:p>
          <a:p>
            <a:r>
              <a:rPr lang="fr-CH" dirty="0" smtClean="0"/>
              <a:t>Production : man-machine, </a:t>
            </a:r>
            <a:r>
              <a:rPr lang="fr-CH" dirty="0" err="1" smtClean="0"/>
              <a:t>mixing</a:t>
            </a:r>
            <a:r>
              <a:rPr lang="fr-CH" dirty="0" smtClean="0"/>
              <a:t> </a:t>
            </a:r>
            <a:r>
              <a:rPr lang="fr-CH" dirty="0" err="1" smtClean="0"/>
              <a:t>supervised</a:t>
            </a:r>
            <a:r>
              <a:rPr lang="fr-CH" dirty="0" smtClean="0"/>
              <a:t> values and model outputs </a:t>
            </a:r>
            <a:endParaRPr lang="en-US" dirty="0"/>
          </a:p>
        </p:txBody>
      </p:sp>
      <p:sp>
        <p:nvSpPr>
          <p:cNvPr id="3" name="Titre 2"/>
          <p:cNvSpPr>
            <a:spLocks noGrp="1"/>
          </p:cNvSpPr>
          <p:nvPr>
            <p:ph type="title"/>
          </p:nvPr>
        </p:nvSpPr>
        <p:spPr/>
        <p:txBody>
          <a:bodyPr/>
          <a:lstStyle/>
          <a:p>
            <a:r>
              <a:rPr lang="fr-CH" dirty="0" err="1" smtClean="0"/>
              <a:t>Actual</a:t>
            </a:r>
            <a:r>
              <a:rPr lang="fr-CH" dirty="0" smtClean="0"/>
              <a:t> state</a:t>
            </a:r>
            <a:endParaRPr lang="en-US" dirty="0"/>
          </a:p>
        </p:txBody>
      </p:sp>
      <p:grpSp>
        <p:nvGrpSpPr>
          <p:cNvPr id="78" name="Group 77"/>
          <p:cNvGrpSpPr/>
          <p:nvPr/>
        </p:nvGrpSpPr>
        <p:grpSpPr>
          <a:xfrm>
            <a:off x="1418050" y="1959914"/>
            <a:ext cx="5388365" cy="2127935"/>
            <a:chOff x="1418050" y="991060"/>
            <a:chExt cx="5388365" cy="2127935"/>
          </a:xfrm>
        </p:grpSpPr>
        <p:sp>
          <p:nvSpPr>
            <p:cNvPr id="79" name="Rounded Rectangle 78"/>
            <p:cNvSpPr/>
            <p:nvPr/>
          </p:nvSpPr>
          <p:spPr>
            <a:xfrm>
              <a:off x="1418050" y="1437342"/>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COSMO-1</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0" name="Rounded Rectangle 79"/>
            <p:cNvSpPr/>
            <p:nvPr/>
          </p:nvSpPr>
          <p:spPr>
            <a:xfrm>
              <a:off x="1418050" y="1664166"/>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COSMO-</a:t>
              </a:r>
              <a:r>
                <a:rPr kumimoji="0" lang="en-GB" sz="1000" b="0" i="0" u="none" strike="noStrike" kern="0" cap="none" spc="0" normalizeH="0" baseline="0" noProof="0" dirty="0" smtClean="0">
                  <a:ln>
                    <a:noFill/>
                  </a:ln>
                  <a:solidFill>
                    <a:prstClr val="white"/>
                  </a:solidFill>
                  <a:effectLst/>
                  <a:uLnTx/>
                  <a:uFillTx/>
                  <a:latin typeface="Calibri"/>
                  <a:ea typeface="+mn-ea"/>
                  <a:cs typeface="+mn-cs"/>
                </a:rPr>
                <a:t>E</a:t>
              </a:r>
            </a:p>
          </p:txBody>
        </p:sp>
        <p:sp>
          <p:nvSpPr>
            <p:cNvPr id="81" name="Rounded Rectangle 80"/>
            <p:cNvSpPr/>
            <p:nvPr/>
          </p:nvSpPr>
          <p:spPr>
            <a:xfrm>
              <a:off x="1418050" y="1890991"/>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IFS</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2" name="Rounded Rectangle 81"/>
            <p:cNvSpPr/>
            <p:nvPr/>
          </p:nvSpPr>
          <p:spPr>
            <a:xfrm>
              <a:off x="1418050" y="2832763"/>
              <a:ext cx="849694" cy="286232"/>
            </a:xfrm>
            <a:prstGeom prst="roundRect">
              <a:avLst/>
            </a:prstGeom>
            <a:solidFill>
              <a:srgbClr val="DEEF75"/>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Observations</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3" name="Rounded Rectangle 82"/>
            <p:cNvSpPr>
              <a:spLocks noChangeAspect="1"/>
            </p:cNvSpPr>
            <p:nvPr/>
          </p:nvSpPr>
          <p:spPr>
            <a:xfrm>
              <a:off x="5572862" y="2237162"/>
              <a:ext cx="777686" cy="52912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a:ea typeface="+mn-ea"/>
                  <a:cs typeface="+mn-cs"/>
                </a:rPr>
                <a:t>Modified gridded + </a:t>
              </a:r>
              <a:r>
                <a:rPr kumimoji="0" lang="en-US" sz="900" b="0" i="0" u="none" strike="noStrike" kern="0" cap="none" spc="0" normalizeH="0" baseline="0" noProof="0" dirty="0" err="1" smtClean="0">
                  <a:ln>
                    <a:noFill/>
                  </a:ln>
                  <a:solidFill>
                    <a:prstClr val="white"/>
                  </a:solidFill>
                  <a:effectLst/>
                  <a:uLnTx/>
                  <a:uFillTx/>
                  <a:latin typeface="Calibri"/>
                  <a:ea typeface="+mn-ea"/>
                  <a:cs typeface="+mn-cs"/>
                </a:rPr>
                <a:t>PoI</a:t>
              </a:r>
              <a:r>
                <a:rPr kumimoji="0" lang="en-US" sz="900" b="0" i="0" u="none" strike="noStrike" kern="0" cap="none" spc="0" normalizeH="0" baseline="0" noProof="0" dirty="0" smtClean="0">
                  <a:ln>
                    <a:noFill/>
                  </a:ln>
                  <a:solidFill>
                    <a:prstClr val="white"/>
                  </a:solidFill>
                  <a:effectLst/>
                  <a:uLnTx/>
                  <a:uFillTx/>
                  <a:latin typeface="Calibri"/>
                  <a:ea typeface="+mn-ea"/>
                  <a:cs typeface="+mn-cs"/>
                </a:rPr>
                <a:t> forecasts</a:t>
              </a:r>
              <a:endParaRPr kumimoji="0" lang="en-GB" sz="9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Rounded Rectangle 83"/>
            <p:cNvSpPr>
              <a:spLocks noChangeAspect="1"/>
            </p:cNvSpPr>
            <p:nvPr/>
          </p:nvSpPr>
          <p:spPr>
            <a:xfrm>
              <a:off x="3077007" y="2319549"/>
              <a:ext cx="585228" cy="36829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First Guess</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Rounded Rectangle 84"/>
            <p:cNvSpPr>
              <a:spLocks noChangeAspect="1"/>
            </p:cNvSpPr>
            <p:nvPr/>
          </p:nvSpPr>
          <p:spPr>
            <a:xfrm>
              <a:off x="3905674" y="2319105"/>
              <a:ext cx="585228" cy="36829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VAL</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Diamond 85"/>
            <p:cNvSpPr/>
            <p:nvPr/>
          </p:nvSpPr>
          <p:spPr>
            <a:xfrm>
              <a:off x="4682871" y="2237161"/>
              <a:ext cx="710457" cy="529121"/>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INCA + </a:t>
              </a:r>
              <a:br>
                <a:rPr kumimoji="0" lang="en-US" sz="1000" b="0" i="0" u="none" strike="noStrike" kern="0" cap="none" spc="0" normalizeH="0" baseline="0" noProof="0" dirty="0" smtClean="0">
                  <a:ln>
                    <a:noFill/>
                  </a:ln>
                  <a:solidFill>
                    <a:prstClr val="black"/>
                  </a:solidFill>
                  <a:effectLst/>
                  <a:uLnTx/>
                  <a:uFillTx/>
                  <a:latin typeface="Calibri"/>
                  <a:ea typeface="+mn-ea"/>
                  <a:cs typeface="+mn-cs"/>
                </a:rPr>
              </a:br>
              <a:r>
                <a:rPr kumimoji="0" lang="en-US" sz="1000" b="0" i="0" u="none" strike="noStrike" kern="0" cap="none" spc="0" normalizeH="0" baseline="0" noProof="0" dirty="0" smtClean="0">
                  <a:ln>
                    <a:noFill/>
                  </a:ln>
                  <a:solidFill>
                    <a:prstClr val="black"/>
                  </a:solidFill>
                  <a:effectLst/>
                  <a:uLnTx/>
                  <a:uFillTx/>
                  <a:latin typeface="Calibri"/>
                  <a:ea typeface="+mn-ea"/>
                  <a:cs typeface="+mn-cs"/>
                </a:rPr>
                <a:t>data4web</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7" name="Elbow Connector 86"/>
            <p:cNvCxnSpPr/>
            <p:nvPr/>
          </p:nvCxnSpPr>
          <p:spPr>
            <a:xfrm>
              <a:off x="2517149" y="1526452"/>
              <a:ext cx="848662" cy="364541"/>
            </a:xfrm>
            <a:prstGeom prst="bentConnector3">
              <a:avLst>
                <a:gd name="adj1" fmla="val 49439"/>
              </a:avLst>
            </a:prstGeom>
            <a:noFill/>
            <a:ln w="9525" cap="flat" cmpd="sng" algn="ctr">
              <a:solidFill>
                <a:srgbClr val="4F81BD">
                  <a:shade val="95000"/>
                  <a:satMod val="105000"/>
                </a:srgbClr>
              </a:solidFill>
              <a:prstDash val="solid"/>
            </a:ln>
            <a:effectLst/>
          </p:spPr>
        </p:cxnSp>
        <p:cxnSp>
          <p:nvCxnSpPr>
            <p:cNvPr id="88" name="Elbow Connector 87"/>
            <p:cNvCxnSpPr>
              <a:stCxn id="80" idx="3"/>
            </p:cNvCxnSpPr>
            <p:nvPr/>
          </p:nvCxnSpPr>
          <p:spPr>
            <a:xfrm>
              <a:off x="2267747" y="1753277"/>
              <a:ext cx="1101877" cy="137715"/>
            </a:xfrm>
            <a:prstGeom prst="bentConnector3">
              <a:avLst>
                <a:gd name="adj1" fmla="val 60960"/>
              </a:avLst>
            </a:prstGeom>
            <a:noFill/>
            <a:ln w="9525" cap="flat" cmpd="sng" algn="ctr">
              <a:solidFill>
                <a:srgbClr val="4F81BD">
                  <a:shade val="95000"/>
                  <a:satMod val="105000"/>
                </a:srgbClr>
              </a:solidFill>
              <a:prstDash val="solid"/>
            </a:ln>
            <a:effectLst/>
          </p:spPr>
        </p:cxnSp>
        <p:cxnSp>
          <p:nvCxnSpPr>
            <p:cNvPr id="89" name="Elbow Connector 88"/>
            <p:cNvCxnSpPr>
              <a:stCxn id="81" idx="3"/>
            </p:cNvCxnSpPr>
            <p:nvPr/>
          </p:nvCxnSpPr>
          <p:spPr>
            <a:xfrm flipV="1">
              <a:off x="2267747" y="1890993"/>
              <a:ext cx="1101877" cy="89110"/>
            </a:xfrm>
            <a:prstGeom prst="bentConnector3">
              <a:avLst>
                <a:gd name="adj1" fmla="val 60763"/>
              </a:avLst>
            </a:prstGeom>
            <a:noFill/>
            <a:ln w="9525" cap="flat" cmpd="sng" algn="ctr">
              <a:solidFill>
                <a:srgbClr val="4F81BD">
                  <a:shade val="95000"/>
                  <a:satMod val="105000"/>
                </a:srgbClr>
              </a:solidFill>
              <a:prstDash val="solid"/>
            </a:ln>
            <a:effectLst/>
          </p:spPr>
        </p:cxnSp>
        <p:cxnSp>
          <p:nvCxnSpPr>
            <p:cNvPr id="90" name="Elbow Connector 89"/>
            <p:cNvCxnSpPr>
              <a:stCxn id="111" idx="3"/>
              <a:endCxn id="115" idx="3"/>
            </p:cNvCxnSpPr>
            <p:nvPr/>
          </p:nvCxnSpPr>
          <p:spPr>
            <a:xfrm flipV="1">
              <a:off x="2754447" y="1892371"/>
              <a:ext cx="624220" cy="287815"/>
            </a:xfrm>
            <a:prstGeom prst="bentConnector3">
              <a:avLst>
                <a:gd name="adj1" fmla="val 28637"/>
              </a:avLst>
            </a:prstGeom>
            <a:noFill/>
            <a:ln w="9525" cap="flat" cmpd="sng" algn="ctr">
              <a:solidFill>
                <a:srgbClr val="4F81BD">
                  <a:shade val="95000"/>
                  <a:satMod val="105000"/>
                </a:srgbClr>
              </a:solidFill>
              <a:prstDash val="solid"/>
            </a:ln>
            <a:effectLst/>
          </p:spPr>
        </p:cxnSp>
        <p:cxnSp>
          <p:nvCxnSpPr>
            <p:cNvPr id="91" name="Elbow Connector 90"/>
            <p:cNvCxnSpPr>
              <a:stCxn id="82" idx="3"/>
              <a:endCxn id="86" idx="2"/>
            </p:cNvCxnSpPr>
            <p:nvPr/>
          </p:nvCxnSpPr>
          <p:spPr>
            <a:xfrm flipV="1">
              <a:off x="2267747" y="2766282"/>
              <a:ext cx="2770353" cy="209599"/>
            </a:xfrm>
            <a:prstGeom prst="bentConnector2">
              <a:avLst/>
            </a:prstGeom>
            <a:noFill/>
            <a:ln w="9525" cap="flat" cmpd="sng" algn="ctr">
              <a:solidFill>
                <a:srgbClr val="4F81BD">
                  <a:shade val="95000"/>
                  <a:satMod val="105000"/>
                </a:srgbClr>
              </a:solidFill>
              <a:prstDash val="solid"/>
            </a:ln>
            <a:effectLst/>
          </p:spPr>
        </p:cxnSp>
        <p:cxnSp>
          <p:nvCxnSpPr>
            <p:cNvPr id="92" name="Elbow Connector 91"/>
            <p:cNvCxnSpPr>
              <a:stCxn id="111" idx="3"/>
              <a:endCxn id="84" idx="1"/>
            </p:cNvCxnSpPr>
            <p:nvPr/>
          </p:nvCxnSpPr>
          <p:spPr>
            <a:xfrm>
              <a:off x="2754447" y="2180186"/>
              <a:ext cx="322560" cy="323513"/>
            </a:xfrm>
            <a:prstGeom prst="bentConnector3">
              <a:avLst>
                <a:gd name="adj1" fmla="val 53937"/>
              </a:avLst>
            </a:prstGeom>
            <a:noFill/>
            <a:ln w="9525" cap="flat" cmpd="sng" algn="ctr">
              <a:solidFill>
                <a:srgbClr val="4F81BD">
                  <a:shade val="95000"/>
                  <a:satMod val="105000"/>
                </a:srgbClr>
              </a:solidFill>
              <a:prstDash val="solid"/>
            </a:ln>
            <a:effectLst/>
          </p:spPr>
        </p:cxnSp>
        <p:cxnSp>
          <p:nvCxnSpPr>
            <p:cNvPr id="93" name="Straight Connector 92"/>
            <p:cNvCxnSpPr>
              <a:stCxn id="84" idx="3"/>
              <a:endCxn id="85" idx="1"/>
            </p:cNvCxnSpPr>
            <p:nvPr/>
          </p:nvCxnSpPr>
          <p:spPr>
            <a:xfrm flipV="1">
              <a:off x="3662237" y="2503253"/>
              <a:ext cx="243439" cy="444"/>
            </a:xfrm>
            <a:prstGeom prst="line">
              <a:avLst/>
            </a:prstGeom>
            <a:noFill/>
            <a:ln w="9525" cap="flat" cmpd="sng" algn="ctr">
              <a:solidFill>
                <a:srgbClr val="4F81BD">
                  <a:shade val="95000"/>
                  <a:satMod val="105000"/>
                </a:srgbClr>
              </a:solidFill>
              <a:prstDash val="solid"/>
            </a:ln>
            <a:effectLst/>
          </p:spPr>
        </p:cxnSp>
        <p:cxnSp>
          <p:nvCxnSpPr>
            <p:cNvPr id="94" name="Straight Connector 93"/>
            <p:cNvCxnSpPr>
              <a:endCxn id="95" idx="1"/>
            </p:cNvCxnSpPr>
            <p:nvPr/>
          </p:nvCxnSpPr>
          <p:spPr>
            <a:xfrm>
              <a:off x="4198288" y="1890991"/>
              <a:ext cx="1374574" cy="2756"/>
            </a:xfrm>
            <a:prstGeom prst="line">
              <a:avLst/>
            </a:prstGeom>
            <a:noFill/>
            <a:ln w="9525" cap="flat" cmpd="sng" algn="ctr">
              <a:solidFill>
                <a:srgbClr val="4F81BD">
                  <a:shade val="95000"/>
                  <a:satMod val="105000"/>
                </a:srgbClr>
              </a:solidFill>
              <a:prstDash val="solid"/>
            </a:ln>
            <a:effectLst/>
          </p:spPr>
        </p:cxnSp>
        <p:sp>
          <p:nvSpPr>
            <p:cNvPr id="95" name="Rounded Rectangle 94"/>
            <p:cNvSpPr>
              <a:spLocks noChangeAspect="1"/>
            </p:cNvSpPr>
            <p:nvPr/>
          </p:nvSpPr>
          <p:spPr>
            <a:xfrm>
              <a:off x="5572862" y="1582998"/>
              <a:ext cx="777686" cy="621500"/>
            </a:xfrm>
            <a:prstGeom prst="roundRect">
              <a:avLst/>
            </a:prstGeom>
            <a:solidFill>
              <a:srgbClr val="4F81BD"/>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a:ea typeface="+mn-ea"/>
                  <a:cs typeface="+mn-cs"/>
                </a:rPr>
                <a:t>text forecasts, warnings, consulting</a:t>
              </a:r>
              <a:r>
                <a:rPr kumimoji="0" lang="en-US" sz="1000" b="0" i="0" u="none" strike="noStrike" kern="0" cap="none" spc="0" normalizeH="0" baseline="0" noProof="0" dirty="0" smtClean="0">
                  <a:ln>
                    <a:noFill/>
                  </a:ln>
                  <a:solidFill>
                    <a:prstClr val="white"/>
                  </a:solidFill>
                  <a:effectLst/>
                  <a:uLnTx/>
                  <a:uFillTx/>
                  <a:latin typeface="Calibri"/>
                  <a:ea typeface="+mn-ea"/>
                  <a:cs typeface="+mn-cs"/>
                </a:rPr>
                <a:t>, … </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96" name="Straight Connector 95"/>
            <p:cNvCxnSpPr/>
            <p:nvPr/>
          </p:nvCxnSpPr>
          <p:spPr>
            <a:xfrm>
              <a:off x="3783955" y="2054389"/>
              <a:ext cx="0" cy="451766"/>
            </a:xfrm>
            <a:prstGeom prst="line">
              <a:avLst/>
            </a:prstGeom>
            <a:noFill/>
            <a:ln w="9525" cap="flat" cmpd="sng" algn="ctr">
              <a:solidFill>
                <a:srgbClr val="4F81BD">
                  <a:shade val="95000"/>
                  <a:satMod val="105000"/>
                </a:srgbClr>
              </a:solidFill>
              <a:prstDash val="solid"/>
            </a:ln>
            <a:effectLst/>
          </p:spPr>
        </p:cxnSp>
        <p:cxnSp>
          <p:nvCxnSpPr>
            <p:cNvPr id="97" name="Straight Connector 96"/>
            <p:cNvCxnSpPr>
              <a:stCxn id="85" idx="3"/>
              <a:endCxn id="86" idx="1"/>
            </p:cNvCxnSpPr>
            <p:nvPr/>
          </p:nvCxnSpPr>
          <p:spPr>
            <a:xfrm flipV="1">
              <a:off x="4490902" y="2501720"/>
              <a:ext cx="191966" cy="1533"/>
            </a:xfrm>
            <a:prstGeom prst="line">
              <a:avLst/>
            </a:prstGeom>
            <a:noFill/>
            <a:ln w="9525" cap="flat" cmpd="sng" algn="ctr">
              <a:solidFill>
                <a:srgbClr val="4F81BD">
                  <a:shade val="95000"/>
                  <a:satMod val="105000"/>
                </a:srgbClr>
              </a:solidFill>
              <a:prstDash val="solid"/>
            </a:ln>
            <a:effectLst/>
          </p:spPr>
        </p:cxnSp>
        <p:cxnSp>
          <p:nvCxnSpPr>
            <p:cNvPr id="98" name="Straight Connector 97"/>
            <p:cNvCxnSpPr>
              <a:stCxn id="86" idx="3"/>
              <a:endCxn id="83" idx="1"/>
            </p:cNvCxnSpPr>
            <p:nvPr/>
          </p:nvCxnSpPr>
          <p:spPr>
            <a:xfrm>
              <a:off x="5393328" y="2501722"/>
              <a:ext cx="179537" cy="1"/>
            </a:xfrm>
            <a:prstGeom prst="line">
              <a:avLst/>
            </a:prstGeom>
            <a:noFill/>
            <a:ln w="9525" cap="flat" cmpd="sng" algn="ctr">
              <a:solidFill>
                <a:srgbClr val="4F81BD">
                  <a:shade val="95000"/>
                  <a:satMod val="105000"/>
                </a:srgbClr>
              </a:solidFill>
              <a:prstDash val="solid"/>
            </a:ln>
            <a:effectLst/>
          </p:spPr>
        </p:cxnSp>
        <p:sp>
          <p:nvSpPr>
            <p:cNvPr id="99" name="Rectangle 98"/>
            <p:cNvSpPr/>
            <p:nvPr/>
          </p:nvSpPr>
          <p:spPr>
            <a:xfrm>
              <a:off x="5496294" y="991060"/>
              <a:ext cx="1275262" cy="1854788"/>
            </a:xfrm>
            <a:prstGeom prst="rect">
              <a:avLst/>
            </a:prstGeom>
            <a:noFill/>
            <a:ln w="1905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0" name="TextBox 99"/>
            <p:cNvSpPr txBox="1"/>
            <p:nvPr/>
          </p:nvSpPr>
          <p:spPr>
            <a:xfrm rot="5400000">
              <a:off x="6044892" y="1733787"/>
              <a:ext cx="11537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smtClean="0">
                  <a:ln>
                    <a:noFill/>
                  </a:ln>
                  <a:solidFill>
                    <a:prstClr val="black"/>
                  </a:solidFill>
                  <a:effectLst/>
                  <a:uLnTx/>
                  <a:uFillTx/>
                  <a:latin typeface="Calibri"/>
                </a:rPr>
                <a:t>customers</a:t>
              </a:r>
              <a:endParaRPr kumimoji="0" lang="de-CH" sz="1800" b="0" i="0" u="none" strike="noStrike" kern="0" cap="none" spc="0" normalizeH="0" baseline="0" noProof="0" dirty="0" smtClean="0">
                <a:ln>
                  <a:noFill/>
                </a:ln>
                <a:solidFill>
                  <a:prstClr val="black"/>
                </a:solidFill>
                <a:effectLst/>
                <a:uLnTx/>
                <a:uFillTx/>
                <a:latin typeface="Calibri"/>
              </a:endParaRPr>
            </a:p>
          </p:txBody>
        </p:sp>
        <p:sp>
          <p:nvSpPr>
            <p:cNvPr id="101" name="Rounded Rectangle 100"/>
            <p:cNvSpPr/>
            <p:nvPr/>
          </p:nvSpPr>
          <p:spPr>
            <a:xfrm>
              <a:off x="5572862" y="1057687"/>
              <a:ext cx="777686" cy="2041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50" b="0" i="0" u="none" strike="noStrike" kern="0" cap="none" spc="0" normalizeH="0" baseline="0" noProof="0" dirty="0" smtClean="0">
                  <a:ln>
                    <a:noFill/>
                  </a:ln>
                  <a:solidFill>
                    <a:prstClr val="white"/>
                  </a:solidFill>
                  <a:effectLst/>
                  <a:uLnTx/>
                  <a:uFillTx/>
                  <a:latin typeface="Calibri"/>
                  <a:ea typeface="+mn-ea"/>
                  <a:cs typeface="+mn-cs"/>
                </a:rPr>
                <a:t>DMO</a:t>
              </a:r>
            </a:p>
          </p:txBody>
        </p:sp>
        <p:cxnSp>
          <p:nvCxnSpPr>
            <p:cNvPr id="102" name="Elbow Connector 101"/>
            <p:cNvCxnSpPr>
              <a:stCxn id="79" idx="3"/>
              <a:endCxn id="101" idx="1"/>
            </p:cNvCxnSpPr>
            <p:nvPr/>
          </p:nvCxnSpPr>
          <p:spPr>
            <a:xfrm flipV="1">
              <a:off x="2267744" y="1159747"/>
              <a:ext cx="3305118" cy="366704"/>
            </a:xfrm>
            <a:prstGeom prst="bentConnector3">
              <a:avLst>
                <a:gd name="adj1" fmla="val 20246"/>
              </a:avLst>
            </a:prstGeom>
            <a:noFill/>
            <a:ln w="9525" cap="flat" cmpd="sng" algn="ctr">
              <a:solidFill>
                <a:srgbClr val="4F81BD">
                  <a:shade val="95000"/>
                  <a:satMod val="105000"/>
                </a:srgbClr>
              </a:solidFill>
              <a:prstDash val="solid"/>
            </a:ln>
            <a:effectLst/>
          </p:spPr>
        </p:cxnSp>
        <p:sp>
          <p:nvSpPr>
            <p:cNvPr id="103" name="Rounded Rectangle 102"/>
            <p:cNvSpPr/>
            <p:nvPr/>
          </p:nvSpPr>
          <p:spPr>
            <a:xfrm>
              <a:off x="5572862" y="1317652"/>
              <a:ext cx="777686" cy="23238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900" b="0" i="0" u="none" strike="noStrike" kern="0" cap="none" spc="0" normalizeH="0" baseline="0" noProof="0" dirty="0" err="1" smtClean="0">
                  <a:ln>
                    <a:noFill/>
                  </a:ln>
                  <a:solidFill>
                    <a:prstClr val="white"/>
                  </a:solidFill>
                  <a:effectLst/>
                  <a:uLnTx/>
                  <a:uFillTx/>
                  <a:latin typeface="Calibri"/>
                  <a:ea typeface="+mn-ea"/>
                  <a:cs typeface="+mn-cs"/>
                </a:rPr>
                <a:t>spec</a:t>
              </a:r>
              <a:r>
                <a:rPr kumimoji="0" lang="de-CH" sz="900" b="0" i="0" u="none" strike="noStrike" kern="0" cap="none" spc="0" normalizeH="0" baseline="0" noProof="0" dirty="0" smtClean="0">
                  <a:ln>
                    <a:noFill/>
                  </a:ln>
                  <a:solidFill>
                    <a:prstClr val="white"/>
                  </a:solidFill>
                  <a:effectLst/>
                  <a:uLnTx/>
                  <a:uFillTx/>
                  <a:latin typeface="Calibri"/>
                  <a:ea typeface="+mn-ea"/>
                  <a:cs typeface="+mn-cs"/>
                </a:rPr>
                <a:t>. aut. </a:t>
              </a:r>
              <a:r>
                <a:rPr kumimoji="0" lang="de-CH" sz="900" b="0" i="0" u="none" strike="noStrike" kern="0" cap="none" spc="0" normalizeH="0" baseline="0" noProof="0" dirty="0" err="1" smtClean="0">
                  <a:ln>
                    <a:noFill/>
                  </a:ln>
                  <a:solidFill>
                    <a:prstClr val="white"/>
                  </a:solidFill>
                  <a:effectLst/>
                  <a:uLnTx/>
                  <a:uFillTx/>
                  <a:latin typeface="Calibri"/>
                  <a:ea typeface="+mn-ea"/>
                  <a:cs typeface="+mn-cs"/>
                </a:rPr>
                <a:t>products</a:t>
              </a:r>
              <a:endParaRPr kumimoji="0" lang="de-CH" sz="9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04" name="Elbow Connector 152"/>
            <p:cNvCxnSpPr>
              <a:stCxn id="107" idx="1"/>
              <a:endCxn id="107" idx="1"/>
            </p:cNvCxnSpPr>
            <p:nvPr/>
          </p:nvCxnSpPr>
          <p:spPr>
            <a:xfrm>
              <a:off x="3045621" y="1434544"/>
              <a:ext cx="0" cy="0"/>
            </a:xfrm>
            <a:prstGeom prst="straightConnector1">
              <a:avLst/>
            </a:prstGeom>
            <a:noFill/>
            <a:ln w="9525" cap="flat" cmpd="sng" algn="ctr">
              <a:solidFill>
                <a:srgbClr val="4F81BD">
                  <a:shade val="95000"/>
                  <a:satMod val="105000"/>
                </a:srgbClr>
              </a:solidFill>
              <a:prstDash val="solid"/>
            </a:ln>
            <a:effectLst/>
          </p:spPr>
        </p:cxnSp>
        <p:cxnSp>
          <p:nvCxnSpPr>
            <p:cNvPr id="105" name="Straight Connector 104"/>
            <p:cNvCxnSpPr>
              <a:stCxn id="107" idx="2"/>
            </p:cNvCxnSpPr>
            <p:nvPr/>
          </p:nvCxnSpPr>
          <p:spPr>
            <a:xfrm>
              <a:off x="3369621" y="1677545"/>
              <a:ext cx="0" cy="213448"/>
            </a:xfrm>
            <a:prstGeom prst="line">
              <a:avLst/>
            </a:prstGeom>
            <a:noFill/>
            <a:ln w="9525" cap="flat" cmpd="sng" algn="ctr">
              <a:solidFill>
                <a:srgbClr val="4F81BD">
                  <a:shade val="95000"/>
                  <a:satMod val="105000"/>
                </a:srgbClr>
              </a:solidFill>
              <a:prstDash val="solid"/>
            </a:ln>
            <a:effectLst/>
          </p:spPr>
        </p:cxnSp>
        <p:cxnSp>
          <p:nvCxnSpPr>
            <p:cNvPr id="106" name="Straight Connector 105"/>
            <p:cNvCxnSpPr>
              <a:stCxn id="107" idx="1"/>
            </p:cNvCxnSpPr>
            <p:nvPr/>
          </p:nvCxnSpPr>
          <p:spPr>
            <a:xfrm flipH="1">
              <a:off x="2941483" y="1434544"/>
              <a:ext cx="104141" cy="0"/>
            </a:xfrm>
            <a:prstGeom prst="line">
              <a:avLst/>
            </a:prstGeom>
            <a:noFill/>
            <a:ln w="9525" cap="flat" cmpd="sng" algn="ctr">
              <a:solidFill>
                <a:srgbClr val="4F81BD">
                  <a:shade val="95000"/>
                  <a:satMod val="105000"/>
                </a:srgbClr>
              </a:solidFill>
              <a:prstDash val="solid"/>
            </a:ln>
            <a:effectLst/>
          </p:spPr>
        </p:cxnSp>
        <p:sp>
          <p:nvSpPr>
            <p:cNvPr id="107" name="Diamond 106"/>
            <p:cNvSpPr/>
            <p:nvPr/>
          </p:nvSpPr>
          <p:spPr>
            <a:xfrm>
              <a:off x="3045621" y="1191544"/>
              <a:ext cx="648000" cy="486000"/>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various </a:t>
              </a:r>
              <a:br>
                <a:rPr kumimoji="0" lang="en-US" sz="1000" b="0" i="0" u="none" strike="noStrike" kern="0" cap="none" spc="0" normalizeH="0" baseline="0" noProof="0" dirty="0" smtClean="0">
                  <a:ln>
                    <a:noFill/>
                  </a:ln>
                  <a:solidFill>
                    <a:prstClr val="black"/>
                  </a:solidFill>
                  <a:effectLst/>
                  <a:uLnTx/>
                  <a:uFillTx/>
                  <a:latin typeface="Calibri"/>
                  <a:ea typeface="+mn-ea"/>
                  <a:cs typeface="+mn-cs"/>
                </a:rPr>
              </a:br>
              <a:r>
                <a:rPr kumimoji="0" lang="en-US" sz="1000" b="0" i="0" u="none" strike="noStrike" kern="0" cap="none" spc="0" normalizeH="0" baseline="0" noProof="0" dirty="0" smtClean="0">
                  <a:ln>
                    <a:noFill/>
                  </a:ln>
                  <a:solidFill>
                    <a:prstClr val="black"/>
                  </a:solidFill>
                  <a:effectLst/>
                  <a:uLnTx/>
                  <a:uFillTx/>
                  <a:latin typeface="Calibri"/>
                  <a:ea typeface="+mn-ea"/>
                  <a:cs typeface="+mn-cs"/>
                </a:rPr>
                <a:t>tools</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pic>
          <p:nvPicPr>
            <p:cNvPr id="108"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79291" y="1210021"/>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962185" y="2262926"/>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0" name="Straight Connector 109"/>
            <p:cNvCxnSpPr/>
            <p:nvPr/>
          </p:nvCxnSpPr>
          <p:spPr>
            <a:xfrm flipH="1">
              <a:off x="3700874" y="1433846"/>
              <a:ext cx="1879241" cy="698"/>
            </a:xfrm>
            <a:prstGeom prst="line">
              <a:avLst/>
            </a:prstGeom>
            <a:noFill/>
            <a:ln w="9525" cap="flat" cmpd="sng" algn="ctr">
              <a:solidFill>
                <a:srgbClr val="4F81BD">
                  <a:shade val="95000"/>
                  <a:satMod val="105000"/>
                </a:srgbClr>
              </a:solidFill>
              <a:prstDash val="solid"/>
            </a:ln>
            <a:effectLst/>
          </p:spPr>
        </p:cxnSp>
        <p:sp>
          <p:nvSpPr>
            <p:cNvPr id="111" name="Diamond 110"/>
            <p:cNvSpPr>
              <a:spLocks noChangeAspect="1"/>
            </p:cNvSpPr>
            <p:nvPr/>
          </p:nvSpPr>
          <p:spPr>
            <a:xfrm>
              <a:off x="2214447" y="1977684"/>
              <a:ext cx="540000" cy="405000"/>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MOS-Mix</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2" name="Elbow Connector 111"/>
            <p:cNvCxnSpPr>
              <a:stCxn id="81" idx="2"/>
              <a:endCxn id="111" idx="1"/>
            </p:cNvCxnSpPr>
            <p:nvPr/>
          </p:nvCxnSpPr>
          <p:spPr>
            <a:xfrm rot="16200000" flipH="1">
              <a:off x="1973187" y="1938923"/>
              <a:ext cx="110973" cy="371550"/>
            </a:xfrm>
            <a:prstGeom prst="bentConnector2">
              <a:avLst/>
            </a:prstGeom>
            <a:noFill/>
            <a:ln w="9525" cap="flat" cmpd="sng" algn="ctr">
              <a:solidFill>
                <a:srgbClr val="4F81BD">
                  <a:shade val="95000"/>
                  <a:satMod val="105000"/>
                </a:srgbClr>
              </a:solidFill>
              <a:prstDash val="solid"/>
            </a:ln>
            <a:effectLst/>
          </p:spPr>
        </p:cxnSp>
        <p:pic>
          <p:nvPicPr>
            <p:cNvPr id="113"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14540" y="2010908"/>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4" name="Elbow Connector 113"/>
            <p:cNvCxnSpPr>
              <a:stCxn id="82" idx="0"/>
              <a:endCxn id="111" idx="2"/>
            </p:cNvCxnSpPr>
            <p:nvPr/>
          </p:nvCxnSpPr>
          <p:spPr>
            <a:xfrm rot="5400000" flipH="1" flipV="1">
              <a:off x="1938636" y="2286949"/>
              <a:ext cx="450079" cy="641550"/>
            </a:xfrm>
            <a:prstGeom prst="bentConnector3">
              <a:avLst>
                <a:gd name="adj1" fmla="val 22488"/>
              </a:avLst>
            </a:prstGeom>
            <a:noFill/>
            <a:ln w="9525" cap="flat" cmpd="sng" algn="ctr">
              <a:solidFill>
                <a:srgbClr val="4F81BD">
                  <a:shade val="95000"/>
                  <a:satMod val="105000"/>
                </a:srgbClr>
              </a:solidFill>
              <a:prstDash val="solid"/>
            </a:ln>
            <a:effectLst/>
          </p:spPr>
        </p:cxnSp>
        <p:sp>
          <p:nvSpPr>
            <p:cNvPr id="115" name="Hexagon 114"/>
            <p:cNvSpPr/>
            <p:nvPr/>
          </p:nvSpPr>
          <p:spPr>
            <a:xfrm>
              <a:off x="3378670" y="1730351"/>
              <a:ext cx="814243" cy="324036"/>
            </a:xfrm>
            <a:prstGeom prst="hexagon">
              <a:avLst/>
            </a:prstGeom>
            <a:solidFill>
              <a:srgbClr val="FFFF00"/>
            </a:solidFill>
            <a:ln w="25400" cap="flat" cmpd="sng" algn="ctr">
              <a:solidFill>
                <a:srgbClr val="4F81BD">
                  <a:shade val="50000"/>
                </a:srgbClr>
              </a:solidFill>
              <a:prstDash val="solid"/>
            </a:ln>
            <a:effectLst/>
          </p:spPr>
          <p:txBody>
            <a:bodyPr wrap="none"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noProof="0" dirty="0" err="1" smtClean="0">
                  <a:ln>
                    <a:noFill/>
                  </a:ln>
                  <a:solidFill>
                    <a:prstClr val="black"/>
                  </a:solidFill>
                  <a:effectLst/>
                  <a:uLnTx/>
                  <a:uFillTx/>
                  <a:latin typeface="Calibri"/>
                  <a:ea typeface="+mn-ea"/>
                  <a:cs typeface="+mn-cs"/>
                </a:rPr>
                <a:t>Forecaster</a:t>
              </a:r>
              <a:endParaRPr kumimoji="0" lang="de-CH" sz="10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6" name="Rounded Rectangle 115"/>
            <p:cNvSpPr/>
            <p:nvPr/>
          </p:nvSpPr>
          <p:spPr>
            <a:xfrm>
              <a:off x="1418554" y="2231512"/>
              <a:ext cx="489151"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ICON</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117" name="Straight Connector 116"/>
            <p:cNvCxnSpPr>
              <a:stCxn id="116" idx="0"/>
            </p:cNvCxnSpPr>
            <p:nvPr/>
          </p:nvCxnSpPr>
          <p:spPr>
            <a:xfrm flipH="1" flipV="1">
              <a:off x="1663129" y="2180185"/>
              <a:ext cx="1" cy="51329"/>
            </a:xfrm>
            <a:prstGeom prst="line">
              <a:avLst/>
            </a:prstGeom>
            <a:noFill/>
            <a:ln w="9525" cap="flat" cmpd="sng" algn="ctr">
              <a:solidFill>
                <a:srgbClr val="4F81BD">
                  <a:shade val="95000"/>
                  <a:satMod val="105000"/>
                </a:srgbClr>
              </a:solidFill>
              <a:prstDash val="solid"/>
            </a:ln>
            <a:effectLst/>
          </p:spPr>
        </p:cxnSp>
        <p:cxnSp>
          <p:nvCxnSpPr>
            <p:cNvPr id="118" name="Straight Connector 117"/>
            <p:cNvCxnSpPr/>
            <p:nvPr/>
          </p:nvCxnSpPr>
          <p:spPr>
            <a:xfrm>
              <a:off x="1663128" y="2180184"/>
              <a:ext cx="244576" cy="0"/>
            </a:xfrm>
            <a:prstGeom prst="line">
              <a:avLst/>
            </a:prstGeom>
            <a:noFill/>
            <a:ln w="9525" cap="flat" cmpd="sng" algn="ctr">
              <a:solidFill>
                <a:srgbClr val="4F81BD">
                  <a:shade val="95000"/>
                  <a:satMod val="105000"/>
                </a:srgbClr>
              </a:solidFill>
              <a:prstDash val="solid"/>
            </a:ln>
            <a:effectLst/>
          </p:spPr>
        </p:cxnSp>
      </p:grpSp>
    </p:spTree>
    <p:extLst>
      <p:ext uri="{BB962C8B-B14F-4D97-AF65-F5344CB8AC3E}">
        <p14:creationId xmlns:p14="http://schemas.microsoft.com/office/powerpoint/2010/main" val="76602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smtClean="0"/>
              <a:t>Project </a:t>
            </a:r>
            <a:r>
              <a:rPr lang="fr-CH" dirty="0" err="1" smtClean="0"/>
              <a:t>PostprocVeri</a:t>
            </a:r>
            <a:endParaRPr lang="en-US" dirty="0"/>
          </a:p>
        </p:txBody>
      </p:sp>
      <p:grpSp>
        <p:nvGrpSpPr>
          <p:cNvPr id="4" name="Groupe 3"/>
          <p:cNvGrpSpPr/>
          <p:nvPr/>
        </p:nvGrpSpPr>
        <p:grpSpPr>
          <a:xfrm>
            <a:off x="1259632" y="1686667"/>
            <a:ext cx="6924920" cy="2648228"/>
            <a:chOff x="1259632" y="1686667"/>
            <a:chExt cx="6924920" cy="2648228"/>
          </a:xfrm>
        </p:grpSpPr>
        <p:sp>
          <p:nvSpPr>
            <p:cNvPr id="46" name="Rounded Rectangle 45"/>
            <p:cNvSpPr/>
            <p:nvPr/>
          </p:nvSpPr>
          <p:spPr>
            <a:xfrm>
              <a:off x="1418050" y="2384425"/>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COSMO-1</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 name="Rounded Rectangle 46"/>
            <p:cNvSpPr/>
            <p:nvPr/>
          </p:nvSpPr>
          <p:spPr>
            <a:xfrm>
              <a:off x="1418050" y="2611248"/>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COSMO-</a:t>
              </a:r>
              <a:r>
                <a:rPr kumimoji="0" lang="en-GB" sz="1000" b="0" i="0" u="none" strike="noStrike" kern="0" cap="none" spc="0" normalizeH="0" baseline="0" noProof="0" dirty="0" smtClean="0">
                  <a:ln>
                    <a:noFill/>
                  </a:ln>
                  <a:solidFill>
                    <a:prstClr val="white"/>
                  </a:solidFill>
                  <a:effectLst/>
                  <a:uLnTx/>
                  <a:uFillTx/>
                  <a:latin typeface="Calibri"/>
                  <a:ea typeface="+mn-ea"/>
                  <a:cs typeface="+mn-cs"/>
                </a:rPr>
                <a:t>E</a:t>
              </a:r>
            </a:p>
          </p:txBody>
        </p:sp>
        <p:sp>
          <p:nvSpPr>
            <p:cNvPr id="48" name="Rounded Rectangle 47"/>
            <p:cNvSpPr/>
            <p:nvPr/>
          </p:nvSpPr>
          <p:spPr>
            <a:xfrm>
              <a:off x="1418050" y="2838073"/>
              <a:ext cx="849694"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IFS</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 name="Rounded Rectangle 48"/>
            <p:cNvSpPr/>
            <p:nvPr/>
          </p:nvSpPr>
          <p:spPr>
            <a:xfrm>
              <a:off x="1418050" y="3779845"/>
              <a:ext cx="849694" cy="286232"/>
            </a:xfrm>
            <a:prstGeom prst="roundRect">
              <a:avLst/>
            </a:prstGeom>
            <a:solidFill>
              <a:srgbClr val="DEEF75"/>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Observations</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0" name="Rounded Rectangle 49"/>
            <p:cNvSpPr>
              <a:spLocks noChangeAspect="1"/>
            </p:cNvSpPr>
            <p:nvPr/>
          </p:nvSpPr>
          <p:spPr>
            <a:xfrm>
              <a:off x="5572862" y="3184246"/>
              <a:ext cx="777686" cy="52912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a:ea typeface="+mn-ea"/>
                  <a:cs typeface="+mn-cs"/>
                </a:rPr>
                <a:t>Modified gridded + </a:t>
              </a:r>
              <a:r>
                <a:rPr kumimoji="0" lang="en-US" sz="900" b="0" i="0" u="none" strike="noStrike" kern="0" cap="none" spc="0" normalizeH="0" baseline="0" noProof="0" dirty="0" err="1" smtClean="0">
                  <a:ln>
                    <a:noFill/>
                  </a:ln>
                  <a:solidFill>
                    <a:prstClr val="white"/>
                  </a:solidFill>
                  <a:effectLst/>
                  <a:uLnTx/>
                  <a:uFillTx/>
                  <a:latin typeface="Calibri"/>
                  <a:ea typeface="+mn-ea"/>
                  <a:cs typeface="+mn-cs"/>
                </a:rPr>
                <a:t>PoI</a:t>
              </a:r>
              <a:r>
                <a:rPr kumimoji="0" lang="en-US" sz="900" b="0" i="0" u="none" strike="noStrike" kern="0" cap="none" spc="0" normalizeH="0" baseline="0" noProof="0" dirty="0" smtClean="0">
                  <a:ln>
                    <a:noFill/>
                  </a:ln>
                  <a:solidFill>
                    <a:prstClr val="white"/>
                  </a:solidFill>
                  <a:effectLst/>
                  <a:uLnTx/>
                  <a:uFillTx/>
                  <a:latin typeface="Calibri"/>
                  <a:ea typeface="+mn-ea"/>
                  <a:cs typeface="+mn-cs"/>
                </a:rPr>
                <a:t> forecasts</a:t>
              </a:r>
              <a:endParaRPr kumimoji="0" lang="en-GB" sz="9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Rounded Rectangle 50"/>
            <p:cNvSpPr>
              <a:spLocks noChangeAspect="1"/>
            </p:cNvSpPr>
            <p:nvPr/>
          </p:nvSpPr>
          <p:spPr>
            <a:xfrm>
              <a:off x="3077007" y="3266631"/>
              <a:ext cx="585228" cy="36829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First Guess</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2" name="Rounded Rectangle 51"/>
            <p:cNvSpPr>
              <a:spLocks noChangeAspect="1"/>
            </p:cNvSpPr>
            <p:nvPr/>
          </p:nvSpPr>
          <p:spPr>
            <a:xfrm>
              <a:off x="3905674" y="3266187"/>
              <a:ext cx="585228" cy="36829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VAL</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Diamond 52"/>
            <p:cNvSpPr/>
            <p:nvPr/>
          </p:nvSpPr>
          <p:spPr>
            <a:xfrm>
              <a:off x="4682875" y="3184245"/>
              <a:ext cx="710457" cy="529121"/>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INCA + </a:t>
              </a:r>
              <a:br>
                <a:rPr kumimoji="0" lang="en-US" sz="1000" b="0" i="0" u="none" strike="noStrike" kern="0" cap="none" spc="0" normalizeH="0" baseline="0" noProof="0" dirty="0" smtClean="0">
                  <a:ln>
                    <a:noFill/>
                  </a:ln>
                  <a:solidFill>
                    <a:prstClr val="black"/>
                  </a:solidFill>
                  <a:effectLst/>
                  <a:uLnTx/>
                  <a:uFillTx/>
                  <a:latin typeface="Calibri"/>
                  <a:ea typeface="+mn-ea"/>
                  <a:cs typeface="+mn-cs"/>
                </a:rPr>
              </a:br>
              <a:r>
                <a:rPr kumimoji="0" lang="en-US" sz="1000" b="0" i="0" u="none" strike="noStrike" kern="0" cap="none" spc="0" normalizeH="0" baseline="0" noProof="0" dirty="0" smtClean="0">
                  <a:ln>
                    <a:noFill/>
                  </a:ln>
                  <a:solidFill>
                    <a:prstClr val="black"/>
                  </a:solidFill>
                  <a:effectLst/>
                  <a:uLnTx/>
                  <a:uFillTx/>
                  <a:latin typeface="Calibri"/>
                  <a:ea typeface="+mn-ea"/>
                  <a:cs typeface="+mn-cs"/>
                </a:rPr>
                <a:t>data4web</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55" name="Elbow Connector 54"/>
            <p:cNvCxnSpPr/>
            <p:nvPr/>
          </p:nvCxnSpPr>
          <p:spPr>
            <a:xfrm>
              <a:off x="2517149" y="2473536"/>
              <a:ext cx="848662" cy="364541"/>
            </a:xfrm>
            <a:prstGeom prst="bentConnector3">
              <a:avLst>
                <a:gd name="adj1" fmla="val 49439"/>
              </a:avLst>
            </a:prstGeom>
            <a:noFill/>
            <a:ln w="9525" cap="flat" cmpd="sng" algn="ctr">
              <a:solidFill>
                <a:srgbClr val="4F81BD">
                  <a:shade val="95000"/>
                  <a:satMod val="105000"/>
                </a:srgbClr>
              </a:solidFill>
              <a:prstDash val="solid"/>
            </a:ln>
            <a:effectLst/>
          </p:spPr>
        </p:cxnSp>
        <p:cxnSp>
          <p:nvCxnSpPr>
            <p:cNvPr id="56" name="Elbow Connector 55"/>
            <p:cNvCxnSpPr>
              <a:stCxn id="47" idx="3"/>
            </p:cNvCxnSpPr>
            <p:nvPr/>
          </p:nvCxnSpPr>
          <p:spPr>
            <a:xfrm>
              <a:off x="2267751" y="2700359"/>
              <a:ext cx="1101877" cy="137715"/>
            </a:xfrm>
            <a:prstGeom prst="bentConnector3">
              <a:avLst>
                <a:gd name="adj1" fmla="val 60960"/>
              </a:avLst>
            </a:prstGeom>
            <a:noFill/>
            <a:ln w="9525" cap="flat" cmpd="sng" algn="ctr">
              <a:solidFill>
                <a:srgbClr val="4F81BD">
                  <a:shade val="95000"/>
                  <a:satMod val="105000"/>
                </a:srgbClr>
              </a:solidFill>
              <a:prstDash val="solid"/>
            </a:ln>
            <a:effectLst/>
          </p:spPr>
        </p:cxnSp>
        <p:cxnSp>
          <p:nvCxnSpPr>
            <p:cNvPr id="58" name="Elbow Connector 57"/>
            <p:cNvCxnSpPr>
              <a:stCxn id="48" idx="3"/>
            </p:cNvCxnSpPr>
            <p:nvPr/>
          </p:nvCxnSpPr>
          <p:spPr>
            <a:xfrm flipV="1">
              <a:off x="2267751" y="2838075"/>
              <a:ext cx="1101877" cy="89110"/>
            </a:xfrm>
            <a:prstGeom prst="bentConnector3">
              <a:avLst>
                <a:gd name="adj1" fmla="val 60763"/>
              </a:avLst>
            </a:prstGeom>
            <a:noFill/>
            <a:ln w="9525" cap="flat" cmpd="sng" algn="ctr">
              <a:solidFill>
                <a:srgbClr val="4F81BD">
                  <a:shade val="95000"/>
                  <a:satMod val="105000"/>
                </a:srgbClr>
              </a:solidFill>
              <a:prstDash val="solid"/>
            </a:ln>
            <a:effectLst/>
          </p:spPr>
        </p:cxnSp>
        <p:cxnSp>
          <p:nvCxnSpPr>
            <p:cNvPr id="59" name="Elbow Connector 58"/>
            <p:cNvCxnSpPr>
              <a:stCxn id="80" idx="3"/>
              <a:endCxn id="84" idx="3"/>
            </p:cNvCxnSpPr>
            <p:nvPr/>
          </p:nvCxnSpPr>
          <p:spPr>
            <a:xfrm flipV="1">
              <a:off x="2754447" y="2839455"/>
              <a:ext cx="624220" cy="287815"/>
            </a:xfrm>
            <a:prstGeom prst="bentConnector3">
              <a:avLst>
                <a:gd name="adj1" fmla="val 28637"/>
              </a:avLst>
            </a:prstGeom>
            <a:noFill/>
            <a:ln w="9525" cap="flat" cmpd="sng" algn="ctr">
              <a:solidFill>
                <a:srgbClr val="4F81BD">
                  <a:shade val="95000"/>
                  <a:satMod val="105000"/>
                </a:srgbClr>
              </a:solidFill>
              <a:prstDash val="solid"/>
            </a:ln>
            <a:effectLst/>
          </p:spPr>
        </p:cxnSp>
        <p:cxnSp>
          <p:nvCxnSpPr>
            <p:cNvPr id="60" name="Elbow Connector 59"/>
            <p:cNvCxnSpPr>
              <a:stCxn id="49" idx="3"/>
              <a:endCxn id="53" idx="2"/>
            </p:cNvCxnSpPr>
            <p:nvPr/>
          </p:nvCxnSpPr>
          <p:spPr>
            <a:xfrm flipV="1">
              <a:off x="2267751" y="3713366"/>
              <a:ext cx="2770353" cy="209599"/>
            </a:xfrm>
            <a:prstGeom prst="bentConnector2">
              <a:avLst/>
            </a:prstGeom>
            <a:noFill/>
            <a:ln w="9525" cap="flat" cmpd="sng" algn="ctr">
              <a:solidFill>
                <a:srgbClr val="4F81BD">
                  <a:shade val="95000"/>
                  <a:satMod val="105000"/>
                </a:srgbClr>
              </a:solidFill>
              <a:prstDash val="solid"/>
            </a:ln>
            <a:effectLst/>
          </p:spPr>
        </p:cxnSp>
        <p:cxnSp>
          <p:nvCxnSpPr>
            <p:cNvPr id="61" name="Elbow Connector 60"/>
            <p:cNvCxnSpPr>
              <a:stCxn id="80" idx="3"/>
              <a:endCxn id="51" idx="1"/>
            </p:cNvCxnSpPr>
            <p:nvPr/>
          </p:nvCxnSpPr>
          <p:spPr>
            <a:xfrm>
              <a:off x="2754447" y="3127270"/>
              <a:ext cx="322560" cy="323513"/>
            </a:xfrm>
            <a:prstGeom prst="bentConnector3">
              <a:avLst>
                <a:gd name="adj1" fmla="val 53937"/>
              </a:avLst>
            </a:prstGeom>
            <a:noFill/>
            <a:ln w="9525" cap="flat" cmpd="sng" algn="ctr">
              <a:solidFill>
                <a:srgbClr val="4F81BD">
                  <a:shade val="95000"/>
                  <a:satMod val="105000"/>
                </a:srgbClr>
              </a:solidFill>
              <a:prstDash val="solid"/>
            </a:ln>
            <a:effectLst/>
          </p:spPr>
        </p:cxnSp>
        <p:cxnSp>
          <p:nvCxnSpPr>
            <p:cNvPr id="62" name="Straight Connector 61"/>
            <p:cNvCxnSpPr>
              <a:stCxn id="51" idx="3"/>
              <a:endCxn id="52" idx="1"/>
            </p:cNvCxnSpPr>
            <p:nvPr/>
          </p:nvCxnSpPr>
          <p:spPr>
            <a:xfrm flipV="1">
              <a:off x="3662237" y="3450335"/>
              <a:ext cx="243439" cy="444"/>
            </a:xfrm>
            <a:prstGeom prst="line">
              <a:avLst/>
            </a:prstGeom>
            <a:noFill/>
            <a:ln w="9525" cap="flat" cmpd="sng" algn="ctr">
              <a:solidFill>
                <a:srgbClr val="4F81BD">
                  <a:shade val="95000"/>
                  <a:satMod val="105000"/>
                </a:srgbClr>
              </a:solidFill>
              <a:prstDash val="solid"/>
            </a:ln>
            <a:effectLst/>
          </p:spPr>
        </p:cxnSp>
        <p:cxnSp>
          <p:nvCxnSpPr>
            <p:cNvPr id="63" name="Straight Connector 62"/>
            <p:cNvCxnSpPr>
              <a:endCxn id="64" idx="1"/>
            </p:cNvCxnSpPr>
            <p:nvPr/>
          </p:nvCxnSpPr>
          <p:spPr>
            <a:xfrm>
              <a:off x="4198288" y="2838073"/>
              <a:ext cx="1374574" cy="2756"/>
            </a:xfrm>
            <a:prstGeom prst="line">
              <a:avLst/>
            </a:prstGeom>
            <a:noFill/>
            <a:ln w="9525" cap="flat" cmpd="sng" algn="ctr">
              <a:solidFill>
                <a:srgbClr val="4F81BD">
                  <a:shade val="95000"/>
                  <a:satMod val="105000"/>
                </a:srgbClr>
              </a:solidFill>
              <a:prstDash val="solid"/>
            </a:ln>
            <a:effectLst/>
          </p:spPr>
        </p:cxnSp>
        <p:sp>
          <p:nvSpPr>
            <p:cNvPr id="64" name="Rounded Rectangle 63"/>
            <p:cNvSpPr>
              <a:spLocks noChangeAspect="1"/>
            </p:cNvSpPr>
            <p:nvPr/>
          </p:nvSpPr>
          <p:spPr>
            <a:xfrm>
              <a:off x="5572862" y="2530081"/>
              <a:ext cx="777686" cy="621500"/>
            </a:xfrm>
            <a:prstGeom prst="roundRect">
              <a:avLst/>
            </a:prstGeom>
            <a:solidFill>
              <a:srgbClr val="4F81BD"/>
            </a:solidFill>
            <a:ln w="25400" cap="flat" cmpd="sng" algn="ctr">
              <a:solidFill>
                <a:srgbClr val="4F81BD">
                  <a:shade val="50000"/>
                </a:srgbClr>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white"/>
                  </a:solidFill>
                  <a:effectLst/>
                  <a:uLnTx/>
                  <a:uFillTx/>
                  <a:latin typeface="Calibri"/>
                  <a:ea typeface="+mn-ea"/>
                  <a:cs typeface="+mn-cs"/>
                </a:rPr>
                <a:t>text forecasts, warnings, consulting, … </a:t>
              </a:r>
              <a:endParaRPr kumimoji="0" lang="en-GB" sz="9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65" name="Straight Connector 64"/>
            <p:cNvCxnSpPr/>
            <p:nvPr/>
          </p:nvCxnSpPr>
          <p:spPr>
            <a:xfrm>
              <a:off x="3783955" y="3001471"/>
              <a:ext cx="0" cy="451766"/>
            </a:xfrm>
            <a:prstGeom prst="line">
              <a:avLst/>
            </a:prstGeom>
            <a:noFill/>
            <a:ln w="9525" cap="flat" cmpd="sng" algn="ctr">
              <a:solidFill>
                <a:srgbClr val="4F81BD">
                  <a:shade val="95000"/>
                  <a:satMod val="105000"/>
                </a:srgbClr>
              </a:solidFill>
              <a:prstDash val="solid"/>
            </a:ln>
            <a:effectLst/>
          </p:spPr>
        </p:cxnSp>
        <p:cxnSp>
          <p:nvCxnSpPr>
            <p:cNvPr id="66" name="Straight Connector 65"/>
            <p:cNvCxnSpPr>
              <a:stCxn id="52" idx="3"/>
              <a:endCxn id="53" idx="1"/>
            </p:cNvCxnSpPr>
            <p:nvPr/>
          </p:nvCxnSpPr>
          <p:spPr>
            <a:xfrm flipV="1">
              <a:off x="4490902" y="3448802"/>
              <a:ext cx="191966" cy="1533"/>
            </a:xfrm>
            <a:prstGeom prst="line">
              <a:avLst/>
            </a:prstGeom>
            <a:noFill/>
            <a:ln w="9525" cap="flat" cmpd="sng" algn="ctr">
              <a:solidFill>
                <a:srgbClr val="4F81BD">
                  <a:shade val="95000"/>
                  <a:satMod val="105000"/>
                </a:srgbClr>
              </a:solidFill>
              <a:prstDash val="solid"/>
            </a:ln>
            <a:effectLst/>
          </p:spPr>
        </p:cxnSp>
        <p:cxnSp>
          <p:nvCxnSpPr>
            <p:cNvPr id="67" name="Straight Connector 66"/>
            <p:cNvCxnSpPr>
              <a:stCxn id="53" idx="3"/>
              <a:endCxn id="50" idx="1"/>
            </p:cNvCxnSpPr>
            <p:nvPr/>
          </p:nvCxnSpPr>
          <p:spPr>
            <a:xfrm>
              <a:off x="5393332" y="3448806"/>
              <a:ext cx="179537" cy="1"/>
            </a:xfrm>
            <a:prstGeom prst="line">
              <a:avLst/>
            </a:prstGeom>
            <a:noFill/>
            <a:ln w="9525" cap="flat" cmpd="sng" algn="ctr">
              <a:solidFill>
                <a:srgbClr val="4F81BD">
                  <a:shade val="95000"/>
                  <a:satMod val="105000"/>
                </a:srgbClr>
              </a:solidFill>
              <a:prstDash val="solid"/>
            </a:ln>
            <a:effectLst/>
          </p:spPr>
        </p:cxnSp>
        <p:sp>
          <p:nvSpPr>
            <p:cNvPr id="68" name="Rectangle 67"/>
            <p:cNvSpPr/>
            <p:nvPr/>
          </p:nvSpPr>
          <p:spPr>
            <a:xfrm>
              <a:off x="5496294" y="1938143"/>
              <a:ext cx="1379962" cy="1904727"/>
            </a:xfrm>
            <a:prstGeom prst="rect">
              <a:avLst/>
            </a:prstGeom>
            <a:noFill/>
            <a:ln w="1905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9" name="TextBox 68"/>
            <p:cNvSpPr txBox="1"/>
            <p:nvPr/>
          </p:nvSpPr>
          <p:spPr>
            <a:xfrm rot="5400000">
              <a:off x="6044892" y="2680869"/>
              <a:ext cx="11537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err="1" smtClean="0">
                  <a:ln>
                    <a:noFill/>
                  </a:ln>
                  <a:solidFill>
                    <a:prstClr val="black"/>
                  </a:solidFill>
                  <a:effectLst/>
                  <a:uLnTx/>
                  <a:uFillTx/>
                  <a:latin typeface="Calibri"/>
                </a:rPr>
                <a:t>customers</a:t>
              </a:r>
              <a:endParaRPr kumimoji="0" lang="de-CH" sz="1800" b="0" i="0" u="none" strike="noStrike" kern="0" cap="none" spc="0" normalizeH="0" baseline="0" noProof="0" dirty="0" smtClean="0">
                <a:ln>
                  <a:noFill/>
                </a:ln>
                <a:solidFill>
                  <a:prstClr val="black"/>
                </a:solidFill>
                <a:effectLst/>
                <a:uLnTx/>
                <a:uFillTx/>
                <a:latin typeface="Calibri"/>
              </a:endParaRPr>
            </a:p>
          </p:txBody>
        </p:sp>
        <p:sp>
          <p:nvSpPr>
            <p:cNvPr id="70" name="Rounded Rectangle 69"/>
            <p:cNvSpPr/>
            <p:nvPr/>
          </p:nvSpPr>
          <p:spPr>
            <a:xfrm>
              <a:off x="5572862" y="2004769"/>
              <a:ext cx="777686" cy="2041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50" b="0" i="0" u="none" strike="noStrike" kern="0" cap="none" spc="0" normalizeH="0" baseline="0" noProof="0" dirty="0" smtClean="0">
                  <a:ln>
                    <a:noFill/>
                  </a:ln>
                  <a:solidFill>
                    <a:prstClr val="white"/>
                  </a:solidFill>
                  <a:effectLst/>
                  <a:uLnTx/>
                  <a:uFillTx/>
                  <a:latin typeface="Calibri"/>
                  <a:ea typeface="+mn-ea"/>
                  <a:cs typeface="+mn-cs"/>
                </a:rPr>
                <a:t>DMO</a:t>
              </a:r>
            </a:p>
          </p:txBody>
        </p:sp>
        <p:cxnSp>
          <p:nvCxnSpPr>
            <p:cNvPr id="71" name="Elbow Connector 70"/>
            <p:cNvCxnSpPr>
              <a:stCxn id="46" idx="3"/>
              <a:endCxn id="70" idx="1"/>
            </p:cNvCxnSpPr>
            <p:nvPr/>
          </p:nvCxnSpPr>
          <p:spPr>
            <a:xfrm flipV="1">
              <a:off x="2267744" y="2106829"/>
              <a:ext cx="3305118" cy="366704"/>
            </a:xfrm>
            <a:prstGeom prst="bentConnector3">
              <a:avLst>
                <a:gd name="adj1" fmla="val 20246"/>
              </a:avLst>
            </a:prstGeom>
            <a:noFill/>
            <a:ln w="9525" cap="flat" cmpd="sng" algn="ctr">
              <a:solidFill>
                <a:srgbClr val="4F81BD">
                  <a:shade val="95000"/>
                  <a:satMod val="105000"/>
                </a:srgbClr>
              </a:solidFill>
              <a:prstDash val="solid"/>
            </a:ln>
            <a:effectLst/>
          </p:spPr>
        </p:cxnSp>
        <p:sp>
          <p:nvSpPr>
            <p:cNvPr id="72" name="Rounded Rectangle 71"/>
            <p:cNvSpPr/>
            <p:nvPr/>
          </p:nvSpPr>
          <p:spPr>
            <a:xfrm>
              <a:off x="5572862" y="2264734"/>
              <a:ext cx="777686" cy="23238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noProof="0" dirty="0" err="1" smtClean="0">
                  <a:ln>
                    <a:noFill/>
                  </a:ln>
                  <a:solidFill>
                    <a:prstClr val="white"/>
                  </a:solidFill>
                  <a:effectLst/>
                  <a:uLnTx/>
                  <a:uFillTx/>
                  <a:latin typeface="Calibri"/>
                  <a:ea typeface="+mn-ea"/>
                  <a:cs typeface="+mn-cs"/>
                </a:rPr>
                <a:t>spec</a:t>
              </a:r>
              <a:r>
                <a:rPr kumimoji="0" lang="de-CH" sz="1000" b="0" i="0" u="none" strike="noStrike" kern="0" cap="none" spc="0" normalizeH="0" baseline="0" noProof="0" dirty="0" smtClean="0">
                  <a:ln>
                    <a:noFill/>
                  </a:ln>
                  <a:solidFill>
                    <a:prstClr val="white"/>
                  </a:solidFill>
                  <a:effectLst/>
                  <a:uLnTx/>
                  <a:uFillTx/>
                  <a:latin typeface="Calibri"/>
                  <a:ea typeface="+mn-ea"/>
                  <a:cs typeface="+mn-cs"/>
                </a:rPr>
                <a:t>. aut. </a:t>
              </a:r>
              <a:r>
                <a:rPr kumimoji="0" lang="de-CH" sz="1000" b="0" i="0" u="none" strike="noStrike" kern="0" cap="none" spc="0" normalizeH="0" baseline="0" noProof="0" dirty="0" err="1" smtClean="0">
                  <a:ln>
                    <a:noFill/>
                  </a:ln>
                  <a:solidFill>
                    <a:prstClr val="white"/>
                  </a:solidFill>
                  <a:effectLst/>
                  <a:uLnTx/>
                  <a:uFillTx/>
                  <a:latin typeface="Calibri"/>
                  <a:ea typeface="+mn-ea"/>
                  <a:cs typeface="+mn-cs"/>
                </a:rPr>
                <a:t>products</a:t>
              </a:r>
              <a:endParaRPr kumimoji="0" lang="de-CH" sz="10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73" name="Elbow Connector 152"/>
            <p:cNvCxnSpPr>
              <a:stCxn id="76" idx="1"/>
              <a:endCxn id="76" idx="1"/>
            </p:cNvCxnSpPr>
            <p:nvPr/>
          </p:nvCxnSpPr>
          <p:spPr>
            <a:xfrm>
              <a:off x="3045621" y="2381626"/>
              <a:ext cx="0" cy="0"/>
            </a:xfrm>
            <a:prstGeom prst="straightConnector1">
              <a:avLst/>
            </a:prstGeom>
            <a:noFill/>
            <a:ln w="9525" cap="flat" cmpd="sng" algn="ctr">
              <a:solidFill>
                <a:srgbClr val="4F81BD">
                  <a:shade val="95000"/>
                  <a:satMod val="105000"/>
                </a:srgbClr>
              </a:solidFill>
              <a:prstDash val="solid"/>
            </a:ln>
            <a:effectLst/>
          </p:spPr>
        </p:cxnSp>
        <p:cxnSp>
          <p:nvCxnSpPr>
            <p:cNvPr id="74" name="Straight Connector 73"/>
            <p:cNvCxnSpPr>
              <a:stCxn id="76" idx="2"/>
            </p:cNvCxnSpPr>
            <p:nvPr/>
          </p:nvCxnSpPr>
          <p:spPr>
            <a:xfrm>
              <a:off x="3369621" y="2624628"/>
              <a:ext cx="0" cy="213448"/>
            </a:xfrm>
            <a:prstGeom prst="line">
              <a:avLst/>
            </a:prstGeom>
            <a:noFill/>
            <a:ln w="9525" cap="flat" cmpd="sng" algn="ctr">
              <a:solidFill>
                <a:srgbClr val="4F81BD">
                  <a:shade val="95000"/>
                  <a:satMod val="105000"/>
                </a:srgbClr>
              </a:solidFill>
              <a:prstDash val="solid"/>
            </a:ln>
            <a:effectLst/>
          </p:spPr>
        </p:cxnSp>
        <p:cxnSp>
          <p:nvCxnSpPr>
            <p:cNvPr id="75" name="Straight Connector 74"/>
            <p:cNvCxnSpPr>
              <a:stCxn id="76" idx="1"/>
            </p:cNvCxnSpPr>
            <p:nvPr/>
          </p:nvCxnSpPr>
          <p:spPr>
            <a:xfrm flipH="1">
              <a:off x="2941487" y="2381626"/>
              <a:ext cx="104141" cy="0"/>
            </a:xfrm>
            <a:prstGeom prst="line">
              <a:avLst/>
            </a:prstGeom>
            <a:noFill/>
            <a:ln w="9525" cap="flat" cmpd="sng" algn="ctr">
              <a:solidFill>
                <a:srgbClr val="4F81BD">
                  <a:shade val="95000"/>
                  <a:satMod val="105000"/>
                </a:srgbClr>
              </a:solidFill>
              <a:prstDash val="solid"/>
            </a:ln>
            <a:effectLst/>
          </p:spPr>
        </p:cxnSp>
        <p:sp>
          <p:nvSpPr>
            <p:cNvPr id="76" name="Diamond 75"/>
            <p:cNvSpPr/>
            <p:nvPr/>
          </p:nvSpPr>
          <p:spPr>
            <a:xfrm>
              <a:off x="3045621" y="2138626"/>
              <a:ext cx="648000" cy="486000"/>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various </a:t>
              </a:r>
              <a:br>
                <a:rPr kumimoji="0" lang="en-US" sz="1000" b="0" i="0" u="none" strike="noStrike" kern="0" cap="none" spc="0" normalizeH="0" baseline="0" noProof="0" dirty="0" smtClean="0">
                  <a:ln>
                    <a:noFill/>
                  </a:ln>
                  <a:solidFill>
                    <a:prstClr val="black"/>
                  </a:solidFill>
                  <a:effectLst/>
                  <a:uLnTx/>
                  <a:uFillTx/>
                  <a:latin typeface="Calibri"/>
                  <a:ea typeface="+mn-ea"/>
                  <a:cs typeface="+mn-cs"/>
                </a:rPr>
              </a:br>
              <a:r>
                <a:rPr kumimoji="0" lang="en-US" sz="1000" b="0" i="0" u="none" strike="noStrike" kern="0" cap="none" spc="0" normalizeH="0" baseline="0" noProof="0" dirty="0" smtClean="0">
                  <a:ln>
                    <a:noFill/>
                  </a:ln>
                  <a:solidFill>
                    <a:prstClr val="black"/>
                  </a:solidFill>
                  <a:effectLst/>
                  <a:uLnTx/>
                  <a:uFillTx/>
                  <a:latin typeface="Calibri"/>
                  <a:ea typeface="+mn-ea"/>
                  <a:cs typeface="+mn-cs"/>
                </a:rPr>
                <a:t>tools</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pic>
          <p:nvPicPr>
            <p:cNvPr id="77"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79291" y="2157105"/>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962185" y="3210010"/>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9" name="Straight Connector 78"/>
            <p:cNvCxnSpPr/>
            <p:nvPr/>
          </p:nvCxnSpPr>
          <p:spPr>
            <a:xfrm flipH="1">
              <a:off x="3700874" y="2380928"/>
              <a:ext cx="1879241" cy="698"/>
            </a:xfrm>
            <a:prstGeom prst="line">
              <a:avLst/>
            </a:prstGeom>
            <a:noFill/>
            <a:ln w="9525" cap="flat" cmpd="sng" algn="ctr">
              <a:solidFill>
                <a:srgbClr val="4F81BD">
                  <a:shade val="95000"/>
                  <a:satMod val="105000"/>
                </a:srgbClr>
              </a:solidFill>
              <a:prstDash val="solid"/>
            </a:ln>
            <a:effectLst/>
          </p:spPr>
        </p:cxnSp>
        <p:sp>
          <p:nvSpPr>
            <p:cNvPr id="80" name="Diamond 79"/>
            <p:cNvSpPr>
              <a:spLocks noChangeAspect="1"/>
            </p:cNvSpPr>
            <p:nvPr/>
          </p:nvSpPr>
          <p:spPr>
            <a:xfrm>
              <a:off x="2214447" y="2924766"/>
              <a:ext cx="540000" cy="405000"/>
            </a:xfrm>
            <a:prstGeom prst="diamond">
              <a:avLst/>
            </a:prstGeom>
            <a:solidFill>
              <a:srgbClr val="FFC000"/>
            </a:solidFill>
            <a:ln w="25400" cap="flat" cmpd="sng" algn="ctr">
              <a:solidFill>
                <a:srgbClr val="FFC0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MOS-Mix</a:t>
              </a:r>
              <a:endParaRPr kumimoji="0" lang="en-GB" sz="10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1" name="Elbow Connector 80"/>
            <p:cNvCxnSpPr>
              <a:stCxn id="48" idx="2"/>
              <a:endCxn id="80" idx="1"/>
            </p:cNvCxnSpPr>
            <p:nvPr/>
          </p:nvCxnSpPr>
          <p:spPr>
            <a:xfrm rot="16200000" flipH="1">
              <a:off x="1973189" y="2886005"/>
              <a:ext cx="110973" cy="371550"/>
            </a:xfrm>
            <a:prstGeom prst="bentConnector2">
              <a:avLst/>
            </a:prstGeom>
            <a:noFill/>
            <a:ln w="9525" cap="flat" cmpd="sng" algn="ctr">
              <a:solidFill>
                <a:srgbClr val="4F81BD">
                  <a:shade val="95000"/>
                  <a:satMod val="105000"/>
                </a:srgbClr>
              </a:solidFill>
              <a:prstDash val="solid"/>
            </a:ln>
            <a:effectLst/>
          </p:spPr>
        </p:cxnSp>
        <p:pic>
          <p:nvPicPr>
            <p:cNvPr id="82" name="Picture 8"/>
            <p:cNvPicPr>
              <a:picLocks noChangeAspect="1" noChangeArrowheads="1"/>
            </p:cNvPicPr>
            <p:nvPr/>
          </p:nvPicPr>
          <p:blipFill>
            <a:blip r:embed="rId3" cstate="print">
              <a:clrChange>
                <a:clrFrom>
                  <a:srgbClr val="FFFFFF"/>
                </a:clrFrom>
                <a:clrTo>
                  <a:srgbClr val="FFFFFF">
                    <a:alpha val="0"/>
                  </a:srgbClr>
                </a:clrTo>
              </a:clrChange>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14540" y="2957992"/>
              <a:ext cx="141236" cy="11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3" name="Elbow Connector 82"/>
            <p:cNvCxnSpPr>
              <a:stCxn id="49" idx="0"/>
              <a:endCxn id="80" idx="2"/>
            </p:cNvCxnSpPr>
            <p:nvPr/>
          </p:nvCxnSpPr>
          <p:spPr>
            <a:xfrm rot="5400000" flipH="1" flipV="1">
              <a:off x="1938640" y="3234031"/>
              <a:ext cx="450079" cy="641550"/>
            </a:xfrm>
            <a:prstGeom prst="bentConnector3">
              <a:avLst>
                <a:gd name="adj1" fmla="val 22488"/>
              </a:avLst>
            </a:prstGeom>
            <a:noFill/>
            <a:ln w="9525" cap="flat" cmpd="sng" algn="ctr">
              <a:solidFill>
                <a:srgbClr val="4F81BD">
                  <a:shade val="95000"/>
                  <a:satMod val="105000"/>
                </a:srgbClr>
              </a:solidFill>
              <a:prstDash val="solid"/>
            </a:ln>
            <a:effectLst/>
          </p:spPr>
        </p:cxnSp>
        <p:sp>
          <p:nvSpPr>
            <p:cNvPr id="84" name="Hexagon 83"/>
            <p:cNvSpPr/>
            <p:nvPr/>
          </p:nvSpPr>
          <p:spPr>
            <a:xfrm>
              <a:off x="3378674" y="2677433"/>
              <a:ext cx="814243" cy="324036"/>
            </a:xfrm>
            <a:prstGeom prst="hexagon">
              <a:avLst/>
            </a:prstGeom>
            <a:solidFill>
              <a:srgbClr val="FFFF00"/>
            </a:solidFill>
            <a:ln w="25400" cap="flat" cmpd="sng" algn="ctr">
              <a:solidFill>
                <a:srgbClr val="4F81BD">
                  <a:shade val="50000"/>
                </a:srgbClr>
              </a:solidFill>
              <a:prstDash val="solid"/>
            </a:ln>
            <a:effectLst/>
          </p:spPr>
          <p:txBody>
            <a:bodyPr wrap="none"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noProof="0" dirty="0" err="1" smtClean="0">
                  <a:ln>
                    <a:noFill/>
                  </a:ln>
                  <a:solidFill>
                    <a:prstClr val="black"/>
                  </a:solidFill>
                  <a:effectLst/>
                  <a:uLnTx/>
                  <a:uFillTx/>
                  <a:latin typeface="Calibri"/>
                  <a:ea typeface="+mn-ea"/>
                  <a:cs typeface="+mn-cs"/>
                </a:rPr>
                <a:t>Forecaster</a:t>
              </a:r>
              <a:endParaRPr kumimoji="0" lang="de-CH" sz="10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5" name="Rounded Rectangle 84"/>
            <p:cNvSpPr/>
            <p:nvPr/>
          </p:nvSpPr>
          <p:spPr>
            <a:xfrm>
              <a:off x="1418554" y="3178594"/>
              <a:ext cx="489151" cy="17822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Calibri"/>
                  <a:ea typeface="+mn-ea"/>
                  <a:cs typeface="+mn-cs"/>
                </a:rPr>
                <a:t>ICON</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86" name="Straight Connector 85"/>
            <p:cNvCxnSpPr>
              <a:stCxn id="85" idx="0"/>
            </p:cNvCxnSpPr>
            <p:nvPr/>
          </p:nvCxnSpPr>
          <p:spPr>
            <a:xfrm flipH="1" flipV="1">
              <a:off x="1663129" y="3127269"/>
              <a:ext cx="1" cy="51329"/>
            </a:xfrm>
            <a:prstGeom prst="line">
              <a:avLst/>
            </a:prstGeom>
            <a:noFill/>
            <a:ln w="9525" cap="flat" cmpd="sng" algn="ctr">
              <a:solidFill>
                <a:srgbClr val="4F81BD">
                  <a:shade val="95000"/>
                  <a:satMod val="105000"/>
                </a:srgbClr>
              </a:solidFill>
              <a:prstDash val="solid"/>
            </a:ln>
            <a:effectLst/>
          </p:spPr>
        </p:cxnSp>
        <p:cxnSp>
          <p:nvCxnSpPr>
            <p:cNvPr id="87" name="Straight Connector 86"/>
            <p:cNvCxnSpPr/>
            <p:nvPr/>
          </p:nvCxnSpPr>
          <p:spPr>
            <a:xfrm>
              <a:off x="1663128" y="3127266"/>
              <a:ext cx="244576" cy="0"/>
            </a:xfrm>
            <a:prstGeom prst="line">
              <a:avLst/>
            </a:prstGeom>
            <a:noFill/>
            <a:ln w="9525" cap="flat" cmpd="sng" algn="ctr">
              <a:solidFill>
                <a:srgbClr val="4F81BD">
                  <a:shade val="95000"/>
                  <a:satMod val="105000"/>
                </a:srgbClr>
              </a:solidFill>
              <a:prstDash val="solid"/>
            </a:ln>
            <a:effectLst/>
          </p:spPr>
        </p:cxnSp>
        <p:sp>
          <p:nvSpPr>
            <p:cNvPr id="88" name="Rounded Rectangle 87"/>
            <p:cNvSpPr/>
            <p:nvPr/>
          </p:nvSpPr>
          <p:spPr>
            <a:xfrm>
              <a:off x="1404779" y="3443338"/>
              <a:ext cx="489654" cy="178220"/>
            </a:xfrm>
            <a:prstGeom prst="roundRect">
              <a:avLst/>
            </a:prstGeom>
            <a:solidFill>
              <a:srgbClr val="FF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000" b="0" i="0" u="none" strike="noStrike" kern="0" cap="none" spc="0" normalizeH="0" baseline="0" noProof="0" dirty="0" smtClean="0">
                  <a:ln>
                    <a:noFill/>
                  </a:ln>
                  <a:solidFill>
                    <a:prstClr val="white"/>
                  </a:solidFill>
                  <a:effectLst/>
                  <a:uLnTx/>
                  <a:uFillTx/>
                  <a:latin typeface="Calibri"/>
                  <a:ea typeface="+mn-ea"/>
                  <a:cs typeface="+mn-cs"/>
                </a:rPr>
                <a:t>PP</a:t>
              </a:r>
              <a:endParaRPr kumimoji="0" lang="en-GB" sz="10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89" name="Straight Connector 88"/>
            <p:cNvCxnSpPr>
              <a:stCxn id="46" idx="1"/>
            </p:cNvCxnSpPr>
            <p:nvPr/>
          </p:nvCxnSpPr>
          <p:spPr>
            <a:xfrm flipH="1">
              <a:off x="1259632" y="2473533"/>
              <a:ext cx="158418" cy="0"/>
            </a:xfrm>
            <a:prstGeom prst="line">
              <a:avLst/>
            </a:prstGeom>
            <a:noFill/>
            <a:ln w="9525" cap="flat" cmpd="sng" algn="ctr">
              <a:solidFill>
                <a:srgbClr val="4F81BD">
                  <a:shade val="95000"/>
                  <a:satMod val="105000"/>
                </a:srgbClr>
              </a:solidFill>
              <a:prstDash val="solid"/>
            </a:ln>
            <a:effectLst/>
          </p:spPr>
        </p:cxnSp>
        <p:cxnSp>
          <p:nvCxnSpPr>
            <p:cNvPr id="90" name="Straight Connector 89"/>
            <p:cNvCxnSpPr/>
            <p:nvPr/>
          </p:nvCxnSpPr>
          <p:spPr>
            <a:xfrm>
              <a:off x="1259632" y="2473536"/>
              <a:ext cx="0" cy="1058915"/>
            </a:xfrm>
            <a:prstGeom prst="line">
              <a:avLst/>
            </a:prstGeom>
            <a:noFill/>
            <a:ln w="9525" cap="flat" cmpd="sng" algn="ctr">
              <a:solidFill>
                <a:srgbClr val="4F81BD">
                  <a:shade val="95000"/>
                  <a:satMod val="105000"/>
                </a:srgbClr>
              </a:solidFill>
              <a:prstDash val="solid"/>
            </a:ln>
            <a:effectLst/>
          </p:spPr>
        </p:cxnSp>
        <p:cxnSp>
          <p:nvCxnSpPr>
            <p:cNvPr id="91" name="Straight Connector 90"/>
            <p:cNvCxnSpPr>
              <a:endCxn id="88" idx="1"/>
            </p:cNvCxnSpPr>
            <p:nvPr/>
          </p:nvCxnSpPr>
          <p:spPr>
            <a:xfrm>
              <a:off x="1259639" y="3532448"/>
              <a:ext cx="145147" cy="0"/>
            </a:xfrm>
            <a:prstGeom prst="line">
              <a:avLst/>
            </a:prstGeom>
            <a:noFill/>
            <a:ln w="9525" cap="flat" cmpd="sng" algn="ctr">
              <a:solidFill>
                <a:srgbClr val="4F81BD">
                  <a:shade val="95000"/>
                  <a:satMod val="105000"/>
                </a:srgbClr>
              </a:solidFill>
              <a:prstDash val="solid"/>
            </a:ln>
            <a:effectLst/>
          </p:spPr>
        </p:cxnSp>
        <p:cxnSp>
          <p:nvCxnSpPr>
            <p:cNvPr id="92" name="Straight Connector 91"/>
            <p:cNvCxnSpPr>
              <a:stCxn id="47" idx="1"/>
            </p:cNvCxnSpPr>
            <p:nvPr/>
          </p:nvCxnSpPr>
          <p:spPr>
            <a:xfrm flipH="1">
              <a:off x="1259632" y="2700358"/>
              <a:ext cx="158418" cy="0"/>
            </a:xfrm>
            <a:prstGeom prst="line">
              <a:avLst/>
            </a:prstGeom>
            <a:noFill/>
            <a:ln w="9525" cap="flat" cmpd="sng" algn="ctr">
              <a:solidFill>
                <a:srgbClr val="4F81BD">
                  <a:shade val="95000"/>
                  <a:satMod val="105000"/>
                </a:srgbClr>
              </a:solidFill>
              <a:prstDash val="solid"/>
            </a:ln>
            <a:effectLst/>
          </p:spPr>
        </p:cxnSp>
        <p:cxnSp>
          <p:nvCxnSpPr>
            <p:cNvPr id="93" name="Straight Connector 92"/>
            <p:cNvCxnSpPr>
              <a:stCxn id="48" idx="1"/>
            </p:cNvCxnSpPr>
            <p:nvPr/>
          </p:nvCxnSpPr>
          <p:spPr>
            <a:xfrm flipH="1">
              <a:off x="1259632" y="2927183"/>
              <a:ext cx="158418" cy="0"/>
            </a:xfrm>
            <a:prstGeom prst="line">
              <a:avLst/>
            </a:prstGeom>
            <a:noFill/>
            <a:ln w="9525" cap="flat" cmpd="sng" algn="ctr">
              <a:solidFill>
                <a:srgbClr val="4F81BD">
                  <a:shade val="95000"/>
                  <a:satMod val="105000"/>
                </a:srgbClr>
              </a:solidFill>
              <a:prstDash val="solid"/>
            </a:ln>
            <a:effectLst/>
          </p:spPr>
        </p:cxnSp>
        <p:cxnSp>
          <p:nvCxnSpPr>
            <p:cNvPr id="94" name="Straight Connector 93"/>
            <p:cNvCxnSpPr>
              <a:stCxn id="85" idx="1"/>
            </p:cNvCxnSpPr>
            <p:nvPr/>
          </p:nvCxnSpPr>
          <p:spPr>
            <a:xfrm flipH="1" flipV="1">
              <a:off x="1259637" y="3266191"/>
              <a:ext cx="158921" cy="1517"/>
            </a:xfrm>
            <a:prstGeom prst="line">
              <a:avLst/>
            </a:prstGeom>
            <a:noFill/>
            <a:ln w="9525" cap="flat" cmpd="sng" algn="ctr">
              <a:solidFill>
                <a:srgbClr val="4F81BD">
                  <a:shade val="95000"/>
                  <a:satMod val="105000"/>
                </a:srgbClr>
              </a:solidFill>
              <a:prstDash val="solid"/>
            </a:ln>
            <a:effectLst/>
          </p:spPr>
        </p:cxnSp>
        <p:cxnSp>
          <p:nvCxnSpPr>
            <p:cNvPr id="95" name="Straight Connector 94"/>
            <p:cNvCxnSpPr/>
            <p:nvPr/>
          </p:nvCxnSpPr>
          <p:spPr>
            <a:xfrm>
              <a:off x="1259632" y="3532448"/>
              <a:ext cx="0" cy="180915"/>
            </a:xfrm>
            <a:prstGeom prst="line">
              <a:avLst/>
            </a:prstGeom>
            <a:noFill/>
            <a:ln w="9525" cap="flat" cmpd="sng" algn="ctr">
              <a:solidFill>
                <a:srgbClr val="4F81BD">
                  <a:shade val="95000"/>
                  <a:satMod val="105000"/>
                </a:srgbClr>
              </a:solidFill>
              <a:prstDash val="dash"/>
            </a:ln>
            <a:effectLst/>
          </p:spPr>
        </p:cxnSp>
        <p:cxnSp>
          <p:nvCxnSpPr>
            <p:cNvPr id="96" name="Straight Connector 95"/>
            <p:cNvCxnSpPr>
              <a:stCxn id="88" idx="3"/>
            </p:cNvCxnSpPr>
            <p:nvPr/>
          </p:nvCxnSpPr>
          <p:spPr>
            <a:xfrm>
              <a:off x="1894433" y="3532448"/>
              <a:ext cx="860014" cy="0"/>
            </a:xfrm>
            <a:prstGeom prst="line">
              <a:avLst/>
            </a:prstGeom>
            <a:noFill/>
            <a:ln w="9525" cap="flat" cmpd="sng" algn="ctr">
              <a:solidFill>
                <a:srgbClr val="FF0000"/>
              </a:solidFill>
              <a:prstDash val="solid"/>
            </a:ln>
            <a:effectLst/>
          </p:spPr>
        </p:cxnSp>
        <p:sp>
          <p:nvSpPr>
            <p:cNvPr id="97" name="Oval 96"/>
            <p:cNvSpPr/>
            <p:nvPr/>
          </p:nvSpPr>
          <p:spPr>
            <a:xfrm>
              <a:off x="2672624" y="3477675"/>
              <a:ext cx="146061" cy="109546"/>
            </a:xfrm>
            <a:prstGeom prst="ellipse">
              <a:avLst/>
            </a:prstGeom>
            <a:solidFill>
              <a:srgbClr val="FF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8" name="Rectangle 97"/>
            <p:cNvSpPr/>
            <p:nvPr/>
          </p:nvSpPr>
          <p:spPr>
            <a:xfrm>
              <a:off x="1404781" y="1686667"/>
              <a:ext cx="5543485" cy="1450124"/>
            </a:xfrm>
            <a:prstGeom prst="rect">
              <a:avLst/>
            </a:prstGeom>
            <a:solidFill>
              <a:sysClr val="window" lastClr="FFFFFF">
                <a:alpha val="9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9" name="Rectangle 98"/>
            <p:cNvSpPr/>
            <p:nvPr/>
          </p:nvSpPr>
          <p:spPr>
            <a:xfrm>
              <a:off x="1404778" y="3016295"/>
              <a:ext cx="820218" cy="394527"/>
            </a:xfrm>
            <a:prstGeom prst="rect">
              <a:avLst/>
            </a:prstGeom>
            <a:solidFill>
              <a:sysClr val="window" lastClr="FFFFFF">
                <a:alpha val="9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0" name="Rectangle 99"/>
            <p:cNvSpPr/>
            <p:nvPr/>
          </p:nvSpPr>
          <p:spPr>
            <a:xfrm>
              <a:off x="1332212" y="3779845"/>
              <a:ext cx="5637825" cy="555050"/>
            </a:xfrm>
            <a:prstGeom prst="rect">
              <a:avLst/>
            </a:prstGeom>
            <a:solidFill>
              <a:sysClr val="window" lastClr="FFFFFF">
                <a:alpha val="9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1" name="Rectangle 100"/>
            <p:cNvSpPr/>
            <p:nvPr/>
          </p:nvSpPr>
          <p:spPr>
            <a:xfrm>
              <a:off x="1339092" y="3151579"/>
              <a:ext cx="5177124" cy="628266"/>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2" name="Rectangle 101"/>
            <p:cNvSpPr/>
            <p:nvPr/>
          </p:nvSpPr>
          <p:spPr>
            <a:xfrm>
              <a:off x="6535273" y="2884771"/>
              <a:ext cx="1649279" cy="1450124"/>
            </a:xfrm>
            <a:prstGeom prst="rect">
              <a:avLst/>
            </a:prstGeom>
            <a:solidFill>
              <a:sysClr val="window" lastClr="FFFFFF">
                <a:alpha val="9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03" name="Straight Connector 102"/>
            <p:cNvCxnSpPr/>
            <p:nvPr/>
          </p:nvCxnSpPr>
          <p:spPr>
            <a:xfrm flipH="1">
              <a:off x="1649613" y="3680850"/>
              <a:ext cx="193291" cy="0"/>
            </a:xfrm>
            <a:prstGeom prst="line">
              <a:avLst/>
            </a:prstGeom>
            <a:noFill/>
            <a:ln w="9525" cap="flat" cmpd="sng" algn="ctr">
              <a:solidFill>
                <a:srgbClr val="4F81BD">
                  <a:shade val="95000"/>
                  <a:satMod val="105000"/>
                </a:srgbClr>
              </a:solidFill>
              <a:prstDash val="solid"/>
            </a:ln>
            <a:effectLst/>
          </p:spPr>
        </p:cxnSp>
        <p:cxnSp>
          <p:nvCxnSpPr>
            <p:cNvPr id="104" name="Straight Connector 103"/>
            <p:cNvCxnSpPr>
              <a:endCxn id="88" idx="2"/>
            </p:cNvCxnSpPr>
            <p:nvPr/>
          </p:nvCxnSpPr>
          <p:spPr>
            <a:xfrm flipV="1">
              <a:off x="1649606" y="3621561"/>
              <a:ext cx="0" cy="59293"/>
            </a:xfrm>
            <a:prstGeom prst="line">
              <a:avLst/>
            </a:prstGeom>
            <a:noFill/>
            <a:ln w="9525" cap="flat" cmpd="sng" algn="ctr">
              <a:solidFill>
                <a:srgbClr val="4F81BD">
                  <a:shade val="95000"/>
                  <a:satMod val="105000"/>
                </a:srgbClr>
              </a:solidFill>
              <a:prstDash val="solid"/>
            </a:ln>
            <a:effectLst/>
          </p:spPr>
        </p:cxnSp>
      </p:grpSp>
      <p:sp>
        <p:nvSpPr>
          <p:cNvPr id="2" name="Espace réservé du texte 1"/>
          <p:cNvSpPr>
            <a:spLocks noGrp="1"/>
          </p:cNvSpPr>
          <p:nvPr>
            <p:ph type="body" sz="quarter" idx="15"/>
          </p:nvPr>
        </p:nvSpPr>
        <p:spPr>
          <a:xfrm>
            <a:off x="1179830" y="1098433"/>
            <a:ext cx="7527926" cy="1008396"/>
          </a:xfrm>
        </p:spPr>
        <p:txBody>
          <a:bodyPr/>
          <a:lstStyle/>
          <a:p>
            <a:r>
              <a:rPr lang="en-US" dirty="0" err="1" smtClean="0">
                <a:solidFill>
                  <a:schemeClr val="accent1"/>
                </a:solidFill>
              </a:rPr>
              <a:t>Postprocessing</a:t>
            </a:r>
            <a:r>
              <a:rPr lang="en-US" dirty="0" smtClean="0">
                <a:solidFill>
                  <a:schemeClr val="accent1"/>
                </a:solidFill>
              </a:rPr>
              <a:t> </a:t>
            </a:r>
            <a:r>
              <a:rPr lang="en-US" dirty="0" smtClean="0"/>
              <a:t>methods yielding </a:t>
            </a:r>
            <a:r>
              <a:rPr lang="en-US" dirty="0" smtClean="0">
                <a:solidFill>
                  <a:srgbClr val="FF0000"/>
                </a:solidFill>
              </a:rPr>
              <a:t>spatial</a:t>
            </a:r>
            <a:r>
              <a:rPr lang="en-US" dirty="0" smtClean="0"/>
              <a:t>, </a:t>
            </a:r>
            <a:r>
              <a:rPr lang="en-US" dirty="0" smtClean="0">
                <a:solidFill>
                  <a:srgbClr val="FF0000"/>
                </a:solidFill>
              </a:rPr>
              <a:t>probabilistic</a:t>
            </a:r>
            <a:r>
              <a:rPr lang="en-US" dirty="0" smtClean="0"/>
              <a:t>, </a:t>
            </a:r>
            <a:r>
              <a:rPr lang="en-US" dirty="0" smtClean="0">
                <a:solidFill>
                  <a:srgbClr val="FF0000"/>
                </a:solidFill>
              </a:rPr>
              <a:t>multivariate</a:t>
            </a:r>
            <a:r>
              <a:rPr lang="en-US" dirty="0" smtClean="0"/>
              <a:t>, and </a:t>
            </a:r>
            <a:r>
              <a:rPr lang="en-US" dirty="0" smtClean="0">
                <a:solidFill>
                  <a:schemeClr val="accent1"/>
                </a:solidFill>
              </a:rPr>
              <a:t>seamless</a:t>
            </a:r>
            <a:r>
              <a:rPr lang="en-US" dirty="0" smtClean="0"/>
              <a:t> forecasts and also to refine the verification analysis at the forecast service of </a:t>
            </a:r>
            <a:r>
              <a:rPr lang="en-US" dirty="0" err="1" smtClean="0"/>
              <a:t>MeteoSwiss</a:t>
            </a:r>
            <a:r>
              <a:rPr lang="en-US" dirty="0" smtClean="0"/>
              <a:t>.</a:t>
            </a:r>
          </a:p>
          <a:p>
            <a:pPr marL="0" indent="0">
              <a:buNone/>
            </a:pPr>
            <a:endParaRPr lang="en-US" dirty="0"/>
          </a:p>
        </p:txBody>
      </p:sp>
    </p:spTree>
    <p:extLst>
      <p:ext uri="{BB962C8B-B14F-4D97-AF65-F5344CB8AC3E}">
        <p14:creationId xmlns:p14="http://schemas.microsoft.com/office/powerpoint/2010/main" val="246542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lvl="0"/>
            <a:r>
              <a:rPr lang="en-US" sz="1800" b="1" dirty="0"/>
              <a:t>Probabilistic postprocessing</a:t>
            </a:r>
            <a:r>
              <a:rPr lang="en-US" sz="1800" dirty="0"/>
              <a:t> </a:t>
            </a:r>
            <a:r>
              <a:rPr lang="en-US" sz="1100" dirty="0" smtClean="0"/>
              <a:t> </a:t>
            </a:r>
            <a:r>
              <a:rPr lang="en-US" sz="1400" dirty="0" smtClean="0"/>
              <a:t>- well </a:t>
            </a:r>
            <a:r>
              <a:rPr lang="en-US" sz="1400" dirty="0"/>
              <a:t>in line with NWP developments </a:t>
            </a:r>
            <a:r>
              <a:rPr lang="en-US" sz="1400" dirty="0" smtClean="0"/>
              <a:t>@ MeteoSwiss and </a:t>
            </a:r>
            <a:r>
              <a:rPr lang="en-US" sz="1400" dirty="0"/>
              <a:t>international developments in the field of </a:t>
            </a:r>
            <a:r>
              <a:rPr lang="en-US" sz="1400" dirty="0" smtClean="0"/>
              <a:t>postprocessing → Ensemble </a:t>
            </a:r>
            <a:r>
              <a:rPr lang="en-US" sz="1400" dirty="0"/>
              <a:t>postprocessing routines, aiming at delivering calibrated ensemble </a:t>
            </a:r>
            <a:r>
              <a:rPr lang="en-US" sz="1400" dirty="0" smtClean="0"/>
              <a:t>predictions</a:t>
            </a:r>
            <a:endParaRPr lang="en-US" sz="1400" dirty="0"/>
          </a:p>
          <a:p>
            <a:pPr lvl="0"/>
            <a:r>
              <a:rPr lang="en-US" sz="1800" b="1" dirty="0"/>
              <a:t>Spatial output </a:t>
            </a:r>
            <a:r>
              <a:rPr lang="en-US" sz="1400" dirty="0" smtClean="0"/>
              <a:t>given </a:t>
            </a:r>
            <a:r>
              <a:rPr lang="en-US" sz="1400" dirty="0"/>
              <a:t>the increasing importance of local forecast information, the postprocessing approaches aim at delivering output for any surface location of interest in Switzerland.</a:t>
            </a:r>
            <a:r>
              <a:rPr lang="en-US" sz="1400" b="1" dirty="0"/>
              <a:t> </a:t>
            </a:r>
            <a:endParaRPr lang="en-US" sz="1400" dirty="0"/>
          </a:p>
          <a:p>
            <a:pPr lvl="0"/>
            <a:r>
              <a:rPr lang="en-US" sz="1800" b="1" dirty="0" smtClean="0"/>
              <a:t>Start with basic </a:t>
            </a:r>
            <a:r>
              <a:rPr lang="en-US" sz="1800" b="1" dirty="0"/>
              <a:t>meteorological variables </a:t>
            </a:r>
            <a:r>
              <a:rPr lang="en-US" sz="1400" dirty="0" smtClean="0"/>
              <a:t>introduce </a:t>
            </a:r>
            <a:r>
              <a:rPr lang="en-US" sz="1400" dirty="0"/>
              <a:t>postprocessing for four basic meteorological variables (temperature, precipitation, wind, and cloud cover</a:t>
            </a:r>
            <a:r>
              <a:rPr lang="en-US" sz="1400" dirty="0" smtClean="0"/>
              <a:t>), build up knowhow to apply to derived variables later on </a:t>
            </a:r>
          </a:p>
          <a:p>
            <a:pPr lvl="0"/>
            <a:r>
              <a:rPr lang="en-US" sz="1800" b="1" dirty="0" smtClean="0"/>
              <a:t>COSMO </a:t>
            </a:r>
            <a:r>
              <a:rPr lang="en-US" sz="1800" b="1" dirty="0"/>
              <a:t>and IFS ensembles </a:t>
            </a:r>
            <a:r>
              <a:rPr lang="en-US" sz="1400" dirty="0" smtClean="0"/>
              <a:t>limit NWP </a:t>
            </a:r>
            <a:r>
              <a:rPr lang="en-US" sz="1400" dirty="0"/>
              <a:t>data sources to COSMO and IFS </a:t>
            </a:r>
            <a:r>
              <a:rPr lang="en-US" sz="1400" dirty="0" smtClean="0"/>
              <a:t>ensembles (models </a:t>
            </a:r>
            <a:r>
              <a:rPr lang="en-US" sz="1400" dirty="0"/>
              <a:t>operationally used in today’s forecast </a:t>
            </a:r>
            <a:r>
              <a:rPr lang="en-US" sz="1400" dirty="0" smtClean="0"/>
              <a:t>production), but ensure applicability to other NWP models</a:t>
            </a:r>
            <a:endParaRPr lang="en-US" sz="1400" dirty="0"/>
          </a:p>
          <a:p>
            <a:pPr lvl="0"/>
            <a:endParaRPr lang="en-US" sz="1200" dirty="0"/>
          </a:p>
          <a:p>
            <a:pPr marL="0" indent="0">
              <a:buNone/>
            </a:pPr>
            <a:r>
              <a:rPr lang="de-CH" sz="1100" dirty="0"/>
              <a:t> </a:t>
            </a:r>
            <a:r>
              <a:rPr lang="en-US" sz="1100" dirty="0"/>
              <a:t> </a:t>
            </a:r>
          </a:p>
        </p:txBody>
      </p:sp>
      <p:sp>
        <p:nvSpPr>
          <p:cNvPr id="3" name="Titre 2"/>
          <p:cNvSpPr>
            <a:spLocks noGrp="1"/>
          </p:cNvSpPr>
          <p:nvPr>
            <p:ph type="title"/>
          </p:nvPr>
        </p:nvSpPr>
        <p:spPr/>
        <p:txBody>
          <a:bodyPr/>
          <a:lstStyle/>
          <a:p>
            <a:pPr lvl="1"/>
            <a:r>
              <a:rPr lang="de-CH" dirty="0" smtClean="0"/>
              <a:t>Main </a:t>
            </a:r>
            <a:r>
              <a:rPr lang="de-CH" dirty="0" err="1"/>
              <a:t>elements</a:t>
            </a:r>
            <a:endParaRPr lang="en-US" dirty="0"/>
          </a:p>
        </p:txBody>
      </p:sp>
    </p:spTree>
    <p:extLst>
      <p:ext uri="{BB962C8B-B14F-4D97-AF65-F5344CB8AC3E}">
        <p14:creationId xmlns:p14="http://schemas.microsoft.com/office/powerpoint/2010/main" val="325444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lvl="0"/>
            <a:r>
              <a:rPr lang="en-US" sz="1800" b="1" dirty="0"/>
              <a:t>Verification </a:t>
            </a:r>
            <a:r>
              <a:rPr lang="en-US" sz="1400" dirty="0"/>
              <a:t>Given the emphasis on </a:t>
            </a:r>
            <a:r>
              <a:rPr lang="en-US" sz="1400" dirty="0" err="1"/>
              <a:t>postprocessing</a:t>
            </a:r>
            <a:r>
              <a:rPr lang="en-US" sz="1400" dirty="0"/>
              <a:t> of basic parameters and provision of spatial output, the verification focuses on evaluating </a:t>
            </a:r>
            <a:r>
              <a:rPr lang="en-US" sz="1400" b="1" dirty="0"/>
              <a:t>each step in the local forecast production chain</a:t>
            </a:r>
            <a:r>
              <a:rPr lang="en-US" sz="1400" dirty="0"/>
              <a:t> of these parameters. Warning or impacts verification are not considered here.</a:t>
            </a:r>
            <a:r>
              <a:rPr lang="en-US" sz="1400" b="1" dirty="0"/>
              <a:t>  </a:t>
            </a:r>
            <a:endParaRPr lang="de-CH" sz="1800" dirty="0" smtClean="0"/>
          </a:p>
          <a:p>
            <a:pPr lvl="0"/>
            <a:endParaRPr lang="en-US" sz="1800" dirty="0"/>
          </a:p>
          <a:p>
            <a:pPr lvl="0"/>
            <a:r>
              <a:rPr lang="en-US" sz="1800" b="1" dirty="0"/>
              <a:t>Lead times below </a:t>
            </a:r>
            <a:r>
              <a:rPr lang="en-US" sz="1800" b="1" dirty="0" smtClean="0"/>
              <a:t>6h </a:t>
            </a:r>
            <a:r>
              <a:rPr lang="en-US" sz="1400" dirty="0"/>
              <a:t>Blending between observations and forecasts is </a:t>
            </a:r>
            <a:r>
              <a:rPr lang="en-US" sz="1400" b="1" dirty="0"/>
              <a:t>not</a:t>
            </a:r>
            <a:r>
              <a:rPr lang="en-US" sz="1400" dirty="0"/>
              <a:t> the task of </a:t>
            </a:r>
            <a:r>
              <a:rPr lang="en-US" sz="1400" dirty="0" err="1"/>
              <a:t>PostprocVeri</a:t>
            </a:r>
            <a:r>
              <a:rPr lang="en-US" sz="1400" dirty="0"/>
              <a:t> (but of the </a:t>
            </a:r>
            <a:r>
              <a:rPr lang="en-US" sz="1400" dirty="0" err="1"/>
              <a:t>Nowcasting</a:t>
            </a:r>
            <a:r>
              <a:rPr lang="en-US" sz="1400" dirty="0"/>
              <a:t> system). </a:t>
            </a:r>
            <a:r>
              <a:rPr lang="en-US" sz="1400" dirty="0" err="1"/>
              <a:t>Nowcasting</a:t>
            </a:r>
            <a:r>
              <a:rPr lang="en-US" sz="1400" dirty="0"/>
              <a:t> will profit from a corrected NWP output even without focus on shortest lead times.</a:t>
            </a:r>
          </a:p>
          <a:p>
            <a:pPr lvl="0"/>
            <a:endParaRPr lang="en-US" sz="1200" dirty="0"/>
          </a:p>
          <a:p>
            <a:pPr marL="0" indent="0">
              <a:buNone/>
            </a:pPr>
            <a:r>
              <a:rPr lang="de-CH" sz="1100" dirty="0"/>
              <a:t> </a:t>
            </a:r>
            <a:r>
              <a:rPr lang="en-US" sz="1100" dirty="0"/>
              <a:t> </a:t>
            </a:r>
          </a:p>
        </p:txBody>
      </p:sp>
      <p:sp>
        <p:nvSpPr>
          <p:cNvPr id="3" name="Titre 2"/>
          <p:cNvSpPr>
            <a:spLocks noGrp="1"/>
          </p:cNvSpPr>
          <p:nvPr>
            <p:ph type="title"/>
          </p:nvPr>
        </p:nvSpPr>
        <p:spPr/>
        <p:txBody>
          <a:bodyPr/>
          <a:lstStyle/>
          <a:p>
            <a:pPr lvl="1"/>
            <a:r>
              <a:rPr lang="de-CH" dirty="0" smtClean="0"/>
              <a:t>Main </a:t>
            </a:r>
            <a:r>
              <a:rPr lang="de-CH" dirty="0" err="1"/>
              <a:t>elements</a:t>
            </a:r>
            <a:endParaRPr lang="en-US" dirty="0"/>
          </a:p>
        </p:txBody>
      </p:sp>
    </p:spTree>
    <p:extLst>
      <p:ext uri="{BB962C8B-B14F-4D97-AF65-F5344CB8AC3E}">
        <p14:creationId xmlns:p14="http://schemas.microsoft.com/office/powerpoint/2010/main" val="64883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marL="0" indent="0">
              <a:buNone/>
            </a:pPr>
            <a:r>
              <a:rPr lang="fr-CH" dirty="0" smtClean="0"/>
              <a:t>The Project team of </a:t>
            </a:r>
            <a:r>
              <a:rPr lang="fr-CH" dirty="0" err="1" smtClean="0"/>
              <a:t>MeteoSwiss</a:t>
            </a:r>
            <a:r>
              <a:rPr lang="fr-CH" dirty="0" smtClean="0"/>
              <a:t> do not </a:t>
            </a:r>
            <a:r>
              <a:rPr lang="fr-CH" dirty="0" err="1" smtClean="0"/>
              <a:t>wish</a:t>
            </a:r>
            <a:r>
              <a:rPr lang="fr-CH" dirty="0" smtClean="0"/>
              <a:t> not </a:t>
            </a:r>
            <a:r>
              <a:rPr lang="fr-CH" dirty="0" err="1" smtClean="0"/>
              <a:t>develop</a:t>
            </a:r>
            <a:r>
              <a:rPr lang="fr-CH" dirty="0"/>
              <a:t> new </a:t>
            </a:r>
            <a:r>
              <a:rPr lang="fr-CH" dirty="0" err="1" smtClean="0"/>
              <a:t>methods</a:t>
            </a:r>
            <a:r>
              <a:rPr lang="fr-CH" dirty="0" smtClean="0"/>
              <a:t> </a:t>
            </a:r>
            <a:r>
              <a:rPr lang="fr-CH" dirty="0" err="1" smtClean="0"/>
              <a:t>from</a:t>
            </a:r>
            <a:r>
              <a:rPr lang="fr-CH" dirty="0" smtClean="0"/>
              <a:t> scratch, </a:t>
            </a:r>
            <a:r>
              <a:rPr lang="fr-CH" dirty="0"/>
              <a:t>but </a:t>
            </a:r>
            <a:r>
              <a:rPr lang="fr-CH" dirty="0" err="1" smtClean="0"/>
              <a:t>aims</a:t>
            </a:r>
            <a:r>
              <a:rPr lang="fr-CH" dirty="0" smtClean="0"/>
              <a:t> to </a:t>
            </a:r>
            <a:r>
              <a:rPr lang="fr-CH" dirty="0" err="1" smtClean="0"/>
              <a:t>collaborate</a:t>
            </a:r>
            <a:r>
              <a:rPr lang="fr-CH" dirty="0" smtClean="0"/>
              <a:t>, use </a:t>
            </a:r>
            <a:r>
              <a:rPr lang="fr-CH" dirty="0" smtClean="0"/>
              <a:t>know-how </a:t>
            </a:r>
            <a:r>
              <a:rPr lang="fr-CH" dirty="0" smtClean="0"/>
              <a:t>and </a:t>
            </a:r>
            <a:r>
              <a:rPr lang="fr-CH" dirty="0" err="1" smtClean="0"/>
              <a:t>experiences</a:t>
            </a:r>
            <a:r>
              <a:rPr lang="fr-CH" dirty="0" smtClean="0"/>
              <a:t> in PP </a:t>
            </a:r>
            <a:r>
              <a:rPr lang="fr-CH" dirty="0" err="1" smtClean="0"/>
              <a:t>domain</a:t>
            </a:r>
            <a:r>
              <a:rPr lang="fr-CH" dirty="0" smtClean="0"/>
              <a:t>.</a:t>
            </a:r>
          </a:p>
          <a:p>
            <a:pPr marL="0" indent="0">
              <a:buNone/>
            </a:pPr>
            <a:endParaRPr lang="fr-CH" dirty="0" smtClean="0"/>
          </a:p>
          <a:p>
            <a:r>
              <a:rPr lang="fr-CH" dirty="0" smtClean="0"/>
              <a:t>EUMETNET program </a:t>
            </a:r>
          </a:p>
          <a:p>
            <a:r>
              <a:rPr lang="fr-CH" dirty="0" err="1" smtClean="0"/>
              <a:t>University</a:t>
            </a:r>
            <a:r>
              <a:rPr lang="fr-CH" dirty="0" smtClean="0"/>
              <a:t> ETHZ </a:t>
            </a:r>
            <a:endParaRPr lang="fr-CH" dirty="0" smtClean="0"/>
          </a:p>
          <a:p>
            <a:r>
              <a:rPr lang="fr-CH" dirty="0" smtClean="0"/>
              <a:t>COSMO WG4</a:t>
            </a:r>
          </a:p>
          <a:p>
            <a:pPr marL="0" indent="0">
              <a:buNone/>
            </a:pPr>
            <a:endParaRPr lang="en-US" dirty="0"/>
          </a:p>
        </p:txBody>
      </p:sp>
      <p:sp>
        <p:nvSpPr>
          <p:cNvPr id="3" name="Titre 2"/>
          <p:cNvSpPr>
            <a:spLocks noGrp="1"/>
          </p:cNvSpPr>
          <p:nvPr>
            <p:ph type="title"/>
          </p:nvPr>
        </p:nvSpPr>
        <p:spPr/>
        <p:txBody>
          <a:bodyPr/>
          <a:lstStyle/>
          <a:p>
            <a:r>
              <a:rPr lang="fr-CH" dirty="0" smtClean="0"/>
              <a:t>Collaborations</a:t>
            </a:r>
            <a:endParaRPr lang="en-US" dirty="0"/>
          </a:p>
        </p:txBody>
      </p:sp>
    </p:spTree>
    <p:extLst>
      <p:ext uri="{BB962C8B-B14F-4D97-AF65-F5344CB8AC3E}">
        <p14:creationId xmlns:p14="http://schemas.microsoft.com/office/powerpoint/2010/main" val="161314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smtClean="0"/>
              <a:t>EUMETNET</a:t>
            </a:r>
            <a:endParaRPr lang="en-US" dirty="0"/>
          </a:p>
        </p:txBody>
      </p:sp>
      <p:sp>
        <p:nvSpPr>
          <p:cNvPr id="4" name="Text Placeholder 3"/>
          <p:cNvSpPr>
            <a:spLocks noGrp="1"/>
          </p:cNvSpPr>
          <p:nvPr>
            <p:ph type="body" sz="quarter" idx="15"/>
          </p:nvPr>
        </p:nvSpPr>
        <p:spPr/>
        <p:txBody>
          <a:bodyPr/>
          <a:lstStyle/>
          <a:p>
            <a:r>
              <a:rPr lang="en-US" dirty="0" smtClean="0"/>
              <a:t>A post-processing (PP) module in the Forecasting </a:t>
            </a:r>
            <a:r>
              <a:rPr lang="en-US" dirty="0" err="1" smtClean="0"/>
              <a:t>Programme</a:t>
            </a:r>
            <a:r>
              <a:rPr lang="en-US" dirty="0" smtClean="0"/>
              <a:t> has been put forward</a:t>
            </a:r>
          </a:p>
          <a:p>
            <a:r>
              <a:rPr lang="en-US" dirty="0" smtClean="0"/>
              <a:t>Some of the activities proposed for the first phase are:</a:t>
            </a:r>
          </a:p>
          <a:p>
            <a:pPr lvl="1"/>
            <a:r>
              <a:rPr lang="en-US" dirty="0" smtClean="0"/>
              <a:t>Review of the current state of PP in member states and beyond</a:t>
            </a:r>
          </a:p>
          <a:p>
            <a:pPr lvl="1"/>
            <a:r>
              <a:rPr lang="en-US" dirty="0" smtClean="0"/>
              <a:t>Establish series of scientific workshops on PP</a:t>
            </a:r>
          </a:p>
          <a:p>
            <a:pPr lvl="1"/>
            <a:r>
              <a:rPr lang="en-US" dirty="0" smtClean="0"/>
              <a:t>Identification of specific community-led </a:t>
            </a:r>
            <a:r>
              <a:rPr lang="en-US" smtClean="0"/>
              <a:t>activities to </a:t>
            </a:r>
            <a:r>
              <a:rPr lang="en-US" dirty="0" smtClean="0"/>
              <a:t>be tackled at a later stage</a:t>
            </a:r>
          </a:p>
          <a:p>
            <a:r>
              <a:rPr lang="en-US" dirty="0" smtClean="0"/>
              <a:t>The module is led by </a:t>
            </a:r>
            <a:r>
              <a:rPr lang="en-US" dirty="0" err="1" smtClean="0"/>
              <a:t>Stéphane</a:t>
            </a:r>
            <a:r>
              <a:rPr lang="en-US" dirty="0" smtClean="0"/>
              <a:t> Vannitsem (RMI)</a:t>
            </a:r>
          </a:p>
        </p:txBody>
      </p:sp>
    </p:spTree>
    <p:extLst>
      <p:ext uri="{BB962C8B-B14F-4D97-AF65-F5344CB8AC3E}">
        <p14:creationId xmlns:p14="http://schemas.microsoft.com/office/powerpoint/2010/main" val="1561874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_Format_16-9">
  <a:themeElements>
    <a:clrScheme name="Benutzerdefiniert 1">
      <a:dk1>
        <a:srgbClr val="000000"/>
      </a:dk1>
      <a:lt1>
        <a:srgbClr val="FFFFFF"/>
      </a:lt1>
      <a:dk2>
        <a:srgbClr val="000000"/>
      </a:dk2>
      <a:lt2>
        <a:srgbClr val="7D6E5F"/>
      </a:lt2>
      <a:accent1>
        <a:srgbClr val="FF0000"/>
      </a:accent1>
      <a:accent2>
        <a:srgbClr val="7D6E5F"/>
      </a:accent2>
      <a:accent3>
        <a:srgbClr val="5A735F"/>
      </a:accent3>
      <a:accent4>
        <a:srgbClr val="000000"/>
      </a:accent4>
      <a:accent5>
        <a:srgbClr val="DAEDEF"/>
      </a:accent5>
      <a:accent6>
        <a:srgbClr val="FAB45F"/>
      </a:accent6>
      <a:hlink>
        <a:srgbClr val="000000"/>
      </a:hlink>
      <a:folHlink>
        <a:srgbClr val="000000"/>
      </a:folHlink>
    </a:clrScheme>
    <a:fontScheme name="GSED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ED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ED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ED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ED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ED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ED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ED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ED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ED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ED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ED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711EB1397DA214C991D0114E1C6705F" ma:contentTypeVersion="1" ma:contentTypeDescription="Ein neues Dokument erstellen." ma:contentTypeScope="" ma:versionID="4f497952251489acb7320a0ddcdc69ee">
  <xsd:schema xmlns:xsd="http://www.w3.org/2001/XMLSchema" xmlns:p="http://schemas.microsoft.com/office/2006/metadata/properties" xmlns:ns1="http://schemas.microsoft.com/sharepoint/v3" targetNamespace="http://schemas.microsoft.com/office/2006/metadata/properties" ma:root="true" ma:fieldsID="5e9f62132f8a72b8ccdf838efe357e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E9CD66-01A1-48D3-A44D-6CE496559473}">
  <ds:schemaRefs>
    <ds:schemaRef ds:uri="http://schemas.microsoft.com/sharepoint/v3/contenttype/forms"/>
  </ds:schemaRefs>
</ds:datastoreItem>
</file>

<file path=customXml/itemProps2.xml><?xml version="1.0" encoding="utf-8"?>
<ds:datastoreItem xmlns:ds="http://schemas.openxmlformats.org/officeDocument/2006/customXml" ds:itemID="{38F031FF-B88D-427D-A541-B3BADEC17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470CE0D-FADF-4C0F-90CA-E3B937E9A86B}">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de_Format_16-9</Template>
  <TotalTime>0</TotalTime>
  <Words>791</Words>
  <Application>Microsoft Office PowerPoint</Application>
  <PresentationFormat>On-screen Show (16:9)</PresentationFormat>
  <Paragraphs>122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de_Format_16-9</vt:lpstr>
      <vt:lpstr>PostprocVeri: New postprocessing project in MeteoSwiss</vt:lpstr>
      <vt:lpstr>PowerPoint Presentation</vt:lpstr>
      <vt:lpstr>Content</vt:lpstr>
      <vt:lpstr>Actual state</vt:lpstr>
      <vt:lpstr>Project PostprocVeri</vt:lpstr>
      <vt:lpstr>Main elements</vt:lpstr>
      <vt:lpstr>Main elements</vt:lpstr>
      <vt:lpstr>Collaborations</vt:lpstr>
      <vt:lpstr>EUMETNET</vt:lpstr>
      <vt:lpstr>ETHZ collaborations</vt:lpstr>
      <vt:lpstr>ETHZ master thesis</vt:lpstr>
      <vt:lpstr>WG4 COSMO learning lessons, tips and receipts</vt:lpstr>
      <vt:lpstr>PowerPoint Presentation</vt:lpstr>
      <vt:lpstr>PowerPoint Presentation</vt:lpstr>
    </vt:vector>
  </TitlesOfParts>
  <Company>MeteoSwiss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PostProcVerif: New postprocessing project in MeteoSwiss</dc:title>
  <dc:creator>Cattani Daniel</dc:creator>
  <cp:lastModifiedBy>Cattani Daniel</cp:lastModifiedBy>
  <cp:revision>34</cp:revision>
  <cp:lastPrinted>2016-02-16T15:38:09Z</cp:lastPrinted>
  <dcterms:created xsi:type="dcterms:W3CDTF">2018-08-26T13:08:45Z</dcterms:created>
  <dcterms:modified xsi:type="dcterms:W3CDTF">2018-08-30T09:27:33Z</dcterms:modified>
</cp:coreProperties>
</file>