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20"/>
  </p:notesMasterIdLst>
  <p:handoutMasterIdLst>
    <p:handoutMasterId r:id="rId21"/>
  </p:handoutMasterIdLst>
  <p:sldIdLst>
    <p:sldId id="260" r:id="rId5"/>
    <p:sldId id="257" r:id="rId6"/>
    <p:sldId id="267" r:id="rId7"/>
    <p:sldId id="264" r:id="rId8"/>
    <p:sldId id="266" r:id="rId9"/>
    <p:sldId id="273" r:id="rId10"/>
    <p:sldId id="269" r:id="rId11"/>
    <p:sldId id="270" r:id="rId12"/>
    <p:sldId id="278" r:id="rId13"/>
    <p:sldId id="277" r:id="rId14"/>
    <p:sldId id="275" r:id="rId15"/>
    <p:sldId id="271" r:id="rId16"/>
    <p:sldId id="279" r:id="rId17"/>
    <p:sldId id="280" r:id="rId18"/>
    <p:sldId id="259" r:id="rId19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94A"/>
    <a:srgbClr val="FF0000"/>
    <a:srgbClr val="640000"/>
    <a:srgbClr val="39B1DB"/>
    <a:srgbClr val="60B4B2"/>
    <a:srgbClr val="08CDE8"/>
    <a:srgbClr val="CDCDCD"/>
    <a:srgbClr val="F3BE91"/>
    <a:srgbClr val="88B0D8"/>
    <a:srgbClr val="F9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80565" autoAdjust="0"/>
  </p:normalViewPr>
  <p:slideViewPr>
    <p:cSldViewPr snapToGrid="0" showGuides="1">
      <p:cViewPr>
        <p:scale>
          <a:sx n="80" d="100"/>
          <a:sy n="80" d="100"/>
        </p:scale>
        <p:origin x="-204" y="-150"/>
      </p:cViewPr>
      <p:guideLst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132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eoswiss.ch\mch\gve-home\gve\users\cat\02.%20VERIFICATION\14%20WORK\2018.analyses.f&#233;v-mars\2018FE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'Décomposition paramètres'!$B$1</c:f>
              <c:strCache>
                <c:ptCount val="1"/>
                <c:pt idx="0">
                  <c:v>Sprec</c:v>
                </c:pt>
              </c:strCache>
            </c:strRef>
          </c:tx>
          <c:spPr>
            <a:ln w="6350"/>
          </c:spPr>
          <c:marker>
            <c:symbol val="none"/>
          </c:marker>
          <c:cat>
            <c:strRef>
              <c:f>'Décomposition paramètres'!$A$2:$A$76</c:f>
              <c:strCache>
                <c:ptCount val="75"/>
                <c:pt idx="0">
                  <c:v>January 2012</c:v>
                </c:pt>
                <c:pt idx="1">
                  <c:v>February 2012</c:v>
                </c:pt>
                <c:pt idx="2">
                  <c:v>March 2012</c:v>
                </c:pt>
                <c:pt idx="3">
                  <c:v>April 2012</c:v>
                </c:pt>
                <c:pt idx="4">
                  <c:v>May 2012</c:v>
                </c:pt>
                <c:pt idx="5">
                  <c:v>June 2012</c:v>
                </c:pt>
                <c:pt idx="6">
                  <c:v>July 2012</c:v>
                </c:pt>
                <c:pt idx="7">
                  <c:v>August 2012</c:v>
                </c:pt>
                <c:pt idx="8">
                  <c:v>September 2012</c:v>
                </c:pt>
                <c:pt idx="9">
                  <c:v>October 2012</c:v>
                </c:pt>
                <c:pt idx="10">
                  <c:v>November 2012</c:v>
                </c:pt>
                <c:pt idx="11">
                  <c:v>December 2012</c:v>
                </c:pt>
                <c:pt idx="12">
                  <c:v>January 2013</c:v>
                </c:pt>
                <c:pt idx="13">
                  <c:v>February 2013</c:v>
                </c:pt>
                <c:pt idx="14">
                  <c:v>March 2013</c:v>
                </c:pt>
                <c:pt idx="15">
                  <c:v>April 2013</c:v>
                </c:pt>
                <c:pt idx="16">
                  <c:v>May 2013</c:v>
                </c:pt>
                <c:pt idx="17">
                  <c:v>June 2013</c:v>
                </c:pt>
                <c:pt idx="18">
                  <c:v>July 2013</c:v>
                </c:pt>
                <c:pt idx="19">
                  <c:v>August 2013</c:v>
                </c:pt>
                <c:pt idx="20">
                  <c:v>September 2013</c:v>
                </c:pt>
                <c:pt idx="21">
                  <c:v>October 2013</c:v>
                </c:pt>
                <c:pt idx="22">
                  <c:v>November 2013</c:v>
                </c:pt>
                <c:pt idx="23">
                  <c:v>December 2013</c:v>
                </c:pt>
                <c:pt idx="24">
                  <c:v>January 2014</c:v>
                </c:pt>
                <c:pt idx="25">
                  <c:v>February 2014</c:v>
                </c:pt>
                <c:pt idx="26">
                  <c:v>March 2014</c:v>
                </c:pt>
                <c:pt idx="27">
                  <c:v>April 2014</c:v>
                </c:pt>
                <c:pt idx="28">
                  <c:v>May 2014</c:v>
                </c:pt>
                <c:pt idx="29">
                  <c:v>June 2014</c:v>
                </c:pt>
                <c:pt idx="30">
                  <c:v>July 2014</c:v>
                </c:pt>
                <c:pt idx="31">
                  <c:v>August 2014</c:v>
                </c:pt>
                <c:pt idx="32">
                  <c:v>September 2014</c:v>
                </c:pt>
                <c:pt idx="33">
                  <c:v>October 2014</c:v>
                </c:pt>
                <c:pt idx="34">
                  <c:v>November 2014</c:v>
                </c:pt>
                <c:pt idx="35">
                  <c:v>December 2014</c:v>
                </c:pt>
                <c:pt idx="36">
                  <c:v>January 2015</c:v>
                </c:pt>
                <c:pt idx="37">
                  <c:v>February 2015</c:v>
                </c:pt>
                <c:pt idx="38">
                  <c:v>March 2015</c:v>
                </c:pt>
                <c:pt idx="39">
                  <c:v>April 2015</c:v>
                </c:pt>
                <c:pt idx="40">
                  <c:v>May 2015</c:v>
                </c:pt>
                <c:pt idx="41">
                  <c:v>June 2015</c:v>
                </c:pt>
                <c:pt idx="42">
                  <c:v>July 2015</c:v>
                </c:pt>
                <c:pt idx="43">
                  <c:v>August 2015</c:v>
                </c:pt>
                <c:pt idx="44">
                  <c:v>September 2015</c:v>
                </c:pt>
                <c:pt idx="45">
                  <c:v>October 2015</c:v>
                </c:pt>
                <c:pt idx="46">
                  <c:v>November 2015</c:v>
                </c:pt>
                <c:pt idx="47">
                  <c:v>December 2015</c:v>
                </c:pt>
                <c:pt idx="48">
                  <c:v>January 2016</c:v>
                </c:pt>
                <c:pt idx="49">
                  <c:v>February 2016</c:v>
                </c:pt>
                <c:pt idx="50">
                  <c:v>March 2016</c:v>
                </c:pt>
                <c:pt idx="51">
                  <c:v>April 2016</c:v>
                </c:pt>
                <c:pt idx="52">
                  <c:v>May 2016</c:v>
                </c:pt>
                <c:pt idx="53">
                  <c:v>June 2016</c:v>
                </c:pt>
                <c:pt idx="54">
                  <c:v>July 2016</c:v>
                </c:pt>
                <c:pt idx="55">
                  <c:v>August 2016</c:v>
                </c:pt>
                <c:pt idx="56">
                  <c:v>September 2016</c:v>
                </c:pt>
                <c:pt idx="57">
                  <c:v>October 2016</c:v>
                </c:pt>
                <c:pt idx="58">
                  <c:v>November 2016</c:v>
                </c:pt>
                <c:pt idx="59">
                  <c:v>December 2016</c:v>
                </c:pt>
                <c:pt idx="60">
                  <c:v>January 2017</c:v>
                </c:pt>
                <c:pt idx="61">
                  <c:v>February 2017</c:v>
                </c:pt>
                <c:pt idx="62">
                  <c:v>March 2017</c:v>
                </c:pt>
                <c:pt idx="63">
                  <c:v>April 2017</c:v>
                </c:pt>
                <c:pt idx="64">
                  <c:v>May 2017</c:v>
                </c:pt>
                <c:pt idx="65">
                  <c:v>June 2017</c:v>
                </c:pt>
                <c:pt idx="66">
                  <c:v>July 2017</c:v>
                </c:pt>
                <c:pt idx="67">
                  <c:v>August 2017</c:v>
                </c:pt>
                <c:pt idx="68">
                  <c:v>September 2017</c:v>
                </c:pt>
                <c:pt idx="69">
                  <c:v>October 2017</c:v>
                </c:pt>
                <c:pt idx="70">
                  <c:v>November 2017</c:v>
                </c:pt>
                <c:pt idx="71">
                  <c:v>December 2017</c:v>
                </c:pt>
                <c:pt idx="72">
                  <c:v>January 2018</c:v>
                </c:pt>
                <c:pt idx="73">
                  <c:v>February 2018</c:v>
                </c:pt>
                <c:pt idx="74">
                  <c:v>March 2018</c:v>
                </c:pt>
              </c:strCache>
            </c:strRef>
          </c:cat>
          <c:val>
            <c:numRef>
              <c:f>'Décomposition paramètres'!$B$2:$B$76</c:f>
              <c:numCache>
                <c:formatCode>General</c:formatCode>
                <c:ptCount val="75"/>
                <c:pt idx="0">
                  <c:v>79.400000000000006</c:v>
                </c:pt>
                <c:pt idx="1">
                  <c:v>90.1</c:v>
                </c:pt>
                <c:pt idx="2">
                  <c:v>92.4</c:v>
                </c:pt>
                <c:pt idx="3">
                  <c:v>76.2</c:v>
                </c:pt>
                <c:pt idx="4">
                  <c:v>79.099999999999994</c:v>
                </c:pt>
                <c:pt idx="5">
                  <c:v>79.099999999999994</c:v>
                </c:pt>
                <c:pt idx="6">
                  <c:v>76.8</c:v>
                </c:pt>
                <c:pt idx="7">
                  <c:v>75.5</c:v>
                </c:pt>
                <c:pt idx="8">
                  <c:v>83.3</c:v>
                </c:pt>
                <c:pt idx="9">
                  <c:v>88</c:v>
                </c:pt>
                <c:pt idx="10">
                  <c:v>89.7</c:v>
                </c:pt>
                <c:pt idx="11">
                  <c:v>80.8</c:v>
                </c:pt>
                <c:pt idx="12">
                  <c:v>83</c:v>
                </c:pt>
                <c:pt idx="13">
                  <c:v>79</c:v>
                </c:pt>
                <c:pt idx="14">
                  <c:v>80.7</c:v>
                </c:pt>
                <c:pt idx="15">
                  <c:v>82.7</c:v>
                </c:pt>
                <c:pt idx="16">
                  <c:v>75.599999999999994</c:v>
                </c:pt>
                <c:pt idx="17">
                  <c:v>81.099999999999994</c:v>
                </c:pt>
                <c:pt idx="18">
                  <c:v>77.599999999999994</c:v>
                </c:pt>
                <c:pt idx="19">
                  <c:v>83.4</c:v>
                </c:pt>
                <c:pt idx="20">
                  <c:v>82.8</c:v>
                </c:pt>
                <c:pt idx="21">
                  <c:v>82</c:v>
                </c:pt>
                <c:pt idx="22">
                  <c:v>85.6</c:v>
                </c:pt>
                <c:pt idx="23">
                  <c:v>92.2</c:v>
                </c:pt>
                <c:pt idx="24">
                  <c:v>80.900000000000006</c:v>
                </c:pt>
                <c:pt idx="25">
                  <c:v>81.099999999999994</c:v>
                </c:pt>
                <c:pt idx="26">
                  <c:v>89.4</c:v>
                </c:pt>
                <c:pt idx="27">
                  <c:v>85.6</c:v>
                </c:pt>
                <c:pt idx="28">
                  <c:v>82.1</c:v>
                </c:pt>
                <c:pt idx="29">
                  <c:v>77</c:v>
                </c:pt>
                <c:pt idx="30">
                  <c:v>80.599999999999994</c:v>
                </c:pt>
                <c:pt idx="31">
                  <c:v>76.3</c:v>
                </c:pt>
                <c:pt idx="32">
                  <c:v>84</c:v>
                </c:pt>
                <c:pt idx="33">
                  <c:v>83.7</c:v>
                </c:pt>
                <c:pt idx="34">
                  <c:v>86.7</c:v>
                </c:pt>
                <c:pt idx="35">
                  <c:v>81.3</c:v>
                </c:pt>
                <c:pt idx="36">
                  <c:v>84.2</c:v>
                </c:pt>
                <c:pt idx="37">
                  <c:v>85.8</c:v>
                </c:pt>
                <c:pt idx="38">
                  <c:v>87.2</c:v>
                </c:pt>
                <c:pt idx="39">
                  <c:v>86.8</c:v>
                </c:pt>
                <c:pt idx="40">
                  <c:v>80.3</c:v>
                </c:pt>
                <c:pt idx="41">
                  <c:v>79.400000000000006</c:v>
                </c:pt>
                <c:pt idx="42">
                  <c:v>75.599999999999994</c:v>
                </c:pt>
                <c:pt idx="43">
                  <c:v>85.5</c:v>
                </c:pt>
                <c:pt idx="44">
                  <c:v>84.6</c:v>
                </c:pt>
                <c:pt idx="45">
                  <c:v>84.4</c:v>
                </c:pt>
                <c:pt idx="46">
                  <c:v>92.6</c:v>
                </c:pt>
                <c:pt idx="47">
                  <c:v>97.1</c:v>
                </c:pt>
                <c:pt idx="48">
                  <c:v>84.1</c:v>
                </c:pt>
                <c:pt idx="49">
                  <c:v>79.099999999999994</c:v>
                </c:pt>
                <c:pt idx="50">
                  <c:v>88.3</c:v>
                </c:pt>
                <c:pt idx="51">
                  <c:v>85.7</c:v>
                </c:pt>
                <c:pt idx="52">
                  <c:v>83.7</c:v>
                </c:pt>
                <c:pt idx="53">
                  <c:v>78</c:v>
                </c:pt>
                <c:pt idx="54">
                  <c:v>84.7</c:v>
                </c:pt>
                <c:pt idx="55">
                  <c:v>83.4</c:v>
                </c:pt>
                <c:pt idx="56">
                  <c:v>86.2</c:v>
                </c:pt>
                <c:pt idx="57">
                  <c:v>85.8</c:v>
                </c:pt>
                <c:pt idx="58">
                  <c:v>86</c:v>
                </c:pt>
                <c:pt idx="59">
                  <c:v>96.1</c:v>
                </c:pt>
                <c:pt idx="60">
                  <c:v>89.3</c:v>
                </c:pt>
                <c:pt idx="61">
                  <c:v>88.8</c:v>
                </c:pt>
                <c:pt idx="62">
                  <c:v>87.6</c:v>
                </c:pt>
                <c:pt idx="63">
                  <c:v>88.2</c:v>
                </c:pt>
                <c:pt idx="64">
                  <c:v>84.2</c:v>
                </c:pt>
                <c:pt idx="65">
                  <c:v>84.2</c:v>
                </c:pt>
                <c:pt idx="66">
                  <c:v>82.7</c:v>
                </c:pt>
                <c:pt idx="67">
                  <c:v>80.3</c:v>
                </c:pt>
                <c:pt idx="68">
                  <c:v>85.9</c:v>
                </c:pt>
                <c:pt idx="69">
                  <c:v>93.5</c:v>
                </c:pt>
                <c:pt idx="70">
                  <c:v>86.5</c:v>
                </c:pt>
                <c:pt idx="71">
                  <c:v>84.1</c:v>
                </c:pt>
                <c:pt idx="72">
                  <c:v>85.7</c:v>
                </c:pt>
                <c:pt idx="73">
                  <c:v>88.3</c:v>
                </c:pt>
                <c:pt idx="74">
                  <c:v>81.5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'Décomposition paramètres'!$C$1</c:f>
              <c:strCache>
                <c:ptCount val="1"/>
                <c:pt idx="0">
                  <c:v>Ssun</c:v>
                </c:pt>
              </c:strCache>
            </c:strRef>
          </c:tx>
          <c:spPr>
            <a:ln w="6350"/>
          </c:spPr>
          <c:marker>
            <c:symbol val="none"/>
          </c:marker>
          <c:cat>
            <c:strRef>
              <c:f>'Décomposition paramètres'!$A$2:$A$76</c:f>
              <c:strCache>
                <c:ptCount val="75"/>
                <c:pt idx="0">
                  <c:v>January 2012</c:v>
                </c:pt>
                <c:pt idx="1">
                  <c:v>February 2012</c:v>
                </c:pt>
                <c:pt idx="2">
                  <c:v>March 2012</c:v>
                </c:pt>
                <c:pt idx="3">
                  <c:v>April 2012</c:v>
                </c:pt>
                <c:pt idx="4">
                  <c:v>May 2012</c:v>
                </c:pt>
                <c:pt idx="5">
                  <c:v>June 2012</c:v>
                </c:pt>
                <c:pt idx="6">
                  <c:v>July 2012</c:v>
                </c:pt>
                <c:pt idx="7">
                  <c:v>August 2012</c:v>
                </c:pt>
                <c:pt idx="8">
                  <c:v>September 2012</c:v>
                </c:pt>
                <c:pt idx="9">
                  <c:v>October 2012</c:v>
                </c:pt>
                <c:pt idx="10">
                  <c:v>November 2012</c:v>
                </c:pt>
                <c:pt idx="11">
                  <c:v>December 2012</c:v>
                </c:pt>
                <c:pt idx="12">
                  <c:v>January 2013</c:v>
                </c:pt>
                <c:pt idx="13">
                  <c:v>February 2013</c:v>
                </c:pt>
                <c:pt idx="14">
                  <c:v>March 2013</c:v>
                </c:pt>
                <c:pt idx="15">
                  <c:v>April 2013</c:v>
                </c:pt>
                <c:pt idx="16">
                  <c:v>May 2013</c:v>
                </c:pt>
                <c:pt idx="17">
                  <c:v>June 2013</c:v>
                </c:pt>
                <c:pt idx="18">
                  <c:v>July 2013</c:v>
                </c:pt>
                <c:pt idx="19">
                  <c:v>August 2013</c:v>
                </c:pt>
                <c:pt idx="20">
                  <c:v>September 2013</c:v>
                </c:pt>
                <c:pt idx="21">
                  <c:v>October 2013</c:v>
                </c:pt>
                <c:pt idx="22">
                  <c:v>November 2013</c:v>
                </c:pt>
                <c:pt idx="23">
                  <c:v>December 2013</c:v>
                </c:pt>
                <c:pt idx="24">
                  <c:v>January 2014</c:v>
                </c:pt>
                <c:pt idx="25">
                  <c:v>February 2014</c:v>
                </c:pt>
                <c:pt idx="26">
                  <c:v>March 2014</c:v>
                </c:pt>
                <c:pt idx="27">
                  <c:v>April 2014</c:v>
                </c:pt>
                <c:pt idx="28">
                  <c:v>May 2014</c:v>
                </c:pt>
                <c:pt idx="29">
                  <c:v>June 2014</c:v>
                </c:pt>
                <c:pt idx="30">
                  <c:v>July 2014</c:v>
                </c:pt>
                <c:pt idx="31">
                  <c:v>August 2014</c:v>
                </c:pt>
                <c:pt idx="32">
                  <c:v>September 2014</c:v>
                </c:pt>
                <c:pt idx="33">
                  <c:v>October 2014</c:v>
                </c:pt>
                <c:pt idx="34">
                  <c:v>November 2014</c:v>
                </c:pt>
                <c:pt idx="35">
                  <c:v>December 2014</c:v>
                </c:pt>
                <c:pt idx="36">
                  <c:v>January 2015</c:v>
                </c:pt>
                <c:pt idx="37">
                  <c:v>February 2015</c:v>
                </c:pt>
                <c:pt idx="38">
                  <c:v>March 2015</c:v>
                </c:pt>
                <c:pt idx="39">
                  <c:v>April 2015</c:v>
                </c:pt>
                <c:pt idx="40">
                  <c:v>May 2015</c:v>
                </c:pt>
                <c:pt idx="41">
                  <c:v>June 2015</c:v>
                </c:pt>
                <c:pt idx="42">
                  <c:v>July 2015</c:v>
                </c:pt>
                <c:pt idx="43">
                  <c:v>August 2015</c:v>
                </c:pt>
                <c:pt idx="44">
                  <c:v>September 2015</c:v>
                </c:pt>
                <c:pt idx="45">
                  <c:v>October 2015</c:v>
                </c:pt>
                <c:pt idx="46">
                  <c:v>November 2015</c:v>
                </c:pt>
                <c:pt idx="47">
                  <c:v>December 2015</c:v>
                </c:pt>
                <c:pt idx="48">
                  <c:v>January 2016</c:v>
                </c:pt>
                <c:pt idx="49">
                  <c:v>February 2016</c:v>
                </c:pt>
                <c:pt idx="50">
                  <c:v>March 2016</c:v>
                </c:pt>
                <c:pt idx="51">
                  <c:v>April 2016</c:v>
                </c:pt>
                <c:pt idx="52">
                  <c:v>May 2016</c:v>
                </c:pt>
                <c:pt idx="53">
                  <c:v>June 2016</c:v>
                </c:pt>
                <c:pt idx="54">
                  <c:v>July 2016</c:v>
                </c:pt>
                <c:pt idx="55">
                  <c:v>August 2016</c:v>
                </c:pt>
                <c:pt idx="56">
                  <c:v>September 2016</c:v>
                </c:pt>
                <c:pt idx="57">
                  <c:v>October 2016</c:v>
                </c:pt>
                <c:pt idx="58">
                  <c:v>November 2016</c:v>
                </c:pt>
                <c:pt idx="59">
                  <c:v>December 2016</c:v>
                </c:pt>
                <c:pt idx="60">
                  <c:v>January 2017</c:v>
                </c:pt>
                <c:pt idx="61">
                  <c:v>February 2017</c:v>
                </c:pt>
                <c:pt idx="62">
                  <c:v>March 2017</c:v>
                </c:pt>
                <c:pt idx="63">
                  <c:v>April 2017</c:v>
                </c:pt>
                <c:pt idx="64">
                  <c:v>May 2017</c:v>
                </c:pt>
                <c:pt idx="65">
                  <c:v>June 2017</c:v>
                </c:pt>
                <c:pt idx="66">
                  <c:v>July 2017</c:v>
                </c:pt>
                <c:pt idx="67">
                  <c:v>August 2017</c:v>
                </c:pt>
                <c:pt idx="68">
                  <c:v>September 2017</c:v>
                </c:pt>
                <c:pt idx="69">
                  <c:v>October 2017</c:v>
                </c:pt>
                <c:pt idx="70">
                  <c:v>November 2017</c:v>
                </c:pt>
                <c:pt idx="71">
                  <c:v>December 2017</c:v>
                </c:pt>
                <c:pt idx="72">
                  <c:v>January 2018</c:v>
                </c:pt>
                <c:pt idx="73">
                  <c:v>February 2018</c:v>
                </c:pt>
                <c:pt idx="74">
                  <c:v>March 2018</c:v>
                </c:pt>
              </c:strCache>
            </c:strRef>
          </c:cat>
          <c:val>
            <c:numRef>
              <c:f>'Décomposition paramètres'!$C$2:$C$76</c:f>
              <c:numCache>
                <c:formatCode>General</c:formatCode>
                <c:ptCount val="75"/>
                <c:pt idx="0">
                  <c:v>83.4</c:v>
                </c:pt>
                <c:pt idx="1">
                  <c:v>74.400000000000006</c:v>
                </c:pt>
                <c:pt idx="2">
                  <c:v>84.7</c:v>
                </c:pt>
                <c:pt idx="3">
                  <c:v>82</c:v>
                </c:pt>
                <c:pt idx="4">
                  <c:v>85.7</c:v>
                </c:pt>
                <c:pt idx="5">
                  <c:v>85.9</c:v>
                </c:pt>
                <c:pt idx="6">
                  <c:v>85.5</c:v>
                </c:pt>
                <c:pt idx="7">
                  <c:v>88.4</c:v>
                </c:pt>
                <c:pt idx="8">
                  <c:v>82.9</c:v>
                </c:pt>
                <c:pt idx="9">
                  <c:v>79.5</c:v>
                </c:pt>
                <c:pt idx="10">
                  <c:v>81.099999999999994</c:v>
                </c:pt>
                <c:pt idx="11">
                  <c:v>77.599999999999994</c:v>
                </c:pt>
                <c:pt idx="12">
                  <c:v>75.7</c:v>
                </c:pt>
                <c:pt idx="13">
                  <c:v>73.900000000000006</c:v>
                </c:pt>
                <c:pt idx="14">
                  <c:v>81</c:v>
                </c:pt>
                <c:pt idx="15">
                  <c:v>88.2</c:v>
                </c:pt>
                <c:pt idx="16">
                  <c:v>87.1</c:v>
                </c:pt>
                <c:pt idx="17">
                  <c:v>86.7</c:v>
                </c:pt>
                <c:pt idx="18">
                  <c:v>86.6</c:v>
                </c:pt>
                <c:pt idx="19">
                  <c:v>87.7</c:v>
                </c:pt>
                <c:pt idx="20">
                  <c:v>85</c:v>
                </c:pt>
                <c:pt idx="21">
                  <c:v>78.2</c:v>
                </c:pt>
                <c:pt idx="22">
                  <c:v>78.7</c:v>
                </c:pt>
                <c:pt idx="23">
                  <c:v>82.3</c:v>
                </c:pt>
                <c:pt idx="24">
                  <c:v>81.2</c:v>
                </c:pt>
                <c:pt idx="25">
                  <c:v>85.7</c:v>
                </c:pt>
                <c:pt idx="26">
                  <c:v>85.9</c:v>
                </c:pt>
                <c:pt idx="27">
                  <c:v>81.7</c:v>
                </c:pt>
                <c:pt idx="28">
                  <c:v>85.2</c:v>
                </c:pt>
                <c:pt idx="29">
                  <c:v>87</c:v>
                </c:pt>
                <c:pt idx="30">
                  <c:v>86.8</c:v>
                </c:pt>
                <c:pt idx="31">
                  <c:v>85.3</c:v>
                </c:pt>
                <c:pt idx="32">
                  <c:v>82.3</c:v>
                </c:pt>
                <c:pt idx="33">
                  <c:v>79.2</c:v>
                </c:pt>
                <c:pt idx="34">
                  <c:v>84.2</c:v>
                </c:pt>
                <c:pt idx="35">
                  <c:v>83.2</c:v>
                </c:pt>
                <c:pt idx="36">
                  <c:v>80.900000000000006</c:v>
                </c:pt>
                <c:pt idx="37">
                  <c:v>80.599999999999994</c:v>
                </c:pt>
                <c:pt idx="38">
                  <c:v>80.8</c:v>
                </c:pt>
                <c:pt idx="39">
                  <c:v>86.2</c:v>
                </c:pt>
                <c:pt idx="40">
                  <c:v>87.9</c:v>
                </c:pt>
                <c:pt idx="41">
                  <c:v>86</c:v>
                </c:pt>
                <c:pt idx="42">
                  <c:v>87.1</c:v>
                </c:pt>
                <c:pt idx="43">
                  <c:v>89.1</c:v>
                </c:pt>
                <c:pt idx="44">
                  <c:v>83.4</c:v>
                </c:pt>
                <c:pt idx="45">
                  <c:v>75.599999999999994</c:v>
                </c:pt>
                <c:pt idx="46">
                  <c:v>83.8</c:v>
                </c:pt>
                <c:pt idx="47">
                  <c:v>84</c:v>
                </c:pt>
                <c:pt idx="48">
                  <c:v>83.8</c:v>
                </c:pt>
                <c:pt idx="49">
                  <c:v>85.8</c:v>
                </c:pt>
                <c:pt idx="50">
                  <c:v>84</c:v>
                </c:pt>
                <c:pt idx="51">
                  <c:v>82.7</c:v>
                </c:pt>
                <c:pt idx="52">
                  <c:v>90.2</c:v>
                </c:pt>
                <c:pt idx="53">
                  <c:v>88.9</c:v>
                </c:pt>
                <c:pt idx="54">
                  <c:v>89.4</c:v>
                </c:pt>
                <c:pt idx="55">
                  <c:v>90.3</c:v>
                </c:pt>
                <c:pt idx="56">
                  <c:v>87.9</c:v>
                </c:pt>
                <c:pt idx="57">
                  <c:v>83.2</c:v>
                </c:pt>
                <c:pt idx="58">
                  <c:v>83</c:v>
                </c:pt>
                <c:pt idx="59">
                  <c:v>82</c:v>
                </c:pt>
                <c:pt idx="60">
                  <c:v>83.8</c:v>
                </c:pt>
                <c:pt idx="61">
                  <c:v>86.2</c:v>
                </c:pt>
                <c:pt idx="62">
                  <c:v>83.6</c:v>
                </c:pt>
                <c:pt idx="63">
                  <c:v>88</c:v>
                </c:pt>
                <c:pt idx="64">
                  <c:v>89.8</c:v>
                </c:pt>
                <c:pt idx="65">
                  <c:v>87.9</c:v>
                </c:pt>
                <c:pt idx="66">
                  <c:v>88.3</c:v>
                </c:pt>
                <c:pt idx="67">
                  <c:v>87.3</c:v>
                </c:pt>
                <c:pt idx="68">
                  <c:v>86.2</c:v>
                </c:pt>
                <c:pt idx="69">
                  <c:v>83.3</c:v>
                </c:pt>
                <c:pt idx="70">
                  <c:v>83.3</c:v>
                </c:pt>
                <c:pt idx="71">
                  <c:v>82.3</c:v>
                </c:pt>
                <c:pt idx="72">
                  <c:v>82.5</c:v>
                </c:pt>
                <c:pt idx="73">
                  <c:v>79.099999999999994</c:v>
                </c:pt>
                <c:pt idx="74">
                  <c:v>86.2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'Décomposition paramètres'!$D$1</c:f>
              <c:strCache>
                <c:ptCount val="1"/>
                <c:pt idx="0">
                  <c:v>Stx</c:v>
                </c:pt>
              </c:strCache>
            </c:strRef>
          </c:tx>
          <c:spPr>
            <a:ln w="6350"/>
          </c:spPr>
          <c:marker>
            <c:symbol val="none"/>
          </c:marker>
          <c:cat>
            <c:strRef>
              <c:f>'Décomposition paramètres'!$A$2:$A$76</c:f>
              <c:strCache>
                <c:ptCount val="75"/>
                <c:pt idx="0">
                  <c:v>January 2012</c:v>
                </c:pt>
                <c:pt idx="1">
                  <c:v>February 2012</c:v>
                </c:pt>
                <c:pt idx="2">
                  <c:v>March 2012</c:v>
                </c:pt>
                <c:pt idx="3">
                  <c:v>April 2012</c:v>
                </c:pt>
                <c:pt idx="4">
                  <c:v>May 2012</c:v>
                </c:pt>
                <c:pt idx="5">
                  <c:v>June 2012</c:v>
                </c:pt>
                <c:pt idx="6">
                  <c:v>July 2012</c:v>
                </c:pt>
                <c:pt idx="7">
                  <c:v>August 2012</c:v>
                </c:pt>
                <c:pt idx="8">
                  <c:v>September 2012</c:v>
                </c:pt>
                <c:pt idx="9">
                  <c:v>October 2012</c:v>
                </c:pt>
                <c:pt idx="10">
                  <c:v>November 2012</c:v>
                </c:pt>
                <c:pt idx="11">
                  <c:v>December 2012</c:v>
                </c:pt>
                <c:pt idx="12">
                  <c:v>January 2013</c:v>
                </c:pt>
                <c:pt idx="13">
                  <c:v>February 2013</c:v>
                </c:pt>
                <c:pt idx="14">
                  <c:v>March 2013</c:v>
                </c:pt>
                <c:pt idx="15">
                  <c:v>April 2013</c:v>
                </c:pt>
                <c:pt idx="16">
                  <c:v>May 2013</c:v>
                </c:pt>
                <c:pt idx="17">
                  <c:v>June 2013</c:v>
                </c:pt>
                <c:pt idx="18">
                  <c:v>July 2013</c:v>
                </c:pt>
                <c:pt idx="19">
                  <c:v>August 2013</c:v>
                </c:pt>
                <c:pt idx="20">
                  <c:v>September 2013</c:v>
                </c:pt>
                <c:pt idx="21">
                  <c:v>October 2013</c:v>
                </c:pt>
                <c:pt idx="22">
                  <c:v>November 2013</c:v>
                </c:pt>
                <c:pt idx="23">
                  <c:v>December 2013</c:v>
                </c:pt>
                <c:pt idx="24">
                  <c:v>January 2014</c:v>
                </c:pt>
                <c:pt idx="25">
                  <c:v>February 2014</c:v>
                </c:pt>
                <c:pt idx="26">
                  <c:v>March 2014</c:v>
                </c:pt>
                <c:pt idx="27">
                  <c:v>April 2014</c:v>
                </c:pt>
                <c:pt idx="28">
                  <c:v>May 2014</c:v>
                </c:pt>
                <c:pt idx="29">
                  <c:v>June 2014</c:v>
                </c:pt>
                <c:pt idx="30">
                  <c:v>July 2014</c:v>
                </c:pt>
                <c:pt idx="31">
                  <c:v>August 2014</c:v>
                </c:pt>
                <c:pt idx="32">
                  <c:v>September 2014</c:v>
                </c:pt>
                <c:pt idx="33">
                  <c:v>October 2014</c:v>
                </c:pt>
                <c:pt idx="34">
                  <c:v>November 2014</c:v>
                </c:pt>
                <c:pt idx="35">
                  <c:v>December 2014</c:v>
                </c:pt>
                <c:pt idx="36">
                  <c:v>January 2015</c:v>
                </c:pt>
                <c:pt idx="37">
                  <c:v>February 2015</c:v>
                </c:pt>
                <c:pt idx="38">
                  <c:v>March 2015</c:v>
                </c:pt>
                <c:pt idx="39">
                  <c:v>April 2015</c:v>
                </c:pt>
                <c:pt idx="40">
                  <c:v>May 2015</c:v>
                </c:pt>
                <c:pt idx="41">
                  <c:v>June 2015</c:v>
                </c:pt>
                <c:pt idx="42">
                  <c:v>July 2015</c:v>
                </c:pt>
                <c:pt idx="43">
                  <c:v>August 2015</c:v>
                </c:pt>
                <c:pt idx="44">
                  <c:v>September 2015</c:v>
                </c:pt>
                <c:pt idx="45">
                  <c:v>October 2015</c:v>
                </c:pt>
                <c:pt idx="46">
                  <c:v>November 2015</c:v>
                </c:pt>
                <c:pt idx="47">
                  <c:v>December 2015</c:v>
                </c:pt>
                <c:pt idx="48">
                  <c:v>January 2016</c:v>
                </c:pt>
                <c:pt idx="49">
                  <c:v>February 2016</c:v>
                </c:pt>
                <c:pt idx="50">
                  <c:v>March 2016</c:v>
                </c:pt>
                <c:pt idx="51">
                  <c:v>April 2016</c:v>
                </c:pt>
                <c:pt idx="52">
                  <c:v>May 2016</c:v>
                </c:pt>
                <c:pt idx="53">
                  <c:v>June 2016</c:v>
                </c:pt>
                <c:pt idx="54">
                  <c:v>July 2016</c:v>
                </c:pt>
                <c:pt idx="55">
                  <c:v>August 2016</c:v>
                </c:pt>
                <c:pt idx="56">
                  <c:v>September 2016</c:v>
                </c:pt>
                <c:pt idx="57">
                  <c:v>October 2016</c:v>
                </c:pt>
                <c:pt idx="58">
                  <c:v>November 2016</c:v>
                </c:pt>
                <c:pt idx="59">
                  <c:v>December 2016</c:v>
                </c:pt>
                <c:pt idx="60">
                  <c:v>January 2017</c:v>
                </c:pt>
                <c:pt idx="61">
                  <c:v>February 2017</c:v>
                </c:pt>
                <c:pt idx="62">
                  <c:v>March 2017</c:v>
                </c:pt>
                <c:pt idx="63">
                  <c:v>April 2017</c:v>
                </c:pt>
                <c:pt idx="64">
                  <c:v>May 2017</c:v>
                </c:pt>
                <c:pt idx="65">
                  <c:v>June 2017</c:v>
                </c:pt>
                <c:pt idx="66">
                  <c:v>July 2017</c:v>
                </c:pt>
                <c:pt idx="67">
                  <c:v>August 2017</c:v>
                </c:pt>
                <c:pt idx="68">
                  <c:v>September 2017</c:v>
                </c:pt>
                <c:pt idx="69">
                  <c:v>October 2017</c:v>
                </c:pt>
                <c:pt idx="70">
                  <c:v>November 2017</c:v>
                </c:pt>
                <c:pt idx="71">
                  <c:v>December 2017</c:v>
                </c:pt>
                <c:pt idx="72">
                  <c:v>January 2018</c:v>
                </c:pt>
                <c:pt idx="73">
                  <c:v>February 2018</c:v>
                </c:pt>
                <c:pt idx="74">
                  <c:v>March 2018</c:v>
                </c:pt>
              </c:strCache>
            </c:strRef>
          </c:cat>
          <c:val>
            <c:numRef>
              <c:f>'Décomposition paramètres'!$D$2:$D$76</c:f>
              <c:numCache>
                <c:formatCode>General</c:formatCode>
                <c:ptCount val="75"/>
                <c:pt idx="0">
                  <c:v>86.9</c:v>
                </c:pt>
                <c:pt idx="1">
                  <c:v>88.6</c:v>
                </c:pt>
                <c:pt idx="2">
                  <c:v>88.9</c:v>
                </c:pt>
                <c:pt idx="3">
                  <c:v>84.4</c:v>
                </c:pt>
                <c:pt idx="4">
                  <c:v>86.6</c:v>
                </c:pt>
                <c:pt idx="5">
                  <c:v>88.8</c:v>
                </c:pt>
                <c:pt idx="6">
                  <c:v>88.7</c:v>
                </c:pt>
                <c:pt idx="7">
                  <c:v>89.1</c:v>
                </c:pt>
                <c:pt idx="8">
                  <c:v>91.3</c:v>
                </c:pt>
                <c:pt idx="9">
                  <c:v>87.1</c:v>
                </c:pt>
                <c:pt idx="10">
                  <c:v>85.9</c:v>
                </c:pt>
                <c:pt idx="11">
                  <c:v>85.5</c:v>
                </c:pt>
                <c:pt idx="12">
                  <c:v>87</c:v>
                </c:pt>
                <c:pt idx="13">
                  <c:v>89.1</c:v>
                </c:pt>
                <c:pt idx="14">
                  <c:v>82</c:v>
                </c:pt>
                <c:pt idx="15">
                  <c:v>86.3</c:v>
                </c:pt>
                <c:pt idx="16">
                  <c:v>82.7</c:v>
                </c:pt>
                <c:pt idx="17">
                  <c:v>88.1</c:v>
                </c:pt>
                <c:pt idx="18">
                  <c:v>92.2</c:v>
                </c:pt>
                <c:pt idx="19">
                  <c:v>91</c:v>
                </c:pt>
                <c:pt idx="20">
                  <c:v>88</c:v>
                </c:pt>
                <c:pt idx="21">
                  <c:v>87.9</c:v>
                </c:pt>
                <c:pt idx="22">
                  <c:v>88.6</c:v>
                </c:pt>
                <c:pt idx="23">
                  <c:v>82.8</c:v>
                </c:pt>
                <c:pt idx="24">
                  <c:v>88.7</c:v>
                </c:pt>
                <c:pt idx="25">
                  <c:v>85.7</c:v>
                </c:pt>
                <c:pt idx="26">
                  <c:v>91.5</c:v>
                </c:pt>
                <c:pt idx="27">
                  <c:v>85.9</c:v>
                </c:pt>
                <c:pt idx="28">
                  <c:v>89</c:v>
                </c:pt>
                <c:pt idx="29">
                  <c:v>90.1</c:v>
                </c:pt>
                <c:pt idx="30">
                  <c:v>85.2</c:v>
                </c:pt>
                <c:pt idx="31">
                  <c:v>89.4</c:v>
                </c:pt>
                <c:pt idx="32">
                  <c:v>90.8</c:v>
                </c:pt>
                <c:pt idx="33">
                  <c:v>88.8</c:v>
                </c:pt>
                <c:pt idx="34">
                  <c:v>87.2</c:v>
                </c:pt>
                <c:pt idx="35">
                  <c:v>89.7</c:v>
                </c:pt>
                <c:pt idx="36">
                  <c:v>83.5</c:v>
                </c:pt>
                <c:pt idx="37">
                  <c:v>85.3</c:v>
                </c:pt>
                <c:pt idx="38">
                  <c:v>82.8</c:v>
                </c:pt>
                <c:pt idx="39">
                  <c:v>88</c:v>
                </c:pt>
                <c:pt idx="40">
                  <c:v>90.2</c:v>
                </c:pt>
                <c:pt idx="41">
                  <c:v>90.3</c:v>
                </c:pt>
                <c:pt idx="42">
                  <c:v>90</c:v>
                </c:pt>
                <c:pt idx="43">
                  <c:v>90.5</c:v>
                </c:pt>
                <c:pt idx="44">
                  <c:v>88.1</c:v>
                </c:pt>
                <c:pt idx="45">
                  <c:v>89.5</c:v>
                </c:pt>
                <c:pt idx="46">
                  <c:v>87.4</c:v>
                </c:pt>
                <c:pt idx="47">
                  <c:v>87.6</c:v>
                </c:pt>
                <c:pt idx="48">
                  <c:v>89.1</c:v>
                </c:pt>
                <c:pt idx="49">
                  <c:v>88</c:v>
                </c:pt>
                <c:pt idx="50">
                  <c:v>89.5</c:v>
                </c:pt>
                <c:pt idx="51">
                  <c:v>84.1</c:v>
                </c:pt>
                <c:pt idx="52">
                  <c:v>89.6</c:v>
                </c:pt>
                <c:pt idx="53">
                  <c:v>89.5</c:v>
                </c:pt>
                <c:pt idx="54">
                  <c:v>92.9</c:v>
                </c:pt>
                <c:pt idx="55">
                  <c:v>92.5</c:v>
                </c:pt>
                <c:pt idx="56">
                  <c:v>93.9</c:v>
                </c:pt>
                <c:pt idx="57">
                  <c:v>89.1</c:v>
                </c:pt>
                <c:pt idx="58">
                  <c:v>88.1</c:v>
                </c:pt>
                <c:pt idx="59">
                  <c:v>86.5</c:v>
                </c:pt>
                <c:pt idx="60">
                  <c:v>85.3</c:v>
                </c:pt>
                <c:pt idx="61">
                  <c:v>84.7</c:v>
                </c:pt>
                <c:pt idx="62">
                  <c:v>88.6</c:v>
                </c:pt>
                <c:pt idx="63">
                  <c:v>87.4</c:v>
                </c:pt>
                <c:pt idx="64">
                  <c:v>92.1</c:v>
                </c:pt>
                <c:pt idx="65">
                  <c:v>91.6</c:v>
                </c:pt>
                <c:pt idx="66">
                  <c:v>91.7</c:v>
                </c:pt>
                <c:pt idx="67">
                  <c:v>91.6</c:v>
                </c:pt>
                <c:pt idx="68">
                  <c:v>91.3</c:v>
                </c:pt>
                <c:pt idx="69">
                  <c:v>92.4</c:v>
                </c:pt>
                <c:pt idx="70">
                  <c:v>90.5</c:v>
                </c:pt>
                <c:pt idx="71">
                  <c:v>87.1</c:v>
                </c:pt>
                <c:pt idx="72">
                  <c:v>84.8</c:v>
                </c:pt>
                <c:pt idx="73">
                  <c:v>89.2</c:v>
                </c:pt>
                <c:pt idx="74">
                  <c:v>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'Décomposition paramètres'!$E$1</c:f>
              <c:strCache>
                <c:ptCount val="1"/>
                <c:pt idx="0">
                  <c:v>Stn</c:v>
                </c:pt>
              </c:strCache>
            </c:strRef>
          </c:tx>
          <c:spPr>
            <a:ln w="6350"/>
          </c:spPr>
          <c:marker>
            <c:symbol val="none"/>
          </c:marker>
          <c:cat>
            <c:strRef>
              <c:f>'Décomposition paramètres'!$A$2:$A$76</c:f>
              <c:strCache>
                <c:ptCount val="75"/>
                <c:pt idx="0">
                  <c:v>January 2012</c:v>
                </c:pt>
                <c:pt idx="1">
                  <c:v>February 2012</c:v>
                </c:pt>
                <c:pt idx="2">
                  <c:v>March 2012</c:v>
                </c:pt>
                <c:pt idx="3">
                  <c:v>April 2012</c:v>
                </c:pt>
                <c:pt idx="4">
                  <c:v>May 2012</c:v>
                </c:pt>
                <c:pt idx="5">
                  <c:v>June 2012</c:v>
                </c:pt>
                <c:pt idx="6">
                  <c:v>July 2012</c:v>
                </c:pt>
                <c:pt idx="7">
                  <c:v>August 2012</c:v>
                </c:pt>
                <c:pt idx="8">
                  <c:v>September 2012</c:v>
                </c:pt>
                <c:pt idx="9">
                  <c:v>October 2012</c:v>
                </c:pt>
                <c:pt idx="10">
                  <c:v>November 2012</c:v>
                </c:pt>
                <c:pt idx="11">
                  <c:v>December 2012</c:v>
                </c:pt>
                <c:pt idx="12">
                  <c:v>January 2013</c:v>
                </c:pt>
                <c:pt idx="13">
                  <c:v>February 2013</c:v>
                </c:pt>
                <c:pt idx="14">
                  <c:v>March 2013</c:v>
                </c:pt>
                <c:pt idx="15">
                  <c:v>April 2013</c:v>
                </c:pt>
                <c:pt idx="16">
                  <c:v>May 2013</c:v>
                </c:pt>
                <c:pt idx="17">
                  <c:v>June 2013</c:v>
                </c:pt>
                <c:pt idx="18">
                  <c:v>July 2013</c:v>
                </c:pt>
                <c:pt idx="19">
                  <c:v>August 2013</c:v>
                </c:pt>
                <c:pt idx="20">
                  <c:v>September 2013</c:v>
                </c:pt>
                <c:pt idx="21">
                  <c:v>October 2013</c:v>
                </c:pt>
                <c:pt idx="22">
                  <c:v>November 2013</c:v>
                </c:pt>
                <c:pt idx="23">
                  <c:v>December 2013</c:v>
                </c:pt>
                <c:pt idx="24">
                  <c:v>January 2014</c:v>
                </c:pt>
                <c:pt idx="25">
                  <c:v>February 2014</c:v>
                </c:pt>
                <c:pt idx="26">
                  <c:v>March 2014</c:v>
                </c:pt>
                <c:pt idx="27">
                  <c:v>April 2014</c:v>
                </c:pt>
                <c:pt idx="28">
                  <c:v>May 2014</c:v>
                </c:pt>
                <c:pt idx="29">
                  <c:v>June 2014</c:v>
                </c:pt>
                <c:pt idx="30">
                  <c:v>July 2014</c:v>
                </c:pt>
                <c:pt idx="31">
                  <c:v>August 2014</c:v>
                </c:pt>
                <c:pt idx="32">
                  <c:v>September 2014</c:v>
                </c:pt>
                <c:pt idx="33">
                  <c:v>October 2014</c:v>
                </c:pt>
                <c:pt idx="34">
                  <c:v>November 2014</c:v>
                </c:pt>
                <c:pt idx="35">
                  <c:v>December 2014</c:v>
                </c:pt>
                <c:pt idx="36">
                  <c:v>January 2015</c:v>
                </c:pt>
                <c:pt idx="37">
                  <c:v>February 2015</c:v>
                </c:pt>
                <c:pt idx="38">
                  <c:v>March 2015</c:v>
                </c:pt>
                <c:pt idx="39">
                  <c:v>April 2015</c:v>
                </c:pt>
                <c:pt idx="40">
                  <c:v>May 2015</c:v>
                </c:pt>
                <c:pt idx="41">
                  <c:v>June 2015</c:v>
                </c:pt>
                <c:pt idx="42">
                  <c:v>July 2015</c:v>
                </c:pt>
                <c:pt idx="43">
                  <c:v>August 2015</c:v>
                </c:pt>
                <c:pt idx="44">
                  <c:v>September 2015</c:v>
                </c:pt>
                <c:pt idx="45">
                  <c:v>October 2015</c:v>
                </c:pt>
                <c:pt idx="46">
                  <c:v>November 2015</c:v>
                </c:pt>
                <c:pt idx="47">
                  <c:v>December 2015</c:v>
                </c:pt>
                <c:pt idx="48">
                  <c:v>January 2016</c:v>
                </c:pt>
                <c:pt idx="49">
                  <c:v>February 2016</c:v>
                </c:pt>
                <c:pt idx="50">
                  <c:v>March 2016</c:v>
                </c:pt>
                <c:pt idx="51">
                  <c:v>April 2016</c:v>
                </c:pt>
                <c:pt idx="52">
                  <c:v>May 2016</c:v>
                </c:pt>
                <c:pt idx="53">
                  <c:v>June 2016</c:v>
                </c:pt>
                <c:pt idx="54">
                  <c:v>July 2016</c:v>
                </c:pt>
                <c:pt idx="55">
                  <c:v>August 2016</c:v>
                </c:pt>
                <c:pt idx="56">
                  <c:v>September 2016</c:v>
                </c:pt>
                <c:pt idx="57">
                  <c:v>October 2016</c:v>
                </c:pt>
                <c:pt idx="58">
                  <c:v>November 2016</c:v>
                </c:pt>
                <c:pt idx="59">
                  <c:v>December 2016</c:v>
                </c:pt>
                <c:pt idx="60">
                  <c:v>January 2017</c:v>
                </c:pt>
                <c:pt idx="61">
                  <c:v>February 2017</c:v>
                </c:pt>
                <c:pt idx="62">
                  <c:v>March 2017</c:v>
                </c:pt>
                <c:pt idx="63">
                  <c:v>April 2017</c:v>
                </c:pt>
                <c:pt idx="64">
                  <c:v>May 2017</c:v>
                </c:pt>
                <c:pt idx="65">
                  <c:v>June 2017</c:v>
                </c:pt>
                <c:pt idx="66">
                  <c:v>July 2017</c:v>
                </c:pt>
                <c:pt idx="67">
                  <c:v>August 2017</c:v>
                </c:pt>
                <c:pt idx="68">
                  <c:v>September 2017</c:v>
                </c:pt>
                <c:pt idx="69">
                  <c:v>October 2017</c:v>
                </c:pt>
                <c:pt idx="70">
                  <c:v>November 2017</c:v>
                </c:pt>
                <c:pt idx="71">
                  <c:v>December 2017</c:v>
                </c:pt>
                <c:pt idx="72">
                  <c:v>January 2018</c:v>
                </c:pt>
                <c:pt idx="73">
                  <c:v>February 2018</c:v>
                </c:pt>
                <c:pt idx="74">
                  <c:v>March 2018</c:v>
                </c:pt>
              </c:strCache>
            </c:strRef>
          </c:cat>
          <c:val>
            <c:numRef>
              <c:f>'Décomposition paramètres'!$E$2:$E$76</c:f>
              <c:numCache>
                <c:formatCode>General</c:formatCode>
                <c:ptCount val="75"/>
                <c:pt idx="0">
                  <c:v>77.599999999999994</c:v>
                </c:pt>
                <c:pt idx="1">
                  <c:v>75.5</c:v>
                </c:pt>
                <c:pt idx="2">
                  <c:v>84.1</c:v>
                </c:pt>
                <c:pt idx="3">
                  <c:v>81.400000000000006</c:v>
                </c:pt>
                <c:pt idx="4">
                  <c:v>85.1</c:v>
                </c:pt>
                <c:pt idx="5">
                  <c:v>86.8</c:v>
                </c:pt>
                <c:pt idx="6">
                  <c:v>87.6</c:v>
                </c:pt>
                <c:pt idx="7">
                  <c:v>85.8</c:v>
                </c:pt>
                <c:pt idx="8">
                  <c:v>82.5</c:v>
                </c:pt>
                <c:pt idx="9">
                  <c:v>81.400000000000006</c:v>
                </c:pt>
                <c:pt idx="10">
                  <c:v>81.099999999999994</c:v>
                </c:pt>
                <c:pt idx="11">
                  <c:v>76</c:v>
                </c:pt>
                <c:pt idx="12">
                  <c:v>76.599999999999994</c:v>
                </c:pt>
                <c:pt idx="13">
                  <c:v>78.400000000000006</c:v>
                </c:pt>
                <c:pt idx="14">
                  <c:v>81.900000000000006</c:v>
                </c:pt>
                <c:pt idx="15">
                  <c:v>81.900000000000006</c:v>
                </c:pt>
                <c:pt idx="16">
                  <c:v>86.1</c:v>
                </c:pt>
                <c:pt idx="17">
                  <c:v>86.8</c:v>
                </c:pt>
                <c:pt idx="18">
                  <c:v>88.9</c:v>
                </c:pt>
                <c:pt idx="19">
                  <c:v>87.2</c:v>
                </c:pt>
                <c:pt idx="20">
                  <c:v>84.9</c:v>
                </c:pt>
                <c:pt idx="21">
                  <c:v>80</c:v>
                </c:pt>
                <c:pt idx="22">
                  <c:v>80.3</c:v>
                </c:pt>
                <c:pt idx="23">
                  <c:v>81.7</c:v>
                </c:pt>
                <c:pt idx="24">
                  <c:v>78.7</c:v>
                </c:pt>
                <c:pt idx="25">
                  <c:v>82.3</c:v>
                </c:pt>
                <c:pt idx="26">
                  <c:v>86.8</c:v>
                </c:pt>
                <c:pt idx="27">
                  <c:v>87.6</c:v>
                </c:pt>
                <c:pt idx="28">
                  <c:v>83.9</c:v>
                </c:pt>
                <c:pt idx="29">
                  <c:v>85.8</c:v>
                </c:pt>
                <c:pt idx="30">
                  <c:v>86.9</c:v>
                </c:pt>
                <c:pt idx="31">
                  <c:v>86.6</c:v>
                </c:pt>
                <c:pt idx="32">
                  <c:v>87</c:v>
                </c:pt>
                <c:pt idx="33">
                  <c:v>80.5</c:v>
                </c:pt>
                <c:pt idx="34">
                  <c:v>83.4</c:v>
                </c:pt>
                <c:pt idx="35">
                  <c:v>80.8</c:v>
                </c:pt>
                <c:pt idx="36">
                  <c:v>80.7</c:v>
                </c:pt>
                <c:pt idx="37">
                  <c:v>81.099999999999994</c:v>
                </c:pt>
                <c:pt idx="38">
                  <c:v>85.1</c:v>
                </c:pt>
                <c:pt idx="39">
                  <c:v>84.2</c:v>
                </c:pt>
                <c:pt idx="40">
                  <c:v>85.2</c:v>
                </c:pt>
                <c:pt idx="41">
                  <c:v>89.8</c:v>
                </c:pt>
                <c:pt idx="42">
                  <c:v>84.8</c:v>
                </c:pt>
                <c:pt idx="43">
                  <c:v>87</c:v>
                </c:pt>
                <c:pt idx="44">
                  <c:v>82.6</c:v>
                </c:pt>
                <c:pt idx="45">
                  <c:v>83.3</c:v>
                </c:pt>
                <c:pt idx="46">
                  <c:v>78.400000000000006</c:v>
                </c:pt>
                <c:pt idx="47">
                  <c:v>79.5</c:v>
                </c:pt>
                <c:pt idx="48">
                  <c:v>81.8</c:v>
                </c:pt>
                <c:pt idx="49">
                  <c:v>80.7</c:v>
                </c:pt>
                <c:pt idx="50">
                  <c:v>83.6</c:v>
                </c:pt>
                <c:pt idx="51">
                  <c:v>84.2</c:v>
                </c:pt>
                <c:pt idx="52">
                  <c:v>86.2</c:v>
                </c:pt>
                <c:pt idx="53">
                  <c:v>86.6</c:v>
                </c:pt>
                <c:pt idx="54">
                  <c:v>87.9</c:v>
                </c:pt>
                <c:pt idx="55">
                  <c:v>87.7</c:v>
                </c:pt>
                <c:pt idx="56">
                  <c:v>87</c:v>
                </c:pt>
                <c:pt idx="57">
                  <c:v>82.8</c:v>
                </c:pt>
                <c:pt idx="58">
                  <c:v>79.099999999999994</c:v>
                </c:pt>
                <c:pt idx="59">
                  <c:v>83.1</c:v>
                </c:pt>
                <c:pt idx="60">
                  <c:v>76</c:v>
                </c:pt>
                <c:pt idx="61">
                  <c:v>82.7</c:v>
                </c:pt>
                <c:pt idx="62">
                  <c:v>86.2</c:v>
                </c:pt>
                <c:pt idx="63">
                  <c:v>86.2</c:v>
                </c:pt>
                <c:pt idx="64">
                  <c:v>86</c:v>
                </c:pt>
                <c:pt idx="65">
                  <c:v>86.1</c:v>
                </c:pt>
                <c:pt idx="66">
                  <c:v>88.6</c:v>
                </c:pt>
                <c:pt idx="67">
                  <c:v>87</c:v>
                </c:pt>
                <c:pt idx="68">
                  <c:v>84.6</c:v>
                </c:pt>
                <c:pt idx="69">
                  <c:v>84.6</c:v>
                </c:pt>
                <c:pt idx="70">
                  <c:v>82.4</c:v>
                </c:pt>
                <c:pt idx="71">
                  <c:v>76.2</c:v>
                </c:pt>
                <c:pt idx="72">
                  <c:v>81.7</c:v>
                </c:pt>
                <c:pt idx="73">
                  <c:v>78.7</c:v>
                </c:pt>
                <c:pt idx="74">
                  <c:v>82.9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'Décomposition paramètres'!$F$1</c:f>
              <c:strCache>
                <c:ptCount val="1"/>
                <c:pt idx="0">
                  <c:v>Swind</c:v>
                </c:pt>
              </c:strCache>
            </c:strRef>
          </c:tx>
          <c:marker>
            <c:symbol val="none"/>
          </c:marker>
          <c:cat>
            <c:strRef>
              <c:f>'Décomposition paramètres'!$A$2:$A$76</c:f>
              <c:strCache>
                <c:ptCount val="75"/>
                <c:pt idx="0">
                  <c:v>January 2012</c:v>
                </c:pt>
                <c:pt idx="1">
                  <c:v>February 2012</c:v>
                </c:pt>
                <c:pt idx="2">
                  <c:v>March 2012</c:v>
                </c:pt>
                <c:pt idx="3">
                  <c:v>April 2012</c:v>
                </c:pt>
                <c:pt idx="4">
                  <c:v>May 2012</c:v>
                </c:pt>
                <c:pt idx="5">
                  <c:v>June 2012</c:v>
                </c:pt>
                <c:pt idx="6">
                  <c:v>July 2012</c:v>
                </c:pt>
                <c:pt idx="7">
                  <c:v>August 2012</c:v>
                </c:pt>
                <c:pt idx="8">
                  <c:v>September 2012</c:v>
                </c:pt>
                <c:pt idx="9">
                  <c:v>October 2012</c:v>
                </c:pt>
                <c:pt idx="10">
                  <c:v>November 2012</c:v>
                </c:pt>
                <c:pt idx="11">
                  <c:v>December 2012</c:v>
                </c:pt>
                <c:pt idx="12">
                  <c:v>January 2013</c:v>
                </c:pt>
                <c:pt idx="13">
                  <c:v>February 2013</c:v>
                </c:pt>
                <c:pt idx="14">
                  <c:v>March 2013</c:v>
                </c:pt>
                <c:pt idx="15">
                  <c:v>April 2013</c:v>
                </c:pt>
                <c:pt idx="16">
                  <c:v>May 2013</c:v>
                </c:pt>
                <c:pt idx="17">
                  <c:v>June 2013</c:v>
                </c:pt>
                <c:pt idx="18">
                  <c:v>July 2013</c:v>
                </c:pt>
                <c:pt idx="19">
                  <c:v>August 2013</c:v>
                </c:pt>
                <c:pt idx="20">
                  <c:v>September 2013</c:v>
                </c:pt>
                <c:pt idx="21">
                  <c:v>October 2013</c:v>
                </c:pt>
                <c:pt idx="22">
                  <c:v>November 2013</c:v>
                </c:pt>
                <c:pt idx="23">
                  <c:v>December 2013</c:v>
                </c:pt>
                <c:pt idx="24">
                  <c:v>January 2014</c:v>
                </c:pt>
                <c:pt idx="25">
                  <c:v>February 2014</c:v>
                </c:pt>
                <c:pt idx="26">
                  <c:v>March 2014</c:v>
                </c:pt>
                <c:pt idx="27">
                  <c:v>April 2014</c:v>
                </c:pt>
                <c:pt idx="28">
                  <c:v>May 2014</c:v>
                </c:pt>
                <c:pt idx="29">
                  <c:v>June 2014</c:v>
                </c:pt>
                <c:pt idx="30">
                  <c:v>July 2014</c:v>
                </c:pt>
                <c:pt idx="31">
                  <c:v>August 2014</c:v>
                </c:pt>
                <c:pt idx="32">
                  <c:v>September 2014</c:v>
                </c:pt>
                <c:pt idx="33">
                  <c:v>October 2014</c:v>
                </c:pt>
                <c:pt idx="34">
                  <c:v>November 2014</c:v>
                </c:pt>
                <c:pt idx="35">
                  <c:v>December 2014</c:v>
                </c:pt>
                <c:pt idx="36">
                  <c:v>January 2015</c:v>
                </c:pt>
                <c:pt idx="37">
                  <c:v>February 2015</c:v>
                </c:pt>
                <c:pt idx="38">
                  <c:v>March 2015</c:v>
                </c:pt>
                <c:pt idx="39">
                  <c:v>April 2015</c:v>
                </c:pt>
                <c:pt idx="40">
                  <c:v>May 2015</c:v>
                </c:pt>
                <c:pt idx="41">
                  <c:v>June 2015</c:v>
                </c:pt>
                <c:pt idx="42">
                  <c:v>July 2015</c:v>
                </c:pt>
                <c:pt idx="43">
                  <c:v>August 2015</c:v>
                </c:pt>
                <c:pt idx="44">
                  <c:v>September 2015</c:v>
                </c:pt>
                <c:pt idx="45">
                  <c:v>October 2015</c:v>
                </c:pt>
                <c:pt idx="46">
                  <c:v>November 2015</c:v>
                </c:pt>
                <c:pt idx="47">
                  <c:v>December 2015</c:v>
                </c:pt>
                <c:pt idx="48">
                  <c:v>January 2016</c:v>
                </c:pt>
                <c:pt idx="49">
                  <c:v>February 2016</c:v>
                </c:pt>
                <c:pt idx="50">
                  <c:v>March 2016</c:v>
                </c:pt>
                <c:pt idx="51">
                  <c:v>April 2016</c:v>
                </c:pt>
                <c:pt idx="52">
                  <c:v>May 2016</c:v>
                </c:pt>
                <c:pt idx="53">
                  <c:v>June 2016</c:v>
                </c:pt>
                <c:pt idx="54">
                  <c:v>July 2016</c:v>
                </c:pt>
                <c:pt idx="55">
                  <c:v>August 2016</c:v>
                </c:pt>
                <c:pt idx="56">
                  <c:v>September 2016</c:v>
                </c:pt>
                <c:pt idx="57">
                  <c:v>October 2016</c:v>
                </c:pt>
                <c:pt idx="58">
                  <c:v>November 2016</c:v>
                </c:pt>
                <c:pt idx="59">
                  <c:v>December 2016</c:v>
                </c:pt>
                <c:pt idx="60">
                  <c:v>January 2017</c:v>
                </c:pt>
                <c:pt idx="61">
                  <c:v>February 2017</c:v>
                </c:pt>
                <c:pt idx="62">
                  <c:v>March 2017</c:v>
                </c:pt>
                <c:pt idx="63">
                  <c:v>April 2017</c:v>
                </c:pt>
                <c:pt idx="64">
                  <c:v>May 2017</c:v>
                </c:pt>
                <c:pt idx="65">
                  <c:v>June 2017</c:v>
                </c:pt>
                <c:pt idx="66">
                  <c:v>July 2017</c:v>
                </c:pt>
                <c:pt idx="67">
                  <c:v>August 2017</c:v>
                </c:pt>
                <c:pt idx="68">
                  <c:v>September 2017</c:v>
                </c:pt>
                <c:pt idx="69">
                  <c:v>October 2017</c:v>
                </c:pt>
                <c:pt idx="70">
                  <c:v>November 2017</c:v>
                </c:pt>
                <c:pt idx="71">
                  <c:v>December 2017</c:v>
                </c:pt>
                <c:pt idx="72">
                  <c:v>January 2018</c:v>
                </c:pt>
                <c:pt idx="73">
                  <c:v>February 2018</c:v>
                </c:pt>
                <c:pt idx="74">
                  <c:v>March 2018</c:v>
                </c:pt>
              </c:strCache>
            </c:strRef>
          </c:cat>
          <c:val>
            <c:numRef>
              <c:f>'Décomposition paramètres'!$F$2:$F$76</c:f>
              <c:numCache>
                <c:formatCode>General</c:formatCode>
                <c:ptCount val="75"/>
                <c:pt idx="0">
                  <c:v>70.900000000000006</c:v>
                </c:pt>
                <c:pt idx="1">
                  <c:v>53.2</c:v>
                </c:pt>
                <c:pt idx="2">
                  <c:v>62.2</c:v>
                </c:pt>
                <c:pt idx="3">
                  <c:v>49.3</c:v>
                </c:pt>
                <c:pt idx="4">
                  <c:v>58.7</c:v>
                </c:pt>
                <c:pt idx="5">
                  <c:v>49.7</c:v>
                </c:pt>
                <c:pt idx="6">
                  <c:v>50.7</c:v>
                </c:pt>
                <c:pt idx="7">
                  <c:v>59.9</c:v>
                </c:pt>
                <c:pt idx="8">
                  <c:v>61.4</c:v>
                </c:pt>
                <c:pt idx="9">
                  <c:v>72</c:v>
                </c:pt>
                <c:pt idx="10">
                  <c:v>81.099999999999994</c:v>
                </c:pt>
                <c:pt idx="11">
                  <c:v>68.7</c:v>
                </c:pt>
                <c:pt idx="12">
                  <c:v>72.2</c:v>
                </c:pt>
                <c:pt idx="13">
                  <c:v>60.7</c:v>
                </c:pt>
                <c:pt idx="14">
                  <c:v>54.4</c:v>
                </c:pt>
                <c:pt idx="15">
                  <c:v>56.3</c:v>
                </c:pt>
                <c:pt idx="16">
                  <c:v>48.2</c:v>
                </c:pt>
                <c:pt idx="17">
                  <c:v>53.1</c:v>
                </c:pt>
                <c:pt idx="18">
                  <c:v>74.900000000000006</c:v>
                </c:pt>
                <c:pt idx="19">
                  <c:v>72.400000000000006</c:v>
                </c:pt>
                <c:pt idx="20">
                  <c:v>72.400000000000006</c:v>
                </c:pt>
                <c:pt idx="21">
                  <c:v>75.3</c:v>
                </c:pt>
                <c:pt idx="22">
                  <c:v>69.2</c:v>
                </c:pt>
                <c:pt idx="23">
                  <c:v>84.2</c:v>
                </c:pt>
                <c:pt idx="24">
                  <c:v>83</c:v>
                </c:pt>
                <c:pt idx="25">
                  <c:v>72.5</c:v>
                </c:pt>
                <c:pt idx="26">
                  <c:v>72.5</c:v>
                </c:pt>
                <c:pt idx="27">
                  <c:v>63.4</c:v>
                </c:pt>
                <c:pt idx="28">
                  <c:v>64.099999999999994</c:v>
                </c:pt>
                <c:pt idx="29">
                  <c:v>70.599999999999994</c:v>
                </c:pt>
                <c:pt idx="30">
                  <c:v>75</c:v>
                </c:pt>
                <c:pt idx="31">
                  <c:v>66.8</c:v>
                </c:pt>
                <c:pt idx="32">
                  <c:v>79.5</c:v>
                </c:pt>
                <c:pt idx="33">
                  <c:v>79.599999999999994</c:v>
                </c:pt>
                <c:pt idx="34">
                  <c:v>87.3</c:v>
                </c:pt>
                <c:pt idx="35">
                  <c:v>78.7</c:v>
                </c:pt>
                <c:pt idx="36">
                  <c:v>74</c:v>
                </c:pt>
                <c:pt idx="37">
                  <c:v>83.4</c:v>
                </c:pt>
                <c:pt idx="38">
                  <c:v>61.5</c:v>
                </c:pt>
                <c:pt idx="39">
                  <c:v>68.8</c:v>
                </c:pt>
                <c:pt idx="40">
                  <c:v>69.8</c:v>
                </c:pt>
                <c:pt idx="41">
                  <c:v>77.3</c:v>
                </c:pt>
                <c:pt idx="42">
                  <c:v>74</c:v>
                </c:pt>
                <c:pt idx="43">
                  <c:v>74.900000000000006</c:v>
                </c:pt>
                <c:pt idx="44">
                  <c:v>69</c:v>
                </c:pt>
                <c:pt idx="45">
                  <c:v>84.5</c:v>
                </c:pt>
                <c:pt idx="46">
                  <c:v>86.3</c:v>
                </c:pt>
                <c:pt idx="47">
                  <c:v>93.5</c:v>
                </c:pt>
                <c:pt idx="48">
                  <c:v>72.400000000000006</c:v>
                </c:pt>
                <c:pt idx="49">
                  <c:v>69.900000000000006</c:v>
                </c:pt>
                <c:pt idx="50">
                  <c:v>63.6</c:v>
                </c:pt>
                <c:pt idx="51">
                  <c:v>70.3</c:v>
                </c:pt>
                <c:pt idx="52">
                  <c:v>68.099999999999994</c:v>
                </c:pt>
                <c:pt idx="53">
                  <c:v>75.099999999999994</c:v>
                </c:pt>
                <c:pt idx="54">
                  <c:v>71.5</c:v>
                </c:pt>
                <c:pt idx="55">
                  <c:v>77</c:v>
                </c:pt>
                <c:pt idx="56">
                  <c:v>73.599999999999994</c:v>
                </c:pt>
                <c:pt idx="57">
                  <c:v>77.5</c:v>
                </c:pt>
                <c:pt idx="58">
                  <c:v>75.3</c:v>
                </c:pt>
                <c:pt idx="59">
                  <c:v>89.9</c:v>
                </c:pt>
                <c:pt idx="60">
                  <c:v>82.7</c:v>
                </c:pt>
                <c:pt idx="61">
                  <c:v>73.3</c:v>
                </c:pt>
                <c:pt idx="62">
                  <c:v>77</c:v>
                </c:pt>
                <c:pt idx="63">
                  <c:v>71.900000000000006</c:v>
                </c:pt>
                <c:pt idx="64">
                  <c:v>70.599999999999994</c:v>
                </c:pt>
                <c:pt idx="65">
                  <c:v>70.400000000000006</c:v>
                </c:pt>
                <c:pt idx="66">
                  <c:v>65.2</c:v>
                </c:pt>
                <c:pt idx="67">
                  <c:v>67.3</c:v>
                </c:pt>
                <c:pt idx="68">
                  <c:v>61.9</c:v>
                </c:pt>
                <c:pt idx="69">
                  <c:v>68.900000000000006</c:v>
                </c:pt>
                <c:pt idx="70">
                  <c:v>70.099999999999994</c:v>
                </c:pt>
                <c:pt idx="71">
                  <c:v>77.400000000000006</c:v>
                </c:pt>
                <c:pt idx="72">
                  <c:v>72.7</c:v>
                </c:pt>
                <c:pt idx="73">
                  <c:v>57.1</c:v>
                </c:pt>
                <c:pt idx="74">
                  <c:v>50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'Décomposition paramètres'!$G$1</c:f>
              <c:strCache>
                <c:ptCount val="1"/>
                <c:pt idx="0">
                  <c:v>SGlobal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'Décomposition paramètres'!$A$2:$A$76</c:f>
              <c:strCache>
                <c:ptCount val="75"/>
                <c:pt idx="0">
                  <c:v>January 2012</c:v>
                </c:pt>
                <c:pt idx="1">
                  <c:v>February 2012</c:v>
                </c:pt>
                <c:pt idx="2">
                  <c:v>March 2012</c:v>
                </c:pt>
                <c:pt idx="3">
                  <c:v>April 2012</c:v>
                </c:pt>
                <c:pt idx="4">
                  <c:v>May 2012</c:v>
                </c:pt>
                <c:pt idx="5">
                  <c:v>June 2012</c:v>
                </c:pt>
                <c:pt idx="6">
                  <c:v>July 2012</c:v>
                </c:pt>
                <c:pt idx="7">
                  <c:v>August 2012</c:v>
                </c:pt>
                <c:pt idx="8">
                  <c:v>September 2012</c:v>
                </c:pt>
                <c:pt idx="9">
                  <c:v>October 2012</c:v>
                </c:pt>
                <c:pt idx="10">
                  <c:v>November 2012</c:v>
                </c:pt>
                <c:pt idx="11">
                  <c:v>December 2012</c:v>
                </c:pt>
                <c:pt idx="12">
                  <c:v>January 2013</c:v>
                </c:pt>
                <c:pt idx="13">
                  <c:v>February 2013</c:v>
                </c:pt>
                <c:pt idx="14">
                  <c:v>March 2013</c:v>
                </c:pt>
                <c:pt idx="15">
                  <c:v>April 2013</c:v>
                </c:pt>
                <c:pt idx="16">
                  <c:v>May 2013</c:v>
                </c:pt>
                <c:pt idx="17">
                  <c:v>June 2013</c:v>
                </c:pt>
                <c:pt idx="18">
                  <c:v>July 2013</c:v>
                </c:pt>
                <c:pt idx="19">
                  <c:v>August 2013</c:v>
                </c:pt>
                <c:pt idx="20">
                  <c:v>September 2013</c:v>
                </c:pt>
                <c:pt idx="21">
                  <c:v>October 2013</c:v>
                </c:pt>
                <c:pt idx="22">
                  <c:v>November 2013</c:v>
                </c:pt>
                <c:pt idx="23">
                  <c:v>December 2013</c:v>
                </c:pt>
                <c:pt idx="24">
                  <c:v>January 2014</c:v>
                </c:pt>
                <c:pt idx="25">
                  <c:v>February 2014</c:v>
                </c:pt>
                <c:pt idx="26">
                  <c:v>March 2014</c:v>
                </c:pt>
                <c:pt idx="27">
                  <c:v>April 2014</c:v>
                </c:pt>
                <c:pt idx="28">
                  <c:v>May 2014</c:v>
                </c:pt>
                <c:pt idx="29">
                  <c:v>June 2014</c:v>
                </c:pt>
                <c:pt idx="30">
                  <c:v>July 2014</c:v>
                </c:pt>
                <c:pt idx="31">
                  <c:v>August 2014</c:v>
                </c:pt>
                <c:pt idx="32">
                  <c:v>September 2014</c:v>
                </c:pt>
                <c:pt idx="33">
                  <c:v>October 2014</c:v>
                </c:pt>
                <c:pt idx="34">
                  <c:v>November 2014</c:v>
                </c:pt>
                <c:pt idx="35">
                  <c:v>December 2014</c:v>
                </c:pt>
                <c:pt idx="36">
                  <c:v>January 2015</c:v>
                </c:pt>
                <c:pt idx="37">
                  <c:v>February 2015</c:v>
                </c:pt>
                <c:pt idx="38">
                  <c:v>March 2015</c:v>
                </c:pt>
                <c:pt idx="39">
                  <c:v>April 2015</c:v>
                </c:pt>
                <c:pt idx="40">
                  <c:v>May 2015</c:v>
                </c:pt>
                <c:pt idx="41">
                  <c:v>June 2015</c:v>
                </c:pt>
                <c:pt idx="42">
                  <c:v>July 2015</c:v>
                </c:pt>
                <c:pt idx="43">
                  <c:v>August 2015</c:v>
                </c:pt>
                <c:pt idx="44">
                  <c:v>September 2015</c:v>
                </c:pt>
                <c:pt idx="45">
                  <c:v>October 2015</c:v>
                </c:pt>
                <c:pt idx="46">
                  <c:v>November 2015</c:v>
                </c:pt>
                <c:pt idx="47">
                  <c:v>December 2015</c:v>
                </c:pt>
                <c:pt idx="48">
                  <c:v>January 2016</c:v>
                </c:pt>
                <c:pt idx="49">
                  <c:v>February 2016</c:v>
                </c:pt>
                <c:pt idx="50">
                  <c:v>March 2016</c:v>
                </c:pt>
                <c:pt idx="51">
                  <c:v>April 2016</c:v>
                </c:pt>
                <c:pt idx="52">
                  <c:v>May 2016</c:v>
                </c:pt>
                <c:pt idx="53">
                  <c:v>June 2016</c:v>
                </c:pt>
                <c:pt idx="54">
                  <c:v>July 2016</c:v>
                </c:pt>
                <c:pt idx="55">
                  <c:v>August 2016</c:v>
                </c:pt>
                <c:pt idx="56">
                  <c:v>September 2016</c:v>
                </c:pt>
                <c:pt idx="57">
                  <c:v>October 2016</c:v>
                </c:pt>
                <c:pt idx="58">
                  <c:v>November 2016</c:v>
                </c:pt>
                <c:pt idx="59">
                  <c:v>December 2016</c:v>
                </c:pt>
                <c:pt idx="60">
                  <c:v>January 2017</c:v>
                </c:pt>
                <c:pt idx="61">
                  <c:v>February 2017</c:v>
                </c:pt>
                <c:pt idx="62">
                  <c:v>March 2017</c:v>
                </c:pt>
                <c:pt idx="63">
                  <c:v>April 2017</c:v>
                </c:pt>
                <c:pt idx="64">
                  <c:v>May 2017</c:v>
                </c:pt>
                <c:pt idx="65">
                  <c:v>June 2017</c:v>
                </c:pt>
                <c:pt idx="66">
                  <c:v>July 2017</c:v>
                </c:pt>
                <c:pt idx="67">
                  <c:v>August 2017</c:v>
                </c:pt>
                <c:pt idx="68">
                  <c:v>September 2017</c:v>
                </c:pt>
                <c:pt idx="69">
                  <c:v>October 2017</c:v>
                </c:pt>
                <c:pt idx="70">
                  <c:v>November 2017</c:v>
                </c:pt>
                <c:pt idx="71">
                  <c:v>December 2017</c:v>
                </c:pt>
                <c:pt idx="72">
                  <c:v>January 2018</c:v>
                </c:pt>
                <c:pt idx="73">
                  <c:v>February 2018</c:v>
                </c:pt>
                <c:pt idx="74">
                  <c:v>March 2018</c:v>
                </c:pt>
              </c:strCache>
            </c:strRef>
          </c:cat>
          <c:val>
            <c:numRef>
              <c:f>'Décomposition paramètres'!$G$2:$G$76</c:f>
              <c:numCache>
                <c:formatCode>General</c:formatCode>
                <c:ptCount val="75"/>
                <c:pt idx="0">
                  <c:v>80.599999999999994</c:v>
                </c:pt>
                <c:pt idx="1">
                  <c:v>79.3</c:v>
                </c:pt>
                <c:pt idx="2">
                  <c:v>85.3</c:v>
                </c:pt>
                <c:pt idx="3">
                  <c:v>77.3</c:v>
                </c:pt>
                <c:pt idx="4">
                  <c:v>81.099999999999994</c:v>
                </c:pt>
                <c:pt idx="5">
                  <c:v>80.8</c:v>
                </c:pt>
                <c:pt idx="6">
                  <c:v>80.2</c:v>
                </c:pt>
                <c:pt idx="7">
                  <c:v>81.400000000000006</c:v>
                </c:pt>
                <c:pt idx="8">
                  <c:v>82.1</c:v>
                </c:pt>
                <c:pt idx="9">
                  <c:v>82.7</c:v>
                </c:pt>
                <c:pt idx="10">
                  <c:v>84.4</c:v>
                </c:pt>
                <c:pt idx="11">
                  <c:v>78.599999999999994</c:v>
                </c:pt>
                <c:pt idx="12">
                  <c:v>79.400000000000006</c:v>
                </c:pt>
                <c:pt idx="13">
                  <c:v>77.099999999999994</c:v>
                </c:pt>
                <c:pt idx="14">
                  <c:v>78.5</c:v>
                </c:pt>
                <c:pt idx="15">
                  <c:v>82.1</c:v>
                </c:pt>
                <c:pt idx="16">
                  <c:v>78.900000000000006</c:v>
                </c:pt>
                <c:pt idx="17">
                  <c:v>81.900000000000006</c:v>
                </c:pt>
                <c:pt idx="18">
                  <c:v>83.9</c:v>
                </c:pt>
                <c:pt idx="19">
                  <c:v>85.3</c:v>
                </c:pt>
                <c:pt idx="20">
                  <c:v>83.5</c:v>
                </c:pt>
                <c:pt idx="21">
                  <c:v>80.8</c:v>
                </c:pt>
                <c:pt idx="22">
                  <c:v>81.5</c:v>
                </c:pt>
                <c:pt idx="23">
                  <c:v>85.4</c:v>
                </c:pt>
                <c:pt idx="24">
                  <c:v>82</c:v>
                </c:pt>
                <c:pt idx="25">
                  <c:v>82.5</c:v>
                </c:pt>
                <c:pt idx="26">
                  <c:v>86.6</c:v>
                </c:pt>
                <c:pt idx="27">
                  <c:v>82.5</c:v>
                </c:pt>
                <c:pt idx="28">
                  <c:v>82.5</c:v>
                </c:pt>
                <c:pt idx="29">
                  <c:v>82.6</c:v>
                </c:pt>
                <c:pt idx="30">
                  <c:v>83.5</c:v>
                </c:pt>
                <c:pt idx="31">
                  <c:v>81.599999999999994</c:v>
                </c:pt>
                <c:pt idx="32">
                  <c:v>84.5</c:v>
                </c:pt>
                <c:pt idx="33">
                  <c:v>82.2</c:v>
                </c:pt>
                <c:pt idx="34">
                  <c:v>85.6</c:v>
                </c:pt>
                <c:pt idx="35">
                  <c:v>82.8</c:v>
                </c:pt>
                <c:pt idx="36">
                  <c:v>81.599999999999994</c:v>
                </c:pt>
                <c:pt idx="37">
                  <c:v>83.2</c:v>
                </c:pt>
                <c:pt idx="38">
                  <c:v>81.7</c:v>
                </c:pt>
                <c:pt idx="39">
                  <c:v>84.6</c:v>
                </c:pt>
                <c:pt idx="40">
                  <c:v>83.7</c:v>
                </c:pt>
                <c:pt idx="41">
                  <c:v>84.4</c:v>
                </c:pt>
                <c:pt idx="42">
                  <c:v>82.4</c:v>
                </c:pt>
                <c:pt idx="43">
                  <c:v>86.5</c:v>
                </c:pt>
                <c:pt idx="44">
                  <c:v>82.9</c:v>
                </c:pt>
                <c:pt idx="45">
                  <c:v>82.4</c:v>
                </c:pt>
                <c:pt idx="46">
                  <c:v>86.4</c:v>
                </c:pt>
                <c:pt idx="47">
                  <c:v>88.8</c:v>
                </c:pt>
                <c:pt idx="48">
                  <c:v>83.2</c:v>
                </c:pt>
                <c:pt idx="49">
                  <c:v>81.8</c:v>
                </c:pt>
                <c:pt idx="50">
                  <c:v>84</c:v>
                </c:pt>
                <c:pt idx="51">
                  <c:v>82.8</c:v>
                </c:pt>
                <c:pt idx="52">
                  <c:v>85.4</c:v>
                </c:pt>
                <c:pt idx="53">
                  <c:v>84</c:v>
                </c:pt>
                <c:pt idx="54">
                  <c:v>86.5</c:v>
                </c:pt>
                <c:pt idx="55">
                  <c:v>86.8</c:v>
                </c:pt>
                <c:pt idx="56">
                  <c:v>86.7</c:v>
                </c:pt>
                <c:pt idx="57">
                  <c:v>84.2</c:v>
                </c:pt>
                <c:pt idx="58">
                  <c:v>83.3</c:v>
                </c:pt>
                <c:pt idx="59">
                  <c:v>87.9</c:v>
                </c:pt>
                <c:pt idx="60">
                  <c:v>84.4</c:v>
                </c:pt>
                <c:pt idx="61">
                  <c:v>85</c:v>
                </c:pt>
                <c:pt idx="62">
                  <c:v>85.3</c:v>
                </c:pt>
                <c:pt idx="63">
                  <c:v>86.1</c:v>
                </c:pt>
                <c:pt idx="64">
                  <c:v>86</c:v>
                </c:pt>
                <c:pt idx="65">
                  <c:v>85.3</c:v>
                </c:pt>
                <c:pt idx="66">
                  <c:v>84.9</c:v>
                </c:pt>
                <c:pt idx="67">
                  <c:v>83.8</c:v>
                </c:pt>
                <c:pt idx="68">
                  <c:v>84.2</c:v>
                </c:pt>
                <c:pt idx="69">
                  <c:v>86.5</c:v>
                </c:pt>
                <c:pt idx="70">
                  <c:v>83.9</c:v>
                </c:pt>
                <c:pt idx="71">
                  <c:v>82.2</c:v>
                </c:pt>
                <c:pt idx="72">
                  <c:v>82.7</c:v>
                </c:pt>
                <c:pt idx="73">
                  <c:v>81.099999999999994</c:v>
                </c:pt>
                <c:pt idx="74">
                  <c:v>80.8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98624"/>
        <c:axId val="143516800"/>
      </c:lineChart>
      <c:catAx>
        <c:axId val="14349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3516800"/>
        <c:crosses val="autoZero"/>
        <c:auto val="1"/>
        <c:lblAlgn val="ctr"/>
        <c:lblOffset val="100"/>
        <c:noMultiLvlLbl val="0"/>
      </c:catAx>
      <c:valAx>
        <c:axId val="143516800"/>
        <c:scaling>
          <c:orientation val="minMax"/>
          <c:max val="10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49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zuehnas200\prod_oslw\os\4\1\1\0\3328\2017\2017_burglind_intern\180306_verifikation_mosmix_bhj.doc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Motivation of the </a:t>
            </a:r>
            <a:r>
              <a:rPr lang="fr-CH" dirty="0" err="1" smtClean="0"/>
              <a:t>study</a:t>
            </a:r>
            <a:r>
              <a:rPr lang="fr-CH" dirty="0" smtClean="0"/>
              <a:t>; performance of </a:t>
            </a:r>
            <a:r>
              <a:rPr lang="fr-CH" dirty="0" err="1" smtClean="0"/>
              <a:t>models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baseline="0" dirty="0" smtClean="0"/>
              <a:t> respect to MOS</a:t>
            </a:r>
            <a:endParaRPr lang="fr-CH" dirty="0" smtClean="0"/>
          </a:p>
          <a:p>
            <a:endParaRPr lang="fr-CH" dirty="0" smtClean="0"/>
          </a:p>
          <a:p>
            <a:r>
              <a:rPr lang="de-CH" dirty="0" err="1" smtClean="0"/>
              <a:t>Début</a:t>
            </a:r>
            <a:r>
              <a:rPr lang="de-CH" dirty="0" smtClean="0"/>
              <a:t> de </a:t>
            </a:r>
            <a:r>
              <a:rPr lang="de-CH" dirty="0" err="1" smtClean="0"/>
              <a:t>l’étude</a:t>
            </a:r>
            <a:r>
              <a:rPr lang="de-CH" dirty="0" smtClean="0"/>
              <a:t> ;</a:t>
            </a:r>
          </a:p>
          <a:p>
            <a:r>
              <a:rPr lang="de-CH" dirty="0" smtClean="0"/>
              <a:t>Episode de la </a:t>
            </a:r>
            <a:r>
              <a:rPr lang="de-CH" dirty="0" err="1" smtClean="0"/>
              <a:t>tempête</a:t>
            </a:r>
            <a:r>
              <a:rPr lang="de-CH" dirty="0" smtClean="0"/>
              <a:t> de Burglind </a:t>
            </a:r>
            <a:r>
              <a:rPr lang="de-CH" dirty="0" err="1" smtClean="0"/>
              <a:t>nous</a:t>
            </a:r>
            <a:r>
              <a:rPr lang="de-CH" dirty="0" smtClean="0"/>
              <a:t> a </a:t>
            </a:r>
            <a:r>
              <a:rPr lang="de-CH" dirty="0" err="1" smtClean="0"/>
              <a:t>interpellé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la </a:t>
            </a:r>
            <a:r>
              <a:rPr lang="de-CH" dirty="0" err="1" smtClean="0"/>
              <a:t>capacité</a:t>
            </a:r>
            <a:r>
              <a:rPr lang="de-CH" dirty="0" smtClean="0"/>
              <a:t> de </a:t>
            </a:r>
            <a:r>
              <a:rPr lang="de-CH" dirty="0" err="1" smtClean="0"/>
              <a:t>prévoir</a:t>
            </a:r>
            <a:r>
              <a:rPr lang="de-CH" dirty="0" smtClean="0"/>
              <a:t> des </a:t>
            </a:r>
            <a:r>
              <a:rPr lang="de-CH" dirty="0" err="1" smtClean="0"/>
              <a:t>vents</a:t>
            </a:r>
            <a:r>
              <a:rPr lang="de-CH" dirty="0" smtClean="0"/>
              <a:t> </a:t>
            </a:r>
            <a:r>
              <a:rPr lang="de-CH" dirty="0" err="1" smtClean="0"/>
              <a:t>forts</a:t>
            </a:r>
            <a:endParaRPr lang="de-CH" dirty="0" smtClean="0"/>
          </a:p>
          <a:p>
            <a:r>
              <a:rPr lang="de-CH" dirty="0" smtClean="0"/>
              <a:t>Partial </a:t>
            </a:r>
            <a:r>
              <a:rPr lang="de-CH" dirty="0" err="1" smtClean="0"/>
              <a:t>scores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wind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since</a:t>
            </a:r>
            <a:r>
              <a:rPr lang="de-CH" dirty="0" smtClean="0"/>
              <a:t> </a:t>
            </a:r>
            <a:r>
              <a:rPr lang="de-CH" dirty="0" err="1" smtClean="0"/>
              <a:t>years</a:t>
            </a:r>
            <a:r>
              <a:rPr lang="de-CH" dirty="0" smtClean="0"/>
              <a:t> </a:t>
            </a:r>
            <a:r>
              <a:rPr lang="de-CH" dirty="0" err="1" smtClean="0"/>
              <a:t>lower</a:t>
            </a:r>
            <a:r>
              <a:rPr lang="de-CH" dirty="0" smtClean="0"/>
              <a:t>,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specially</a:t>
            </a:r>
            <a:r>
              <a:rPr lang="de-CH" dirty="0" smtClean="0"/>
              <a:t> in </a:t>
            </a:r>
            <a:r>
              <a:rPr lang="de-CH" dirty="0" err="1" smtClean="0"/>
              <a:t>first</a:t>
            </a:r>
            <a:r>
              <a:rPr lang="de-CH" dirty="0" smtClean="0"/>
              <a:t> </a:t>
            </a:r>
            <a:r>
              <a:rPr lang="de-CH" dirty="0" err="1" smtClean="0"/>
              <a:t>months</a:t>
            </a:r>
            <a:r>
              <a:rPr lang="de-CH" dirty="0" smtClean="0"/>
              <a:t> 2018 </a:t>
            </a: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 err="1" smtClean="0">
                <a:sym typeface="Wingdings" panose="05000000000000000000" pitchFamily="2" charset="2"/>
              </a:rPr>
              <a:t>how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can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we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fct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corretly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gusts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and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mean</a:t>
            </a:r>
            <a:r>
              <a:rPr lang="de-CH" dirty="0" smtClean="0">
                <a:sym typeface="Wingdings" panose="05000000000000000000" pitchFamily="2" charset="2"/>
              </a:rPr>
              <a:t> 10m </a:t>
            </a:r>
            <a:r>
              <a:rPr lang="de-CH" dirty="0" err="1" smtClean="0">
                <a:sym typeface="Wingdings" panose="05000000000000000000" pitchFamily="2" charset="2"/>
              </a:rPr>
              <a:t>winds</a:t>
            </a:r>
            <a:endParaRPr lang="de-CH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76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Grey: variable = weak wind. No </a:t>
            </a:r>
            <a:r>
              <a:rPr lang="en-US" dirty="0" err="1" smtClean="0"/>
              <a:t>punishement</a:t>
            </a:r>
            <a:r>
              <a:rPr lang="en-US" dirty="0" smtClean="0"/>
              <a:t> for direction</a:t>
            </a:r>
          </a:p>
          <a:p>
            <a:endParaRPr lang="en-US" dirty="0" smtClean="0"/>
          </a:p>
          <a:p>
            <a:r>
              <a:rPr lang="en-US" dirty="0" smtClean="0"/>
              <a:t>The observed direction (in degrees)</a:t>
            </a:r>
            <a:r>
              <a:rPr lang="en-US" baseline="0" dirty="0" smtClean="0"/>
              <a:t> have been converted to sectors using 1.5 m/s as the cutoff for variable winds.</a:t>
            </a:r>
          </a:p>
          <a:p>
            <a:r>
              <a:rPr lang="en-US" baseline="0" dirty="0" smtClean="0"/>
              <a:t>All the other 5 reference stations are also in the plot (but cropped).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319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MAE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following runs have been used:</a:t>
            </a:r>
          </a:p>
          <a:p>
            <a:r>
              <a:rPr lang="en-US" baseline="0" dirty="0" smtClean="0"/>
              <a:t>COSMO-1: 03:00 UTC</a:t>
            </a:r>
          </a:p>
          <a:p>
            <a:r>
              <a:rPr lang="en-US" baseline="0" dirty="0" smtClean="0"/>
              <a:t>COSMO-E: 00:00 UTC</a:t>
            </a:r>
          </a:p>
          <a:p>
            <a:r>
              <a:rPr lang="en-US" baseline="0" dirty="0" smtClean="0"/>
              <a:t>MOSMIX:  04:00 UTC (based on information available at 03:00 UTC)</a:t>
            </a:r>
          </a:p>
          <a:p>
            <a:r>
              <a:rPr lang="en-US" baseline="0" dirty="0" smtClean="0"/>
              <a:t>The evaluation covers the period from 2016/01/01 to 2017/06/31</a:t>
            </a:r>
          </a:p>
          <a:p>
            <a:r>
              <a:rPr lang="en-US" baseline="0" dirty="0" smtClean="0"/>
              <a:t>101 SMN stations are used (including the 6/27 stations used for COMFORT/VIP)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13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Forecaster’s modification learn for design of </a:t>
            </a:r>
            <a:r>
              <a:rPr lang="en-US" dirty="0" err="1" smtClean="0"/>
              <a:t>postprocessing</a:t>
            </a:r>
            <a:r>
              <a:rPr lang="en-US" dirty="0" smtClean="0"/>
              <a:t> methods</a:t>
            </a:r>
          </a:p>
          <a:p>
            <a:endParaRPr lang="en-US" dirty="0" smtClean="0"/>
          </a:p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se </a:t>
            </a:r>
            <a:r>
              <a:rPr lang="en-US" dirty="0" err="1" smtClean="0"/>
              <a:t>poursuivre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stratifiant</a:t>
            </a:r>
            <a:r>
              <a:rPr lang="en-US" dirty="0" smtClean="0"/>
              <a:t> par</a:t>
            </a:r>
            <a:r>
              <a:rPr lang="en-US" baseline="0" dirty="0" smtClean="0"/>
              <a:t> force de vent, stations </a:t>
            </a:r>
            <a:r>
              <a:rPr lang="en-US" baseline="0" dirty="0" err="1" smtClean="0"/>
              <a:t>plaine-montagne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…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461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087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learn</a:t>
            </a:r>
            <a:r>
              <a:rPr lang="en-US" baseline="0" dirty="0" smtClean="0"/>
              <a:t> from forecasters modifications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052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  <a:hlinkClick r:id="rId3"/>
              </a:rPr>
              <a:t>180306_verifikation_mosmix_bhj.docx</a:t>
            </a:r>
            <a:endParaRPr lang="en-US" sz="1200" u="sng" kern="1200" dirty="0" smtClean="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Forecast for day 3 march, as function of the runs</a:t>
            </a:r>
          </a:p>
          <a:p>
            <a:endParaRPr lang="en-US" sz="1200" u="sng" kern="1200" dirty="0" smtClean="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Instead of the full distribution, this is only the mean across all stations</a:t>
            </a:r>
          </a:p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COSMO-E median is used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427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Daily</a:t>
            </a:r>
            <a:r>
              <a:rPr lang="fr-CH" baseline="0" dirty="0" smtClean="0"/>
              <a:t> values are </a:t>
            </a:r>
            <a:r>
              <a:rPr lang="fr-CH" baseline="0" dirty="0" err="1" smtClean="0"/>
              <a:t>analyzed</a:t>
            </a:r>
            <a:endParaRPr lang="fr-CH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Look to the distribution</a:t>
            </a:r>
            <a:r>
              <a:rPr lang="en-US" baseline="0" dirty="0" smtClean="0"/>
              <a:t> to the errors done by forecasters by stratification according to the predicted wind speed</a:t>
            </a:r>
            <a:endParaRPr lang="en-US" dirty="0" smtClean="0"/>
          </a:p>
          <a:p>
            <a:r>
              <a:rPr lang="fr-CH" dirty="0" err="1" smtClean="0"/>
              <a:t>Only</a:t>
            </a:r>
            <a:r>
              <a:rPr lang="fr-CH" dirty="0" smtClean="0"/>
              <a:t> 6 </a:t>
            </a:r>
            <a:r>
              <a:rPr lang="fr-CH" dirty="0" err="1" smtClean="0"/>
              <a:t>reference</a:t>
            </a:r>
            <a:r>
              <a:rPr lang="fr-CH" dirty="0" smtClean="0"/>
              <a:t> stations </a:t>
            </a:r>
            <a:r>
              <a:rPr lang="fr-CH" dirty="0" err="1" smtClean="0"/>
              <a:t>used</a:t>
            </a:r>
            <a:r>
              <a:rPr lang="fr-CH" dirty="0" smtClean="0"/>
              <a:t>. </a:t>
            </a:r>
            <a:r>
              <a:rPr lang="fr-CH" dirty="0" err="1" smtClean="0"/>
              <a:t>Mean</a:t>
            </a:r>
            <a:r>
              <a:rPr lang="fr-CH" dirty="0" smtClean="0"/>
              <a:t> scores</a:t>
            </a:r>
            <a:r>
              <a:rPr lang="fr-CH" baseline="0" dirty="0" smtClean="0"/>
              <a:t> for </a:t>
            </a:r>
            <a:r>
              <a:rPr lang="fr-CH" baseline="0" dirty="0" err="1" smtClean="0"/>
              <a:t>increasing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observed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wind</a:t>
            </a:r>
            <a:r>
              <a:rPr lang="fr-CH" baseline="0" dirty="0" smtClean="0"/>
              <a:t> speed </a:t>
            </a:r>
            <a:r>
              <a:rPr lang="fr-CH" baseline="0" dirty="0" err="1" smtClean="0"/>
              <a:t>bins</a:t>
            </a:r>
            <a:endParaRPr lang="fr-CH" baseline="0" dirty="0" smtClean="0"/>
          </a:p>
          <a:p>
            <a:r>
              <a:rPr lang="fr-CH" baseline="0" dirty="0" smtClean="0"/>
              <a:t>~3.5 </a:t>
            </a:r>
            <a:r>
              <a:rPr lang="fr-CH" baseline="0" dirty="0" err="1" smtClean="0"/>
              <a:t>years</a:t>
            </a:r>
            <a:r>
              <a:rPr lang="fr-CH" baseline="0" dirty="0" smtClean="0"/>
              <a:t> (</a:t>
            </a:r>
            <a:r>
              <a:rPr lang="fr-CH" baseline="0" dirty="0" err="1" smtClean="0"/>
              <a:t>late</a:t>
            </a:r>
            <a:r>
              <a:rPr lang="fr-CH" baseline="0" dirty="0" smtClean="0"/>
              <a:t> 2014 to </a:t>
            </a:r>
            <a:r>
              <a:rPr lang="fr-CH" baseline="0" dirty="0" err="1" smtClean="0"/>
              <a:t>mid</a:t>
            </a:r>
            <a:r>
              <a:rPr lang="fr-CH" baseline="0" dirty="0" smtClean="0"/>
              <a:t> 2018)</a:t>
            </a:r>
          </a:p>
          <a:p>
            <a:r>
              <a:rPr lang="fr-CH" baseline="0" dirty="0" smtClean="0"/>
              <a:t>All lead times, 1-5 </a:t>
            </a:r>
            <a:r>
              <a:rPr lang="fr-CH" baseline="0" dirty="0" err="1" smtClean="0"/>
              <a:t>days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4734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Daily</a:t>
            </a:r>
            <a:r>
              <a:rPr lang="fr-CH" baseline="0" dirty="0" smtClean="0"/>
              <a:t> values are </a:t>
            </a:r>
            <a:r>
              <a:rPr lang="fr-CH" baseline="0" dirty="0" err="1" smtClean="0"/>
              <a:t>analyzed</a:t>
            </a:r>
            <a:endParaRPr lang="fr-CH" baseline="0" dirty="0" smtClean="0"/>
          </a:p>
          <a:p>
            <a:endParaRPr lang="fr-CH" baseline="0" dirty="0" smtClean="0"/>
          </a:p>
          <a:p>
            <a:r>
              <a:rPr lang="fr-CH" baseline="0" dirty="0" smtClean="0"/>
              <a:t>Use </a:t>
            </a:r>
            <a:r>
              <a:rPr lang="fr-CH" baseline="0" dirty="0" err="1" smtClean="0"/>
              <a:t>different</a:t>
            </a:r>
            <a:r>
              <a:rPr lang="fr-CH" baseline="0" dirty="0" smtClean="0"/>
              <a:t> scores in </a:t>
            </a:r>
            <a:r>
              <a:rPr lang="fr-CH" baseline="0" dirty="0" err="1" smtClean="0"/>
              <a:t>following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because</a:t>
            </a:r>
            <a:r>
              <a:rPr lang="fr-CH" baseline="0" dirty="0" smtClean="0"/>
              <a:t> all are </a:t>
            </a:r>
            <a:r>
              <a:rPr lang="fr-CH" baseline="0" dirty="0" err="1" smtClean="0"/>
              <a:t>interesting</a:t>
            </a:r>
            <a:r>
              <a:rPr lang="fr-CH" baseline="0" dirty="0" smtClean="0"/>
              <a:t> to analyse the </a:t>
            </a:r>
            <a:r>
              <a:rPr lang="fr-CH" baseline="0" dirty="0" err="1" smtClean="0"/>
              <a:t>fct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users</a:t>
            </a:r>
            <a:r>
              <a:rPr lang="fr-CH" baseline="0" dirty="0" smtClean="0"/>
              <a:t> ….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912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Maximum hourly wind speed and direction between 06 and 18 UTC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590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Stratification of added values with respect to the wind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4994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Analysing</a:t>
            </a:r>
            <a:r>
              <a:rPr lang="en-US" dirty="0" smtClean="0"/>
              <a:t> the corrections added by forecasters.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it’s a </a:t>
            </a:r>
            <a:r>
              <a:rPr lang="en-US" baseline="0" dirty="0" err="1" smtClean="0"/>
              <a:t>biais</a:t>
            </a:r>
            <a:r>
              <a:rPr lang="en-US" baseline="0" dirty="0" smtClean="0"/>
              <a:t> correction that could be added on a simple </a:t>
            </a:r>
            <a:r>
              <a:rPr lang="en-US" baseline="0" dirty="0" err="1" smtClean="0"/>
              <a:t>traitment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403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 smtClean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 smtClean="0"/>
              <a:t>Eidgenössisches Departement des Innern EDI</a:t>
            </a:r>
            <a:br>
              <a:rPr lang="de-CH" sz="800" dirty="0" smtClean="0"/>
            </a:br>
            <a:r>
              <a:rPr lang="de-CH" sz="800" b="1" dirty="0" smtClean="0"/>
              <a:t>Bundesamt für Meteorologie und Klimatologie </a:t>
            </a:r>
            <a:r>
              <a:rPr lang="de-CH" sz="800" b="1" dirty="0" err="1" smtClean="0"/>
              <a:t>MeteoSchweiz</a:t>
            </a:r>
            <a:endParaRPr lang="de-CH" sz="800" dirty="0" smtClean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 smtClean="0"/>
              <a:t>Statement Arial normal 18. </a:t>
            </a:r>
            <a:r>
              <a:rPr lang="de-CH" dirty="0" err="1" smtClean="0"/>
              <a:t>Feugiamet</a:t>
            </a:r>
            <a:r>
              <a:rPr lang="de-CH" dirty="0" smtClean="0"/>
              <a:t> ad </a:t>
            </a:r>
            <a:r>
              <a:rPr lang="de-CH" dirty="0" err="1" smtClean="0"/>
              <a:t>delisl</a:t>
            </a:r>
            <a:r>
              <a:rPr lang="de-CH" dirty="0" smtClean="0"/>
              <a:t> in </a:t>
            </a:r>
            <a:r>
              <a:rPr lang="de-CH" dirty="0" err="1" smtClean="0"/>
              <a:t>hent</a:t>
            </a:r>
            <a:r>
              <a:rPr lang="de-CH" dirty="0" smtClean="0"/>
              <a:t> ad </a:t>
            </a:r>
            <a:r>
              <a:rPr lang="de-CH" dirty="0" err="1" smtClean="0"/>
              <a:t>estion</a:t>
            </a:r>
            <a:r>
              <a:rPr lang="de-CH" dirty="0" smtClean="0"/>
              <a:t> </a:t>
            </a:r>
            <a:r>
              <a:rPr lang="de-CH" dirty="0" err="1" smtClean="0"/>
              <a:t>hent</a:t>
            </a:r>
            <a:r>
              <a:rPr lang="de-CH" dirty="0" smtClean="0"/>
              <a:t> </a:t>
            </a:r>
            <a:r>
              <a:rPr lang="de-CH" dirty="0" err="1" smtClean="0"/>
              <a:t>prat</a:t>
            </a:r>
            <a:r>
              <a:rPr lang="de-CH" dirty="0" smtClean="0"/>
              <a:t> </a:t>
            </a:r>
            <a:r>
              <a:rPr lang="de-CH" dirty="0" err="1" smtClean="0"/>
              <a:t>lortincilit</a:t>
            </a:r>
            <a:r>
              <a:rPr lang="de-CH" dirty="0" smtClean="0"/>
              <a:t> </a:t>
            </a:r>
            <a:r>
              <a:rPr lang="de-CH" dirty="0" err="1" smtClean="0"/>
              <a:t>utem</a:t>
            </a:r>
            <a:r>
              <a:rPr lang="de-CH" dirty="0" smtClean="0"/>
              <a:t> </a:t>
            </a:r>
            <a:r>
              <a:rPr lang="de-CH" dirty="0" err="1" smtClean="0"/>
              <a:t>doloreet</a:t>
            </a:r>
            <a:r>
              <a:rPr lang="de-CH" dirty="0" smtClean="0"/>
              <a:t> </a:t>
            </a:r>
            <a:r>
              <a:rPr lang="de-CH" dirty="0" err="1" smtClean="0"/>
              <a:t>alisis</a:t>
            </a:r>
            <a:r>
              <a:rPr lang="de-CH" dirty="0" smtClean="0"/>
              <a:t> </a:t>
            </a:r>
            <a:r>
              <a:rPr lang="de-CH" dirty="0" err="1" smtClean="0"/>
              <a:t>auguerc</a:t>
            </a:r>
            <a:r>
              <a:rPr lang="de-CH" dirty="0" smtClean="0"/>
              <a:t> </a:t>
            </a:r>
            <a:r>
              <a:rPr lang="de-CH" dirty="0" err="1" smtClean="0"/>
              <a:t>iliquatum</a:t>
            </a:r>
            <a:r>
              <a:rPr lang="de-CH" dirty="0" smtClean="0"/>
              <a:t> </a:t>
            </a:r>
            <a:r>
              <a:rPr lang="de-CH" dirty="0" err="1" smtClean="0"/>
              <a:t>euipsuscilis</a:t>
            </a:r>
            <a:r>
              <a:rPr lang="de-CH" dirty="0" smtClean="0"/>
              <a:t> </a:t>
            </a:r>
            <a:r>
              <a:rPr lang="de-CH" dirty="0" err="1" smtClean="0"/>
              <a:t>augue</a:t>
            </a:r>
            <a:r>
              <a:rPr lang="de-CH" dirty="0" smtClean="0"/>
              <a:t> do </a:t>
            </a:r>
            <a:r>
              <a:rPr lang="de-CH" dirty="0" err="1" smtClean="0"/>
              <a:t>consequipis</a:t>
            </a:r>
            <a:r>
              <a:rPr lang="de-CH" dirty="0" smtClean="0"/>
              <a:t> </a:t>
            </a:r>
            <a:r>
              <a:rPr lang="de-CH" dirty="0" err="1" smtClean="0"/>
              <a:t>nulputpat</a:t>
            </a:r>
            <a:r>
              <a:rPr lang="de-CH" dirty="0" smtClean="0"/>
              <a:t> </a:t>
            </a:r>
            <a:r>
              <a:rPr lang="de-CH" dirty="0" err="1" smtClean="0"/>
              <a:t>lum</a:t>
            </a:r>
            <a:r>
              <a:rPr lang="de-CH" dirty="0" smtClean="0"/>
              <a:t> </a:t>
            </a:r>
            <a:r>
              <a:rPr lang="de-CH" dirty="0" err="1" smtClean="0"/>
              <a:t>dolobore</a:t>
            </a:r>
            <a:r>
              <a:rPr lang="de-CH" dirty="0" smtClean="0"/>
              <a:t> </a:t>
            </a:r>
            <a:r>
              <a:rPr lang="de-CH" dirty="0" err="1" smtClean="0"/>
              <a:t>diodolorem</a:t>
            </a:r>
            <a:r>
              <a:rPr lang="de-CH" dirty="0" smtClean="0"/>
              <a:t> </a:t>
            </a:r>
            <a:r>
              <a:rPr lang="de-CH" dirty="0" err="1" smtClean="0"/>
              <a:t>nullam</a:t>
            </a:r>
            <a:r>
              <a:rPr lang="de-CH" dirty="0" smtClean="0"/>
              <a:t>, </a:t>
            </a:r>
            <a:r>
              <a:rPr lang="de-CH" dirty="0" err="1" smtClean="0"/>
              <a:t>susting</a:t>
            </a:r>
            <a:r>
              <a:rPr lang="de-CH" dirty="0" smtClean="0"/>
              <a:t> </a:t>
            </a:r>
            <a:r>
              <a:rPr lang="de-CH" dirty="0" err="1" smtClean="0"/>
              <a:t>eumsan</a:t>
            </a:r>
            <a:r>
              <a:rPr lang="de-CH" dirty="0" smtClean="0"/>
              <a:t> </a:t>
            </a:r>
            <a:r>
              <a:rPr lang="de-CH" dirty="0" err="1" smtClean="0"/>
              <a:t>veliquismod</a:t>
            </a:r>
            <a:r>
              <a:rPr lang="de-CH" dirty="0" smtClean="0"/>
              <a:t> </a:t>
            </a:r>
            <a:r>
              <a:rPr lang="de-CH" dirty="0" err="1" smtClean="0"/>
              <a:t>mincin</a:t>
            </a:r>
            <a:r>
              <a:rPr lang="de-CH" dirty="0" smtClean="0"/>
              <a:t> </a:t>
            </a:r>
            <a:r>
              <a:rPr lang="de-CH" dirty="0" err="1" smtClean="0"/>
              <a:t>ulluptat</a:t>
            </a:r>
            <a:r>
              <a:rPr lang="de-CH" dirty="0" smtClean="0"/>
              <a:t>. </a:t>
            </a:r>
            <a:r>
              <a:rPr lang="de-CH" dirty="0" err="1" smtClean="0"/>
              <a:t>Nulla</a:t>
            </a:r>
            <a:r>
              <a:rPr lang="de-CH" dirty="0" smtClean="0"/>
              <a:t> </a:t>
            </a:r>
            <a:r>
              <a:rPr lang="de-CH" dirty="0" err="1" smtClean="0"/>
              <a:t>commy</a:t>
            </a:r>
            <a:r>
              <a:rPr lang="de-CH" dirty="0" smtClean="0"/>
              <a:t> </a:t>
            </a:r>
            <a:r>
              <a:rPr lang="de-CH" dirty="0" err="1" smtClean="0"/>
              <a:t>niam</a:t>
            </a:r>
            <a:r>
              <a:rPr lang="de-CH" dirty="0" smtClean="0"/>
              <a:t>, </a:t>
            </a:r>
            <a:r>
              <a:rPr lang="de-CH" dirty="0" err="1" smtClean="0"/>
              <a:t>quismodit</a:t>
            </a:r>
            <a:r>
              <a:rPr lang="de-CH" dirty="0" smtClean="0"/>
              <a:t> </a:t>
            </a:r>
            <a:r>
              <a:rPr lang="de-CH" dirty="0" err="1" smtClean="0"/>
              <a:t>irilit</a:t>
            </a:r>
            <a:r>
              <a:rPr lang="de-CH" dirty="0" smtClean="0"/>
              <a:t> </a:t>
            </a:r>
            <a:r>
              <a:rPr lang="de-CH" dirty="0" err="1" smtClean="0"/>
              <a:t>incinim</a:t>
            </a:r>
            <a:r>
              <a:rPr lang="de-CH" dirty="0" smtClean="0"/>
              <a:t> </a:t>
            </a:r>
            <a:r>
              <a:rPr lang="de-CH" dirty="0" err="1" smtClean="0"/>
              <a:t>velisi</a:t>
            </a:r>
            <a:r>
              <a:rPr lang="de-CH" dirty="0" smtClean="0"/>
              <a:t> </a:t>
            </a:r>
            <a:r>
              <a:rPr lang="de-CH" dirty="0" err="1" smtClean="0"/>
              <a:t>exero</a:t>
            </a:r>
            <a:r>
              <a:rPr lang="de-CH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1"/>
            <a:r>
              <a:rPr lang="de-CH" dirty="0" smtClean="0"/>
              <a:t>Ebene zwei, 16 Punkt</a:t>
            </a:r>
          </a:p>
          <a:p>
            <a:pPr lvl="2"/>
            <a:endParaRPr lang="de-CH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 bwMode="auto">
          <a:xfrm>
            <a:off x="1237323" y="4644268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331102" y="455776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1124042" y="462648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Bild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37323" y="4633305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58 460 92 22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</a:t>
            </a:r>
            <a:r>
              <a:rPr lang="fr-FR" sz="1400" dirty="0" smtClean="0">
                <a:solidFill>
                  <a:srgbClr val="000000"/>
                </a:solidFill>
                <a:latin typeface="Arial" charset="0"/>
              </a:rPr>
              <a:t>58 460 98 88</a:t>
            </a:r>
            <a:endParaRPr lang="fr-FR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58 460 94 44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de-DE" sz="1600" b="1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Operation Center </a:t>
            </a:r>
            <a:r>
              <a:rPr lang="de-DE" sz="1600" dirty="0">
                <a:solidFill>
                  <a:srgbClr val="000000"/>
                </a:solidFill>
                <a:latin typeface="Arial" charset="0"/>
              </a:rPr>
              <a:t>1 </a:t>
            </a:r>
            <a:endParaRPr lang="de-DE" sz="160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CH</a:t>
            </a:r>
            <a:r>
              <a:rPr lang="de-DE" sz="1600" dirty="0">
                <a:solidFill>
                  <a:srgbClr val="000000"/>
                </a:solidFill>
                <a:latin typeface="Arial" charset="0"/>
              </a:rPr>
              <a:t>-8058 Zürich-Flughafen </a:t>
            </a:r>
            <a:endParaRPr lang="de-DE" sz="160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de-DE" sz="1600" dirty="0">
                <a:solidFill>
                  <a:srgbClr val="000000"/>
                </a:solidFill>
                <a:latin typeface="Arial" charset="0"/>
              </a:rPr>
              <a:t>+41 58 460 91 11 </a:t>
            </a: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www.meteoschweiz.ch</a:t>
            </a:r>
            <a:endParaRPr lang="de-DE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237323" y="4644268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1331102" y="455776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1124042" y="462648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2362" y="4668818"/>
            <a:ext cx="1156246" cy="144016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5" name="Rechteck 19"/>
          <p:cNvSpPr/>
          <p:nvPr userDrawn="1"/>
        </p:nvSpPr>
        <p:spPr bwMode="auto">
          <a:xfrm>
            <a:off x="5359068" y="4605172"/>
            <a:ext cx="2603076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de-CH" sz="900" dirty="0" smtClean="0">
                <a:solidFill>
                  <a:prstClr val="black"/>
                </a:solidFill>
                <a:latin typeface="Roboto Light"/>
                <a:cs typeface="Roboto Light"/>
              </a:rPr>
              <a:t>©</a:t>
            </a:r>
            <a:r>
              <a:rPr lang="de-DE" sz="900" dirty="0" smtClean="0">
                <a:solidFill>
                  <a:prstClr val="black"/>
                </a:solidFill>
                <a:latin typeface="Roboto Light"/>
                <a:cs typeface="Roboto Light"/>
              </a:rPr>
              <a:t> S Petersburg –</a:t>
            </a:r>
            <a:r>
              <a:rPr lang="de-DE" sz="900" baseline="0" dirty="0" smtClean="0">
                <a:solidFill>
                  <a:prstClr val="black"/>
                </a:solidFill>
                <a:latin typeface="Roboto Light"/>
                <a:cs typeface="Roboto Light"/>
              </a:rPr>
              <a:t> GM COSMO, </a:t>
            </a:r>
            <a:r>
              <a:rPr lang="de-DE" sz="900" baseline="0" dirty="0" err="1" smtClean="0">
                <a:solidFill>
                  <a:prstClr val="black"/>
                </a:solidFill>
                <a:latin typeface="Roboto Light"/>
                <a:cs typeface="Roboto Light"/>
              </a:rPr>
              <a:t>sept</a:t>
            </a:r>
            <a:r>
              <a:rPr lang="de-DE" sz="900" baseline="0" dirty="0" smtClean="0">
                <a:solidFill>
                  <a:prstClr val="black"/>
                </a:solidFill>
                <a:latin typeface="Roboto Light"/>
                <a:cs typeface="Roboto Light"/>
              </a:rPr>
              <a:t> 2018</a:t>
            </a:r>
            <a:r>
              <a:rPr lang="de-CH" sz="900" dirty="0" smtClean="0">
                <a:solidFill>
                  <a:prstClr val="black"/>
                </a:solidFill>
                <a:latin typeface="Roboto Light"/>
                <a:cs typeface="Roboto Light"/>
              </a:rPr>
              <a:t>	</a:t>
            </a:r>
            <a:r>
              <a:rPr lang="de-CH" sz="800" dirty="0" smtClean="0">
                <a:solidFill>
                  <a:prstClr val="black"/>
                </a:solidFill>
                <a:latin typeface="Roboto Light"/>
                <a:cs typeface="Roboto Light"/>
              </a:rPr>
              <a:t>Daniel.Cattani@meteoswiss.ch</a:t>
            </a:r>
            <a:endParaRPr lang="de-DE" sz="8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Recent analysis on the 10-wind forecast in Switzerland, comparing direct model output, forecasters and MOS</a:t>
            </a:r>
            <a:endParaRPr lang="de-CH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J. </a:t>
            </a:r>
            <a:r>
              <a:rPr lang="de-CH" dirty="0" err="1" smtClean="0"/>
              <a:t>Bhend</a:t>
            </a:r>
            <a:r>
              <a:rPr lang="de-CH" dirty="0" smtClean="0"/>
              <a:t>, D. Cattani, </a:t>
            </a:r>
            <a:r>
              <a:rPr lang="de-CH" dirty="0" err="1" smtClean="0"/>
              <a:t>Ch</a:t>
            </a:r>
            <a:r>
              <a:rPr lang="de-CH" dirty="0" smtClean="0"/>
              <a:t>. Spirig, M. Liniger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forecaster’s modification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14" y="819150"/>
            <a:ext cx="547504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1536964"/>
            <a:ext cx="2601595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kern="0" dirty="0" smtClean="0"/>
              <a:t>Wind speed</a:t>
            </a:r>
          </a:p>
          <a:p>
            <a:r>
              <a:rPr lang="fr-CH" kern="0" dirty="0" smtClean="0"/>
              <a:t>Modification of </a:t>
            </a:r>
            <a:r>
              <a:rPr lang="fr-CH" kern="0" dirty="0" err="1" smtClean="0"/>
              <a:t>wind</a:t>
            </a:r>
            <a:r>
              <a:rPr lang="fr-CH" kern="0" dirty="0" smtClean="0"/>
              <a:t> speed </a:t>
            </a:r>
            <a:r>
              <a:rPr lang="fr-CH" kern="0" dirty="0" err="1" smtClean="0"/>
              <a:t>appears</a:t>
            </a:r>
            <a:r>
              <a:rPr lang="fr-CH" kern="0" dirty="0" smtClean="0"/>
              <a:t> </a:t>
            </a:r>
            <a:r>
              <a:rPr lang="fr-CH" kern="0" dirty="0" err="1" smtClean="0"/>
              <a:t>largely</a:t>
            </a:r>
            <a:r>
              <a:rPr lang="fr-CH" kern="0" dirty="0" smtClean="0"/>
              <a:t> </a:t>
            </a:r>
            <a:r>
              <a:rPr lang="fr-CH" kern="0" dirty="0" err="1" smtClean="0"/>
              <a:t>random</a:t>
            </a:r>
            <a:endParaRPr lang="fr-CH" kern="0" dirty="0" smtClean="0"/>
          </a:p>
          <a:p>
            <a:r>
              <a:rPr lang="fr-CH" kern="0" dirty="0" err="1" smtClean="0"/>
              <a:t>Manual</a:t>
            </a:r>
            <a:r>
              <a:rPr lang="fr-CH" kern="0" dirty="0" smtClean="0"/>
              <a:t> modification on </a:t>
            </a:r>
            <a:r>
              <a:rPr lang="fr-CH" kern="0" dirty="0" err="1" smtClean="0"/>
              <a:t>average</a:t>
            </a:r>
            <a:r>
              <a:rPr lang="fr-CH" kern="0" dirty="0" smtClean="0"/>
              <a:t> </a:t>
            </a:r>
            <a:r>
              <a:rPr lang="fr-CH" kern="0" dirty="0" err="1" smtClean="0"/>
              <a:t>similar</a:t>
            </a:r>
            <a:r>
              <a:rPr lang="fr-CH" kern="0" dirty="0" smtClean="0"/>
              <a:t> to simple </a:t>
            </a:r>
            <a:r>
              <a:rPr lang="fr-CH" kern="0" dirty="0" err="1" smtClean="0"/>
              <a:t>linear</a:t>
            </a:r>
            <a:r>
              <a:rPr lang="fr-CH" kern="0" dirty="0" smtClean="0"/>
              <a:t> </a:t>
            </a:r>
            <a:r>
              <a:rPr lang="fr-CH" kern="0" dirty="0" err="1" smtClean="0"/>
              <a:t>regression</a:t>
            </a:r>
            <a:r>
              <a:rPr lang="fr-CH" kern="0" dirty="0" smtClean="0"/>
              <a:t> </a:t>
            </a:r>
            <a:r>
              <a:rPr lang="fr-CH" kern="0" dirty="0" err="1" smtClean="0"/>
              <a:t>based</a:t>
            </a:r>
            <a:r>
              <a:rPr lang="fr-CH" kern="0" dirty="0" smtClean="0"/>
              <a:t> post-</a:t>
            </a:r>
            <a:r>
              <a:rPr lang="fr-CH" kern="0" dirty="0" err="1" smtClean="0"/>
              <a:t>processing</a:t>
            </a:r>
            <a:r>
              <a:rPr lang="fr-CH" kern="0" dirty="0" smtClean="0"/>
              <a:t> of </a:t>
            </a:r>
            <a:r>
              <a:rPr lang="fr-CH" kern="0" dirty="0" err="1" smtClean="0"/>
              <a:t>wind</a:t>
            </a:r>
            <a:r>
              <a:rPr lang="fr-CH" kern="0" dirty="0" smtClean="0"/>
              <a:t> speeds</a:t>
            </a:r>
          </a:p>
          <a:p>
            <a:endParaRPr lang="fr-CH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534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forecaster’s modification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7" b="66482"/>
          <a:stretch/>
        </p:blipFill>
        <p:spPr>
          <a:xfrm>
            <a:off x="75128" y="1423599"/>
            <a:ext cx="6135172" cy="202233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4844"/>
          <a:stretch/>
        </p:blipFill>
        <p:spPr bwMode="auto">
          <a:xfrm>
            <a:off x="5831632" y="3081372"/>
            <a:ext cx="3165920" cy="199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0677" y="1423599"/>
            <a:ext cx="2556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Forecasters slightly correct wind direction towards observations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0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COSMO-1/E </a:t>
            </a:r>
            <a:r>
              <a:rPr lang="de-CH" dirty="0" err="1" smtClean="0"/>
              <a:t>and</a:t>
            </a:r>
            <a:r>
              <a:rPr lang="de-CH" dirty="0" smtClean="0"/>
              <a:t> MOSMIX</a:t>
            </a:r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0" y="1200140"/>
            <a:ext cx="8229660" cy="2743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70" y="4140201"/>
            <a:ext cx="4475905" cy="9387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COSMO-1: 03:00 UTC</a:t>
            </a:r>
          </a:p>
          <a:p>
            <a:r>
              <a:rPr lang="en-US" sz="1100" dirty="0"/>
              <a:t>COSMO-E: 00:00 UTC</a:t>
            </a:r>
          </a:p>
          <a:p>
            <a:r>
              <a:rPr lang="en-US" sz="1100" dirty="0"/>
              <a:t>MOSMIX:  04:00 UTC (based on information available at 03:00 UTC)</a:t>
            </a:r>
          </a:p>
          <a:p>
            <a:r>
              <a:rPr lang="en-US" sz="1100" dirty="0"/>
              <a:t>The evaluation covers the period from 2016/01/01 to 2017/06/31</a:t>
            </a:r>
          </a:p>
          <a:p>
            <a:r>
              <a:rPr lang="en-US" sz="1100" dirty="0"/>
              <a:t>101 SMN stations are used </a:t>
            </a:r>
          </a:p>
        </p:txBody>
      </p:sp>
    </p:spTree>
    <p:extLst>
      <p:ext uri="{BB962C8B-B14F-4D97-AF65-F5344CB8AC3E}">
        <p14:creationId xmlns:p14="http://schemas.microsoft.com/office/powerpoint/2010/main" val="32081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err="1"/>
              <a:t>Forecaster’s</a:t>
            </a:r>
            <a:r>
              <a:rPr lang="de-CH" dirty="0"/>
              <a:t> </a:t>
            </a:r>
            <a:r>
              <a:rPr lang="de-CH" dirty="0" err="1"/>
              <a:t>modification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positive, but </a:t>
            </a:r>
            <a:r>
              <a:rPr lang="de-CH" dirty="0" err="1"/>
              <a:t>difficult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 smtClean="0"/>
              <a:t>specify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COSMO-1,COSMO-e </a:t>
            </a:r>
            <a:r>
              <a:rPr lang="de-CH" dirty="0" err="1" smtClean="0"/>
              <a:t>better</a:t>
            </a:r>
            <a:r>
              <a:rPr lang="de-CH" dirty="0" smtClean="0"/>
              <a:t> </a:t>
            </a:r>
            <a:r>
              <a:rPr lang="de-CH" dirty="0" err="1" smtClean="0"/>
              <a:t>than</a:t>
            </a:r>
            <a:r>
              <a:rPr lang="de-CH" dirty="0" smtClean="0"/>
              <a:t> MOSMIX ? </a:t>
            </a:r>
          </a:p>
          <a:p>
            <a:pPr lvl="1"/>
            <a:r>
              <a:rPr lang="de-CH" dirty="0"/>
              <a:t>I</a:t>
            </a:r>
            <a:r>
              <a:rPr lang="de-CH" dirty="0" smtClean="0"/>
              <a:t>n strong </a:t>
            </a:r>
            <a:r>
              <a:rPr lang="de-CH" dirty="0" err="1" smtClean="0"/>
              <a:t>events</a:t>
            </a:r>
            <a:r>
              <a:rPr lang="de-CH" dirty="0" smtClean="0"/>
              <a:t>, potential </a:t>
            </a:r>
            <a:r>
              <a:rPr lang="de-CH" dirty="0" err="1" smtClean="0"/>
              <a:t>of</a:t>
            </a:r>
            <a:r>
              <a:rPr lang="de-CH" dirty="0" smtClean="0"/>
              <a:t> COSMO-1, </a:t>
            </a:r>
            <a:r>
              <a:rPr lang="de-CH" dirty="0" err="1" smtClean="0"/>
              <a:t>and</a:t>
            </a:r>
            <a:r>
              <a:rPr lang="de-CH" dirty="0" smtClean="0"/>
              <a:t> –e </a:t>
            </a:r>
            <a:r>
              <a:rPr lang="de-CH" dirty="0" err="1" smtClean="0"/>
              <a:t>is</a:t>
            </a:r>
            <a:r>
              <a:rPr lang="de-CH" dirty="0" smtClean="0"/>
              <a:t> real</a:t>
            </a:r>
          </a:p>
          <a:p>
            <a:pPr lvl="1"/>
            <a:r>
              <a:rPr lang="de-CH" dirty="0" smtClean="0"/>
              <a:t>On large </a:t>
            </a:r>
            <a:r>
              <a:rPr lang="de-CH" dirty="0" err="1" smtClean="0"/>
              <a:t>period</a:t>
            </a:r>
            <a:r>
              <a:rPr lang="de-CH" dirty="0" smtClean="0"/>
              <a:t>,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stations</a:t>
            </a:r>
            <a:r>
              <a:rPr lang="de-CH" dirty="0" smtClean="0"/>
              <a:t>, MOSMIX </a:t>
            </a:r>
            <a:r>
              <a:rPr lang="de-CH" dirty="0" err="1" smtClean="0"/>
              <a:t>shows</a:t>
            </a:r>
            <a:r>
              <a:rPr lang="de-CH" dirty="0" smtClean="0"/>
              <a:t> </a:t>
            </a:r>
            <a:r>
              <a:rPr lang="de-CH" dirty="0" err="1" smtClean="0"/>
              <a:t>better</a:t>
            </a:r>
            <a:r>
              <a:rPr lang="de-CH" dirty="0" smtClean="0"/>
              <a:t> </a:t>
            </a:r>
            <a:r>
              <a:rPr lang="de-CH" dirty="0" err="1" smtClean="0"/>
              <a:t>scores</a:t>
            </a:r>
            <a:endParaRPr lang="de-CH" dirty="0" smtClean="0"/>
          </a:p>
          <a:p>
            <a:pPr lvl="1">
              <a:buFont typeface="Wingdings"/>
              <a:buChar char="à"/>
            </a:pPr>
            <a:r>
              <a:rPr lang="de-CH" dirty="0" smtClean="0">
                <a:sym typeface="Wingdings" panose="05000000000000000000" pitchFamily="2" charset="2"/>
              </a:rPr>
              <a:t>Potential </a:t>
            </a:r>
            <a:r>
              <a:rPr lang="de-CH" dirty="0" err="1" smtClean="0">
                <a:sym typeface="Wingdings" panose="05000000000000000000" pitchFamily="2" charset="2"/>
              </a:rPr>
              <a:t>for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postprocessing</a:t>
            </a:r>
            <a:r>
              <a:rPr lang="de-CH" dirty="0" smtClean="0">
                <a:sym typeface="Wingdings" panose="05000000000000000000" pitchFamily="2" charset="2"/>
              </a:rPr>
              <a:t> on </a:t>
            </a:r>
            <a:r>
              <a:rPr lang="de-CH" dirty="0" err="1" smtClean="0">
                <a:sym typeface="Wingdings" panose="05000000000000000000" pitchFamily="2" charset="2"/>
              </a:rPr>
              <a:t>winds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is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important</a:t>
            </a:r>
            <a:endParaRPr lang="de-CH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CH" dirty="0" smtClean="0"/>
          </a:p>
          <a:p>
            <a:r>
              <a:rPr lang="de-CH" dirty="0" err="1" smtClean="0"/>
              <a:t>Postprocessing</a:t>
            </a:r>
            <a:r>
              <a:rPr lang="de-CH" dirty="0" smtClean="0"/>
              <a:t> </a:t>
            </a:r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focus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type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errors</a:t>
            </a:r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….. </a:t>
            </a:r>
            <a:r>
              <a:rPr lang="de-CH" dirty="0" err="1" smtClean="0"/>
              <a:t>postprocessing</a:t>
            </a:r>
            <a:r>
              <a:rPr lang="de-CH" dirty="0" smtClean="0"/>
              <a:t> wind </a:t>
            </a:r>
            <a:r>
              <a:rPr lang="de-CH" dirty="0" err="1" smtClean="0"/>
              <a:t>forecast</a:t>
            </a:r>
            <a:r>
              <a:rPr lang="de-CH" dirty="0" smtClean="0"/>
              <a:t> in </a:t>
            </a:r>
            <a:r>
              <a:rPr lang="de-CH" dirty="0" err="1" smtClean="0"/>
              <a:t>complex</a:t>
            </a:r>
            <a:r>
              <a:rPr lang="de-CH" dirty="0" smtClean="0"/>
              <a:t> </a:t>
            </a:r>
            <a:r>
              <a:rPr lang="de-CH" dirty="0" err="1" smtClean="0"/>
              <a:t>terrain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challenge</a:t>
            </a: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62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7" y="27516"/>
            <a:ext cx="10191662" cy="51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3" y="1175544"/>
            <a:ext cx="4015513" cy="225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698991937"/>
              </p:ext>
            </p:extLst>
          </p:nvPr>
        </p:nvGraphicFramePr>
        <p:xfrm>
          <a:off x="4610100" y="656168"/>
          <a:ext cx="4533900" cy="273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14323" y="3443022"/>
            <a:ext cx="420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solidFill>
                  <a:schemeClr val="bg1"/>
                </a:solidFill>
              </a:rPr>
              <a:t>Burglind/Eleanor am </a:t>
            </a:r>
            <a:r>
              <a:rPr lang="de-CH" sz="1400" dirty="0" err="1">
                <a:solidFill>
                  <a:schemeClr val="bg1"/>
                </a:solidFill>
              </a:rPr>
              <a:t>Zugersee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de-CH" sz="1400" dirty="0" smtClean="0">
                <a:solidFill>
                  <a:schemeClr val="bg1"/>
                </a:solidFill>
              </a:rPr>
              <a:t>, 3rd </a:t>
            </a:r>
            <a:r>
              <a:rPr lang="de-CH" sz="1400" dirty="0" err="1" smtClean="0">
                <a:solidFill>
                  <a:schemeClr val="bg1"/>
                </a:solidFill>
              </a:rPr>
              <a:t>January</a:t>
            </a:r>
            <a:r>
              <a:rPr lang="de-CH" sz="1400" dirty="0" smtClean="0">
                <a:solidFill>
                  <a:schemeClr val="bg1"/>
                </a:solidFill>
              </a:rPr>
              <a:t> </a:t>
            </a:r>
            <a:r>
              <a:rPr lang="de-CH" sz="1400" dirty="0">
                <a:solidFill>
                  <a:schemeClr val="bg1"/>
                </a:solidFill>
              </a:rPr>
              <a:t>2018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Q</a:t>
            </a:r>
            <a:r>
              <a:rPr lang="de-CH" dirty="0" err="1" smtClean="0"/>
              <a:t>uestions</a:t>
            </a:r>
            <a:endParaRPr lang="de-CH" dirty="0"/>
          </a:p>
        </p:txBody>
      </p:sp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57773" y="2474394"/>
            <a:ext cx="3657601" cy="272415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 smtClean="0"/>
              <a:t>MeteoSwiss</a:t>
            </a:r>
            <a:r>
              <a:rPr lang="de-CH" dirty="0" smtClean="0"/>
              <a:t> </a:t>
            </a:r>
            <a:r>
              <a:rPr lang="de-CH" dirty="0" err="1" smtClean="0"/>
              <a:t>goal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provide</a:t>
            </a:r>
            <a:r>
              <a:rPr lang="de-CH" dirty="0" smtClean="0"/>
              <a:t> high </a:t>
            </a:r>
            <a:r>
              <a:rPr lang="de-CH" dirty="0" err="1" smtClean="0"/>
              <a:t>quality</a:t>
            </a:r>
            <a:r>
              <a:rPr lang="de-CH" dirty="0" smtClean="0"/>
              <a:t> </a:t>
            </a:r>
            <a:r>
              <a:rPr lang="de-CH" dirty="0" err="1" smtClean="0"/>
              <a:t>hourly</a:t>
            </a:r>
            <a:r>
              <a:rPr lang="de-CH" dirty="0" smtClean="0"/>
              <a:t> </a:t>
            </a:r>
            <a:r>
              <a:rPr lang="de-CH" dirty="0" err="1" smtClean="0"/>
              <a:t>winds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gusts</a:t>
            </a:r>
            <a:r>
              <a:rPr lang="de-CH" dirty="0" smtClean="0"/>
              <a:t> at ~5000 </a:t>
            </a:r>
            <a:r>
              <a:rPr lang="de-CH" dirty="0" err="1" smtClean="0"/>
              <a:t>sites</a:t>
            </a:r>
            <a:r>
              <a:rPr lang="de-CH" dirty="0" smtClean="0"/>
              <a:t> 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there</a:t>
            </a:r>
            <a:r>
              <a:rPr lang="de-CH" dirty="0"/>
              <a:t> a potential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postprocessing</a:t>
            </a:r>
            <a:r>
              <a:rPr lang="de-CH" dirty="0"/>
              <a:t> ?</a:t>
            </a:r>
          </a:p>
          <a:p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there</a:t>
            </a:r>
            <a:r>
              <a:rPr lang="de-CH" dirty="0" smtClean="0"/>
              <a:t> an </a:t>
            </a:r>
            <a:r>
              <a:rPr lang="de-CH" dirty="0" err="1" smtClean="0"/>
              <a:t>added-value</a:t>
            </a:r>
            <a:r>
              <a:rPr lang="de-CH" dirty="0" smtClean="0"/>
              <a:t> form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forecasters</a:t>
            </a:r>
            <a:r>
              <a:rPr lang="de-CH" dirty="0" smtClean="0"/>
              <a:t> ?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benefit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?</a:t>
            </a:r>
          </a:p>
          <a:p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model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better</a:t>
            </a:r>
            <a:r>
              <a:rPr lang="de-CH" dirty="0" smtClean="0"/>
              <a:t> ? COSMO-1, COSMO-e ?</a:t>
            </a:r>
          </a:p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improve</a:t>
            </a:r>
            <a:r>
              <a:rPr lang="de-CH" dirty="0" smtClean="0"/>
              <a:t> </a:t>
            </a:r>
            <a:r>
              <a:rPr lang="de-CH" dirty="0" err="1" smtClean="0"/>
              <a:t>warning</a:t>
            </a:r>
            <a:r>
              <a:rPr lang="de-CH" dirty="0" smtClean="0"/>
              <a:t> </a:t>
            </a:r>
            <a:r>
              <a:rPr lang="de-CH" dirty="0" err="1" smtClean="0"/>
              <a:t>forecasts</a:t>
            </a:r>
            <a:r>
              <a:rPr lang="de-CH" dirty="0" smtClean="0"/>
              <a:t> 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48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content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Analyse </a:t>
            </a:r>
            <a:r>
              <a:rPr lang="de-CH" dirty="0" err="1" smtClean="0"/>
              <a:t>of</a:t>
            </a:r>
            <a:r>
              <a:rPr lang="de-CH" dirty="0" smtClean="0"/>
              <a:t> Burglind </a:t>
            </a:r>
            <a:r>
              <a:rPr lang="de-CH" dirty="0" err="1" smtClean="0"/>
              <a:t>storm</a:t>
            </a:r>
            <a:endParaRPr lang="de-CH" dirty="0" smtClean="0"/>
          </a:p>
          <a:p>
            <a:r>
              <a:rPr lang="de-CH" dirty="0"/>
              <a:t>Forecast </a:t>
            </a:r>
            <a:r>
              <a:rPr lang="de-CH" dirty="0" err="1" smtClean="0"/>
              <a:t>quality</a:t>
            </a:r>
            <a:endParaRPr lang="de-CH" dirty="0"/>
          </a:p>
          <a:p>
            <a:r>
              <a:rPr lang="en-US" dirty="0"/>
              <a:t>Understanding forecaster’s modification</a:t>
            </a:r>
          </a:p>
          <a:p>
            <a:r>
              <a:rPr lang="fr-CH" dirty="0" err="1"/>
              <a:t>Benefit</a:t>
            </a:r>
            <a:r>
              <a:rPr lang="fr-CH" dirty="0"/>
              <a:t> of post-traitement</a:t>
            </a:r>
          </a:p>
          <a:p>
            <a:r>
              <a:rPr lang="fr-CH" dirty="0"/>
              <a:t>Conclusions </a:t>
            </a:r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48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Burglind</a:t>
            </a:r>
            <a:r>
              <a:rPr lang="en-US" dirty="0" smtClean="0"/>
              <a:t> / Eleanor storm </a:t>
            </a:r>
            <a:endParaRPr lang="de-CH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01193" y="-749387"/>
            <a:ext cx="7516008" cy="5310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CH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659945" y="4507646"/>
            <a:ext cx="22261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Verification</a:t>
            </a:r>
            <a:r>
              <a:rPr lang="fr-CH" sz="1200" dirty="0" smtClean="0"/>
              <a:t> by J. Bhend </a:t>
            </a:r>
            <a:r>
              <a:rPr lang="fr-CH" sz="1200" i="1" dirty="0" err="1" smtClean="0"/>
              <a:t>internal</a:t>
            </a:r>
            <a:r>
              <a:rPr lang="fr-CH" sz="1200" i="1" dirty="0" smtClean="0"/>
              <a:t> report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2" y="742946"/>
            <a:ext cx="6400813" cy="36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Wind </a:t>
            </a:r>
            <a:r>
              <a:rPr lang="de-CH" dirty="0" err="1" smtClean="0"/>
              <a:t>forecast</a:t>
            </a:r>
            <a:r>
              <a:rPr lang="de-CH" dirty="0" smtClean="0"/>
              <a:t> </a:t>
            </a:r>
            <a:r>
              <a:rPr lang="de-CH" dirty="0" err="1" smtClean="0"/>
              <a:t>quality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629400" y="2809875"/>
            <a:ext cx="2078356" cy="1068705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Distribution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error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forecasted</a:t>
            </a:r>
            <a:r>
              <a:rPr lang="de-CH" dirty="0" smtClean="0"/>
              <a:t> </a:t>
            </a:r>
            <a:r>
              <a:rPr lang="de-CH" dirty="0" err="1" smtClean="0"/>
              <a:t>winds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function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predicted</a:t>
            </a:r>
            <a:r>
              <a:rPr lang="de-CH" dirty="0" smtClean="0"/>
              <a:t> wind </a:t>
            </a:r>
            <a:r>
              <a:rPr lang="de-CH" dirty="0" err="1" smtClean="0"/>
              <a:t>speed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2" y="771524"/>
            <a:ext cx="596074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248400" y="4512733"/>
            <a:ext cx="1837267" cy="5164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Wind </a:t>
            </a:r>
            <a:r>
              <a:rPr lang="de-CH" dirty="0" err="1" smtClean="0"/>
              <a:t>forecast</a:t>
            </a:r>
            <a:r>
              <a:rPr lang="de-CH" dirty="0" smtClean="0"/>
              <a:t> </a:t>
            </a:r>
            <a:r>
              <a:rPr lang="de-CH" dirty="0" err="1" smtClean="0"/>
              <a:t>quality</a:t>
            </a:r>
            <a:r>
              <a:rPr lang="de-CH" dirty="0" smtClean="0"/>
              <a:t> : </a:t>
            </a:r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measure</a:t>
            </a:r>
            <a:r>
              <a:rPr lang="de-CH" dirty="0" smtClean="0"/>
              <a:t> ?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/>
              <a:t>Scores</a:t>
            </a:r>
            <a:r>
              <a:rPr lang="de-CH" dirty="0"/>
              <a:t> </a:t>
            </a:r>
            <a:r>
              <a:rPr lang="de-CH" dirty="0" err="1"/>
              <a:t>based</a:t>
            </a:r>
            <a:r>
              <a:rPr lang="de-CH" dirty="0"/>
              <a:t> on </a:t>
            </a:r>
          </a:p>
          <a:p>
            <a:pPr>
              <a:buFontTx/>
              <a:buChar char="-"/>
            </a:pPr>
            <a:r>
              <a:rPr lang="de-CH" dirty="0"/>
              <a:t>Speed (</a:t>
            </a:r>
            <a:r>
              <a:rPr lang="de-CH" dirty="0" err="1"/>
              <a:t>general</a:t>
            </a:r>
            <a:r>
              <a:rPr lang="de-CH" dirty="0"/>
              <a:t> </a:t>
            </a:r>
            <a:r>
              <a:rPr lang="de-CH" dirty="0" err="1"/>
              <a:t>public</a:t>
            </a:r>
            <a:r>
              <a:rPr lang="de-CH" dirty="0"/>
              <a:t>, </a:t>
            </a:r>
            <a:r>
              <a:rPr lang="de-CH" dirty="0" err="1"/>
              <a:t>energy</a:t>
            </a:r>
            <a:r>
              <a:rPr lang="de-CH" dirty="0"/>
              <a:t>, … )</a:t>
            </a:r>
          </a:p>
          <a:p>
            <a:pPr>
              <a:buFontTx/>
              <a:buChar char="-"/>
            </a:pPr>
            <a:r>
              <a:rPr lang="de-CH" dirty="0" err="1"/>
              <a:t>Direction</a:t>
            </a:r>
            <a:r>
              <a:rPr lang="de-CH" dirty="0"/>
              <a:t> (</a:t>
            </a:r>
            <a:r>
              <a:rPr lang="de-CH" dirty="0" err="1"/>
              <a:t>aviation</a:t>
            </a:r>
            <a:r>
              <a:rPr lang="de-CH" dirty="0"/>
              <a:t>, NWP </a:t>
            </a:r>
            <a:r>
              <a:rPr lang="de-CH" dirty="0" err="1"/>
              <a:t>developers</a:t>
            </a:r>
            <a:r>
              <a:rPr lang="de-CH" dirty="0"/>
              <a:t>)</a:t>
            </a:r>
          </a:p>
          <a:p>
            <a:pPr>
              <a:buFontTx/>
              <a:buChar char="-"/>
            </a:pPr>
            <a:r>
              <a:rPr lang="de-CH" dirty="0" err="1"/>
              <a:t>Euclidian</a:t>
            </a:r>
            <a:r>
              <a:rPr lang="de-CH" dirty="0"/>
              <a:t> </a:t>
            </a:r>
            <a:r>
              <a:rPr lang="de-CH" dirty="0" err="1"/>
              <a:t>distance</a:t>
            </a:r>
            <a:r>
              <a:rPr lang="de-CH" dirty="0"/>
              <a:t> (</a:t>
            </a:r>
            <a:r>
              <a:rPr lang="de-CH" dirty="0" err="1"/>
              <a:t>u,v</a:t>
            </a:r>
            <a:r>
              <a:rPr lang="de-CH" dirty="0"/>
              <a:t>) </a:t>
            </a:r>
          </a:p>
          <a:p>
            <a:pPr>
              <a:buFontTx/>
              <a:buChar char="-"/>
            </a:pPr>
            <a:r>
              <a:rPr lang="de-CH" dirty="0"/>
              <a:t>VIP – </a:t>
            </a:r>
            <a:r>
              <a:rPr lang="de-CH" dirty="0" err="1"/>
              <a:t>speed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direction</a:t>
            </a:r>
            <a:r>
              <a:rPr lang="de-CH" dirty="0"/>
              <a:t> </a:t>
            </a:r>
            <a:r>
              <a:rPr lang="de-CH" dirty="0" err="1"/>
              <a:t>together</a:t>
            </a:r>
            <a:r>
              <a:rPr lang="de-CH" dirty="0"/>
              <a:t> (</a:t>
            </a:r>
            <a:r>
              <a:rPr lang="de-CH" dirty="0" err="1"/>
              <a:t>designed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forecaster</a:t>
            </a:r>
            <a:r>
              <a:rPr lang="de-CH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4" y="3189864"/>
            <a:ext cx="731520" cy="737006"/>
          </a:xfrm>
          <a:prstGeom prst="rect">
            <a:avLst/>
          </a:prstGeom>
          <a:ln>
            <a:solidFill>
              <a:schemeClr val="accent1">
                <a:alpha val="86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1537738" y="3196214"/>
            <a:ext cx="1139780" cy="73700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Models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2767670" y="3188840"/>
            <a:ext cx="141668" cy="737006"/>
          </a:xfrm>
          <a:prstGeom prst="homePlat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16662" y="3189864"/>
            <a:ext cx="1139780" cy="73700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 Guess</a:t>
            </a:r>
          </a:p>
        </p:txBody>
      </p:sp>
      <p:sp>
        <p:nvSpPr>
          <p:cNvPr id="8" name="Pentagon 7"/>
          <p:cNvSpPr/>
          <p:nvPr/>
        </p:nvSpPr>
        <p:spPr bwMode="auto">
          <a:xfrm>
            <a:off x="4273073" y="3189864"/>
            <a:ext cx="141668" cy="737006"/>
          </a:xfrm>
          <a:prstGeom prst="homePlat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5378509" y="3189864"/>
            <a:ext cx="141668" cy="737006"/>
          </a:xfrm>
          <a:prstGeom prst="homePlat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54684" y="3189864"/>
            <a:ext cx="1139780" cy="73700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Validated</a:t>
            </a:r>
          </a:p>
        </p:txBody>
      </p:sp>
      <p:cxnSp>
        <p:nvCxnSpPr>
          <p:cNvPr id="11" name="Elbow Connector 10"/>
          <p:cNvCxnSpPr>
            <a:stCxn id="7" idx="2"/>
            <a:endCxn id="10" idx="2"/>
          </p:cNvCxnSpPr>
          <p:nvPr/>
        </p:nvCxnSpPr>
        <p:spPr bwMode="auto">
          <a:xfrm rot="16200000" flipH="1">
            <a:off x="4905563" y="2607859"/>
            <a:ext cx="12700" cy="2638022"/>
          </a:xfrm>
          <a:prstGeom prst="bentConnector3">
            <a:avLst>
              <a:gd name="adj1" fmla="val 3321126"/>
            </a:avLst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8053" y="4179030"/>
            <a:ext cx="164339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Fct</a:t>
            </a:r>
            <a:r>
              <a:rPr lang="en-US" sz="1600" dirty="0" smtClean="0"/>
              <a:t> added value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61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forecaster’s modification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AutoShape 2" descr="Mean score by lead time and measurement category for the six stations that are available throughout the forecast lead time (i.e. PAY, SIO, BUS, GLA, LUG, COM)"/>
          <p:cNvSpPr>
            <a:spLocks noChangeAspect="1" noChangeArrowheads="1"/>
          </p:cNvSpPr>
          <p:nvPr/>
        </p:nvSpPr>
        <p:spPr bwMode="auto">
          <a:xfrm>
            <a:off x="63500" y="-3070225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221239"/>
            <a:ext cx="8551866" cy="36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510129" y="3635384"/>
            <a:ext cx="1782311" cy="369947"/>
          </a:xfrm>
        </p:spPr>
        <p:txBody>
          <a:bodyPr/>
          <a:lstStyle/>
          <a:p>
            <a:pPr marL="0" indent="0" algn="r">
              <a:buNone/>
            </a:pPr>
            <a:r>
              <a:rPr lang="fr-CH" dirty="0" smtClean="0"/>
              <a:t>Wind speed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forecaster’s modification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4" y="779690"/>
            <a:ext cx="6010275" cy="42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de_Format_16-9</Template>
  <TotalTime>0</TotalTime>
  <Words>677</Words>
  <Application>Microsoft Office PowerPoint</Application>
  <PresentationFormat>On-screen Show (16:9)</PresentationFormat>
  <Paragraphs>106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de_Format_16-9</vt:lpstr>
      <vt:lpstr>Recent analysis on the 10-wind forecast in Switzerland, comparing direct model output, forecasters and MOS</vt:lpstr>
      <vt:lpstr>PowerPoint Presentation</vt:lpstr>
      <vt:lpstr>Questions</vt:lpstr>
      <vt:lpstr>content</vt:lpstr>
      <vt:lpstr>Burglind / Eleanor storm </vt:lpstr>
      <vt:lpstr>Wind forecast quality</vt:lpstr>
      <vt:lpstr>Wind forecast quality : which measure ?</vt:lpstr>
      <vt:lpstr>Understanding forecaster’s modification</vt:lpstr>
      <vt:lpstr>Understanding forecaster’s modification</vt:lpstr>
      <vt:lpstr>Understanding forecaster’s modification</vt:lpstr>
      <vt:lpstr>Understanding forecaster’s modification</vt:lpstr>
      <vt:lpstr>COSMO-1/E and MOSMIX</vt:lpstr>
      <vt:lpstr>Conclusions </vt:lpstr>
      <vt:lpstr>PowerPoint Presentation</vt:lpstr>
      <vt:lpstr>PowerPoint Presentation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analysis on the 10-wind forecast in Switzerland, comparing direct model output, forecasters and MOS</dc:title>
  <dc:creator>Cattani Daniel</dc:creator>
  <cp:lastModifiedBy>Cattani Daniel</cp:lastModifiedBy>
  <cp:revision>32</cp:revision>
  <cp:lastPrinted>2016-02-16T15:38:09Z</cp:lastPrinted>
  <dcterms:created xsi:type="dcterms:W3CDTF">2018-08-26T13:06:08Z</dcterms:created>
  <dcterms:modified xsi:type="dcterms:W3CDTF">2018-09-04T08:00:35Z</dcterms:modified>
</cp:coreProperties>
</file>