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9" r:id="rId4"/>
    <p:sldMasterId id="2147483743" r:id="rId5"/>
    <p:sldMasterId id="2147483750" r:id="rId6"/>
    <p:sldMasterId id="2147483759" r:id="rId7"/>
    <p:sldMasterId id="2147483761" r:id="rId8"/>
  </p:sldMasterIdLst>
  <p:notesMasterIdLst>
    <p:notesMasterId r:id="rId44"/>
  </p:notesMasterIdLst>
  <p:handoutMasterIdLst>
    <p:handoutMasterId r:id="rId45"/>
  </p:handoutMasterIdLst>
  <p:sldIdLst>
    <p:sldId id="259" r:id="rId9"/>
    <p:sldId id="358" r:id="rId10"/>
    <p:sldId id="354" r:id="rId11"/>
    <p:sldId id="356" r:id="rId12"/>
    <p:sldId id="355" r:id="rId13"/>
    <p:sldId id="310" r:id="rId14"/>
    <p:sldId id="314" r:id="rId15"/>
    <p:sldId id="351" r:id="rId16"/>
    <p:sldId id="352" r:id="rId17"/>
    <p:sldId id="322" r:id="rId18"/>
    <p:sldId id="350" r:id="rId19"/>
    <p:sldId id="359" r:id="rId20"/>
    <p:sldId id="323" r:id="rId21"/>
    <p:sldId id="353" r:id="rId22"/>
    <p:sldId id="360" r:id="rId23"/>
    <p:sldId id="363" r:id="rId24"/>
    <p:sldId id="325" r:id="rId25"/>
    <p:sldId id="326" r:id="rId26"/>
    <p:sldId id="357" r:id="rId27"/>
    <p:sldId id="361" r:id="rId28"/>
    <p:sldId id="362" r:id="rId29"/>
    <p:sldId id="336" r:id="rId30"/>
    <p:sldId id="335" r:id="rId31"/>
    <p:sldId id="313" r:id="rId32"/>
    <p:sldId id="333" r:id="rId33"/>
    <p:sldId id="330" r:id="rId34"/>
    <p:sldId id="298" r:id="rId35"/>
    <p:sldId id="289" r:id="rId36"/>
    <p:sldId id="290" r:id="rId37"/>
    <p:sldId id="321" r:id="rId38"/>
    <p:sldId id="331" r:id="rId39"/>
    <p:sldId id="329" r:id="rId40"/>
    <p:sldId id="340" r:id="rId41"/>
    <p:sldId id="345" r:id="rId42"/>
    <p:sldId id="311" r:id="rId43"/>
  </p:sldIdLst>
  <p:sldSz cx="9144000" cy="6858000" type="screen4x3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40000"/>
    <a:srgbClr val="39B1DB"/>
    <a:srgbClr val="60B4B2"/>
    <a:srgbClr val="08CDE8"/>
    <a:srgbClr val="CDCDCD"/>
    <a:srgbClr val="F0494A"/>
    <a:srgbClr val="F3BE91"/>
    <a:srgbClr val="88B0D8"/>
    <a:srgbClr val="F9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5" autoAdjust="0"/>
    <p:restoredTop sz="92015" autoAdjust="0"/>
  </p:normalViewPr>
  <p:slideViewPr>
    <p:cSldViewPr snapToGrid="0" showGuides="1">
      <p:cViewPr>
        <p:scale>
          <a:sx n="60" d="100"/>
          <a:sy n="60" d="100"/>
        </p:scale>
        <p:origin x="-780" y="-72"/>
      </p:cViewPr>
      <p:guideLst>
        <p:guide orient="horz" pos="192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648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Speed </a:t>
            </a:r>
            <a:r>
              <a:rPr lang="en-US" dirty="0" smtClean="0"/>
              <a:t>up with </a:t>
            </a:r>
            <a:r>
              <a:rPr lang="en-US" dirty="0"/>
              <a:t>respect to reference code on CPU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 up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F. Dyn CPU</c:v>
                </c:pt>
                <c:pt idx="1">
                  <c:v>C++ Dyn CPU</c:v>
                </c:pt>
                <c:pt idx="2">
                  <c:v>C++ Dyn GPU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1.2497810218978103</c:v>
                </c:pt>
                <c:pt idx="2">
                  <c:v>3.981860465116279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07104"/>
        <c:axId val="43808640"/>
      </c:barChart>
      <c:catAx>
        <c:axId val="43807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808640"/>
        <c:crosses val="autoZero"/>
        <c:auto val="1"/>
        <c:lblAlgn val="ctr"/>
        <c:lblOffset val="100"/>
        <c:tickMarkSkip val="2"/>
        <c:noMultiLvlLbl val="0"/>
      </c:catAx>
      <c:valAx>
        <c:axId val="43808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380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Radiation (Phy), OpenACC</c:v>
                </c:pt>
                <c:pt idx="1">
                  <c:v>Hor. Diff (Dyn), OpenACC vs STELLA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Opt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Radiation (Phy), OpenACC</c:v>
                </c:pt>
                <c:pt idx="1">
                  <c:v>Hor. Diff (Dyn), OpenACC vs STELLA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0.74074074074074103</c:v>
                </c:pt>
                <c:pt idx="1">
                  <c:v>0.55555555555555602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546304"/>
        <c:axId val="232547840"/>
      </c:barChart>
      <c:catAx>
        <c:axId val="2325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47840"/>
        <c:crosses val="autoZero"/>
        <c:auto val="1"/>
        <c:lblAlgn val="ctr"/>
        <c:lblOffset val="100"/>
        <c:noMultiLvlLbl val="0"/>
      </c:catAx>
      <c:valAx>
        <c:axId val="23254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54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49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err="1" smtClean="0"/>
              <a:t>Stop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short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presentation</a:t>
            </a:r>
            <a:r>
              <a:rPr lang="de-CH" baseline="0" dirty="0" smtClean="0"/>
              <a:t> at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slide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094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832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332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7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Earth system is a multi-scale, multi-physics problem.</a:t>
            </a:r>
          </a:p>
          <a:p>
            <a:r>
              <a:rPr lang="en-US"/>
              <a:t>Many different procceses act together that have to be represented in one form or another in</a:t>
            </a:r>
            <a:r>
              <a:rPr lang="en-US" baseline="0"/>
              <a:t> a weather and climate model.</a:t>
            </a:r>
          </a:p>
          <a:p>
            <a:r>
              <a:rPr lang="en-US" baseline="0"/>
              <a:t>Formation and dissipation of different types of clouds.</a:t>
            </a:r>
          </a:p>
          <a:p>
            <a:r>
              <a:rPr lang="en-US" baseline="0"/>
              <a:t>Interaction of the radiation impinging from the sun, and the longwave radiation emmanating form the warm Earth.</a:t>
            </a:r>
          </a:p>
          <a:p>
            <a:r>
              <a:rPr lang="en-US"/>
              <a:t>Surface-vegation-atmosphere-transfer</a:t>
            </a:r>
            <a:r>
              <a:rPr lang="en-US" baseline="0"/>
              <a:t> determining the latent, sensible fluxes of heat.</a:t>
            </a:r>
          </a:p>
          <a:p>
            <a:r>
              <a:rPr lang="en-US" baseline="0"/>
              <a:t>But also the effect of topogrphy on the atmosphere that acts on the momentum budget.</a:t>
            </a:r>
          </a:p>
          <a:p>
            <a:r>
              <a:rPr lang="en-US" baseline="0"/>
              <a:t>So let’s take for example a deep cumulus cloud</a:t>
            </a:r>
            <a:r>
              <a:rPr lang="mr-IN" baseline="0"/>
              <a:t>…</a:t>
            </a:r>
            <a:endParaRPr lang="de-CH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598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w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8" name="Subtit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58017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21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960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400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Bild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 userDrawn="1"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 userDrawn="1"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 userDrawn="1"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 userDrawn="1"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8196659" y="6343060"/>
            <a:ext cx="5375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900" smtClean="0">
                <a:latin typeface="Roboto Light"/>
                <a:cs typeface="Roboto Light"/>
              </a:rPr>
              <a:pPr algn="r"/>
              <a:t>‹#›</a:t>
            </a:fld>
            <a:endParaRPr lang="de-DE" sz="900" dirty="0">
              <a:latin typeface="Roboto Light"/>
              <a:cs typeface="Roboto Light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pic>
        <p:nvPicPr>
          <p:cNvPr id="25" name="Bild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  <p:sp>
        <p:nvSpPr>
          <p:cNvPr id="18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32" name="Picture 41" descr="Bund_e_100%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baseline="0" dirty="0"/>
            </a:lvl1pPr>
          </a:lstStyle>
          <a:p>
            <a:pPr lvl="0"/>
            <a:r>
              <a:rPr lang="en-GB" noProof="0" dirty="0" err="1" smtClean="0"/>
              <a:t>Titel</a:t>
            </a:r>
            <a:r>
              <a:rPr lang="en-GB" noProof="0" dirty="0" smtClean="0"/>
              <a:t>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GB" noProof="0" dirty="0" smtClean="0"/>
              <a:t>Datum der </a:t>
            </a:r>
            <a:r>
              <a:rPr lang="en-GB" noProof="0" dirty="0" err="1" smtClean="0"/>
              <a:t>Präsentation</a:t>
            </a:r>
            <a:endParaRPr lang="en-GB" noProof="0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591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rgbClr val="B4A8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5179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kta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Traktanden</a:t>
            </a:r>
            <a:endParaRPr lang="en-GB" noProof="0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4008438"/>
          </a:xfrm>
          <a:prstGeom prst="rect">
            <a:avLst/>
          </a:prstGeom>
          <a:noFill/>
          <a:ln/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</a:lstStyle>
          <a:p>
            <a:r>
              <a:rPr lang="en-GB" noProof="0" dirty="0" err="1" smtClean="0"/>
              <a:t>Beispieltraktandum</a:t>
            </a:r>
            <a:endParaRPr lang="en-GB" noProof="0" dirty="0" smtClean="0"/>
          </a:p>
          <a:p>
            <a:r>
              <a:rPr lang="en-GB" noProof="0" dirty="0" err="1" smtClean="0"/>
              <a:t>Ein</a:t>
            </a:r>
            <a:r>
              <a:rPr lang="en-GB" noProof="0" dirty="0" smtClean="0"/>
              <a:t> </a:t>
            </a:r>
            <a:r>
              <a:rPr lang="en-GB" noProof="0" dirty="0" err="1" smtClean="0"/>
              <a:t>weiteres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Thema</a:t>
            </a:r>
            <a:endParaRPr lang="en-GB" noProof="0" dirty="0" smtClean="0"/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behandelnde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1</a:t>
            </a:r>
          </a:p>
          <a:p>
            <a:pPr lvl="1"/>
            <a:r>
              <a:rPr lang="en-GB" noProof="0" dirty="0" err="1" smtClean="0"/>
              <a:t>Eingabe</a:t>
            </a:r>
            <a:r>
              <a:rPr lang="en-GB" noProof="0" dirty="0" smtClean="0"/>
              <a:t> 2</a:t>
            </a:r>
          </a:p>
          <a:p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verabschiedende</a:t>
            </a:r>
            <a:r>
              <a:rPr lang="en-GB" noProof="0" dirty="0" smtClean="0"/>
              <a:t> </a:t>
            </a:r>
            <a:r>
              <a:rPr lang="en-GB" noProof="0" dirty="0" err="1" smtClean="0"/>
              <a:t>Anträge</a:t>
            </a:r>
            <a:endParaRPr lang="en-GB" noProof="0" dirty="0" smtClean="0"/>
          </a:p>
          <a:p>
            <a:r>
              <a:rPr lang="en-GB" noProof="0" dirty="0" smtClean="0"/>
              <a:t>Pause</a:t>
            </a:r>
          </a:p>
          <a:p>
            <a:r>
              <a:rPr lang="en-GB" noProof="0" dirty="0" err="1" smtClean="0"/>
              <a:t>Varia</a:t>
            </a:r>
            <a:r>
              <a:rPr lang="en-GB" noProof="0" dirty="0" smtClean="0"/>
              <a:t> (</a:t>
            </a:r>
            <a:r>
              <a:rPr lang="en-GB" noProof="0" dirty="0" err="1" smtClean="0"/>
              <a:t>nur</a:t>
            </a:r>
            <a:r>
              <a:rPr lang="en-GB" noProof="0" dirty="0" smtClean="0"/>
              <a:t> </a:t>
            </a:r>
            <a:r>
              <a:rPr lang="en-GB" noProof="0" dirty="0" err="1" smtClean="0"/>
              <a:t>wenn</a:t>
            </a:r>
            <a:r>
              <a:rPr lang="en-GB" noProof="0" dirty="0" smtClean="0"/>
              <a:t> </a:t>
            </a:r>
            <a:r>
              <a:rPr lang="en-GB" noProof="0" dirty="0" err="1" smtClean="0"/>
              <a:t>noch</a:t>
            </a:r>
            <a:r>
              <a:rPr lang="en-GB" noProof="0" dirty="0" smtClean="0"/>
              <a:t> </a:t>
            </a:r>
            <a:r>
              <a:rPr lang="en-GB" noProof="0" dirty="0" err="1" smtClean="0"/>
              <a:t>genügend</a:t>
            </a:r>
            <a:r>
              <a:rPr lang="en-GB" noProof="0" dirty="0" smtClean="0"/>
              <a:t> </a:t>
            </a:r>
            <a:r>
              <a:rPr lang="en-GB" noProof="0" dirty="0" err="1" smtClean="0"/>
              <a:t>Zeit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377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04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302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buClr>
                <a:schemeClr val="tx1"/>
              </a:buCl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buClrTx/>
              <a:defRPr sz="2100"/>
            </a:lvl1pPr>
            <a:lvl2pPr>
              <a:buClrTx/>
              <a:defRPr sz="2100"/>
            </a:lvl2pPr>
            <a:lvl3pPr>
              <a:buClrTx/>
              <a:defRPr sz="2100"/>
            </a:lvl3pPr>
            <a:lvl4pPr>
              <a:buClrTx/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685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7292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980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100"/>
            </a:lvl1pPr>
            <a:lvl2pPr>
              <a:buClr>
                <a:schemeClr val="tx1"/>
              </a:buClr>
              <a:defRPr sz="2100"/>
            </a:lvl2pPr>
            <a:lvl3pPr>
              <a:buClr>
                <a:schemeClr val="tx1"/>
              </a:buCl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987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804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 descr="Bund_e_1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188" y="719554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217794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 Arial, 52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4572000" y="72064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Federal Department of Home Affairs FDHA</a:t>
            </a:r>
            <a:br>
              <a:rPr lang="en-US" sz="8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800" b="1" dirty="0" smtClean="0">
                <a:solidFill>
                  <a:srgbClr val="000000"/>
                </a:solidFill>
                <a:cs typeface="Arial" charset="0"/>
              </a:rPr>
              <a:t>Federal Office of Meteorology and Climatology  MeteoSwiss</a:t>
            </a:r>
            <a:endParaRPr lang="en-US" sz="8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44" descr="Wap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188" y="704419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9998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Arial, 22 </a:t>
            </a:r>
            <a:r>
              <a:rPr lang="de-CH" dirty="0" err="1" smtClean="0"/>
              <a:t>point</a:t>
            </a:r>
            <a:endParaRPr lang="de-CH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1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B4A89C"/>
              </a:solidFill>
              <a:cs typeface="Arial" charset="0"/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 smtClean="0"/>
              <a:t>Statement Arial normal 18. </a:t>
            </a:r>
            <a:r>
              <a:rPr lang="de-CH" dirty="0" err="1" smtClean="0"/>
              <a:t>Feugiamet</a:t>
            </a:r>
            <a:r>
              <a:rPr lang="de-CH" dirty="0" smtClean="0"/>
              <a:t> ad </a:t>
            </a:r>
            <a:r>
              <a:rPr lang="de-CH" dirty="0" err="1" smtClean="0"/>
              <a:t>delisl</a:t>
            </a:r>
            <a:r>
              <a:rPr lang="de-CH" dirty="0" smtClean="0"/>
              <a:t> in </a:t>
            </a:r>
            <a:r>
              <a:rPr lang="de-CH" dirty="0" err="1" smtClean="0"/>
              <a:t>hent</a:t>
            </a:r>
            <a:r>
              <a:rPr lang="de-CH" dirty="0" smtClean="0"/>
              <a:t> ad </a:t>
            </a:r>
            <a:r>
              <a:rPr lang="de-CH" dirty="0" err="1" smtClean="0"/>
              <a:t>estion</a:t>
            </a:r>
            <a:r>
              <a:rPr lang="de-CH" dirty="0" smtClean="0"/>
              <a:t> </a:t>
            </a:r>
            <a:r>
              <a:rPr lang="de-CH" dirty="0" err="1" smtClean="0"/>
              <a:t>hent</a:t>
            </a:r>
            <a:r>
              <a:rPr lang="de-CH" dirty="0" smtClean="0"/>
              <a:t> </a:t>
            </a:r>
            <a:r>
              <a:rPr lang="de-CH" dirty="0" err="1" smtClean="0"/>
              <a:t>prat</a:t>
            </a:r>
            <a:r>
              <a:rPr lang="de-CH" dirty="0" smtClean="0"/>
              <a:t> </a:t>
            </a:r>
            <a:r>
              <a:rPr lang="de-CH" dirty="0" err="1" smtClean="0"/>
              <a:t>lortincilit</a:t>
            </a:r>
            <a:r>
              <a:rPr lang="de-CH" dirty="0" smtClean="0"/>
              <a:t> </a:t>
            </a:r>
            <a:r>
              <a:rPr lang="de-CH" dirty="0" err="1" smtClean="0"/>
              <a:t>utem</a:t>
            </a:r>
            <a:r>
              <a:rPr lang="de-CH" dirty="0" smtClean="0"/>
              <a:t> </a:t>
            </a:r>
            <a:r>
              <a:rPr lang="de-CH" dirty="0" err="1" smtClean="0"/>
              <a:t>doloreet</a:t>
            </a:r>
            <a:r>
              <a:rPr lang="de-CH" dirty="0" smtClean="0"/>
              <a:t> </a:t>
            </a:r>
            <a:r>
              <a:rPr lang="de-CH" dirty="0" err="1" smtClean="0"/>
              <a:t>alisis</a:t>
            </a:r>
            <a:r>
              <a:rPr lang="de-CH" dirty="0" smtClean="0"/>
              <a:t> </a:t>
            </a:r>
            <a:r>
              <a:rPr lang="de-CH" dirty="0" err="1" smtClean="0"/>
              <a:t>auguerc</a:t>
            </a:r>
            <a:r>
              <a:rPr lang="de-CH" dirty="0" smtClean="0"/>
              <a:t> </a:t>
            </a:r>
            <a:r>
              <a:rPr lang="de-CH" dirty="0" err="1" smtClean="0"/>
              <a:t>iliquatum</a:t>
            </a:r>
            <a:r>
              <a:rPr lang="de-CH" dirty="0" smtClean="0"/>
              <a:t> </a:t>
            </a:r>
            <a:r>
              <a:rPr lang="de-CH" dirty="0" err="1" smtClean="0"/>
              <a:t>euipsuscilis</a:t>
            </a:r>
            <a:r>
              <a:rPr lang="de-CH" dirty="0" smtClean="0"/>
              <a:t> </a:t>
            </a:r>
            <a:r>
              <a:rPr lang="de-CH" dirty="0" err="1" smtClean="0"/>
              <a:t>augue</a:t>
            </a:r>
            <a:r>
              <a:rPr lang="de-CH" dirty="0" smtClean="0"/>
              <a:t> do </a:t>
            </a:r>
            <a:r>
              <a:rPr lang="de-CH" dirty="0" err="1" smtClean="0"/>
              <a:t>consequipis</a:t>
            </a:r>
            <a:r>
              <a:rPr lang="de-CH" dirty="0" smtClean="0"/>
              <a:t> </a:t>
            </a:r>
            <a:r>
              <a:rPr lang="de-CH" dirty="0" err="1" smtClean="0"/>
              <a:t>nulputpat</a:t>
            </a:r>
            <a:r>
              <a:rPr lang="de-CH" dirty="0" smtClean="0"/>
              <a:t> </a:t>
            </a:r>
            <a:r>
              <a:rPr lang="de-CH" dirty="0" err="1" smtClean="0"/>
              <a:t>lum</a:t>
            </a:r>
            <a:r>
              <a:rPr lang="de-CH" dirty="0" smtClean="0"/>
              <a:t> </a:t>
            </a:r>
            <a:r>
              <a:rPr lang="de-CH" dirty="0" err="1" smtClean="0"/>
              <a:t>dolobore</a:t>
            </a:r>
            <a:r>
              <a:rPr lang="de-CH" dirty="0" smtClean="0"/>
              <a:t> </a:t>
            </a:r>
            <a:r>
              <a:rPr lang="de-CH" dirty="0" err="1" smtClean="0"/>
              <a:t>diodolorem</a:t>
            </a:r>
            <a:r>
              <a:rPr lang="de-CH" dirty="0" smtClean="0"/>
              <a:t> </a:t>
            </a:r>
            <a:r>
              <a:rPr lang="de-CH" dirty="0" err="1" smtClean="0"/>
              <a:t>nullam</a:t>
            </a:r>
            <a:r>
              <a:rPr lang="de-CH" dirty="0" smtClean="0"/>
              <a:t>, </a:t>
            </a:r>
            <a:r>
              <a:rPr lang="de-CH" dirty="0" err="1" smtClean="0"/>
              <a:t>susting</a:t>
            </a:r>
            <a:r>
              <a:rPr lang="de-CH" dirty="0" smtClean="0"/>
              <a:t> </a:t>
            </a:r>
            <a:r>
              <a:rPr lang="de-CH" dirty="0" err="1" smtClean="0"/>
              <a:t>eumsan</a:t>
            </a:r>
            <a:r>
              <a:rPr lang="de-CH" dirty="0" smtClean="0"/>
              <a:t> </a:t>
            </a:r>
            <a:r>
              <a:rPr lang="de-CH" dirty="0" err="1" smtClean="0"/>
              <a:t>veliquismod</a:t>
            </a:r>
            <a:r>
              <a:rPr lang="de-CH" dirty="0" smtClean="0"/>
              <a:t> </a:t>
            </a:r>
            <a:r>
              <a:rPr lang="de-CH" dirty="0" err="1" smtClean="0"/>
              <a:t>mincin</a:t>
            </a:r>
            <a:r>
              <a:rPr lang="de-CH" dirty="0" smtClean="0"/>
              <a:t> </a:t>
            </a:r>
            <a:r>
              <a:rPr lang="de-CH" dirty="0" err="1" smtClean="0"/>
              <a:t>ulluptat</a:t>
            </a:r>
            <a:r>
              <a:rPr lang="de-CH" dirty="0" smtClean="0"/>
              <a:t>. </a:t>
            </a:r>
            <a:r>
              <a:rPr lang="de-CH" dirty="0" err="1" smtClean="0"/>
              <a:t>Nulla</a:t>
            </a:r>
            <a:r>
              <a:rPr lang="de-CH" dirty="0" smtClean="0"/>
              <a:t> </a:t>
            </a:r>
            <a:r>
              <a:rPr lang="de-CH" dirty="0" err="1" smtClean="0"/>
              <a:t>commy</a:t>
            </a:r>
            <a:r>
              <a:rPr lang="de-CH" dirty="0" smtClean="0"/>
              <a:t> </a:t>
            </a:r>
            <a:r>
              <a:rPr lang="de-CH" dirty="0" err="1" smtClean="0"/>
              <a:t>niam</a:t>
            </a:r>
            <a:r>
              <a:rPr lang="de-CH" dirty="0" smtClean="0"/>
              <a:t>, </a:t>
            </a:r>
            <a:r>
              <a:rPr lang="de-CH" dirty="0" err="1" smtClean="0"/>
              <a:t>quismodit</a:t>
            </a:r>
            <a:r>
              <a:rPr lang="de-CH" dirty="0" smtClean="0"/>
              <a:t> </a:t>
            </a:r>
            <a:r>
              <a:rPr lang="de-CH" dirty="0" err="1" smtClean="0"/>
              <a:t>irilit</a:t>
            </a:r>
            <a:r>
              <a:rPr lang="de-CH" dirty="0" smtClean="0"/>
              <a:t> </a:t>
            </a:r>
            <a:r>
              <a:rPr lang="de-CH" dirty="0" err="1" smtClean="0"/>
              <a:t>incinim</a:t>
            </a:r>
            <a:r>
              <a:rPr lang="de-CH" dirty="0" smtClean="0"/>
              <a:t> </a:t>
            </a:r>
            <a:r>
              <a:rPr lang="de-CH" dirty="0" err="1" smtClean="0"/>
              <a:t>velisi</a:t>
            </a:r>
            <a:r>
              <a:rPr lang="de-CH" dirty="0" smtClean="0"/>
              <a:t> </a:t>
            </a:r>
            <a:r>
              <a:rPr lang="de-CH" dirty="0" err="1" smtClean="0"/>
              <a:t>exero</a:t>
            </a:r>
            <a:r>
              <a:rPr lang="de-CH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613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752724"/>
            <a:ext cx="3565525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23907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de-DE" dirty="0" smtClean="0"/>
              <a:t>Text Einzug numerisch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8045" y="1213844"/>
            <a:ext cx="744733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>
                <a:latin typeface="+mj-lt"/>
              </a:defRPr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 normal, 22 </a:t>
            </a:r>
            <a:r>
              <a:rPr lang="de-CH" dirty="0" err="1" smtClean="0"/>
              <a:t>point</a:t>
            </a:r>
            <a:endParaRPr lang="de-CH" dirty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23907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de-DE" dirty="0" smtClean="0"/>
              <a:t>Text Einzug Geviertstrich</a:t>
            </a:r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771774"/>
            <a:ext cx="3775076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Symbol" panose="05050102010706020507" pitchFamily="18" charset="2"/>
              <a:buChar char="-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3641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390774"/>
            <a:ext cx="7527926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Title,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106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US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336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6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1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 eaLnBrk="1" hangingPunct="1"/>
            <a:fld id="{86CB4B4D-7CA3-9044-876B-883B54F8677D}" type="slidenum">
              <a:rPr sz="180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2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123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47284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22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302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445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8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de-CH" dirty="0" smtClean="0"/>
              <a:t>Grundschrift mit Aufzählung, Arial normal, 21 Punkt</a:t>
            </a:r>
          </a:p>
          <a:p>
            <a:pPr lvl="1"/>
            <a:r>
              <a:rPr lang="de-CH" dirty="0" smtClean="0"/>
              <a:t>Ebene zwei, 21 Punkt</a:t>
            </a:r>
          </a:p>
          <a:p>
            <a:pPr lvl="2"/>
            <a:r>
              <a:rPr lang="de-CH" dirty="0" smtClean="0"/>
              <a:t>Ebene drei, 21 Punkt</a:t>
            </a:r>
          </a:p>
          <a:p>
            <a:pPr lvl="2"/>
            <a:endParaRPr lang="de-CH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6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42C79A-C246-4361-88A0-3BB5CF1ADDB7}" type="datetimeFigureOut">
              <a:rPr lang="it-IT" smtClean="0"/>
              <a:t>04/09/2018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D82324-8AF5-4673-9A9F-C0F27BDC15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42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171699"/>
            <a:ext cx="3565525" cy="3465514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lt"/>
              <a:buAutoNum type="arabicPeriod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200274"/>
            <a:ext cx="3565525" cy="3436939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100"/>
            </a:lvl1pPr>
            <a:lvl2pPr marL="628650" indent="-266700">
              <a:buClr>
                <a:schemeClr val="tx1"/>
              </a:buClr>
              <a:defRPr sz="2100"/>
            </a:lvl2pPr>
          </a:lstStyle>
          <a:p>
            <a:pPr lvl="0"/>
            <a:r>
              <a:rPr lang="en-GB" noProof="0" dirty="0" smtClean="0"/>
              <a:t>Feu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endParaRPr lang="en-GB" noProof="0" dirty="0" smtClean="0"/>
          </a:p>
          <a:p>
            <a:pPr lvl="0"/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</a:t>
            </a:r>
            <a:r>
              <a:rPr lang="en-GB" noProof="0" dirty="0" smtClean="0"/>
              <a:t> </a:t>
            </a:r>
          </a:p>
          <a:p>
            <a:pPr lvl="0"/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17049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numerisch</a:t>
            </a:r>
            <a:endParaRPr lang="en-GB" noProof="0" dirty="0" smtClean="0"/>
          </a:p>
        </p:txBody>
      </p:sp>
      <p:sp>
        <p:nvSpPr>
          <p:cNvPr id="1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7450" y="966194"/>
            <a:ext cx="751840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400" baseline="0">
                <a:latin typeface="+mj-lt"/>
              </a:defRPr>
            </a:lvl1pPr>
          </a:lstStyle>
          <a:p>
            <a:pPr lvl="0"/>
            <a:r>
              <a:rPr lang="en-GB" noProof="0" dirty="0" smtClean="0"/>
              <a:t>Subtitle Arial normal, 24 point</a:t>
            </a:r>
            <a:endParaRPr lang="en-GB" noProof="0" dirty="0"/>
          </a:p>
        </p:txBody>
      </p: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17049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en-GB" noProof="0" dirty="0" smtClean="0"/>
              <a:t>Text </a:t>
            </a:r>
            <a:r>
              <a:rPr lang="en-GB" noProof="0" dirty="0" err="1" smtClean="0"/>
              <a:t>Einzug</a:t>
            </a:r>
            <a:r>
              <a:rPr lang="en-GB" noProof="0" dirty="0" smtClean="0"/>
              <a:t> </a:t>
            </a:r>
            <a:r>
              <a:rPr lang="en-GB" noProof="0" dirty="0" err="1" smtClean="0"/>
              <a:t>Geviertstrich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_typ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err="1" smtClean="0"/>
              <a:t>Titel</a:t>
            </a:r>
            <a:r>
              <a:rPr lang="en-GB" noProof="0" dirty="0" smtClean="0"/>
              <a:t>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269025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290227" y="4068410"/>
            <a:ext cx="2284015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err="1" smtClean="0"/>
              <a:t>MeteoSvizzera</a:t>
            </a:r>
            <a:endParaRPr lang="en-GB" sz="1600" noProof="0" dirty="0" smtClean="0"/>
          </a:p>
          <a:p>
            <a:r>
              <a:rPr lang="en-GB" sz="1600" noProof="0" dirty="0" smtClean="0"/>
              <a:t>Via </a:t>
            </a:r>
            <a:r>
              <a:rPr lang="en-GB" sz="1600" noProof="0" dirty="0" err="1" smtClean="0"/>
              <a:t>ai</a:t>
            </a:r>
            <a:r>
              <a:rPr lang="en-GB" sz="1600" noProof="0" dirty="0" smtClean="0"/>
              <a:t> Monti 146</a:t>
            </a:r>
          </a:p>
          <a:p>
            <a:r>
              <a:rPr lang="en-GB" sz="1600" noProof="0" dirty="0" smtClean="0"/>
              <a:t>CH-6605 Locarno-Monti</a:t>
            </a:r>
          </a:p>
          <a:p>
            <a:r>
              <a:rPr lang="en-GB" sz="1600" noProof="0" dirty="0" smtClean="0"/>
              <a:t>T +41 58 460 92 22</a:t>
            </a:r>
          </a:p>
          <a:p>
            <a:r>
              <a:rPr lang="en-GB" sz="1600" noProof="0" dirty="0" smtClean="0"/>
              <a:t>www.meteosvizzera.ch</a:t>
            </a:r>
            <a:endParaRPr lang="en-GB" sz="1600" noProof="0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014378" y="4068410"/>
            <a:ext cx="20054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smtClean="0"/>
              <a:t>7bis, av. de la </a:t>
            </a:r>
            <a:r>
              <a:rPr lang="en-GB" sz="1600" noProof="0" dirty="0" err="1" smtClean="0"/>
              <a:t>Paix</a:t>
            </a:r>
            <a:endParaRPr lang="en-GB" sz="1600" noProof="0" dirty="0" smtClean="0"/>
          </a:p>
          <a:p>
            <a:r>
              <a:rPr lang="en-GB" sz="1600" noProof="0" dirty="0" smtClean="0"/>
              <a:t>CH-1211 Genève 2</a:t>
            </a:r>
          </a:p>
          <a:p>
            <a:r>
              <a:rPr lang="en-GB" sz="1600" noProof="0" dirty="0" smtClean="0"/>
              <a:t>T +41 58 460 98 88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484528" y="4068410"/>
            <a:ext cx="210293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MétéoSuisse</a:t>
            </a:r>
            <a:endParaRPr lang="en-GB" sz="1600" noProof="0" dirty="0" smtClean="0"/>
          </a:p>
          <a:p>
            <a:r>
              <a:rPr lang="en-GB" sz="1600" noProof="0" dirty="0" err="1" smtClean="0"/>
              <a:t>Chemin</a:t>
            </a:r>
            <a:r>
              <a:rPr lang="en-GB" sz="1600" noProof="0" dirty="0" smtClean="0"/>
              <a:t> de </a:t>
            </a:r>
            <a:r>
              <a:rPr lang="en-GB" sz="1600" noProof="0" dirty="0" err="1" smtClean="0"/>
              <a:t>l‘Aérologie</a:t>
            </a:r>
            <a:endParaRPr lang="en-GB" sz="1600" noProof="0" dirty="0" smtClean="0"/>
          </a:p>
          <a:p>
            <a:r>
              <a:rPr lang="en-GB" sz="1600" noProof="0" dirty="0" smtClean="0"/>
              <a:t>CH-1530 </a:t>
            </a:r>
            <a:r>
              <a:rPr lang="en-GB" sz="1600" noProof="0" dirty="0" err="1" smtClean="0"/>
              <a:t>Payerne</a:t>
            </a:r>
            <a:endParaRPr lang="en-GB" sz="1600" noProof="0" dirty="0" smtClean="0"/>
          </a:p>
          <a:p>
            <a:r>
              <a:rPr lang="en-GB" sz="1600" noProof="0" dirty="0" smtClean="0"/>
              <a:t>T +41 58 460 94 44</a:t>
            </a:r>
          </a:p>
          <a:p>
            <a:r>
              <a:rPr lang="en-GB" sz="1600" noProof="0" dirty="0" smtClean="0"/>
              <a:t>www.meteosuisse.ch</a:t>
            </a:r>
            <a:endParaRPr lang="en-GB" sz="1600" noProof="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1277766" y="1922110"/>
            <a:ext cx="344129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800" b="1" noProof="0" dirty="0" smtClean="0"/>
              <a:t>MeteoSwiss</a:t>
            </a:r>
          </a:p>
          <a:p>
            <a:r>
              <a:rPr lang="en-GB" sz="1800" b="0" noProof="0" dirty="0" smtClean="0"/>
              <a:t>Operation </a:t>
            </a:r>
            <a:r>
              <a:rPr lang="en-GB" sz="1800" b="0" noProof="0" dirty="0" err="1" smtClean="0"/>
              <a:t>Center</a:t>
            </a:r>
            <a:r>
              <a:rPr lang="en-GB" sz="1800" b="0" noProof="0" dirty="0" smtClean="0"/>
              <a:t> 1 </a:t>
            </a:r>
          </a:p>
          <a:p>
            <a:r>
              <a:rPr lang="en-GB" sz="1800" b="0" noProof="0" dirty="0" smtClean="0"/>
              <a:t>CH-8058 Zurich-Airport </a:t>
            </a:r>
          </a:p>
          <a:p>
            <a:r>
              <a:rPr lang="en-GB" sz="1800" b="0" noProof="0" dirty="0" smtClean="0"/>
              <a:t>T +41 58 460 91 11 www.meteoswiss.ch</a:t>
            </a:r>
            <a:endParaRPr lang="en-GB" sz="18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9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28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1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1155489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5489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en-GB" noProof="0" dirty="0" smtClean="0"/>
              <a:t>Subtitle Arial, 22 point</a:t>
            </a:r>
          </a:p>
        </p:txBody>
      </p:sp>
    </p:spTree>
    <p:extLst>
      <p:ext uri="{BB962C8B-B14F-4D97-AF65-F5344CB8AC3E}">
        <p14:creationId xmlns:p14="http://schemas.microsoft.com/office/powerpoint/2010/main" val="35439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0590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394815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6" name="Rechteck 15"/>
          <p:cNvSpPr/>
          <p:nvPr/>
        </p:nvSpPr>
        <p:spPr bwMode="auto">
          <a:xfrm>
            <a:off x="1237323" y="6340903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331102" y="625440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124042" y="6323124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 flipH="1">
            <a:off x="8274047" y="6412911"/>
            <a:ext cx="425451" cy="177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659141" y="634306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984596" y="6337714"/>
            <a:ext cx="3027624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ISC 2018	 xavier.lapillonne@meteoswiss.ch</a:t>
            </a:r>
          </a:p>
        </p:txBody>
      </p:sp>
      <p:pic>
        <p:nvPicPr>
          <p:cNvPr id="21" name="Bild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28" r:id="rId3"/>
    <p:sldLayoutId id="2147483725" r:id="rId4"/>
    <p:sldLayoutId id="2147483742" r:id="rId5"/>
    <p:sldLayoutId id="214748374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11" name="Rechteck 10"/>
          <p:cNvSpPr/>
          <p:nvPr/>
        </p:nvSpPr>
        <p:spPr bwMode="auto">
          <a:xfrm flipH="1">
            <a:off x="8274048" y="6429375"/>
            <a:ext cx="425451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2456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659141" y="6327820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en-GB" sz="900" noProof="0" smtClean="0">
                <a:latin typeface="Roboto Light"/>
                <a:cs typeface="Roboto Light"/>
              </a:rPr>
              <a:pPr algn="r"/>
              <a:t>‹#›</a:t>
            </a:fld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5140712" y="6337714"/>
            <a:ext cx="2871507" cy="2762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ISC 2018 	</a:t>
            </a:r>
            <a:r>
              <a:rPr lang="en-GB" sz="900" noProof="0" dirty="0" err="1" smtClean="0">
                <a:latin typeface="Roboto Light"/>
                <a:cs typeface="Roboto Light"/>
              </a:rPr>
              <a:t>xavier.lapillonne@meteoswiss,ch</a:t>
            </a:r>
            <a:endParaRPr lang="en-GB" sz="900" noProof="0" dirty="0" smtClean="0">
              <a:latin typeface="Roboto Light"/>
              <a:cs typeface="Roboto Light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143070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1228550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5" name="Bild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674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3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en-GB" sz="900" noProof="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en-GB" sz="900" noProof="0" dirty="0" smtClean="0"/>
              <a:t> 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900" b="1" noProof="0" dirty="0" smtClean="0"/>
              <a:t>Title</a:t>
            </a:r>
            <a:r>
              <a:rPr lang="en-GB" sz="900" b="1" baseline="0" noProof="0" dirty="0" smtClean="0"/>
              <a:t> of Prese</a:t>
            </a:r>
            <a:r>
              <a:rPr lang="en-GB" sz="900" b="1" noProof="0" dirty="0" smtClean="0"/>
              <a:t>ntation</a:t>
            </a:r>
            <a:r>
              <a:rPr lang="en-GB" sz="900" noProof="0" dirty="0" smtClean="0"/>
              <a:t> | Subtitle</a:t>
            </a:r>
            <a:br>
              <a:rPr lang="en-GB" sz="900" noProof="0" dirty="0" smtClean="0"/>
            </a:br>
            <a:r>
              <a:rPr lang="en-GB" sz="900" noProof="0" dirty="0" smtClean="0"/>
              <a:t>Author</a:t>
            </a:r>
            <a:endParaRPr lang="en-GB" sz="900" b="1" noProof="0" dirty="0"/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833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15216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5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 flipH="1">
            <a:off x="8220074" y="6429375"/>
            <a:ext cx="479426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0932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fld id="{1EE35605-8AB3-442C-A293-9F31FDF185BC}" type="slidenum">
              <a:rPr lang="de-CH" sz="1100" smtClean="0">
                <a:solidFill>
                  <a:srgbClr val="000000"/>
                </a:solidFill>
                <a:latin typeface="Roboto Light"/>
                <a:cs typeface="Roboto Light"/>
              </a:rPr>
              <a:pPr algn="r" eaLnBrk="1" hangingPunct="1"/>
              <a:t>‹#›</a:t>
            </a:fld>
            <a:endParaRPr lang="de-DE" sz="1100" dirty="0">
              <a:solidFill>
                <a:srgbClr val="000000"/>
              </a:solidFill>
              <a:latin typeface="Roboto Light"/>
              <a:cs typeface="Roboto Ligh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08104" y="6326600"/>
            <a:ext cx="2532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de-DE" sz="1100" dirty="0" smtClean="0">
                <a:solidFill>
                  <a:srgbClr val="000000"/>
                </a:solidFill>
                <a:latin typeface="Roboto Light"/>
                <a:cs typeface="Roboto Light"/>
              </a:rPr>
              <a:t>xavier.lapillonne@meteoswiss.ch</a:t>
            </a:r>
            <a:endParaRPr lang="de-DE" sz="1100" dirty="0">
              <a:solidFill>
                <a:srgbClr val="000000"/>
              </a:solidFill>
              <a:latin typeface="Roboto Light"/>
              <a:cs typeface="Roboto Ligh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202892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288372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" name="Bild 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96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8" r:id="rId6"/>
    <p:sldLayoutId id="2147483769" r:id="rId7"/>
    <p:sldLayoutId id="2147483771" r:id="rId8"/>
    <p:sldLayoutId id="2147483775" r:id="rId9"/>
    <p:sldLayoutId id="2147483778" r:id="rId10"/>
    <p:sldLayoutId id="2147483779" r:id="rId11"/>
    <p:sldLayoutId id="2147483780" r:id="rId12"/>
    <p:sldLayoutId id="2147483781" r:id="rId13"/>
    <p:sldLayoutId id="2147483783" r:id="rId14"/>
    <p:sldLayoutId id="2147483784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github.com/claw-project" TargetMode="Externa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15" Type="http://schemas.openxmlformats.org/officeDocument/2006/relationships/image" Target="../media/image15.jpe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9733" y="1852529"/>
            <a:ext cx="7709730" cy="2228817"/>
          </a:xfrm>
        </p:spPr>
        <p:txBody>
          <a:bodyPr/>
          <a:lstStyle/>
          <a:p>
            <a:r>
              <a:rPr lang="en-US" sz="3200" dirty="0" smtClean="0"/>
              <a:t>Achievement and learnings from the PP POMPA</a:t>
            </a:r>
            <a:endParaRPr lang="en-US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118" y="4089026"/>
            <a:ext cx="6857764" cy="2311774"/>
          </a:xfrm>
        </p:spPr>
        <p:txBody>
          <a:bodyPr/>
          <a:lstStyle/>
          <a:p>
            <a:r>
              <a:rPr lang="en-US" dirty="0" smtClean="0"/>
              <a:t>Xavier Lapillonne, </a:t>
            </a:r>
            <a:r>
              <a:rPr lang="en-US" dirty="0" err="1" smtClean="0"/>
              <a:t>MeteoSwiss</a:t>
            </a:r>
            <a:endParaRPr lang="en-US" dirty="0"/>
          </a:p>
          <a:p>
            <a:r>
              <a:rPr lang="en-US" sz="1800" i="1" dirty="0" smtClean="0"/>
              <a:t>V. Clement</a:t>
            </a:r>
            <a:r>
              <a:rPr lang="en-US" sz="1800" i="1" baseline="30000" dirty="0"/>
              <a:t>3</a:t>
            </a:r>
            <a:r>
              <a:rPr lang="en-US" sz="1800" i="1" dirty="0" smtClean="0"/>
              <a:t>,  O. Fuhrer</a:t>
            </a:r>
            <a:r>
              <a:rPr lang="en-US" sz="1800" i="1" baseline="30000" dirty="0" smtClean="0"/>
              <a:t>1,</a:t>
            </a:r>
            <a:r>
              <a:rPr lang="en-US" sz="1800" i="1" dirty="0" smtClean="0"/>
              <a:t>, </a:t>
            </a:r>
            <a:r>
              <a:rPr lang="en-US" sz="1800" i="1" dirty="0"/>
              <a:t>C. Osuna</a:t>
            </a:r>
            <a:r>
              <a:rPr lang="en-US" sz="1800" i="1" baseline="30000" dirty="0"/>
              <a:t>1</a:t>
            </a:r>
            <a:r>
              <a:rPr lang="en-US" sz="1800" i="1" dirty="0" smtClean="0"/>
              <a:t>, K. Osterried</a:t>
            </a:r>
            <a:r>
              <a:rPr lang="en-US" sz="1800" i="1" baseline="30000" dirty="0" smtClean="0"/>
              <a:t>3</a:t>
            </a:r>
            <a:r>
              <a:rPr lang="en-US" sz="1800" i="1" dirty="0" smtClean="0"/>
              <a:t>,   </a:t>
            </a:r>
            <a:r>
              <a:rPr lang="en-US" sz="1800" i="1" dirty="0"/>
              <a:t>H. </a:t>
            </a:r>
            <a:r>
              <a:rPr lang="en-US" sz="1800" i="1" dirty="0" smtClean="0"/>
              <a:t>Vogt</a:t>
            </a:r>
            <a:r>
              <a:rPr lang="en-US" sz="1800" i="1" baseline="30000" dirty="0"/>
              <a:t>2</a:t>
            </a:r>
            <a:r>
              <a:rPr lang="en-US" sz="1800" i="1" dirty="0" smtClean="0"/>
              <a:t> , A. Walser</a:t>
            </a:r>
            <a:r>
              <a:rPr lang="en-US" sz="1800" i="1" baseline="30000" dirty="0" smtClean="0"/>
              <a:t>1</a:t>
            </a:r>
            <a:r>
              <a:rPr lang="en-US" sz="1800" i="1" dirty="0" smtClean="0"/>
              <a:t> , C. Charpilloz</a:t>
            </a:r>
            <a:r>
              <a:rPr lang="en-US" sz="1800" i="1" baseline="30000" dirty="0" smtClean="0"/>
              <a:t>1</a:t>
            </a:r>
            <a:r>
              <a:rPr lang="en-US" sz="1800" i="1" dirty="0" smtClean="0"/>
              <a:t>, P. Spoerri</a:t>
            </a:r>
            <a:r>
              <a:rPr lang="en-US" sz="1800" i="1" baseline="30000" dirty="0"/>
              <a:t>3</a:t>
            </a:r>
            <a:r>
              <a:rPr lang="en-US" sz="1800" i="1" dirty="0" smtClean="0"/>
              <a:t> , T. Wicky, P. Marti</a:t>
            </a:r>
            <a:r>
              <a:rPr lang="en-US" sz="1800" i="1" baseline="30000" dirty="0"/>
              <a:t>3</a:t>
            </a:r>
            <a:r>
              <a:rPr lang="en-US" sz="1800" i="1" dirty="0"/>
              <a:t>, </a:t>
            </a:r>
            <a:r>
              <a:rPr lang="en-US" sz="1800" i="1" dirty="0" smtClean="0"/>
              <a:t>R. </a:t>
            </a:r>
            <a:r>
              <a:rPr lang="en-US" sz="1800" i="1" dirty="0" err="1"/>
              <a:t>Scatamacchia</a:t>
            </a:r>
            <a:r>
              <a:rPr lang="en-US" sz="1800" i="1" dirty="0"/>
              <a:t> </a:t>
            </a:r>
            <a:r>
              <a:rPr lang="en-US" sz="1800" i="1" dirty="0" smtClean="0"/>
              <a:t>and all PP POMPA contributors</a:t>
            </a:r>
            <a:r>
              <a:rPr lang="en-US" sz="1800" i="1" dirty="0"/>
              <a:t/>
            </a:r>
            <a:br>
              <a:rPr lang="en-US" sz="1800" i="1" dirty="0"/>
            </a:br>
            <a:endParaRPr lang="en-US" sz="1800" i="1" dirty="0" smtClean="0"/>
          </a:p>
          <a:p>
            <a:r>
              <a:rPr lang="en-US" sz="1800" i="1" baseline="30000" dirty="0" smtClean="0"/>
              <a:t>1</a:t>
            </a:r>
            <a:r>
              <a:rPr lang="en-US" sz="1800" i="1" dirty="0" smtClean="0"/>
              <a:t>MeteoSwiss, </a:t>
            </a:r>
            <a:r>
              <a:rPr lang="en-US" sz="1800" i="1" baseline="30000" dirty="0"/>
              <a:t>2</a:t>
            </a:r>
            <a:r>
              <a:rPr lang="en-US" sz="1800" i="1" dirty="0" smtClean="0"/>
              <a:t>CSCS, </a:t>
            </a:r>
            <a:r>
              <a:rPr lang="en-US" sz="1800" i="1" baseline="30000" dirty="0"/>
              <a:t>3</a:t>
            </a:r>
            <a:r>
              <a:rPr lang="en-US" sz="1800" i="1" dirty="0" smtClean="0"/>
              <a:t>C2SM ETH , </a:t>
            </a:r>
            <a:r>
              <a:rPr lang="en-US" sz="1800" i="1" baseline="30000" dirty="0" smtClean="0"/>
              <a:t>4</a:t>
            </a:r>
            <a:r>
              <a:rPr lang="en-US" sz="1800" i="1" dirty="0" smtClean="0"/>
              <a:t>COMET</a:t>
            </a:r>
            <a:endParaRPr lang="en-US" sz="1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566" y="2765504"/>
            <a:ext cx="6228917" cy="1074930"/>
          </a:xfrm>
        </p:spPr>
        <p:txBody>
          <a:bodyPr/>
          <a:lstStyle/>
          <a:p>
            <a:r>
              <a:rPr lang="en-US" dirty="0" smtClean="0"/>
              <a:t>Learnings from the GPU port and code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77461"/>
            <a:ext cx="8352928" cy="810991"/>
          </a:xfrm>
        </p:spPr>
        <p:txBody>
          <a:bodyPr>
            <a:normAutofit/>
          </a:bodyPr>
          <a:lstStyle/>
          <a:p>
            <a:r>
              <a:rPr lang="en-US" dirty="0" smtClean="0"/>
              <a:t>GPU support increase complexity of the software</a:t>
            </a:r>
          </a:p>
          <a:p>
            <a:r>
              <a:rPr lang="en-US" dirty="0"/>
              <a:t>T</a:t>
            </a:r>
            <a:r>
              <a:rPr lang="en-US" dirty="0" smtClean="0"/>
              <a:t>he new code can also now run in single precision (in addition to double)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88451"/>
            <a:ext cx="8352928" cy="1233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Blip>
                <a:blip r:embed="rId2"/>
              </a:buBlip>
            </a:pPr>
            <a:r>
              <a:rPr lang="en-US" kern="0" dirty="0" smtClean="0"/>
              <a:t>Improve software development process : code review with dedicated tool (</a:t>
            </a:r>
            <a:r>
              <a:rPr lang="en-US" kern="0" dirty="0" err="1" smtClean="0"/>
              <a:t>github</a:t>
            </a:r>
            <a:r>
              <a:rPr lang="en-US" kern="0" dirty="0" smtClean="0"/>
              <a:t> Pull Request – thanks to the SCA for using this!), design review …</a:t>
            </a:r>
          </a:p>
          <a:p>
            <a:pPr>
              <a:buBlip>
                <a:blip r:embed="rId2"/>
              </a:buBlip>
            </a:pPr>
            <a:r>
              <a:rPr lang="en-US" kern="0" dirty="0" smtClean="0"/>
              <a:t>Automatic on demand and nightly build and tests (Jenkins)</a:t>
            </a:r>
            <a:endParaRPr 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9" r="51893" b="47092"/>
          <a:stretch/>
        </p:blipFill>
        <p:spPr bwMode="auto">
          <a:xfrm>
            <a:off x="577922" y="2927123"/>
            <a:ext cx="6209125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8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Moving</a:t>
            </a:r>
            <a:r>
              <a:rPr lang="de-CH" dirty="0" smtClean="0"/>
              <a:t> </a:t>
            </a:r>
            <a:r>
              <a:rPr lang="de-CH" dirty="0" err="1" smtClean="0"/>
              <a:t>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ported</a:t>
            </a:r>
            <a:r>
              <a:rPr lang="de-CH" dirty="0" smtClean="0"/>
              <a:t> COSMO </a:t>
            </a:r>
            <a:r>
              <a:rPr lang="de-CH" dirty="0" err="1" smtClean="0"/>
              <a:t>to</a:t>
            </a:r>
            <a:r>
              <a:rPr lang="de-CH" dirty="0" smtClean="0"/>
              <a:t> GPU 3 </a:t>
            </a:r>
            <a:r>
              <a:rPr lang="de-CH" dirty="0" err="1" smtClean="0"/>
              <a:t>times</a:t>
            </a:r>
            <a:r>
              <a:rPr lang="de-CH" dirty="0" smtClean="0"/>
              <a:t> (4.18, 5.0 </a:t>
            </a:r>
            <a:r>
              <a:rPr lang="de-CH" dirty="0" err="1" smtClean="0"/>
              <a:t>and</a:t>
            </a:r>
            <a:r>
              <a:rPr lang="de-CH" dirty="0" smtClean="0"/>
              <a:t> 5.5)</a:t>
            </a:r>
          </a:p>
          <a:p>
            <a:r>
              <a:rPr lang="de-CH" dirty="0" err="1" smtClean="0"/>
              <a:t>Dificult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a </a:t>
            </a:r>
            <a:r>
              <a:rPr lang="de-CH" dirty="0" err="1" smtClean="0"/>
              <a:t>moving</a:t>
            </a:r>
            <a:r>
              <a:rPr lang="de-CH" dirty="0" smtClean="0"/>
              <a:t> </a:t>
            </a:r>
            <a:r>
              <a:rPr lang="de-CH" dirty="0" err="1" smtClean="0"/>
              <a:t>target</a:t>
            </a:r>
            <a:r>
              <a:rPr lang="de-CH" dirty="0" smtClean="0"/>
              <a:t>, </a:t>
            </a:r>
            <a:r>
              <a:rPr lang="de-CH" dirty="0" err="1" smtClean="0"/>
              <a:t>synchorinization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model</a:t>
            </a:r>
            <a:r>
              <a:rPr lang="de-CH" dirty="0" smtClean="0"/>
              <a:t> </a:t>
            </a:r>
            <a:r>
              <a:rPr lang="de-CH" dirty="0" err="1" smtClean="0"/>
              <a:t>developer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r>
              <a:rPr lang="de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5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OpenACC</a:t>
            </a:r>
            <a:r>
              <a:rPr lang="de-CH" dirty="0" smtClean="0"/>
              <a:t> </a:t>
            </a:r>
            <a:r>
              <a:rPr lang="de-CH" dirty="0" err="1" smtClean="0"/>
              <a:t>directives</a:t>
            </a:r>
            <a:endParaRPr lang="de-CH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958156" y="351689"/>
            <a:ext cx="2717490" cy="193899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solidFill>
                  <a:srgbClr val="C00000"/>
                </a:solidFill>
              </a:rPr>
              <a:t>!$</a:t>
            </a:r>
            <a:r>
              <a:rPr lang="en-GB" altLang="en-US" sz="1200" dirty="0" err="1">
                <a:solidFill>
                  <a:srgbClr val="C00000"/>
                </a:solidFill>
              </a:rPr>
              <a:t>acc</a:t>
            </a:r>
            <a:r>
              <a:rPr lang="en-GB" altLang="en-US" sz="1200" dirty="0">
                <a:solidFill>
                  <a:srgbClr val="C00000"/>
                </a:solidFill>
              </a:rPr>
              <a:t> data create(</a:t>
            </a:r>
            <a:r>
              <a:rPr lang="en-GB" altLang="en-US" sz="1200" dirty="0" err="1">
                <a:solidFill>
                  <a:srgbClr val="C00000"/>
                </a:solidFill>
              </a:rPr>
              <a:t>a,b,c</a:t>
            </a:r>
            <a:r>
              <a:rPr lang="en-GB" altLang="en-US" sz="1200" dirty="0">
                <a:solidFill>
                  <a:srgbClr val="C00000"/>
                </a:solidFill>
              </a:rPr>
              <a:t>) </a:t>
            </a:r>
          </a:p>
          <a:p>
            <a:pPr eaLnBrk="1" hangingPunct="1"/>
            <a:r>
              <a:rPr lang="en-GB" altLang="en-US" sz="1200" dirty="0">
                <a:solidFill>
                  <a:srgbClr val="C00000"/>
                </a:solidFill>
              </a:rPr>
              <a:t>!$</a:t>
            </a:r>
            <a:r>
              <a:rPr lang="en-GB" altLang="en-US" sz="1200" dirty="0" err="1">
                <a:solidFill>
                  <a:srgbClr val="C00000"/>
                </a:solidFill>
              </a:rPr>
              <a:t>acc</a:t>
            </a:r>
            <a:r>
              <a:rPr lang="en-GB" altLang="en-US" sz="1200" dirty="0">
                <a:solidFill>
                  <a:srgbClr val="C00000"/>
                </a:solidFill>
              </a:rPr>
              <a:t> update device(</a:t>
            </a:r>
            <a:r>
              <a:rPr lang="en-GB" altLang="en-US" sz="1200" dirty="0" err="1">
                <a:solidFill>
                  <a:srgbClr val="C00000"/>
                </a:solidFill>
              </a:rPr>
              <a:t>b,c</a:t>
            </a:r>
            <a:r>
              <a:rPr lang="en-GB" altLang="en-US" sz="1200" dirty="0">
                <a:solidFill>
                  <a:srgbClr val="C00000"/>
                </a:solidFill>
              </a:rPr>
              <a:t>)</a:t>
            </a:r>
          </a:p>
          <a:p>
            <a:pPr eaLnBrk="1" hangingPunct="1"/>
            <a:r>
              <a:rPr lang="en-GB" altLang="en-US" sz="1200" dirty="0">
                <a:solidFill>
                  <a:srgbClr val="C00000"/>
                </a:solidFill>
              </a:rPr>
              <a:t>!$</a:t>
            </a:r>
            <a:r>
              <a:rPr lang="en-GB" altLang="en-US" sz="1200" dirty="0" err="1">
                <a:solidFill>
                  <a:srgbClr val="C00000"/>
                </a:solidFill>
              </a:rPr>
              <a:t>acc</a:t>
            </a:r>
            <a:r>
              <a:rPr lang="en-GB" altLang="en-US" sz="1200" dirty="0">
                <a:solidFill>
                  <a:srgbClr val="C00000"/>
                </a:solidFill>
              </a:rPr>
              <a:t> parallel </a:t>
            </a:r>
          </a:p>
          <a:p>
            <a:pPr eaLnBrk="1" hangingPunct="1"/>
            <a:r>
              <a:rPr lang="en-GB" altLang="en-US" sz="1200" dirty="0">
                <a:solidFill>
                  <a:srgbClr val="C00000"/>
                </a:solidFill>
              </a:rPr>
              <a:t>  !$</a:t>
            </a:r>
            <a:r>
              <a:rPr lang="en-GB" altLang="en-US" sz="1200" dirty="0" err="1">
                <a:solidFill>
                  <a:srgbClr val="C00000"/>
                </a:solidFill>
              </a:rPr>
              <a:t>acc</a:t>
            </a:r>
            <a:r>
              <a:rPr lang="en-GB" altLang="en-US" sz="1200" dirty="0">
                <a:solidFill>
                  <a:srgbClr val="C00000"/>
                </a:solidFill>
              </a:rPr>
              <a:t> loop gang vector</a:t>
            </a:r>
          </a:p>
          <a:p>
            <a:pPr eaLnBrk="1" hangingPunct="1"/>
            <a:r>
              <a:rPr lang="en-GB" altLang="en-US" sz="1200" dirty="0"/>
              <a:t>  </a:t>
            </a:r>
            <a:r>
              <a:rPr lang="en-GB" altLang="en-US" sz="1200" dirty="0">
                <a:solidFill>
                  <a:srgbClr val="0070C0"/>
                </a:solidFill>
              </a:rPr>
              <a:t>do </a:t>
            </a:r>
            <a:r>
              <a:rPr lang="en-GB" altLang="en-US" sz="1200" dirty="0" err="1">
                <a:solidFill>
                  <a:srgbClr val="0070C0"/>
                </a:solidFill>
              </a:rPr>
              <a:t>i</a:t>
            </a:r>
            <a:r>
              <a:rPr lang="en-GB" altLang="en-US" sz="1200" dirty="0">
                <a:solidFill>
                  <a:srgbClr val="0070C0"/>
                </a:solidFill>
              </a:rPr>
              <a:t>=1,N</a:t>
            </a:r>
            <a:r>
              <a:rPr lang="en-GB" altLang="en-US" sz="1200" dirty="0"/>
              <a:t/>
            </a:r>
            <a:br>
              <a:rPr lang="en-GB" altLang="en-US" sz="1200" dirty="0"/>
            </a:br>
            <a:r>
              <a:rPr lang="en-GB" altLang="en-US" sz="1200" dirty="0"/>
              <a:t>   a(</a:t>
            </a:r>
            <a:r>
              <a:rPr lang="en-GB" altLang="en-US" sz="1200" dirty="0" err="1"/>
              <a:t>i</a:t>
            </a:r>
            <a:r>
              <a:rPr lang="en-GB" altLang="en-US" sz="1200" dirty="0"/>
              <a:t>)=b(</a:t>
            </a:r>
            <a:r>
              <a:rPr lang="en-GB" altLang="en-US" sz="1200" dirty="0" err="1"/>
              <a:t>i</a:t>
            </a:r>
            <a:r>
              <a:rPr lang="en-GB" altLang="en-US" sz="1200" dirty="0"/>
              <a:t>)+c(</a:t>
            </a:r>
            <a:r>
              <a:rPr lang="en-GB" altLang="en-US" sz="1200" dirty="0" err="1"/>
              <a:t>i</a:t>
            </a:r>
            <a:r>
              <a:rPr lang="en-GB" altLang="en-US" sz="1200" dirty="0"/>
              <a:t>)</a:t>
            </a:r>
            <a:br>
              <a:rPr lang="en-GB" altLang="en-US" sz="1200" dirty="0"/>
            </a:br>
            <a:r>
              <a:rPr lang="en-GB" altLang="en-US" sz="1200" dirty="0"/>
              <a:t>  </a:t>
            </a:r>
            <a:r>
              <a:rPr lang="en-GB" altLang="en-US" sz="1200" dirty="0">
                <a:solidFill>
                  <a:srgbClr val="0070C0"/>
                </a:solidFill>
              </a:rPr>
              <a:t>end do</a:t>
            </a:r>
            <a:endParaRPr lang="en-GB" altLang="en-US" sz="1200" dirty="0"/>
          </a:p>
          <a:p>
            <a:pPr eaLnBrk="1" hangingPunct="1"/>
            <a:r>
              <a:rPr lang="en-GB" altLang="en-US" sz="1200" dirty="0">
                <a:solidFill>
                  <a:srgbClr val="C00000"/>
                </a:solidFill>
              </a:rPr>
              <a:t>!$</a:t>
            </a:r>
            <a:r>
              <a:rPr lang="en-GB" altLang="en-US" sz="1200" dirty="0" err="1">
                <a:solidFill>
                  <a:srgbClr val="C00000"/>
                </a:solidFill>
              </a:rPr>
              <a:t>acc</a:t>
            </a:r>
            <a:r>
              <a:rPr lang="en-GB" altLang="en-US" sz="1200" dirty="0">
                <a:solidFill>
                  <a:srgbClr val="C00000"/>
                </a:solidFill>
              </a:rPr>
              <a:t> end parallel</a:t>
            </a:r>
          </a:p>
          <a:p>
            <a:pPr eaLnBrk="1" hangingPunct="1"/>
            <a:r>
              <a:rPr lang="en-GB" altLang="en-US" sz="1200" dirty="0">
                <a:solidFill>
                  <a:srgbClr val="C00000"/>
                </a:solidFill>
              </a:rPr>
              <a:t>!$</a:t>
            </a:r>
            <a:r>
              <a:rPr lang="en-GB" altLang="en-US" sz="1200" dirty="0" err="1">
                <a:solidFill>
                  <a:srgbClr val="C00000"/>
                </a:solidFill>
              </a:rPr>
              <a:t>acc</a:t>
            </a:r>
            <a:r>
              <a:rPr lang="en-GB" altLang="en-US" sz="1200" dirty="0">
                <a:solidFill>
                  <a:srgbClr val="C00000"/>
                </a:solidFill>
              </a:rPr>
              <a:t> update host(a)</a:t>
            </a:r>
          </a:p>
          <a:p>
            <a:pPr eaLnBrk="1" hangingPunct="1"/>
            <a:r>
              <a:rPr lang="en-GB" altLang="en-US" sz="1200" dirty="0">
                <a:solidFill>
                  <a:srgbClr val="C00000"/>
                </a:solidFill>
              </a:rPr>
              <a:t>!$</a:t>
            </a:r>
            <a:r>
              <a:rPr lang="en-GB" altLang="en-US" sz="1200" dirty="0" err="1">
                <a:solidFill>
                  <a:srgbClr val="C00000"/>
                </a:solidFill>
              </a:rPr>
              <a:t>acc</a:t>
            </a:r>
            <a:r>
              <a:rPr lang="en-GB" altLang="en-US" sz="1200" dirty="0">
                <a:solidFill>
                  <a:srgbClr val="C00000"/>
                </a:solidFill>
              </a:rPr>
              <a:t> end data</a:t>
            </a:r>
            <a:endParaRPr lang="en-GB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2245" y="1115214"/>
            <a:ext cx="53302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Blip>
                <a:blip r:embed="rId2"/>
              </a:buBlip>
            </a:pPr>
            <a:r>
              <a:rPr lang="en-US" dirty="0" smtClean="0"/>
              <a:t>Incremental insertion in existing code</a:t>
            </a:r>
          </a:p>
          <a:p>
            <a:pPr marL="342900" indent="-342900">
              <a:buClr>
                <a:srgbClr val="00B050"/>
              </a:buClr>
              <a:buBlip>
                <a:blip r:embed="rId2"/>
              </a:buBlip>
            </a:pPr>
            <a:r>
              <a:rPr lang="en-US" dirty="0" smtClean="0"/>
              <a:t>Ideal for porting large components – avoid GPU-CPU copy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890" y="2113779"/>
            <a:ext cx="8879508" cy="4209674"/>
            <a:chOff x="313776" y="2579826"/>
            <a:chExt cx="8707622" cy="363206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5B99DBA-7731-4644-BD7E-55076F551C4C}"/>
                </a:ext>
              </a:extLst>
            </p:cNvPr>
            <p:cNvSpPr txBox="1"/>
            <p:nvPr/>
          </p:nvSpPr>
          <p:spPr>
            <a:xfrm>
              <a:off x="1304388" y="5688674"/>
              <a:ext cx="33537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Lapillonne </a:t>
              </a:r>
              <a:r>
                <a:rPr lang="en-US" sz="1400" dirty="0"/>
                <a:t>and Fuhrer, PPL, </a:t>
              </a:r>
              <a:r>
                <a:rPr lang="en-US" sz="1400" dirty="0" smtClean="0"/>
                <a:t>2016</a:t>
              </a:r>
              <a:endParaRPr lang="en-US" sz="1400" dirty="0"/>
            </a:p>
            <a:p>
              <a:pPr algn="r"/>
              <a:r>
                <a:rPr lang="en-US" sz="1400" dirty="0"/>
                <a:t>Clement et al. 2018, </a:t>
              </a:r>
              <a:r>
                <a:rPr lang="en-US" sz="1400" dirty="0" smtClean="0"/>
                <a:t>PASC’18, 2018</a:t>
              </a:r>
              <a:endParaRPr lang="en-US" sz="14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F3121B4-0206-384F-9876-5089C672C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3090459"/>
              <a:ext cx="4449398" cy="31214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3776" y="2830117"/>
              <a:ext cx="4616605" cy="286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Blip>
                  <a:blip r:embed="rId4"/>
                </a:buBlip>
              </a:pPr>
              <a:r>
                <a:rPr lang="en-US" dirty="0" smtClean="0"/>
                <a:t>May not be always performance portable : different optimal code for CPU and GPU (#</a:t>
              </a:r>
              <a:r>
                <a:rPr lang="en-US" dirty="0" err="1" smtClean="0"/>
                <a:t>ifdef</a:t>
              </a:r>
              <a:r>
                <a:rPr lang="en-US" dirty="0" smtClean="0"/>
                <a:t> ..)</a:t>
              </a:r>
            </a:p>
            <a:p>
              <a:pPr marL="342900" indent="-342900">
                <a:buBlip>
                  <a:blip r:embed="rId4"/>
                </a:buBlip>
              </a:pPr>
              <a:r>
                <a:rPr lang="de-CH" dirty="0" smtClean="0"/>
                <a:t>Not </a:t>
              </a:r>
              <a:r>
                <a:rPr lang="de-CH" dirty="0" err="1" smtClean="0"/>
                <a:t>always</a:t>
              </a:r>
              <a:r>
                <a:rPr lang="de-CH" dirty="0" smtClean="0"/>
                <a:t> </a:t>
              </a:r>
              <a:r>
                <a:rPr lang="de-CH" dirty="0" err="1" smtClean="0"/>
                <a:t>possible</a:t>
              </a:r>
              <a:r>
                <a:rPr lang="de-CH" dirty="0" smtClean="0"/>
                <a:t> </a:t>
              </a:r>
              <a:r>
                <a:rPr lang="de-CH" dirty="0" err="1" smtClean="0"/>
                <a:t>to</a:t>
              </a:r>
              <a:r>
                <a:rPr lang="de-CH" dirty="0" smtClean="0"/>
                <a:t> </a:t>
              </a:r>
              <a:r>
                <a:rPr lang="de-CH" dirty="0" err="1" smtClean="0"/>
                <a:t>achieve</a:t>
              </a:r>
              <a:r>
                <a:rPr lang="de-CH" dirty="0" smtClean="0"/>
                <a:t> optimal </a:t>
              </a:r>
              <a:r>
                <a:rPr lang="de-CH" dirty="0" err="1" smtClean="0"/>
                <a:t>performance</a:t>
              </a:r>
              <a:r>
                <a:rPr lang="de-CH" dirty="0" smtClean="0"/>
                <a:t> on a </a:t>
              </a:r>
              <a:r>
                <a:rPr lang="de-CH" dirty="0" err="1" smtClean="0"/>
                <a:t>given</a:t>
              </a:r>
              <a:r>
                <a:rPr lang="de-CH" dirty="0" smtClean="0"/>
                <a:t> </a:t>
              </a:r>
              <a:r>
                <a:rPr lang="de-CH" dirty="0" err="1" smtClean="0"/>
                <a:t>architecture</a:t>
              </a:r>
              <a:r>
                <a:rPr lang="de-CH" dirty="0" smtClean="0"/>
                <a:t> (</a:t>
              </a:r>
              <a:r>
                <a:rPr lang="de-CH" dirty="0" err="1" smtClean="0"/>
                <a:t>limitations</a:t>
              </a:r>
              <a:r>
                <a:rPr lang="de-CH" dirty="0" smtClean="0"/>
                <a:t>)</a:t>
              </a:r>
              <a:endParaRPr lang="en-US" dirty="0" smtClean="0"/>
            </a:p>
            <a:p>
              <a:pPr marL="342900" indent="-342900">
                <a:buBlip>
                  <a:blip r:embed="rId4"/>
                </a:buBlip>
              </a:pPr>
              <a:r>
                <a:rPr lang="en-US" dirty="0" smtClean="0"/>
                <a:t>Difficult to maintain and debug in large legacy code</a:t>
              </a:r>
            </a:p>
            <a:p>
              <a:pPr marL="342900" indent="-342900">
                <a:buBlip>
                  <a:blip r:embed="rId4"/>
                </a:buBlip>
              </a:pPr>
              <a:r>
                <a:rPr lang="en-US" dirty="0" smtClean="0"/>
                <a:t>What about ARM CPU, intel accelerator … ?</a:t>
              </a:r>
              <a:endParaRPr lang="en-US" dirty="0"/>
            </a:p>
          </p:txBody>
        </p:sp>
        <p:sp>
          <p:nvSpPr>
            <p:cNvPr id="5" name="Text Placeholder 1">
              <a:extLst>
                <a:ext uri="{FF2B5EF4-FFF2-40B4-BE49-F238E27FC236}">
                  <a16:creationId xmlns="" xmlns:a16="http://schemas.microsoft.com/office/drawing/2014/main" id="{7C501182-1EA0-6845-A3F3-902A6FA17B1C}"/>
                </a:ext>
              </a:extLst>
            </p:cNvPr>
            <p:cNvSpPr txBox="1">
              <a:spLocks/>
            </p:cNvSpPr>
            <p:nvPr/>
          </p:nvSpPr>
          <p:spPr>
            <a:xfrm>
              <a:off x="5096161" y="2579826"/>
              <a:ext cx="3880564" cy="7002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2B2B2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400" kern="0" dirty="0" smtClean="0"/>
                <a:t>Radiation scheme on CPU (Intel E5-2690v3 “Haswell”) and GPU (NVIDIA K80) using </a:t>
              </a:r>
              <a:br>
                <a:rPr lang="en-US" sz="1400" kern="0" dirty="0" smtClean="0"/>
              </a:br>
              <a:r>
                <a:rPr lang="en-US" sz="1400" kern="0" dirty="0" smtClean="0"/>
                <a:t>Fortran + </a:t>
              </a:r>
              <a:r>
                <a:rPr lang="en-US" sz="1400" kern="0" dirty="0" err="1" smtClean="0"/>
                <a:t>OpenMP</a:t>
              </a:r>
              <a:r>
                <a:rPr lang="en-US" sz="1400" kern="0" dirty="0" smtClean="0"/>
                <a:t> + </a:t>
              </a:r>
              <a:r>
                <a:rPr lang="en-US" sz="1400" kern="0" dirty="0" err="1" smtClean="0"/>
                <a:t>OpenACC</a:t>
              </a:r>
              <a:endParaRPr lang="en-US" sz="14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533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360281"/>
            <a:ext cx="9144000" cy="1497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5" y="222687"/>
            <a:ext cx="56578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2095" y="3729687"/>
            <a:ext cx="7478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…</a:t>
            </a:r>
            <a:endParaRPr lang="en-US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5" y="4242894"/>
            <a:ext cx="61150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125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CLAW </a:t>
            </a:r>
            <a:r>
              <a:rPr lang="de-CH" dirty="0" err="1" smtClean="0"/>
              <a:t>directives</a:t>
            </a:r>
            <a:r>
              <a:rPr lang="de-CH" dirty="0" smtClean="0"/>
              <a:t> in COSMO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388" y="1211148"/>
            <a:ext cx="8213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CLAW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tool</a:t>
            </a:r>
            <a:r>
              <a:rPr lang="de-CH" dirty="0" smtClean="0"/>
              <a:t> </a:t>
            </a:r>
            <a:r>
              <a:rPr lang="de-CH" dirty="0" err="1" smtClean="0"/>
              <a:t>developed</a:t>
            </a:r>
            <a:r>
              <a:rPr lang="de-CH" dirty="0" smtClean="0"/>
              <a:t> at </a:t>
            </a:r>
            <a:r>
              <a:rPr lang="de-CH" dirty="0" err="1" smtClean="0"/>
              <a:t>MeteoSwiss</a:t>
            </a:r>
            <a:r>
              <a:rPr lang="de-CH" dirty="0" smtClean="0"/>
              <a:t>/ETH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manipulate</a:t>
            </a:r>
            <a:r>
              <a:rPr lang="de-CH" dirty="0" smtClean="0"/>
              <a:t> </a:t>
            </a:r>
            <a:r>
              <a:rPr lang="de-CH" dirty="0" err="1" smtClean="0"/>
              <a:t>Fortran</a:t>
            </a:r>
            <a:r>
              <a:rPr lang="de-CH" dirty="0" smtClean="0"/>
              <a:t> </a:t>
            </a:r>
            <a:r>
              <a:rPr lang="de-CH" dirty="0" err="1" smtClean="0"/>
              <a:t>code</a:t>
            </a:r>
            <a:r>
              <a:rPr lang="de-CH" dirty="0"/>
              <a:t> </a:t>
            </a:r>
            <a:r>
              <a:rPr lang="de-CH" dirty="0" smtClean="0"/>
              <a:t>(</a:t>
            </a:r>
            <a:r>
              <a:rPr lang="de-CH" dirty="0" err="1" smtClean="0"/>
              <a:t>see</a:t>
            </a:r>
            <a:r>
              <a:rPr lang="de-CH" dirty="0" smtClean="0"/>
              <a:t> IMPACT </a:t>
            </a:r>
            <a:r>
              <a:rPr lang="de-CH" dirty="0" err="1" smtClean="0"/>
              <a:t>presentation</a:t>
            </a:r>
            <a:r>
              <a:rPr lang="de-CH" dirty="0" smtClean="0"/>
              <a:t>)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CLAW-</a:t>
            </a:r>
            <a:r>
              <a:rPr lang="de-CH" dirty="0" err="1" smtClean="0"/>
              <a:t>directives</a:t>
            </a:r>
            <a:r>
              <a:rPr lang="de-CH" dirty="0" smtClean="0"/>
              <a:t> </a:t>
            </a:r>
            <a:r>
              <a:rPr lang="de-CH" dirty="0" err="1" smtClean="0"/>
              <a:t>mode</a:t>
            </a:r>
            <a:r>
              <a:rPr lang="de-CH" dirty="0" smtClean="0"/>
              <a:t> </a:t>
            </a:r>
            <a:r>
              <a:rPr lang="de-CH" dirty="0" err="1" smtClean="0"/>
              <a:t>allow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insert</a:t>
            </a:r>
            <a:r>
              <a:rPr lang="de-CH" dirty="0" smtClean="0"/>
              <a:t> </a:t>
            </a:r>
            <a:r>
              <a:rPr lang="de-CH" dirty="0" err="1" smtClean="0"/>
              <a:t>code</a:t>
            </a:r>
            <a:r>
              <a:rPr lang="de-CH" dirty="0" smtClean="0"/>
              <a:t> </a:t>
            </a:r>
            <a:r>
              <a:rPr lang="de-CH" dirty="0" err="1" smtClean="0"/>
              <a:t>transformation</a:t>
            </a:r>
            <a:r>
              <a:rPr lang="de-CH" dirty="0" smtClean="0"/>
              <a:t> in an </a:t>
            </a:r>
            <a:r>
              <a:rPr lang="de-CH" dirty="0" err="1" smtClean="0"/>
              <a:t>existing</a:t>
            </a:r>
            <a:r>
              <a:rPr lang="de-CH" dirty="0" smtClean="0"/>
              <a:t> </a:t>
            </a:r>
            <a:r>
              <a:rPr lang="de-CH" dirty="0" err="1" smtClean="0"/>
              <a:t>code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OMNI </a:t>
            </a:r>
            <a:r>
              <a:rPr lang="de-CH" dirty="0" err="1" smtClean="0"/>
              <a:t>computer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Rikken</a:t>
            </a:r>
            <a:r>
              <a:rPr lang="de-CH" dirty="0"/>
              <a:t> </a:t>
            </a:r>
            <a:r>
              <a:rPr lang="de-CH" dirty="0" err="1" smtClean="0"/>
              <a:t>computing</a:t>
            </a:r>
            <a:r>
              <a:rPr lang="de-CH" dirty="0" smtClean="0"/>
              <a:t> </a:t>
            </a:r>
            <a:r>
              <a:rPr lang="de-CH" dirty="0" err="1" smtClean="0"/>
              <a:t>center</a:t>
            </a:r>
            <a:r>
              <a:rPr lang="de-CH" dirty="0" smtClean="0"/>
              <a:t> in Japan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6388" y="4177861"/>
            <a:ext cx="8213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Ex: 30% </a:t>
            </a:r>
            <a:r>
              <a:rPr lang="de-CH" dirty="0" err="1" smtClean="0"/>
              <a:t>performance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turbulence</a:t>
            </a:r>
            <a:r>
              <a:rPr lang="de-CH" dirty="0" smtClean="0"/>
              <a:t> on GPU, </a:t>
            </a:r>
            <a:r>
              <a:rPr lang="de-CH" dirty="0" err="1" smtClean="0"/>
              <a:t>avoid</a:t>
            </a:r>
            <a:r>
              <a:rPr lang="de-CH" dirty="0" smtClean="0"/>
              <a:t> large </a:t>
            </a:r>
            <a:r>
              <a:rPr lang="de-CH" dirty="0" err="1" smtClean="0"/>
              <a:t>ifdef</a:t>
            </a:r>
            <a:r>
              <a:rPr lang="de-CH" dirty="0" smtClean="0"/>
              <a:t> </a:t>
            </a:r>
            <a:r>
              <a:rPr lang="de-CH" dirty="0" err="1" smtClean="0"/>
              <a:t>region</a:t>
            </a:r>
            <a:r>
              <a:rPr lang="de-CH" dirty="0" smtClean="0"/>
              <a:t>, </a:t>
            </a:r>
            <a:r>
              <a:rPr lang="de-CH" dirty="0" err="1" smtClean="0"/>
              <a:t>improve</a:t>
            </a:r>
            <a:r>
              <a:rPr lang="de-CH" dirty="0" smtClean="0"/>
              <a:t> </a:t>
            </a:r>
            <a:r>
              <a:rPr lang="de-CH" dirty="0" err="1" smtClean="0"/>
              <a:t>maintenance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The </a:t>
            </a:r>
            <a:r>
              <a:rPr lang="de-CH" dirty="0" err="1" smtClean="0"/>
              <a:t>code</a:t>
            </a:r>
            <a:r>
              <a:rPr lang="de-CH" dirty="0" smtClean="0"/>
              <a:t> still </a:t>
            </a:r>
            <a:r>
              <a:rPr lang="de-CH" dirty="0" err="1" smtClean="0"/>
              <a:t>works</a:t>
            </a:r>
            <a:r>
              <a:rPr lang="de-CH" dirty="0" smtClean="0"/>
              <a:t> on GPU </a:t>
            </a:r>
            <a:r>
              <a:rPr lang="de-CH" dirty="0" err="1" smtClean="0"/>
              <a:t>and</a:t>
            </a:r>
            <a:r>
              <a:rPr lang="de-CH" dirty="0" smtClean="0"/>
              <a:t> CPU </a:t>
            </a:r>
            <a:r>
              <a:rPr lang="de-CH" dirty="0" err="1" smtClean="0"/>
              <a:t>without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</a:t>
            </a:r>
            <a:r>
              <a:rPr lang="de-CH" dirty="0" smtClean="0"/>
              <a:t>CLAW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MCH will </a:t>
            </a:r>
            <a:r>
              <a:rPr lang="de-CH" dirty="0" err="1" smtClean="0"/>
              <a:t>maintain</a:t>
            </a:r>
            <a:r>
              <a:rPr lang="de-CH" dirty="0" smtClean="0"/>
              <a:t> CLAW </a:t>
            </a:r>
            <a:r>
              <a:rPr lang="de-CH" dirty="0" err="1" smtClean="0"/>
              <a:t>directive</a:t>
            </a:r>
            <a:r>
              <a:rPr lang="de-CH" dirty="0" smtClean="0"/>
              <a:t> in COSMO</a:t>
            </a:r>
            <a:endParaRPr lang="en-US" dirty="0"/>
          </a:p>
        </p:txBody>
      </p:sp>
      <p:pic>
        <p:nvPicPr>
          <p:cNvPr id="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6197" y="3262499"/>
            <a:ext cx="2895601" cy="674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313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" y="252248"/>
            <a:ext cx="8424325" cy="59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3184634" y="4556234"/>
            <a:ext cx="945932" cy="788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401346" y="4265730"/>
            <a:ext cx="4080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All i-loops </a:t>
            </a:r>
            <a:r>
              <a:rPr lang="de-CH" dirty="0" err="1" smtClean="0"/>
              <a:t>bellow</a:t>
            </a:r>
            <a:r>
              <a:rPr lang="de-CH" dirty="0" smtClean="0"/>
              <a:t> </a:t>
            </a:r>
            <a:r>
              <a:rPr lang="de-CH" dirty="0" err="1" smtClean="0"/>
              <a:t>automatically</a:t>
            </a:r>
            <a:r>
              <a:rPr lang="de-CH" dirty="0"/>
              <a:t> </a:t>
            </a:r>
            <a:r>
              <a:rPr lang="de-CH" dirty="0" err="1" smtClean="0"/>
              <a:t>replaced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a </a:t>
            </a:r>
            <a:r>
              <a:rPr lang="de-CH" dirty="0" err="1" smtClean="0"/>
              <a:t>single</a:t>
            </a:r>
            <a:r>
              <a:rPr lang="de-CH" dirty="0" smtClean="0"/>
              <a:t> i-loop </a:t>
            </a:r>
            <a:r>
              <a:rPr lang="de-CH" dirty="0" err="1" smtClean="0"/>
              <a:t>here</a:t>
            </a:r>
            <a:r>
              <a:rPr lang="de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6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xpo02_op698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9401"/>
            <a:ext cx="9144001" cy="530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28775" y="239713"/>
            <a:ext cx="7515225" cy="708025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Separation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concern</a:t>
            </a:r>
            <a:endParaRPr lang="de-CH" sz="2400" b="0" dirty="0"/>
          </a:p>
        </p:txBody>
      </p:sp>
      <p:grpSp>
        <p:nvGrpSpPr>
          <p:cNvPr id="48" name="Group 47"/>
          <p:cNvGrpSpPr/>
          <p:nvPr/>
        </p:nvGrpSpPr>
        <p:grpSpPr>
          <a:xfrm>
            <a:off x="5085396" y="1553654"/>
            <a:ext cx="1389009" cy="4746810"/>
            <a:chOff x="5085396" y="1553654"/>
            <a:chExt cx="1389009" cy="4746810"/>
          </a:xfrm>
        </p:grpSpPr>
        <p:pic>
          <p:nvPicPr>
            <p:cNvPr id="5" name="Picture 4" descr="RTGG5zyT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085396" y="1553654"/>
              <a:ext cx="1389009" cy="138900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 flipV="1">
              <a:off x="5528109" y="1993900"/>
              <a:ext cx="0" cy="43065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152400" y="4766605"/>
            <a:ext cx="4991907" cy="1294265"/>
            <a:chOff x="152400" y="4766605"/>
            <a:chExt cx="4991907" cy="1294265"/>
          </a:xfrm>
        </p:grpSpPr>
        <p:pic>
          <p:nvPicPr>
            <p:cNvPr id="21" name="Picture 20" descr="lego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77" b="89862" l="9810" r="946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3526" y="4981771"/>
              <a:ext cx="1408210" cy="967030"/>
            </a:xfrm>
            <a:prstGeom prst="rect">
              <a:avLst/>
            </a:prstGeom>
          </p:spPr>
        </p:pic>
        <p:pic>
          <p:nvPicPr>
            <p:cNvPr id="22" name="Picture 21" descr="lego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77" b="89862" l="9810" r="946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6097" y="5093840"/>
              <a:ext cx="1408210" cy="96703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52400" y="4766605"/>
              <a:ext cx="250189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Domain-specific language</a:t>
              </a:r>
            </a:p>
            <a:p>
              <a:pPr algn="r"/>
              <a:r>
                <a:rPr lang="en-US" sz="1600" b="1" dirty="0"/>
                <a:t>(performance portable,</a:t>
              </a:r>
              <a:br>
                <a:rPr lang="en-US" sz="1600" b="1" dirty="0"/>
              </a:br>
              <a:r>
                <a:rPr lang="en-US" sz="1600" b="1" dirty="0"/>
                <a:t>re-usable)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2400" y="3330174"/>
            <a:ext cx="4777158" cy="967030"/>
            <a:chOff x="152400" y="3209492"/>
            <a:chExt cx="4777158" cy="967030"/>
          </a:xfrm>
        </p:grpSpPr>
        <p:pic>
          <p:nvPicPr>
            <p:cNvPr id="27" name="Picture 26" descr="lego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77" b="89862" l="9810" r="946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1348" y="3209492"/>
              <a:ext cx="1408210" cy="96703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2400" y="3329960"/>
              <a:ext cx="25018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/>
                <a:t>High-level implementation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7000" y="4189306"/>
            <a:ext cx="5410200" cy="490954"/>
            <a:chOff x="127000" y="4076700"/>
            <a:chExt cx="5410200" cy="490954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3086100" y="4076700"/>
              <a:ext cx="2451100" cy="3683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36"/>
            <p:cNvSpPr txBox="1"/>
            <p:nvPr/>
          </p:nvSpPr>
          <p:spPr>
            <a:xfrm>
              <a:off x="127000" y="4229100"/>
              <a:ext cx="25018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FF0000"/>
                  </a:solidFill>
                </a:rPr>
                <a:t>Separation of concerns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2616200" y="4445000"/>
              <a:ext cx="4572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C15F41-9082-4C4D-B5C5-1C9EEAEB2487}"/>
              </a:ext>
            </a:extLst>
          </p:cNvPr>
          <p:cNvSpPr txBox="1"/>
          <p:nvPr/>
        </p:nvSpPr>
        <p:spPr>
          <a:xfrm>
            <a:off x="4532608" y="894084"/>
            <a:ext cx="4629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Fuhrer et al. 2014 (</a:t>
            </a:r>
            <a:r>
              <a:rPr lang="en-US" sz="1600" dirty="0" err="1"/>
              <a:t>doi</a:t>
            </a:r>
            <a:r>
              <a:rPr lang="en-US" sz="1600" dirty="0"/>
              <a:t>: 10.14529/jsfi140103)</a:t>
            </a:r>
          </a:p>
          <a:p>
            <a:pPr algn="r"/>
            <a:r>
              <a:rPr lang="en-US" sz="1600" dirty="0" err="1"/>
              <a:t>Gysi</a:t>
            </a:r>
            <a:r>
              <a:rPr lang="en-US" sz="1600" dirty="0"/>
              <a:t> et al. 2015 (</a:t>
            </a:r>
            <a:r>
              <a:rPr lang="en-US" sz="1600" dirty="0" err="1"/>
              <a:t>doi</a:t>
            </a:r>
            <a:r>
              <a:rPr lang="en-US" sz="1600" dirty="0"/>
              <a:t>: 10.1145/2807591.2807627)</a:t>
            </a:r>
          </a:p>
          <a:p>
            <a:pPr algn="r"/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D4D108-931A-8741-B0AD-49B5BC63DCBC}"/>
              </a:ext>
            </a:extLst>
          </p:cNvPr>
          <p:cNvSpPr txBox="1"/>
          <p:nvPr/>
        </p:nvSpPr>
        <p:spPr>
          <a:xfrm rot="20700000">
            <a:off x="3068918" y="2612119"/>
            <a:ext cx="23130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C++ / DSL rewrite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272959B-D24D-0043-BC2F-72C3CDA9C0A8}"/>
              </a:ext>
            </a:extLst>
          </p:cNvPr>
          <p:cNvSpPr txBox="1"/>
          <p:nvPr/>
        </p:nvSpPr>
        <p:spPr>
          <a:xfrm rot="2622242">
            <a:off x="5732237" y="2680890"/>
            <a:ext cx="13195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Fortran +</a:t>
            </a:r>
          </a:p>
          <a:p>
            <a:r>
              <a:rPr lang="en-US"/>
              <a:t>directives</a:t>
            </a:r>
          </a:p>
        </p:txBody>
      </p:sp>
    </p:spTree>
    <p:extLst>
      <p:ext uri="{BB962C8B-B14F-4D97-AF65-F5344CB8AC3E}">
        <p14:creationId xmlns:p14="http://schemas.microsoft.com/office/powerpoint/2010/main" val="2926364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C++ </a:t>
            </a:r>
            <a:r>
              <a:rPr lang="de-CH" dirty="0" err="1" smtClean="0"/>
              <a:t>embeded</a:t>
            </a:r>
            <a:r>
              <a:rPr lang="de-CH" dirty="0" smtClean="0"/>
              <a:t> DSL</a:t>
            </a:r>
            <a:endParaRPr lang="de-CH" dirty="0"/>
          </a:p>
        </p:txBody>
      </p:sp>
      <p:sp>
        <p:nvSpPr>
          <p:cNvPr id="3" name="TextBox 2"/>
          <p:cNvSpPr txBox="1"/>
          <p:nvPr/>
        </p:nvSpPr>
        <p:spPr>
          <a:xfrm>
            <a:off x="379142" y="1104834"/>
            <a:ext cx="520185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dirty="0" smtClean="0"/>
              <a:t>Separation of concerns between user code and optimized backend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 smtClean="0"/>
              <a:t>Performance portable, future proof : can be extended to new architecture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 smtClean="0"/>
              <a:t>Easier to maintain (e.g. </a:t>
            </a:r>
            <a:r>
              <a:rPr lang="en-US" dirty="0" err="1" smtClean="0"/>
              <a:t>unittesting</a:t>
            </a:r>
            <a:r>
              <a:rPr lang="en-US" dirty="0" smtClean="0"/>
              <a:t>)</a:t>
            </a:r>
          </a:p>
          <a:p>
            <a:pPr marL="342900" indent="-342900">
              <a:buBlip>
                <a:blip r:embed="rId2"/>
              </a:buBlip>
            </a:pPr>
            <a:r>
              <a:rPr lang="en-US" dirty="0" smtClean="0"/>
              <a:t>No custom tool (rely on </a:t>
            </a:r>
            <a:r>
              <a:rPr lang="en-US" dirty="0" err="1" smtClean="0"/>
              <a:t>c++</a:t>
            </a:r>
            <a:r>
              <a:rPr lang="en-US" dirty="0" smtClean="0"/>
              <a:t>/</a:t>
            </a:r>
            <a:r>
              <a:rPr lang="en-US" dirty="0" err="1" smtClean="0"/>
              <a:t>cuda</a:t>
            </a:r>
            <a:r>
              <a:rPr lang="en-US" dirty="0" smtClean="0"/>
              <a:t> compilers)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141" y="3512661"/>
            <a:ext cx="52018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dirty="0" smtClean="0"/>
              <a:t>Steep learning curve, domain scientist did not like the language : we now have 2 dynamical cores!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4380" y="1381408"/>
            <a:ext cx="3112947" cy="283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82868" y="988212"/>
            <a:ext cx="33342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/>
              <a:t>Laplacian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Stella-DSL</a:t>
            </a:r>
            <a:endParaRPr lang="de-CH" dirty="0"/>
          </a:p>
        </p:txBody>
      </p:sp>
      <p:sp>
        <p:nvSpPr>
          <p:cNvPr id="7" name="TextBox 6"/>
          <p:cNvSpPr txBox="1"/>
          <p:nvPr/>
        </p:nvSpPr>
        <p:spPr>
          <a:xfrm>
            <a:off x="379142" y="4464128"/>
            <a:ext cx="86281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dirty="0" smtClean="0"/>
              <a:t>Requires consequent boiler plate codes, No reduction in LOC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 smtClean="0"/>
              <a:t>Still some hardware optimization in user code (e.g. GPU caching), requires expertise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253" y="5573255"/>
            <a:ext cx="7788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do </a:t>
            </a:r>
            <a:r>
              <a:rPr lang="de-CH" dirty="0" err="1"/>
              <a:t>next</a:t>
            </a:r>
            <a:r>
              <a:rPr lang="de-CH" dirty="0"/>
              <a:t>,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could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improve</a:t>
            </a:r>
            <a:r>
              <a:rPr lang="de-CH" dirty="0" smtClean="0"/>
              <a:t> -&gt; IMPACT </a:t>
            </a:r>
            <a:r>
              <a:rPr lang="de-CH" dirty="0" err="1" smtClean="0"/>
              <a:t>project</a:t>
            </a:r>
            <a:r>
              <a:rPr lang="de-CH" dirty="0" smtClean="0"/>
              <a:t>, </a:t>
            </a:r>
            <a:r>
              <a:rPr lang="de-CH" dirty="0" err="1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Future </a:t>
            </a:r>
            <a:r>
              <a:rPr lang="de-CH" dirty="0" err="1" smtClean="0"/>
              <a:t>plans</a:t>
            </a:r>
            <a:r>
              <a:rPr lang="de-CH" dirty="0" smtClean="0"/>
              <a:t> MCH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2511" y="2040275"/>
            <a:ext cx="744132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MeteoSwiss</a:t>
            </a:r>
            <a:r>
              <a:rPr lang="de-CH" dirty="0" smtClean="0"/>
              <a:t> will </a:t>
            </a:r>
            <a:r>
              <a:rPr lang="de-CH" dirty="0" err="1" smtClean="0"/>
              <a:t>switch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official</a:t>
            </a:r>
            <a:r>
              <a:rPr lang="de-CH" dirty="0" smtClean="0"/>
              <a:t> COSMO </a:t>
            </a:r>
            <a:r>
              <a:rPr lang="de-CH" dirty="0" err="1" smtClean="0"/>
              <a:t>version</a:t>
            </a:r>
            <a:r>
              <a:rPr lang="de-CH" dirty="0" smtClean="0"/>
              <a:t> in Q4 </a:t>
            </a:r>
            <a:r>
              <a:rPr lang="de-CH" dirty="0" smtClean="0"/>
              <a:t>2018</a:t>
            </a:r>
          </a:p>
          <a:p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Complete</a:t>
            </a:r>
            <a:r>
              <a:rPr lang="de-CH" dirty="0" smtClean="0"/>
              <a:t> </a:t>
            </a:r>
            <a:r>
              <a:rPr lang="de-CH" dirty="0" err="1" smtClean="0"/>
              <a:t>GridTools</a:t>
            </a:r>
            <a:r>
              <a:rPr lang="de-CH" dirty="0" smtClean="0"/>
              <a:t> </a:t>
            </a:r>
            <a:r>
              <a:rPr lang="de-CH" dirty="0" err="1" smtClean="0"/>
              <a:t>implementation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C++ Dynamic Q4 2018, </a:t>
            </a:r>
            <a:r>
              <a:rPr lang="de-CH" dirty="0" err="1" smtClean="0"/>
              <a:t>proposition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integration</a:t>
            </a:r>
            <a:r>
              <a:rPr lang="de-CH" dirty="0" smtClean="0"/>
              <a:t> in </a:t>
            </a:r>
            <a:r>
              <a:rPr lang="de-CH" dirty="0" err="1" smtClean="0"/>
              <a:t>official</a:t>
            </a:r>
            <a:r>
              <a:rPr lang="de-CH" dirty="0" smtClean="0"/>
              <a:t> </a:t>
            </a:r>
            <a:r>
              <a:rPr lang="de-CH" dirty="0" err="1" smtClean="0"/>
              <a:t>code</a:t>
            </a:r>
            <a:r>
              <a:rPr lang="de-CH" dirty="0" smtClean="0"/>
              <a:t> Q1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0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Project </a:t>
            </a:r>
            <a:r>
              <a:rPr lang="de-CH" dirty="0" err="1" smtClean="0"/>
              <a:t>main</a:t>
            </a:r>
            <a:r>
              <a:rPr lang="de-CH" dirty="0" smtClean="0"/>
              <a:t> </a:t>
            </a:r>
            <a:r>
              <a:rPr lang="de-CH" dirty="0" err="1" smtClean="0"/>
              <a:t>achievements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140" y="1173341"/>
            <a:ext cx="48715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Project </a:t>
            </a:r>
            <a:r>
              <a:rPr lang="de-CH" sz="1800" dirty="0" err="1" smtClean="0"/>
              <a:t>duration</a:t>
            </a:r>
            <a:r>
              <a:rPr lang="de-CH" sz="1800" dirty="0" smtClean="0"/>
              <a:t> 2010-2018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GPU </a:t>
            </a:r>
            <a:r>
              <a:rPr lang="de-CH" sz="1800" dirty="0" err="1" smtClean="0"/>
              <a:t>capable</a:t>
            </a:r>
            <a:r>
              <a:rPr lang="de-CH" sz="1800" dirty="0" smtClean="0"/>
              <a:t> </a:t>
            </a:r>
            <a:r>
              <a:rPr lang="de-CH" sz="1800" dirty="0" err="1" smtClean="0"/>
              <a:t>version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COSMO </a:t>
            </a:r>
            <a:r>
              <a:rPr lang="de-CH" sz="1800" dirty="0" err="1" smtClean="0"/>
              <a:t>model</a:t>
            </a:r>
            <a:r>
              <a:rPr lang="de-CH" sz="1800" dirty="0" smtClean="0"/>
              <a:t/>
            </a:r>
            <a:br>
              <a:rPr lang="de-CH" sz="1800" dirty="0" smtClean="0"/>
            </a:br>
            <a:endParaRPr lang="de-CH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Support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single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double </a:t>
            </a:r>
            <a:r>
              <a:rPr lang="de-CH" sz="1800" dirty="0" err="1" smtClean="0"/>
              <a:t>precision</a:t>
            </a:r>
            <a:r>
              <a:rPr lang="de-CH" sz="1800" dirty="0" smtClean="0"/>
              <a:t/>
            </a:r>
            <a:br>
              <a:rPr lang="de-CH" sz="1800" dirty="0" smtClean="0"/>
            </a:br>
            <a:endParaRPr lang="de-CH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Development </a:t>
            </a:r>
            <a:r>
              <a:rPr lang="de-CH" sz="1800" dirty="0" err="1" smtClean="0"/>
              <a:t>of</a:t>
            </a:r>
            <a:r>
              <a:rPr lang="de-CH" sz="1800" dirty="0" smtClean="0"/>
              <a:t> a C++ Domain </a:t>
            </a:r>
            <a:r>
              <a:rPr lang="de-CH" sz="1800" dirty="0" err="1" smtClean="0"/>
              <a:t>Specific</a:t>
            </a:r>
            <a:r>
              <a:rPr lang="de-CH" sz="1800" dirty="0" smtClean="0"/>
              <a:t> Library : STELLA (will </a:t>
            </a:r>
            <a:r>
              <a:rPr lang="de-CH" sz="1800" dirty="0" err="1" smtClean="0"/>
              <a:t>be</a:t>
            </a:r>
            <a:r>
              <a:rPr lang="de-CH" sz="1800" dirty="0" smtClean="0"/>
              <a:t> </a:t>
            </a:r>
            <a:r>
              <a:rPr lang="de-CH" sz="1800" dirty="0" err="1" smtClean="0"/>
              <a:t>replaced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</a:t>
            </a:r>
            <a:r>
              <a:rPr lang="de-CH" sz="1800" dirty="0" err="1" smtClean="0"/>
              <a:t>GridTools</a:t>
            </a:r>
            <a:r>
              <a:rPr lang="de-CH" sz="1800" dirty="0" smtClean="0"/>
              <a:t>)</a:t>
            </a:r>
            <a:br>
              <a:rPr lang="de-CH" sz="1800" dirty="0" smtClean="0"/>
            </a:br>
            <a:endParaRPr lang="de-CH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Performance portable </a:t>
            </a:r>
            <a:r>
              <a:rPr lang="de-CH" sz="1800" dirty="0" err="1" smtClean="0"/>
              <a:t>implementation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Dynamical</a:t>
            </a:r>
            <a:r>
              <a:rPr lang="de-CH" sz="1800" dirty="0" smtClean="0"/>
              <a:t> </a:t>
            </a:r>
            <a:r>
              <a:rPr lang="de-CH" sz="1800" dirty="0" err="1" smtClean="0"/>
              <a:t>core</a:t>
            </a:r>
            <a:r>
              <a:rPr lang="de-CH" sz="1800" dirty="0" smtClean="0"/>
              <a:t> </a:t>
            </a:r>
            <a:r>
              <a:rPr lang="de-CH" sz="1800" dirty="0" err="1" smtClean="0"/>
              <a:t>using</a:t>
            </a:r>
            <a:r>
              <a:rPr lang="de-CH" sz="1800" dirty="0" smtClean="0"/>
              <a:t> STELLA </a:t>
            </a:r>
            <a:r>
              <a:rPr lang="de-CH" sz="1800" dirty="0" err="1" smtClean="0"/>
              <a:t>library</a:t>
            </a:r>
            <a:r>
              <a:rPr lang="de-CH" sz="1800" dirty="0" smtClean="0"/>
              <a:t/>
            </a:r>
            <a:br>
              <a:rPr lang="de-CH" sz="1800" dirty="0" smtClean="0"/>
            </a:br>
            <a:endParaRPr lang="de-CH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err="1" smtClean="0"/>
              <a:t>OpenACC</a:t>
            </a:r>
            <a:r>
              <a:rPr lang="de-CH" sz="1800" dirty="0" smtClean="0"/>
              <a:t> </a:t>
            </a:r>
            <a:r>
              <a:rPr lang="de-CH" sz="1800" dirty="0" err="1" smtClean="0"/>
              <a:t>port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Physics</a:t>
            </a:r>
            <a:r>
              <a:rPr lang="de-CH" sz="1800" dirty="0" smtClean="0"/>
              <a:t>, Assimilation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organization</a:t>
            </a:r>
            <a:r>
              <a:rPr lang="de-CH" sz="1800" dirty="0" smtClean="0"/>
              <a:t> </a:t>
            </a:r>
            <a:r>
              <a:rPr lang="de-CH" sz="1800" dirty="0" err="1" smtClean="0"/>
              <a:t>code</a:t>
            </a:r>
            <a:r>
              <a:rPr lang="de-CH" sz="1800" dirty="0" smtClean="0"/>
              <a:t> (6000 </a:t>
            </a:r>
            <a:r>
              <a:rPr lang="de-CH" sz="1800" dirty="0" err="1" smtClean="0"/>
              <a:t>directives</a:t>
            </a:r>
            <a:r>
              <a:rPr lang="de-CH" sz="1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7 </a:t>
            </a:r>
            <a:r>
              <a:rPr lang="de-CH" sz="1800" dirty="0" err="1" smtClean="0"/>
              <a:t>publications</a:t>
            </a:r>
            <a:endParaRPr lang="en-US" sz="1800" dirty="0"/>
          </a:p>
        </p:txBody>
      </p:sp>
      <p:pic>
        <p:nvPicPr>
          <p:cNvPr id="4" name="Picture 2" descr="C:\Users\lax\Nextcloud\Conference-Meetings\2018_06 ISC\timest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684" y="2236397"/>
            <a:ext cx="3735238" cy="25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7265" y="4713632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COSMO on GPU</a:t>
            </a:r>
            <a:endParaRPr lang="en-US" sz="1400" dirty="0"/>
          </a:p>
        </p:txBody>
      </p:sp>
      <p:pic>
        <p:nvPicPr>
          <p:cNvPr id="6" name="Picture 136" descr="http://cdn.wccftech.com/wp-content/uploads/2012/10/Tesla-K20-GPU-635x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3724" y="1050381"/>
            <a:ext cx="976193" cy="7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53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615"/>
            <a:ext cx="9144000" cy="1070386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0" y="1"/>
            <a:ext cx="9144000" cy="836613"/>
            <a:chOff x="0" y="0"/>
            <a:chExt cx="12192000" cy="83661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836613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6363" y="85725"/>
              <a:ext cx="79633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3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ITAF HPC </a:t>
              </a:r>
              <a:r>
                <a:rPr lang="it-IT" sz="36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facility</a:t>
              </a:r>
              <a:r>
                <a:rPr lang="it-IT" sz="36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(COMET)</a:t>
              </a:r>
              <a:endPara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4" y="1013770"/>
            <a:ext cx="3526463" cy="3813843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4094287" y="3298436"/>
            <a:ext cx="755291" cy="182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300" y="3027370"/>
            <a:ext cx="562571" cy="1819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241" y="3564401"/>
            <a:ext cx="578485" cy="36334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566235" y="911827"/>
            <a:ext cx="55130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33CC"/>
                </a:solidFill>
              </a:rPr>
              <a:t>Hybrid</a:t>
            </a:r>
            <a:r>
              <a:rPr lang="it-IT" b="1" dirty="0" smtClean="0">
                <a:solidFill>
                  <a:srgbClr val="0033CC"/>
                </a:solidFill>
              </a:rPr>
              <a:t> CPU/GPU (CPU Intel, GPU NVIDIA)</a:t>
            </a:r>
            <a:endParaRPr lang="it-IT" b="1" dirty="0">
              <a:solidFill>
                <a:srgbClr val="0033CC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30085" y="4898716"/>
            <a:ext cx="44857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u="sng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Next</a:t>
            </a:r>
            <a:r>
              <a:rPr lang="it-IT" sz="1600" b="1" u="sng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 upgrade: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400" b="1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Opt</a:t>
            </a:r>
            <a:r>
              <a:rPr lang="it-IT" sz="1400" b="1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. 1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: 	+10 </a:t>
            </a:r>
            <a:r>
              <a:rPr lang="it-IT" sz="1400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computing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nodes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 ( +20 GPU K80)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400" b="1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Opt</a:t>
            </a:r>
            <a:r>
              <a:rPr lang="it-IT" sz="1400" b="1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. 2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: 	+7   </a:t>
            </a:r>
            <a:r>
              <a:rPr lang="it-IT" sz="1400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computing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  </a:t>
            </a:r>
            <a:r>
              <a:rPr lang="it-IT" sz="1400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nodes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 (+14 GPU v100)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      + 2 IB EDR 36p </a:t>
            </a:r>
            <a:r>
              <a:rPr lang="it-IT" sz="1400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Switches</a:t>
            </a:r>
            <a:endParaRPr lang="it-IT" sz="1400" dirty="0" smtClean="0">
              <a:solidFill>
                <a:srgbClr val="000000"/>
              </a:solidFill>
              <a:latin typeface="Calibri" panose="020F0502020204030204" pitchFamily="34" charset="0"/>
              <a:sym typeface="Gill Sans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RAM upgrade to 128 GB for </a:t>
            </a:r>
            <a:r>
              <a:rPr lang="it-IT" sz="1400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each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node</a:t>
            </a:r>
            <a:r>
              <a:rPr lang="it-IT" sz="1400" dirty="0" smtClean="0">
                <a:solidFill>
                  <a:srgbClr val="000000"/>
                </a:solidFill>
                <a:latin typeface="Calibri" panose="020F0502020204030204" pitchFamily="34" charset="0"/>
                <a:sym typeface="Gill Sans"/>
              </a:rPr>
              <a:t> (10,75 TB)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endParaRPr lang="it-IT" sz="3200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5217116" y="1356373"/>
            <a:ext cx="3615650" cy="4539460"/>
          </a:xfrm>
          <a:prstGeom prst="roundRect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428" tIns="45713" rIns="91428" bIns="45713" rtlCol="0" anchor="ctr">
            <a:noAutofit/>
          </a:bodyPr>
          <a:lstStyle/>
          <a:p>
            <a:pPr marL="342843" marR="0" lvl="0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67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sym typeface="Gill Sans"/>
            </a:endParaRPr>
          </a:p>
          <a:p>
            <a:pPr marL="342843" marR="0" lvl="0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76x DL380 G9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Computing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Nodes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(2x12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Haswell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cores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- 64 GB)</a:t>
            </a:r>
          </a:p>
          <a:p>
            <a:pPr marL="342843" marR="0" lvl="0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Gill Sans"/>
              </a:rPr>
              <a:t>2x DL380 G9 Management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Gill Sans"/>
              </a:rPr>
              <a:t>Nodes</a:t>
            </a:r>
            <a:endParaRPr kumimoji="0" lang="it-IT" sz="1867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Gill Sans"/>
            </a:endParaRPr>
          </a:p>
          <a:p>
            <a:pPr marL="358775" marR="0" lvl="0" indent="-3587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4x PANASAS AS12 (1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Director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Blade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each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)</a:t>
            </a:r>
          </a:p>
          <a:p>
            <a:pPr marL="342843" marR="0" lvl="0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Gill Sans"/>
              </a:rPr>
              <a:t>6x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Gill Sans"/>
              </a:rPr>
              <a:t>Infiniband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Gill Sans"/>
              </a:rPr>
              <a:t> 36p FDR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Gill Sans"/>
              </a:rPr>
              <a:t>switches</a:t>
            </a:r>
            <a:endParaRPr kumimoji="0" lang="it-IT" sz="1867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Gill Sans"/>
            </a:endParaRPr>
          </a:p>
          <a:p>
            <a:pPr marL="342843" marR="0" lvl="0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152x Kepler K80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GPUs</a:t>
            </a:r>
            <a:endParaRPr kumimoji="0" lang="it-IT" sz="1867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sym typeface="Gill Sans"/>
            </a:endParaRPr>
          </a:p>
          <a:p>
            <a:pPr marL="627006" marR="0" lvl="1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- K80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Features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:</a:t>
            </a:r>
          </a:p>
          <a:p>
            <a:pPr marL="627006" marR="0" lvl="1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67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sym typeface="Gill Sans"/>
            </a:endParaRPr>
          </a:p>
          <a:p>
            <a:pPr marL="627006" marR="0" lvl="1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</a:t>
            </a:r>
          </a:p>
          <a:p>
            <a:pPr marL="342843" marR="0" lvl="0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Gill Sans"/>
              </a:rPr>
              <a:t>4.75 TB RAM</a:t>
            </a:r>
          </a:p>
          <a:p>
            <a:pPr marL="342843" marR="0" lvl="0" indent="-34284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240 TFLOPS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peak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(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related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</a:t>
            </a:r>
            <a:r>
              <a:rPr kumimoji="0" lang="it-IT" sz="18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to</a:t>
            </a:r>
            <a:r>
              <a:rPr kumimoji="0" lang="it-IT" sz="1867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sym typeface="Gill Sans"/>
              </a:rPr>
              <a:t> HPL Benchmark)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67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Gill San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7" y="4519098"/>
            <a:ext cx="3114488" cy="4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615"/>
            <a:ext cx="9144000" cy="1070386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0" y="1"/>
            <a:ext cx="9144000" cy="836613"/>
            <a:chOff x="0" y="0"/>
            <a:chExt cx="12192000" cy="83661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836613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6363" y="85725"/>
              <a:ext cx="647014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36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Future </a:t>
              </a:r>
              <a:r>
                <a:rPr lang="it-IT" sz="3600" b="1" i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developments</a:t>
              </a:r>
              <a:endParaRPr lang="it-IT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19741"/>
              </p:ext>
            </p:extLst>
          </p:nvPr>
        </p:nvGraphicFramePr>
        <p:xfrm>
          <a:off x="133715" y="1587901"/>
          <a:ext cx="8876571" cy="388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713"/>
                <a:gridCol w="2763671"/>
                <a:gridCol w="1381836"/>
                <a:gridCol w="2285351"/>
              </a:tblGrid>
              <a:tr h="421660">
                <a:tc>
                  <a:txBody>
                    <a:bodyPr/>
                    <a:lstStyle/>
                    <a:p>
                      <a:r>
                        <a:rPr lang="it-IT" dirty="0" smtClean="0"/>
                        <a:t>TASK</a:t>
                      </a:r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RESOURCES</a:t>
                      </a:r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COSMO-POMPA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COSMO-PRERELEASE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</a:tr>
              <a:tr h="727797">
                <a:tc>
                  <a:txBody>
                    <a:bodyPr/>
                    <a:lstStyle/>
                    <a:p>
                      <a:r>
                        <a:rPr lang="it-IT" dirty="0" smtClean="0"/>
                        <a:t>HPC </a:t>
                      </a:r>
                      <a:r>
                        <a:rPr lang="it-IT" dirty="0" err="1" smtClean="0"/>
                        <a:t>enviroment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configuration</a:t>
                      </a:r>
                      <a:endParaRPr lang="it-IT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</a:tr>
              <a:tr h="415884">
                <a:tc>
                  <a:txBody>
                    <a:bodyPr/>
                    <a:lstStyle/>
                    <a:p>
                      <a:r>
                        <a:rPr lang="it-IT" dirty="0" smtClean="0"/>
                        <a:t>Performance</a:t>
                      </a:r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</a:t>
                      </a:r>
                      <a:r>
                        <a:rPr lang="it-IT" dirty="0" err="1" smtClean="0"/>
                        <a:t>Socket</a:t>
                      </a:r>
                      <a:r>
                        <a:rPr lang="it-IT" dirty="0" smtClean="0"/>
                        <a:t> CPU / GPU</a:t>
                      </a:r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October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November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 marL="68580" marR="68580"/>
                </a:tc>
              </a:tr>
              <a:tr h="727797">
                <a:tc>
                  <a:txBody>
                    <a:bodyPr/>
                    <a:lstStyle/>
                    <a:p>
                      <a:r>
                        <a:rPr lang="it-IT" dirty="0" smtClean="0"/>
                        <a:t>ENS COSMO-ME (40 </a:t>
                      </a:r>
                      <a:r>
                        <a:rPr lang="it-IT" dirty="0" err="1" smtClean="0"/>
                        <a:t>members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40 CPU </a:t>
                      </a:r>
                      <a:r>
                        <a:rPr lang="it-IT" dirty="0" err="1" smtClean="0"/>
                        <a:t>nodes</a:t>
                      </a:r>
                      <a:r>
                        <a:rPr lang="it-IT" dirty="0" smtClean="0"/>
                        <a:t> / 160 GPU </a:t>
                      </a:r>
                      <a:r>
                        <a:rPr lang="it-IT" dirty="0" err="1" smtClean="0"/>
                        <a:t>devices</a:t>
                      </a:r>
                      <a:endParaRPr lang="it-IT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End </a:t>
                      </a:r>
                      <a:r>
                        <a:rPr lang="it-IT" dirty="0" err="1" smtClean="0"/>
                        <a:t>November</a:t>
                      </a:r>
                      <a:endParaRPr lang="it-IT" dirty="0" smtClean="0"/>
                    </a:p>
                  </a:txBody>
                  <a:tcPr marL="68580" marR="68580"/>
                </a:tc>
              </a:tr>
              <a:tr h="726072">
                <a:tc>
                  <a:txBody>
                    <a:bodyPr/>
                    <a:lstStyle/>
                    <a:p>
                      <a:r>
                        <a:rPr lang="it-IT" dirty="0" smtClean="0"/>
                        <a:t>ENS COSMO-IT (20 </a:t>
                      </a:r>
                      <a:r>
                        <a:rPr lang="it-IT" dirty="0" err="1" smtClean="0"/>
                        <a:t>members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40 CPU </a:t>
                      </a:r>
                      <a:r>
                        <a:rPr lang="it-IT" dirty="0" err="1" smtClean="0"/>
                        <a:t>nodes</a:t>
                      </a:r>
                      <a:r>
                        <a:rPr lang="it-IT" dirty="0" smtClean="0"/>
                        <a:t> / 160 GPU </a:t>
                      </a:r>
                      <a:r>
                        <a:rPr lang="it-IT" dirty="0" err="1" smtClean="0"/>
                        <a:t>devices</a:t>
                      </a:r>
                      <a:endParaRPr lang="it-IT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End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err="1" smtClean="0"/>
                        <a:t>November</a:t>
                      </a:r>
                      <a:endParaRPr lang="it-IT" dirty="0"/>
                    </a:p>
                  </a:txBody>
                  <a:tcPr marL="68580" marR="68580"/>
                </a:tc>
              </a:tr>
              <a:tr h="421660">
                <a:tc>
                  <a:txBody>
                    <a:bodyPr/>
                    <a:lstStyle/>
                    <a:p>
                      <a:r>
                        <a:rPr lang="it-IT" dirty="0" smtClean="0"/>
                        <a:t>Test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cases</a:t>
                      </a:r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End </a:t>
                      </a:r>
                      <a:r>
                        <a:rPr lang="it-IT" dirty="0" err="1" smtClean="0"/>
                        <a:t>December</a:t>
                      </a:r>
                      <a:endParaRPr lang="it-IT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76" y="2250811"/>
            <a:ext cx="226560" cy="2622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79" y="2894282"/>
            <a:ext cx="216057" cy="2501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13" y="3617030"/>
            <a:ext cx="206087" cy="23858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77" y="4324979"/>
            <a:ext cx="206087" cy="23858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77" y="4957113"/>
            <a:ext cx="206087" cy="23858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3460" y="2250810"/>
            <a:ext cx="229773" cy="2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65504"/>
            <a:ext cx="5330283" cy="107493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1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r>
              <a:rPr lang="de-CH" dirty="0" smtClean="0"/>
              <a:t> – Take </a:t>
            </a:r>
            <a:r>
              <a:rPr lang="de-CH" dirty="0" err="1" smtClean="0"/>
              <a:t>home</a:t>
            </a:r>
            <a:r>
              <a:rPr lang="de-CH" dirty="0" smtClean="0"/>
              <a:t> </a:t>
            </a:r>
            <a:r>
              <a:rPr lang="de-CH" dirty="0" err="1" smtClean="0"/>
              <a:t>message</a:t>
            </a:r>
            <a:endParaRPr lang="de-CH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AF1287-1E13-CA48-AB1D-7B77AC2057BC}"/>
              </a:ext>
            </a:extLst>
          </p:cNvPr>
          <p:cNvSpPr txBox="1"/>
          <p:nvPr/>
        </p:nvSpPr>
        <p:spPr>
          <a:xfrm>
            <a:off x="806662" y="1441025"/>
            <a:ext cx="793212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COSMO model was ported to GPU using Domain Specific Language and compiler directives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 smtClean="0"/>
              <a:t>Single/Double </a:t>
            </a:r>
            <a:r>
              <a:rPr lang="de-CH" dirty="0" err="1" smtClean="0"/>
              <a:t>precision</a:t>
            </a:r>
            <a:r>
              <a:rPr lang="de-CH" dirty="0" smtClean="0"/>
              <a:t> </a:t>
            </a:r>
            <a:r>
              <a:rPr lang="de-CH" dirty="0" err="1" smtClean="0"/>
              <a:t>capabilities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 </a:t>
            </a:r>
            <a:r>
              <a:rPr lang="en-US" dirty="0" err="1" smtClean="0"/>
              <a:t>tp</a:t>
            </a:r>
            <a:r>
              <a:rPr lang="en-US" dirty="0" smtClean="0"/>
              <a:t> 4x speed up with the new version on GPU as compare to CPU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 smtClean="0"/>
              <a:t>Operational at </a:t>
            </a:r>
            <a:r>
              <a:rPr lang="de-CH" dirty="0" err="1" smtClean="0"/>
              <a:t>MeteoSwiss</a:t>
            </a:r>
            <a:r>
              <a:rPr lang="de-CH" dirty="0" smtClean="0"/>
              <a:t> on a GPU </a:t>
            </a:r>
            <a:r>
              <a:rPr lang="de-CH" dirty="0" err="1" smtClean="0"/>
              <a:t>system</a:t>
            </a:r>
            <a:r>
              <a:rPr lang="de-CH" dirty="0" smtClean="0"/>
              <a:t> </a:t>
            </a:r>
            <a:r>
              <a:rPr lang="de-CH" dirty="0" err="1" smtClean="0"/>
              <a:t>since</a:t>
            </a:r>
            <a:r>
              <a:rPr lang="de-CH" dirty="0" smtClean="0"/>
              <a:t> 2016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dirty="0" err="1"/>
              <a:t>F</a:t>
            </a:r>
            <a:r>
              <a:rPr lang="de-CH" dirty="0" err="1" smtClean="0"/>
              <a:t>ull</a:t>
            </a:r>
            <a:r>
              <a:rPr lang="de-CH" dirty="0" smtClean="0"/>
              <a:t> </a:t>
            </a:r>
            <a:r>
              <a:rPr lang="de-CH" dirty="0" err="1" smtClean="0"/>
              <a:t>scale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PiZ</a:t>
            </a:r>
            <a:r>
              <a:rPr lang="de-CH" dirty="0" smtClean="0"/>
              <a:t> </a:t>
            </a:r>
            <a:r>
              <a:rPr lang="de-CH" dirty="0" err="1" smtClean="0"/>
              <a:t>Daint</a:t>
            </a:r>
            <a:r>
              <a:rPr lang="de-CH" dirty="0" smtClean="0"/>
              <a:t> super </a:t>
            </a:r>
            <a:r>
              <a:rPr lang="de-CH" dirty="0" err="1" smtClean="0"/>
              <a:t>computer</a:t>
            </a:r>
            <a:endParaRPr lang="en-US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POMPA project is formally completed since July 2018, final review and integration into official code until </a:t>
            </a:r>
            <a:r>
              <a:rPr lang="en-US" dirty="0" err="1" smtClean="0"/>
              <a:t>october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2765504"/>
            <a:ext cx="5330283" cy="1074930"/>
          </a:xfrm>
        </p:spPr>
        <p:txBody>
          <a:bodyPr/>
          <a:lstStyle/>
          <a:p>
            <a:r>
              <a:rPr lang="de-CH" dirty="0" smtClean="0"/>
              <a:t>Additional material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39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creen Shot 2016-10-19 at 14.19.19.png">
            <a:extLst>
              <a:ext uri="{FF2B5EF4-FFF2-40B4-BE49-F238E27FC236}">
                <a16:creationId xmlns="" xmlns:a16="http://schemas.microsoft.com/office/drawing/2014/main" id="{2C390AA4-2DF0-BF41-86EA-F426D205F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40" r="-30140"/>
          <a:stretch>
            <a:fillRect/>
          </a:stretch>
        </p:blipFill>
        <p:spPr>
          <a:xfrm>
            <a:off x="3733688" y="1447799"/>
            <a:ext cx="6505736" cy="383269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7E7A5A5-5305-8441-A7E5-0911911512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1322" y="1447799"/>
            <a:ext cx="7527926" cy="4189414"/>
          </a:xfrm>
        </p:spPr>
        <p:txBody>
          <a:bodyPr/>
          <a:lstStyle/>
          <a:p>
            <a:r>
              <a:rPr lang="en-US" dirty="0"/>
              <a:t>“SDK for weather and climate</a:t>
            </a:r>
            <a:br>
              <a:rPr lang="en-US" dirty="0"/>
            </a:br>
            <a:r>
              <a:rPr lang="en-US" dirty="0"/>
              <a:t>science”</a:t>
            </a:r>
          </a:p>
          <a:p>
            <a:r>
              <a:rPr lang="en-US" dirty="0"/>
              <a:t>Joint development between</a:t>
            </a:r>
            <a:br>
              <a:rPr lang="en-US" dirty="0"/>
            </a:br>
            <a:r>
              <a:rPr lang="en-US" dirty="0"/>
              <a:t>CSCS / </a:t>
            </a:r>
            <a:r>
              <a:rPr lang="en-US" dirty="0" err="1"/>
              <a:t>MeteoSwiss</a:t>
            </a:r>
            <a:r>
              <a:rPr lang="en-US" dirty="0"/>
              <a:t> / C2SM </a:t>
            </a:r>
          </a:p>
          <a:p>
            <a:r>
              <a:rPr lang="en-US" dirty="0"/>
              <a:t>Domain-specific for Earth</a:t>
            </a:r>
            <a:br>
              <a:rPr lang="en-US" dirty="0"/>
            </a:br>
            <a:r>
              <a:rPr lang="en-US" dirty="0"/>
              <a:t>system model components</a:t>
            </a:r>
          </a:p>
          <a:p>
            <a:r>
              <a:rPr lang="en-US" dirty="0"/>
              <a:t>Regional (production) and</a:t>
            </a:r>
            <a:br>
              <a:rPr lang="en-US" dirty="0"/>
            </a:br>
            <a:r>
              <a:rPr lang="en-US" dirty="0"/>
              <a:t>global grids (prototype)</a:t>
            </a:r>
          </a:p>
          <a:p>
            <a:r>
              <a:rPr lang="en-US" dirty="0"/>
              <a:t>Multiple APIs (C++, Python,</a:t>
            </a:r>
            <a:br>
              <a:rPr lang="en-US" dirty="0"/>
            </a:br>
            <a:r>
              <a:rPr lang="en-US" dirty="0" err="1"/>
              <a:t>gtclang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658423B1-28E2-D44C-B344-1BE1BE87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GridTools Framework</a:t>
            </a:r>
          </a:p>
        </p:txBody>
      </p:sp>
    </p:spTree>
    <p:extLst>
      <p:ext uri="{BB962C8B-B14F-4D97-AF65-F5344CB8AC3E}">
        <p14:creationId xmlns:p14="http://schemas.microsoft.com/office/powerpoint/2010/main" val="36735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7214" y="327040"/>
            <a:ext cx="7461250" cy="989013"/>
          </a:xfrm>
        </p:spPr>
        <p:txBody>
          <a:bodyPr/>
          <a:lstStyle/>
          <a:p>
            <a:r>
              <a:rPr lang="en-US" dirty="0" smtClean="0"/>
              <a:t>Performance portability, why do we need abstraction ?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605609" y="1434262"/>
            <a:ext cx="778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irectives : portable but not optimal code with single source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600" dirty="0" smtClean="0"/>
              <a:t>different optimization for different target architecture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1600" dirty="0"/>
              <a:t>i</a:t>
            </a:r>
            <a:r>
              <a:rPr lang="en-US" sz="1600" dirty="0" smtClean="0"/>
              <a:t>n the dynamics difficult to achieve opt. performance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589351304"/>
              </p:ext>
            </p:extLst>
          </p:nvPr>
        </p:nvGraphicFramePr>
        <p:xfrm>
          <a:off x="1233931" y="2366553"/>
          <a:ext cx="5782659" cy="272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rc 5"/>
          <p:cNvSpPr/>
          <p:nvPr/>
        </p:nvSpPr>
        <p:spPr bwMode="auto">
          <a:xfrm>
            <a:off x="2728210" y="2598234"/>
            <a:ext cx="717517" cy="845118"/>
          </a:xfrm>
          <a:prstGeom prst="arc">
            <a:avLst>
              <a:gd name="adj1" fmla="val 13728844"/>
              <a:gd name="adj2" fmla="val 618292"/>
            </a:avLst>
          </a:prstGeom>
          <a:noFill/>
          <a:ln w="0">
            <a:headEnd type="none" w="med" len="med"/>
            <a:tailEnd type="triangle" w="lg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c 6"/>
          <p:cNvSpPr/>
          <p:nvPr/>
        </p:nvSpPr>
        <p:spPr bwMode="auto">
          <a:xfrm>
            <a:off x="5320904" y="2450357"/>
            <a:ext cx="682296" cy="1077649"/>
          </a:xfrm>
          <a:prstGeom prst="arc">
            <a:avLst>
              <a:gd name="adj1" fmla="val 12813929"/>
              <a:gd name="adj2" fmla="val 404834"/>
            </a:avLst>
          </a:prstGeom>
          <a:noFill/>
          <a:ln w="0">
            <a:headEnd type="none" w="med" len="med"/>
            <a:tailEnd type="triangle" w="lg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45727" y="252894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</a:t>
            </a:r>
            <a:r>
              <a:rPr lang="en-US" sz="1600" dirty="0" smtClean="0"/>
              <a:t>1.3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960777" y="252894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x1.8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74320" y="5292812"/>
            <a:ext cx="6701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err="1" smtClean="0"/>
              <a:t>Possible</a:t>
            </a:r>
            <a:r>
              <a:rPr lang="de-CH" sz="1600" dirty="0" smtClean="0"/>
              <a:t> </a:t>
            </a:r>
            <a:r>
              <a:rPr lang="de-CH" sz="1600" dirty="0" err="1" smtClean="0"/>
              <a:t>solutions</a:t>
            </a:r>
            <a:r>
              <a:rPr lang="de-CH" sz="1600" dirty="0" smtClean="0"/>
              <a:t> : Domain </a:t>
            </a:r>
            <a:r>
              <a:rPr lang="de-CH" sz="1600" dirty="0" err="1" smtClean="0"/>
              <a:t>specific</a:t>
            </a:r>
            <a:r>
              <a:rPr lang="de-CH" sz="1600" dirty="0" smtClean="0"/>
              <a:t> Language (</a:t>
            </a:r>
            <a:r>
              <a:rPr lang="de-CH" sz="1600" dirty="0" err="1"/>
              <a:t>G</a:t>
            </a:r>
            <a:r>
              <a:rPr lang="de-CH" sz="1600" dirty="0" err="1" smtClean="0"/>
              <a:t>ridtools</a:t>
            </a:r>
            <a:r>
              <a:rPr lang="de-CH" sz="1600" dirty="0" smtClean="0"/>
              <a:t>), </a:t>
            </a:r>
            <a:r>
              <a:rPr lang="de-CH" sz="1600" dirty="0" err="1" smtClean="0"/>
              <a:t>abstraction</a:t>
            </a:r>
            <a:r>
              <a:rPr lang="de-CH" sz="1600" dirty="0" smtClean="0"/>
              <a:t>, CLAW 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1386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240" name="CLAW One column abstraction"/>
          <p:cNvSpPr>
            <a:spLocks noGrp="1"/>
          </p:cNvSpPr>
          <p:nvPr>
            <p:ph type="title" idx="4294967295"/>
          </p:nvPr>
        </p:nvSpPr>
        <p:spPr>
          <a:xfrm>
            <a:off x="1331912" y="188911"/>
            <a:ext cx="7455249" cy="1260747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rPr sz="2400" dirty="0"/>
              <a:t>CLAW </a:t>
            </a:r>
            <a:r>
              <a:rPr lang="de-CH" sz="2400" dirty="0" smtClean="0"/>
              <a:t>Single </a:t>
            </a:r>
            <a:r>
              <a:rPr sz="2400" dirty="0" smtClean="0"/>
              <a:t>column abstraction</a:t>
            </a:r>
            <a:r>
              <a:rPr lang="de-CH" sz="2400" dirty="0" smtClean="0"/>
              <a:t> </a:t>
            </a:r>
            <a:r>
              <a:rPr lang="de-CH" sz="2400" dirty="0" err="1" smtClean="0"/>
              <a:t>approach</a:t>
            </a:r>
            <a:r>
              <a:rPr lang="fr-CH" sz="2400" dirty="0" smtClean="0"/>
              <a:t> : performance </a:t>
            </a:r>
            <a:r>
              <a:rPr lang="fr-CH" sz="2400" dirty="0" err="1" smtClean="0"/>
              <a:t>portability</a:t>
            </a:r>
            <a:r>
              <a:rPr lang="fr-CH" sz="2400" dirty="0" smtClean="0"/>
              <a:t> in the Fortran </a:t>
            </a:r>
            <a:r>
              <a:rPr lang="fr-CH" sz="2400" dirty="0" err="1" smtClean="0"/>
              <a:t>physics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en-US" sz="2400" dirty="0">
                <a:hlinkClick r:id="rId2"/>
              </a:rPr>
              <a:t>https://github.com/claw-project</a:t>
            </a:r>
            <a:r>
              <a:rPr lang="en-US" sz="2400" dirty="0"/>
              <a:t>)</a:t>
            </a:r>
            <a:br>
              <a:rPr lang="en-US" sz="2400" dirty="0"/>
            </a:br>
            <a:endParaRPr sz="2400" dirty="0"/>
          </a:p>
        </p:txBody>
      </p:sp>
      <p:sp>
        <p:nvSpPr>
          <p:cNvPr id="242" name="Separation of concerns…"/>
          <p:cNvSpPr>
            <a:spLocks noGrp="1"/>
          </p:cNvSpPr>
          <p:nvPr>
            <p:ph type="body" sz="half" idx="4294967295"/>
          </p:nvPr>
        </p:nvSpPr>
        <p:spPr>
          <a:xfrm>
            <a:off x="4320400" y="1710753"/>
            <a:ext cx="4631894" cy="343649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r>
              <a:rPr dirty="0"/>
              <a:t>Separation of concerns</a:t>
            </a:r>
          </a:p>
          <a:p>
            <a:pPr marL="800100" lvl="1" indent="-342900">
              <a:spcBef>
                <a:spcPts val="600"/>
              </a:spcBef>
              <a:buChar char="•"/>
              <a:defRPr sz="2800"/>
            </a:pPr>
            <a:r>
              <a:rPr dirty="0"/>
              <a:t>Domain scientists focus on their </a:t>
            </a:r>
            <a:r>
              <a:rPr dirty="0" smtClean="0"/>
              <a:t>problem (</a:t>
            </a:r>
            <a:r>
              <a:rPr lang="de-CH" dirty="0"/>
              <a:t>1</a:t>
            </a:r>
            <a:r>
              <a:rPr dirty="0" smtClean="0"/>
              <a:t> </a:t>
            </a:r>
            <a:r>
              <a:rPr dirty="0"/>
              <a:t>column, 1 box)</a:t>
            </a:r>
          </a:p>
          <a:p>
            <a:pPr marL="800100" lvl="1" indent="-342900">
              <a:spcBef>
                <a:spcPts val="600"/>
              </a:spcBef>
              <a:buChar char="•"/>
              <a:defRPr sz="2800"/>
            </a:pPr>
            <a:r>
              <a:rPr dirty="0"/>
              <a:t>CLAW compiler produce code for each target and directive languages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09" y="1795346"/>
            <a:ext cx="3568333" cy="375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63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"/>
          <p:cNvSpPr>
            <a:spLocks noGrp="1"/>
          </p:cNvSpPr>
          <p:nvPr>
            <p:ph type="sldNum" sz="quarter" idx="2"/>
          </p:nvPr>
        </p:nvSpPr>
        <p:spPr>
          <a:xfrm>
            <a:off x="8587273" y="6593998"/>
            <a:ext cx="232877" cy="2565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260" name="!$claw parallelize forward…"/>
          <p:cNvSpPr/>
          <p:nvPr/>
        </p:nvSpPr>
        <p:spPr>
          <a:xfrm>
            <a:off x="1141927" y="1569275"/>
            <a:ext cx="6860146" cy="1138773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parallelize forward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DO </a:t>
            </a:r>
            <a:r>
              <a:rPr lang="fr-CH" dirty="0" err="1" smtClean="0"/>
              <a:t>icol</a:t>
            </a:r>
            <a:r>
              <a:rPr lang="fr-CH" dirty="0" smtClean="0"/>
              <a:t> </a:t>
            </a:r>
            <a:r>
              <a:rPr dirty="0" smtClean="0"/>
              <a:t>= </a:t>
            </a:r>
            <a:r>
              <a:rPr dirty="0"/>
              <a:t>1, </a:t>
            </a:r>
            <a:r>
              <a:rPr lang="fr-CH" dirty="0" err="1" smtClean="0"/>
              <a:t>ncol</a:t>
            </a:r>
            <a:endParaRPr dirty="0"/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CALL lw_solver(ngpt, nlay, </a:t>
            </a:r>
            <a:r>
              <a:rPr dirty="0" smtClean="0"/>
              <a:t>tau(i</a:t>
            </a:r>
            <a:r>
              <a:rPr lang="fr-CH" dirty="0" smtClean="0"/>
              <a:t>col</a:t>
            </a:r>
            <a:r>
              <a:rPr dirty="0" smtClean="0"/>
              <a:t>,:,:))</a:t>
            </a:r>
            <a:endParaRPr dirty="0"/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END DO</a:t>
            </a:r>
          </a:p>
        </p:txBody>
      </p:sp>
      <p:sp>
        <p:nvSpPr>
          <p:cNvPr id="261" name="CALL lw_solver(ngpt, nlay, tau)"/>
          <p:cNvSpPr/>
          <p:nvPr/>
        </p:nvSpPr>
        <p:spPr>
          <a:xfrm>
            <a:off x="1141927" y="3338607"/>
            <a:ext cx="6860146" cy="345441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CALL lw_solver(ngpt, nlay, tau)</a:t>
            </a:r>
          </a:p>
        </p:txBody>
      </p:sp>
      <p:sp>
        <p:nvSpPr>
          <p:cNvPr id="262" name="RRTMGP Example - driver code"/>
          <p:cNvSpPr>
            <a:spLocks noGrp="1"/>
          </p:cNvSpPr>
          <p:nvPr>
            <p:ph type="title" idx="4294967295"/>
          </p:nvPr>
        </p:nvSpPr>
        <p:spPr>
          <a:xfrm>
            <a:off x="1331912" y="188912"/>
            <a:ext cx="7416801" cy="597156"/>
          </a:xfrm>
          <a:prstGeom prst="rect">
            <a:avLst/>
          </a:prstGeo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fr-CH" sz="2400" dirty="0" err="1"/>
              <a:t>Claw</a:t>
            </a:r>
            <a:r>
              <a:rPr lang="fr-CH" sz="2400" dirty="0"/>
              <a:t> one </a:t>
            </a:r>
            <a:r>
              <a:rPr lang="fr-CH" sz="2400" dirty="0" err="1"/>
              <a:t>column</a:t>
            </a:r>
            <a:r>
              <a:rPr lang="fr-CH" sz="2400" dirty="0"/>
              <a:t> </a:t>
            </a:r>
            <a:r>
              <a:rPr lang="fr-CH" sz="2400" dirty="0" err="1"/>
              <a:t>example</a:t>
            </a:r>
            <a:endParaRPr sz="2400" dirty="0"/>
          </a:p>
        </p:txBody>
      </p:sp>
      <p:sp>
        <p:nvSpPr>
          <p:cNvPr id="6" name="SUBROUTINE lw_solver(ngpt, nlay, tau, …)…"/>
          <p:cNvSpPr/>
          <p:nvPr/>
        </p:nvSpPr>
        <p:spPr>
          <a:xfrm>
            <a:off x="1141926" y="3908091"/>
            <a:ext cx="6860147" cy="1661993"/>
          </a:xfrm>
          <a:prstGeom prst="rect">
            <a:avLst/>
          </a:prstGeom>
          <a:solidFill>
            <a:srgbClr val="F7F7F7"/>
          </a:solidFill>
          <a:ln w="12700">
            <a:solidFill>
              <a:srgbClr val="A7A7A7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SUBROUTINE lw_solver(ngpt, nlay, tau, …)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define dimension icol(1:ncol) &amp;</a:t>
            </a:r>
          </a:p>
          <a:p>
            <a:pPr lvl="1" indent="228600" defTabSz="457200">
              <a:defRPr sz="1700" b="1">
                <a:solidFill>
                  <a:srgbClr val="0433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!$claw parallelize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DO igpt = 1, ngpt</a:t>
            </a:r>
          </a:p>
          <a:p>
            <a:pPr lvl="1" indent="228600"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DO ilev = 1, nlay</a:t>
            </a:r>
          </a:p>
          <a:p>
            <a:pPr defTabSz="457200">
              <a:defRPr sz="17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      tau_loc(ilev) = max(tau(ilev,igpt) </a:t>
            </a:r>
            <a:r>
              <a:rPr dirty="0" smtClean="0"/>
              <a:t>…</a:t>
            </a: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5569753" y="2742439"/>
            <a:ext cx="3315462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Loop over horizontal direction </a:t>
            </a:r>
            <a:r>
              <a:rPr lang="en-US" smtClean="0"/>
              <a:t>generated by claw at compile time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9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125263" y="116632"/>
            <a:ext cx="7516008" cy="708082"/>
          </a:xfrm>
        </p:spPr>
        <p:txBody>
          <a:bodyPr>
            <a:normAutofit/>
          </a:bodyPr>
          <a:lstStyle/>
          <a:p>
            <a:r>
              <a:rPr lang="de-DE" altLang="de-DE" sz="3200" dirty="0" smtClean="0"/>
              <a:t>PP POMPA Integration Status</a:t>
            </a:r>
            <a:endParaRPr lang="de-DE" altLang="de-DE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5745317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of the GPU version planned for Q4 2018</a:t>
            </a:r>
            <a:endParaRPr lang="en-US" dirty="0"/>
          </a:p>
        </p:txBody>
      </p:sp>
      <p:graphicFrame>
        <p:nvGraphicFramePr>
          <p:cNvPr id="6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40602"/>
              </p:ext>
            </p:extLst>
          </p:nvPr>
        </p:nvGraphicFramePr>
        <p:xfrm>
          <a:off x="539552" y="1904058"/>
          <a:ext cx="8304419" cy="3839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5240"/>
                <a:gridCol w="2779179"/>
              </a:tblGrid>
              <a:tr h="293873">
                <a:tc>
                  <a:txBody>
                    <a:bodyPr/>
                    <a:lstStyle/>
                    <a:p>
                      <a:pPr algn="l"/>
                      <a:r>
                        <a:rPr lang="de-DE" sz="1800" b="1" dirty="0" smtClean="0"/>
                        <a:t>Components</a:t>
                      </a:r>
                      <a:endParaRPr lang="de-DE" sz="1800" b="1" dirty="0"/>
                    </a:p>
                  </a:txBody>
                  <a:tcPr marL="91452" marR="91452" marT="45684" marB="4568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/>
                        <a:t>Status</a:t>
                      </a:r>
                      <a:endParaRPr lang="de-DE" sz="1800" b="1" dirty="0"/>
                    </a:p>
                  </a:txBody>
                  <a:tcPr marL="91452" marR="91452" marT="45684" marB="45684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87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C++ (STELLA)</a:t>
                      </a:r>
                      <a:r>
                        <a:rPr lang="de-DE" sz="1800" b="0" kern="1200" baseline="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dynamics</a:t>
                      </a:r>
                      <a:endParaRPr lang="de-DE" sz="1800" b="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Merged</a:t>
                      </a:r>
                      <a:endParaRPr lang="de-DE" sz="1800" b="0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</a:tr>
              <a:tr h="53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Physics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radiation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surface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sso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turbulence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microphysics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, Tiedtke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convection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shallow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convection</a:t>
                      </a:r>
                      <a:endParaRPr lang="de-DE" sz="1800" b="0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Merged</a:t>
                      </a:r>
                      <a:endParaRPr lang="de-DE" sz="1800" b="0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</a:tr>
              <a:tr h="293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8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de-DE" sz="18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Bechtold </a:t>
                      </a:r>
                      <a:r>
                        <a:rPr lang="de-DE" sz="18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convection</a:t>
                      </a:r>
                      <a:endParaRPr lang="de-DE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On </a:t>
                      </a:r>
                      <a:r>
                        <a:rPr lang="de-DE" sz="18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going</a:t>
                      </a:r>
                      <a:r>
                        <a:rPr lang="de-DE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(COMET)</a:t>
                      </a:r>
                      <a:endParaRPr lang="de-DE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52" marR="91452" marT="45684" marB="45684"/>
                </a:tc>
              </a:tr>
              <a:tr h="29387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Physics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de-DE" sz="18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e-DE" sz="1800" dirty="0" err="1" smtClean="0"/>
                        <a:t>Sea-ice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</a:rPr>
                        <a:t>planned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684" marB="45684"/>
                </a:tc>
              </a:tr>
              <a:tr h="30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Data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assimilation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Nudging</a:t>
                      </a:r>
                      <a:endParaRPr lang="de-DE" sz="1800" b="0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Merged</a:t>
                      </a:r>
                      <a:endParaRPr lang="de-DE" sz="1800" b="0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</a:tr>
              <a:tr h="3167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Data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assimilation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: Latent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heat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nudging</a:t>
                      </a:r>
                      <a:endParaRPr lang="de-DE" sz="1800" b="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Completed</a:t>
                      </a:r>
                      <a:endParaRPr lang="de-DE" sz="1800" b="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</a:tr>
              <a:tr h="29387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Organize</a:t>
                      </a: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code</a:t>
                      </a:r>
                      <a:endParaRPr lang="de-DE" sz="1800" b="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Completed</a:t>
                      </a:r>
                      <a:endParaRPr lang="de-DE" sz="1800" b="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</a:tr>
              <a:tr h="29387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Communication (GLC : GPU-GPU)</a:t>
                      </a:r>
                      <a:endParaRPr lang="de-DE" sz="1800" b="0" kern="1200" dirty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Merged</a:t>
                      </a:r>
                      <a:endParaRPr lang="de-DE" sz="1800" b="0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52" marR="91452" marT="45684" marB="45684"/>
                </a:tc>
              </a:tr>
            </a:tbl>
          </a:graphicData>
        </a:graphic>
      </p:graphicFrame>
      <p:sp>
        <p:nvSpPr>
          <p:cNvPr id="8" name="ZoneTexte 2"/>
          <p:cNvSpPr txBox="1"/>
          <p:nvPr/>
        </p:nvSpPr>
        <p:spPr>
          <a:xfrm>
            <a:off x="539552" y="77577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All </a:t>
            </a:r>
            <a:r>
              <a:rPr lang="de-CH" dirty="0" err="1" smtClean="0"/>
              <a:t>main</a:t>
            </a:r>
            <a:r>
              <a:rPr lang="de-CH" dirty="0" smtClean="0"/>
              <a:t> </a:t>
            </a:r>
            <a:r>
              <a:rPr lang="de-CH" dirty="0" err="1" smtClean="0"/>
              <a:t>developments</a:t>
            </a:r>
            <a:r>
              <a:rPr lang="de-CH" dirty="0" smtClean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POMPA </a:t>
            </a:r>
            <a:r>
              <a:rPr lang="de-CH" dirty="0" err="1"/>
              <a:t>priority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completed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being</a:t>
            </a:r>
            <a:r>
              <a:rPr lang="de-CH" dirty="0" smtClean="0"/>
              <a:t> </a:t>
            </a:r>
            <a:r>
              <a:rPr lang="de-CH" dirty="0" err="1" smtClean="0"/>
              <a:t>reviewed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merged</a:t>
            </a:r>
            <a:r>
              <a:rPr lang="de-CH" dirty="0" smtClean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offical</a:t>
            </a:r>
            <a:r>
              <a:rPr lang="de-CH" dirty="0"/>
              <a:t> COSMO </a:t>
            </a:r>
            <a:r>
              <a:rPr lang="de-CH" dirty="0" err="1"/>
              <a:t>code</a:t>
            </a:r>
            <a:endParaRPr lang="de-C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B41AD23-4062-7749-BD6E-9A9790A94F4D}"/>
              </a:ext>
            </a:extLst>
          </p:cNvPr>
          <p:cNvGrpSpPr/>
          <p:nvPr/>
        </p:nvGrpSpPr>
        <p:grpSpPr>
          <a:xfrm>
            <a:off x="748983" y="1220229"/>
            <a:ext cx="8087042" cy="4917650"/>
            <a:chOff x="748983" y="1220229"/>
            <a:chExt cx="8087042" cy="4917650"/>
          </a:xfrm>
        </p:grpSpPr>
        <p:pic>
          <p:nvPicPr>
            <p:cNvPr id="22" name="Picture 5">
              <a:extLst>
                <a:ext uri="{FF2B5EF4-FFF2-40B4-BE49-F238E27FC236}">
                  <a16:creationId xmlns:a16="http://schemas.microsoft.com/office/drawing/2014/main" xmlns="" id="{F87BDF23-778B-3D48-A45D-A5A49FD39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3" y="1220229"/>
              <a:ext cx="7686675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ular Callout 22">
              <a:extLst>
                <a:ext uri="{FF2B5EF4-FFF2-40B4-BE49-F238E27FC236}">
                  <a16:creationId xmlns:a16="http://schemas.microsoft.com/office/drawing/2014/main" xmlns="" id="{6408C1FB-5235-E246-9A0B-B9EA40E4491B}"/>
                </a:ext>
              </a:extLst>
            </p:cNvPr>
            <p:cNvSpPr/>
            <p:nvPr/>
          </p:nvSpPr>
          <p:spPr bwMode="auto">
            <a:xfrm>
              <a:off x="4202544" y="4597040"/>
              <a:ext cx="4633481" cy="1540839"/>
            </a:xfrm>
            <a:prstGeom prst="wedgeRectCallout">
              <a:avLst>
                <a:gd name="adj1" fmla="val -76505"/>
                <a:gd name="adj2" fmla="val -23241"/>
              </a:avLst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44000" tIns="144000" rIns="144000" bIns="144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Heavily optimized code is faster than Fortran + OpenACC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(Example: 1.5x for horizontal diffusion operator)</a:t>
              </a: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B98660E-8C0F-1F41-B8C4-7C670F58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 myth</a:t>
            </a:r>
          </a:p>
        </p:txBody>
      </p:sp>
    </p:spTree>
    <p:extLst>
      <p:ext uri="{BB962C8B-B14F-4D97-AF65-F5344CB8AC3E}">
        <p14:creationId xmlns:p14="http://schemas.microsoft.com/office/powerpoint/2010/main" val="5560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sz="1800"/>
              <a:t>Compilers will not solve the problem!</a:t>
            </a:r>
          </a:p>
          <a:p>
            <a:r>
              <a:rPr lang="en-US" sz="1800"/>
              <a:t>DSL-based code can be automatically optimized for a specific hardware target</a:t>
            </a:r>
          </a:p>
          <a:p>
            <a:r>
              <a:rPr lang="en-US" sz="1400"/>
              <a:t>E.g. “Design of a Compiler Framework for Domain Specific Languages for Geophysical Fluid Dynamics Models” (Fabian Thüring, MSc thesis)</a:t>
            </a:r>
            <a:endParaRPr lang="en-US" sz="1800"/>
          </a:p>
          <a:p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(Automatic optimization)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7450" y="2956809"/>
            <a:ext cx="7522358" cy="3270819"/>
            <a:chOff x="1187450" y="2956809"/>
            <a:chExt cx="7522358" cy="32708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450" y="2956809"/>
              <a:ext cx="4433777" cy="3270819"/>
            </a:xfrm>
            <a:prstGeom prst="rect">
              <a:avLst/>
            </a:prstGeom>
          </p:spPr>
        </p:pic>
        <p:sp>
          <p:nvSpPr>
            <p:cNvPr id="8" name="Text Placeholder 7"/>
            <p:cNvSpPr txBox="1">
              <a:spLocks/>
            </p:cNvSpPr>
            <p:nvPr/>
          </p:nvSpPr>
          <p:spPr>
            <a:xfrm>
              <a:off x="5720316" y="3125972"/>
              <a:ext cx="2989492" cy="2966484"/>
            </a:xfrm>
            <a:prstGeom prst="rect">
              <a:avLst/>
            </a:prstGeom>
          </p:spPr>
          <p:txBody>
            <a:bodyPr/>
            <a:lstStyle>
              <a:lvl1pPr marL="266700" marR="0" indent="-2667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4375" indent="-2571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Symbol" panose="05050102010706020507" pitchFamily="18" charset="2"/>
                <a:buChar char="-"/>
                <a:defRPr sz="2100" baseline="0">
                  <a:solidFill>
                    <a:schemeClr val="tx1"/>
                  </a:solidFill>
                  <a:latin typeface="+mn-lt"/>
                </a:defRPr>
              </a:lvl2pPr>
              <a:lvl3pPr marL="11430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 sz="2100" baseline="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b="1" kern="0" dirty="0" smtClean="0"/>
                <a:t>Example: Fast-waves solver</a:t>
              </a:r>
              <a:endParaRPr lang="en-US" sz="1400" b="1" kern="0" dirty="0"/>
            </a:p>
            <a:p>
              <a:r>
                <a:rPr lang="en-US" sz="1400" kern="0" dirty="0"/>
                <a:t>Graph representation of code</a:t>
              </a:r>
              <a:endParaRPr lang="en-US" sz="1400" kern="0" dirty="0" smtClean="0"/>
            </a:p>
            <a:p>
              <a:r>
                <a:rPr lang="en-US" sz="1400" kern="0" dirty="0" smtClean="0"/>
                <a:t>Rearrange for data-locality</a:t>
              </a:r>
            </a:p>
            <a:p>
              <a:r>
                <a:rPr lang="en-US" sz="1400" kern="0" dirty="0"/>
                <a:t>Run independent computations in parallel</a:t>
              </a:r>
              <a:endParaRPr lang="en-US" sz="1400" kern="0" dirty="0" smtClean="0"/>
            </a:p>
            <a:p>
              <a:endParaRPr lang="en-US" sz="1400" kern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295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STELLA SYNTAX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736205"/>
            <a:ext cx="7992888" cy="506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95536" y="3212976"/>
            <a:ext cx="3600400" cy="93610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020" y="5512876"/>
            <a:ext cx="684076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Only specify neighbourhood relations and domain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Code for specific architecture is generated at compile time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63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 quasi-global</a:t>
            </a:r>
            <a:endParaRPr lang="en-GB" dirty="0"/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040687"/>
              </p:ext>
            </p:extLst>
          </p:nvPr>
        </p:nvGraphicFramePr>
        <p:xfrm>
          <a:off x="1254125" y="1245060"/>
          <a:ext cx="5991700" cy="1891240"/>
        </p:xfrm>
        <a:graphic>
          <a:graphicData uri="http://schemas.openxmlformats.org/drawingml/2006/table">
            <a:tbl>
              <a:tblPr firstRow="1" bandRow="1"/>
              <a:tblGrid>
                <a:gridCol w="1497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7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7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2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CH" sz="1800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CH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de-CH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de-CH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nodes</a:t>
                      </a:r>
                      <a:endParaRPr lang="de-CH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SYPD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MWh / SY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 km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r>
                        <a:rPr lang="de-CH" sz="1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</a:t>
                      </a:r>
                      <a:endParaRPr lang="de-CH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4,888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28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 km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4,888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406379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440886" y="127595"/>
            <a:ext cx="1707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/>
              <a:t>Source: Vogt, 2017</a:t>
            </a:r>
            <a:endParaRPr lang="de-CH" sz="140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203492" y="3414016"/>
            <a:ext cx="7527926" cy="41894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it take to do a 36 year AMIP simulation?</a:t>
            </a:r>
          </a:p>
          <a:p>
            <a:pPr marL="0" indent="0">
              <a:buNone/>
            </a:pPr>
            <a:endParaRPr lang="de-CH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76268"/>
              </p:ext>
            </p:extLst>
          </p:nvPr>
        </p:nvGraphicFramePr>
        <p:xfrm>
          <a:off x="1254125" y="3940705"/>
          <a:ext cx="7328401" cy="2123440"/>
        </p:xfrm>
        <a:graphic>
          <a:graphicData uri="http://schemas.openxmlformats.org/drawingml/2006/table">
            <a:tbl>
              <a:tblPr firstRow="1" firstCol="1" bandRow="1"/>
              <a:tblGrid>
                <a:gridCol w="2595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9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3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CH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de-CH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de-CH" sz="1800" baseline="0" dirty="0">
                          <a:latin typeface="Arial"/>
                          <a:cs typeface="+mn-cs"/>
                        </a:rPr>
                        <a:t>0.93</a:t>
                      </a:r>
                      <a:r>
                        <a:rPr lang="de-CH" dirty="0"/>
                        <a:t> k</a:t>
                      </a:r>
                      <a:r>
                        <a:rPr lang="de-CH" baseline="0" dirty="0"/>
                        <a:t>m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CH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de-CH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de-CH" sz="1800" baseline="0" dirty="0">
                          <a:latin typeface="Arial"/>
                          <a:cs typeface="+mn-cs"/>
                        </a:rPr>
                        <a:t>1.9</a:t>
                      </a:r>
                      <a:r>
                        <a:rPr lang="de-CH" baseline="0" dirty="0"/>
                        <a:t> km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Time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to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solution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/>
                        <a:t>840 </a:t>
                      </a:r>
                      <a:r>
                        <a:rPr lang="de-CH" baseline="0"/>
                        <a:t>days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/>
                        <a:t>156 days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 err="1"/>
                        <a:t>Energy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to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solution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22 </a:t>
                      </a:r>
                      <a:r>
                        <a:rPr lang="de-CH" dirty="0" err="1"/>
                        <a:t>GWh</a:t>
                      </a:r>
                      <a:r>
                        <a:rPr lang="de-CH" dirty="0"/>
                        <a:t> (0.9</a:t>
                      </a:r>
                      <a:r>
                        <a:rPr lang="de-CH" baseline="0" dirty="0"/>
                        <a:t> M$)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3.5 </a:t>
                      </a:r>
                      <a:r>
                        <a:rPr lang="de-CH" dirty="0" err="1"/>
                        <a:t>GWh</a:t>
                      </a:r>
                      <a:r>
                        <a:rPr lang="de-CH" dirty="0"/>
                        <a:t> (0.150</a:t>
                      </a:r>
                      <a:r>
                        <a:rPr lang="de-CH" baseline="0" dirty="0"/>
                        <a:t> M$)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CO2eq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to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solution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/>
                        <a:t>3’800</a:t>
                      </a:r>
                      <a:r>
                        <a:rPr lang="de-CH" baseline="0"/>
                        <a:t> tons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/>
                        <a:t>640 </a:t>
                      </a:r>
                      <a:r>
                        <a:rPr lang="de-CH" baseline="0"/>
                        <a:t>tons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$ </a:t>
                      </a:r>
                      <a:r>
                        <a:rPr lang="de-CH" dirty="0" err="1"/>
                        <a:t>to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solution</a:t>
                      </a:r>
                      <a:r>
                        <a:rPr lang="de-CH" baseline="0" dirty="0"/>
                        <a:t/>
                      </a:r>
                      <a:br>
                        <a:rPr lang="de-CH" baseline="0" dirty="0"/>
                      </a:br>
                      <a:r>
                        <a:rPr lang="de-CH" baseline="0" dirty="0"/>
                        <a:t>(2go.cscs.ch)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97 M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node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hours</a:t>
                      </a:r>
                      <a:endParaRPr lang="de-CH" baseline="0" dirty="0"/>
                    </a:p>
                    <a:p>
                      <a:r>
                        <a:rPr lang="de-CH" baseline="0" dirty="0">
                          <a:sym typeface="Wingdings" panose="05000000000000000000" pitchFamily="2" charset="2"/>
                        </a:rPr>
                        <a:t> 68 M$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dirty="0"/>
                        <a:t>18</a:t>
                      </a:r>
                      <a:r>
                        <a:rPr lang="de-CH" baseline="0" dirty="0"/>
                        <a:t> </a:t>
                      </a:r>
                      <a:r>
                        <a:rPr lang="de-CH" dirty="0"/>
                        <a:t>M </a:t>
                      </a:r>
                      <a:r>
                        <a:rPr lang="de-CH" dirty="0" err="1"/>
                        <a:t>node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hours</a:t>
                      </a:r>
                      <a:endParaRPr lang="de-CH" dirty="0"/>
                    </a:p>
                    <a:p>
                      <a:r>
                        <a:rPr lang="de-CH" dirty="0">
                          <a:sym typeface="Wingdings" panose="05000000000000000000" pitchFamily="2" charset="2"/>
                        </a:rPr>
                        <a:t> 12 M$</a:t>
                      </a:r>
                      <a:endParaRPr lang="de-CH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0B1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68287"/>
            <a:ext cx="7461250" cy="989013"/>
          </a:xfrm>
        </p:spPr>
        <p:txBody>
          <a:bodyPr/>
          <a:lstStyle/>
          <a:p>
            <a:r>
              <a:rPr lang="de-CH" dirty="0"/>
              <a:t>Ensemble </a:t>
            </a:r>
            <a:r>
              <a:rPr lang="de-CH" dirty="0" err="1" smtClean="0"/>
              <a:t>prediction</a:t>
            </a:r>
            <a:endParaRPr lang="en-US" altLang="de-DE" dirty="0" smtClean="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17550" y="966787"/>
            <a:ext cx="5657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1600" dirty="0"/>
              <a:t>The atmospheric system is a chaotic system: </a:t>
            </a:r>
            <a:br>
              <a:rPr lang="en-GB" altLang="de-DE" sz="1600" dirty="0"/>
            </a:br>
            <a:r>
              <a:rPr lang="en-GB" altLang="de-DE" sz="1600" dirty="0"/>
              <a:t>i.e. high sensitivity to initial condition </a:t>
            </a:r>
            <a:endParaRPr lang="en-US" altLang="de-DE" sz="1600" dirty="0"/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073275"/>
            <a:ext cx="3438525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717550" y="1722438"/>
            <a:ext cx="305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 b="1">
                <a:solidFill>
                  <a:srgbClr val="FF0000"/>
                </a:solidFill>
              </a:rPr>
              <a:t>Initial conditions (dotted lines)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790575" y="4440238"/>
            <a:ext cx="2473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>
                <a:solidFill>
                  <a:srgbClr val="339933"/>
                </a:solidFill>
              </a:rPr>
              <a:t>Initial conditions (full lines)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0" y="1257300"/>
            <a:ext cx="289718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200" y="3879850"/>
            <a:ext cx="2859088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511800" y="1447800"/>
            <a:ext cx="2844800" cy="177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5537200" y="4076700"/>
            <a:ext cx="2844800" cy="1778000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V="1">
            <a:off x="4356100" y="2387600"/>
            <a:ext cx="850900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4330700" y="4152900"/>
            <a:ext cx="800100" cy="3429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5749925" y="3284538"/>
            <a:ext cx="240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1">
                <a:solidFill>
                  <a:srgbClr val="FF0000"/>
                </a:solidFill>
              </a:rPr>
              <a:t>Operational 120 h forecast</a:t>
            </a: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5845175" y="5926138"/>
            <a:ext cx="207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>
                <a:solidFill>
                  <a:srgbClr val="FF0000"/>
                </a:solidFill>
              </a:rPr>
              <a:t>Modified forecast</a:t>
            </a:r>
          </a:p>
        </p:txBody>
      </p:sp>
    </p:spTree>
    <p:extLst>
      <p:ext uri="{BB962C8B-B14F-4D97-AF65-F5344CB8AC3E}">
        <p14:creationId xmlns:p14="http://schemas.microsoft.com/office/powerpoint/2010/main" val="26361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the Earth system</a:t>
            </a:r>
          </a:p>
        </p:txBody>
      </p:sp>
      <p:pic>
        <p:nvPicPr>
          <p:cNvPr id="1026" name="Picture 2" descr="tmospheric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100" y="1246188"/>
            <a:ext cx="718185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6686" y="5484813"/>
            <a:ext cx="5378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(source https://www.ecmwf.int/sites/default/files/medialibrary/2017-09/atmospheric-physics-754px.jpg)</a:t>
            </a:r>
          </a:p>
        </p:txBody>
      </p:sp>
    </p:spTree>
    <p:extLst>
      <p:ext uri="{BB962C8B-B14F-4D97-AF65-F5344CB8AC3E}">
        <p14:creationId xmlns:p14="http://schemas.microsoft.com/office/powerpoint/2010/main" val="29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9030"/>
            <a:ext cx="9144000" cy="1070386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0" y="1"/>
            <a:ext cx="9144000" cy="836613"/>
            <a:chOff x="0" y="0"/>
            <a:chExt cx="12192000" cy="836613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836613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6363" y="85725"/>
              <a:ext cx="118134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GPU </a:t>
              </a:r>
              <a:r>
                <a:rPr lang="it-IT" sz="32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porting</a:t>
              </a:r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of </a:t>
              </a:r>
              <a:r>
                <a:rPr lang="it-IT" sz="32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Bechtold</a:t>
              </a:r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it-IT" sz="3200" b="1" i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scheme</a:t>
              </a:r>
              <a:r>
                <a:rPr lang="it-IT" sz="32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 COSMO </a:t>
              </a:r>
              <a:endParaRPr lang="it-IT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3106309" y="1101705"/>
            <a:ext cx="5489938" cy="4962909"/>
            <a:chOff x="1166533" y="1438559"/>
            <a:chExt cx="7319917" cy="4962909"/>
          </a:xfrm>
        </p:grpSpPr>
        <p:grpSp>
          <p:nvGrpSpPr>
            <p:cNvPr id="13" name="Gruppo 12"/>
            <p:cNvGrpSpPr/>
            <p:nvPr/>
          </p:nvGrpSpPr>
          <p:grpSpPr>
            <a:xfrm>
              <a:off x="1166533" y="2730070"/>
              <a:ext cx="2899620" cy="1042457"/>
              <a:chOff x="1268366" y="2285395"/>
              <a:chExt cx="2509889" cy="845412"/>
            </a:xfrm>
          </p:grpSpPr>
          <p:sp>
            <p:nvSpPr>
              <p:cNvPr id="2" name="Ovale 1"/>
              <p:cNvSpPr/>
              <p:nvPr/>
            </p:nvSpPr>
            <p:spPr>
              <a:xfrm>
                <a:off x="1268366" y="2285395"/>
                <a:ext cx="2509889" cy="845412"/>
              </a:xfrm>
              <a:prstGeom prst="ellipse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501914" y="2499409"/>
                <a:ext cx="1937982" cy="57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c</a:t>
                </a:r>
                <a:r>
                  <a:rPr lang="it-IT" sz="2000" b="1" dirty="0" smtClean="0"/>
                  <a:t>onv_cumaster.f90</a:t>
                </a:r>
                <a:endParaRPr lang="it-IT" sz="2000" b="1" dirty="0"/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>
              <a:off x="5431802" y="1438559"/>
              <a:ext cx="2702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1" dirty="0"/>
                <a:t>c</a:t>
              </a:r>
              <a:r>
                <a:rPr lang="it-IT" sz="1800" b="1" dirty="0" smtClean="0"/>
                <a:t>onv_cuinit.f90</a:t>
              </a:r>
              <a:endParaRPr lang="it-IT" sz="1800" b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431804" y="2530014"/>
              <a:ext cx="2702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1" dirty="0" smtClean="0"/>
                <a:t>conv_cuascn.f90</a:t>
              </a:r>
              <a:endParaRPr lang="it-IT" sz="1800" b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431803" y="3531592"/>
              <a:ext cx="3000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1" dirty="0" smtClean="0"/>
                <a:t>conv_cudescn.f90</a:t>
              </a:r>
              <a:endParaRPr lang="it-IT" sz="1800" b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117754" y="4513077"/>
              <a:ext cx="3368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800" b="1" dirty="0" smtClean="0"/>
                <a:t>conv_cufluxtends.f90</a:t>
              </a:r>
              <a:endParaRPr lang="it-IT" sz="1800" b="1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431802" y="1719617"/>
              <a:ext cx="2142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/>
                <a:t>Inizialization</a:t>
              </a:r>
              <a:r>
                <a:rPr lang="it-IT" sz="1600" i="1" dirty="0" smtClean="0"/>
                <a:t> of </a:t>
              </a:r>
              <a:r>
                <a:rPr lang="it-IT" sz="1600" i="1" dirty="0" err="1" smtClean="0"/>
                <a:t>physical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fields</a:t>
              </a:r>
              <a:endParaRPr lang="it-IT" sz="1600" i="1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431802" y="2780704"/>
              <a:ext cx="24975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/>
                <a:t>Calculations</a:t>
              </a:r>
              <a:r>
                <a:rPr lang="it-IT" sz="1600" i="1" dirty="0" smtClean="0"/>
                <a:t> for </a:t>
              </a:r>
              <a:r>
                <a:rPr lang="it-IT" sz="1600" i="1" dirty="0" err="1" smtClean="0"/>
                <a:t>cloud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ascents</a:t>
              </a:r>
              <a:r>
                <a:rPr lang="it-IT" sz="1600" i="1" dirty="0" smtClean="0"/>
                <a:t> for </a:t>
              </a:r>
              <a:r>
                <a:rPr lang="it-IT" sz="1600" i="1" dirty="0" err="1" smtClean="0"/>
                <a:t>cumulus</a:t>
              </a:r>
              <a:endParaRPr lang="it-IT" sz="1600" i="1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431802" y="3772527"/>
              <a:ext cx="24975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 err="1" smtClean="0"/>
                <a:t>Calculates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cumulus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downdraft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descent</a:t>
              </a:r>
              <a:endParaRPr lang="it-IT" sz="1600" i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363559" y="4801030"/>
              <a:ext cx="268179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i="1" dirty="0" err="1" smtClean="0"/>
                <a:t>Calculates</a:t>
              </a:r>
              <a:r>
                <a:rPr lang="it-IT" sz="1400" i="1" dirty="0" smtClean="0"/>
                <a:t> </a:t>
              </a:r>
              <a:r>
                <a:rPr lang="it-IT" sz="1400" i="1" dirty="0" err="1" smtClean="0"/>
                <a:t>convective</a:t>
              </a:r>
              <a:r>
                <a:rPr lang="it-IT" sz="1400" i="1" dirty="0" smtClean="0"/>
                <a:t> </a:t>
              </a:r>
              <a:r>
                <a:rPr lang="it-IT" sz="1400" i="1" dirty="0" err="1" smtClean="0"/>
                <a:t>fluxes</a:t>
              </a:r>
              <a:r>
                <a:rPr lang="it-IT" sz="1400" i="1" dirty="0" smtClean="0"/>
                <a:t> in </a:t>
              </a:r>
              <a:r>
                <a:rPr lang="it-IT" sz="1400" i="1" dirty="0" err="1" smtClean="0"/>
                <a:t>cloud</a:t>
              </a:r>
              <a:r>
                <a:rPr lang="it-IT" sz="1400" i="1" dirty="0" smtClean="0"/>
                <a:t> and in  </a:t>
              </a:r>
              <a:r>
                <a:rPr lang="it-IT" sz="1400" i="1" dirty="0" err="1" smtClean="0"/>
                <a:t>subcloud</a:t>
              </a:r>
              <a:r>
                <a:rPr lang="it-IT" sz="1400" i="1" dirty="0" smtClean="0"/>
                <a:t> </a:t>
              </a:r>
              <a:r>
                <a:rPr lang="it-IT" sz="1400" i="1" dirty="0" err="1" smtClean="0"/>
                <a:t>layers</a:t>
              </a:r>
              <a:r>
                <a:rPr lang="it-IT" sz="1400" i="1" dirty="0" smtClean="0"/>
                <a:t>. </a:t>
              </a:r>
            </a:p>
            <a:p>
              <a:pPr algn="just"/>
              <a:r>
                <a:rPr lang="it-IT" sz="1400" i="1" dirty="0" smtClean="0"/>
                <a:t>Update of T, Q, U, V and </a:t>
              </a:r>
              <a:r>
                <a:rPr lang="it-IT" sz="1400" i="1" dirty="0" err="1" smtClean="0"/>
                <a:t>computation</a:t>
              </a:r>
              <a:r>
                <a:rPr lang="it-IT" sz="1400" i="1" dirty="0" smtClean="0"/>
                <a:t> of </a:t>
              </a:r>
              <a:r>
                <a:rPr lang="it-IT" sz="1400" i="1" dirty="0" err="1" smtClean="0"/>
                <a:t>transport</a:t>
              </a:r>
              <a:r>
                <a:rPr lang="it-IT" sz="1400" i="1" dirty="0" smtClean="0"/>
                <a:t> of </a:t>
              </a:r>
              <a:r>
                <a:rPr lang="it-IT" sz="1400" i="1" dirty="0" err="1" smtClean="0"/>
                <a:t>chemical</a:t>
              </a:r>
              <a:r>
                <a:rPr lang="it-IT" sz="1400" i="1" dirty="0" smtClean="0"/>
                <a:t> </a:t>
              </a:r>
              <a:r>
                <a:rPr lang="it-IT" sz="1400" i="1" dirty="0" err="1" smtClean="0"/>
                <a:t>tracers</a:t>
              </a:r>
              <a:endParaRPr lang="it-IT" sz="1400" i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292496" y="3782024"/>
              <a:ext cx="30270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i="1" dirty="0" err="1" smtClean="0"/>
                <a:t>Main</a:t>
              </a:r>
              <a:r>
                <a:rPr lang="it-IT" sz="1600" b="1" i="1" dirty="0" smtClean="0"/>
                <a:t> </a:t>
              </a:r>
              <a:r>
                <a:rPr lang="it-IT" sz="1600" b="1" i="1" dirty="0" err="1" smtClean="0"/>
                <a:t>module</a:t>
              </a:r>
              <a:r>
                <a:rPr lang="it-IT" sz="1600" dirty="0" smtClean="0"/>
                <a:t>: </a:t>
              </a:r>
              <a:r>
                <a:rPr lang="it-IT" sz="1600" i="1" dirty="0" err="1" smtClean="0"/>
                <a:t>it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computes</a:t>
              </a:r>
              <a:r>
                <a:rPr lang="it-IT" sz="1600" i="1" dirty="0" smtClean="0"/>
                <a:t> the </a:t>
              </a:r>
              <a:r>
                <a:rPr lang="it-IT" sz="1600" i="1" dirty="0" err="1" smtClean="0"/>
                <a:t>physical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tendecies</a:t>
              </a:r>
              <a:r>
                <a:rPr lang="it-IT" sz="1600" i="1" dirty="0" smtClean="0"/>
                <a:t> of the </a:t>
              </a:r>
              <a:r>
                <a:rPr lang="it-IT" sz="1600" i="1" dirty="0" err="1" smtClean="0"/>
                <a:t>prognostic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variables</a:t>
              </a:r>
              <a:r>
                <a:rPr lang="it-IT" sz="1600" i="1" dirty="0" smtClean="0"/>
                <a:t> T, Q, U, V and </a:t>
              </a:r>
              <a:r>
                <a:rPr lang="it-IT" sz="1600" i="1" dirty="0" err="1" smtClean="0"/>
                <a:t>tracers</a:t>
              </a:r>
              <a:r>
                <a:rPr lang="it-IT" sz="1600" i="1" dirty="0" smtClean="0"/>
                <a:t> due to </a:t>
              </a:r>
              <a:r>
                <a:rPr lang="it-IT" sz="1600" i="1" dirty="0" err="1" smtClean="0"/>
                <a:t>convective</a:t>
              </a:r>
              <a:r>
                <a:rPr lang="it-IT" sz="1600" i="1" dirty="0" smtClean="0"/>
                <a:t> </a:t>
              </a:r>
              <a:r>
                <a:rPr lang="it-IT" sz="1600" i="1" dirty="0" err="1" smtClean="0"/>
                <a:t>processes</a:t>
              </a:r>
              <a:endParaRPr lang="it-IT" sz="1600" i="1" dirty="0"/>
            </a:p>
          </p:txBody>
        </p:sp>
        <p:cxnSp>
          <p:nvCxnSpPr>
            <p:cNvPr id="20" name="Connettore 2 19"/>
            <p:cNvCxnSpPr/>
            <p:nvPr/>
          </p:nvCxnSpPr>
          <p:spPr>
            <a:xfrm flipH="1">
              <a:off x="4319520" y="1881039"/>
              <a:ext cx="1009927" cy="9045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>
              <a:stCxn id="10" idx="1"/>
            </p:cNvCxnSpPr>
            <p:nvPr/>
          </p:nvCxnSpPr>
          <p:spPr>
            <a:xfrm flipH="1">
              <a:off x="4404817" y="2714680"/>
              <a:ext cx="1026987" cy="4154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>
              <a:stCxn id="11" idx="1"/>
            </p:cNvCxnSpPr>
            <p:nvPr/>
          </p:nvCxnSpPr>
          <p:spPr>
            <a:xfrm flipH="1" flipV="1">
              <a:off x="4404817" y="3490714"/>
              <a:ext cx="1026987" cy="225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4271736" y="3733551"/>
              <a:ext cx="1009927" cy="8420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6" y="1481936"/>
            <a:ext cx="2761699" cy="365177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250762" y="5475741"/>
            <a:ext cx="5184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/>
              <a:t>Developed</a:t>
            </a:r>
            <a:r>
              <a:rPr lang="it-IT" sz="1600" i="1" dirty="0" smtClean="0"/>
              <a:t> by </a:t>
            </a:r>
            <a:r>
              <a:rPr lang="it-IT" sz="1600" b="1" i="1" dirty="0" smtClean="0"/>
              <a:t>Riccardo </a:t>
            </a:r>
            <a:r>
              <a:rPr lang="it-IT" sz="1600" b="1" i="1" dirty="0" err="1" smtClean="0"/>
              <a:t>Scatamacchia</a:t>
            </a:r>
            <a:r>
              <a:rPr lang="it-IT" sz="1600" b="1" i="1" dirty="0" smtClean="0"/>
              <a:t> </a:t>
            </a:r>
            <a:r>
              <a:rPr lang="it-IT" sz="1600" i="1" dirty="0" smtClean="0"/>
              <a:t>(COMET) in </a:t>
            </a:r>
            <a:r>
              <a:rPr lang="it-IT" sz="1600" i="1" dirty="0" err="1" smtClean="0"/>
              <a:t>collaboration</a:t>
            </a:r>
            <a:r>
              <a:rPr lang="it-IT" sz="1600" i="1" dirty="0" smtClean="0"/>
              <a:t> with Meteo </a:t>
            </a:r>
            <a:r>
              <a:rPr lang="it-IT" sz="1600" i="1" dirty="0" err="1" smtClean="0"/>
              <a:t>Swiss</a:t>
            </a:r>
            <a:endParaRPr lang="it-IT" sz="1600" i="1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46" y="1097216"/>
            <a:ext cx="380050" cy="439983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67" y="2118574"/>
            <a:ext cx="380050" cy="439983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967" y="3009461"/>
            <a:ext cx="380050" cy="439983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24" y="2657113"/>
            <a:ext cx="380050" cy="439983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54" y="4065065"/>
            <a:ext cx="325242" cy="4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60" y="230044"/>
            <a:ext cx="7516008" cy="708082"/>
          </a:xfrm>
        </p:spPr>
        <p:txBody>
          <a:bodyPr/>
          <a:lstStyle/>
          <a:p>
            <a:r>
              <a:rPr lang="de-CH" dirty="0" smtClean="0"/>
              <a:t>Performance </a:t>
            </a:r>
            <a:r>
              <a:rPr lang="de-CH" dirty="0" err="1" smtClean="0"/>
              <a:t>results</a:t>
            </a:r>
            <a:endParaRPr lang="de-CH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937662"/>
            <a:ext cx="8298137" cy="4826547"/>
            <a:chOff x="15519055" y="14965286"/>
            <a:chExt cx="10458058" cy="6082848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521352061"/>
                </p:ext>
              </p:extLst>
            </p:nvPr>
          </p:nvGraphicFramePr>
          <p:xfrm>
            <a:off x="16022615" y="14965286"/>
            <a:ext cx="9477571" cy="4917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ZoneTexte 7"/>
            <p:cNvSpPr txBox="1"/>
            <p:nvPr/>
          </p:nvSpPr>
          <p:spPr>
            <a:xfrm>
              <a:off x="15519055" y="20000837"/>
              <a:ext cx="10458058" cy="104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Results for 1 COSMO-E member 2h simulation using 8 GPU sockets (</a:t>
              </a:r>
              <a:r>
                <a:rPr lang="en-US" sz="1600" dirty="0" err="1" smtClean="0"/>
                <a:t>Nvidia</a:t>
              </a:r>
              <a:r>
                <a:rPr lang="en-US" sz="1600" dirty="0" smtClean="0"/>
                <a:t> P100) or 8 CPU sockets (8  Intel Haswell CPUs with 12 cores each = 96 cores) . </a:t>
              </a:r>
              <a:r>
                <a:rPr lang="en-US" sz="1600" dirty="0" smtClean="0"/>
                <a:t>Measured </a:t>
              </a:r>
              <a:r>
                <a:rPr lang="en-US" sz="1600" dirty="0" smtClean="0"/>
                <a:t>on the Piz </a:t>
              </a:r>
              <a:r>
                <a:rPr lang="en-US" sz="1600" dirty="0" err="1" smtClean="0"/>
                <a:t>Daint</a:t>
              </a:r>
              <a:r>
                <a:rPr lang="en-US" sz="1600" dirty="0" smtClean="0"/>
                <a:t> system at CSCS with COSMO 5.5-prerelease, branch full_gpu3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878" y="2700127"/>
            <a:ext cx="7461250" cy="989013"/>
          </a:xfrm>
        </p:spPr>
        <p:txBody>
          <a:bodyPr/>
          <a:lstStyle/>
          <a:p>
            <a:r>
              <a:rPr lang="en-US" dirty="0" smtClean="0"/>
              <a:t>COSMO model on heterogeneous </a:t>
            </a:r>
            <a:r>
              <a:rPr lang="en-US" dirty="0" smtClean="0"/>
              <a:t>architecture, some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dirty="0" smtClean="0"/>
              <a:t>O</a:t>
            </a:r>
            <a:r>
              <a:rPr lang="de-CH" sz="2800" dirty="0" smtClean="0"/>
              <a:t>perational </a:t>
            </a:r>
            <a:r>
              <a:rPr lang="de-CH" sz="2800" dirty="0" err="1" smtClean="0"/>
              <a:t>setup</a:t>
            </a:r>
            <a:r>
              <a:rPr lang="de-CH" sz="2800" dirty="0" smtClean="0"/>
              <a:t> at </a:t>
            </a:r>
            <a:r>
              <a:rPr lang="de-CH" dirty="0" err="1"/>
              <a:t>M</a:t>
            </a:r>
            <a:r>
              <a:rPr lang="de-CH" sz="2800" dirty="0" err="1" smtClean="0"/>
              <a:t>eteoswiss</a:t>
            </a:r>
            <a:endParaRPr lang="de-CH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77188"/>
            <a:ext cx="8496944" cy="5184576"/>
          </a:xfrm>
        </p:spPr>
        <p:txBody>
          <a:bodyPr/>
          <a:lstStyle/>
          <a:p>
            <a:r>
              <a:rPr lang="en-GB" dirty="0" smtClean="0"/>
              <a:t>Running on hybrid GPU system Piz </a:t>
            </a:r>
            <a:r>
              <a:rPr lang="en-GB" dirty="0" err="1" smtClean="0"/>
              <a:t>Kesch</a:t>
            </a:r>
            <a:r>
              <a:rPr lang="en-GB" dirty="0" smtClean="0"/>
              <a:t>, operational since 2016</a:t>
            </a:r>
          </a:p>
          <a:p>
            <a:pPr>
              <a:spcAft>
                <a:spcPts val="600"/>
              </a:spcAft>
              <a:buSzPct val="85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Arial" pitchFamily="34" charset="0"/>
              </a:rPr>
              <a:t>Model Operator : “</a:t>
            </a:r>
            <a:r>
              <a:rPr lang="en-GB" i="1" dirty="0"/>
              <a:t>No adverse consequences in terms of maintenance, stability or complexity for operations</a:t>
            </a:r>
            <a:r>
              <a:rPr lang="en-GB" dirty="0"/>
              <a:t>”</a:t>
            </a:r>
            <a:endParaRPr lang="en-GB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3519329" y="2177093"/>
            <a:ext cx="2700337" cy="10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  <a:buNone/>
            </a:pPr>
            <a:r>
              <a:rPr lang="en-GB" sz="2000" b="1" dirty="0" smtClean="0">
                <a:solidFill>
                  <a:srgbClr val="6B6B6B"/>
                </a:solidFill>
                <a:latin typeface="Arial" pitchFamily="34" charset="0"/>
              </a:rPr>
              <a:t>ECMWF-Model </a:t>
            </a:r>
          </a:p>
          <a:p>
            <a:pPr eaLnBrk="1" hangingPunct="1">
              <a:spcBef>
                <a:spcPct val="20000"/>
              </a:spcBef>
              <a:buSzPct val="85000"/>
              <a:buNone/>
            </a:pPr>
            <a:r>
              <a:rPr lang="en-GB" sz="1200" dirty="0" smtClean="0">
                <a:latin typeface="Arial" pitchFamily="34" charset="0"/>
              </a:rPr>
              <a:t>9 to 18 km </a:t>
            </a:r>
            <a:r>
              <a:rPr lang="en-GB" sz="1200" dirty="0" err="1" smtClean="0">
                <a:latin typeface="Arial" pitchFamily="34" charset="0"/>
              </a:rPr>
              <a:t>gridspacing</a:t>
            </a:r>
            <a:endParaRPr lang="en-GB" sz="1200" dirty="0" smtClean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SzPct val="85000"/>
              <a:buNone/>
            </a:pPr>
            <a:r>
              <a:rPr lang="en-GB" sz="1200" dirty="0" smtClean="0">
                <a:latin typeface="Arial" pitchFamily="34" charset="0"/>
              </a:rPr>
              <a:t>2 to 4 x per day</a:t>
            </a:r>
            <a:endParaRPr lang="en-GB" sz="1200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SzPct val="85000"/>
              <a:buNone/>
            </a:pPr>
            <a:r>
              <a:rPr lang="en-GB" sz="1200" dirty="0" smtClean="0">
                <a:latin typeface="Arial" pitchFamily="34" charset="0"/>
              </a:rPr>
              <a:t>Provide boundary condition</a:t>
            </a:r>
            <a:endParaRPr lang="en-GB" sz="1200" dirty="0">
              <a:latin typeface="Arial" pitchFamily="34" charset="0"/>
            </a:endParaRPr>
          </a:p>
        </p:txBody>
      </p:sp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962829"/>
              </p:ext>
            </p:extLst>
          </p:nvPr>
        </p:nvGraphicFramePr>
        <p:xfrm>
          <a:off x="2043565" y="2258696"/>
          <a:ext cx="994315" cy="96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Photo Editor Photo" r:id="rId4" imgW="4742857" imgH="4590476" progId="MSPhotoEd.3">
                  <p:embed/>
                </p:oleObj>
              </mc:Choice>
              <mc:Fallback>
                <p:oleObj name="Photo Editor Photo" r:id="rId4" imgW="4742857" imgH="4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565" y="2258696"/>
                        <a:ext cx="994315" cy="961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83632" y="2725313"/>
            <a:ext cx="3975662" cy="3172094"/>
            <a:chOff x="83632" y="2503377"/>
            <a:chExt cx="3975662" cy="3172094"/>
          </a:xfrm>
        </p:grpSpPr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83632" y="3761101"/>
              <a:ext cx="2689882" cy="1914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41338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2000" b="1" dirty="0">
                  <a:latin typeface="Arial" pitchFamily="34" charset="0"/>
                </a:rPr>
                <a:t>COSMO</a:t>
              </a:r>
              <a:r>
                <a:rPr lang="en-GB" sz="2000" b="1" dirty="0" smtClean="0">
                  <a:latin typeface="Arial" pitchFamily="34" charset="0"/>
                </a:rPr>
                <a:t>-1 </a:t>
              </a: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1200" dirty="0" smtClean="0">
                  <a:latin typeface="Arial" pitchFamily="34" charset="0"/>
                </a:rPr>
                <a:t>1.1 km </a:t>
              </a:r>
              <a:r>
                <a:rPr lang="en-GB" sz="1200" dirty="0" err="1" smtClean="0">
                  <a:latin typeface="Arial" pitchFamily="34" charset="0"/>
                </a:rPr>
                <a:t>gridspacing</a:t>
              </a:r>
              <a:endParaRPr lang="en-GB" sz="1200" dirty="0" smtClean="0">
                <a:latin typeface="Arial" pitchFamily="34" charset="0"/>
              </a:endParaRP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1200" dirty="0" smtClean="0">
                  <a:latin typeface="Arial" pitchFamily="34" charset="0"/>
                </a:rPr>
                <a:t>8 x per day</a:t>
              </a: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1200" dirty="0" smtClean="0">
                  <a:latin typeface="Arial" pitchFamily="34" charset="0"/>
                </a:rPr>
                <a:t>1 to 2 d forecast</a:t>
              </a: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endParaRPr lang="en-GB" sz="1200" dirty="0" smtClean="0">
                <a:latin typeface="Arial" pitchFamily="34" charset="0"/>
              </a:endParaRP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1200" dirty="0" smtClean="0">
                  <a:latin typeface="Arial" pitchFamily="34" charset="0"/>
                </a:rPr>
                <a:t>(production since</a:t>
              </a:r>
              <a:br>
                <a:rPr lang="en-GB" sz="1200" dirty="0" smtClean="0">
                  <a:latin typeface="Arial" pitchFamily="34" charset="0"/>
                </a:rPr>
              </a:br>
              <a:r>
                <a:rPr lang="en-GB" sz="1200" dirty="0" smtClean="0">
                  <a:latin typeface="Arial" pitchFamily="34" charset="0"/>
                </a:rPr>
                <a:t>April 2016)</a:t>
              </a:r>
            </a:p>
            <a:p>
              <a:pPr eaLnBrk="1" hangingPunct="1">
                <a:spcBef>
                  <a:spcPct val="20000"/>
                </a:spcBef>
                <a:buSzPct val="85000"/>
              </a:pPr>
              <a:endParaRPr lang="en-GB" sz="1200" b="1" dirty="0">
                <a:latin typeface="Arial" pitchFamily="34" charset="0"/>
              </a:endParaRPr>
            </a:p>
          </p:txBody>
        </p:sp>
        <p:pic>
          <p:nvPicPr>
            <p:cNvPr id="49" name="Picture 49" descr="C:\Users\fuo\AppData\Local\Microsoft\Windows\Temporary Internet Files\Content.Outlook\55UVTODF\c1_alp_green (3)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79357" y="3828593"/>
              <a:ext cx="2379937" cy="159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 8"/>
            <p:cNvGrpSpPr>
              <a:grpSpLocks/>
            </p:cNvGrpSpPr>
            <p:nvPr/>
          </p:nvGrpSpPr>
          <p:grpSpPr bwMode="auto">
            <a:xfrm>
              <a:off x="2397543" y="2503377"/>
              <a:ext cx="150812" cy="101600"/>
              <a:chOff x="3604" y="1050"/>
              <a:chExt cx="280" cy="241"/>
            </a:xfrm>
          </p:grpSpPr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3604" y="1083"/>
                <a:ext cx="19" cy="20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3835" y="1050"/>
                <a:ext cx="49" cy="20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 flipV="1">
                <a:off x="3623" y="1252"/>
                <a:ext cx="257" cy="39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56" name="Line 12"/>
              <p:cNvSpPr>
                <a:spLocks noChangeShapeType="1"/>
              </p:cNvSpPr>
              <p:nvPr/>
            </p:nvSpPr>
            <p:spPr bwMode="auto">
              <a:xfrm flipV="1">
                <a:off x="3604" y="1052"/>
                <a:ext cx="228" cy="32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</p:grp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521963" y="2503377"/>
              <a:ext cx="1537330" cy="13339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 flipH="1">
              <a:off x="1679355" y="2510965"/>
              <a:ext cx="728421" cy="13263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CH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80616" y="2148699"/>
            <a:ext cx="1752371" cy="1206010"/>
            <a:chOff x="5123584" y="1791526"/>
            <a:chExt cx="2290936" cy="1576659"/>
          </a:xfrm>
        </p:grpSpPr>
        <p:graphicFrame>
          <p:nvGraphicFramePr>
            <p:cNvPr id="5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1486430"/>
                </p:ext>
              </p:extLst>
            </p:nvPr>
          </p:nvGraphicFramePr>
          <p:xfrm>
            <a:off x="5123584" y="1791526"/>
            <a:ext cx="1365251" cy="1320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5" name="Photo Editor Photo" r:id="rId7" imgW="4742857" imgH="4590476" progId="MSPhotoEd.3">
                    <p:embed/>
                  </p:oleObj>
                </mc:Choice>
                <mc:Fallback>
                  <p:oleObj name="Photo Editor Photo" r:id="rId7" imgW="4742857" imgH="4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3584" y="1791526"/>
                          <a:ext cx="1365251" cy="13207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6992644"/>
                </p:ext>
              </p:extLst>
            </p:nvPr>
          </p:nvGraphicFramePr>
          <p:xfrm>
            <a:off x="5277866" y="1834124"/>
            <a:ext cx="136525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6" name="Photo Editor Photo" r:id="rId8" imgW="4742857" imgH="4590476" progId="MSPhotoEd.3">
                    <p:embed/>
                  </p:oleObj>
                </mc:Choice>
                <mc:Fallback>
                  <p:oleObj name="Photo Editor Photo" r:id="rId8" imgW="4742857" imgH="4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7866" y="1834124"/>
                          <a:ext cx="1365250" cy="132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5850506"/>
                </p:ext>
              </p:extLst>
            </p:nvPr>
          </p:nvGraphicFramePr>
          <p:xfrm>
            <a:off x="5432147" y="1876776"/>
            <a:ext cx="136525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" name="Photo Editor Photo" r:id="rId9" imgW="4742857" imgH="4590476" progId="MSPhotoEd.3">
                    <p:embed/>
                  </p:oleObj>
                </mc:Choice>
                <mc:Fallback>
                  <p:oleObj name="Photo Editor Photo" r:id="rId9" imgW="4742857" imgH="4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2147" y="1876776"/>
                          <a:ext cx="1365250" cy="132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653609"/>
                </p:ext>
              </p:extLst>
            </p:nvPr>
          </p:nvGraphicFramePr>
          <p:xfrm>
            <a:off x="5586428" y="1919428"/>
            <a:ext cx="136525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8" name="Photo Editor Photo" r:id="rId10" imgW="4742857" imgH="4590476" progId="MSPhotoEd.3">
                    <p:embed/>
                  </p:oleObj>
                </mc:Choice>
                <mc:Fallback>
                  <p:oleObj name="Photo Editor Photo" r:id="rId10" imgW="4742857" imgH="4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6428" y="1919428"/>
                          <a:ext cx="1365250" cy="132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8982792"/>
                </p:ext>
              </p:extLst>
            </p:nvPr>
          </p:nvGraphicFramePr>
          <p:xfrm>
            <a:off x="5740709" y="1962080"/>
            <a:ext cx="136525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9" name="Photo Editor Photo" r:id="rId11" imgW="4742857" imgH="4590476" progId="MSPhotoEd.3">
                    <p:embed/>
                  </p:oleObj>
                </mc:Choice>
                <mc:Fallback>
                  <p:oleObj name="Photo Editor Photo" r:id="rId11" imgW="4742857" imgH="4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0709" y="1962080"/>
                          <a:ext cx="1365250" cy="132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0142457"/>
                </p:ext>
              </p:extLst>
            </p:nvPr>
          </p:nvGraphicFramePr>
          <p:xfrm>
            <a:off x="5894990" y="2004732"/>
            <a:ext cx="136525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0" name="Photo Editor Photo" r:id="rId12" imgW="4742857" imgH="4590476" progId="MSPhotoEd.3">
                    <p:embed/>
                  </p:oleObj>
                </mc:Choice>
                <mc:Fallback>
                  <p:oleObj name="Photo Editor Photo" r:id="rId12" imgW="4742857" imgH="4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4990" y="2004732"/>
                          <a:ext cx="1365250" cy="132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8509821"/>
                </p:ext>
              </p:extLst>
            </p:nvPr>
          </p:nvGraphicFramePr>
          <p:xfrm>
            <a:off x="6049270" y="2047384"/>
            <a:ext cx="1365250" cy="1320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1" name="Photo Editor Photo" r:id="rId13" imgW="4742857" imgH="4590476" progId="MSPhotoEd.3">
                    <p:embed/>
                  </p:oleObj>
                </mc:Choice>
                <mc:Fallback>
                  <p:oleObj name="Photo Editor Photo" r:id="rId13" imgW="4742857" imgH="45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9270" y="2047384"/>
                          <a:ext cx="1365250" cy="1320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5" name="Group 8"/>
            <p:cNvGrpSpPr>
              <a:grpSpLocks/>
            </p:cNvGrpSpPr>
            <p:nvPr/>
          </p:nvGrpSpPr>
          <p:grpSpPr bwMode="auto">
            <a:xfrm>
              <a:off x="6773606" y="2734344"/>
              <a:ext cx="150812" cy="101600"/>
              <a:chOff x="3604" y="1050"/>
              <a:chExt cx="280" cy="241"/>
            </a:xfrm>
          </p:grpSpPr>
          <p:sp>
            <p:nvSpPr>
              <p:cNvPr id="66" name="Line 9"/>
              <p:cNvSpPr>
                <a:spLocks noChangeShapeType="1"/>
              </p:cNvSpPr>
              <p:nvPr/>
            </p:nvSpPr>
            <p:spPr bwMode="auto">
              <a:xfrm>
                <a:off x="3604" y="1083"/>
                <a:ext cx="19" cy="20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>
                <a:off x="3835" y="1050"/>
                <a:ext cx="49" cy="200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 flipV="1">
                <a:off x="3623" y="1252"/>
                <a:ext cx="257" cy="39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69" name="Line 12"/>
              <p:cNvSpPr>
                <a:spLocks noChangeShapeType="1"/>
              </p:cNvSpPr>
              <p:nvPr/>
            </p:nvSpPr>
            <p:spPr bwMode="auto">
              <a:xfrm flipV="1">
                <a:off x="3604" y="1052"/>
                <a:ext cx="228" cy="32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520198" y="2896605"/>
            <a:ext cx="4734374" cy="2981434"/>
            <a:chOff x="4520198" y="2674669"/>
            <a:chExt cx="4734374" cy="2981434"/>
          </a:xfrm>
        </p:grpSpPr>
        <p:grpSp>
          <p:nvGrpSpPr>
            <p:cNvPr id="71" name="Group 70"/>
            <p:cNvGrpSpPr/>
            <p:nvPr/>
          </p:nvGrpSpPr>
          <p:grpSpPr>
            <a:xfrm>
              <a:off x="4520198" y="2674669"/>
              <a:ext cx="3009421" cy="2748297"/>
              <a:chOff x="4520198" y="2674669"/>
              <a:chExt cx="3009421" cy="2748297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4520200" y="3837291"/>
                <a:ext cx="3009419" cy="1585675"/>
                <a:chOff x="2408254" y="3555508"/>
                <a:chExt cx="6222135" cy="2808921"/>
              </a:xfrm>
            </p:grpSpPr>
            <p:pic>
              <p:nvPicPr>
                <p:cNvPr id="76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832679" y="3566642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014231" y="3717439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195783" y="3868236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377335" y="4019033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558887" y="4169830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740439" y="4320627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921991" y="4471424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103543" y="4622221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285095" y="4773018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466643" y="4923819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408254" y="3555508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589806" y="3706305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771358" y="3857102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88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952910" y="4007899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134462" y="4158696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316014" y="4309493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497566" y="4460290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679118" y="4611087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50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860670" y="4761884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94" descr="C:\Users\fuo\AppData\Local\Microsoft\Windows\Temporary Internet Files\Content.Outlook\55UVTODF\cE_alp_green (3).png"/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042218" y="4912685"/>
                  <a:ext cx="2163746" cy="14406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>
                <a:off x="7158098" y="2707883"/>
                <a:ext cx="371520" cy="191789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75" name="Line 30"/>
              <p:cNvSpPr>
                <a:spLocks noChangeShapeType="1"/>
              </p:cNvSpPr>
              <p:nvPr/>
            </p:nvSpPr>
            <p:spPr bwMode="auto">
              <a:xfrm flipH="1">
                <a:off x="4520198" y="2674669"/>
                <a:ext cx="2522544" cy="116890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CH"/>
              </a:p>
            </p:txBody>
          </p:sp>
        </p:grp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7586904" y="3815599"/>
              <a:ext cx="1667668" cy="184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41338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2000" b="1" dirty="0">
                  <a:solidFill>
                    <a:srgbClr val="000000"/>
                  </a:solidFill>
                  <a:latin typeface="Arial" pitchFamily="34" charset="0"/>
                </a:rPr>
                <a:t>COSMO</a:t>
              </a:r>
              <a:r>
                <a:rPr lang="en-GB" sz="2000" b="1" dirty="0" smtClean="0">
                  <a:solidFill>
                    <a:srgbClr val="000000"/>
                  </a:solidFill>
                  <a:latin typeface="Arial" pitchFamily="34" charset="0"/>
                </a:rPr>
                <a:t>-E </a:t>
              </a: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1200" dirty="0" smtClean="0">
                  <a:latin typeface="Arial" pitchFamily="34" charset="0"/>
                </a:rPr>
                <a:t>2.2 km </a:t>
              </a:r>
              <a:r>
                <a:rPr lang="en-GB" sz="1200" dirty="0" err="1" smtClean="0">
                  <a:latin typeface="Arial" pitchFamily="34" charset="0"/>
                </a:rPr>
                <a:t>gridspacing</a:t>
              </a:r>
              <a:endParaRPr lang="en-GB" sz="1200" dirty="0" smtClean="0">
                <a:latin typeface="Arial" pitchFamily="34" charset="0"/>
              </a:endParaRP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1200" dirty="0" smtClean="0">
                  <a:latin typeface="Arial" pitchFamily="34" charset="0"/>
                </a:rPr>
                <a:t>2 x per day</a:t>
              </a: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1200" dirty="0" smtClean="0">
                  <a:latin typeface="Arial" pitchFamily="34" charset="0"/>
                </a:rPr>
                <a:t>5 d forecast</a:t>
              </a:r>
            </a:p>
            <a:p>
              <a:pPr eaLnBrk="1" hangingPunct="1">
                <a:spcBef>
                  <a:spcPct val="20000"/>
                </a:spcBef>
                <a:buSzPct val="85000"/>
                <a:buNone/>
              </a:pPr>
              <a:r>
                <a:rPr lang="en-GB" sz="1200" dirty="0" smtClean="0">
                  <a:latin typeface="Arial" pitchFamily="34" charset="0"/>
                </a:rPr>
                <a:t>21 members</a:t>
              </a:r>
              <a:br>
                <a:rPr lang="en-GB" sz="1200" dirty="0" smtClean="0">
                  <a:latin typeface="Arial" pitchFamily="34" charset="0"/>
                </a:rPr>
              </a:br>
              <a:r>
                <a:rPr lang="en-GB" sz="1200" dirty="0" smtClean="0">
                  <a:latin typeface="Arial" pitchFamily="34" charset="0"/>
                </a:rPr>
                <a:t/>
              </a:r>
              <a:br>
                <a:rPr lang="en-GB" sz="1200" dirty="0" smtClean="0">
                  <a:latin typeface="Arial" pitchFamily="34" charset="0"/>
                </a:rPr>
              </a:br>
              <a:r>
                <a:rPr lang="en-GB" sz="1200" dirty="0" smtClean="0">
                  <a:latin typeface="Arial" pitchFamily="34" charset="0"/>
                </a:rPr>
                <a:t>(production since June 2016)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057030" y="5832063"/>
            <a:ext cx="2776721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nsemble data assimilation:</a:t>
            </a: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LETKF</a:t>
            </a:r>
            <a:endParaRPr lang="en-GB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683" y="387000"/>
            <a:ext cx="8054782" cy="989013"/>
          </a:xfrm>
        </p:spPr>
        <p:txBody>
          <a:bodyPr/>
          <a:lstStyle/>
          <a:p>
            <a:r>
              <a:rPr lang="en-GB" dirty="0" smtClean="0"/>
              <a:t>Quasi-global simulation on Piz </a:t>
            </a:r>
            <a:r>
              <a:rPr lang="en-GB" dirty="0" err="1"/>
              <a:t>D</a:t>
            </a:r>
            <a:r>
              <a:rPr lang="en-GB" dirty="0" err="1" smtClean="0"/>
              <a:t>aint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252256" y="1551594"/>
            <a:ext cx="3630613" cy="45069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Configuration</a:t>
            </a:r>
          </a:p>
          <a:p>
            <a:r>
              <a:rPr lang="en-US" sz="2000" dirty="0" smtClean="0"/>
              <a:t>80°S </a:t>
            </a:r>
            <a:r>
              <a:rPr lang="en-US" sz="2000" dirty="0"/>
              <a:t>to </a:t>
            </a:r>
            <a:r>
              <a:rPr lang="en-US" sz="2000" dirty="0" smtClean="0"/>
              <a:t>80°N covering 98.4% of Earth’s surface</a:t>
            </a:r>
          </a:p>
          <a:p>
            <a:r>
              <a:rPr lang="en-US" sz="2000" dirty="0"/>
              <a:t>Regular </a:t>
            </a:r>
            <a:r>
              <a:rPr lang="en-US" sz="2000" dirty="0" err="1"/>
              <a:t>lat</a:t>
            </a:r>
            <a:r>
              <a:rPr lang="en-US" sz="2000" dirty="0"/>
              <a:t>/</a:t>
            </a:r>
            <a:r>
              <a:rPr lang="en-US" sz="2000" dirty="0" err="1"/>
              <a:t>lon</a:t>
            </a:r>
            <a:r>
              <a:rPr lang="en-US" sz="2000" dirty="0"/>
              <a:t> </a:t>
            </a:r>
            <a:r>
              <a:rPr lang="en-US" sz="2000" dirty="0" smtClean="0"/>
              <a:t>grid</a:t>
            </a:r>
          </a:p>
          <a:p>
            <a:r>
              <a:rPr lang="en-US" sz="2000" dirty="0" smtClean="0"/>
              <a:t>Analytical initial condition</a:t>
            </a:r>
          </a:p>
          <a:p>
            <a:r>
              <a:rPr lang="en-US" sz="2000" dirty="0" smtClean="0"/>
              <a:t>10 day simulation</a:t>
            </a:r>
          </a:p>
          <a:p>
            <a:r>
              <a:rPr lang="en-US" sz="2000" dirty="0" smtClean="0"/>
              <a:t>Minimal I/O</a:t>
            </a:r>
          </a:p>
          <a:p>
            <a:r>
              <a:rPr lang="en-US" sz="2000" dirty="0"/>
              <a:t>Metric : SYPD = Simulated years per </a:t>
            </a:r>
            <a:r>
              <a:rPr lang="en-US" sz="2000" dirty="0" err="1"/>
              <a:t>wallclock</a:t>
            </a:r>
            <a:r>
              <a:rPr lang="en-US" sz="2000" dirty="0"/>
              <a:t> day</a:t>
            </a:r>
          </a:p>
          <a:p>
            <a:endParaRPr lang="en-US" sz="2000" dirty="0" smtClean="0"/>
          </a:p>
        </p:txBody>
      </p:sp>
      <p:pic>
        <p:nvPicPr>
          <p:cNvPr id="6" name="Picture 5" descr="cloud_viz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r="6597"/>
          <a:stretch/>
        </p:blipFill>
        <p:spPr>
          <a:xfrm>
            <a:off x="3969833" y="1441904"/>
            <a:ext cx="5096109" cy="254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5953" y="4053652"/>
            <a:ext cx="4854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Visualization by </a:t>
            </a:r>
            <a:r>
              <a:rPr lang="en-US" sz="1400" i="1" dirty="0" err="1" smtClean="0"/>
              <a:t>Tarun</a:t>
            </a:r>
            <a:r>
              <a:rPr lang="en-US" sz="1400" i="1" dirty="0" smtClean="0"/>
              <a:t> Chadha (C2SM): clouds &gt; 10</a:t>
            </a:r>
            <a:r>
              <a:rPr lang="en-US" sz="1400" i="1" baseline="30000" dirty="0" smtClean="0"/>
              <a:t>-3</a:t>
            </a:r>
            <a:r>
              <a:rPr lang="en-US" sz="1400" i="1" dirty="0" smtClean="0"/>
              <a:t> g/kg (white) and precipitation &gt; 4 10</a:t>
            </a:r>
            <a:r>
              <a:rPr lang="en-US" sz="1400" i="1" baseline="30000" dirty="0" smtClean="0"/>
              <a:t>-2</a:t>
            </a:r>
            <a:r>
              <a:rPr lang="en-US" sz="1400" i="1" dirty="0" smtClean="0"/>
              <a:t> g/kg (blue)</a:t>
            </a:r>
            <a:br>
              <a:rPr lang="en-US" sz="1400" i="1" dirty="0" smtClean="0"/>
            </a:br>
            <a:r>
              <a:rPr lang="en-US" sz="1400" dirty="0"/>
              <a:t>Fuhrer et al</a:t>
            </a:r>
            <a:r>
              <a:rPr lang="en-US" sz="1400" dirty="0" smtClean="0"/>
              <a:t>., GMD 2018</a:t>
            </a:r>
            <a:endParaRPr lang="en-US" sz="1400" i="1" dirty="0"/>
          </a:p>
        </p:txBody>
      </p:sp>
      <p:pic>
        <p:nvPicPr>
          <p:cNvPr id="8" name="Picture 2" descr="https://blogs.nvidia.com/wp-content/uploads/2013/11/PD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61" y="5110352"/>
            <a:ext cx="4677892" cy="14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8441" y="5238776"/>
            <a:ext cx="365751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 smtClean="0"/>
              <a:t>Piz </a:t>
            </a:r>
            <a:r>
              <a:rPr lang="en-US" sz="1800" b="1" dirty="0" err="1" smtClean="0"/>
              <a:t>Daint</a:t>
            </a:r>
            <a:endParaRPr lang="en-US" sz="1800" b="1" dirty="0" smtClean="0"/>
          </a:p>
          <a:p>
            <a:r>
              <a:rPr lang="en-US" sz="1800" dirty="0" smtClean="0"/>
              <a:t>~</a:t>
            </a:r>
            <a:r>
              <a:rPr lang="en-US" sz="1800" dirty="0"/>
              <a:t>5000 </a:t>
            </a:r>
            <a:r>
              <a:rPr lang="en-US" sz="1800" dirty="0" smtClean="0"/>
              <a:t>hybrid nodes </a:t>
            </a:r>
            <a:r>
              <a:rPr lang="en-US" sz="1800" dirty="0"/>
              <a:t>with P100 GPUs  </a:t>
            </a:r>
            <a:r>
              <a:rPr lang="en-US" sz="1800" dirty="0" smtClean="0"/>
              <a:t>(#</a:t>
            </a:r>
            <a:r>
              <a:rPr lang="en-US" sz="1800" dirty="0"/>
              <a:t>6</a:t>
            </a:r>
            <a:r>
              <a:rPr lang="en-US" sz="1800" dirty="0" smtClean="0"/>
              <a:t> </a:t>
            </a:r>
            <a:r>
              <a:rPr lang="en-US" sz="1800" dirty="0"/>
              <a:t>Top500 </a:t>
            </a:r>
            <a:r>
              <a:rPr lang="en-US" sz="1800" dirty="0" smtClean="0"/>
              <a:t>6.2018)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28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767814"/>
            <a:ext cx="6096000" cy="44095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187450" y="1133475"/>
            <a:ext cx="7527926" cy="4503738"/>
          </a:xfrm>
        </p:spPr>
        <p:txBody>
          <a:bodyPr/>
          <a:lstStyle/>
          <a:p>
            <a:r>
              <a:rPr lang="en-US" dirty="0"/>
              <a:t>Near-g</a:t>
            </a:r>
            <a:r>
              <a:rPr lang="en-US" dirty="0" smtClean="0"/>
              <a:t>lobal simulations at a fixed horizontal resolution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scaling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23330" y="2768600"/>
            <a:ext cx="9172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19 km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3330" y="3557087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3.7 km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3329" y="4819223"/>
            <a:ext cx="11416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0.93 km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6839" y="4157893"/>
            <a:ext cx="7047261" cy="1523494"/>
            <a:chOff x="683457" y="4157893"/>
            <a:chExt cx="6720643" cy="152349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206625" y="4349750"/>
              <a:ext cx="519747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Rectangle 4"/>
            <p:cNvSpPr/>
            <p:nvPr/>
          </p:nvSpPr>
          <p:spPr bwMode="auto">
            <a:xfrm>
              <a:off x="2206624" y="4362022"/>
              <a:ext cx="5197475" cy="1238677"/>
            </a:xfrm>
            <a:prstGeom prst="rect">
              <a:avLst/>
            </a:prstGeom>
            <a:solidFill>
              <a:srgbClr val="000000">
                <a:alpha val="1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457" y="4157893"/>
              <a:ext cx="1523168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0.25 SYPD</a:t>
              </a:r>
            </a:p>
            <a:p>
              <a:r>
                <a:rPr lang="en-US" sz="1800" dirty="0" smtClean="0"/>
                <a:t>Decadal climate simulation possible</a:t>
              </a:r>
              <a:endParaRPr lang="en-US" sz="1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23329" y="4137825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1.9 km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21039" y="4568911"/>
            <a:ext cx="3918144" cy="415498"/>
            <a:chOff x="3321039" y="4568911"/>
            <a:chExt cx="3918144" cy="415498"/>
          </a:xfrm>
        </p:grpSpPr>
        <p:sp>
          <p:nvSpPr>
            <p:cNvPr id="13" name="Rectangle 12"/>
            <p:cNvSpPr/>
            <p:nvPr/>
          </p:nvSpPr>
          <p:spPr>
            <a:xfrm>
              <a:off x="3321039" y="4568911"/>
              <a:ext cx="343876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Still in linear scaling regime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6711675" y="4796132"/>
              <a:ext cx="527508" cy="1852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2299713" y="5143849"/>
            <a:ext cx="26356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 slow to be useful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11950" y="127595"/>
            <a:ext cx="2736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Fuhrer et al., 2017, GMD, in rev.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560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20180503_ENIAC_meeting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D MeteoSwiss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D Bund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ariante 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20180503_ENIAC_meeting</Template>
  <TotalTime>0</TotalTime>
  <Words>1738</Words>
  <Application>Microsoft Office PowerPoint</Application>
  <PresentationFormat>On-screen Show (4:3)</PresentationFormat>
  <Paragraphs>303</Paragraphs>
  <Slides>35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20180503_ENIAC_meeting</vt:lpstr>
      <vt:lpstr>2_CD MeteoSwiss</vt:lpstr>
      <vt:lpstr>3_CD Bund</vt:lpstr>
      <vt:lpstr>4_blank</vt:lpstr>
      <vt:lpstr>Variante 1_Kreuzraster komplett</vt:lpstr>
      <vt:lpstr>Photo Editor Photo</vt:lpstr>
      <vt:lpstr>Achievement and learnings from the PP POMPA</vt:lpstr>
      <vt:lpstr>Project main achievements</vt:lpstr>
      <vt:lpstr>PP POMPA Integration Status</vt:lpstr>
      <vt:lpstr>PowerPoint Presentation</vt:lpstr>
      <vt:lpstr>Performance results</vt:lpstr>
      <vt:lpstr>COSMO model on heterogeneous architecture, some applications</vt:lpstr>
      <vt:lpstr>Operational setup at Meteoswiss</vt:lpstr>
      <vt:lpstr>Quasi-global simulation on Piz Daint</vt:lpstr>
      <vt:lpstr>Strong scaling</vt:lpstr>
      <vt:lpstr>Learnings from the GPU port and code maintenance</vt:lpstr>
      <vt:lpstr>Software development tools</vt:lpstr>
      <vt:lpstr>Moving target</vt:lpstr>
      <vt:lpstr>OpenACC directives</vt:lpstr>
      <vt:lpstr>PowerPoint Presentation</vt:lpstr>
      <vt:lpstr>CLAW directives in COSMO</vt:lpstr>
      <vt:lpstr>PowerPoint Presentation</vt:lpstr>
      <vt:lpstr>Separation of concern</vt:lpstr>
      <vt:lpstr>C++ embeded DSL</vt:lpstr>
      <vt:lpstr>Future plans MCH</vt:lpstr>
      <vt:lpstr>PowerPoint Presentation</vt:lpstr>
      <vt:lpstr>PowerPoint Presentation</vt:lpstr>
      <vt:lpstr>Conclusions</vt:lpstr>
      <vt:lpstr>Conclusions – Take home message</vt:lpstr>
      <vt:lpstr>PowerPoint Presentation</vt:lpstr>
      <vt:lpstr>Additional material</vt:lpstr>
      <vt:lpstr>GridTools Framework</vt:lpstr>
      <vt:lpstr>Performance portability, why do we need abstraction ?</vt:lpstr>
      <vt:lpstr>CLAW Single column abstraction approach : performance portability in the Fortran physics https://github.com/claw-project) </vt:lpstr>
      <vt:lpstr>Claw one column example</vt:lpstr>
      <vt:lpstr>Efficiency myth</vt:lpstr>
      <vt:lpstr>Software (Automatic optimization)</vt:lpstr>
      <vt:lpstr>STELLA SYNTAX</vt:lpstr>
      <vt:lpstr>COSMO quasi-global</vt:lpstr>
      <vt:lpstr>Ensemble prediction</vt:lpstr>
      <vt:lpstr>Modeling the Earth system</vt:lpstr>
    </vt:vector>
  </TitlesOfParts>
  <Company>MeteoSwiss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ENIAC Meeting 3.5.2018</dc:title>
  <dc:creator>Lapillonne Xavier</dc:creator>
  <cp:lastModifiedBy>Lapillonne Xavier</cp:lastModifiedBy>
  <cp:revision>178</cp:revision>
  <cp:lastPrinted>2016-02-16T15:38:09Z</cp:lastPrinted>
  <dcterms:created xsi:type="dcterms:W3CDTF">2018-06-21T07:19:08Z</dcterms:created>
  <dcterms:modified xsi:type="dcterms:W3CDTF">2018-09-04T10:05:57Z</dcterms:modified>
</cp:coreProperties>
</file>