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44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7" r:id="rId7"/>
    <p:sldId id="333" r:id="rId8"/>
    <p:sldId id="380" r:id="rId9"/>
    <p:sldId id="375" r:id="rId10"/>
    <p:sldId id="379" r:id="rId11"/>
    <p:sldId id="377" r:id="rId12"/>
    <p:sldId id="382" r:id="rId13"/>
    <p:sldId id="378" r:id="rId14"/>
    <p:sldId id="383" r:id="rId15"/>
    <p:sldId id="340" r:id="rId16"/>
    <p:sldId id="384" r:id="rId17"/>
    <p:sldId id="385" r:id="rId18"/>
    <p:sldId id="381" r:id="rId19"/>
    <p:sldId id="386" r:id="rId20"/>
    <p:sldId id="387" r:id="rId21"/>
    <p:sldId id="389" r:id="rId22"/>
    <p:sldId id="390" r:id="rId23"/>
    <p:sldId id="393" r:id="rId24"/>
    <p:sldId id="394" r:id="rId25"/>
    <p:sldId id="372" r:id="rId26"/>
    <p:sldId id="374" r:id="rId27"/>
    <p:sldId id="373" r:id="rId28"/>
    <p:sldId id="368" r:id="rId29"/>
    <p:sldId id="391" r:id="rId30"/>
  </p:sldIdLst>
  <p:sldSz cx="9144000" cy="6858000" type="screen4x3"/>
  <p:notesSz cx="6794500" cy="9906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5" autoAdjust="0"/>
    <p:restoredTop sz="55740" autoAdjust="0"/>
  </p:normalViewPr>
  <p:slideViewPr>
    <p:cSldViewPr>
      <p:cViewPr varScale="1">
        <p:scale>
          <a:sx n="72" d="100"/>
          <a:sy n="72" d="100"/>
        </p:scale>
        <p:origin x="-456" y="-96"/>
      </p:cViewPr>
      <p:guideLst>
        <p:guide orient="horz" pos="799"/>
        <p:guide pos="2880"/>
      </p:guideLst>
    </p:cSldViewPr>
  </p:slideViewPr>
  <p:outlineViewPr>
    <p:cViewPr>
      <p:scale>
        <a:sx n="33" d="100"/>
        <a:sy n="33" d="100"/>
      </p:scale>
      <p:origin x="0" y="99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711CDFB2-E479-4914-9EB1-E39C8E3A0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72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22A8A1D-BAC1-4369-A3A5-2614C02FE5C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4326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94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021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62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  <p:pic>
        <p:nvPicPr>
          <p:cNvPr id="8" name="Picture 8" descr="logo_high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88913"/>
            <a:ext cx="2160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478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142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>
            <a:spLocks noChangeArrowheads="1"/>
          </p:cNvSpPr>
          <p:nvPr userDrawn="1"/>
        </p:nvSpPr>
        <p:spPr bwMode="auto">
          <a:xfrm>
            <a:off x="8243888" y="6453188"/>
            <a:ext cx="439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CC6702-16AE-43F6-87D5-C1887C693152}" type="slidenum">
              <a:rPr lang="de-DE" altLang="de-DE" sz="100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de-DE" altLang="de-DE" sz="1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3697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high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88913"/>
            <a:ext cx="2160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lang="de-CH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Titelmasterformat durch Klicken bearbeiten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35020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noProof="0" dirty="0" err="1" smtClean="0"/>
              <a:t>Beispieltraktandum</a:t>
            </a:r>
            <a:endParaRPr lang="en-US" noProof="0" dirty="0" smtClean="0"/>
          </a:p>
          <a:p>
            <a:r>
              <a:rPr lang="en-US" noProof="0" dirty="0" err="1" smtClean="0"/>
              <a:t>Ein</a:t>
            </a:r>
            <a:r>
              <a:rPr lang="en-US" noProof="0" dirty="0" smtClean="0"/>
              <a:t> </a:t>
            </a:r>
            <a:r>
              <a:rPr lang="en-US" noProof="0" dirty="0" err="1" smtClean="0"/>
              <a:t>weiteres</a:t>
            </a:r>
            <a:r>
              <a:rPr lang="en-US" noProof="0" dirty="0" smtClean="0"/>
              <a:t> </a:t>
            </a:r>
            <a:r>
              <a:rPr lang="en-US" noProof="0" dirty="0" err="1" smtClean="0"/>
              <a:t>Thema</a:t>
            </a:r>
            <a:endParaRPr lang="en-US" noProof="0" dirty="0" smtClean="0"/>
          </a:p>
          <a:p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behandelnde</a:t>
            </a:r>
            <a:r>
              <a:rPr lang="en-US" noProof="0" dirty="0" smtClean="0"/>
              <a:t> </a:t>
            </a:r>
            <a:r>
              <a:rPr lang="en-US" noProof="0" dirty="0" err="1" smtClean="0"/>
              <a:t>Anträge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Eingabe</a:t>
            </a:r>
            <a:r>
              <a:rPr lang="en-US" noProof="0" dirty="0" smtClean="0"/>
              <a:t> 1</a:t>
            </a:r>
          </a:p>
          <a:p>
            <a:pPr lvl="1"/>
            <a:r>
              <a:rPr lang="en-US" noProof="0" dirty="0" err="1" smtClean="0"/>
              <a:t>Eingabe</a:t>
            </a:r>
            <a:r>
              <a:rPr lang="en-US" noProof="0" dirty="0" smtClean="0"/>
              <a:t> 2</a:t>
            </a:r>
          </a:p>
          <a:p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verabschiedende</a:t>
            </a:r>
            <a:r>
              <a:rPr lang="en-US" noProof="0" dirty="0" smtClean="0"/>
              <a:t> </a:t>
            </a:r>
            <a:r>
              <a:rPr lang="en-US" noProof="0" dirty="0" err="1" smtClean="0"/>
              <a:t>Anträge</a:t>
            </a:r>
            <a:endParaRPr lang="en-US" noProof="0" dirty="0" smtClean="0"/>
          </a:p>
          <a:p>
            <a:r>
              <a:rPr lang="en-US" noProof="0" dirty="0" smtClean="0"/>
              <a:t>Pause</a:t>
            </a:r>
          </a:p>
          <a:p>
            <a:r>
              <a:rPr lang="en-US" noProof="0" dirty="0" err="1" smtClean="0"/>
              <a:t>Varia</a:t>
            </a:r>
            <a:r>
              <a:rPr lang="en-US" noProof="0" dirty="0" smtClean="0"/>
              <a:t> (</a:t>
            </a:r>
            <a:r>
              <a:rPr lang="en-US" noProof="0" dirty="0" err="1" smtClean="0"/>
              <a:t>nur</a:t>
            </a:r>
            <a:r>
              <a:rPr lang="en-US" noProof="0" dirty="0" smtClean="0"/>
              <a:t> </a:t>
            </a:r>
            <a:r>
              <a:rPr lang="en-US" noProof="0" dirty="0" err="1" smtClean="0"/>
              <a:t>wenn</a:t>
            </a:r>
            <a:r>
              <a:rPr lang="en-US" noProof="0" dirty="0" smtClean="0"/>
              <a:t> </a:t>
            </a:r>
            <a:r>
              <a:rPr lang="en-US" noProof="0" dirty="0" err="1" smtClean="0"/>
              <a:t>noch</a:t>
            </a:r>
            <a:r>
              <a:rPr lang="en-US" noProof="0" dirty="0" smtClean="0"/>
              <a:t> </a:t>
            </a:r>
            <a:r>
              <a:rPr lang="en-US" noProof="0" dirty="0" err="1" smtClean="0"/>
              <a:t>genügend</a:t>
            </a:r>
            <a:r>
              <a:rPr lang="en-US" noProof="0" dirty="0" smtClean="0"/>
              <a:t> </a:t>
            </a:r>
            <a:r>
              <a:rPr lang="en-US" noProof="0" dirty="0" err="1" smtClean="0"/>
              <a:t>Zeit</a:t>
            </a:r>
            <a:r>
              <a:rPr lang="en-US" noProof="0" dirty="0" smtClean="0"/>
              <a:t>)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 userDrawn="1"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105000"/>
              </a:lnSpc>
              <a:spcBef>
                <a:spcPct val="50000"/>
              </a:spcBef>
              <a:defRPr/>
            </a:pPr>
            <a:fld id="{506339AC-23C7-4391-8C44-95C42B70F168}" type="slidenum">
              <a:rPr lang="de-CH" sz="900" smtClean="0"/>
              <a:pPr algn="r" eaLnBrk="0" hangingPunct="0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6" name="Line 40"/>
          <p:cNvSpPr>
            <a:spLocks noChangeShapeType="1"/>
          </p:cNvSpPr>
          <p:nvPr userDrawn="1"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7" name="AutoShape 34"/>
          <p:cNvSpPr>
            <a:spLocks noChangeArrowheads="1"/>
          </p:cNvSpPr>
          <p:nvPr userDrawn="1"/>
        </p:nvSpPr>
        <p:spPr bwMode="auto">
          <a:xfrm>
            <a:off x="1295400" y="6164263"/>
            <a:ext cx="7232650" cy="409575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900" dirty="0"/>
              <a:t/>
            </a:r>
            <a:br>
              <a:rPr lang="de-CH" sz="900" dirty="0"/>
            </a:br>
            <a:r>
              <a:rPr lang="pl-PL" sz="900" dirty="0" smtClean="0"/>
              <a:t>Andrzej</a:t>
            </a:r>
            <a:r>
              <a:rPr lang="pl-PL" sz="900" baseline="0" dirty="0" smtClean="0"/>
              <a:t> </a:t>
            </a:r>
            <a:r>
              <a:rPr lang="pl-PL" sz="900" baseline="0" dirty="0" err="1" smtClean="0"/>
              <a:t>Wyszogrodzk</a:t>
            </a:r>
            <a:endParaRPr lang="de-CH" sz="900" b="1" dirty="0"/>
          </a:p>
        </p:txBody>
      </p:sp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75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27B486-0628-493D-BC21-9EC49613E6E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E32475-7711-4912-BFDE-A8653E97D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9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105000"/>
              </a:lnSpc>
              <a:spcBef>
                <a:spcPct val="50000"/>
              </a:spcBef>
              <a:defRPr/>
            </a:pPr>
            <a:fld id="{E3EF3468-2386-4ACB-A773-B09B2D6F92FC}" type="slidenum">
              <a:rPr lang="de-CH" sz="900" smtClean="0"/>
              <a:pPr algn="r" eaLnBrk="0" hangingPunct="0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1295400" y="6164263"/>
            <a:ext cx="7232650" cy="204494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900" b="1" dirty="0" smtClean="0"/>
              <a:t>1</a:t>
            </a:r>
            <a:r>
              <a:rPr lang="pl-PL" sz="900" b="1" dirty="0" smtClean="0"/>
              <a:t>9</a:t>
            </a:r>
            <a:r>
              <a:rPr lang="de-CH" sz="900" b="1" dirty="0" smtClean="0"/>
              <a:t>th </a:t>
            </a:r>
            <a:r>
              <a:rPr lang="de-CH" sz="900" b="1" dirty="0"/>
              <a:t>COSMO </a:t>
            </a:r>
            <a:r>
              <a:rPr lang="de-CH" sz="900" b="1" dirty="0" smtClean="0"/>
              <a:t>GM, STC report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pl-PL" sz="900" dirty="0" err="1" smtClean="0"/>
              <a:t>Jerusalem</a:t>
            </a:r>
            <a:r>
              <a:rPr lang="de-CH" sz="900" dirty="0" smtClean="0"/>
              <a:t>, 1</a:t>
            </a:r>
            <a:r>
              <a:rPr lang="pl-PL" sz="900" dirty="0" smtClean="0"/>
              <a:t>4</a:t>
            </a:r>
            <a:r>
              <a:rPr lang="de-CH" sz="900" dirty="0" smtClean="0"/>
              <a:t>.9.201</a:t>
            </a:r>
            <a:r>
              <a:rPr lang="pl-PL" sz="900" dirty="0" smtClean="0"/>
              <a:t>7</a:t>
            </a:r>
            <a:endParaRPr lang="de-CH" sz="900" b="1" dirty="0"/>
          </a:p>
        </p:txBody>
      </p:sp>
      <p:sp>
        <p:nvSpPr>
          <p:cNvPr id="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6" name="Picture 8" descr="logo_highre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59563" y="188913"/>
            <a:ext cx="2160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26" r:id="rId3"/>
    <p:sldLayoutId id="2147483737" r:id="rId4"/>
    <p:sldLayoutId id="2147483727" r:id="rId5"/>
    <p:sldLayoutId id="2147483728" r:id="rId6"/>
    <p:sldLayoutId id="214748372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18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180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E3D3C02-0323-454D-AF1A-93C055FCA8DC}" type="slidenum">
              <a:rPr lang="de-DE" altLang="pl-PL" smtClean="0">
                <a:cs typeface="Arial" panose="020B0604020202020204" pitchFamily="34" charset="0"/>
              </a:rPr>
              <a:pPr/>
              <a:t>‹#›</a:t>
            </a:fld>
            <a:endParaRPr lang="de-DE" alt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2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-model.org/content/support/courses/default.htm" TargetMode="External"/><Relationship Id="rId2" Type="http://schemas.openxmlformats.org/officeDocument/2006/relationships/hyperlink" Target="http://www.cosmo-model.org/content/tasks/operational/default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zivy@ims.gov.il" TargetMode="External"/><Relationship Id="rId4" Type="http://schemas.openxmlformats.org/officeDocument/2006/relationships/hyperlink" Target="mailto:muskatelh@ims.gov.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7189"/>
          <p:cNvSpPr>
            <a:spLocks noGrp="1"/>
          </p:cNvSpPr>
          <p:nvPr>
            <p:ph type="ctrTitle"/>
          </p:nvPr>
        </p:nvSpPr>
        <p:spPr bwMode="auto">
          <a:xfrm>
            <a:off x="881819" y="2924944"/>
            <a:ext cx="7093024" cy="8286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4400" dirty="0" smtClean="0"/>
              <a:t> STC Report</a:t>
            </a:r>
          </a:p>
        </p:txBody>
      </p:sp>
      <p:sp>
        <p:nvSpPr>
          <p:cNvPr id="21506" name="Untertitel 7190"/>
          <p:cNvSpPr>
            <a:spLocks noGrp="1"/>
          </p:cNvSpPr>
          <p:nvPr>
            <p:ph type="subTitle" idx="1"/>
          </p:nvPr>
        </p:nvSpPr>
        <p:spPr bwMode="auto">
          <a:xfrm>
            <a:off x="1403648" y="4581128"/>
            <a:ext cx="6858000" cy="75651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dirty="0" err="1" smtClean="0"/>
              <a:t>Jerusalem</a:t>
            </a:r>
            <a:r>
              <a:rPr lang="de-DE" sz="2000" dirty="0" smtClean="0"/>
              <a:t>, 1</a:t>
            </a:r>
            <a:r>
              <a:rPr lang="pl-PL" sz="2000" dirty="0" smtClean="0"/>
              <a:t>4</a:t>
            </a:r>
            <a:r>
              <a:rPr lang="de-DE" sz="2000" dirty="0" smtClean="0"/>
              <a:t>th of September 201</a:t>
            </a:r>
            <a:r>
              <a:rPr lang="pl-PL" sz="2000" dirty="0"/>
              <a:t>7</a:t>
            </a:r>
            <a:endParaRPr lang="de-DE" sz="2000" dirty="0" smtClean="0"/>
          </a:p>
          <a:p>
            <a:pPr algn="ctr"/>
            <a:r>
              <a:rPr lang="pl-PL" sz="2000" dirty="0" smtClean="0"/>
              <a:t>Andrzej Wyszogrodzki</a:t>
            </a:r>
            <a:endParaRPr lang="de-DE" sz="2000" dirty="0" smtClean="0"/>
          </a:p>
        </p:txBody>
      </p:sp>
      <p:pic>
        <p:nvPicPr>
          <p:cNvPr id="21507" name="Picture 8" descr="logo_high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3" y="1602135"/>
            <a:ext cx="4321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532" y="395978"/>
            <a:ext cx="151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770255" algn="l"/>
                <a:tab pos="1169670" algn="l"/>
              </a:tabLst>
            </a:pPr>
            <a:r>
              <a:rPr lang="en-GB" sz="2000" dirty="0"/>
              <a:t>New </a:t>
            </a:r>
            <a:r>
              <a:rPr lang="en-GB" sz="2000" dirty="0" smtClean="0"/>
              <a:t>PP/PT</a:t>
            </a:r>
            <a:endParaRPr lang="pl-PL" sz="2000" dirty="0"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065" y="1696836"/>
            <a:ext cx="72092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 smtClean="0"/>
              <a:t>PP </a:t>
            </a:r>
            <a:r>
              <a:rPr lang="en-GB" b="1" dirty="0"/>
              <a:t>EX-CELO </a:t>
            </a:r>
            <a:r>
              <a:rPr lang="en-GB" dirty="0"/>
              <a:t>(WG2)</a:t>
            </a:r>
            <a:r>
              <a:rPr lang="pl-PL" dirty="0"/>
              <a:t> </a:t>
            </a:r>
            <a:r>
              <a:rPr lang="pl-PL" sz="2000" dirty="0"/>
              <a:t>– </a:t>
            </a:r>
            <a:r>
              <a:rPr lang="pl-PL" sz="2000" dirty="0" err="1" smtClean="0"/>
              <a:t>until</a:t>
            </a:r>
            <a:r>
              <a:rPr lang="pl-PL" sz="2000" dirty="0" smtClean="0"/>
              <a:t> 09/2019, Zbigniew Piotrowski</a:t>
            </a:r>
          </a:p>
          <a:p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extension of COSMO-EULAG operationalization</a:t>
            </a:r>
            <a:endParaRPr lang="pl-PL" sz="2000" dirty="0"/>
          </a:p>
          <a:p>
            <a:endParaRPr lang="pl-P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/>
              <a:t>PP T</a:t>
            </a:r>
            <a:r>
              <a:rPr lang="en-GB" b="1" baseline="30000" dirty="0"/>
              <a:t>2</a:t>
            </a:r>
            <a:r>
              <a:rPr lang="en-GB" b="1" dirty="0"/>
              <a:t>(RC)</a:t>
            </a:r>
            <a:r>
              <a:rPr lang="en-GB" b="1" baseline="30000" dirty="0"/>
              <a:t>2</a:t>
            </a:r>
            <a:r>
              <a:rPr lang="en-GB" b="1" dirty="0"/>
              <a:t> </a:t>
            </a:r>
            <a:r>
              <a:rPr lang="en-GB" b="1" dirty="0" err="1"/>
              <a:t>Ph</a:t>
            </a:r>
            <a:r>
              <a:rPr lang="en-GB" b="1" dirty="0"/>
              <a:t> 2 </a:t>
            </a:r>
            <a:r>
              <a:rPr lang="en-GB" dirty="0"/>
              <a:t>(WG3a)</a:t>
            </a:r>
            <a:r>
              <a:rPr lang="pl-PL" dirty="0"/>
              <a:t> </a:t>
            </a:r>
            <a:r>
              <a:rPr lang="pl-PL" sz="2000" dirty="0"/>
              <a:t>- </a:t>
            </a:r>
            <a:r>
              <a:rPr lang="pl-PL" sz="2000" dirty="0" err="1" smtClean="0"/>
              <a:t>until</a:t>
            </a:r>
            <a:r>
              <a:rPr lang="pl-PL" sz="2000" dirty="0" smtClean="0"/>
              <a:t> 09/2019,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Harel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Muskatel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l-PL" sz="2000" dirty="0" smtClean="0"/>
          </a:p>
          <a:p>
            <a:r>
              <a:rPr lang="en-GB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testing and tuning of revised cloud-radiation coupling</a:t>
            </a:r>
            <a:endParaRPr lang="pl-PL" sz="2000" dirty="0"/>
          </a:p>
          <a:p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 smtClean="0"/>
              <a:t>PT </a:t>
            </a:r>
            <a:r>
              <a:rPr lang="en-GB" b="1" dirty="0"/>
              <a:t>SAINT </a:t>
            </a:r>
            <a:r>
              <a:rPr lang="en-GB" dirty="0"/>
              <a:t>(WG3b</a:t>
            </a:r>
            <a:r>
              <a:rPr lang="en-GB" sz="2000" dirty="0"/>
              <a:t>)</a:t>
            </a:r>
            <a:r>
              <a:rPr lang="pl-PL" sz="2000" dirty="0"/>
              <a:t> - </a:t>
            </a:r>
            <a:r>
              <a:rPr lang="pl-PL" sz="2000" dirty="0" err="1" smtClean="0"/>
              <a:t>until</a:t>
            </a:r>
            <a:r>
              <a:rPr lang="pl-PL" sz="2000" dirty="0" smtClean="0"/>
              <a:t> 05/2019, </a:t>
            </a:r>
            <a:r>
              <a:rPr lang="en-GB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Sascha</a:t>
            </a:r>
            <a:r>
              <a:rPr lang="en-GB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Bellaire </a:t>
            </a:r>
            <a:endParaRPr lang="pl-PL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GB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now cover atmosphere interactions</a:t>
            </a:r>
            <a:endParaRPr lang="pl-PL" sz="2000" dirty="0"/>
          </a:p>
        </p:txBody>
      </p:sp>
      <p:sp>
        <p:nvSpPr>
          <p:cNvPr id="10" name="Rectangle 9"/>
          <p:cNvSpPr/>
          <p:nvPr/>
        </p:nvSpPr>
        <p:spPr>
          <a:xfrm>
            <a:off x="422065" y="1039131"/>
            <a:ext cx="80329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conditionally approved (until official SMC evaluation and approval)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5309" y="5112207"/>
            <a:ext cx="32335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en-US" b="1" dirty="0" smtClean="0">
                <a:solidFill>
                  <a:srgbClr val="000000"/>
                </a:solidFill>
              </a:rPr>
              <a:t>PP </a:t>
            </a:r>
            <a:r>
              <a:rPr lang="en-US" altLang="en-US" b="1" dirty="0" smtClean="0">
                <a:solidFill>
                  <a:srgbClr val="000000"/>
                </a:solidFill>
              </a:rPr>
              <a:t>SPRED follow-up</a:t>
            </a:r>
            <a:r>
              <a:rPr lang="pl-PL" altLang="en-US" sz="2000" dirty="0" smtClean="0">
                <a:solidFill>
                  <a:srgbClr val="000000"/>
                </a:solidFill>
              </a:rPr>
              <a:t> </a:t>
            </a:r>
            <a:endParaRPr lang="pl-PL" sz="2000" dirty="0"/>
          </a:p>
        </p:txBody>
      </p:sp>
      <p:sp>
        <p:nvSpPr>
          <p:cNvPr id="3" name="Rectangle 2"/>
          <p:cNvSpPr/>
          <p:nvPr/>
        </p:nvSpPr>
        <p:spPr>
          <a:xfrm>
            <a:off x="495159" y="4639475"/>
            <a:ext cx="57475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en-US" dirty="0" err="1">
                <a:solidFill>
                  <a:srgbClr val="000000"/>
                </a:solidFill>
              </a:rPr>
              <a:t>expected</a:t>
            </a:r>
            <a:r>
              <a:rPr lang="pl-PL" altLang="en-US" dirty="0">
                <a:solidFill>
                  <a:srgbClr val="000000"/>
                </a:solidFill>
              </a:rPr>
              <a:t> for the </a:t>
            </a:r>
            <a:r>
              <a:rPr lang="pl-PL" altLang="en-US" dirty="0" err="1">
                <a:solidFill>
                  <a:srgbClr val="000000"/>
                </a:solidFill>
              </a:rPr>
              <a:t>next</a:t>
            </a:r>
            <a:r>
              <a:rPr lang="pl-PL" altLang="en-US" dirty="0">
                <a:solidFill>
                  <a:srgbClr val="000000"/>
                </a:solidFill>
              </a:rPr>
              <a:t> STC </a:t>
            </a:r>
            <a:r>
              <a:rPr lang="pl-PL" altLang="en-US" dirty="0" err="1">
                <a:solidFill>
                  <a:srgbClr val="000000"/>
                </a:solidFill>
              </a:rPr>
              <a:t>meeting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895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1250" cy="593728"/>
          </a:xfrm>
        </p:spPr>
        <p:txBody>
          <a:bodyPr/>
          <a:lstStyle/>
          <a:p>
            <a:r>
              <a:rPr lang="en-GB" sz="3200" dirty="0">
                <a:ea typeface="Times New Roman" panose="02020603050405020304" pitchFamily="18" charset="0"/>
              </a:rPr>
              <a:t>Source code management</a:t>
            </a:r>
            <a:endParaRPr lang="de-CH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3046" y="1700808"/>
            <a:ext cx="7128792" cy="3502025"/>
          </a:xfrm>
        </p:spPr>
        <p:txBody>
          <a:bodyPr/>
          <a:lstStyle/>
          <a:p>
            <a:pPr marL="0" indent="0">
              <a:buNone/>
            </a:pPr>
            <a:r>
              <a:rPr lang="en-US" altLang="de-DE" sz="2000" b="1" dirty="0" smtClean="0"/>
              <a:t>External access to FIELDEXTRA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de-DE" sz="20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de-DE" sz="2000" dirty="0" smtClean="0"/>
              <a:t>currently limited to COSMO members.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de-DE" sz="2000" dirty="0" smtClean="0"/>
              <a:t>it was decided to grant an external access to scientific community … initially for a single university to estimate what amount of support will be required.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de-DE" sz="2000" dirty="0" smtClean="0"/>
              <a:t>the decision for full release was postponed to the next STC meeting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67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1250" cy="593728"/>
          </a:xfrm>
        </p:spPr>
        <p:txBody>
          <a:bodyPr/>
          <a:lstStyle/>
          <a:p>
            <a:r>
              <a:rPr lang="en-GB" sz="3200" dirty="0">
                <a:ea typeface="Times New Roman" panose="02020603050405020304" pitchFamily="18" charset="0"/>
              </a:rPr>
              <a:t>Source code management</a:t>
            </a:r>
            <a:endParaRPr lang="de-CH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9922" y="1340768"/>
            <a:ext cx="7592477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COSMO Standards for Source Code Development – updates</a:t>
            </a:r>
          </a:p>
          <a:p>
            <a:pPr marL="0" indent="0">
              <a:buNone/>
            </a:pPr>
            <a:endParaRPr lang="en-US" altLang="de-DE" sz="20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technical changes from the CLM community: now the CLM-SUPTECH working group is responsible for coordinating developments for COSMO </a:t>
            </a:r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new paragraph in Section 6.6 regarding the COSMO-CLM Test Suite </a:t>
            </a:r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included the </a:t>
            </a:r>
            <a:r>
              <a:rPr lang="en-US" sz="2000" dirty="0" err="1"/>
              <a:t>OpenACC</a:t>
            </a:r>
            <a:r>
              <a:rPr lang="en-US" sz="2000" dirty="0"/>
              <a:t> Style Guide in Chapter 4.4 </a:t>
            </a:r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clarify the way how CLM people, who do not have access to ICON right now, can contribute to COSMO-ICON physics without being able to test ICON with their</a:t>
            </a:r>
            <a:br>
              <a:rPr lang="en-US" sz="2000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5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1250" cy="593728"/>
          </a:xfrm>
        </p:spPr>
        <p:txBody>
          <a:bodyPr/>
          <a:lstStyle/>
          <a:p>
            <a:r>
              <a:rPr lang="en-GB" sz="3200" dirty="0">
                <a:ea typeface="Times New Roman" panose="02020603050405020304" pitchFamily="18" charset="0"/>
              </a:rPr>
              <a:t>Source code management</a:t>
            </a:r>
            <a:endParaRPr lang="de-CH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71072" y="2636912"/>
            <a:ext cx="8052108" cy="324036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Outdated (~2010) information on the operational settings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http://www.cosmo-model.org/content/tasks/operational/default.htm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/>
              <a:t>Limitted</a:t>
            </a:r>
            <a:r>
              <a:rPr lang="en-US" sz="2000" dirty="0" smtClean="0"/>
              <a:t> information on the </a:t>
            </a:r>
            <a:r>
              <a:rPr lang="en-US" sz="2000" dirty="0" err="1" smtClean="0"/>
              <a:t>suport</a:t>
            </a:r>
            <a:r>
              <a:rPr lang="en-US" sz="2000" dirty="0" smtClean="0"/>
              <a:t> and training capabilities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http://www.cosmo-model.org/content/support/courses/default.htm</a:t>
            </a:r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Missing recent information on PP/PT progress (e.g. PT ConSat4)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-&gt; STC will take responsibility to correct this situation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2650" y="117378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smtClean="0"/>
              <a:t>COSMO model documentation</a:t>
            </a:r>
          </a:p>
          <a:p>
            <a:pPr marL="0" indent="0">
              <a:buNone/>
            </a:pPr>
            <a:endParaRPr lang="en-US" altLang="de-DE" sz="2400" b="1" dirty="0"/>
          </a:p>
          <a:p>
            <a:pPr marL="0" indent="0">
              <a:buNone/>
            </a:pPr>
            <a:r>
              <a:rPr lang="en-US" sz="2000" dirty="0" smtClean="0"/>
              <a:t>STC recognizes it is vital to COSMO (both management and scientific purposes) to keep all the model documentation and web pages updated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93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9592" y="692150"/>
            <a:ext cx="7560841" cy="540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300"/>
              </a:spcAft>
              <a:defRPr/>
            </a:pPr>
            <a:endParaRPr lang="pl-PL" altLang="en-US" sz="240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100"/>
              </a:spcBef>
              <a:spcAft>
                <a:spcPts val="300"/>
              </a:spcAft>
              <a:buNone/>
              <a:defRPr/>
            </a:pPr>
            <a:r>
              <a:rPr lang="en-US" alt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STC discussed a set-up of test runs</a:t>
            </a:r>
            <a:r>
              <a:rPr lang="pl-PL" alt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1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 of forecast, each being reinitialized anew over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spcBef>
                <a:spcPts val="1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continuous </a:t>
            </a:r>
            <a:r>
              <a:rPr lang="en-US" altLang="en-US" sz="2400" u="sng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hindcast</a:t>
            </a:r>
            <a:r>
              <a:rPr lang="en-US" altLang="en-US" sz="240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</a:t>
            </a:r>
            <a:r>
              <a:rPr lang="pl-PL" altLang="en-US" sz="240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altLang="en-US" sz="2400" u="sng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preferable</a:t>
            </a:r>
            <a:r>
              <a:rPr lang="pl-PL" altLang="en-US" sz="240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STC)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spcBef>
                <a:spcPts val="1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of forecasts, where the soil variable run freely and are not reinitialized</a:t>
            </a:r>
          </a:p>
          <a:p>
            <a:pPr eaLnBrk="1" hangingPunct="1">
              <a:spcBef>
                <a:spcPts val="100"/>
              </a:spcBef>
              <a:spcAft>
                <a:spcPts val="300"/>
              </a:spcAft>
              <a:defRPr/>
            </a:pPr>
            <a:endParaRPr lang="en-US" altLang="en-US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discussion was carried on at parallel session </a:t>
            </a:r>
          </a:p>
          <a:p>
            <a:pPr marL="0" indent="0" eaLnBrk="1" hangingPunct="1">
              <a:spcBef>
                <a:spcPts val="100"/>
              </a:spcBef>
              <a:spcAft>
                <a:spcPts val="300"/>
              </a:spcAft>
              <a:buNone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(SPM: still no consensus on some issues)  </a:t>
            </a:r>
          </a:p>
          <a:p>
            <a:pPr eaLnBrk="1" hangingPunct="1">
              <a:spcBef>
                <a:spcPts val="1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aspects will be further discussed by the SMC </a:t>
            </a:r>
          </a:p>
          <a:p>
            <a:pPr eaLnBrk="1" hangingPunct="1">
              <a:spcBef>
                <a:spcPts val="1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kern="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(or PP) proposal will be submitted 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(c/o F. </a:t>
            </a:r>
            <a:r>
              <a:rPr lang="en-US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Gofa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Montani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Milelli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Dumitrache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Iriza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U. </a:t>
            </a:r>
            <a:r>
              <a:rPr lang="en-US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Schättler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eaLnBrk="1" hangingPunct="1">
              <a:spcBef>
                <a:spcPts val="100"/>
              </a:spcBef>
              <a:spcAft>
                <a:spcPts val="300"/>
              </a:spcAft>
              <a:buFontTx/>
              <a:buNone/>
              <a:defRPr/>
            </a:pPr>
            <a:endParaRPr lang="en-US" altLang="en-US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633" y="230485"/>
            <a:ext cx="2429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DE" altLang="en-US" sz="2400" b="1" dirty="0"/>
              <a:t>NWP Test Suite</a:t>
            </a:r>
            <a:endParaRPr lang="en-US" alt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39456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836712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ea typeface="Times New Roman" panose="02020603050405020304" pitchFamily="18" charset="0"/>
              </a:rPr>
              <a:t>COSMO </a:t>
            </a:r>
            <a:r>
              <a:rPr lang="pl-PL" sz="2400" b="1" dirty="0" err="1">
                <a:ea typeface="Times New Roman" panose="02020603050405020304" pitchFamily="18" charset="0"/>
              </a:rPr>
              <a:t>activity</a:t>
            </a:r>
            <a:r>
              <a:rPr lang="pl-PL" sz="2400" b="1" dirty="0">
                <a:ea typeface="Times New Roman" panose="02020603050405020304" pitchFamily="18" charset="0"/>
              </a:rPr>
              <a:t> </a:t>
            </a:r>
            <a:r>
              <a:rPr lang="pl-PL" sz="2400" b="1" dirty="0" err="1">
                <a:ea typeface="Times New Roman" panose="02020603050405020304" pitchFamily="18" charset="0"/>
              </a:rPr>
              <a:t>proposals</a:t>
            </a:r>
            <a:r>
              <a:rPr lang="pl-PL" sz="2400" b="1" dirty="0">
                <a:ea typeface="Times New Roman" panose="02020603050405020304" pitchFamily="18" charset="0"/>
              </a:rPr>
              <a:t> for </a:t>
            </a:r>
            <a:r>
              <a:rPr lang="pl-PL" sz="2400" b="1" dirty="0" smtClean="0">
                <a:ea typeface="Times New Roman" panose="02020603050405020304" pitchFamily="18" charset="0"/>
              </a:rPr>
              <a:t>2018-2019</a:t>
            </a:r>
            <a:endParaRPr lang="pl-PL" sz="2400" b="1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988840"/>
            <a:ext cx="71287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28600" algn="l"/>
                <a:tab pos="770255" algn="l"/>
                <a:tab pos="1169670" algn="l"/>
              </a:tabLst>
            </a:pPr>
            <a:r>
              <a:rPr lang="en-US" dirty="0" smtClean="0">
                <a:ea typeface="Times New Roman" panose="02020603050405020304" pitchFamily="18" charset="0"/>
              </a:rPr>
              <a:t>ISDA </a:t>
            </a:r>
            <a:r>
              <a:rPr lang="en-US" dirty="0">
                <a:ea typeface="Times New Roman" panose="02020603050405020304" pitchFamily="18" charset="0"/>
              </a:rPr>
              <a:t>(Intern</a:t>
            </a:r>
            <a:r>
              <a:rPr lang="pl-PL" dirty="0" err="1">
                <a:ea typeface="Times New Roman" panose="02020603050405020304" pitchFamily="18" charset="0"/>
              </a:rPr>
              <a:t>ational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Symp</a:t>
            </a:r>
            <a:r>
              <a:rPr lang="pl-PL" dirty="0" err="1">
                <a:ea typeface="Times New Roman" panose="02020603050405020304" pitchFamily="18" charset="0"/>
              </a:rPr>
              <a:t>osium</a:t>
            </a:r>
            <a:r>
              <a:rPr lang="en-US" dirty="0">
                <a:ea typeface="Times New Roman" panose="02020603050405020304" pitchFamily="18" charset="0"/>
              </a:rPr>
              <a:t> On Data Assimilation), March 5-9, </a:t>
            </a:r>
            <a:r>
              <a:rPr lang="en-US" dirty="0" smtClean="0">
                <a:ea typeface="Times New Roman" panose="02020603050405020304" pitchFamily="18" charset="0"/>
              </a:rPr>
              <a:t>2018</a:t>
            </a:r>
            <a:endParaRPr lang="pl-PL" dirty="0" smtClean="0"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228600" algn="l"/>
                <a:tab pos="770255" algn="l"/>
                <a:tab pos="1169670" algn="l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>
                <a:ea typeface="Times New Roman" panose="02020603050405020304" pitchFamily="18" charset="0"/>
              </a:rPr>
              <a:t>Suport </a:t>
            </a:r>
            <a:r>
              <a:rPr lang="pl-PL" dirty="0">
                <a:ea typeface="Times New Roman" panose="02020603050405020304" pitchFamily="18" charset="0"/>
              </a:rPr>
              <a:t>of</a:t>
            </a:r>
            <a:r>
              <a:rPr lang="en-US" altLang="pl-PL" dirty="0"/>
              <a:t> parallel phase</a:t>
            </a:r>
            <a:r>
              <a:rPr lang="pl-PL" altLang="pl-PL" dirty="0"/>
              <a:t> </a:t>
            </a:r>
            <a:r>
              <a:rPr lang="en-US" dirty="0"/>
              <a:t>with </a:t>
            </a:r>
            <a:r>
              <a:rPr lang="en-US" dirty="0" err="1"/>
              <a:t>dycore</a:t>
            </a:r>
            <a:r>
              <a:rPr lang="pl-PL" dirty="0"/>
              <a:t> </a:t>
            </a:r>
            <a:r>
              <a:rPr lang="en-US" dirty="0"/>
              <a:t>versions in </a:t>
            </a:r>
            <a:r>
              <a:rPr lang="en-US" dirty="0" smtClean="0"/>
              <a:t>FORTRAN</a:t>
            </a:r>
            <a:r>
              <a:rPr lang="pl-PL" dirty="0" smtClean="0"/>
              <a:t>/</a:t>
            </a:r>
            <a:r>
              <a:rPr lang="en-US" dirty="0" smtClean="0"/>
              <a:t>C++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329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790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ea typeface="Times New Roman" panose="02020603050405020304" pitchFamily="18" charset="0"/>
              </a:rPr>
              <a:t>COSMO </a:t>
            </a:r>
            <a:r>
              <a:rPr lang="pl-PL" sz="2400" b="1" dirty="0" err="1" smtClean="0">
                <a:ea typeface="Times New Roman" panose="02020603050405020304" pitchFamily="18" charset="0"/>
              </a:rPr>
              <a:t>activity</a:t>
            </a:r>
            <a:r>
              <a:rPr lang="pl-PL" sz="2400" b="1" dirty="0" smtClean="0">
                <a:ea typeface="Times New Roman" panose="02020603050405020304" pitchFamily="18" charset="0"/>
              </a:rPr>
              <a:t> </a:t>
            </a:r>
            <a:r>
              <a:rPr lang="pl-PL" sz="2400" b="1" dirty="0" err="1" smtClean="0">
                <a:ea typeface="Times New Roman" panose="02020603050405020304" pitchFamily="18" charset="0"/>
              </a:rPr>
              <a:t>proposals</a:t>
            </a:r>
            <a:r>
              <a:rPr lang="pl-PL" sz="2400" b="1" dirty="0" smtClean="0">
                <a:ea typeface="Times New Roman" panose="02020603050405020304" pitchFamily="18" charset="0"/>
              </a:rPr>
              <a:t> for 2018-2019</a:t>
            </a:r>
            <a:endParaRPr lang="pl-PL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0677" y="953869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770255" algn="l"/>
                <a:tab pos="1169670" algn="l"/>
              </a:tabLst>
            </a:pP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</a:rPr>
              <a:t>ISDA (Intern</a:t>
            </a:r>
            <a:r>
              <a:rPr lang="pl-PL" dirty="0" err="1">
                <a:solidFill>
                  <a:srgbClr val="00B050"/>
                </a:solidFill>
                <a:ea typeface="Times New Roman" panose="02020603050405020304" pitchFamily="18" charset="0"/>
              </a:rPr>
              <a:t>ational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</a:rPr>
              <a:t>Symp</a:t>
            </a:r>
            <a:r>
              <a:rPr lang="pl-PL" dirty="0" err="1">
                <a:solidFill>
                  <a:srgbClr val="00B050"/>
                </a:solidFill>
                <a:ea typeface="Times New Roman" panose="02020603050405020304" pitchFamily="18" charset="0"/>
              </a:rPr>
              <a:t>osium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</a:rPr>
              <a:t> On Data Assimilation), </a:t>
            </a:r>
            <a:endParaRPr lang="pl-PL" dirty="0" smtClean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28600" algn="l"/>
                <a:tab pos="770255" algn="l"/>
                <a:tab pos="1169670" algn="l"/>
              </a:tabLst>
            </a:pPr>
            <a:r>
              <a:rPr lang="en-US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March 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</a:rPr>
              <a:t>5-9, </a:t>
            </a:r>
            <a:r>
              <a:rPr lang="en-US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2018</a:t>
            </a:r>
            <a:endParaRPr lang="pl-PL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677" y="1916831"/>
            <a:ext cx="75377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err="1"/>
              <a:t>previous</a:t>
            </a:r>
            <a:r>
              <a:rPr lang="pl-PL" dirty="0"/>
              <a:t> </a:t>
            </a:r>
            <a:r>
              <a:rPr lang="pl-PL" dirty="0" err="1"/>
              <a:t>three</a:t>
            </a:r>
            <a:r>
              <a:rPr lang="pl-PL" dirty="0"/>
              <a:t> ISDA </a:t>
            </a:r>
            <a:r>
              <a:rPr lang="pl-PL" dirty="0" err="1" smtClean="0"/>
              <a:t>attracted</a:t>
            </a:r>
            <a:r>
              <a:rPr lang="pl-PL" dirty="0" smtClean="0"/>
              <a:t> </a:t>
            </a:r>
            <a:r>
              <a:rPr lang="en-US" dirty="0" smtClean="0"/>
              <a:t>around 200 participants </a:t>
            </a:r>
            <a:endParaRPr lang="pl-PL" dirty="0" smtClean="0"/>
          </a:p>
          <a:p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ISDA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en-US" dirty="0" smtClean="0"/>
              <a:t>organized by </a:t>
            </a:r>
            <a:r>
              <a:rPr lang="en-US" dirty="0"/>
              <a:t>DWD and the </a:t>
            </a:r>
            <a:r>
              <a:rPr lang="en-US" dirty="0" err="1"/>
              <a:t>HErZ</a:t>
            </a:r>
            <a:r>
              <a:rPr lang="en-US" dirty="0"/>
              <a:t> branch on </a:t>
            </a:r>
            <a:r>
              <a:rPr lang="pl-PL" dirty="0" smtClean="0"/>
              <a:t>DA </a:t>
            </a:r>
            <a:r>
              <a:rPr lang="en-US" dirty="0" smtClean="0"/>
              <a:t>at </a:t>
            </a:r>
            <a:r>
              <a:rPr lang="en-US" dirty="0"/>
              <a:t>LMU Munich </a:t>
            </a:r>
            <a:r>
              <a:rPr lang="en-US" dirty="0" smtClean="0"/>
              <a:t>in</a:t>
            </a:r>
            <a:r>
              <a:rPr lang="pl-PL" dirty="0" smtClean="0"/>
              <a:t> </a:t>
            </a:r>
            <a:r>
              <a:rPr lang="en-US" dirty="0" smtClean="0"/>
              <a:t>collaboration </a:t>
            </a:r>
            <a:r>
              <a:rPr lang="en-US" dirty="0"/>
              <a:t>with 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COSMO </a:t>
            </a:r>
            <a:r>
              <a:rPr lang="en-US" dirty="0"/>
              <a:t>consortium (2014), 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RIKEN </a:t>
            </a:r>
            <a:r>
              <a:rPr lang="en-US" dirty="0"/>
              <a:t>institute in Japan (2015) 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University of</a:t>
            </a:r>
            <a:r>
              <a:rPr lang="pl-PL" dirty="0" smtClean="0"/>
              <a:t> Reading </a:t>
            </a:r>
            <a:r>
              <a:rPr lang="pl-PL" dirty="0"/>
              <a:t>(2016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ISDA </a:t>
            </a:r>
            <a:r>
              <a:rPr lang="pl-PL" dirty="0" smtClean="0"/>
              <a:t>2018 </a:t>
            </a:r>
            <a:r>
              <a:rPr lang="en-US" dirty="0" smtClean="0"/>
              <a:t>in </a:t>
            </a:r>
            <a:r>
              <a:rPr lang="en-US" dirty="0"/>
              <a:t>Munich on March </a:t>
            </a:r>
            <a:r>
              <a:rPr lang="en-US" dirty="0" smtClean="0"/>
              <a:t>5-9</a:t>
            </a:r>
            <a:r>
              <a:rPr lang="pl-PL" dirty="0" smtClean="0"/>
              <a:t> </a:t>
            </a:r>
            <a:r>
              <a:rPr lang="en-US" dirty="0" smtClean="0"/>
              <a:t>expect </a:t>
            </a:r>
            <a:r>
              <a:rPr lang="en-US" dirty="0"/>
              <a:t>between 120 and 200</a:t>
            </a:r>
            <a:r>
              <a:rPr lang="pl-PL" dirty="0"/>
              <a:t> </a:t>
            </a:r>
            <a:r>
              <a:rPr lang="pl-PL" dirty="0" err="1" smtClean="0"/>
              <a:t>participants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endParaRPr lang="pl-PL" dirty="0" smtClean="0"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 smtClean="0"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>
                <a:ea typeface="Times New Roman" panose="02020603050405020304" pitchFamily="18" charset="0"/>
              </a:rPr>
              <a:t>COSMO </a:t>
            </a:r>
            <a:r>
              <a:rPr lang="pl-PL" u="sng" dirty="0" err="1" smtClean="0">
                <a:ea typeface="Times New Roman" panose="02020603050405020304" pitchFamily="18" charset="0"/>
              </a:rPr>
              <a:t>will</a:t>
            </a:r>
            <a:r>
              <a:rPr lang="pl-PL" u="sng" dirty="0" smtClean="0">
                <a:ea typeface="Times New Roman" panose="02020603050405020304" pitchFamily="18" charset="0"/>
              </a:rPr>
              <a:t> suport </a:t>
            </a:r>
            <a:r>
              <a:rPr lang="en-US" dirty="0" smtClean="0">
                <a:ea typeface="Times New Roman" panose="02020603050405020304" pitchFamily="18" charset="0"/>
              </a:rPr>
              <a:t>invited </a:t>
            </a:r>
            <a:r>
              <a:rPr lang="en-US" dirty="0">
                <a:ea typeface="Times New Roman" panose="02020603050405020304" pitchFamily="18" charset="0"/>
              </a:rPr>
              <a:t>speakers and you</a:t>
            </a:r>
            <a:r>
              <a:rPr lang="pl-PL" dirty="0">
                <a:ea typeface="Times New Roman" panose="02020603050405020304" pitchFamily="18" charset="0"/>
              </a:rPr>
              <a:t>n</a:t>
            </a:r>
            <a:r>
              <a:rPr lang="en-US" dirty="0">
                <a:ea typeface="Times New Roman" panose="02020603050405020304" pitchFamily="18" charset="0"/>
              </a:rPr>
              <a:t>g </a:t>
            </a:r>
            <a:r>
              <a:rPr lang="en-US" dirty="0" smtClean="0">
                <a:ea typeface="Times New Roman" panose="02020603050405020304" pitchFamily="18" charset="0"/>
              </a:rPr>
              <a:t>scientists</a:t>
            </a:r>
            <a:endParaRPr lang="pl-PL" dirty="0">
              <a:solidFill>
                <a:srgbClr val="6E6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3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72155"/>
            <a:ext cx="78247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pl-PL" sz="2000" dirty="0" smtClean="0">
                <a:latin typeface="+mj-lt"/>
              </a:rPr>
              <a:t>PP POMPA development for hybrid architectures (NVIDIA GPU, multicore  x86 CPUs) is being integrated into the official COSMO version.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pl-PL" sz="20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pl-PL" sz="2000" dirty="0" smtClean="0">
                <a:latin typeface="+mj-lt"/>
              </a:rPr>
              <a:t>On 34th meeting, STC decided to conduct the parallel phase with both Fortran and C++ </a:t>
            </a:r>
            <a:r>
              <a:rPr lang="en-US" altLang="pl-PL" sz="2000" dirty="0" err="1" smtClean="0">
                <a:latin typeface="+mj-lt"/>
              </a:rPr>
              <a:t>dycores</a:t>
            </a:r>
            <a:r>
              <a:rPr lang="en-US" altLang="pl-PL" sz="2000" dirty="0" smtClean="0">
                <a:latin typeface="+mj-lt"/>
              </a:rPr>
              <a:t> retained until Sept 2017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pl-PL" sz="20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Times New Roman" panose="02020603050405020304" pitchFamily="18" charset="0"/>
              </a:rPr>
              <a:t>PT EDP</a:t>
            </a:r>
            <a:r>
              <a:rPr lang="en-US" sz="2000" baseline="30000" dirty="0" smtClean="0">
                <a:ea typeface="Times New Roman" panose="02020603050405020304" pitchFamily="18" charset="0"/>
              </a:rPr>
              <a:t>2</a:t>
            </a:r>
            <a:r>
              <a:rPr lang="en-US" sz="2000" dirty="0" smtClean="0">
                <a:ea typeface="Times New Roman" panose="02020603050405020304" pitchFamily="18" charset="0"/>
              </a:rPr>
              <a:t> (WG6) </a:t>
            </a:r>
            <a:r>
              <a:rPr lang="en-US" altLang="pl-PL" sz="2000" dirty="0" smtClean="0"/>
              <a:t>proposition to extend the parallel phase by two years and to reevaluate its necessity in two years' timeframe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pl-PL" sz="20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pl-PL" sz="2000" u="sng" dirty="0" smtClean="0">
                <a:latin typeface="+mj-lt"/>
              </a:rPr>
              <a:t>Granted </a:t>
            </a:r>
            <a:r>
              <a:rPr lang="en-US" altLang="pl-PL" sz="2000" dirty="0" smtClean="0">
                <a:latin typeface="+mj-lt"/>
              </a:rPr>
              <a:t>(after modification) </a:t>
            </a:r>
            <a:r>
              <a:rPr lang="en-US" sz="2000" dirty="0" smtClean="0">
                <a:ea typeface="Times New Roman" panose="02020603050405020304" pitchFamily="18" charset="0"/>
              </a:rPr>
              <a:t>activity proposal to ensure funding for updates, training, support of both CPU and GPU versions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pl-PL" sz="1800" dirty="0" smtClean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67906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ea typeface="Times New Roman" panose="02020603050405020304" pitchFamily="18" charset="0"/>
              </a:rPr>
              <a:t>COSMO </a:t>
            </a:r>
            <a:r>
              <a:rPr lang="en-US" sz="2400" b="1" dirty="0" smtClean="0">
                <a:ea typeface="Times New Roman" panose="02020603050405020304" pitchFamily="18" charset="0"/>
              </a:rPr>
              <a:t>activity proposals </a:t>
            </a:r>
            <a:r>
              <a:rPr lang="pl-PL" sz="2400" b="1" dirty="0" smtClean="0">
                <a:ea typeface="Times New Roman" panose="02020603050405020304" pitchFamily="18" charset="0"/>
              </a:rPr>
              <a:t>for 2018-2019</a:t>
            </a:r>
            <a:endParaRPr lang="pl-PL" sz="2400" b="1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931531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Request for sup</a:t>
            </a:r>
            <a:r>
              <a:rPr lang="pl-PL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ort </a:t>
            </a:r>
            <a:r>
              <a:rPr lang="pl-PL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of</a:t>
            </a:r>
            <a:r>
              <a:rPr lang="en-US" altLang="pl-PL" dirty="0" smtClean="0">
                <a:solidFill>
                  <a:srgbClr val="00B050"/>
                </a:solidFill>
              </a:rPr>
              <a:t> </a:t>
            </a:r>
            <a:r>
              <a:rPr lang="en-US" altLang="pl-PL" dirty="0">
                <a:solidFill>
                  <a:srgbClr val="00B050"/>
                </a:solidFill>
              </a:rPr>
              <a:t>parallel phase</a:t>
            </a:r>
            <a:r>
              <a:rPr lang="pl-PL" altLang="pl-PL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with </a:t>
            </a:r>
            <a:r>
              <a:rPr lang="en-US" dirty="0" err="1">
                <a:solidFill>
                  <a:srgbClr val="00B050"/>
                </a:solidFill>
              </a:rPr>
              <a:t>dycore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versions in FORTRAN and C</a:t>
            </a:r>
            <a:r>
              <a:rPr lang="en-US" dirty="0" smtClean="0">
                <a:solidFill>
                  <a:srgbClr val="00B050"/>
                </a:solidFill>
              </a:rPr>
              <a:t>++</a:t>
            </a:r>
            <a:r>
              <a:rPr lang="pl-PL" dirty="0" smtClean="0">
                <a:solidFill>
                  <a:srgbClr val="00B050"/>
                </a:solidFill>
              </a:rPr>
              <a:t> by MeteoSwiss</a:t>
            </a:r>
            <a:endParaRPr lang="pl-P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87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111" y="332656"/>
            <a:ext cx="5579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Times New Roman" panose="02020603050405020304" pitchFamily="18" charset="0"/>
              </a:rPr>
              <a:t>Update on ICON licensing</a:t>
            </a:r>
            <a:r>
              <a:rPr lang="pl-PL" sz="2400" b="1" dirty="0" smtClean="0">
                <a:ea typeface="Times New Roman" panose="02020603050405020304" pitchFamily="18" charset="0"/>
              </a:rPr>
              <a:t>/</a:t>
            </a:r>
          </a:p>
          <a:p>
            <a:r>
              <a:rPr lang="pl-PL" altLang="de-DE" sz="2400" b="1" dirty="0">
                <a:ea typeface="+mj-ea"/>
              </a:rPr>
              <a:t>a</a:t>
            </a:r>
            <a:r>
              <a:rPr lang="de-DE" altLang="de-DE" sz="2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greement </a:t>
            </a:r>
            <a:r>
              <a:rPr lang="de-DE" altLang="de-DE" sz="2400" b="1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DWD – MPI-M</a:t>
            </a:r>
            <a:endParaRPr lang="pl-PL" altLang="de-DE" sz="2400" b="1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2400" b="1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111" y="1340768"/>
            <a:ext cx="80993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02.10.2015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	ICON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SCIENTIFIC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license (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institutional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pl-PL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Institutional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license because of ECMWF license for IFS physics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27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licensees signed the paper contract until August 2017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ICON code provided by DWD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15179" r="11472"/>
          <a:stretch>
            <a:fillRect/>
          </a:stretch>
        </p:blipFill>
        <p:spPr bwMode="auto">
          <a:xfrm>
            <a:off x="3269684" y="2679596"/>
            <a:ext cx="5040287" cy="33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162" y="4581128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pl-PL" sz="1800" dirty="0">
                <a:latin typeface="Arial" panose="020B0604020202020204" pitchFamily="34" charset="0"/>
              </a:rPr>
              <a:t>Next ICON / ICON-ART Training in Langen from </a:t>
            </a:r>
            <a:r>
              <a:rPr lang="de-DE" altLang="pl-PL" sz="1800" dirty="0">
                <a:solidFill>
                  <a:srgbClr val="FF0000"/>
                </a:solidFill>
                <a:latin typeface="Arial" panose="020B0604020202020204" pitchFamily="34" charset="0"/>
              </a:rPr>
              <a:t>16 to 20 April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277" y="3025988"/>
            <a:ext cx="2605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Essential to start implementing and testing ICON with the institutional license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9075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315891" cy="659482"/>
          </a:xfrm>
        </p:spPr>
        <p:txBody>
          <a:bodyPr/>
          <a:lstStyle/>
          <a:p>
            <a:r>
              <a:rPr lang="de-DE" alt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on the ICON Agreement DWD – MPI-M</a:t>
            </a:r>
          </a:p>
        </p:txBody>
      </p:sp>
      <p:pic>
        <p:nvPicPr>
          <p:cNvPr id="7171" name="Bild 5" descr="MPIM_SF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403225"/>
            <a:ext cx="1538287" cy="361950"/>
          </a:xfrm>
          <a:noFill/>
        </p:spPr>
      </p:pic>
      <p:sp>
        <p:nvSpPr>
          <p:cNvPr id="2" name="Textfeld 1"/>
          <p:cNvSpPr txBox="1"/>
          <p:nvPr/>
        </p:nvSpPr>
        <p:spPr>
          <a:xfrm>
            <a:off x="107950" y="1169988"/>
            <a:ext cx="8856663" cy="5216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xx.xx.2017:	ICON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SCIENTIFIC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license (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individual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) ready (provided by MPI-M).</a:t>
            </a:r>
          </a:p>
          <a:p>
            <a:pPr marL="2114550" lvl="4" indent="-2857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ICON code provided by MPI-M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xx.xx.2018:	ICON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official duty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license (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institutional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) ready (provided by DWD).</a:t>
            </a:r>
          </a:p>
          <a:p>
            <a:pPr marL="2114550" lvl="4" indent="-2857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Free for NHMS from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COSMO partners </a:t>
            </a:r>
          </a:p>
          <a:p>
            <a:pPr marL="2114550" lvl="4" indent="-2857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ICON code provided by DWD</a:t>
            </a:r>
          </a:p>
          <a:p>
            <a:pPr marL="2114550" lvl="4" indent="-285750"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xx.xx.2019:	ICON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official duty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license (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institutional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) ready (provided by DWD).</a:t>
            </a:r>
          </a:p>
          <a:p>
            <a:pPr marL="2114550" lvl="4" indent="-2857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Free for NHMS from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development countries</a:t>
            </a:r>
          </a:p>
          <a:p>
            <a:pPr marL="2114550" lvl="4" indent="-2857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ICON code provided by DWD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xx.xx.2019:	ICON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official duty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license (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institutional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) ready (provided by DWD).</a:t>
            </a:r>
          </a:p>
          <a:p>
            <a:pPr marL="2114550" lvl="4" indent="-2857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With </a:t>
            </a:r>
            <a:r>
              <a:rPr lang="en-US" sz="1800" dirty="0" smtClean="0">
                <a:solidFill>
                  <a:srgbClr val="00B050"/>
                </a:solidFill>
                <a:latin typeface="Arial" panose="020B0604020202020204" pitchFamily="34" charset="0"/>
              </a:rPr>
              <a:t>license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fee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(shared between DWD, MPI-M, ECMWF) for NHMS from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developed countries</a:t>
            </a:r>
          </a:p>
          <a:p>
            <a:pPr marL="2114550" lvl="4" indent="-28575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ICON code provided by DWD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4</a:t>
            </a:r>
            <a:r>
              <a:rPr lang="pl-PL" dirty="0" smtClean="0"/>
              <a:t>0</a:t>
            </a:r>
            <a:r>
              <a:rPr lang="en-US" baseline="30000" dirty="0" err="1" smtClean="0"/>
              <a:t>th</a:t>
            </a:r>
            <a:r>
              <a:rPr lang="en-US" dirty="0" smtClean="0"/>
              <a:t> STC </a:t>
            </a:r>
            <a:r>
              <a:rPr lang="en-US" dirty="0"/>
              <a:t>meeting on </a:t>
            </a:r>
            <a:r>
              <a:rPr lang="pl-PL" dirty="0" smtClean="0"/>
              <a:t>11</a:t>
            </a:r>
            <a:r>
              <a:rPr lang="en-US" baseline="30000" dirty="0" err="1" smtClean="0"/>
              <a:t>th</a:t>
            </a:r>
            <a:r>
              <a:rPr lang="en-US" dirty="0" smtClean="0"/>
              <a:t>/</a:t>
            </a:r>
            <a:r>
              <a:rPr lang="pl-PL" dirty="0" smtClean="0"/>
              <a:t>12</a:t>
            </a:r>
            <a:r>
              <a:rPr lang="en-US" baseline="30000" dirty="0" err="1" smtClean="0"/>
              <a:t>th</a:t>
            </a:r>
            <a:r>
              <a:rPr lang="en-US" dirty="0" smtClean="0"/>
              <a:t> Sept.</a:t>
            </a:r>
            <a:endParaRPr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76350" y="1268760"/>
            <a:ext cx="7472363" cy="4752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b="1" dirty="0" smtClean="0"/>
              <a:t>Participants:</a:t>
            </a:r>
          </a:p>
          <a:p>
            <a:r>
              <a:rPr lang="pl-PL" dirty="0" smtClean="0"/>
              <a:t>A. Wyszogrodzki </a:t>
            </a:r>
            <a:r>
              <a:rPr lang="en-GB" dirty="0"/>
              <a:t>(</a:t>
            </a:r>
            <a:r>
              <a:rPr lang="en-GB" dirty="0" smtClean="0"/>
              <a:t>Poland</a:t>
            </a:r>
            <a:r>
              <a:rPr lang="pl-PL" dirty="0" smtClean="0"/>
              <a:t>, </a:t>
            </a:r>
            <a:r>
              <a:rPr lang="en-GB" dirty="0" smtClean="0"/>
              <a:t>chair)</a:t>
            </a:r>
            <a:endParaRPr lang="pl-PL" dirty="0" smtClean="0"/>
          </a:p>
          <a:p>
            <a:r>
              <a:rPr lang="en-GB" dirty="0" smtClean="0"/>
              <a:t>D</a:t>
            </a:r>
            <a:r>
              <a:rPr lang="en-GB" dirty="0"/>
              <a:t>. Majewski (Germany</a:t>
            </a:r>
            <a:r>
              <a:rPr lang="en-GB" dirty="0" smtClean="0"/>
              <a:t>)</a:t>
            </a:r>
          </a:p>
          <a:p>
            <a:r>
              <a:rPr lang="en-GB" dirty="0" smtClean="0"/>
              <a:t>P. Steiner (Switzerland)</a:t>
            </a:r>
          </a:p>
          <a:p>
            <a:r>
              <a:rPr lang="en-GB" dirty="0" smtClean="0"/>
              <a:t>L. </a:t>
            </a:r>
            <a:r>
              <a:rPr lang="en-GB" dirty="0" err="1" smtClean="0"/>
              <a:t>Torrisi</a:t>
            </a:r>
            <a:r>
              <a:rPr lang="en-GB" dirty="0" smtClean="0"/>
              <a:t> (Italy)</a:t>
            </a:r>
          </a:p>
          <a:p>
            <a:r>
              <a:rPr lang="pl-PL" dirty="0"/>
              <a:t>P</a:t>
            </a:r>
            <a:r>
              <a:rPr lang="en-GB" dirty="0" smtClean="0"/>
              <a:t>. </a:t>
            </a:r>
            <a:r>
              <a:rPr lang="pl-PL" dirty="0" err="1" smtClean="0"/>
              <a:t>Skrimizeas</a:t>
            </a:r>
            <a:r>
              <a:rPr lang="pl-PL" dirty="0" smtClean="0"/>
              <a:t> </a:t>
            </a:r>
            <a:r>
              <a:rPr lang="en-GB" dirty="0" smtClean="0"/>
              <a:t>(Greece) </a:t>
            </a:r>
            <a:endParaRPr lang="pl-PL" dirty="0" smtClean="0"/>
          </a:p>
          <a:p>
            <a:r>
              <a:rPr lang="pl-PL" dirty="0"/>
              <a:t>G</a:t>
            </a:r>
            <a:r>
              <a:rPr lang="en-GB" dirty="0" smtClean="0"/>
              <a:t>. </a:t>
            </a:r>
            <a:r>
              <a:rPr lang="pl-PL" dirty="0" err="1" smtClean="0"/>
              <a:t>Stancalie</a:t>
            </a:r>
            <a:r>
              <a:rPr lang="en-GB" dirty="0" smtClean="0"/>
              <a:t> (Romania)</a:t>
            </a:r>
          </a:p>
          <a:p>
            <a:r>
              <a:rPr lang="en-GB" dirty="0" smtClean="0"/>
              <a:t>D</a:t>
            </a:r>
            <a:r>
              <a:rPr lang="en-GB" dirty="0"/>
              <a:t>. Kiktev (</a:t>
            </a:r>
            <a:r>
              <a:rPr lang="en-GB" dirty="0" smtClean="0"/>
              <a:t>Russia)</a:t>
            </a:r>
            <a:endParaRPr lang="pl-PL" dirty="0" smtClean="0"/>
          </a:p>
          <a:p>
            <a:r>
              <a:rPr lang="pl-PL" dirty="0" smtClean="0"/>
              <a:t>Y. Levi (</a:t>
            </a:r>
            <a:r>
              <a:rPr lang="pl-PL" dirty="0" err="1" smtClean="0"/>
              <a:t>Israel</a:t>
            </a:r>
            <a:r>
              <a:rPr lang="pl-PL" dirty="0"/>
              <a:t>)</a:t>
            </a:r>
            <a:endParaRPr lang="en-GB" dirty="0" smtClean="0"/>
          </a:p>
          <a:p>
            <a:r>
              <a:rPr lang="pl-PL" dirty="0"/>
              <a:t>D</a:t>
            </a:r>
            <a:r>
              <a:rPr lang="en-GB" dirty="0" smtClean="0"/>
              <a:t>. </a:t>
            </a:r>
            <a:r>
              <a:rPr lang="pl-PL" dirty="0" err="1"/>
              <a:t>M</a:t>
            </a:r>
            <a:r>
              <a:rPr lang="pl-PL" dirty="0" err="1" smtClean="0"/>
              <a:t>ironov</a:t>
            </a:r>
            <a:r>
              <a:rPr lang="en-GB" dirty="0" smtClean="0"/>
              <a:t> (SPM)</a:t>
            </a:r>
          </a:p>
          <a:p>
            <a:pPr marL="0" indent="0">
              <a:buNone/>
            </a:pPr>
            <a:r>
              <a:rPr lang="pl-PL" b="1" dirty="0" err="1" smtClean="0"/>
              <a:t>Guest</a:t>
            </a:r>
            <a:r>
              <a:rPr lang="pl-PL" b="1" dirty="0" smtClean="0"/>
              <a:t> </a:t>
            </a:r>
            <a:r>
              <a:rPr lang="pl-PL" b="1" dirty="0" err="1" smtClean="0"/>
              <a:t>speakers</a:t>
            </a:r>
            <a:r>
              <a:rPr lang="en-GB" b="1" dirty="0" smtClean="0"/>
              <a:t>: </a:t>
            </a:r>
          </a:p>
          <a:p>
            <a:pPr marL="0" indent="0">
              <a:buNone/>
            </a:pPr>
            <a:r>
              <a:rPr lang="pl-PL" dirty="0" smtClean="0"/>
              <a:t>P. Eckert, J-M </a:t>
            </a:r>
            <a:r>
              <a:rPr lang="pl-PL" dirty="0" err="1" smtClean="0"/>
              <a:t>Bettems</a:t>
            </a:r>
            <a:r>
              <a:rPr lang="pl-PL" dirty="0" smtClean="0"/>
              <a:t>, F. </a:t>
            </a:r>
            <a:r>
              <a:rPr lang="pl-PL" dirty="0" err="1" smtClean="0"/>
              <a:t>Gofa</a:t>
            </a:r>
            <a:r>
              <a:rPr lang="pl-PL" dirty="0" smtClean="0"/>
              <a:t>, M. </a:t>
            </a:r>
            <a:r>
              <a:rPr lang="en-GB" dirty="0" err="1" smtClean="0"/>
              <a:t>Köhler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790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ea typeface="Times New Roman" panose="02020603050405020304" pitchFamily="18" charset="0"/>
              </a:rPr>
              <a:t>CGM STC/WG </a:t>
            </a:r>
            <a:r>
              <a:rPr lang="pl-PL" sz="2400" b="1" dirty="0" err="1" smtClean="0">
                <a:ea typeface="Times New Roman" panose="02020603050405020304" pitchFamily="18" charset="0"/>
              </a:rPr>
              <a:t>reorganization</a:t>
            </a:r>
            <a:endParaRPr lang="pl-PL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87624" y="1700808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Reduction of reporting during STC, most of the information </a:t>
            </a:r>
            <a:r>
              <a:rPr lang="pl-PL" dirty="0" smtClean="0"/>
              <a:t>i</a:t>
            </a:r>
            <a:r>
              <a:rPr lang="en-US" dirty="0" smtClean="0"/>
              <a:t>s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en-US" dirty="0" smtClean="0"/>
              <a:t>presented during plenary sessions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Increase presence of SPM in the WG sessions to overlook scientific issues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Above require slight modifications in the WG/STC agendas and stricter requirements for submitting </a:t>
            </a:r>
            <a:r>
              <a:rPr lang="pl-PL" dirty="0" smtClean="0"/>
              <a:t>in </a:t>
            </a:r>
            <a:r>
              <a:rPr lang="pl-PL" dirty="0" err="1" smtClean="0"/>
              <a:t>advance</a:t>
            </a:r>
            <a:r>
              <a:rPr lang="pl-PL" dirty="0" smtClean="0"/>
              <a:t> </a:t>
            </a:r>
            <a:r>
              <a:rPr lang="en-US" dirty="0" smtClean="0"/>
              <a:t>proposals/documents for STC evaluation. </a:t>
            </a:r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Some decisions may require earlier SMC approval but decisions can be reached remotely be email.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50681" y="1079448"/>
            <a:ext cx="66967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Goal: reduce </a:t>
            </a:r>
            <a:r>
              <a:rPr lang="pl-PL" dirty="0" err="1" smtClean="0"/>
              <a:t>bureaucracy</a:t>
            </a:r>
            <a:r>
              <a:rPr lang="en-US" dirty="0" smtClean="0"/>
              <a:t>, increase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51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https://upload.wikimedia.org/wikipedia/commons/thumb/2/2a/PalaceSquareNight.jpg/1110px-PalaceSquare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53" y="2737465"/>
            <a:ext cx="7673010" cy="17972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7544" y="2606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100"/>
              <a:tabLst>
                <a:tab pos="228600" algn="l"/>
              </a:tabLst>
            </a:pPr>
            <a:r>
              <a:rPr lang="pl-PL" sz="2400" dirty="0" smtClean="0">
                <a:ea typeface="Times New Roman" panose="02020603050405020304" pitchFamily="18" charset="0"/>
              </a:rPr>
              <a:t>N</a:t>
            </a:r>
            <a:r>
              <a:rPr lang="en-GB" sz="2400" dirty="0" err="1" smtClean="0">
                <a:ea typeface="Times New Roman" panose="02020603050405020304" pitchFamily="18" charset="0"/>
              </a:rPr>
              <a:t>ext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>
                <a:ea typeface="Times New Roman" panose="02020603050405020304" pitchFamily="18" charset="0"/>
              </a:rPr>
              <a:t>COSMO General </a:t>
            </a:r>
            <a:r>
              <a:rPr lang="en-GB" sz="2400" dirty="0" smtClean="0">
                <a:ea typeface="Times New Roman" panose="02020603050405020304" pitchFamily="18" charset="0"/>
              </a:rPr>
              <a:t>meetings</a:t>
            </a:r>
            <a:endParaRPr lang="pl-PL" sz="2400" dirty="0"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545" y="1105019"/>
            <a:ext cx="72356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ea typeface="Times New Roman" panose="02020603050405020304" pitchFamily="18" charset="0"/>
              </a:rPr>
              <a:t>CGM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  <a:r>
              <a:rPr lang="en-GB" dirty="0">
                <a:ea typeface="Times New Roman" panose="02020603050405020304" pitchFamily="18" charset="0"/>
              </a:rPr>
              <a:t>2018 </a:t>
            </a:r>
            <a:r>
              <a:rPr lang="pl-PL" dirty="0" smtClean="0">
                <a:ea typeface="Times New Roman" panose="02020603050405020304" pitchFamily="18" charset="0"/>
              </a:rPr>
              <a:t>- </a:t>
            </a:r>
            <a:r>
              <a:rPr lang="en-GB" dirty="0" smtClean="0">
                <a:ea typeface="Times New Roman" panose="02020603050405020304" pitchFamily="18" charset="0"/>
              </a:rPr>
              <a:t>St</a:t>
            </a:r>
            <a:r>
              <a:rPr lang="en-GB" dirty="0">
                <a:ea typeface="Times New Roman" panose="02020603050405020304" pitchFamily="18" charset="0"/>
              </a:rPr>
              <a:t>. </a:t>
            </a:r>
            <a:r>
              <a:rPr lang="en-GB" dirty="0" smtClean="0">
                <a:ea typeface="Times New Roman" panose="02020603050405020304" pitchFamily="18" charset="0"/>
              </a:rPr>
              <a:t>Petersburg</a:t>
            </a:r>
            <a:r>
              <a:rPr lang="pl-PL" dirty="0" smtClean="0">
                <a:ea typeface="Times New Roman" panose="02020603050405020304" pitchFamily="18" charset="0"/>
              </a:rPr>
              <a:t> – 11-14 </a:t>
            </a:r>
            <a:r>
              <a:rPr lang="pl-PL" dirty="0" err="1" smtClean="0">
                <a:ea typeface="Times New Roman" panose="02020603050405020304" pitchFamily="18" charset="0"/>
              </a:rPr>
              <a:t>September</a:t>
            </a:r>
            <a:r>
              <a:rPr lang="pl-PL" dirty="0" smtClean="0">
                <a:ea typeface="Times New Roman" panose="02020603050405020304" pitchFamily="18" charset="0"/>
              </a:rPr>
              <a:t> 2018</a:t>
            </a:r>
            <a:endParaRPr lang="pl-PL" dirty="0"/>
          </a:p>
        </p:txBody>
      </p:sp>
      <p:sp>
        <p:nvSpPr>
          <p:cNvPr id="6" name="AutoShape 2" descr="Image result for piza"/>
          <p:cNvSpPr>
            <a:spLocks noChangeAspect="1" noChangeArrowheads="1"/>
          </p:cNvSpPr>
          <p:nvPr/>
        </p:nvSpPr>
        <p:spPr bwMode="auto">
          <a:xfrm>
            <a:off x="155575" y="-731838"/>
            <a:ext cx="24384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Picture 12" descr="https://upload.wikimedia.org/wikipedia/commons/thumb/5/54/RUS-2016-Aerial-SPB-St_Michael%27s_Castle_02.jpg/270px-RUS-2016-Aerial-SPB-St_Michael%27s_Castle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7858" y="4372511"/>
            <a:ext cx="2549965" cy="1703789"/>
          </a:xfrm>
          <a:prstGeom prst="rect">
            <a:avLst/>
          </a:prstGeom>
          <a:noFill/>
        </p:spPr>
      </p:pic>
      <p:pic>
        <p:nvPicPr>
          <p:cNvPr id="12" name="Picture 10" descr="https://upload.wikimedia.org/wikipedia/commons/thumb/c/ca/View_of_the_Church_of_the_Savior_on_Blood_from_the_Griboedov_Canal.jpg/270px-View_of_the_Church_of_the_Savior_on_Blood_from_the_Griboedov_Ca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8394" y="4593359"/>
            <a:ext cx="2195602" cy="1463736"/>
          </a:xfrm>
          <a:prstGeom prst="rect">
            <a:avLst/>
          </a:prstGeom>
          <a:noFill/>
        </p:spPr>
      </p:pic>
      <p:pic>
        <p:nvPicPr>
          <p:cNvPr id="14" name="Picture 18" descr="https://upload.wikimedia.org/wikipedia/commons/thumb/5/53/Saint_Isaac%27s_Square_SPB_%2801%29.jpg/220px-Saint_Isaac%27s_Square_SPB_%2801%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880" y="4649895"/>
            <a:ext cx="2359466" cy="1426405"/>
          </a:xfrm>
          <a:prstGeom prst="rect">
            <a:avLst/>
          </a:prstGeom>
          <a:noFill/>
        </p:spPr>
      </p:pic>
      <p:pic>
        <p:nvPicPr>
          <p:cNvPr id="13" name="Picture 14" descr="https://upload.wikimedia.org/wikipedia/commons/thumb/0/0d/Panorama_of_Saint_Petersburg_from_Palace_Bridge.jpg/1000px-Panorama_of_Saint_Petersburg_from_Palace_Brid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653" y="1615936"/>
            <a:ext cx="7668376" cy="1295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828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216" y="811876"/>
            <a:ext cx="445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 err="1" smtClean="0">
                <a:solidFill>
                  <a:srgbClr val="002060"/>
                </a:solidFill>
              </a:rPr>
              <a:t>Possible</a:t>
            </a:r>
            <a:r>
              <a:rPr lang="pl-PL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Venue:  AZIMUT Hotel</a:t>
            </a:r>
            <a:r>
              <a:rPr lang="pl-PL" sz="18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pl-PL" sz="1800" b="1" dirty="0" err="1" smtClean="0">
                <a:solidFill>
                  <a:srgbClr val="002060"/>
                </a:solidFill>
              </a:rPr>
              <a:t>final</a:t>
            </a:r>
            <a:r>
              <a:rPr lang="pl-PL" sz="1800" b="1" dirty="0" smtClean="0">
                <a:solidFill>
                  <a:srgbClr val="002060"/>
                </a:solidFill>
              </a:rPr>
              <a:t> </a:t>
            </a:r>
            <a:r>
              <a:rPr lang="pl-PL" sz="1800" b="1" dirty="0" err="1" smtClean="0">
                <a:solidFill>
                  <a:srgbClr val="002060"/>
                </a:solidFill>
              </a:rPr>
              <a:t>selection</a:t>
            </a:r>
            <a:r>
              <a:rPr lang="pl-PL" sz="1800" b="1" dirty="0" smtClean="0">
                <a:solidFill>
                  <a:srgbClr val="002060"/>
                </a:solidFill>
              </a:rPr>
              <a:t> by </a:t>
            </a:r>
            <a:r>
              <a:rPr lang="pl-PL" sz="1800" b="1" dirty="0" err="1" smtClean="0">
                <a:solidFill>
                  <a:srgbClr val="002060"/>
                </a:solidFill>
              </a:rPr>
              <a:t>procurement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5" y="3729713"/>
            <a:ext cx="2786113" cy="1859441"/>
          </a:xfrm>
          <a:prstGeom prst="rect">
            <a:avLst/>
          </a:prstGeom>
        </p:spPr>
      </p:pic>
      <p:pic>
        <p:nvPicPr>
          <p:cNvPr id="5" name="Picture 6" descr="https://en.azimuthotels.com/upload/iblock/19b/IMG_03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3164" y="4941168"/>
            <a:ext cx="1529318" cy="10185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358" y="1853974"/>
            <a:ext cx="4496213" cy="3372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65" y="1458412"/>
            <a:ext cx="4593317" cy="2271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2606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100"/>
              <a:tabLst>
                <a:tab pos="228600" algn="l"/>
              </a:tabLst>
            </a:pPr>
            <a:r>
              <a:rPr lang="pl-PL" sz="2400" dirty="0" smtClean="0">
                <a:ea typeface="Times New Roman" panose="02020603050405020304" pitchFamily="18" charset="0"/>
              </a:rPr>
              <a:t>N</a:t>
            </a:r>
            <a:r>
              <a:rPr lang="en-GB" sz="2400" dirty="0" err="1" smtClean="0">
                <a:ea typeface="Times New Roman" panose="02020603050405020304" pitchFamily="18" charset="0"/>
              </a:rPr>
              <a:t>ext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>
                <a:ea typeface="Times New Roman" panose="02020603050405020304" pitchFamily="18" charset="0"/>
              </a:rPr>
              <a:t>COSMO General </a:t>
            </a:r>
            <a:r>
              <a:rPr lang="en-GB" sz="2400" dirty="0" smtClean="0">
                <a:ea typeface="Times New Roman" panose="02020603050405020304" pitchFamily="18" charset="0"/>
              </a:rPr>
              <a:t>meetings</a:t>
            </a:r>
            <a:endParaRPr lang="pl-PL" sz="2400" dirty="0"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8224" y="143445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Saint Petersburg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68124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100"/>
              <a:tabLst>
                <a:tab pos="228600" algn="l"/>
              </a:tabLst>
            </a:pPr>
            <a:r>
              <a:rPr lang="pl-PL" sz="2400" dirty="0" smtClean="0">
                <a:ea typeface="Times New Roman" panose="02020603050405020304" pitchFamily="18" charset="0"/>
              </a:rPr>
              <a:t>N</a:t>
            </a:r>
            <a:r>
              <a:rPr lang="en-GB" sz="2400" dirty="0" err="1" smtClean="0">
                <a:ea typeface="Times New Roman" panose="02020603050405020304" pitchFamily="18" charset="0"/>
              </a:rPr>
              <a:t>ext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r>
              <a:rPr lang="en-GB" sz="2400" dirty="0">
                <a:ea typeface="Times New Roman" panose="02020603050405020304" pitchFamily="18" charset="0"/>
              </a:rPr>
              <a:t>COSMO General </a:t>
            </a:r>
            <a:r>
              <a:rPr lang="en-GB" sz="2400" dirty="0" smtClean="0">
                <a:ea typeface="Times New Roman" panose="02020603050405020304" pitchFamily="18" charset="0"/>
              </a:rPr>
              <a:t>meetings</a:t>
            </a:r>
            <a:endParaRPr lang="pl-PL" sz="2400" dirty="0"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725" y="1576900"/>
            <a:ext cx="6371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ea typeface="Times New Roman" panose="02020603050405020304" pitchFamily="18" charset="0"/>
              </a:rPr>
              <a:t>CGM 2019 – considered to be in Italy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Final decision and possible venue site will be known in the summer 2018.</a:t>
            </a:r>
            <a:endParaRPr lang="en-US" sz="2400" dirty="0"/>
          </a:p>
        </p:txBody>
      </p:sp>
      <p:sp>
        <p:nvSpPr>
          <p:cNvPr id="6" name="AutoShape 2" descr="Image result for piza"/>
          <p:cNvSpPr>
            <a:spLocks noChangeAspect="1" noChangeArrowheads="1"/>
          </p:cNvSpPr>
          <p:nvPr/>
        </p:nvSpPr>
        <p:spPr bwMode="auto">
          <a:xfrm>
            <a:off x="155575" y="-731838"/>
            <a:ext cx="24384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303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91680" y="2204864"/>
            <a:ext cx="7066558" cy="2925936"/>
          </a:xfrm>
        </p:spPr>
        <p:txBody>
          <a:bodyPr/>
          <a:lstStyle/>
          <a:p>
            <a:pPr marL="0" indent="0">
              <a:buNone/>
            </a:pPr>
            <a:r>
              <a:rPr lang="de-CH" sz="3200" dirty="0" err="1" smtClean="0"/>
              <a:t>Thank</a:t>
            </a:r>
            <a:r>
              <a:rPr lang="de-CH" sz="3200" dirty="0" smtClean="0"/>
              <a:t> </a:t>
            </a:r>
            <a:r>
              <a:rPr lang="de-CH" sz="3200" dirty="0" err="1" smtClean="0"/>
              <a:t>you</a:t>
            </a:r>
            <a:r>
              <a:rPr lang="de-CH" sz="3200" dirty="0" smtClean="0"/>
              <a:t> </a:t>
            </a:r>
            <a:r>
              <a:rPr lang="de-CH" sz="3200" dirty="0" err="1" smtClean="0"/>
              <a:t>for</a:t>
            </a:r>
            <a:r>
              <a:rPr lang="de-CH" sz="3200" dirty="0" smtClean="0"/>
              <a:t> </a:t>
            </a:r>
            <a:r>
              <a:rPr lang="de-CH" sz="3200" dirty="0" err="1" smtClean="0"/>
              <a:t>your</a:t>
            </a:r>
            <a:r>
              <a:rPr lang="de-CH" sz="3200" dirty="0" smtClean="0"/>
              <a:t> </a:t>
            </a:r>
            <a:r>
              <a:rPr lang="de-CH" sz="3200" dirty="0" err="1" smtClean="0"/>
              <a:t>attention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1794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756084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19</a:t>
            </a:r>
            <a:r>
              <a:rPr lang="en-US" sz="2800" dirty="0" err="1" smtClean="0"/>
              <a:t>th</a:t>
            </a:r>
            <a:r>
              <a:rPr lang="pl-PL" sz="2800" dirty="0" smtClean="0"/>
              <a:t> COSMO General Meeting</a:t>
            </a:r>
          </a:p>
          <a:p>
            <a:pPr marL="0" indent="0" algn="ctr">
              <a:buNone/>
            </a:pPr>
            <a:r>
              <a:rPr lang="en-US" sz="2800" dirty="0" smtClean="0"/>
              <a:t>Final discussion </a:t>
            </a:r>
            <a:endParaRPr lang="pl-PL" sz="2800" b="1" dirty="0" smtClean="0"/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584" y="1268760"/>
            <a:ext cx="73088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smtClean="0"/>
              <a:t>COMMON issues/topics for the discussion: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Issues with COSMO v5.5 </a:t>
            </a:r>
            <a:r>
              <a:rPr lang="en-US" sz="2000" dirty="0" err="1" smtClean="0"/>
              <a:t>cricial</a:t>
            </a:r>
            <a:r>
              <a:rPr lang="en-US" sz="2000" dirty="0" smtClean="0"/>
              <a:t> for  many problems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Keeping documentation up to </a:t>
            </a:r>
            <a:r>
              <a:rPr lang="en-US" sz="2000" dirty="0" smtClean="0"/>
              <a:t>date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Coordination of efforts between COSMO/ICON communities for documenting both models (templates)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Dissemination of science internally and outside the COSMO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Scientific issues still to be discussed/resolved by WG/SMC before the next STC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WG4 TOR and scope, cooperation between WGs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NWP Test Suite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PPs: SPRED follow </a:t>
            </a:r>
            <a:r>
              <a:rPr lang="en-US" sz="2000" dirty="0" smtClean="0"/>
              <a:t>up</a:t>
            </a:r>
            <a:r>
              <a:rPr lang="en-US" sz="2000" dirty="0" smtClean="0"/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testing ICON-LAM by COSMO partners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Find a new date for the next CGM 2018, </a:t>
            </a:r>
            <a:r>
              <a:rPr lang="en-US" sz="2000" smtClean="0"/>
              <a:t>doodle poll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 smtClean="0"/>
              <a:t>Strenghtenig</a:t>
            </a:r>
            <a:r>
              <a:rPr lang="en-US" sz="2000" dirty="0" smtClean="0"/>
              <a:t> the software </a:t>
            </a:r>
            <a:r>
              <a:rPr lang="en-US" sz="2000" dirty="0" err="1" smtClean="0"/>
              <a:t>ingeneering</a:t>
            </a:r>
            <a:r>
              <a:rPr lang="en-US" sz="2000" dirty="0" smtClean="0"/>
              <a:t> standards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98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734477" y="332447"/>
            <a:ext cx="5012729" cy="386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800" dirty="0" smtClean="0"/>
              <a:t>IMS – </a:t>
            </a:r>
            <a:r>
              <a:rPr lang="pl-PL" sz="2800" dirty="0" err="1" smtClean="0"/>
              <a:t>new</a:t>
            </a:r>
            <a:r>
              <a:rPr lang="pl-PL" sz="2800" dirty="0" smtClean="0"/>
              <a:t> </a:t>
            </a:r>
            <a:r>
              <a:rPr lang="de-CH" sz="2800" dirty="0" smtClean="0"/>
              <a:t>COSMO </a:t>
            </a:r>
            <a:r>
              <a:rPr lang="pl-PL" sz="2800" dirty="0" err="1" smtClean="0"/>
              <a:t>member</a:t>
            </a: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sz="2800" dirty="0" smtClean="0"/>
          </a:p>
        </p:txBody>
      </p:sp>
      <p:sp>
        <p:nvSpPr>
          <p:cNvPr id="2" name="Rechteck 1"/>
          <p:cNvSpPr/>
          <p:nvPr/>
        </p:nvSpPr>
        <p:spPr>
          <a:xfrm>
            <a:off x="1259632" y="1130077"/>
            <a:ext cx="77048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/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1092595" y="1050768"/>
            <a:ext cx="6308624" cy="98961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dirty="0" smtClean="0"/>
              <a:t>22</a:t>
            </a:r>
            <a:r>
              <a:rPr lang="pl-PL" sz="2000" dirty="0" smtClean="0"/>
              <a:t> </a:t>
            </a:r>
            <a:r>
              <a:rPr lang="pl-PL" sz="2000" dirty="0"/>
              <a:t>March </a:t>
            </a:r>
            <a:r>
              <a:rPr lang="en-US" sz="2000" dirty="0"/>
              <a:t>2017 </a:t>
            </a:r>
            <a:r>
              <a:rPr lang="en-US" sz="2000" dirty="0">
                <a:solidFill>
                  <a:srgbClr val="00B050"/>
                </a:solidFill>
              </a:rPr>
              <a:t>all COSMO partners signed annex K</a:t>
            </a:r>
            <a:r>
              <a:rPr lang="en-US" sz="2000" dirty="0"/>
              <a:t> to accept IMS (Israel) as </a:t>
            </a:r>
            <a:r>
              <a:rPr lang="pl-PL" sz="2000" dirty="0" smtClean="0"/>
              <a:t>the 8</a:t>
            </a:r>
            <a:r>
              <a:rPr lang="pl-PL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COSMO partner</a:t>
            </a:r>
            <a:endParaRPr lang="en-US" sz="20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000" dirty="0" smtClean="0"/>
              <a:t>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88" y="2317187"/>
            <a:ext cx="4675518" cy="3477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77914" y="2763300"/>
            <a:ext cx="26707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1800" kern="0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IMS </a:t>
            </a:r>
            <a:r>
              <a:rPr lang="pl-PL" altLang="en-US" sz="1800" kern="0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pl-PL" altLang="en-US" sz="1800" kern="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</a:t>
            </a:r>
            <a:endParaRPr lang="pl-PL" altLang="en-US" sz="1800" kern="0" dirty="0" smtClean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1800" kern="0" dirty="0" smtClean="0"/>
              <a:t>PP </a:t>
            </a:r>
            <a:r>
              <a:rPr lang="pl-PL" sz="1800" kern="0" dirty="0"/>
              <a:t>CALMO</a:t>
            </a:r>
            <a:endParaRPr lang="pl-PL" sz="1800" kern="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1800" kern="0" dirty="0" smtClean="0"/>
              <a:t>PT </a:t>
            </a:r>
            <a:r>
              <a:rPr lang="pl-PL" sz="1800" kern="0" dirty="0"/>
              <a:t>T</a:t>
            </a:r>
            <a:r>
              <a:rPr lang="pl-PL" sz="1800" kern="0" baseline="30000" dirty="0"/>
              <a:t>2</a:t>
            </a:r>
            <a:r>
              <a:rPr lang="pl-PL" sz="1800" kern="0" dirty="0"/>
              <a:t>RC</a:t>
            </a:r>
            <a:r>
              <a:rPr lang="pl-PL" sz="1800" kern="0" baseline="30000" dirty="0"/>
              <a:t>2</a:t>
            </a:r>
            <a:r>
              <a:rPr lang="pl-PL" sz="1800" kern="0" dirty="0"/>
              <a:t> </a:t>
            </a:r>
            <a:r>
              <a:rPr lang="pl-PL" sz="1800" dirty="0" err="1" smtClean="0">
                <a:solidFill>
                  <a:srgbClr val="0070C0"/>
                </a:solidFill>
                <a:hlinkClick r:id="rId4"/>
              </a:rPr>
              <a:t>Harel</a:t>
            </a:r>
            <a:r>
              <a:rPr lang="pl-PL" sz="1800" dirty="0">
                <a:solidFill>
                  <a:srgbClr val="0070C0"/>
                </a:solidFill>
                <a:hlinkClick r:id="rId4"/>
              </a:rPr>
              <a:t> </a:t>
            </a:r>
            <a:r>
              <a:rPr lang="pl-PL" sz="1800" dirty="0" err="1">
                <a:solidFill>
                  <a:srgbClr val="0070C0"/>
                </a:solidFill>
                <a:hlinkClick r:id="rId4"/>
              </a:rPr>
              <a:t>Muskatel</a:t>
            </a:r>
            <a:endParaRPr lang="pl-PL" sz="18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1800" dirty="0"/>
              <a:t>PT TERRA Nova </a:t>
            </a:r>
            <a:r>
              <a:rPr lang="pl-PL" sz="1800" dirty="0" err="1" smtClean="0">
                <a:hlinkClick r:id="rId5"/>
              </a:rPr>
              <a:t>Yiftach</a:t>
            </a:r>
            <a:r>
              <a:rPr lang="pl-PL" sz="1800" dirty="0">
                <a:hlinkClick r:id="rId5"/>
              </a:rPr>
              <a:t> </a:t>
            </a:r>
            <a:r>
              <a:rPr lang="pl-PL" sz="1800" dirty="0" err="1">
                <a:hlinkClick r:id="rId5"/>
              </a:rPr>
              <a:t>Ziv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2193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54000" y="5732463"/>
            <a:ext cx="87820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>
                <a:solidFill>
                  <a:srgbClr val="000000"/>
                </a:solidFill>
                <a:cs typeface="Arial" charset="0"/>
              </a:rPr>
              <a:t>8 (7) licensees in 2017 (Saudi Arabia</a:t>
            </a:r>
            <a:r>
              <a:rPr lang="de-DE" altLang="de-DE" sz="1800" kern="0" dirty="0" smtClean="0">
                <a:solidFill>
                  <a:srgbClr val="000000"/>
                </a:solidFill>
                <a:cs typeface="Arial" charset="0"/>
              </a:rPr>
              <a:t>??).</a:t>
            </a:r>
            <a:endParaRPr lang="de-DE" altLang="de-DE" sz="1800" kern="0" dirty="0">
              <a:solidFill>
                <a:srgbClr val="000000"/>
              </a:solidFill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>
                <a:solidFill>
                  <a:srgbClr val="000000"/>
                </a:solidFill>
                <a:cs typeface="Arial" charset="0"/>
              </a:rPr>
              <a:t>Free </a:t>
            </a:r>
            <a:r>
              <a:rPr lang="de-DE" altLang="de-DE" sz="1800" kern="0" dirty="0" err="1">
                <a:solidFill>
                  <a:srgbClr val="000000"/>
                </a:solidFill>
                <a:cs typeface="Arial" charset="0"/>
              </a:rPr>
              <a:t>usage</a:t>
            </a:r>
            <a:r>
              <a:rPr lang="de-DE" altLang="de-DE" sz="1800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800" kern="0" dirty="0" err="1">
                <a:solidFill>
                  <a:srgbClr val="000000"/>
                </a:solidFill>
                <a:cs typeface="Arial" charset="0"/>
              </a:rPr>
              <a:t>of</a:t>
            </a:r>
            <a:r>
              <a:rPr lang="de-DE" altLang="de-DE" sz="1800" kern="0" dirty="0">
                <a:solidFill>
                  <a:srgbClr val="000000"/>
                </a:solidFill>
                <a:cs typeface="Arial" charset="0"/>
              </a:rPr>
              <a:t> COSMO </a:t>
            </a:r>
            <a:r>
              <a:rPr lang="de-DE" altLang="de-DE" sz="1800" kern="0" dirty="0" err="1">
                <a:solidFill>
                  <a:srgbClr val="000000"/>
                </a:solidFill>
                <a:cs typeface="Arial" charset="0"/>
              </a:rPr>
              <a:t>model</a:t>
            </a:r>
            <a:r>
              <a:rPr lang="de-DE" altLang="de-DE" sz="1800" kern="0" dirty="0">
                <a:solidFill>
                  <a:srgbClr val="000000"/>
                </a:solidFill>
                <a:cs typeface="Arial" charset="0"/>
              </a:rPr>
              <a:t> in </a:t>
            </a:r>
            <a:r>
              <a:rPr lang="de-DE" altLang="de-DE" sz="1800" kern="0" dirty="0" err="1">
                <a:solidFill>
                  <a:srgbClr val="000000"/>
                </a:solidFill>
                <a:cs typeface="Arial" charset="0"/>
              </a:rPr>
              <a:t>developing</a:t>
            </a:r>
            <a:r>
              <a:rPr lang="de-DE" altLang="de-DE" sz="1800" kern="0" dirty="0">
                <a:solidFill>
                  <a:srgbClr val="000000"/>
                </a:solidFill>
                <a:cs typeface="Arial" charset="0"/>
              </a:rPr>
              <a:t> countries </a:t>
            </a:r>
            <a:r>
              <a:rPr lang="de-DE" altLang="de-DE" sz="1800" kern="0" dirty="0" err="1">
                <a:solidFill>
                  <a:srgbClr val="000000"/>
                </a:solidFill>
                <a:cs typeface="Arial" charset="0"/>
              </a:rPr>
              <a:t>and</a:t>
            </a:r>
            <a:r>
              <a:rPr lang="de-DE" altLang="de-DE" sz="1800" kern="0" dirty="0">
                <a:solidFill>
                  <a:srgbClr val="000000"/>
                </a:solidFill>
                <a:cs typeface="Arial" charset="0"/>
              </a:rPr>
              <a:t> at </a:t>
            </a:r>
            <a:r>
              <a:rPr lang="de-DE" altLang="de-DE" sz="1800" kern="0" dirty="0" err="1">
                <a:solidFill>
                  <a:srgbClr val="000000"/>
                </a:solidFill>
                <a:cs typeface="Arial" charset="0"/>
              </a:rPr>
              <a:t>universities</a:t>
            </a:r>
            <a:r>
              <a:rPr lang="de-DE" altLang="de-DE" sz="1800" kern="0" dirty="0">
                <a:solidFill>
                  <a:srgbClr val="000000"/>
                </a:solidFill>
                <a:cs typeface="Arial" charset="0"/>
              </a:rPr>
              <a:t>.</a:t>
            </a:r>
            <a:endParaRPr lang="en-GB" altLang="de-DE" sz="18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hteck 3"/>
          <p:cNvSpPr>
            <a:spLocks noChangeArrowheads="1"/>
          </p:cNvSpPr>
          <p:nvPr/>
        </p:nvSpPr>
        <p:spPr bwMode="auto">
          <a:xfrm>
            <a:off x="684213" y="149225"/>
            <a:ext cx="7200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b="1" smtClean="0">
                <a:solidFill>
                  <a:srgbClr val="000000"/>
                </a:solidFill>
                <a:cs typeface="Arial" panose="020B0604020202020204" pitchFamily="34" charset="0"/>
              </a:rPr>
              <a:t>COSMO-Model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b="1" smtClean="0">
                <a:solidFill>
                  <a:srgbClr val="000000"/>
                </a:solidFill>
                <a:cs typeface="Arial" panose="020B0604020202020204" pitchFamily="34" charset="0"/>
              </a:rPr>
              <a:t>Worldwide distribution</a:t>
            </a:r>
            <a:endParaRPr lang="de-DE" altLang="de-DE" sz="24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Textfeld 1"/>
          <p:cNvSpPr txBox="1">
            <a:spLocks noChangeArrowheads="1"/>
          </p:cNvSpPr>
          <p:nvPr/>
        </p:nvSpPr>
        <p:spPr bwMode="auto">
          <a:xfrm>
            <a:off x="5580063" y="2708275"/>
            <a:ext cx="287337" cy="12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4101" name="Obraz 2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31788"/>
            <a:ext cx="18684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175"/>
            <a:ext cx="914400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3446060"/>
            <a:ext cx="19435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dirty="0">
                <a:cs typeface="Arial" panose="020B0604020202020204" pitchFamily="34" charset="0"/>
              </a:rPr>
              <a:t>Botswana</a:t>
            </a:r>
          </a:p>
          <a:p>
            <a:pPr>
              <a:defRPr/>
            </a:pPr>
            <a:r>
              <a:rPr lang="pl-PL" sz="1400" dirty="0" err="1">
                <a:cs typeface="Arial" panose="020B0604020202020204" pitchFamily="34" charset="0"/>
              </a:rPr>
              <a:t>Brazil</a:t>
            </a:r>
            <a:r>
              <a:rPr lang="pl-PL" sz="1400" dirty="0">
                <a:cs typeface="Arial" panose="020B0604020202020204" pitchFamily="34" charset="0"/>
              </a:rPr>
              <a:t>-INMET</a:t>
            </a:r>
          </a:p>
          <a:p>
            <a:pPr>
              <a:defRPr/>
            </a:pPr>
            <a:r>
              <a:rPr lang="pl-PL" sz="1400" dirty="0" err="1">
                <a:cs typeface="Arial" panose="020B0604020202020204" pitchFamily="34" charset="0"/>
              </a:rPr>
              <a:t>Brazil</a:t>
            </a:r>
            <a:r>
              <a:rPr lang="pl-PL" sz="1400" dirty="0">
                <a:cs typeface="Arial" panose="020B0604020202020204" pitchFamily="34" charset="0"/>
              </a:rPr>
              <a:t>-DHN</a:t>
            </a:r>
          </a:p>
          <a:p>
            <a:pPr>
              <a:defRPr/>
            </a:pPr>
            <a:r>
              <a:rPr lang="pl-PL" sz="1400" dirty="0">
                <a:cs typeface="Arial" panose="020B0604020202020204" pitchFamily="34" charset="0"/>
              </a:rPr>
              <a:t>Namibia</a:t>
            </a:r>
          </a:p>
          <a:p>
            <a:pPr>
              <a:defRPr/>
            </a:pPr>
            <a:r>
              <a:rPr lang="pl-PL" sz="1400" dirty="0" smtClean="0">
                <a:cs typeface="Arial" panose="020B0604020202020204" pitchFamily="34" charset="0"/>
              </a:rPr>
              <a:t>Oman</a:t>
            </a:r>
          </a:p>
          <a:p>
            <a:pPr>
              <a:defRPr/>
            </a:pPr>
            <a:r>
              <a:rPr lang="pl-PL" sz="1400" dirty="0" smtClean="0">
                <a:cs typeface="Arial" panose="020B0604020202020204" pitchFamily="34" charset="0"/>
              </a:rPr>
              <a:t>Turkmenistan</a:t>
            </a:r>
            <a:endParaRPr lang="pl-PL" sz="14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400" dirty="0">
                <a:cs typeface="Arial" panose="020B0604020202020204" pitchFamily="34" charset="0"/>
              </a:rPr>
              <a:t>United Arab </a:t>
            </a:r>
            <a:r>
              <a:rPr lang="pl-PL" sz="1400" dirty="0" err="1">
                <a:cs typeface="Arial" panose="020B0604020202020204" pitchFamily="34" charset="0"/>
              </a:rPr>
              <a:t>Emirates</a:t>
            </a:r>
            <a:endParaRPr lang="pl-PL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1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499992" cy="647700"/>
          </a:xfrm>
          <a:prstGeom prst="rect">
            <a:avLst/>
          </a:prstGeom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l-PL" altLang="en-US" sz="2800" b="0" dirty="0" err="1" smtClean="0"/>
              <a:t>Changes</a:t>
            </a:r>
            <a:r>
              <a:rPr lang="pl-PL" altLang="en-US" sz="2800" b="0" dirty="0" smtClean="0"/>
              <a:t> in </a:t>
            </a:r>
            <a:r>
              <a:rPr lang="en-US" altLang="en-US" sz="2800" b="0" dirty="0" smtClean="0"/>
              <a:t>WG4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0911" y="979794"/>
            <a:ext cx="4892749" cy="9357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3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Pierre Eckert is going on retirement from MeteoSwiss since 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447" y="3692309"/>
            <a:ext cx="801309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coordinator is nominated by the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STC</a:t>
            </a:r>
            <a:r>
              <a:rPr lang="pl-PL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Anastasia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Bundel</a:t>
            </a:r>
            <a:endParaRPr lang="pl-PL" altLang="en-US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pl-PL" altLang="en-US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</a:t>
            </a:r>
            <a:r>
              <a:rPr lang="pl-PL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Andrzej Mazur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24" y="4127043"/>
            <a:ext cx="1518202" cy="203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20483"/>
            <a:ext cx="1950250" cy="10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710277"/>
            <a:ext cx="1302948" cy="1302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3548" y="211837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representatives </a:t>
            </a: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form the new WG4 </a:t>
            </a:r>
            <a:r>
              <a:rPr lang="en-US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r>
              <a:rPr lang="pl-PL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Paulat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(Germany), D. 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Cattani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A. 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Canessa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A. Mazur (</a:t>
            </a:r>
            <a:r>
              <a:rPr lang="pl-PL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oland), D. 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Boucouvala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(Greece), A. 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Iriza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(Romania), A. 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Bundel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(Russia), A 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Savir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E. 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Brainin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altLang="en-US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r>
              <a:rPr lang="pl-PL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765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499992" cy="647700"/>
          </a:xfrm>
          <a:prstGeom prst="rect">
            <a:avLst/>
          </a:prstGeom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l-PL" altLang="en-US" sz="2800" b="0" dirty="0" err="1" smtClean="0"/>
              <a:t>Changes</a:t>
            </a:r>
            <a:r>
              <a:rPr lang="pl-PL" altLang="en-US" sz="2800" b="0" dirty="0" smtClean="0"/>
              <a:t> in </a:t>
            </a:r>
            <a:r>
              <a:rPr lang="en-US" altLang="en-US" sz="2800" b="0" dirty="0" smtClean="0"/>
              <a:t>WG4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5616" y="1196752"/>
            <a:ext cx="6264696" cy="16831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3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Steps: 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survey for all COSMO member states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Formulate TOR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new PP/PT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6649" y="3068960"/>
            <a:ext cx="756084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3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 </a:t>
            </a:r>
            <a:r>
              <a:rPr lang="en-US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further activities of WG4: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forecasters, 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intuitive products for aviation, renewable energies, severe weather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blending with observations for ultra short range forecast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to enhance postprocessing (high res. results)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5226" y="5385791"/>
            <a:ext cx="7783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3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Connections </a:t>
            </a:r>
            <a:r>
              <a:rPr lang="en-US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WG5 and other WGs very </a:t>
            </a:r>
            <a:r>
              <a:rPr lang="en-US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endParaRPr lang="en-US" alt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188640"/>
            <a:ext cx="2710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770255" algn="l"/>
                <a:tab pos="1169670" algn="l"/>
              </a:tabLst>
            </a:pPr>
            <a:r>
              <a:rPr lang="en-GB" sz="2400" dirty="0">
                <a:ea typeface="Times New Roman" panose="02020603050405020304" pitchFamily="18" charset="0"/>
              </a:rPr>
              <a:t>PP/PT </a:t>
            </a:r>
            <a:r>
              <a:rPr lang="en-GB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extension</a:t>
            </a:r>
            <a:r>
              <a:rPr lang="pl-PL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endParaRPr lang="pl-PL" sz="2400" dirty="0"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438" y="1772816"/>
            <a:ext cx="831641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/>
              <a:t>PP CDIC </a:t>
            </a:r>
            <a:r>
              <a:rPr lang="en-US" dirty="0" smtClean="0"/>
              <a:t>(WG2) – </a:t>
            </a:r>
            <a:r>
              <a:rPr lang="en-US" dirty="0" smtClean="0">
                <a:solidFill>
                  <a:srgbClr val="00B050"/>
                </a:solidFill>
              </a:rPr>
              <a:t>approved until 08/2018</a:t>
            </a:r>
          </a:p>
          <a:p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Task 2 “Ability to handle real-/semi-</a:t>
            </a:r>
            <a:r>
              <a:rPr lang="en-US" alt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idealised</a:t>
            </a:r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cases reasonably well” </a:t>
            </a:r>
          </a:p>
          <a:p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Task 5 “Suitability of ICON dynamical core for other applications than NWP (climate, chemistry, ...) compared to the COSMO model”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/>
              <a:t>PP CELO </a:t>
            </a:r>
            <a:r>
              <a:rPr lang="en-US" dirty="0" smtClean="0"/>
              <a:t>(WG2) – </a:t>
            </a:r>
            <a:r>
              <a:rPr lang="en-US" dirty="0" smtClean="0">
                <a:solidFill>
                  <a:srgbClr val="00B050"/>
                </a:solidFill>
              </a:rPr>
              <a:t>approved u</a:t>
            </a:r>
            <a:r>
              <a:rPr lang="pl-PL" dirty="0" smtClean="0">
                <a:solidFill>
                  <a:srgbClr val="00B050"/>
                </a:solidFill>
              </a:rPr>
              <a:t>n</a:t>
            </a:r>
            <a:r>
              <a:rPr lang="en-US" dirty="0" err="1" smtClean="0">
                <a:solidFill>
                  <a:srgbClr val="00B050"/>
                </a:solidFill>
              </a:rPr>
              <a:t>til</a:t>
            </a:r>
            <a:r>
              <a:rPr lang="en-US" dirty="0" smtClean="0">
                <a:solidFill>
                  <a:srgbClr val="00B050"/>
                </a:solidFill>
              </a:rPr>
              <a:t> 08/2018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/>
              <a:t>PT TERRA Nova </a:t>
            </a:r>
            <a:r>
              <a:rPr lang="en-US" dirty="0" smtClean="0"/>
              <a:t>(WG3b) – </a:t>
            </a:r>
            <a:r>
              <a:rPr lang="en-US" dirty="0" smtClean="0">
                <a:solidFill>
                  <a:srgbClr val="00B050"/>
                </a:solidFill>
              </a:rPr>
              <a:t>approved until 06/2018</a:t>
            </a:r>
          </a:p>
          <a:p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extension requested because of (</a:t>
            </a:r>
            <a:r>
              <a:rPr lang="en-US" alt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delayed release of COSMO version 5.05, and (ii) difficulties using VERSUS at ECMWF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124744"/>
            <a:ext cx="70460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complete tasks</a:t>
            </a:r>
            <a:r>
              <a:rPr lang="pl-PL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and 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provide the deliverables</a:t>
            </a:r>
            <a:endParaRPr lang="pl-PL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39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9581" y="476672"/>
            <a:ext cx="4560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770255" algn="l"/>
                <a:tab pos="1169670" algn="l"/>
              </a:tabLst>
            </a:pPr>
            <a:r>
              <a:rPr lang="pl-PL" sz="2400" dirty="0" err="1" smtClean="0">
                <a:ea typeface="Times New Roman" panose="02020603050405020304" pitchFamily="18" charset="0"/>
              </a:rPr>
              <a:t>Decisions</a:t>
            </a:r>
            <a:r>
              <a:rPr lang="pl-PL" sz="2400" dirty="0" smtClean="0">
                <a:ea typeface="Times New Roman" panose="02020603050405020304" pitchFamily="18" charset="0"/>
              </a:rPr>
              <a:t> on </a:t>
            </a:r>
            <a:r>
              <a:rPr lang="en-GB" sz="2400" dirty="0" smtClean="0">
                <a:ea typeface="Times New Roman" panose="02020603050405020304" pitchFamily="18" charset="0"/>
              </a:rPr>
              <a:t>PP/PT </a:t>
            </a:r>
            <a:r>
              <a:rPr lang="en-GB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extension</a:t>
            </a:r>
            <a:r>
              <a:rPr lang="pl-PL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</a:t>
            </a:r>
            <a:r>
              <a:rPr lang="en-GB" sz="2400" dirty="0" smtClean="0">
                <a:ea typeface="Times New Roman" panose="02020603050405020304" pitchFamily="18" charset="0"/>
              </a:rPr>
              <a:t> </a:t>
            </a:r>
            <a:endParaRPr lang="pl-PL" sz="2400" dirty="0"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84784"/>
            <a:ext cx="80520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 smtClean="0"/>
              <a:t>PP </a:t>
            </a:r>
            <a:r>
              <a:rPr lang="en-GB" b="1" dirty="0"/>
              <a:t>INSPECT </a:t>
            </a:r>
            <a:r>
              <a:rPr lang="en-GB" dirty="0"/>
              <a:t>(WG5) </a:t>
            </a:r>
            <a:r>
              <a:rPr lang="pl-PL" dirty="0" smtClean="0"/>
              <a:t>– </a:t>
            </a:r>
            <a:r>
              <a:rPr lang="pl-PL" dirty="0" err="1" smtClean="0">
                <a:solidFill>
                  <a:srgbClr val="00B050"/>
                </a:solidFill>
              </a:rPr>
              <a:t>until</a:t>
            </a:r>
            <a:r>
              <a:rPr lang="pl-PL" dirty="0" smtClean="0">
                <a:solidFill>
                  <a:srgbClr val="00B050"/>
                </a:solidFill>
              </a:rPr>
              <a:t> 12/2017</a:t>
            </a:r>
            <a:endParaRPr lang="pl-PL" dirty="0">
              <a:solidFill>
                <a:srgbClr val="00B050"/>
              </a:solidFill>
            </a:endParaRPr>
          </a:p>
          <a:p>
            <a:r>
              <a:rPr lang="en-GB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Task 4 “Overview of spatial methods on EPS systems” </a:t>
            </a:r>
            <a:endParaRPr lang="pl-PL" altLang="en-US" sz="1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GB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Task </a:t>
            </a:r>
            <a:r>
              <a:rPr lang="en-GB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5 “Guidelines for relative usefulness of various spatial methods in decision-making“</a:t>
            </a:r>
            <a:endParaRPr lang="pl-PL" sz="18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 smtClean="0"/>
              <a:t>PP </a:t>
            </a:r>
            <a:r>
              <a:rPr lang="en-GB" b="1" dirty="0"/>
              <a:t>POMPA </a:t>
            </a:r>
            <a:r>
              <a:rPr lang="en-GB" dirty="0"/>
              <a:t>(WG6) </a:t>
            </a:r>
            <a:r>
              <a:rPr lang="pl-PL" dirty="0" smtClean="0"/>
              <a:t>–</a:t>
            </a:r>
            <a:r>
              <a:rPr lang="pl-PL" dirty="0" err="1" smtClean="0">
                <a:solidFill>
                  <a:srgbClr val="00B050"/>
                </a:solidFill>
              </a:rPr>
              <a:t>until</a:t>
            </a:r>
            <a:r>
              <a:rPr lang="pl-PL" dirty="0" smtClean="0">
                <a:solidFill>
                  <a:srgbClr val="00B050"/>
                </a:solidFill>
              </a:rPr>
              <a:t> 12/2017</a:t>
            </a:r>
          </a:p>
          <a:p>
            <a:r>
              <a:rPr lang="en-GB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delay because of late model </a:t>
            </a:r>
            <a:r>
              <a:rPr lang="en-GB" altLang="en-US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releases</a:t>
            </a:r>
            <a:endParaRPr lang="pl-PL" altLang="en-US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pl-PL" b="1" dirty="0" smtClean="0"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 smtClean="0">
                <a:ea typeface="Times New Roman" panose="02020603050405020304" pitchFamily="18" charset="0"/>
              </a:rPr>
              <a:t>PP </a:t>
            </a:r>
            <a:r>
              <a:rPr lang="en-GB" b="1" dirty="0">
                <a:ea typeface="Times New Roman" panose="02020603050405020304" pitchFamily="18" charset="0"/>
              </a:rPr>
              <a:t>SPRED </a:t>
            </a:r>
            <a:r>
              <a:rPr lang="en-GB" dirty="0">
                <a:ea typeface="Times New Roman" panose="02020603050405020304" pitchFamily="18" charset="0"/>
              </a:rPr>
              <a:t>(WG7) </a:t>
            </a:r>
            <a:r>
              <a:rPr lang="pl-PL" dirty="0" smtClean="0">
                <a:ea typeface="Times New Roman" panose="02020603050405020304" pitchFamily="18" charset="0"/>
              </a:rPr>
              <a:t>–</a:t>
            </a:r>
            <a:r>
              <a:rPr lang="pl-PL" dirty="0" err="1" smtClean="0">
                <a:solidFill>
                  <a:srgbClr val="00B050"/>
                </a:solidFill>
                <a:ea typeface="Times New Roman" panose="02020603050405020304" pitchFamily="18" charset="0"/>
              </a:rPr>
              <a:t>until</a:t>
            </a:r>
            <a:r>
              <a:rPr lang="pl-PL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 02/2018</a:t>
            </a:r>
          </a:p>
          <a:p>
            <a:r>
              <a:rPr lang="pl-PL" altLang="pl-PL" sz="1800" dirty="0" err="1" smtClean="0">
                <a:latin typeface="Arial Unicode MS" panose="020B0604020202020204" pitchFamily="34" charset="-128"/>
              </a:rPr>
              <a:t>Task</a:t>
            </a:r>
            <a:r>
              <a:rPr lang="pl-PL" altLang="pl-PL" sz="1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1800" dirty="0">
                <a:latin typeface="Arial Unicode MS" panose="020B0604020202020204" pitchFamily="34" charset="-128"/>
              </a:rPr>
              <a:t>1 “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Study</a:t>
            </a:r>
            <a:r>
              <a:rPr lang="pl-PL" altLang="pl-PL" sz="1800" dirty="0">
                <a:latin typeface="Arial Unicode MS" panose="020B0604020202020204" pitchFamily="34" charset="-128"/>
              </a:rPr>
              <a:t> of the 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spread</a:t>
            </a:r>
            <a:r>
              <a:rPr lang="pl-PL" altLang="pl-PL" sz="1800" dirty="0">
                <a:latin typeface="Arial Unicode MS" panose="020B0604020202020204" pitchFamily="34" charset="-128"/>
              </a:rPr>
              <a:t>/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skill</a:t>
            </a:r>
            <a:r>
              <a:rPr lang="pl-PL" altLang="pl-PL" sz="1800" dirty="0">
                <a:latin typeface="Arial Unicode MS" panose="020B0604020202020204" pitchFamily="34" charset="-128"/>
              </a:rPr>
              <a:t> 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relation</a:t>
            </a:r>
            <a:r>
              <a:rPr lang="pl-PL" altLang="pl-PL" sz="1800" dirty="0">
                <a:latin typeface="Arial Unicode MS" panose="020B0604020202020204" pitchFamily="34" charset="-128"/>
              </a:rPr>
              <a:t> in the 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ensembles</a:t>
            </a:r>
            <a:r>
              <a:rPr lang="pl-PL" altLang="pl-PL" sz="1800" dirty="0">
                <a:latin typeface="Arial Unicode MS" panose="020B0604020202020204" pitchFamily="34" charset="-128"/>
              </a:rPr>
              <a:t>”, </a:t>
            </a:r>
            <a:endParaRPr lang="pl-PL" altLang="pl-PL" sz="1800" dirty="0" smtClean="0">
              <a:latin typeface="Arial Unicode MS" panose="020B0604020202020204" pitchFamily="34" charset="-128"/>
            </a:endParaRPr>
          </a:p>
          <a:p>
            <a:r>
              <a:rPr lang="pl-PL" altLang="pl-PL" sz="1800" dirty="0" err="1" smtClean="0">
                <a:latin typeface="Arial Unicode MS" panose="020B0604020202020204" pitchFamily="34" charset="-128"/>
              </a:rPr>
              <a:t>Task</a:t>
            </a:r>
            <a:r>
              <a:rPr lang="pl-PL" altLang="pl-PL" sz="1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1800" dirty="0">
                <a:latin typeface="Arial Unicode MS" panose="020B0604020202020204" pitchFamily="34" charset="-128"/>
              </a:rPr>
              <a:t>2 “Model 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perturbation</a:t>
            </a:r>
            <a:r>
              <a:rPr lang="pl-PL" altLang="pl-PL" sz="1800" dirty="0">
                <a:latin typeface="Arial Unicode MS" panose="020B0604020202020204" pitchFamily="34" charset="-128"/>
              </a:rPr>
              <a:t>”, </a:t>
            </a:r>
            <a:endParaRPr lang="pl-PL" altLang="pl-PL" sz="1800" dirty="0" smtClean="0">
              <a:latin typeface="Arial Unicode MS" panose="020B0604020202020204" pitchFamily="34" charset="-128"/>
            </a:endParaRPr>
          </a:p>
          <a:p>
            <a:r>
              <a:rPr lang="pl-PL" altLang="pl-PL" sz="1800" dirty="0" err="1" smtClean="0">
                <a:latin typeface="Arial Unicode MS" panose="020B0604020202020204" pitchFamily="34" charset="-128"/>
              </a:rPr>
              <a:t>Task</a:t>
            </a:r>
            <a:r>
              <a:rPr lang="pl-PL" altLang="pl-PL" sz="1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1800" dirty="0">
                <a:latin typeface="Arial Unicode MS" panose="020B0604020202020204" pitchFamily="34" charset="-128"/>
              </a:rPr>
              <a:t>3 “Lower 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boundary</a:t>
            </a:r>
            <a:r>
              <a:rPr lang="pl-PL" altLang="pl-PL" sz="1800" dirty="0">
                <a:latin typeface="Arial Unicode MS" panose="020B0604020202020204" pitchFamily="34" charset="-128"/>
              </a:rPr>
              <a:t> 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perturbation</a:t>
            </a:r>
            <a:r>
              <a:rPr lang="pl-PL" altLang="pl-PL" sz="1800" dirty="0">
                <a:latin typeface="Arial Unicode MS" panose="020B0604020202020204" pitchFamily="34" charset="-128"/>
              </a:rPr>
              <a:t>”. </a:t>
            </a:r>
            <a:endParaRPr lang="pl-PL" altLang="pl-PL" sz="1800" dirty="0" smtClean="0">
              <a:latin typeface="Arial Unicode MS" panose="020B0604020202020204" pitchFamily="34" charset="-128"/>
            </a:endParaRPr>
          </a:p>
          <a:p>
            <a:r>
              <a:rPr lang="pl-PL" altLang="pl-PL" sz="1800" dirty="0" err="1" smtClean="0">
                <a:latin typeface="Arial Unicode MS" panose="020B0604020202020204" pitchFamily="34" charset="-128"/>
              </a:rPr>
              <a:t>Task</a:t>
            </a:r>
            <a:r>
              <a:rPr lang="pl-PL" altLang="pl-PL" sz="1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1800" dirty="0">
                <a:latin typeface="Arial Unicode MS" panose="020B0604020202020204" pitchFamily="34" charset="-128"/>
              </a:rPr>
              <a:t>4 “Post-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processing</a:t>
            </a:r>
            <a:r>
              <a:rPr lang="pl-PL" altLang="pl-PL" sz="1800" dirty="0">
                <a:latin typeface="Arial Unicode MS" panose="020B0604020202020204" pitchFamily="34" charset="-128"/>
              </a:rPr>
              <a:t> and interpretation” on-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going</a:t>
            </a:r>
            <a:r>
              <a:rPr lang="pl-PL" altLang="pl-PL" sz="1800" dirty="0">
                <a:latin typeface="Arial Unicode MS" panose="020B0604020202020204" pitchFamily="34" charset="-128"/>
              </a:rPr>
              <a:t> </a:t>
            </a:r>
            <a:r>
              <a:rPr lang="pl-PL" altLang="pl-PL" sz="1800" dirty="0" err="1">
                <a:latin typeface="Arial Unicode MS" panose="020B0604020202020204" pitchFamily="34" charset="-128"/>
              </a:rPr>
              <a:t>work</a:t>
            </a:r>
            <a:r>
              <a:rPr lang="pl-PL" altLang="pl-PL" sz="1800" dirty="0">
                <a:latin typeface="Arial Unicode MS" panose="020B0604020202020204" pitchFamily="34" charset="-128"/>
              </a:rPr>
              <a:t> </a:t>
            </a:r>
            <a:r>
              <a:rPr lang="pl-PL" altLang="pl-PL" sz="1800" dirty="0" err="1" smtClean="0">
                <a:latin typeface="Arial Unicode MS" panose="020B0604020202020204" pitchFamily="34" charset="-128"/>
              </a:rPr>
              <a:t>at</a:t>
            </a:r>
            <a:r>
              <a:rPr lang="pl-PL" altLang="pl-PL" sz="1800" dirty="0" smtClean="0">
                <a:latin typeface="Arial Unicode MS" panose="020B0604020202020204" pitchFamily="34" charset="-128"/>
              </a:rPr>
              <a:t> COMET, IMGW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655" y="1074914"/>
            <a:ext cx="13789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rgbClr val="00B050"/>
                </a:solidFill>
              </a:rPr>
              <a:t>approved</a:t>
            </a:r>
            <a:r>
              <a:rPr lang="pl-PL" dirty="0">
                <a:solidFill>
                  <a:srgbClr val="00B050"/>
                </a:solidFill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2883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532" y="395978"/>
            <a:ext cx="151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770255" algn="l"/>
                <a:tab pos="1169670" algn="l"/>
              </a:tabLst>
            </a:pPr>
            <a:r>
              <a:rPr lang="en-GB" sz="2000" dirty="0"/>
              <a:t>New </a:t>
            </a:r>
            <a:r>
              <a:rPr lang="en-GB" sz="2000" dirty="0" smtClean="0"/>
              <a:t>PP/PT</a:t>
            </a:r>
            <a:endParaRPr lang="pl-PL" sz="2000" dirty="0"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579931"/>
            <a:ext cx="849694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/>
              <a:t>PP CEL-ACCEL </a:t>
            </a:r>
            <a:r>
              <a:rPr lang="en-GB" dirty="0"/>
              <a:t>(WG6)</a:t>
            </a:r>
            <a:r>
              <a:rPr lang="pl-PL" dirty="0"/>
              <a:t> </a:t>
            </a:r>
            <a:r>
              <a:rPr lang="pl-PL" dirty="0" smtClean="0"/>
              <a:t>–</a:t>
            </a:r>
            <a:r>
              <a:rPr lang="pl-PL" dirty="0" err="1" smtClean="0">
                <a:solidFill>
                  <a:srgbClr val="00B050"/>
                </a:solidFill>
              </a:rPr>
              <a:t>until</a:t>
            </a:r>
            <a:r>
              <a:rPr lang="pl-PL" dirty="0" smtClean="0">
                <a:solidFill>
                  <a:srgbClr val="00B050"/>
                </a:solidFill>
              </a:rPr>
              <a:t> 09/2019</a:t>
            </a:r>
            <a:r>
              <a:rPr lang="pl-PL" dirty="0" smtClean="0"/>
              <a:t>, Zbigniew Piotrowski</a:t>
            </a:r>
          </a:p>
          <a:p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COSMO-EULAG on </a:t>
            </a:r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accelerators</a:t>
            </a:r>
            <a:endParaRPr lang="pl-PL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/>
              <a:t>PT AEVUS </a:t>
            </a:r>
            <a:r>
              <a:rPr lang="en-GB" dirty="0"/>
              <a:t>(WG3b)</a:t>
            </a:r>
            <a:r>
              <a:rPr lang="pl-PL" dirty="0"/>
              <a:t> </a:t>
            </a:r>
            <a:r>
              <a:rPr lang="pl-PL" dirty="0" smtClean="0"/>
              <a:t>–</a:t>
            </a:r>
            <a:r>
              <a:rPr lang="pl-PL" dirty="0" err="1" smtClean="0">
                <a:solidFill>
                  <a:srgbClr val="00B050"/>
                </a:solidFill>
              </a:rPr>
              <a:t>until</a:t>
            </a:r>
            <a:r>
              <a:rPr lang="pl-PL" dirty="0" smtClean="0">
                <a:solidFill>
                  <a:srgbClr val="00B050"/>
                </a:solidFill>
              </a:rPr>
              <a:t> 08/2018</a:t>
            </a:r>
            <a:r>
              <a:rPr lang="pl-PL" dirty="0" smtClean="0"/>
              <a:t>,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Paola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Mercogliano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l-PL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analysis and evaluation of TERRA_URB </a:t>
            </a:r>
            <a:r>
              <a:rPr lang="en-GB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scheme</a:t>
            </a:r>
            <a:endParaRPr lang="pl-PL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pl-P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/>
              <a:t>PT CIAO </a:t>
            </a:r>
            <a:r>
              <a:rPr lang="en-GB" dirty="0"/>
              <a:t>(WG7)</a:t>
            </a:r>
            <a:r>
              <a:rPr lang="pl-PL" dirty="0"/>
              <a:t> - </a:t>
            </a:r>
            <a:r>
              <a:rPr lang="pl-PL" dirty="0" err="1" smtClean="0">
                <a:solidFill>
                  <a:srgbClr val="00B050"/>
                </a:solidFill>
              </a:rPr>
              <a:t>until</a:t>
            </a:r>
            <a:r>
              <a:rPr lang="pl-PL" dirty="0" smtClean="0">
                <a:solidFill>
                  <a:srgbClr val="00B050"/>
                </a:solidFill>
              </a:rPr>
              <a:t> 08/2018 </a:t>
            </a:r>
            <a:r>
              <a:rPr lang="pl-PL" dirty="0" smtClean="0"/>
              <a:t>(start 04/2017),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Andrea </a:t>
            </a:r>
            <a:r>
              <a:rPr lang="en-US" altLang="en-US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Montani</a:t>
            </a:r>
            <a:endParaRPr lang="pl-PL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implementation of the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Bechtold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convection scheme in COSMO model: deterministic and ensemble-mode tests</a:t>
            </a:r>
            <a:endParaRPr lang="pl-PL" dirty="0" smtClean="0"/>
          </a:p>
          <a:p>
            <a:endParaRPr lang="pl-PL" dirty="0"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1" dirty="0"/>
              <a:t>PP CALMO-MAX </a:t>
            </a:r>
            <a:r>
              <a:rPr lang="en-GB" dirty="0"/>
              <a:t>(WG3b)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sz="1800" dirty="0" err="1" smtClean="0">
                <a:solidFill>
                  <a:srgbClr val="00B050"/>
                </a:solidFill>
              </a:rPr>
              <a:t>until</a:t>
            </a:r>
            <a:r>
              <a:rPr lang="pl-PL" sz="1800" dirty="0" smtClean="0">
                <a:solidFill>
                  <a:srgbClr val="00B050"/>
                </a:solidFill>
              </a:rPr>
              <a:t> 09/2019 </a:t>
            </a:r>
            <a:r>
              <a:rPr lang="pl-PL" sz="1800" dirty="0" smtClean="0"/>
              <a:t>(start 06/2017), </a:t>
            </a:r>
            <a:r>
              <a:rPr lang="en-US" altLang="en-US" sz="1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Antigoni</a:t>
            </a: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Voudouri</a:t>
            </a: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l-PL" altLang="en-US" sz="1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GB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calibration of model (CALMO) methodology applied on extremes</a:t>
            </a:r>
            <a:endParaRPr lang="pl-PL" sz="2000" dirty="0"/>
          </a:p>
        </p:txBody>
      </p:sp>
      <p:sp>
        <p:nvSpPr>
          <p:cNvPr id="8" name="Rectangle 7"/>
          <p:cNvSpPr/>
          <p:nvPr/>
        </p:nvSpPr>
        <p:spPr>
          <a:xfrm>
            <a:off x="422065" y="1019276"/>
            <a:ext cx="13789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approved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9464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 MeteoSchweiz Variante 1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sharepoint/v3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CD_MeteoSwiss_Var1_en</Template>
  <TotalTime>528</TotalTime>
  <Words>1456</Words>
  <Application>Microsoft Office PowerPoint</Application>
  <PresentationFormat>‫הצגה על המסך (4:3)</PresentationFormat>
  <Paragraphs>227</Paragraphs>
  <Slides>25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25</vt:i4>
      </vt:variant>
    </vt:vector>
  </HeadingPairs>
  <TitlesOfParts>
    <vt:vector size="27" baseType="lpstr">
      <vt:lpstr>CD MeteoSchweiz Variante 1</vt:lpstr>
      <vt:lpstr>1_DWD Standard Master</vt:lpstr>
      <vt:lpstr> STC Report</vt:lpstr>
      <vt:lpstr>40th STC meeting on 11th/12th Sept.</vt:lpstr>
      <vt:lpstr>IMS – new COSMO member  </vt:lpstr>
      <vt:lpstr>מצגת של PowerPoint</vt:lpstr>
      <vt:lpstr>Changes in WG4</vt:lpstr>
      <vt:lpstr>Changes in WG4</vt:lpstr>
      <vt:lpstr>מצגת של PowerPoint</vt:lpstr>
      <vt:lpstr>מצגת של PowerPoint</vt:lpstr>
      <vt:lpstr>מצגת של PowerPoint</vt:lpstr>
      <vt:lpstr>מצגת של PowerPoint</vt:lpstr>
      <vt:lpstr>Source code management</vt:lpstr>
      <vt:lpstr>Source code management</vt:lpstr>
      <vt:lpstr>Source code management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Work on the ICON Agreement DWD – MPI-M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Steiner Philippe</dc:creator>
  <cp:lastModifiedBy>User</cp:lastModifiedBy>
  <cp:revision>215</cp:revision>
  <cp:lastPrinted>2013-08-30T17:06:22Z</cp:lastPrinted>
  <dcterms:created xsi:type="dcterms:W3CDTF">2012-03-01T08:13:45Z</dcterms:created>
  <dcterms:modified xsi:type="dcterms:W3CDTF">2017-09-14T09:05:50Z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