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79" r:id="rId4"/>
    <p:sldMasterId id="2147483686" r:id="rId5"/>
  </p:sldMasterIdLst>
  <p:notesMasterIdLst>
    <p:notesMasterId r:id="rId35"/>
  </p:notesMasterIdLst>
  <p:sldIdLst>
    <p:sldId id="259" r:id="rId6"/>
    <p:sldId id="260" r:id="rId7"/>
    <p:sldId id="275" r:id="rId8"/>
    <p:sldId id="273" r:id="rId9"/>
    <p:sldId id="284" r:id="rId10"/>
    <p:sldId id="286" r:id="rId11"/>
    <p:sldId id="267" r:id="rId12"/>
    <p:sldId id="288" r:id="rId13"/>
    <p:sldId id="291" r:id="rId14"/>
    <p:sldId id="292" r:id="rId15"/>
    <p:sldId id="266" r:id="rId16"/>
    <p:sldId id="265" r:id="rId17"/>
    <p:sldId id="293" r:id="rId18"/>
    <p:sldId id="264" r:id="rId19"/>
    <p:sldId id="268" r:id="rId20"/>
    <p:sldId id="276" r:id="rId21"/>
    <p:sldId id="278" r:id="rId22"/>
    <p:sldId id="289" r:id="rId23"/>
    <p:sldId id="290" r:id="rId24"/>
    <p:sldId id="285" r:id="rId25"/>
    <p:sldId id="287" r:id="rId26"/>
    <p:sldId id="283" r:id="rId27"/>
    <p:sldId id="269" r:id="rId28"/>
    <p:sldId id="272" r:id="rId29"/>
    <p:sldId id="281" r:id="rId30"/>
    <p:sldId id="270" r:id="rId31"/>
    <p:sldId id="271" r:id="rId32"/>
    <p:sldId id="262" r:id="rId33"/>
    <p:sldId id="274" r:id="rId3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33"/>
    <a:srgbClr val="66FF33"/>
    <a:srgbClr val="A50021"/>
    <a:srgbClr val="66FF66"/>
    <a:srgbClr val="CCFFFF"/>
    <a:srgbClr val="99FFCC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99" autoAdjust="0"/>
  </p:normalViewPr>
  <p:slideViewPr>
    <p:cSldViewPr>
      <p:cViewPr>
        <p:scale>
          <a:sx n="70" d="100"/>
          <a:sy n="70" d="100"/>
        </p:scale>
        <p:origin x="-130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04724E9-FA69-4BDE-8D9D-FF919D6B99F7}" type="datetimeFigureOut">
              <a:rPr lang="en-GB" smtClean="0"/>
              <a:pPr/>
              <a:t>12/09/2017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863259B-8BBC-4022-A38A-46C483C29DB8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EE210D-3AF3-4882-A5AD-7CA552C9CFB8}" type="slidenum">
              <a:rPr lang="en-GB"/>
              <a:pPr/>
              <a:t>5</a:t>
            </a:fld>
            <a:endParaRPr lang="en-GB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6841" tIns="43420" rIns="86841" bIns="43420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96435A-0D74-470B-98B2-FF0FB791BECB}" type="slidenum">
              <a:rPr lang="en-GB"/>
              <a:pPr/>
              <a:t>6</a:t>
            </a:fld>
            <a:endParaRPr lang="en-GB"/>
          </a:p>
        </p:txBody>
      </p:sp>
      <p:sp>
        <p:nvSpPr>
          <p:cNvPr id="29697" name="Rectangle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841" tIns="43420" rIns="86841" bIns="43420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2C30A2-143F-4CDB-9916-F5ACD84F8A76}" type="slidenum">
              <a:rPr lang="en-GB"/>
              <a:pPr/>
              <a:t>20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841" tIns="43420" rIns="86841" bIns="43420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FCA1AD-4AC7-4FC5-B584-1A255DE8EC21}" type="slidenum">
              <a:rPr lang="en-GB"/>
              <a:pPr/>
              <a:t>21</a:t>
            </a:fld>
            <a:endParaRPr lang="en-GB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1750" cy="3833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09632" y="4861252"/>
            <a:ext cx="5677055" cy="46029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841" tIns="43420" rIns="86841" bIns="43420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9E076-9597-4784-B25C-B4E5B8E00812}" type="slidenum">
              <a:rPr lang="en-GB">
                <a:solidFill>
                  <a:prstClr val="white"/>
                </a:solidFill>
              </a:rPr>
              <a:pPr/>
              <a:t>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841" tIns="43420" rIns="86841" bIns="43420" anchor="ctr"/>
          <a:lstStyle/>
          <a:p>
            <a:pPr defTabSz="42666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dirty="0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259B-8BBC-4022-A38A-46C483C29DB8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6AA9-D531-46FB-9D83-C26336D3846E}" type="datetime1">
              <a:rPr lang="en-GB" smtClean="0"/>
              <a:pPr/>
              <a:t>12/09/2017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7" name="Picture 9" descr="C:\Users\amontani\AppData\Local\Temp\05_Arpae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28000"/>
            <a:ext cx="1028700" cy="635509"/>
          </a:xfrm>
          <a:prstGeom prst="rect">
            <a:avLst/>
          </a:prstGeom>
          <a:noFill/>
        </p:spPr>
      </p:pic>
      <p:pic>
        <p:nvPicPr>
          <p:cNvPr id="8" name="Picture 8" descr="C:\Users\amontani\AppData\Local\Temp\logo2nd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3" y="6413501"/>
            <a:ext cx="1776412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6D3-5B7A-4FAB-B88F-03C1DEAA61CD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427E-5078-46F6-8B05-E88FB83F9816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-34925" y="6453189"/>
            <a:ext cx="914400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21" y="2130433"/>
            <a:ext cx="7772579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432" y="3886200"/>
            <a:ext cx="640115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Inserire il titolo dell'evento, città, gg mese aaaa (dal menù "inserisci piè di pagina")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Inserire il titolo dell'evento, città, gg mese aaaa (dal menù "inserisci piè di pagina")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16" y="4406901"/>
            <a:ext cx="777257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16" y="2906713"/>
            <a:ext cx="777257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Inserire il titolo dell'evento, città, gg mese aaaa (dal menù "inserisci piè di pagina")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144" y="1604965"/>
            <a:ext cx="4053551" cy="396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4976" y="1604965"/>
            <a:ext cx="4053550" cy="396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Inserire il titolo dell'evento, città, gg mese aaaa (dal menù "inserisci piè di pagina")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51" y="274639"/>
            <a:ext cx="82297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51" y="1535113"/>
            <a:ext cx="404045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51" y="2174875"/>
            <a:ext cx="40404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14" y="1535113"/>
            <a:ext cx="404164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14" y="2174875"/>
            <a:ext cx="40416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Inserire il titolo dell'evento, città, gg mese aaaa (dal menù "inserisci piè di pagina")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Inserire il titolo dell'evento, città, gg mese aaaa (dal menù "inserisci piè di pagina")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Inserire il titolo dell'evento, città, gg mese aaaa (dal menù "inserisci piè di pagina")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0D27-0358-4F48-AABE-91AE60B77AB2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1" y="273049"/>
            <a:ext cx="300831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82" y="273058"/>
            <a:ext cx="51118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41" y="1435104"/>
            <a:ext cx="3008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Inserire il titolo dell'evento, città, gg mese aaaa (dal menù "inserisci piè di pagina")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58" y="4800601"/>
            <a:ext cx="548568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58" y="612775"/>
            <a:ext cx="54856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58" y="5367343"/>
            <a:ext cx="548568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Inserire il titolo dell'evento, città, gg mese aaaa (dal menù "inserisci piè di pagina")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Inserire il titolo dell'evento, città, gg mese aaaa (dal menù "inserisci piè di pagina")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5918" y="758827"/>
            <a:ext cx="2128560" cy="4813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7866" y="758827"/>
            <a:ext cx="6273777" cy="4813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Inserire il titolo dell'evento, città, gg mese aaaa (dal menù "inserisci piè di pagina")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 b="1"/>
            </a:lvl1pPr>
          </a:lstStyle>
          <a:p>
            <a:pPr>
              <a:defRPr/>
            </a:pPr>
            <a:fld id="{6CF702EE-417C-4037-BD95-1C3B15C79D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7892-D621-41E6-BA2B-C8433E3D92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1491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BF93-0790-47D1-B3C0-8C6ACA5BCE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5169"/>
            <a:ext cx="8229600" cy="58504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8307-ED20-4F7C-B7BE-5A611F3057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3A22-D4B0-48EA-9151-415D1AA400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 b="1"/>
            </a:lvl1pPr>
          </a:lstStyle>
          <a:p>
            <a:pPr>
              <a:defRPr/>
            </a:pPr>
            <a:fld id="{6CF702EE-417C-4037-BD95-1C3B15C79D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E36A-48E4-43C5-B7FC-231B7CAF757F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7892-D621-41E6-BA2B-C8433E3D92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BF93-0790-47D1-B3C0-8C6ACA5BCE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5169"/>
            <a:ext cx="8229600" cy="58504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8307-ED20-4F7C-B7BE-5A611F3057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3A22-D4B0-48EA-9151-415D1AA400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211146" y="762003"/>
            <a:ext cx="87264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96" y="114303"/>
            <a:ext cx="842962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344496" y="1143000"/>
            <a:ext cx="8447087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>
              <a:lnSpc>
                <a:spcPts val="2400"/>
              </a:lnSpc>
              <a:spcAft>
                <a:spcPts val="600"/>
              </a:spcAft>
              <a:buClr>
                <a:srgbClr val="3366FF"/>
              </a:buClr>
              <a:buSzPct val="110000"/>
              <a:buFont typeface="Lucida Grande CE"/>
              <a:buChar char="●"/>
              <a:defRPr sz="2000" b="0">
                <a:solidFill>
                  <a:schemeClr val="tx1"/>
                </a:solidFill>
              </a:defRPr>
            </a:lvl1pPr>
            <a:lvl2pPr marL="536575" indent="-268288">
              <a:lnSpc>
                <a:spcPts val="2400"/>
              </a:lnSpc>
              <a:spcAft>
                <a:spcPts val="600"/>
              </a:spcAft>
              <a:buClr>
                <a:srgbClr val="0000FF"/>
              </a:buClr>
              <a:buFont typeface="Lucida Grande"/>
              <a:buChar char="–"/>
              <a:defRPr sz="2000" b="0">
                <a:solidFill>
                  <a:schemeClr val="tx1"/>
                </a:solidFill>
              </a:defRPr>
            </a:lvl2pPr>
            <a:lvl3pPr marL="806450" indent="-269875">
              <a:lnSpc>
                <a:spcPts val="2400"/>
              </a:lnSpc>
              <a:spcAft>
                <a:spcPts val="600"/>
              </a:spcAft>
              <a:buClr>
                <a:schemeClr val="tx1"/>
              </a:buClr>
              <a:buFont typeface="Lucida Grande"/>
              <a:buChar char="●"/>
              <a:defRPr sz="20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85911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 b="1"/>
            </a:lvl1pPr>
          </a:lstStyle>
          <a:p>
            <a:pPr>
              <a:defRPr/>
            </a:pPr>
            <a:fld id="{6CF702EE-417C-4037-BD95-1C3B15C79D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7892-D621-41E6-BA2B-C8433E3D92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BF93-0790-47D1-B3C0-8C6ACA5BCE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5167"/>
            <a:ext cx="8229600" cy="58504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8307-ED20-4F7C-B7BE-5A611F3057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3A22-D4B0-48EA-9151-415D1AA400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5E96-E0FB-4967-A718-8B8A0304BB79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211140" y="762001"/>
            <a:ext cx="87264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90" y="114301"/>
            <a:ext cx="842962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344490" y="1143000"/>
            <a:ext cx="8447087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>
              <a:lnSpc>
                <a:spcPts val="2400"/>
              </a:lnSpc>
              <a:spcAft>
                <a:spcPts val="600"/>
              </a:spcAft>
              <a:buClr>
                <a:srgbClr val="3366FF"/>
              </a:buClr>
              <a:buSzPct val="110000"/>
              <a:buFont typeface="Lucida Grande CE"/>
              <a:buChar char="●"/>
              <a:defRPr sz="2000" b="0">
                <a:solidFill>
                  <a:schemeClr val="tx1"/>
                </a:solidFill>
              </a:defRPr>
            </a:lvl1pPr>
            <a:lvl2pPr marL="536575" indent="-268288">
              <a:lnSpc>
                <a:spcPts val="2400"/>
              </a:lnSpc>
              <a:spcAft>
                <a:spcPts val="600"/>
              </a:spcAft>
              <a:buClr>
                <a:srgbClr val="0000FF"/>
              </a:buClr>
              <a:buFont typeface="Lucida Grande"/>
              <a:buChar char="–"/>
              <a:defRPr sz="2000" b="0">
                <a:solidFill>
                  <a:schemeClr val="tx1"/>
                </a:solidFill>
              </a:defRPr>
            </a:lvl2pPr>
            <a:lvl3pPr marL="806450" indent="-269875">
              <a:lnSpc>
                <a:spcPts val="2400"/>
              </a:lnSpc>
              <a:spcAft>
                <a:spcPts val="600"/>
              </a:spcAft>
              <a:buClr>
                <a:schemeClr val="tx1"/>
              </a:buClr>
              <a:buFont typeface="Lucida Grande"/>
              <a:buChar char="●"/>
              <a:defRPr sz="20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8591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4300-75D6-49A8-A14F-0B16C6D201BB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8050-4259-4698-9B42-FAFFDE2C6AD9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244-F6B5-4FC9-868E-AE1185F2EA4E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BF85-5F74-4419-9765-4A0DB2113FA1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98E2-6E3D-496C-B83B-4FA0D929A68F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C114-B02A-46B8-9AB2-09B61F9D42A8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55944" y="6646864"/>
            <a:ext cx="6489251" cy="71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1CDDE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47" y="5997577"/>
            <a:ext cx="1116661" cy="7445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95231" y="5997575"/>
            <a:ext cx="779758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8"/>
            <a:ext cx="2294036" cy="758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856" y="758831"/>
            <a:ext cx="8516622" cy="3762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 titolo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2641662" y="6351591"/>
            <a:ext cx="6395205" cy="266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200">
                <a:solidFill>
                  <a:srgbClr val="2F5597"/>
                </a:solidFill>
                <a:latin typeface="Franklin Gothic Demi" pitchFamily="34" charset="0"/>
                <a:ea typeface="Franklin Gothic Demi" pitchFamily="34" charset="0"/>
                <a:cs typeface="Franklin Gothic Dem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smtClean="0"/>
              <a:t>Inserire il titolo dell'evento, città, gg mese aaaa (dal menù "inserisci piè di pagina")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51" y="1604965"/>
            <a:ext cx="8221385" cy="3967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27185"/>
            <a:ext cx="9144000" cy="103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99" y="6508753"/>
            <a:ext cx="1323975" cy="364067"/>
          </a:xfrm>
          <a:prstGeom prst="rect">
            <a:avLst/>
          </a:prstGeom>
        </p:spPr>
        <p:txBody>
          <a:bodyPr vert="horz" wrap="square" lIns="142875" tIns="71438" rIns="142875" bIns="714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D5089-D484-4A08-89D7-8D6A3BC2696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2pPr>
      <a:lvl3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3pPr>
      <a:lvl4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4pPr>
      <a:lvl5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5pPr>
      <a:lvl6pPr marL="311814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598722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885631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172541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27025" indent="-301625" algn="l" rtl="0" eaLnBrk="1" fontAlgn="base" hangingPunct="1">
        <a:spcBef>
          <a:spcPts val="6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684213" indent="-250825" algn="l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1041400" indent="-201613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1449388" indent="-200025" algn="l" rtl="0" eaLnBrk="1" fontAlgn="base" hangingPunct="1"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1857375" indent="-200025" algn="l" rtl="0" eaLnBrk="1" fontAlgn="base" hangingPunct="1"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147830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6pPr>
      <a:lvl7pPr marL="2434738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7pPr>
      <a:lvl8pPr marL="2721647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8pPr>
      <a:lvl9pPr marL="3008555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it-IT"/>
      </a:defPPr>
      <a:lvl1pPr marL="0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08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818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726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634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542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452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361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269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27185"/>
            <a:ext cx="9144000" cy="103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95" y="6508753"/>
            <a:ext cx="1323975" cy="364067"/>
          </a:xfrm>
          <a:prstGeom prst="rect">
            <a:avLst/>
          </a:prstGeom>
        </p:spPr>
        <p:txBody>
          <a:bodyPr vert="horz" wrap="square" lIns="142875" tIns="71438" rIns="142875" bIns="714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D5089-D484-4A08-89D7-8D6A3BC2696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2pPr>
      <a:lvl3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3pPr>
      <a:lvl4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4pPr>
      <a:lvl5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5pPr>
      <a:lvl6pPr marL="311814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598722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885631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172541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27025" indent="-301625" algn="l" rtl="0" eaLnBrk="1" fontAlgn="base" hangingPunct="1">
        <a:spcBef>
          <a:spcPts val="6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684213" indent="-250825" algn="l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1041400" indent="-201613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1449388" indent="-200025" algn="l" rtl="0" eaLnBrk="1" fontAlgn="base" hangingPunct="1"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1857375" indent="-200025" algn="l" rtl="0" eaLnBrk="1" fontAlgn="base" hangingPunct="1"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147830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6pPr>
      <a:lvl7pPr marL="2434738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7pPr>
      <a:lvl8pPr marL="2721647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8pPr>
      <a:lvl9pPr marL="3008555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it-IT"/>
      </a:defPPr>
      <a:lvl1pPr marL="0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08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818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726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634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542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452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361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269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27184"/>
            <a:ext cx="9144000" cy="103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9" y="6508751"/>
            <a:ext cx="1323975" cy="364067"/>
          </a:xfrm>
          <a:prstGeom prst="rect">
            <a:avLst/>
          </a:prstGeom>
        </p:spPr>
        <p:txBody>
          <a:bodyPr vert="horz" wrap="square" lIns="142875" tIns="71438" rIns="142875" bIns="714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D5089-D484-4A08-89D7-8D6A3BC2696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2pPr>
      <a:lvl3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3pPr>
      <a:lvl4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4pPr>
      <a:lvl5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5pPr>
      <a:lvl6pPr marL="311814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598722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885631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172541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27025" indent="-301625" algn="l" rtl="0" eaLnBrk="1" fontAlgn="base" hangingPunct="1">
        <a:spcBef>
          <a:spcPts val="6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684213" indent="-250825" algn="l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1041400" indent="-201613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1449388" indent="-200025" algn="l" rtl="0" eaLnBrk="1" fontAlgn="base" hangingPunct="1"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1857375" indent="-200025" algn="l" rtl="0" eaLnBrk="1" fontAlgn="base" hangingPunct="1"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147830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6pPr>
      <a:lvl7pPr marL="2434738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7pPr>
      <a:lvl8pPr marL="2721647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8pPr>
      <a:lvl9pPr marL="3008555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it-IT"/>
      </a:defPPr>
      <a:lvl1pPr marL="0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08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818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726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634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542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452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361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269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000" y="1341264"/>
            <a:ext cx="9000000" cy="194372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CIAO Priority Task</a:t>
            </a:r>
            <a:endParaRPr lang="en-GB" sz="3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35496" y="4221200"/>
            <a:ext cx="9000000" cy="1080000"/>
          </a:xfrm>
        </p:spPr>
        <p:txBody>
          <a:bodyPr>
            <a:noAutofit/>
          </a:bodyPr>
          <a:lstStyle/>
          <a:p>
            <a:r>
              <a:rPr lang="it-IT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Andrea Montani</a:t>
            </a:r>
            <a:endParaRPr lang="it-IT" sz="1800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1800" i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it-IT" sz="1800" i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Arpae</a:t>
            </a:r>
            <a:r>
              <a:rPr lang="it-IT" sz="1800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Emilia-Romagna </a:t>
            </a:r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Servizio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IdroMeteoClima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</a:t>
            </a:r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Arpae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-SIMC), Bologna, Italy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en-US" sz="1800" i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1</a:t>
            </a:fld>
            <a:endParaRPr lang="en-GB" b="1" dirty="0"/>
          </a:p>
        </p:txBody>
      </p:sp>
      <p:pic>
        <p:nvPicPr>
          <p:cNvPr id="6" name="Picture 9" descr="C:\Users\amontani\AppData\Local\Temp\05_Arpae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28000"/>
            <a:ext cx="1028700" cy="635509"/>
          </a:xfrm>
          <a:prstGeom prst="rect">
            <a:avLst/>
          </a:prstGeom>
          <a:noFill/>
        </p:spPr>
      </p:pic>
      <p:sp>
        <p:nvSpPr>
          <p:cNvPr id="9" name="Sottotitolo 6"/>
          <p:cNvSpPr txBox="1">
            <a:spLocks/>
          </p:cNvSpPr>
          <p:nvPr/>
        </p:nvSpPr>
        <p:spPr>
          <a:xfrm>
            <a:off x="36000" y="586800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COSMO GM</a:t>
            </a:r>
          </a:p>
          <a:p>
            <a:pPr lvl="0" algn="ctr">
              <a:spcBef>
                <a:spcPct val="20000"/>
              </a:spcBef>
            </a:pP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Jerusalem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it-IT" sz="1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11-14 </a:t>
            </a:r>
            <a:r>
              <a:rPr kumimoji="0" lang="it-IT" sz="14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kumimoji="0" lang="it-IT" sz="1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2017</a:t>
            </a:r>
            <a:endParaRPr kumimoji="0" lang="en-GB" sz="1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 bwMode="auto">
          <a:xfrm>
            <a:off x="-180528" y="123950"/>
            <a:ext cx="93245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 marL="23813" indent="-2381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marL="23813" indent="-2381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itchFamily="34" charset="0"/>
              </a:defRPr>
            </a:lvl2pPr>
            <a:lvl3pPr marL="23813" indent="-2381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itchFamily="34" charset="0"/>
              </a:defRPr>
            </a:lvl3pPr>
            <a:lvl4pPr marL="23813" indent="-2381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itchFamily="34" charset="0"/>
              </a:defRPr>
            </a:lvl4pPr>
            <a:lvl5pPr marL="23813" indent="-2381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itchFamily="34" charset="0"/>
              </a:defRPr>
            </a:lvl5pPr>
            <a:lvl6pPr marL="31181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59872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885631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1172541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r>
              <a:rPr lang="it-IT" sz="2000" kern="0" dirty="0" smtClean="0">
                <a:solidFill>
                  <a:srgbClr val="0000FF"/>
                </a:solidFill>
              </a:rPr>
              <a:t>FBI and </a:t>
            </a:r>
            <a:r>
              <a:rPr lang="it-IT" sz="2000" kern="0" dirty="0">
                <a:solidFill>
                  <a:srgbClr val="0000FF"/>
                </a:solidFill>
              </a:rPr>
              <a:t>TS </a:t>
            </a:r>
            <a:r>
              <a:rPr lang="it-IT" sz="2000" kern="0" dirty="0" err="1" smtClean="0">
                <a:solidFill>
                  <a:srgbClr val="0000FF"/>
                </a:solidFill>
              </a:rPr>
              <a:t>values</a:t>
            </a:r>
            <a:r>
              <a:rPr lang="it-IT" sz="2000" kern="0" dirty="0" smtClean="0">
                <a:solidFill>
                  <a:srgbClr val="0000FF"/>
                </a:solidFill>
              </a:rPr>
              <a:t> for the </a:t>
            </a:r>
            <a:r>
              <a:rPr lang="it-IT" sz="2000" kern="0" dirty="0" err="1" smtClean="0">
                <a:solidFill>
                  <a:srgbClr val="0000FF"/>
                </a:solidFill>
              </a:rPr>
              <a:t>event</a:t>
            </a:r>
            <a:r>
              <a:rPr lang="it-IT" sz="2000" kern="0" dirty="0" smtClean="0">
                <a:solidFill>
                  <a:srgbClr val="0000FF"/>
                </a:solidFill>
              </a:rPr>
              <a:t>: «6h tot. </a:t>
            </a:r>
            <a:r>
              <a:rPr lang="it-IT" sz="2000" kern="0" dirty="0" err="1">
                <a:solidFill>
                  <a:srgbClr val="0000FF"/>
                </a:solidFill>
              </a:rPr>
              <a:t>p</a:t>
            </a:r>
            <a:r>
              <a:rPr lang="it-IT" sz="2000" kern="0" dirty="0" err="1" smtClean="0">
                <a:solidFill>
                  <a:srgbClr val="0000FF"/>
                </a:solidFill>
              </a:rPr>
              <a:t>rec</a:t>
            </a:r>
            <a:r>
              <a:rPr lang="it-IT" sz="2000" kern="0" dirty="0" smtClean="0">
                <a:solidFill>
                  <a:srgbClr val="0000FF"/>
                </a:solidFill>
              </a:rPr>
              <a:t>. &gt; 2.0 mm» (01.09.2016-28.02.2017)</a:t>
            </a:r>
            <a:endParaRPr lang="it-IT" sz="2000" kern="0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556" y="5445226"/>
            <a:ext cx="92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In </a:t>
            </a:r>
            <a:r>
              <a:rPr lang="it-IT" sz="1100" dirty="0" err="1">
                <a:solidFill>
                  <a:srgbClr val="000000"/>
                </a:solidFill>
                <a:latin typeface="Gill Sans"/>
                <a:sym typeface="Gill Sans"/>
              </a:rPr>
              <a:t>autumn-winter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period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,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Bechtold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scheme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over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forecasts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precipitation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events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with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threshold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of 2.0 mm (FBI&gt;1).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Better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FBI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values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for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Tiedtke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scheme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. In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this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case,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Bechtold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scheme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predicts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the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event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with an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higher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percentage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>
                <a:solidFill>
                  <a:srgbClr val="000000"/>
                </a:solidFill>
                <a:latin typeface="Gill Sans"/>
                <a:sym typeface="Gill Sans"/>
              </a:rPr>
              <a:t>of 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success (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higher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values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of TS for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Bechtold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).  </a:t>
            </a:r>
            <a:endParaRPr lang="it-IT" sz="1100" dirty="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11584"/>
            <a:ext cx="4392488" cy="43937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6" y="911585"/>
            <a:ext cx="4244432" cy="42456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304256" y="58070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chemeClr val="bg2"/>
                </a:solidFill>
              </a:rPr>
              <a:t>Marco Alemanno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38804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36000"/>
            <a:ext cx="9000000" cy="540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SubTask3: test of COSMO-B in ensemble mode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11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" y="900000"/>
            <a:ext cx="900000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Implement </a:t>
            </a:r>
            <a:r>
              <a:rPr lang="en-US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cleps_10b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10-member ensemble (7km, 40 ML, ….) starting at 00UTC,</a:t>
            </a:r>
          </a:p>
          <a:p>
            <a:pPr lvl="1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all members are run with COSMO-B,</a:t>
            </a:r>
          </a:p>
          <a:p>
            <a:pPr lvl="1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IC/BCs (+ soil conditions) are the same as those from members 11-20 of  COSMO-LEPS  (</a:t>
            </a:r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cleps_10t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10000"/>
              </a:lnSpc>
            </a:pP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Compare </a:t>
            </a:r>
            <a:r>
              <a:rPr lang="en-US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cleps_10b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cleps_10t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in terms of surface variables  (e.g. TP, T2M, TD2M) over a long period as well as for case studies .</a:t>
            </a:r>
          </a:p>
          <a:p>
            <a:pPr algn="just">
              <a:lnSpc>
                <a:spcPct val="110000"/>
              </a:lnSpc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Deliverables: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Assessment of the individual skill of cleps_10b and cleps_10t for different verification times, computed over the full verification period as well as for particular cases.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Start: 06/17 - End: 12/17</a:t>
            </a:r>
            <a:endParaRPr lang="en-US" sz="16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36000"/>
            <a:ext cx="9000000" cy="540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SubTask4: COSMO-B and COSMO-T in ensemble mode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12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10" y="549120"/>
            <a:ext cx="8999537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cleps_20bt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cleps_20bt has 20 members, 10 members run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(cleps_10b) + 10 members run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Tiedtke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(members 1-10 of COSMO-LEPS).</a:t>
            </a:r>
          </a:p>
          <a:p>
            <a:pPr algn="just">
              <a:lnSpc>
                <a:spcPct val="11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Compare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cleps_20bt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COSMO-LEPS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in terms of surface variables (e.g. TP, T2M, TD2M) over a long period as well as for case studies .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use of the Versus package is also envisaged…</a:t>
            </a:r>
          </a:p>
          <a:p>
            <a:pPr algn="just">
              <a:lnSpc>
                <a:spcPct val="110000"/>
              </a:lnSpc>
            </a:pPr>
            <a:endParaRPr lang="en-GB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Deliverables: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Assessment of the skill of cleps_20bt and COSMO-LEPS…. </a:t>
            </a:r>
          </a:p>
          <a:p>
            <a:pPr algn="just">
              <a:lnSpc>
                <a:spcPct val="11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Start: 08/17 - End: 08/18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751" r="6390"/>
          <a:stretch>
            <a:fillRect/>
          </a:stretch>
        </p:blipFill>
        <p:spPr bwMode="auto">
          <a:xfrm>
            <a:off x="35496" y="4105101"/>
            <a:ext cx="3316343" cy="270827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</p:spPr>
      </p:pic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3636496" y="4113376"/>
            <a:ext cx="5400000" cy="270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variable: 	6h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cumulated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precip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(00-06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06-12, ...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UTC);</a:t>
            </a:r>
          </a:p>
          <a:p>
            <a:pPr>
              <a:lnSpc>
                <a:spcPct val="120000"/>
              </a:lnSpc>
              <a:defRPr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period : 	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from 28 March to 31 May 2017 (~ 60 days);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region: 	Northern Italy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nearest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grid point; no-weighted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	non-GTS network (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stations/day);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ranges: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0-6h, 6-12h, …, 126-132h;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thresholds: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1, 5, 10, 15,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25, 50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mm/12h;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systems: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cleps_20bt</a:t>
            </a:r>
            <a:r>
              <a:rPr lang="en-GB" sz="1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cosmo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leps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scores: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ROC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area, BSS, RPSS, Outliers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09295" y="3779748"/>
            <a:ext cx="385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First tests performed at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Arpae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-SIMC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13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5496" y="3600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cleps_20bt</a:t>
            </a: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vs</a:t>
            </a: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cosmo-leps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496" y="576000"/>
            <a:ext cx="90000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BSS is written as 1-BS/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GB" sz="1600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Sample climate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is the reference system. </a:t>
            </a:r>
          </a:p>
          <a:p>
            <a:pPr marL="174625" indent="-174625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BS measures the mean squared difference between forecast and observation in probability space. </a:t>
            </a:r>
          </a:p>
          <a:p>
            <a:pPr marL="174625" indent="-174625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Consider three events: 6-hour precipitation exceeding 1, 5 and 15 mm.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RPSS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: BSS “cumulated” over all thresholds. RPSS is written as 1-RPS/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RPS</a:t>
            </a:r>
            <a:r>
              <a:rPr lang="en-GB" sz="1600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 RPS is the extension of the Brier Score to the multi-event situation. Useful forecast systems for BSS &gt; 0, RPSS &gt; 0.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2828"/>
          <a:stretch>
            <a:fillRect/>
          </a:stretch>
        </p:blipFill>
        <p:spPr bwMode="auto">
          <a:xfrm>
            <a:off x="107504" y="2060848"/>
            <a:ext cx="4240268" cy="432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771" y="2060848"/>
            <a:ext cx="4014725" cy="354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2987824" y="6474822"/>
            <a:ext cx="299312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Matteo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Vasconi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(Univ. Bologna)</a:t>
            </a:r>
            <a:endParaRPr lang="en-GB" sz="1600" dirty="0"/>
          </a:p>
        </p:txBody>
      </p:sp>
      <p:sp>
        <p:nvSpPr>
          <p:cNvPr id="11" name="Rettangolo 10"/>
          <p:cNvSpPr/>
          <p:nvPr/>
        </p:nvSpPr>
        <p:spPr>
          <a:xfrm>
            <a:off x="2915888" y="3717064"/>
            <a:ext cx="648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1mm</a:t>
            </a:r>
            <a:endParaRPr lang="en-GB" sz="1600" dirty="0"/>
          </a:p>
        </p:txBody>
      </p:sp>
      <p:sp>
        <p:nvSpPr>
          <p:cNvPr id="13" name="Rettangolo 12"/>
          <p:cNvSpPr/>
          <p:nvPr/>
        </p:nvSpPr>
        <p:spPr>
          <a:xfrm>
            <a:off x="4199147" y="5301208"/>
            <a:ext cx="681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 mm</a:t>
            </a:r>
            <a:endParaRPr lang="en-GB" sz="1600" dirty="0"/>
          </a:p>
        </p:txBody>
      </p:sp>
      <p:sp>
        <p:nvSpPr>
          <p:cNvPr id="14" name="Rettangolo 13"/>
          <p:cNvSpPr/>
          <p:nvPr/>
        </p:nvSpPr>
        <p:spPr>
          <a:xfrm>
            <a:off x="4143866" y="5589272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 mm</a:t>
            </a:r>
            <a:endParaRPr lang="en-GB" sz="1600" dirty="0"/>
          </a:p>
        </p:txBody>
      </p:sp>
      <p:sp>
        <p:nvSpPr>
          <p:cNvPr id="15" name="Rettangolo 14"/>
          <p:cNvSpPr/>
          <p:nvPr/>
        </p:nvSpPr>
        <p:spPr>
          <a:xfrm>
            <a:off x="4788024" y="5805264"/>
            <a:ext cx="432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cleps_20bt</a:t>
            </a:r>
            <a:r>
              <a:rPr lang="en-GB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slightly outperforms 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COSMO-LEPS</a:t>
            </a:r>
            <a:r>
              <a:rPr lang="en-GB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more clearly after fc+48h.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36000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First conclusions and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open issues</a:t>
            </a:r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en-GB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14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" y="4680000"/>
            <a:ext cx="90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thorough tests once COSMO v5.05 is available so as to perform clean experiments.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GB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Understand </a:t>
            </a:r>
            <a:r>
              <a:rPr lang="en-GB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namelists</a:t>
            </a:r>
            <a:r>
              <a:rPr lang="en-GB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switches (link to WG3a? ICON people?).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GB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Look at vertical profile differences between COSMO-B and COSMO-T runs: which variables to store for diagnostics?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496" y="612000"/>
            <a:ext cx="9000000" cy="108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240" rIns="90000" bIns="45000"/>
          <a:lstStyle/>
          <a:p>
            <a:pPr marL="180000" indent="-180000" algn="just">
              <a:lnSpc>
                <a:spcPct val="110000"/>
              </a:lnSpc>
              <a:buSzPct val="45000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GB" b="1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subTask</a:t>
            </a:r>
            <a:r>
              <a:rPr lang="en-GB" b="1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 1: 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benchmark of COSMO-B</a:t>
            </a:r>
            <a:endParaRPr lang="en-GB" b="1" dirty="0" smtClean="0">
              <a:solidFill>
                <a:srgbClr val="000000"/>
              </a:solidFill>
              <a:latin typeface="Times New Roman" pitchFamily="18" charset="0"/>
              <a:ea typeface="Source Han Sans CN Regular" charset="0"/>
              <a:cs typeface="Times New Roman" pitchFamily="18" charset="0"/>
            </a:endParaRPr>
          </a:p>
          <a:p>
            <a:pPr marL="211138" indent="-211138" algn="just">
              <a:lnSpc>
                <a:spcPct val="110000"/>
              </a:lnSpc>
              <a:buSzPct val="45000"/>
              <a:buFont typeface="Wingdings" pitchFamily="2" charset="2"/>
              <a:buChar char="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Computational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time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and scaling comparable.</a:t>
            </a:r>
            <a:endParaRPr lang="en-GB" dirty="0">
              <a:solidFill>
                <a:srgbClr val="000000"/>
              </a:solidFill>
              <a:latin typeface="Times New Roman" pitchFamily="18" charset="0"/>
              <a:ea typeface="Source Han Sans CN Regular" charset="0"/>
              <a:cs typeface="Times New Roman" pitchFamily="18" charset="0"/>
            </a:endParaRPr>
          </a:p>
          <a:p>
            <a:pPr marL="211138" indent="-211138" algn="just">
              <a:lnSpc>
                <a:spcPct val="110000"/>
              </a:lnSpc>
              <a:buSzPct val="45000"/>
              <a:buFont typeface="Wingdings" pitchFamily="2" charset="2"/>
              <a:buChar char="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As for total precipitation, results are comparable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in space, but smoothed intensity in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Bechtold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.</a:t>
            </a:r>
            <a:endParaRPr lang="en-GB" dirty="0">
              <a:solidFill>
                <a:srgbClr val="000000"/>
              </a:solidFill>
              <a:latin typeface="Times New Roman" pitchFamily="18" charset="0"/>
              <a:ea typeface="Source Han Sans CN Regular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496" y="1692000"/>
            <a:ext cx="900000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lnSpc>
                <a:spcPct val="110000"/>
              </a:lnSpc>
              <a:buSzPct val="45000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subTask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 2: tests of COSMO-B in deterministic mode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(COSMO-ME results)</a:t>
            </a:r>
          </a:p>
          <a:p>
            <a:pPr marL="180000" indent="-180000" algn="just">
              <a:lnSpc>
                <a:spcPct val="110000"/>
              </a:lnSpc>
              <a:buClrTx/>
              <a:buSzPct val="45000"/>
              <a:buFont typeface="Wingdings" pitchFamily="2" charset="2"/>
              <a:buChar char="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The switching from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Tiedtke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 to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Bechtold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 scheme mainly affects forecasts of total precipitation.</a:t>
            </a:r>
          </a:p>
          <a:p>
            <a:pPr marL="180000" indent="-180000" algn="just">
              <a:lnSpc>
                <a:spcPct val="110000"/>
              </a:lnSpc>
              <a:buClrTx/>
              <a:buSzPct val="45000"/>
              <a:buFont typeface="Wingdings" pitchFamily="2" charset="2"/>
              <a:buChar char="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Bechtold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 scheme underestimates high-threshold total precipitation amounts,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overpredicts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 light precipitation events and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underpredicts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 heavy precipitation events. </a:t>
            </a:r>
          </a:p>
          <a:p>
            <a:pPr marL="180000" indent="-180000" algn="just">
              <a:lnSpc>
                <a:spcPct val="110000"/>
              </a:lnSpc>
              <a:buClrTx/>
              <a:buSzPct val="45000"/>
              <a:buFont typeface="Wingdings" pitchFamily="2" charset="2"/>
              <a:buChar char="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COSMO-ME with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Bechtold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 scheme is more capable to highlight the local/isolated convection events (poor performances of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Tiedtke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 scheme in these cases).</a:t>
            </a:r>
          </a:p>
          <a:p>
            <a:pPr marL="180000" indent="-180000" algn="just">
              <a:lnSpc>
                <a:spcPct val="110000"/>
              </a:lnSpc>
              <a:buClrTx/>
              <a:buSzPct val="45000"/>
              <a:buFont typeface="Wingdings" pitchFamily="2" charset="2"/>
              <a:buChar char="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Further tuning/improvements of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Bechtold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 scheme for high-thresholds is needed.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000" y="3888000"/>
            <a:ext cx="9000000" cy="72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240" rIns="90000" bIns="45000"/>
          <a:lstStyle/>
          <a:p>
            <a:pPr marL="180000" indent="-180000" algn="just">
              <a:lnSpc>
                <a:spcPct val="110000"/>
              </a:lnSpc>
              <a:buSzPct val="45000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GB" b="1" dirty="0" err="1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subTask</a:t>
            </a:r>
            <a:r>
              <a:rPr lang="en-GB" b="1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 4: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COSMO-B and COSMO-T in ensemble mode</a:t>
            </a:r>
            <a:endParaRPr lang="en-GB" b="1" dirty="0" smtClean="0">
              <a:solidFill>
                <a:srgbClr val="000000"/>
              </a:solidFill>
              <a:latin typeface="Times New Roman" pitchFamily="18" charset="0"/>
              <a:ea typeface="Source Han Sans CN Regular" charset="0"/>
              <a:cs typeface="Times New Roman" pitchFamily="18" charset="0"/>
            </a:endParaRPr>
          </a:p>
          <a:p>
            <a:pPr marL="211138" indent="-211138" algn="just">
              <a:lnSpc>
                <a:spcPct val="110000"/>
              </a:lnSpc>
              <a:buSzPct val="45000"/>
              <a:buFont typeface="Wingdings" pitchFamily="2" charset="2"/>
              <a:buChar char="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Source Han Sans CN Regular" charset="0"/>
                <a:cs typeface="Times New Roman" pitchFamily="18" charset="0"/>
              </a:rPr>
              <a:t>Encouraging results by the use of a “multi-scheme” ensemble system.</a:t>
            </a:r>
            <a:endParaRPr lang="en-GB" dirty="0">
              <a:solidFill>
                <a:srgbClr val="000000"/>
              </a:solidFill>
              <a:latin typeface="Times New Roman" pitchFamily="18" charset="0"/>
              <a:ea typeface="Source Han Sans CN Regular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2348960"/>
            <a:ext cx="9000000" cy="720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Ciao </a:t>
            </a:r>
            <a:r>
              <a:rPr lang="en-GB" sz="28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and thanks </a:t>
            </a:r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for your attention</a:t>
            </a:r>
            <a:endParaRPr lang="en-GB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15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576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About </a:t>
            </a:r>
            <a:r>
              <a:rPr lang="en-GB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namelists</a:t>
            </a:r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(and </a:t>
            </a:r>
            <a:r>
              <a:rPr lang="en-GB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docu</a:t>
            </a:r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lang="en-GB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16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000" y="2802077"/>
            <a:ext cx="90000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namelist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switches: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 Name                       Description                                       Default: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icpl_aero_conv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 : type of coupling between aerosols and convection scheme   0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 =0: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 =1: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icapdcycl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 :                                                           0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 =0 no CAPE diurnal cycle correction (IFS default prior to cy40r1, i.e. 2013-11-19)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 =1    CAPE - surface buoyancy flux (intermediate testing option)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 =2    CAPE 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subcloud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CAPE (IFS default starting with cy40r1)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 =3    Apply CAPE modification of (2) over land only, with additional restriction to the tropics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6000" y="711450"/>
            <a:ext cx="9000000" cy="199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&amp;PHYCTL</a:t>
            </a:r>
          </a:p>
          <a:p>
            <a:pPr algn="just">
              <a:lnSpc>
                <a:spcPct val="110000"/>
              </a:lnSpc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........</a:t>
            </a:r>
          </a:p>
          <a:p>
            <a:pPr algn="just">
              <a:lnSpc>
                <a:spcPct val="110000"/>
              </a:lnSpc>
            </a:pPr>
            <a:r>
              <a:rPr lang="en-GB" kern="0" dirty="0" err="1" smtClean="0">
                <a:latin typeface="Times New Roman" pitchFamily="18" charset="0"/>
                <a:cs typeface="Times New Roman" pitchFamily="18" charset="0"/>
              </a:rPr>
              <a:t>itype_conv</a:t>
            </a: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=2,      </a:t>
            </a:r>
            <a:r>
              <a:rPr lang="en-GB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"2"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scheme is chosen</a:t>
            </a:r>
          </a:p>
          <a:p>
            <a:pPr algn="just">
              <a:lnSpc>
                <a:spcPct val="11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icpl_aero_conv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=1,</a:t>
            </a:r>
          </a:p>
          <a:p>
            <a:pPr algn="just">
              <a:lnSpc>
                <a:spcPct val="11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icapdcycl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=3,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576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More on </a:t>
            </a:r>
            <a:r>
              <a:rPr lang="en-GB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namelists</a:t>
            </a:r>
            <a:endParaRPr lang="en-GB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17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5496" y="620687"/>
            <a:ext cx="9000000" cy="57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/TUNING/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--------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 For </a:t>
            </a:r>
            <a:r>
              <a:rPr kumimoji="0" lang="en-GB" sz="1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Tiedtke-Bechtold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the following new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namelist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variables have been implemented as tuning parameters: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 Name                       Description                                                                              Default: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tune_capdcfac_et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 : fraction of CAPE diurnal cycle correction applied               0.0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                                in the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extratropics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tune_rhebc_land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 : relative humidity threshold for onset of evaporation            0.75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                               below cloud base over land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tune_rhebc_ocean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: relative humidity threshold for onset of evaporation             0.85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                               below cloud base over sea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tune_texc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         : excess value for temperature used in test                              0.125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                               parcel ascent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tune_qexc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        : excess fraction of grid-scale QV used in                              0.0125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                               test parcel ascent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tune_rcucov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     : convective area fraction                                                        0.05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tune_entrorg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     : entrainment parameter for deep convection valid at            0.001825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                              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dx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=20 km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tune_rhebc_land_trop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relative humidity threshold for onset of evaporation         0.7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                                   below cloud base over land in the tropics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tune_rhebc_ocean_trop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relative humidity threshold for onset of evaporation        0.8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                                     below cloud base over sea in the tropics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tune_rcucov_trop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       : convective area fraction in the tropics                            0.05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26983" y="6474822"/>
            <a:ext cx="179888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GB" sz="1600" b="1" kern="0" dirty="0" smtClean="0">
                <a:latin typeface="Times New Roman" pitchFamily="18" charset="0"/>
                <a:cs typeface="Times New Roman" pitchFamily="18" charset="0"/>
              </a:rPr>
              <a:t>No documentation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720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SubTask3: test of COSMO-B in ensemble mode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18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36512" y="620688"/>
            <a:ext cx="914400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Implement </a:t>
            </a:r>
            <a:r>
              <a:rPr lang="en-US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cleps_10b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10-member ensemble (7km, 40 ML, ….) starting at 00UTC,</a:t>
            </a:r>
          </a:p>
          <a:p>
            <a:pPr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all members are run with COSMO-B,</a:t>
            </a:r>
          </a:p>
          <a:p>
            <a:pPr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IC/BCs (+ soil conditions) are the same as those from members 11-20 of  COSMO-LEPS  (</a:t>
            </a:r>
            <a:r>
              <a:rPr lang="en-US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cleps_10t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Compare </a:t>
            </a:r>
            <a:r>
              <a:rPr lang="en-US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cleps_10b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kern="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cleps_10t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in terms of surface variables  (e.g. TP, T2M, TD2M) over a long period as  well as for case studies .</a:t>
            </a:r>
          </a:p>
          <a:p>
            <a:pPr algn="just">
              <a:lnSpc>
                <a:spcPct val="130000"/>
              </a:lnSpc>
            </a:pPr>
            <a:endParaRPr lang="en-GB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Deliverables: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Assessment of the individual skill of cleps_10b and cleps_10t for different verification times, computed over the full verification period as well as for particular cases.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72955" y="3420000"/>
            <a:ext cx="4634602" cy="4524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First evaluations performed over Northern Italy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751" r="6390"/>
          <a:stretch>
            <a:fillRect/>
          </a:stretch>
        </p:blipFill>
        <p:spPr bwMode="auto">
          <a:xfrm>
            <a:off x="103539" y="3888001"/>
            <a:ext cx="3316343" cy="270827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</p:spPr>
      </p:pic>
      <p:sp>
        <p:nvSpPr>
          <p:cNvPr id="11" name="Rectangle 1029"/>
          <p:cNvSpPr>
            <a:spLocks noChangeArrowheads="1"/>
          </p:cNvSpPr>
          <p:nvPr/>
        </p:nvSpPr>
        <p:spPr bwMode="auto">
          <a:xfrm>
            <a:off x="3636496" y="3888000"/>
            <a:ext cx="5400000" cy="270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variable: 	6h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cumulated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precip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(00-06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06-12, ...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UTC);</a:t>
            </a:r>
          </a:p>
          <a:p>
            <a:pPr>
              <a:lnSpc>
                <a:spcPct val="120000"/>
              </a:lnSpc>
              <a:defRPr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period : 	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from 28 March to 31 May 2017 (~ 60 days);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region: 	Northern Italy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nearest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grid point; no-weighted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	non-GTS network (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stations/day);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ranges: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0-6h, 6-12h, …, 126-132h;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thresholds: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1, 5, 10, 15,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25, 50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mm/12h;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systems: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cleps_10b</a:t>
            </a:r>
            <a:r>
              <a:rPr lang="en-GB" sz="1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cleps_10t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scores: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ROC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area, BSS, RPSS, Outliers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720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SubTask4: COSMO-B and COSMO-T in ensemble mode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19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10" y="720000"/>
            <a:ext cx="899953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Implement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cleps_20bt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: </a:t>
            </a:r>
          </a:p>
          <a:p>
            <a:pPr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cleps_10b + members 1-10 of COSMO-LEPS; </a:t>
            </a:r>
          </a:p>
          <a:p>
            <a:pPr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cleps_20bt has 20 members: 10 members run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plus 10 members run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Tiedtke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(no duplication of boundary conditions).</a:t>
            </a:r>
          </a:p>
          <a:p>
            <a:pPr algn="just">
              <a:lnSpc>
                <a:spcPct val="13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Compare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leps_20b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COSMO-LEPS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in terms of surface variables (e.g. TP, T2M, TD2M) over a long period as  well as for case studies .</a:t>
            </a:r>
          </a:p>
          <a:p>
            <a:pPr algn="just">
              <a:lnSpc>
                <a:spcPct val="13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use of the Versus package is also envisaged…</a:t>
            </a:r>
          </a:p>
          <a:p>
            <a:pPr algn="just">
              <a:lnSpc>
                <a:spcPct val="130000"/>
              </a:lnSpc>
            </a:pP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Deliverables: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Assessment of the skill of cleps_20bt and COSMO-LEPS…. 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3636496" y="3888000"/>
            <a:ext cx="5400000" cy="270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variable: 	6h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cumulated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precip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(00-06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06-12, ...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UTC);</a:t>
            </a:r>
          </a:p>
          <a:p>
            <a:pPr>
              <a:lnSpc>
                <a:spcPct val="120000"/>
              </a:lnSpc>
              <a:defRPr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period : 	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from 28 March to 31 May 2017 (~ 60 days);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region: 	Northern Italy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nearest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grid point; no-weighted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	non-GTS network (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stations/day);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ranges: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0-6h, 6-12h, …, 126-132h;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thresholds: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1, 5, 10, 15,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25, 50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mm/12h;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systems: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cleps_20bt</a:t>
            </a:r>
            <a:r>
              <a:rPr lang="en-GB" sz="1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cosmo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leps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scores: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ROC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area, BSS, RPSS, Outliers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751" r="6390"/>
          <a:stretch>
            <a:fillRect/>
          </a:stretch>
        </p:blipFill>
        <p:spPr bwMode="auto">
          <a:xfrm>
            <a:off x="103539" y="3888001"/>
            <a:ext cx="3316343" cy="270827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152696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kern="0" dirty="0" smtClean="0">
                <a:latin typeface="Times New Roman" pitchFamily="18" charset="0"/>
                <a:cs typeface="Times New Roman" pitchFamily="18" charset="0"/>
              </a:rPr>
              <a:t>COSMO Priority Task </a:t>
            </a:r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CIAO</a:t>
            </a:r>
            <a:r>
              <a:rPr lang="en-GB" sz="2800" kern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2</a:t>
            </a:fld>
            <a:endParaRPr lang="en-GB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506" y="972040"/>
            <a:ext cx="8999537" cy="324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implementation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onvection scheme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COSMO model: deterministic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nd ensemble-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tests</a:t>
            </a:r>
          </a:p>
          <a:p>
            <a:pPr algn="ctr">
              <a:lnSpc>
                <a:spcPct val="11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Main goal:</a:t>
            </a:r>
          </a:p>
          <a:p>
            <a:pPr algn="ctr">
              <a:lnSpc>
                <a:spcPct val="11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To assess the sensitivity of COSMO forecast skill to the use of the newly implemented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convection scheme</a:t>
            </a:r>
          </a:p>
          <a:p>
            <a:pPr algn="just">
              <a:lnSpc>
                <a:spcPct val="11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667857" y="911227"/>
          <a:ext cx="5059497" cy="4864100"/>
        </p:xfrm>
        <a:graphic>
          <a:graphicData uri="http://schemas.openxmlformats.org/presentationml/2006/ole">
            <p:oleObj spid="_x0000_s3074" r:id="rId4" imgW="6902652" imgH="4974516" progId="">
              <p:embed/>
            </p:oleObj>
          </a:graphicData>
        </a:graphic>
      </p:graphicFrame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8800" y="863601"/>
            <a:ext cx="1547611" cy="4000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  <a:ea typeface="Source Han Sans CN Regular" charset="0"/>
                <a:cs typeface="Source Han Sans CN Regular" charset="0"/>
              </a:rPr>
              <a:t>CTRL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911885" y="973141"/>
          <a:ext cx="4889260" cy="4700587"/>
        </p:xfrm>
        <a:graphic>
          <a:graphicData uri="http://schemas.openxmlformats.org/presentationml/2006/ole">
            <p:oleObj spid="_x0000_s3075" r:id="rId5" imgW="6657028" imgH="4816395" progId="">
              <p:embed/>
            </p:oleObj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15462" y="828677"/>
            <a:ext cx="1547611" cy="4000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  <a:ea typeface="Source Han Sans CN Regular" charset="0"/>
                <a:cs typeface="Source Han Sans CN Regular" charset="0"/>
              </a:rPr>
              <a:t>BECHT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641664" y="6357946"/>
            <a:ext cx="6402347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11/09/2017 – 19</a:t>
            </a:r>
            <a:r>
              <a:rPr lang="en-GB" sz="1600" baseline="330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th</a:t>
            </a:r>
            <a:r>
              <a:rPr lang="en-GB" sz="16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 COSMO General Meeting, Jerusalem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354" y="166689"/>
            <a:ext cx="1835705" cy="560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320" y="5730882"/>
            <a:ext cx="982138" cy="1038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708504" y="5955556"/>
            <a:ext cx="5400000" cy="755676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Massimo </a:t>
            </a:r>
            <a:r>
              <a:rPr lang="en-GB" sz="2400" b="1" dirty="0" err="1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Milelli</a:t>
            </a:r>
            <a:endParaRPr lang="en-GB" sz="2400" b="1" dirty="0">
              <a:solidFill>
                <a:srgbClr val="2F5597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Valeria </a:t>
            </a:r>
            <a:r>
              <a:rPr lang="en-GB" sz="2400" b="1" dirty="0" err="1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Garbero</a:t>
            </a:r>
            <a:endParaRPr lang="en-GB" sz="2400" b="1" dirty="0">
              <a:solidFill>
                <a:srgbClr val="2F5597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354" y="166689"/>
            <a:ext cx="1835705" cy="560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320" y="5730882"/>
            <a:ext cx="982138" cy="1038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39283" y="6346833"/>
            <a:ext cx="6402347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11/09/2017 – 19</a:t>
            </a:r>
            <a:r>
              <a:rPr lang="en-GB" sz="1600" baseline="330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th</a:t>
            </a:r>
            <a:r>
              <a:rPr lang="en-GB" sz="16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 COSMO General Meeting, Jerusalem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59516" y="747716"/>
            <a:ext cx="6053540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>
                <a:solidFill>
                  <a:srgbClr val="3B8E65"/>
                </a:solidFill>
                <a:ea typeface="Franklin Gothic Demi" pitchFamily="34" charset="0"/>
                <a:cs typeface="Franklin Gothic Demi" pitchFamily="34" charset="0"/>
              </a:rPr>
              <a:t>Preliminary conclusions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13096" y="2327282"/>
            <a:ext cx="4751165" cy="178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240" rIns="90000" bIns="45000"/>
          <a:lstStyle/>
          <a:p>
            <a:pPr marL="211138" indent="-211138">
              <a:buSzPct val="45000"/>
              <a:buFont typeface="Wingdings" pitchFamily="2" charset="2"/>
              <a:buChar char="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GB" sz="2400" dirty="0">
                <a:solidFill>
                  <a:srgbClr val="000000"/>
                </a:solidFill>
                <a:ea typeface="Source Han Sans CN Regular" charset="0"/>
                <a:cs typeface="Source Han Sans CN Regular" charset="0"/>
              </a:rPr>
              <a:t>Computational time comparable</a:t>
            </a:r>
          </a:p>
          <a:p>
            <a:pPr marL="211138" indent="-211138">
              <a:buSzPct val="45000"/>
              <a:buFont typeface="Wingdings" pitchFamily="2" charset="2"/>
              <a:buChar char="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GB" sz="2400" dirty="0">
                <a:solidFill>
                  <a:srgbClr val="000000"/>
                </a:solidFill>
                <a:ea typeface="Source Han Sans CN Regular" charset="0"/>
                <a:cs typeface="Source Han Sans CN Regular" charset="0"/>
              </a:rPr>
              <a:t>Scaling comparable</a:t>
            </a:r>
          </a:p>
          <a:p>
            <a:pPr marL="211138" indent="-211138">
              <a:buSzPct val="45000"/>
              <a:buFont typeface="Wingdings" pitchFamily="2" charset="2"/>
              <a:buChar char="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en-GB" sz="2400" dirty="0">
                <a:solidFill>
                  <a:srgbClr val="000000"/>
                </a:solidFill>
                <a:ea typeface="Source Han Sans CN Regular" charset="0"/>
                <a:cs typeface="Source Han Sans CN Regular" charset="0"/>
              </a:rPr>
              <a:t>Results comparable in space, but smoothed intensity in </a:t>
            </a:r>
            <a:r>
              <a:rPr lang="en-GB" sz="2400" dirty="0" err="1">
                <a:solidFill>
                  <a:srgbClr val="000000"/>
                </a:solidFill>
                <a:ea typeface="Source Han Sans CN Regular" charset="0"/>
                <a:cs typeface="Source Han Sans CN Regular" charset="0"/>
              </a:rPr>
              <a:t>Bechtold</a:t>
            </a:r>
            <a:endParaRPr lang="en-GB" sz="2400" dirty="0">
              <a:solidFill>
                <a:srgbClr val="000000"/>
              </a:solidFill>
              <a:ea typeface="Source Han Sans CN Regular" charset="0"/>
              <a:cs typeface="Source Han Sans CN Regular" charset="0"/>
            </a:endParaRPr>
          </a:p>
          <a:p>
            <a:pPr marL="215900" indent="-211138">
              <a:buClrTx/>
              <a:buSzPct val="45000"/>
              <a:buFontTx/>
              <a:buNone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endParaRPr lang="en-GB" sz="2400" dirty="0">
              <a:solidFill>
                <a:srgbClr val="000000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08504" y="5955556"/>
            <a:ext cx="5400000" cy="755676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Massimo </a:t>
            </a:r>
            <a:r>
              <a:rPr lang="en-GB" sz="2400" b="1" dirty="0" err="1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Milelli</a:t>
            </a:r>
            <a:endParaRPr lang="en-GB" sz="2400" b="1" dirty="0">
              <a:solidFill>
                <a:srgbClr val="2F5597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Valeria </a:t>
            </a:r>
            <a:r>
              <a:rPr lang="en-GB" sz="2400" b="1" dirty="0" err="1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Garbero</a:t>
            </a:r>
            <a:endParaRPr lang="en-GB" sz="2400" b="1" dirty="0">
              <a:solidFill>
                <a:srgbClr val="2F5597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889276" y="1404943"/>
            <a:ext cx="5992826" cy="42481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4440" rIns="90000" bIns="45000"/>
          <a:lstStyle/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Model version: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5.04e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Domain: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operational COSMO-I7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err="1" smtClean="0">
                <a:solidFill>
                  <a:srgbClr val="000000"/>
                </a:solidFill>
                <a:cs typeface="Arial" charset="0"/>
              </a:rPr>
              <a:t>Namelists</a:t>
            </a: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operational COSMO-I7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Forecast time: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+48h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Boundary frequency: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3h, from IFS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Output frequency: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1h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Data assimilation: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no (cold start)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Case study: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18 May 2017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Number of cores: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64 (8x8)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Simulation 1: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ctrl (</a:t>
            </a:r>
            <a:r>
              <a:rPr lang="en-GB" sz="2200" dirty="0" err="1" smtClean="0">
                <a:solidFill>
                  <a:srgbClr val="000000"/>
                </a:solidFill>
                <a:cs typeface="Arial" charset="0"/>
              </a:rPr>
              <a:t>Tiedke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scheme)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Simulation 2: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cs typeface="Arial" charset="0"/>
              </a:rPr>
              <a:t>becht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(</a:t>
            </a:r>
            <a:r>
              <a:rPr lang="en-GB" sz="2200" dirty="0" err="1" smtClean="0">
                <a:solidFill>
                  <a:srgbClr val="000000"/>
                </a:solidFill>
                <a:cs typeface="Arial" charset="0"/>
              </a:rPr>
              <a:t>Bechtold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scheme)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Simulation 3: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ctrl_16 (ctrl with 16 cores, 4x4)</a:t>
            </a:r>
          </a:p>
          <a:p>
            <a:pPr marL="207963" indent="-207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u="sng" dirty="0" smtClean="0">
                <a:solidFill>
                  <a:srgbClr val="000000"/>
                </a:solidFill>
                <a:cs typeface="Arial" charset="0"/>
              </a:rPr>
              <a:t>Simulation 4: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becht_16 (</a:t>
            </a:r>
            <a:r>
              <a:rPr lang="en-GB" sz="2200" dirty="0" err="1" smtClean="0">
                <a:solidFill>
                  <a:srgbClr val="000000"/>
                </a:solidFill>
                <a:cs typeface="Arial" charset="0"/>
              </a:rPr>
              <a:t>becht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 with 16 cores, 4x4)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21420" y="541340"/>
            <a:ext cx="6053540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smtClean="0">
                <a:solidFill>
                  <a:srgbClr val="3B8E65"/>
                </a:solidFill>
                <a:ea typeface="Franklin Gothic Demi" pitchFamily="34" charset="0"/>
                <a:cs typeface="Franklin Gothic Demi" pitchFamily="34" charset="0"/>
              </a:rPr>
              <a:t>Overview of the work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41665" y="6357948"/>
            <a:ext cx="6402347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11/09/2017 – 19</a:t>
            </a:r>
            <a:r>
              <a:rPr lang="en-GB" sz="1600" baseline="33000" smtClean="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th</a:t>
            </a:r>
            <a:r>
              <a:rPr lang="en-GB" sz="1600" smtClean="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 COSMO General Meeting, Jerusalem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355" y="166693"/>
            <a:ext cx="1835705" cy="560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320" y="5730885"/>
            <a:ext cx="982138" cy="1038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720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SubTask2: case studies over </a:t>
            </a:r>
            <a:r>
              <a:rPr lang="en-GB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Serchio</a:t>
            </a:r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river basin</a:t>
            </a:r>
            <a:b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(~ 2000 km</a:t>
            </a:r>
            <a:r>
              <a:rPr lang="en-GB" sz="1600" kern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Tuscany region)</a:t>
            </a:r>
            <a:endParaRPr lang="en-GB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23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83805"/>
            <a:ext cx="3778336" cy="300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>
            <a:spLocks/>
          </p:cNvSpPr>
          <p:nvPr/>
        </p:nvSpPr>
        <p:spPr>
          <a:xfrm>
            <a:off x="35976" y="3888006"/>
            <a:ext cx="4320000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b="1" kern="0" dirty="0" smtClean="0">
                <a:latin typeface="Times New Roman" pitchFamily="18" charset="0"/>
                <a:cs typeface="Times New Roman" pitchFamily="18" charset="0"/>
              </a:rPr>
              <a:t> Verification features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Area: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Serchio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river basin (~ 2000 km</a:t>
            </a:r>
            <a:r>
              <a:rPr lang="en-GB" sz="1600" kern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Measure: 24h area-averaged precipitation.</a:t>
            </a:r>
            <a:r>
              <a:rPr lang="en-GB" sz="1600" kern="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: about 50 non-GTS stations.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Period: 31/01 – 07/02/2017.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endParaRPr lang="en-GB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montani\Documents\conferences\2017\201709_COSMO_Jerusalem\parallel\talk_ciao\stazioni Toscana-senzaEn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764703"/>
            <a:ext cx="3795810" cy="3028572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3225195" y="6474822"/>
            <a:ext cx="289053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Matteo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Vasconi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(Univ. Bologna)</a:t>
            </a:r>
            <a:endParaRPr lang="en-GB" sz="1600" dirty="0"/>
          </a:p>
        </p:txBody>
      </p:sp>
      <p:sp>
        <p:nvSpPr>
          <p:cNvPr id="9" name="Rettangolo 8"/>
          <p:cNvSpPr>
            <a:spLocks/>
          </p:cNvSpPr>
          <p:nvPr/>
        </p:nvSpPr>
        <p:spPr>
          <a:xfrm>
            <a:off x="4788504" y="3888007"/>
            <a:ext cx="4320000" cy="245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b="1" kern="0" dirty="0" smtClean="0">
                <a:latin typeface="Times New Roman" pitchFamily="18" charset="0"/>
                <a:cs typeface="Times New Roman" pitchFamily="18" charset="0"/>
              </a:rPr>
              <a:t> Model features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 COSMO v5.04e-beta-corrected.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7km, 40ML (about 50 grid points in the basin).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fc+132h, 00UTC runs only.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COSMO-LEPS integration domain. 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BC/IC from ECMWF HRES.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Soil from ICON-Regional.</a:t>
            </a: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2555776" y="2420888"/>
            <a:ext cx="4104456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540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24-h area-average precipitation </a:t>
            </a:r>
            <a:r>
              <a:rPr lang="en-GB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GB" sz="1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fcst</a:t>
            </a:r>
            <a:r>
              <a:rPr lang="en-GB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24-48h)</a:t>
            </a:r>
            <a:endParaRPr lang="en-GB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24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5868144" y="4941171"/>
          <a:ext cx="3024336" cy="149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921"/>
                <a:gridCol w="1170956"/>
                <a:gridCol w="1152459"/>
              </a:tblGrid>
              <a:tr h="670560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solidFill>
                            <a:srgbClr val="FF0000"/>
                          </a:solidFill>
                        </a:rPr>
                        <a:t>COSMO-T</a:t>
                      </a:r>
                      <a:endParaRPr lang="en-GB" sz="19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solidFill>
                            <a:schemeClr val="accent1"/>
                          </a:solidFill>
                        </a:rPr>
                        <a:t>COSMO-B</a:t>
                      </a:r>
                      <a:endParaRPr lang="en-GB" sz="1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148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MAE</a:t>
                      </a:r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9.3 mm</a:t>
                      </a:r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5.3 mm</a:t>
                      </a:r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BIAS</a:t>
                      </a:r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8.3 mm</a:t>
                      </a:r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3.6 mm</a:t>
                      </a:r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uppo 15"/>
          <p:cNvGrpSpPr/>
          <p:nvPr/>
        </p:nvGrpSpPr>
        <p:grpSpPr>
          <a:xfrm>
            <a:off x="99328" y="620696"/>
            <a:ext cx="4832719" cy="4085441"/>
            <a:chOff x="107505" y="620689"/>
            <a:chExt cx="4832719" cy="4085441"/>
          </a:xfrm>
        </p:grpSpPr>
        <p:pic>
          <p:nvPicPr>
            <p:cNvPr id="12289" name="Picture 1" descr="C:\Users\amontani\Documents\conferences\2017\201709_COSMO_Jerusalem\parallel\talk_ciao\cfr_tiedtke.png"/>
            <p:cNvPicPr>
              <a:picLocks noChangeAspect="1" noChangeArrowheads="1"/>
            </p:cNvPicPr>
            <p:nvPr/>
          </p:nvPicPr>
          <p:blipFill>
            <a:blip r:embed="rId2" cstate="print"/>
            <a:srcRect l="5991" t="7678" r="11521" b="2953"/>
            <a:stretch>
              <a:fillRect/>
            </a:stretch>
          </p:blipFill>
          <p:spPr bwMode="auto">
            <a:xfrm>
              <a:off x="107505" y="620689"/>
              <a:ext cx="4832719" cy="4085441"/>
            </a:xfrm>
            <a:prstGeom prst="rect">
              <a:avLst/>
            </a:prstGeom>
            <a:noFill/>
          </p:spPr>
        </p:pic>
        <p:sp>
          <p:nvSpPr>
            <p:cNvPr id="12" name="Rettangolo 11"/>
            <p:cNvSpPr/>
            <p:nvPr/>
          </p:nvSpPr>
          <p:spPr>
            <a:xfrm>
              <a:off x="797908" y="836712"/>
              <a:ext cx="2520000" cy="1175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GB" sz="1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COSMO-T</a:t>
              </a:r>
              <a:r>
                <a:rPr lang="en-GB" sz="1600" kern="0" dirty="0" smtClean="0">
                  <a:latin typeface="Times New Roman" pitchFamily="18" charset="0"/>
                  <a:cs typeface="Times New Roman" pitchFamily="18" charset="0"/>
                </a:rPr>
                <a:t>: some forecasts with under-estimation and one forecast with severe over-estimation.</a:t>
              </a:r>
              <a:endParaRPr lang="en-GB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827594" y="2079870"/>
            <a:ext cx="4832719" cy="4085441"/>
            <a:chOff x="5355905" y="1375568"/>
            <a:chExt cx="4832719" cy="4085441"/>
          </a:xfrm>
        </p:grpSpPr>
        <p:pic>
          <p:nvPicPr>
            <p:cNvPr id="12290" name="Picture 2" descr="C:\Users\amontani\Documents\conferences\2017\201709_COSMO_Jerusalem\parallel\talk_ciao\cfr_serchio.png"/>
            <p:cNvPicPr>
              <a:picLocks noChangeAspect="1" noChangeArrowheads="1"/>
            </p:cNvPicPr>
            <p:nvPr/>
          </p:nvPicPr>
          <p:blipFill>
            <a:blip r:embed="rId3" cstate="print"/>
            <a:srcRect l="5991" t="7678" r="11521" b="2953"/>
            <a:stretch>
              <a:fillRect/>
            </a:stretch>
          </p:blipFill>
          <p:spPr bwMode="auto">
            <a:xfrm>
              <a:off x="5355905" y="1375568"/>
              <a:ext cx="4832719" cy="40854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sp>
          <p:nvSpPr>
            <p:cNvPr id="6" name="Rettangolo 5"/>
            <p:cNvSpPr/>
            <p:nvPr/>
          </p:nvSpPr>
          <p:spPr>
            <a:xfrm>
              <a:off x="5940431" y="1591591"/>
              <a:ext cx="2520001" cy="17173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GB" sz="1600" b="1" kern="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COSMO-B</a:t>
              </a:r>
              <a:r>
                <a:rPr lang="en-GB" sz="1600" kern="0" dirty="0" smtClean="0">
                  <a:latin typeface="Times New Roman" pitchFamily="18" charset="0"/>
                  <a:cs typeface="Times New Roman" pitchFamily="18" charset="0"/>
                </a:rPr>
                <a:t>: area-averaged precipitation forecasts are clearly closer to </a:t>
              </a:r>
              <a:r>
                <a:rPr lang="en-GB" sz="1600" b="1" kern="0" dirty="0" err="1" smtClean="0">
                  <a:solidFill>
                    <a:srgbClr val="66FF33"/>
                  </a:solidFill>
                  <a:latin typeface="Times New Roman" pitchFamily="18" charset="0"/>
                  <a:cs typeface="Times New Roman" pitchFamily="18" charset="0"/>
                </a:rPr>
                <a:t>obs</a:t>
              </a:r>
              <a:r>
                <a:rPr lang="en-GB" sz="1600" kern="0" dirty="0" smtClean="0">
                  <a:latin typeface="Times New Roman" pitchFamily="18" charset="0"/>
                  <a:cs typeface="Times New Roman" pitchFamily="18" charset="0"/>
                </a:rPr>
                <a:t> than operational </a:t>
              </a:r>
              <a:r>
                <a:rPr lang="en-GB" sz="1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COSMO-T</a:t>
              </a:r>
              <a:r>
                <a:rPr lang="en-GB" sz="1600" kern="0" dirty="0" smtClean="0">
                  <a:latin typeface="Times New Roman" pitchFamily="18" charset="0"/>
                  <a:cs typeface="Times New Roman" pitchFamily="18" charset="0"/>
                </a:rPr>
                <a:t>, for cases of  both under- and over-estimation.</a:t>
              </a:r>
            </a:p>
          </p:txBody>
        </p:sp>
      </p:grpSp>
      <p:sp>
        <p:nvSpPr>
          <p:cNvPr id="17" name="Rettangolo 16"/>
          <p:cNvSpPr/>
          <p:nvPr/>
        </p:nvSpPr>
        <p:spPr>
          <a:xfrm>
            <a:off x="3203858" y="6453336"/>
            <a:ext cx="289053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Matteo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Vasconi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(Univ. Bologna)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5142" t="2000" b="91986"/>
          <a:stretch>
            <a:fillRect/>
          </a:stretch>
        </p:blipFill>
        <p:spPr bwMode="auto">
          <a:xfrm>
            <a:off x="1547674" y="764704"/>
            <a:ext cx="5976927" cy="3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25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5496" y="3600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Precipitation maps </a:t>
            </a: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(fcst 24-48h, VT: 20170206 00UTC)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47664" y="590498"/>
            <a:ext cx="6012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Times New Roman" pitchFamily="18" charset="0"/>
                <a:cs typeface="Times New Roman" pitchFamily="18" charset="0"/>
              </a:rPr>
              <a:t>0.5                   2                        4                    10 	           25	       50                  100                    150</a:t>
            </a:r>
            <a:endParaRPr lang="en-GB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9615"/>
          <a:stretch>
            <a:fillRect/>
          </a:stretch>
        </p:blipFill>
        <p:spPr bwMode="auto">
          <a:xfrm>
            <a:off x="35496" y="1124750"/>
            <a:ext cx="4337050" cy="3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t="9998"/>
          <a:stretch>
            <a:fillRect/>
          </a:stretch>
        </p:blipFill>
        <p:spPr bwMode="auto">
          <a:xfrm>
            <a:off x="4907883" y="1124745"/>
            <a:ext cx="4200631" cy="324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t="11424"/>
          <a:stretch>
            <a:fillRect/>
          </a:stretch>
        </p:blipFill>
        <p:spPr bwMode="auto">
          <a:xfrm>
            <a:off x="1475657" y="2905959"/>
            <a:ext cx="5013325" cy="390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36220" y="620688"/>
            <a:ext cx="1223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COSMO-T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907764" y="620688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COSMO-B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55976" y="3212982"/>
            <a:ext cx="198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COSMO-B – COSMO-T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t="4896" b="88947"/>
          <a:stretch>
            <a:fillRect/>
          </a:stretch>
        </p:blipFill>
        <p:spPr bwMode="auto">
          <a:xfrm>
            <a:off x="251530" y="2805653"/>
            <a:ext cx="7519155" cy="40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tangolo 15"/>
          <p:cNvSpPr/>
          <p:nvPr/>
        </p:nvSpPr>
        <p:spPr>
          <a:xfrm>
            <a:off x="6516216" y="4890653"/>
            <a:ext cx="266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Serchio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river basin, differences larger than 70 mm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ontani\Documents\conferences\2017\201709_COSMO_Jerusalem\parallel\talk_ciao\BSS_10vs10.png"/>
          <p:cNvPicPr>
            <a:picLocks noChangeAspect="1" noChangeArrowheads="1"/>
          </p:cNvPicPr>
          <p:nvPr/>
        </p:nvPicPr>
        <p:blipFill>
          <a:blip r:embed="rId2" cstate="print"/>
          <a:srcRect l="2773" r="1664"/>
          <a:stretch>
            <a:fillRect/>
          </a:stretch>
        </p:blipFill>
        <p:spPr bwMode="auto">
          <a:xfrm>
            <a:off x="35505" y="2158724"/>
            <a:ext cx="4032445" cy="307047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36000"/>
            <a:ext cx="9000000" cy="540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cleps_10b</a:t>
            </a:r>
            <a:r>
              <a:rPr lang="en-GB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cleps_10t</a:t>
            </a:r>
            <a:endParaRPr lang="en-GB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26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059842" y="6474822"/>
            <a:ext cx="289053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Matteo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Vasconi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(Univ. Bologna)</a:t>
            </a:r>
            <a:endParaRPr lang="en-GB" sz="1600" dirty="0"/>
          </a:p>
        </p:txBody>
      </p:sp>
      <p:sp>
        <p:nvSpPr>
          <p:cNvPr id="20" name="Rettangolo 19"/>
          <p:cNvSpPr/>
          <p:nvPr/>
        </p:nvSpPr>
        <p:spPr>
          <a:xfrm>
            <a:off x="35496" y="5301214"/>
            <a:ext cx="9000000" cy="9048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As for 6-hourly cumulated precipitation, </a:t>
            </a:r>
            <a:r>
              <a:rPr lang="en-GB" sz="1600" b="1" dirty="0" smtClean="0">
                <a:solidFill>
                  <a:srgbClr val="00CC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cleps_10t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slightly better than </a:t>
            </a:r>
            <a:r>
              <a:rPr lang="en-GB" sz="1600" b="1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cleps_10b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especially for rain/no-rain situations.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Some negative impact by </a:t>
            </a:r>
            <a:r>
              <a:rPr lang="en-GB" sz="1600" b="1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cleps_10b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for short ranges.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060578" y="2924976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1mm</a:t>
            </a:r>
            <a:endParaRPr lang="en-GB" sz="1600" dirty="0"/>
          </a:p>
        </p:txBody>
      </p:sp>
      <p:sp>
        <p:nvSpPr>
          <p:cNvPr id="22" name="Rettangolo 21"/>
          <p:cNvSpPr/>
          <p:nvPr/>
        </p:nvSpPr>
        <p:spPr>
          <a:xfrm>
            <a:off x="3059842" y="4026550"/>
            <a:ext cx="681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 mm</a:t>
            </a:r>
            <a:endParaRPr lang="en-GB" sz="1600" dirty="0"/>
          </a:p>
        </p:txBody>
      </p:sp>
      <p:sp>
        <p:nvSpPr>
          <p:cNvPr id="23" name="Rettangolo 22"/>
          <p:cNvSpPr/>
          <p:nvPr/>
        </p:nvSpPr>
        <p:spPr>
          <a:xfrm>
            <a:off x="3045744" y="4509152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 mm</a:t>
            </a:r>
            <a:endParaRPr lang="en-GB" sz="1600" dirty="0"/>
          </a:p>
        </p:txBody>
      </p:sp>
      <p:pic>
        <p:nvPicPr>
          <p:cNvPr id="1027" name="Picture 3" descr="C:\Users\amontani\Documents\conferences\2017\201709_COSMO_Jerusalem\parallel\talk_ciao\RPSS_10vs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7948"/>
            <a:ext cx="4607086" cy="2593221"/>
          </a:xfrm>
          <a:prstGeom prst="rect">
            <a:avLst/>
          </a:prstGeom>
          <a:noFill/>
        </p:spPr>
      </p:pic>
      <p:sp>
        <p:nvSpPr>
          <p:cNvPr id="16" name="AutoShape 1027"/>
          <p:cNvSpPr>
            <a:spLocks noChangeArrowheads="1"/>
          </p:cNvSpPr>
          <p:nvPr/>
        </p:nvSpPr>
        <p:spPr bwMode="auto">
          <a:xfrm>
            <a:off x="4644008" y="576000"/>
            <a:ext cx="4428000" cy="144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tIns="10800" bIns="0"/>
          <a:lstStyle/>
          <a:p>
            <a:pPr marL="174625" indent="-174625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Ranked Probability Skill Score (RPSS)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: it is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sort of BSS “cumulated” over all thresholds. 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RPSS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is written as 1-RPS/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RPS</a:t>
            </a:r>
            <a:r>
              <a:rPr lang="en-GB" sz="1400" baseline="-25000" dirty="0" err="1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400" b="1" dirty="0">
                <a:latin typeface="Times New Roman" pitchFamily="18" charset="0"/>
                <a:cs typeface="Times New Roman" pitchFamily="18" charset="0"/>
              </a:rPr>
              <a:t>Sample climate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is the reference system. RPS is the extension of the Brier Score to the multi-event situation.</a:t>
            </a:r>
          </a:p>
          <a:p>
            <a:pPr marL="174625" indent="-174625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Useful forecast systems for RPSS &gt;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0.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6008" y="576000"/>
            <a:ext cx="4428000" cy="1471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Brier Skill Score (BSS) is written as 1-BS/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GB" sz="1400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Sample climate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is the reference system. </a:t>
            </a:r>
          </a:p>
          <a:p>
            <a:pPr marL="174625" indent="-174625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BS measures the mean squared difference between forecast and observation in probability space. </a:t>
            </a:r>
          </a:p>
          <a:p>
            <a:pPr marL="174625" indent="-174625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Consider three events: 6-hour precipitation exceeding 1, 5 and 15 mm.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720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SubTask4: COSMO-B and COSMO-T in ensemble mode</a:t>
            </a:r>
            <a:endParaRPr lang="en-GB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27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496" y="980728"/>
            <a:ext cx="900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COSMO runs in ensemble mode (hor. Res. 7 km, 40 ml, 132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range) with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scheme; 10 members are run with the same IC/BCs as members 1-10 of operational COSMO-LEPS (all members use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Tiedtke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scheme)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Verification over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peridod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28/3 - end of May for the 10-member ensemble</a:t>
            </a:r>
          </a:p>
        </p:txBody>
      </p:sp>
      <p:sp>
        <p:nvSpPr>
          <p:cNvPr id="7" name="Rettangolo 6"/>
          <p:cNvSpPr/>
          <p:nvPr/>
        </p:nvSpPr>
        <p:spPr>
          <a:xfrm>
            <a:off x="792088" y="2564904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Confronto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skill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10b vs 10t (cioè primi 10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mebri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di COSMO-LEPS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683568" y="328498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Verification of the new ensemble system so generated: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girati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lo schema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girati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lo schema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Tiedtke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quello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attualmente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COSMO-LEPS): NB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stesse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COSMO-LEPS</a:t>
            </a:r>
          </a:p>
        </p:txBody>
      </p:sp>
      <p:sp>
        <p:nvSpPr>
          <p:cNvPr id="9" name="Rettangolo 8"/>
          <p:cNvSpPr/>
          <p:nvPr/>
        </p:nvSpPr>
        <p:spPr>
          <a:xfrm>
            <a:off x="683568" y="465314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Confronto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skill 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nuovo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COSMO-LEPS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precipitazione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sui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verifica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720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SubTask1: benchmark of COSMO-B</a:t>
            </a:r>
            <a:endParaRPr lang="en-GB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28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10" y="720000"/>
            <a:ext cx="8999537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Perform a benchmark of the COSMO integrations in deterministic mode to assess and refine the technical details (cost of the runs, set-up to be implemented) of COSMO-B. The runs will be carried out over integration domains covering Central-Southern Europe and Italy, at the horizontal resolutions of about 7 and 5 km.</a:t>
            </a:r>
          </a:p>
          <a:p>
            <a:pPr algn="just">
              <a:lnSpc>
                <a:spcPct val="130000"/>
              </a:lnSpc>
              <a:spcBef>
                <a:spcPct val="10000"/>
              </a:spcBef>
              <a:spcAft>
                <a:spcPts val="600"/>
              </a:spcAft>
            </a:pPr>
            <a:endParaRPr lang="en-GB" sz="16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ct val="1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kern="0" dirty="0" smtClean="0">
                <a:latin typeface="Times New Roman" pitchFamily="18" charset="0"/>
                <a:cs typeface="Times New Roman" pitchFamily="18" charset="0"/>
              </a:rPr>
              <a:t>Deliverables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: identification of the optimal configuration of COSMO-B runs for the different set-ups.</a:t>
            </a:r>
          </a:p>
          <a:p>
            <a:pPr algn="just">
              <a:lnSpc>
                <a:spcPct val="130000"/>
              </a:lnSpc>
              <a:spcBef>
                <a:spcPct val="10000"/>
              </a:spcBef>
              <a:spcAft>
                <a:spcPts val="600"/>
              </a:spcAft>
            </a:pPr>
            <a:endParaRPr lang="en-GB" sz="16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ct val="1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kern="0" dirty="0" smtClean="0">
                <a:latin typeface="Times New Roman" pitchFamily="18" charset="0"/>
                <a:cs typeface="Times New Roman" pitchFamily="18" charset="0"/>
              </a:rPr>
              <a:t>Participating scientists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: V.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Garbero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(ARPA-Pie), P.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Mercogliano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(CIRA), A.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Montani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Arpae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-SIMC), M.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Alemanno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(Comet)</a:t>
            </a:r>
          </a:p>
          <a:p>
            <a:pPr algn="just">
              <a:lnSpc>
                <a:spcPct val="130000"/>
              </a:lnSpc>
              <a:spcBef>
                <a:spcPct val="10000"/>
              </a:spcBef>
              <a:spcAft>
                <a:spcPts val="600"/>
              </a:spcAft>
            </a:pPr>
            <a:endParaRPr lang="en-GB" sz="16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ct val="1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Start: 04/17 - End: 06/17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720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SubTask2: tests of COSMO-B in deterministic mode</a:t>
            </a:r>
            <a:endParaRPr lang="en-GB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29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22" y="1916839"/>
            <a:ext cx="5634037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051720" y="6237312"/>
            <a:ext cx="349326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About 1000 stations (non-GTS </a:t>
            </a:r>
            <a:r>
              <a:rPr lang="en-GB" kern="0" dirty="0" err="1" smtClean="0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4"/>
            <a:ext cx="343535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>
            <a:spLocks/>
          </p:cNvSpPr>
          <p:nvPr/>
        </p:nvSpPr>
        <p:spPr>
          <a:xfrm>
            <a:off x="36000" y="720000"/>
            <a:ext cx="9000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Verification over the </a:t>
            </a:r>
            <a:r>
              <a:rPr lang="en-GB" kern="0" dirty="0" err="1" smtClean="0">
                <a:latin typeface="Times New Roman" pitchFamily="18" charset="0"/>
                <a:cs typeface="Times New Roman" pitchFamily="18" charset="0"/>
              </a:rPr>
              <a:t>Serchio</a:t>
            </a: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 river basin (~ 2000 km</a:t>
            </a:r>
            <a:r>
              <a:rPr lang="en-GB" kern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) in terms of  areal average precipitation.</a:t>
            </a:r>
            <a:r>
              <a:rPr lang="en-GB" kern="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About 70 non-GTS stations</a:t>
            </a:r>
          </a:p>
          <a:p>
            <a:pPr algn="just">
              <a:lnSpc>
                <a:spcPct val="130000"/>
              </a:lnSpc>
            </a:pPr>
            <a:r>
              <a:rPr lang="en-GB" kern="0" dirty="0" err="1" smtClean="0">
                <a:latin typeface="Times New Roman" pitchFamily="18" charset="0"/>
                <a:cs typeface="Times New Roman" pitchFamily="18" charset="0"/>
              </a:rPr>
              <a:t>Jkjkkjk</a:t>
            </a:r>
            <a:endParaRPr lang="en-GB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GB" kern="0" dirty="0" err="1" smtClean="0">
                <a:latin typeface="Times New Roman" pitchFamily="18" charset="0"/>
                <a:cs typeface="Times New Roman" pitchFamily="18" charset="0"/>
              </a:rPr>
              <a:t>Jkkkj</a:t>
            </a:r>
            <a:endParaRPr lang="en-GB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endParaRPr lang="en-GB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576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Project structure</a:t>
            </a:r>
            <a:endParaRPr lang="en-GB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3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10" y="2313096"/>
            <a:ext cx="8999537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SubTask1: benchmark of COSMO-B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SubTask2: tests of COSMO-B in deterministic mode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SubTask3: test of COSMO-B in ensemble mode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SubTask4: COSMO-B and COSMO-T in ensemble mode</a:t>
            </a:r>
            <a:endParaRPr lang="en-US" sz="8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000" y="908720"/>
            <a:ext cx="900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COSMO-T: COSMO run performed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Tiedtke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convection scheme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COSMO-B: COSMO run performed with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convection scheme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915816" y="4715852"/>
            <a:ext cx="3435556" cy="369332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Duration: 01.04.2017 – 31.08.2018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576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SubTask1: benchmark of COSMO-B</a:t>
            </a:r>
            <a:endParaRPr lang="en-GB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4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10" y="1080000"/>
            <a:ext cx="899953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Perform a benchmark of the COSMO integrations in deterministic mode to assess and refine the technical details of COSMO-B....</a:t>
            </a:r>
          </a:p>
          <a:p>
            <a:pPr algn="just">
              <a:lnSpc>
                <a:spcPct val="11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Deliverables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Identification of the optimal configuration of COSMO-B runs for the different set-ups.</a:t>
            </a:r>
          </a:p>
          <a:p>
            <a:pPr algn="just">
              <a:lnSpc>
                <a:spcPct val="110000"/>
              </a:lnSpc>
            </a:pPr>
            <a:endParaRPr lang="en-US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 Start: 04/17 - End: 06/17 </a:t>
            </a:r>
            <a:endParaRPr lang="en-GB" sz="16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506" y="468000"/>
            <a:ext cx="8999537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scheme available since version 5.04b)</a:t>
            </a:r>
            <a:endParaRPr lang="en-GB" sz="20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21420" y="36000"/>
            <a:ext cx="6053540" cy="5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 err="1">
                <a:solidFill>
                  <a:srgbClr val="3B8E65"/>
                </a:solidFill>
                <a:ea typeface="Franklin Gothic Demi" pitchFamily="34" charset="0"/>
                <a:cs typeface="Franklin Gothic Demi" pitchFamily="34" charset="0"/>
              </a:rPr>
              <a:t>Overview</a:t>
            </a:r>
            <a:r>
              <a:rPr lang="it-IT" sz="3200" b="1" dirty="0">
                <a:solidFill>
                  <a:srgbClr val="3B8E65"/>
                </a:solidFill>
                <a:ea typeface="Franklin Gothic Demi" pitchFamily="34" charset="0"/>
                <a:cs typeface="Franklin Gothic Demi" pitchFamily="34" charset="0"/>
              </a:rPr>
              <a:t> </a:t>
            </a:r>
            <a:r>
              <a:rPr lang="it-IT" sz="3200" b="1" dirty="0" err="1">
                <a:solidFill>
                  <a:srgbClr val="3B8E65"/>
                </a:solidFill>
                <a:ea typeface="Franklin Gothic Demi" pitchFamily="34" charset="0"/>
                <a:cs typeface="Franklin Gothic Demi" pitchFamily="34" charset="0"/>
              </a:rPr>
              <a:t>of</a:t>
            </a:r>
            <a:r>
              <a:rPr lang="it-IT" sz="3200" b="1" dirty="0">
                <a:solidFill>
                  <a:srgbClr val="3B8E65"/>
                </a:solidFill>
                <a:ea typeface="Franklin Gothic Demi" pitchFamily="34" charset="0"/>
                <a:cs typeface="Franklin Gothic Demi" pitchFamily="34" charset="0"/>
              </a:rPr>
              <a:t> the work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641664" y="6357946"/>
            <a:ext cx="640234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11/09/2017 – 19</a:t>
            </a:r>
            <a:r>
              <a:rPr lang="en-GB" sz="1600" baseline="330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th</a:t>
            </a:r>
            <a:r>
              <a:rPr lang="en-GB" sz="16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 COSMO General Meeting, Jerusalem</a:t>
            </a:r>
          </a:p>
        </p:txBody>
      </p:sp>
      <p:graphicFrame>
        <p:nvGraphicFramePr>
          <p:cNvPr id="6250" name="Group 106"/>
          <p:cNvGraphicFramePr>
            <a:graphicFrameLocks noGrp="1"/>
          </p:cNvGraphicFramePr>
          <p:nvPr/>
        </p:nvGraphicFramePr>
        <p:xfrm>
          <a:off x="1257137" y="914405"/>
          <a:ext cx="3313078" cy="4755817"/>
        </p:xfrm>
        <a:graphic>
          <a:graphicData uri="http://schemas.openxmlformats.org/drawingml/2006/table">
            <a:tbl>
              <a:tblPr/>
              <a:tblGrid>
                <a:gridCol w="3313078"/>
              </a:tblGrid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&amp;PHYCTL CTRL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lsuper_coolw=.true.,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itype_conv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=0,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lseaice=.FALSE.,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ltkesso=.true.,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lconf_avg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=.false.,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nincrad=55,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itype_albedo=1,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icapdcycl=2,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icpl_aero_conv=0,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/END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52" name="Group 108"/>
          <p:cNvGraphicFramePr>
            <a:graphicFrameLocks noGrp="1"/>
          </p:cNvGraphicFramePr>
          <p:nvPr/>
        </p:nvGraphicFramePr>
        <p:xfrm>
          <a:off x="4628555" y="914405"/>
          <a:ext cx="3164269" cy="4755817"/>
        </p:xfrm>
        <a:graphic>
          <a:graphicData uri="http://schemas.openxmlformats.org/drawingml/2006/table">
            <a:tbl>
              <a:tblPr/>
              <a:tblGrid>
                <a:gridCol w="3164269"/>
              </a:tblGrid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&amp;PHYCTL BECHT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lsuper_coolw=.true.,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itype_conv=2,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lseaice=.FALSE.,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ltkesso=.true.,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lconf_avg=.false.,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nincrad=55,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itype_albedo=1, 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icapdcycl=3,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icpl_aero_conv=1,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/END</a:t>
                      </a:r>
                    </a:p>
                  </a:txBody>
                  <a:tcPr marL="67491" marR="67491" marT="3516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6239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354" y="166689"/>
            <a:ext cx="1835705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240" name="Picture 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320" y="5730882"/>
            <a:ext cx="982138" cy="103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08504" y="5955556"/>
            <a:ext cx="5400000" cy="755676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Massimo </a:t>
            </a:r>
            <a:r>
              <a:rPr lang="en-GB" sz="2400" b="1" dirty="0" err="1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Milelli</a:t>
            </a:r>
            <a:endParaRPr lang="en-GB" sz="2400" b="1" dirty="0">
              <a:solidFill>
                <a:srgbClr val="2F5597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Valeria </a:t>
            </a:r>
            <a:r>
              <a:rPr lang="en-GB" sz="2400" b="1" dirty="0" err="1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Garbero</a:t>
            </a:r>
            <a:endParaRPr lang="en-GB" sz="2400" b="1" dirty="0">
              <a:solidFill>
                <a:srgbClr val="2F5597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71842" y="573571"/>
            <a:ext cx="2807179" cy="40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7963" lvl="0" indent="-207963"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Model version: 5.04e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642854" y="6364296"/>
            <a:ext cx="640234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11/09/2017 – 19</a:t>
            </a:r>
            <a:r>
              <a:rPr lang="en-GB" sz="1600" baseline="330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th</a:t>
            </a:r>
            <a:r>
              <a:rPr lang="en-GB" sz="1600">
                <a:solidFill>
                  <a:srgbClr val="2F5597"/>
                </a:solidFill>
                <a:ea typeface="Franklin Gothic Demi" pitchFamily="34" charset="0"/>
                <a:cs typeface="Franklin Gothic Demi" pitchFamily="34" charset="0"/>
              </a:rPr>
              <a:t> COSMO General Meeting, Jerusalem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1429" y="647701"/>
            <a:ext cx="5723779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0000"/>
                </a:solidFill>
                <a:ea typeface="Source Han Sans CN Regular" charset="0"/>
                <a:cs typeface="Source Han Sans CN Regular" charset="0"/>
              </a:rPr>
              <a:t>12h tot_prec, 20170519 12UTC, +36h FORECAST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5496" y="5472115"/>
            <a:ext cx="90000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en-GB" sz="2400" b="1" dirty="0" smtClean="0">
                <a:solidFill>
                  <a:srgbClr val="000000"/>
                </a:solidFill>
                <a:ea typeface="Source Han Sans CN Regular" charset="0"/>
                <a:cs typeface="Source Han Sans CN Regular" charset="0"/>
              </a:rPr>
              <a:t>CTRL (TIED)                            RADAR                      </a:t>
            </a:r>
            <a:r>
              <a:rPr lang="en-GB" sz="2400" b="1" dirty="0">
                <a:solidFill>
                  <a:srgbClr val="000000"/>
                </a:solidFill>
                <a:ea typeface="Source Han Sans CN Regular" charset="0"/>
                <a:cs typeface="Source Han Sans CN Regular" charset="0"/>
              </a:rPr>
              <a:t>BECHT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354" y="166689"/>
            <a:ext cx="1835705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320" y="5730882"/>
            <a:ext cx="982138" cy="103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 l="9386" r="14159"/>
          <a:stretch>
            <a:fillRect/>
          </a:stretch>
        </p:blipFill>
        <p:spPr bwMode="auto">
          <a:xfrm>
            <a:off x="3185703" y="1584331"/>
            <a:ext cx="3077365" cy="3816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 l="12506" r="26450"/>
          <a:stretch>
            <a:fillRect/>
          </a:stretch>
        </p:blipFill>
        <p:spPr bwMode="auto">
          <a:xfrm>
            <a:off x="6397586" y="1597031"/>
            <a:ext cx="2448797" cy="380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print"/>
          <a:srcRect l="17216" r="10095"/>
          <a:stretch>
            <a:fillRect/>
          </a:stretch>
        </p:blipFill>
        <p:spPr bwMode="auto">
          <a:xfrm>
            <a:off x="108333" y="1584332"/>
            <a:ext cx="2915461" cy="380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08504" y="5955556"/>
            <a:ext cx="5400000" cy="755676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Massimo </a:t>
            </a:r>
            <a:r>
              <a:rPr lang="en-GB" sz="2400" b="1" dirty="0" err="1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Milelli</a:t>
            </a:r>
            <a:endParaRPr lang="en-GB" sz="2400" b="1" dirty="0">
              <a:solidFill>
                <a:srgbClr val="2F5597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Valeria </a:t>
            </a:r>
            <a:r>
              <a:rPr lang="en-GB" sz="2400" b="1" dirty="0" err="1">
                <a:solidFill>
                  <a:srgbClr val="2F559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Garbero</a:t>
            </a:r>
            <a:endParaRPr lang="en-GB" sz="2400" b="1" dirty="0">
              <a:solidFill>
                <a:srgbClr val="2F5597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36000"/>
            <a:ext cx="9000000" cy="540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SubTask2: tests of COSMO-B in deterministic mode</a:t>
            </a:r>
            <a:endParaRPr lang="en-GB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7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10" y="900000"/>
            <a:ext cx="8999537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past cases of heavy precipitation, the performance of COSMO-B and COSMO-T will be investigated in deterministic mode….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“Standard” verification scores will be used ….. 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Novel spatial verification techniques will be also used …. (SAL, INSPECT results)</a:t>
            </a:r>
          </a:p>
          <a:p>
            <a:pPr algn="just">
              <a:lnSpc>
                <a:spcPct val="11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Deliverables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for the investigated case studies, assessment of the skill of COSMO-B and COSMO-T in terms of the above-mentioned scores so as to have a detail description of the potential strengths and weaknesses of the individual convection schemes.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Start: 06/17 - End: 10/17</a:t>
            </a:r>
            <a:endParaRPr lang="en-US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7175" y="573593"/>
            <a:ext cx="3805238" cy="5319182"/>
            <a:chOff x="3362" y="1207"/>
            <a:chExt cx="2397" cy="251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74" y="1215"/>
              <a:ext cx="2373" cy="2505"/>
              <a:chOff x="3374" y="1215"/>
              <a:chExt cx="2373" cy="250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374" y="1215"/>
                <a:ext cx="1185" cy="219"/>
                <a:chOff x="3374" y="1215"/>
                <a:chExt cx="1185" cy="219"/>
              </a:xfrm>
            </p:grpSpPr>
            <p:sp>
              <p:nvSpPr>
                <p:cNvPr id="107" name="Rectangle 6"/>
                <p:cNvSpPr>
                  <a:spLocks noChangeArrowheads="1"/>
                </p:cNvSpPr>
                <p:nvPr/>
              </p:nvSpPr>
              <p:spPr bwMode="auto">
                <a:xfrm>
                  <a:off x="3391" y="1215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Domain size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108" name="Rectangle 7"/>
                <p:cNvSpPr>
                  <a:spLocks noChangeArrowheads="1"/>
                </p:cNvSpPr>
                <p:nvPr/>
              </p:nvSpPr>
              <p:spPr bwMode="auto">
                <a:xfrm>
                  <a:off x="3374" y="1215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561" y="1215"/>
                <a:ext cx="1186" cy="219"/>
                <a:chOff x="4561" y="1215"/>
                <a:chExt cx="1186" cy="219"/>
              </a:xfrm>
            </p:grpSpPr>
            <p:sp>
              <p:nvSpPr>
                <p:cNvPr id="105" name="Rectangle 9"/>
                <p:cNvSpPr>
                  <a:spLocks noChangeArrowheads="1"/>
                </p:cNvSpPr>
                <p:nvPr/>
              </p:nvSpPr>
              <p:spPr bwMode="auto">
                <a:xfrm>
                  <a:off x="4578" y="1215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 dirty="0" smtClean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1083 </a:t>
                  </a:r>
                  <a:r>
                    <a:rPr lang="en-GB" sz="12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x </a:t>
                  </a:r>
                  <a:r>
                    <a:rPr lang="en-GB" sz="1200" dirty="0" smtClean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559</a:t>
                  </a:r>
                  <a:endParaRPr lang="en-GB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4561" y="1215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3374" y="1378"/>
                <a:ext cx="1185" cy="220"/>
                <a:chOff x="3374" y="1378"/>
                <a:chExt cx="1185" cy="220"/>
              </a:xfrm>
            </p:grpSpPr>
            <p:sp>
              <p:nvSpPr>
                <p:cNvPr id="103" name="Rectangle 12"/>
                <p:cNvSpPr>
                  <a:spLocks noChangeArrowheads="1"/>
                </p:cNvSpPr>
                <p:nvPr/>
              </p:nvSpPr>
              <p:spPr bwMode="auto">
                <a:xfrm>
                  <a:off x="3391" y="1379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Grid spacing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104" name="Rectangle 13"/>
                <p:cNvSpPr>
                  <a:spLocks noChangeArrowheads="1"/>
                </p:cNvSpPr>
                <p:nvPr/>
              </p:nvSpPr>
              <p:spPr bwMode="auto">
                <a:xfrm>
                  <a:off x="3374" y="1378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4561" y="1355"/>
                <a:ext cx="1186" cy="185"/>
                <a:chOff x="4561" y="1355"/>
                <a:chExt cx="1186" cy="185"/>
              </a:xfrm>
            </p:grpSpPr>
            <p:sp>
              <p:nvSpPr>
                <p:cNvPr id="101" name="Rectangle 15"/>
                <p:cNvSpPr>
                  <a:spLocks noChangeArrowheads="1"/>
                </p:cNvSpPr>
                <p:nvPr/>
              </p:nvSpPr>
              <p:spPr bwMode="auto">
                <a:xfrm>
                  <a:off x="4593" y="1355"/>
                  <a:ext cx="1152" cy="161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800" dirty="0" smtClean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0.045° (5 </a:t>
                  </a:r>
                  <a:r>
                    <a:rPr lang="en-GB" sz="8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km</a:t>
                  </a:r>
                  <a:r>
                    <a:rPr lang="en-GB" sz="800" dirty="0" smtClean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) since May 2017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800" dirty="0" smtClean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0.0625° (7 km) earlier</a:t>
                  </a: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102" name="Rectangle 16"/>
                <p:cNvSpPr>
                  <a:spLocks noChangeArrowheads="1"/>
                </p:cNvSpPr>
                <p:nvPr/>
              </p:nvSpPr>
              <p:spPr bwMode="auto">
                <a:xfrm>
                  <a:off x="4561" y="1378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374" y="1541"/>
                <a:ext cx="1185" cy="220"/>
                <a:chOff x="3374" y="1541"/>
                <a:chExt cx="1185" cy="220"/>
              </a:xfrm>
            </p:grpSpPr>
            <p:sp>
              <p:nvSpPr>
                <p:cNvPr id="99" name="Rectangle 18"/>
                <p:cNvSpPr>
                  <a:spLocks noChangeArrowheads="1"/>
                </p:cNvSpPr>
                <p:nvPr/>
              </p:nvSpPr>
              <p:spPr bwMode="auto">
                <a:xfrm>
                  <a:off x="3391" y="1542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Number of layers / top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100" name="Rectangle 19"/>
                <p:cNvSpPr>
                  <a:spLocks noChangeArrowheads="1"/>
                </p:cNvSpPr>
                <p:nvPr/>
              </p:nvSpPr>
              <p:spPr bwMode="auto">
                <a:xfrm>
                  <a:off x="3374" y="1541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4561" y="1532"/>
                <a:ext cx="1186" cy="248"/>
                <a:chOff x="4561" y="1532"/>
                <a:chExt cx="1186" cy="248"/>
              </a:xfrm>
            </p:grpSpPr>
            <p:sp>
              <p:nvSpPr>
                <p:cNvPr id="97" name="Rectangle 21"/>
                <p:cNvSpPr>
                  <a:spLocks noChangeArrowheads="1"/>
                </p:cNvSpPr>
                <p:nvPr/>
              </p:nvSpPr>
              <p:spPr bwMode="auto">
                <a:xfrm>
                  <a:off x="4572" y="1532"/>
                  <a:ext cx="1152" cy="248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800" dirty="0" smtClean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45 </a:t>
                  </a:r>
                  <a:r>
                    <a:rPr lang="en-GB" sz="8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/ 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Gill Sans"/>
                      <a:cs typeface="Arial" charset="0"/>
                      <a:sym typeface="Gill Sans"/>
                    </a:rPr>
                    <a:t>~</a:t>
                  </a:r>
                  <a:r>
                    <a:rPr lang="en-GB" sz="800" dirty="0" smtClean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22 </a:t>
                  </a:r>
                  <a:r>
                    <a:rPr lang="en-GB" sz="8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km since May 2017</a:t>
                  </a:r>
                  <a:endParaRPr lang="en-GB" sz="800" dirty="0" smtClean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8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40 / </a:t>
                  </a:r>
                  <a:r>
                    <a:rPr lang="en-US" sz="800" dirty="0" smtClean="0">
                      <a:solidFill>
                        <a:srgbClr val="000000"/>
                      </a:solidFill>
                      <a:latin typeface="Gill Sans"/>
                      <a:cs typeface="Arial" charset="0"/>
                      <a:sym typeface="Gill Sans"/>
                    </a:rPr>
                    <a:t>~</a:t>
                  </a:r>
                  <a:r>
                    <a:rPr lang="en-GB" sz="8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22 km </a:t>
                  </a:r>
                  <a:r>
                    <a:rPr lang="en-GB" sz="800" dirty="0" smtClean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earlier</a:t>
                  </a:r>
                  <a:endParaRPr lang="en-GB" sz="8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98" name="Rectangle 22"/>
                <p:cNvSpPr>
                  <a:spLocks noChangeArrowheads="1"/>
                </p:cNvSpPr>
                <p:nvPr/>
              </p:nvSpPr>
              <p:spPr bwMode="auto">
                <a:xfrm>
                  <a:off x="4561" y="1541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374" y="1705"/>
                <a:ext cx="1185" cy="220"/>
                <a:chOff x="3374" y="1705"/>
                <a:chExt cx="1185" cy="220"/>
              </a:xfrm>
            </p:grpSpPr>
            <p:sp>
              <p:nvSpPr>
                <p:cNvPr id="95" name="Rectangle 24"/>
                <p:cNvSpPr>
                  <a:spLocks noChangeArrowheads="1"/>
                </p:cNvSpPr>
                <p:nvPr/>
              </p:nvSpPr>
              <p:spPr bwMode="auto">
                <a:xfrm>
                  <a:off x="3391" y="1706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Time step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96" name="Rectangle 25"/>
                <p:cNvSpPr>
                  <a:spLocks noChangeArrowheads="1"/>
                </p:cNvSpPr>
                <p:nvPr/>
              </p:nvSpPr>
              <p:spPr bwMode="auto">
                <a:xfrm>
                  <a:off x="3374" y="1705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4561" y="1705"/>
                <a:ext cx="1186" cy="162"/>
                <a:chOff x="4561" y="1705"/>
                <a:chExt cx="1186" cy="162"/>
              </a:xfrm>
            </p:grpSpPr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578" y="1706"/>
                  <a:ext cx="1151" cy="132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 dirty="0" smtClean="0">
                      <a:solidFill>
                        <a:srgbClr val="000000"/>
                      </a:solidFill>
                      <a:latin typeface="Gill Sans"/>
                      <a:cs typeface="Arial" charset="0"/>
                      <a:sym typeface="Gill Sans"/>
                    </a:rPr>
                    <a:t>60 </a:t>
                  </a:r>
                  <a:r>
                    <a:rPr lang="en-GB" sz="1200" dirty="0">
                      <a:solidFill>
                        <a:srgbClr val="000000"/>
                      </a:solidFill>
                      <a:latin typeface="Gill Sans"/>
                      <a:cs typeface="Arial" charset="0"/>
                      <a:sym typeface="Gill Sans"/>
                    </a:rPr>
                    <a:t>s</a:t>
                  </a:r>
                </a:p>
              </p:txBody>
            </p:sp>
            <p:sp>
              <p:nvSpPr>
                <p:cNvPr id="94" name="Rectangle 28"/>
                <p:cNvSpPr>
                  <a:spLocks noChangeArrowheads="1"/>
                </p:cNvSpPr>
                <p:nvPr/>
              </p:nvSpPr>
              <p:spPr bwMode="auto">
                <a:xfrm>
                  <a:off x="4561" y="1705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3374" y="1868"/>
                <a:ext cx="1185" cy="219"/>
                <a:chOff x="3374" y="1868"/>
                <a:chExt cx="1185" cy="219"/>
              </a:xfrm>
            </p:grpSpPr>
            <p:sp>
              <p:nvSpPr>
                <p:cNvPr id="9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91" y="1868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Forecast range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92" name="Rectangle 31"/>
                <p:cNvSpPr>
                  <a:spLocks noChangeArrowheads="1"/>
                </p:cNvSpPr>
                <p:nvPr/>
              </p:nvSpPr>
              <p:spPr bwMode="auto">
                <a:xfrm>
                  <a:off x="3374" y="1868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4561" y="1868"/>
                <a:ext cx="1186" cy="219"/>
                <a:chOff x="4561" y="1868"/>
                <a:chExt cx="1186" cy="219"/>
              </a:xfrm>
            </p:grpSpPr>
            <p:sp>
              <p:nvSpPr>
                <p:cNvPr id="89" name="Rectangle 33"/>
                <p:cNvSpPr>
                  <a:spLocks noChangeArrowheads="1"/>
                </p:cNvSpPr>
                <p:nvPr/>
              </p:nvSpPr>
              <p:spPr bwMode="auto">
                <a:xfrm>
                  <a:off x="4578" y="1868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 dirty="0" smtClean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72 </a:t>
                  </a:r>
                  <a:r>
                    <a:rPr lang="en-GB" sz="12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hrs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90" name="Rectangle 34"/>
                <p:cNvSpPr>
                  <a:spLocks noChangeArrowheads="1"/>
                </p:cNvSpPr>
                <p:nvPr/>
              </p:nvSpPr>
              <p:spPr bwMode="auto">
                <a:xfrm>
                  <a:off x="4561" y="1868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3374" y="2031"/>
                <a:ext cx="1185" cy="223"/>
                <a:chOff x="3374" y="2031"/>
                <a:chExt cx="1185" cy="223"/>
              </a:xfrm>
            </p:grpSpPr>
            <p:sp>
              <p:nvSpPr>
                <p:cNvPr id="87" name="Rectangle 36"/>
                <p:cNvSpPr>
                  <a:spLocks noChangeArrowheads="1"/>
                </p:cNvSpPr>
                <p:nvPr/>
              </p:nvSpPr>
              <p:spPr bwMode="auto">
                <a:xfrm>
                  <a:off x="3391" y="2035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Initial time of model run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88" name="Rectangle 37"/>
                <p:cNvSpPr>
                  <a:spLocks noChangeArrowheads="1"/>
                </p:cNvSpPr>
                <p:nvPr/>
              </p:nvSpPr>
              <p:spPr bwMode="auto">
                <a:xfrm>
                  <a:off x="3374" y="2031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4561" y="2031"/>
                <a:ext cx="1186" cy="162"/>
                <a:chOff x="4561" y="2031"/>
                <a:chExt cx="1186" cy="162"/>
              </a:xfrm>
            </p:grpSpPr>
            <p:sp>
              <p:nvSpPr>
                <p:cNvPr id="85" name="Rectangle 39"/>
                <p:cNvSpPr>
                  <a:spLocks noChangeArrowheads="1"/>
                </p:cNvSpPr>
                <p:nvPr/>
              </p:nvSpPr>
              <p:spPr bwMode="auto">
                <a:xfrm>
                  <a:off x="4578" y="2035"/>
                  <a:ext cx="1152" cy="132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 dirty="0" smtClean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00/06/12/18 </a:t>
                  </a:r>
                  <a:r>
                    <a:rPr lang="en-GB" sz="12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UTC</a:t>
                  </a:r>
                </a:p>
              </p:txBody>
            </p:sp>
            <p:sp>
              <p:nvSpPr>
                <p:cNvPr id="86" name="Rectangle 40"/>
                <p:cNvSpPr>
                  <a:spLocks noChangeArrowheads="1"/>
                </p:cNvSpPr>
                <p:nvPr/>
              </p:nvSpPr>
              <p:spPr bwMode="auto">
                <a:xfrm>
                  <a:off x="4561" y="2031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3374" y="2195"/>
                <a:ext cx="1185" cy="219"/>
                <a:chOff x="3374" y="2195"/>
                <a:chExt cx="1185" cy="219"/>
              </a:xfrm>
            </p:grpSpPr>
            <p:sp>
              <p:nvSpPr>
                <p:cNvPr id="83" name="Rectangle 42"/>
                <p:cNvSpPr>
                  <a:spLocks noChangeArrowheads="1"/>
                </p:cNvSpPr>
                <p:nvPr/>
              </p:nvSpPr>
              <p:spPr bwMode="auto">
                <a:xfrm>
                  <a:off x="3391" y="2195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Lateral bound. condit.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84" name="Rectangle 43"/>
                <p:cNvSpPr>
                  <a:spLocks noChangeArrowheads="1"/>
                </p:cNvSpPr>
                <p:nvPr/>
              </p:nvSpPr>
              <p:spPr bwMode="auto">
                <a:xfrm>
                  <a:off x="3374" y="2195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4561" y="2195"/>
                <a:ext cx="1186" cy="219"/>
                <a:chOff x="4561" y="2195"/>
                <a:chExt cx="1186" cy="219"/>
              </a:xfrm>
            </p:grpSpPr>
            <p:sp>
              <p:nvSpPr>
                <p:cNvPr id="81" name="Rectangle 45"/>
                <p:cNvSpPr>
                  <a:spLocks noChangeArrowheads="1"/>
                </p:cNvSpPr>
                <p:nvPr/>
              </p:nvSpPr>
              <p:spPr bwMode="auto">
                <a:xfrm>
                  <a:off x="4578" y="2195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 IFS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82" name="Rectangle 46"/>
                <p:cNvSpPr>
                  <a:spLocks noChangeArrowheads="1"/>
                </p:cNvSpPr>
                <p:nvPr/>
              </p:nvSpPr>
              <p:spPr bwMode="auto">
                <a:xfrm>
                  <a:off x="4561" y="2195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19" name="Group 47"/>
              <p:cNvGrpSpPr>
                <a:grpSpLocks/>
              </p:cNvGrpSpPr>
              <p:nvPr/>
            </p:nvGrpSpPr>
            <p:grpSpPr bwMode="auto">
              <a:xfrm>
                <a:off x="3374" y="2358"/>
                <a:ext cx="1185" cy="219"/>
                <a:chOff x="3374" y="2358"/>
                <a:chExt cx="1185" cy="219"/>
              </a:xfrm>
            </p:grpSpPr>
            <p:sp>
              <p:nvSpPr>
                <p:cNvPr id="79" name="Rectangle 48"/>
                <p:cNvSpPr>
                  <a:spLocks noChangeArrowheads="1"/>
                </p:cNvSpPr>
                <p:nvPr/>
              </p:nvSpPr>
              <p:spPr bwMode="auto">
                <a:xfrm>
                  <a:off x="3391" y="2358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L.B.C. update freq.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80" name="Rectangle 49"/>
                <p:cNvSpPr>
                  <a:spLocks noChangeArrowheads="1"/>
                </p:cNvSpPr>
                <p:nvPr/>
              </p:nvSpPr>
              <p:spPr bwMode="auto">
                <a:xfrm>
                  <a:off x="3374" y="2358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20" name="Group 50"/>
              <p:cNvGrpSpPr>
                <a:grpSpLocks/>
              </p:cNvGrpSpPr>
              <p:nvPr/>
            </p:nvGrpSpPr>
            <p:grpSpPr bwMode="auto">
              <a:xfrm>
                <a:off x="4561" y="2358"/>
                <a:ext cx="1186" cy="219"/>
                <a:chOff x="4561" y="2358"/>
                <a:chExt cx="1186" cy="219"/>
              </a:xfrm>
            </p:grpSpPr>
            <p:sp>
              <p:nvSpPr>
                <p:cNvPr id="77" name="Rectangle 51"/>
                <p:cNvSpPr>
                  <a:spLocks noChangeArrowheads="1"/>
                </p:cNvSpPr>
                <p:nvPr/>
              </p:nvSpPr>
              <p:spPr bwMode="auto">
                <a:xfrm>
                  <a:off x="4578" y="2358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3 hrs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78" name="Rectangle 52"/>
                <p:cNvSpPr>
                  <a:spLocks noChangeArrowheads="1"/>
                </p:cNvSpPr>
                <p:nvPr/>
              </p:nvSpPr>
              <p:spPr bwMode="auto">
                <a:xfrm>
                  <a:off x="4561" y="2358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21" name="Group 53"/>
              <p:cNvGrpSpPr>
                <a:grpSpLocks/>
              </p:cNvGrpSpPr>
              <p:nvPr/>
            </p:nvGrpSpPr>
            <p:grpSpPr bwMode="auto">
              <a:xfrm>
                <a:off x="3374" y="2521"/>
                <a:ext cx="1185" cy="220"/>
                <a:chOff x="3374" y="2521"/>
                <a:chExt cx="1185" cy="220"/>
              </a:xfrm>
            </p:grpSpPr>
            <p:sp>
              <p:nvSpPr>
                <p:cNvPr id="75" name="Rectangle 54"/>
                <p:cNvSpPr>
                  <a:spLocks noChangeArrowheads="1"/>
                </p:cNvSpPr>
                <p:nvPr/>
              </p:nvSpPr>
              <p:spPr bwMode="auto">
                <a:xfrm>
                  <a:off x="3391" y="2522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Initial state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76" name="Rectangle 55"/>
                <p:cNvSpPr>
                  <a:spLocks noChangeArrowheads="1"/>
                </p:cNvSpPr>
                <p:nvPr/>
              </p:nvSpPr>
              <p:spPr bwMode="auto">
                <a:xfrm>
                  <a:off x="3374" y="2521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22" name="Group 56"/>
              <p:cNvGrpSpPr>
                <a:grpSpLocks/>
              </p:cNvGrpSpPr>
              <p:nvPr/>
            </p:nvGrpSpPr>
            <p:grpSpPr bwMode="auto">
              <a:xfrm>
                <a:off x="4561" y="2521"/>
                <a:ext cx="1186" cy="162"/>
                <a:chOff x="4561" y="2521"/>
                <a:chExt cx="1186" cy="162"/>
              </a:xfrm>
            </p:grpSpPr>
            <p:sp>
              <p:nvSpPr>
                <p:cNvPr id="73" name="Rectangle 57"/>
                <p:cNvSpPr>
                  <a:spLocks noChangeArrowheads="1"/>
                </p:cNvSpPr>
                <p:nvPr/>
              </p:nvSpPr>
              <p:spPr bwMode="auto">
                <a:xfrm>
                  <a:off x="4578" y="2522"/>
                  <a:ext cx="1152" cy="132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Interpol. LETKF</a:t>
                  </a:r>
                </a:p>
              </p:txBody>
            </p:sp>
            <p:sp>
              <p:nvSpPr>
                <p:cNvPr id="74" name="Rectangle 58"/>
                <p:cNvSpPr>
                  <a:spLocks noChangeArrowheads="1"/>
                </p:cNvSpPr>
                <p:nvPr/>
              </p:nvSpPr>
              <p:spPr bwMode="auto">
                <a:xfrm>
                  <a:off x="4561" y="2521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23" name="Group 59"/>
              <p:cNvGrpSpPr>
                <a:grpSpLocks/>
              </p:cNvGrpSpPr>
              <p:nvPr/>
            </p:nvGrpSpPr>
            <p:grpSpPr bwMode="auto">
              <a:xfrm>
                <a:off x="3374" y="2685"/>
                <a:ext cx="1185" cy="219"/>
                <a:chOff x="3374" y="2685"/>
                <a:chExt cx="1185" cy="219"/>
              </a:xfrm>
            </p:grpSpPr>
            <p:sp>
              <p:nvSpPr>
                <p:cNvPr id="71" name="Rectangle 60"/>
                <p:cNvSpPr>
                  <a:spLocks noChangeArrowheads="1"/>
                </p:cNvSpPr>
                <p:nvPr/>
              </p:nvSpPr>
              <p:spPr bwMode="auto">
                <a:xfrm>
                  <a:off x="3391" y="2685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Initialization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72" name="Rectangle 61"/>
                <p:cNvSpPr>
                  <a:spLocks noChangeArrowheads="1"/>
                </p:cNvSpPr>
                <p:nvPr/>
              </p:nvSpPr>
              <p:spPr bwMode="auto">
                <a:xfrm>
                  <a:off x="3374" y="2685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24" name="Group 62"/>
              <p:cNvGrpSpPr>
                <a:grpSpLocks/>
              </p:cNvGrpSpPr>
              <p:nvPr/>
            </p:nvGrpSpPr>
            <p:grpSpPr bwMode="auto">
              <a:xfrm>
                <a:off x="4561" y="2685"/>
                <a:ext cx="1186" cy="219"/>
                <a:chOff x="4561" y="2685"/>
                <a:chExt cx="1186" cy="219"/>
              </a:xfrm>
            </p:grpSpPr>
            <p:sp>
              <p:nvSpPr>
                <p:cNvPr id="69" name="Rectangle 63"/>
                <p:cNvSpPr>
                  <a:spLocks noChangeArrowheads="1"/>
                </p:cNvSpPr>
                <p:nvPr/>
              </p:nvSpPr>
              <p:spPr bwMode="auto">
                <a:xfrm>
                  <a:off x="4578" y="2685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 dirty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None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70" name="Rectangle 64"/>
                <p:cNvSpPr>
                  <a:spLocks noChangeArrowheads="1"/>
                </p:cNvSpPr>
                <p:nvPr/>
              </p:nvSpPr>
              <p:spPr bwMode="auto">
                <a:xfrm>
                  <a:off x="4561" y="2685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25" name="Group 65"/>
              <p:cNvGrpSpPr>
                <a:grpSpLocks/>
              </p:cNvGrpSpPr>
              <p:nvPr/>
            </p:nvGrpSpPr>
            <p:grpSpPr bwMode="auto">
              <a:xfrm>
                <a:off x="3374" y="2848"/>
                <a:ext cx="1185" cy="219"/>
                <a:chOff x="3374" y="2848"/>
                <a:chExt cx="1185" cy="219"/>
              </a:xfrm>
            </p:grpSpPr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3391" y="2848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External analysis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68" name="Rectangle 67"/>
                <p:cNvSpPr>
                  <a:spLocks noChangeArrowheads="1"/>
                </p:cNvSpPr>
                <p:nvPr/>
              </p:nvSpPr>
              <p:spPr bwMode="auto">
                <a:xfrm>
                  <a:off x="3374" y="2848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26" name="Group 68"/>
              <p:cNvGrpSpPr>
                <a:grpSpLocks/>
              </p:cNvGrpSpPr>
              <p:nvPr/>
            </p:nvGrpSpPr>
            <p:grpSpPr bwMode="auto">
              <a:xfrm>
                <a:off x="4561" y="2848"/>
                <a:ext cx="1186" cy="219"/>
                <a:chOff x="4561" y="2848"/>
                <a:chExt cx="1186" cy="219"/>
              </a:xfrm>
            </p:grpSpPr>
            <p:sp>
              <p:nvSpPr>
                <p:cNvPr id="65" name="Rectangle 69"/>
                <p:cNvSpPr>
                  <a:spLocks noChangeArrowheads="1"/>
                </p:cNvSpPr>
                <p:nvPr/>
              </p:nvSpPr>
              <p:spPr bwMode="auto">
                <a:xfrm>
                  <a:off x="4578" y="2848"/>
                  <a:ext cx="1151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T,u,v, qv,ps, snow mask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66" name="Rectangle 70"/>
                <p:cNvSpPr>
                  <a:spLocks noChangeArrowheads="1"/>
                </p:cNvSpPr>
                <p:nvPr/>
              </p:nvSpPr>
              <p:spPr bwMode="auto">
                <a:xfrm>
                  <a:off x="4561" y="2848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3374" y="3012"/>
                <a:ext cx="1185" cy="219"/>
                <a:chOff x="3374" y="3012"/>
                <a:chExt cx="1185" cy="219"/>
              </a:xfrm>
            </p:grpSpPr>
            <p:sp>
              <p:nvSpPr>
                <p:cNvPr id="63" name="Rectangle 72"/>
                <p:cNvSpPr>
                  <a:spLocks noChangeArrowheads="1"/>
                </p:cNvSpPr>
                <p:nvPr/>
              </p:nvSpPr>
              <p:spPr bwMode="auto">
                <a:xfrm>
                  <a:off x="3391" y="3012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Special features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64" name="Rectangle 73"/>
                <p:cNvSpPr>
                  <a:spLocks noChangeArrowheads="1"/>
                </p:cNvSpPr>
                <p:nvPr/>
              </p:nvSpPr>
              <p:spPr bwMode="auto">
                <a:xfrm>
                  <a:off x="3374" y="3012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28" name="Group 74"/>
              <p:cNvGrpSpPr>
                <a:grpSpLocks/>
              </p:cNvGrpSpPr>
              <p:nvPr/>
            </p:nvGrpSpPr>
            <p:grpSpPr bwMode="auto">
              <a:xfrm>
                <a:off x="4561" y="3012"/>
                <a:ext cx="1186" cy="162"/>
                <a:chOff x="4561" y="3012"/>
                <a:chExt cx="1186" cy="162"/>
              </a:xfrm>
            </p:grpSpPr>
            <p:sp>
              <p:nvSpPr>
                <p:cNvPr id="61" name="Rectangle 75"/>
                <p:cNvSpPr>
                  <a:spLocks noChangeArrowheads="1"/>
                </p:cNvSpPr>
                <p:nvPr/>
              </p:nvSpPr>
              <p:spPr bwMode="auto">
                <a:xfrm>
                  <a:off x="4578" y="3012"/>
                  <a:ext cx="1152" cy="132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Filtered topography</a:t>
                  </a:r>
                </a:p>
              </p:txBody>
            </p:sp>
            <p:sp>
              <p:nvSpPr>
                <p:cNvPr id="62" name="Rectangle 76"/>
                <p:cNvSpPr>
                  <a:spLocks noChangeArrowheads="1"/>
                </p:cNvSpPr>
                <p:nvPr/>
              </p:nvSpPr>
              <p:spPr bwMode="auto">
                <a:xfrm>
                  <a:off x="4561" y="3012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29" name="Group 77"/>
              <p:cNvGrpSpPr>
                <a:grpSpLocks/>
              </p:cNvGrpSpPr>
              <p:nvPr/>
            </p:nvGrpSpPr>
            <p:grpSpPr bwMode="auto">
              <a:xfrm>
                <a:off x="3374" y="3175"/>
                <a:ext cx="1185" cy="219"/>
                <a:chOff x="3374" y="3175"/>
                <a:chExt cx="1185" cy="219"/>
              </a:xfrm>
            </p:grpSpPr>
            <p:sp>
              <p:nvSpPr>
                <p:cNvPr id="59" name="Rectangle 78"/>
                <p:cNvSpPr>
                  <a:spLocks noChangeArrowheads="1"/>
                </p:cNvSpPr>
                <p:nvPr/>
              </p:nvSpPr>
              <p:spPr bwMode="auto">
                <a:xfrm>
                  <a:off x="3391" y="3175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Status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60" name="Rectangle 79"/>
                <p:cNvSpPr>
                  <a:spLocks noChangeArrowheads="1"/>
                </p:cNvSpPr>
                <p:nvPr/>
              </p:nvSpPr>
              <p:spPr bwMode="auto">
                <a:xfrm>
                  <a:off x="3374" y="3175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30" name="Group 80"/>
              <p:cNvGrpSpPr>
                <a:grpSpLocks/>
              </p:cNvGrpSpPr>
              <p:nvPr/>
            </p:nvGrpSpPr>
            <p:grpSpPr bwMode="auto">
              <a:xfrm>
                <a:off x="4561" y="3175"/>
                <a:ext cx="1186" cy="219"/>
                <a:chOff x="4561" y="3175"/>
                <a:chExt cx="1186" cy="219"/>
              </a:xfrm>
            </p:grpSpPr>
            <p:sp>
              <p:nvSpPr>
                <p:cNvPr id="57" name="Rectangle 81"/>
                <p:cNvSpPr>
                  <a:spLocks noChangeArrowheads="1"/>
                </p:cNvSpPr>
                <p:nvPr/>
              </p:nvSpPr>
              <p:spPr bwMode="auto">
                <a:xfrm>
                  <a:off x="4578" y="3175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Operational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58" name="Rectangle 82"/>
                <p:cNvSpPr>
                  <a:spLocks noChangeArrowheads="1"/>
                </p:cNvSpPr>
                <p:nvPr/>
              </p:nvSpPr>
              <p:spPr bwMode="auto">
                <a:xfrm>
                  <a:off x="4561" y="3175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31" name="Group 83"/>
              <p:cNvGrpSpPr>
                <a:grpSpLocks/>
              </p:cNvGrpSpPr>
              <p:nvPr/>
            </p:nvGrpSpPr>
            <p:grpSpPr bwMode="auto">
              <a:xfrm>
                <a:off x="3374" y="3338"/>
                <a:ext cx="1185" cy="219"/>
                <a:chOff x="3374" y="3338"/>
                <a:chExt cx="1185" cy="219"/>
              </a:xfrm>
            </p:grpSpPr>
            <p:sp>
              <p:nvSpPr>
                <p:cNvPr id="55" name="Rectangle 84"/>
                <p:cNvSpPr>
                  <a:spLocks noChangeArrowheads="1"/>
                </p:cNvSpPr>
                <p:nvPr/>
              </p:nvSpPr>
              <p:spPr bwMode="auto">
                <a:xfrm>
                  <a:off x="3391" y="3338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GB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56" name="Rectangle 85"/>
                <p:cNvSpPr>
                  <a:spLocks noChangeArrowheads="1"/>
                </p:cNvSpPr>
                <p:nvPr/>
              </p:nvSpPr>
              <p:spPr bwMode="auto">
                <a:xfrm>
                  <a:off x="3374" y="3338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32" name="Group 86"/>
              <p:cNvGrpSpPr>
                <a:grpSpLocks/>
              </p:cNvGrpSpPr>
              <p:nvPr/>
            </p:nvGrpSpPr>
            <p:grpSpPr bwMode="auto">
              <a:xfrm>
                <a:off x="4561" y="3338"/>
                <a:ext cx="1186" cy="219"/>
                <a:chOff x="4561" y="3338"/>
                <a:chExt cx="1186" cy="219"/>
              </a:xfrm>
            </p:grpSpPr>
            <p:sp>
              <p:nvSpPr>
                <p:cNvPr id="53" name="Rectangle 87"/>
                <p:cNvSpPr>
                  <a:spLocks noChangeArrowheads="1"/>
                </p:cNvSpPr>
                <p:nvPr/>
              </p:nvSpPr>
              <p:spPr bwMode="auto">
                <a:xfrm>
                  <a:off x="4578" y="3338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54" name="Rectangle 88"/>
                <p:cNvSpPr>
                  <a:spLocks noChangeArrowheads="1"/>
                </p:cNvSpPr>
                <p:nvPr/>
              </p:nvSpPr>
              <p:spPr bwMode="auto">
                <a:xfrm>
                  <a:off x="4561" y="3338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33" name="Group 89"/>
              <p:cNvGrpSpPr>
                <a:grpSpLocks/>
              </p:cNvGrpSpPr>
              <p:nvPr/>
            </p:nvGrpSpPr>
            <p:grpSpPr bwMode="auto">
              <a:xfrm>
                <a:off x="3374" y="3501"/>
                <a:ext cx="1185" cy="219"/>
                <a:chOff x="3374" y="3501"/>
                <a:chExt cx="1185" cy="219"/>
              </a:xfrm>
            </p:grpSpPr>
            <p:sp>
              <p:nvSpPr>
                <p:cNvPr id="51" name="Rectangle 90"/>
                <p:cNvSpPr>
                  <a:spLocks noChangeArrowheads="1"/>
                </p:cNvSpPr>
                <p:nvPr/>
              </p:nvSpPr>
              <p:spPr bwMode="auto">
                <a:xfrm>
                  <a:off x="3391" y="3501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 dirty="0" smtClean="0">
                      <a:solidFill>
                        <a:srgbClr val="000000"/>
                      </a:solidFill>
                      <a:latin typeface="Gill Sans"/>
                      <a:cs typeface="Times New Roman" pitchFamily="16" charset="0"/>
                      <a:sym typeface="Gill Sans"/>
                    </a:rPr>
                    <a:t>  </a:t>
                  </a:r>
                  <a:endParaRPr lang="en-GB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52" name="Rectangle 91"/>
                <p:cNvSpPr>
                  <a:spLocks noChangeArrowheads="1"/>
                </p:cNvSpPr>
                <p:nvPr/>
              </p:nvSpPr>
              <p:spPr bwMode="auto">
                <a:xfrm>
                  <a:off x="3374" y="3502"/>
                  <a:ext cx="1185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  <p:grpSp>
            <p:nvGrpSpPr>
              <p:cNvPr id="34" name="Group 92"/>
              <p:cNvGrpSpPr>
                <a:grpSpLocks/>
              </p:cNvGrpSpPr>
              <p:nvPr/>
            </p:nvGrpSpPr>
            <p:grpSpPr bwMode="auto">
              <a:xfrm>
                <a:off x="4561" y="3501"/>
                <a:ext cx="1186" cy="219"/>
                <a:chOff x="4561" y="3501"/>
                <a:chExt cx="1186" cy="219"/>
              </a:xfrm>
            </p:grpSpPr>
            <p:sp>
              <p:nvSpPr>
                <p:cNvPr id="49" name="Rectangle 93"/>
                <p:cNvSpPr>
                  <a:spLocks noChangeArrowheads="1"/>
                </p:cNvSpPr>
                <p:nvPr/>
              </p:nvSpPr>
              <p:spPr bwMode="auto">
                <a:xfrm>
                  <a:off x="4578" y="3501"/>
                  <a:ext cx="1152" cy="21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200" dirty="0">
                    <a:solidFill>
                      <a:srgbClr val="000000"/>
                    </a:solidFill>
                    <a:latin typeface="Gill Sans"/>
                    <a:cs typeface="Times New Roman" pitchFamily="16" charset="0"/>
                    <a:sym typeface="Gill Sans"/>
                  </a:endParaRPr>
                </a:p>
              </p:txBody>
            </p:sp>
            <p:sp>
              <p:nvSpPr>
                <p:cNvPr id="50" name="Rectangle 94"/>
                <p:cNvSpPr>
                  <a:spLocks noChangeArrowheads="1"/>
                </p:cNvSpPr>
                <p:nvPr/>
              </p:nvSpPr>
              <p:spPr bwMode="auto">
                <a:xfrm>
                  <a:off x="4561" y="3502"/>
                  <a:ext cx="1186" cy="162"/>
                </a:xfrm>
                <a:prstGeom prst="rect">
                  <a:avLst/>
                </a:prstGeom>
                <a:noFill/>
                <a:ln w="9525" cap="flat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>
                    <a:solidFill>
                      <a:srgbClr val="FFFFFF"/>
                    </a:solidFill>
                    <a:latin typeface="Gill Sans"/>
                    <a:sym typeface="Gill Sans"/>
                  </a:endParaRPr>
                </a:p>
              </p:txBody>
            </p:sp>
          </p:grpSp>
        </p:grpSp>
        <p:sp>
          <p:nvSpPr>
            <p:cNvPr id="18" name="Rectangle 95"/>
            <p:cNvSpPr>
              <a:spLocks noChangeArrowheads="1"/>
            </p:cNvSpPr>
            <p:nvPr/>
          </p:nvSpPr>
          <p:spPr bwMode="auto">
            <a:xfrm>
              <a:off x="3362" y="1207"/>
              <a:ext cx="2397" cy="2465"/>
            </a:xfrm>
            <a:prstGeom prst="rect">
              <a:avLst/>
            </a:prstGeom>
            <a:noFill/>
            <a:ln w="68400" cap="flat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3200">
                <a:solidFill>
                  <a:srgbClr val="FFFFFF"/>
                </a:solidFill>
                <a:latin typeface="Gill Sans"/>
                <a:sym typeface="Gill Sans"/>
              </a:endParaRPr>
            </a:p>
          </p:txBody>
        </p:sp>
      </p:grpSp>
      <p:sp>
        <p:nvSpPr>
          <p:cNvPr id="109" name="Rectangle 96"/>
          <p:cNvSpPr>
            <a:spLocks noChangeArrowheads="1"/>
          </p:cNvSpPr>
          <p:nvPr/>
        </p:nvSpPr>
        <p:spPr bwMode="auto">
          <a:xfrm>
            <a:off x="1870076" y="253975"/>
            <a:ext cx="263525" cy="3048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3200">
              <a:solidFill>
                <a:srgbClr val="FFFFFF"/>
              </a:solidFill>
              <a:latin typeface="Gill Sans"/>
              <a:sym typeface="Gill Sans"/>
            </a:endParaRPr>
          </a:p>
        </p:txBody>
      </p:sp>
      <p:pic>
        <p:nvPicPr>
          <p:cNvPr id="110" name="Picture 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" y="781028"/>
            <a:ext cx="5257801" cy="48831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1354125" y="38089"/>
            <a:ext cx="2286000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99"/>
                </a:solidFill>
                <a:latin typeface="verdana" pitchFamily="32" charset="0"/>
                <a:cs typeface="Arial" charset="0"/>
                <a:sym typeface="Gill Sans"/>
              </a:rPr>
              <a:t>COSMO-ME</a:t>
            </a:r>
            <a:br>
              <a:rPr lang="en-US" sz="2000" dirty="0" smtClean="0">
                <a:solidFill>
                  <a:srgbClr val="000099"/>
                </a:solidFill>
                <a:latin typeface="verdana" pitchFamily="32" charset="0"/>
                <a:cs typeface="Arial" charset="0"/>
                <a:sym typeface="Gill Sans"/>
              </a:rPr>
            </a:br>
            <a:r>
              <a:rPr lang="en-US" sz="2000" dirty="0" smtClean="0">
                <a:solidFill>
                  <a:srgbClr val="000099"/>
                </a:solidFill>
                <a:latin typeface="verdana" pitchFamily="32" charset="0"/>
                <a:cs typeface="Arial" charset="0"/>
                <a:sym typeface="Gill Sans"/>
              </a:rPr>
              <a:t>(5 </a:t>
            </a:r>
            <a:r>
              <a:rPr lang="en-US" sz="2000" dirty="0">
                <a:solidFill>
                  <a:srgbClr val="000099"/>
                </a:solidFill>
                <a:latin typeface="verdana" pitchFamily="32" charset="0"/>
                <a:cs typeface="Arial" charset="0"/>
                <a:sym typeface="Gill Sans"/>
              </a:rPr>
              <a:t>km)</a:t>
            </a:r>
          </a:p>
        </p:txBody>
      </p:sp>
      <p:sp>
        <p:nvSpPr>
          <p:cNvPr id="112" name="Rettangolo 111"/>
          <p:cNvSpPr/>
          <p:nvPr/>
        </p:nvSpPr>
        <p:spPr>
          <a:xfrm>
            <a:off x="2304256" y="57350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chemeClr val="bg2"/>
                </a:solidFill>
              </a:rPr>
              <a:t>Marco Alemanno</a:t>
            </a:r>
            <a:endParaRPr lang="en-GB" b="1" dirty="0"/>
          </a:p>
        </p:txBody>
      </p:sp>
      <p:sp>
        <p:nvSpPr>
          <p:cNvPr id="113" name="Rettangolo 112"/>
          <p:cNvSpPr/>
          <p:nvPr/>
        </p:nvSpPr>
        <p:spPr>
          <a:xfrm>
            <a:off x="6502854" y="69515"/>
            <a:ext cx="2605650" cy="40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7963" lvl="0" indent="-207963"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</a:pPr>
            <a:r>
              <a:rPr lang="en-GB" sz="2200" dirty="0" smtClean="0">
                <a:solidFill>
                  <a:srgbClr val="000000"/>
                </a:solidFill>
                <a:cs typeface="Arial" charset="0"/>
              </a:rPr>
              <a:t>Model version: 5.04d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0006"/>
            <a:ext cx="4385316" cy="4386535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 bwMode="auto">
          <a:xfrm>
            <a:off x="-180528" y="123951"/>
            <a:ext cx="93245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 marL="23813" indent="-2381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marL="23813" indent="-2381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itchFamily="34" charset="0"/>
              </a:defRPr>
            </a:lvl2pPr>
            <a:lvl3pPr marL="23813" indent="-2381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itchFamily="34" charset="0"/>
              </a:defRPr>
            </a:lvl3pPr>
            <a:lvl4pPr marL="23813" indent="-2381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itchFamily="34" charset="0"/>
              </a:defRPr>
            </a:lvl4pPr>
            <a:lvl5pPr marL="23813" indent="-2381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itchFamily="34" charset="0"/>
              </a:defRPr>
            </a:lvl5pPr>
            <a:lvl6pPr marL="31181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59872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885631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1172541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r>
              <a:rPr lang="it-IT" sz="2000" kern="0" dirty="0" smtClean="0">
                <a:solidFill>
                  <a:srgbClr val="0000FF"/>
                </a:solidFill>
              </a:rPr>
              <a:t>FBI and </a:t>
            </a:r>
            <a:r>
              <a:rPr lang="it-IT" sz="2000" kern="0" dirty="0">
                <a:solidFill>
                  <a:srgbClr val="0000FF"/>
                </a:solidFill>
              </a:rPr>
              <a:t>TS </a:t>
            </a:r>
            <a:r>
              <a:rPr lang="it-IT" sz="2000" kern="0" dirty="0" err="1" smtClean="0">
                <a:solidFill>
                  <a:srgbClr val="0000FF"/>
                </a:solidFill>
              </a:rPr>
              <a:t>values</a:t>
            </a:r>
            <a:r>
              <a:rPr lang="it-IT" sz="2000" kern="0" dirty="0" smtClean="0">
                <a:solidFill>
                  <a:srgbClr val="0000FF"/>
                </a:solidFill>
              </a:rPr>
              <a:t> for the </a:t>
            </a:r>
            <a:r>
              <a:rPr lang="it-IT" sz="2000" kern="0" dirty="0" err="1" smtClean="0">
                <a:solidFill>
                  <a:srgbClr val="0000FF"/>
                </a:solidFill>
              </a:rPr>
              <a:t>event</a:t>
            </a:r>
            <a:r>
              <a:rPr lang="it-IT" sz="2000" kern="0" dirty="0" smtClean="0">
                <a:solidFill>
                  <a:srgbClr val="0000FF"/>
                </a:solidFill>
              </a:rPr>
              <a:t>: «6h tot. </a:t>
            </a:r>
            <a:r>
              <a:rPr lang="it-IT" sz="2000" kern="0" dirty="0" err="1">
                <a:solidFill>
                  <a:srgbClr val="0000FF"/>
                </a:solidFill>
              </a:rPr>
              <a:t>p</a:t>
            </a:r>
            <a:r>
              <a:rPr lang="it-IT" sz="2000" kern="0" dirty="0" err="1" smtClean="0">
                <a:solidFill>
                  <a:srgbClr val="0000FF"/>
                </a:solidFill>
              </a:rPr>
              <a:t>rec</a:t>
            </a:r>
            <a:r>
              <a:rPr lang="it-IT" sz="2000" kern="0" dirty="0" smtClean="0">
                <a:solidFill>
                  <a:srgbClr val="0000FF"/>
                </a:solidFill>
              </a:rPr>
              <a:t>. &gt; 0.1 mm» (01.09.2016-28.02.2017)</a:t>
            </a:r>
            <a:endParaRPr lang="it-IT" sz="2000" kern="0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556" y="5445230"/>
            <a:ext cx="92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In </a:t>
            </a:r>
            <a:r>
              <a:rPr lang="it-IT" sz="1100" dirty="0" err="1">
                <a:solidFill>
                  <a:srgbClr val="000000"/>
                </a:solidFill>
                <a:latin typeface="Gill Sans"/>
                <a:sym typeface="Gill Sans"/>
              </a:rPr>
              <a:t>autumn-winter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period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,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Bechtold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scheme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over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forecasts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precipitation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events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with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threshold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of 0.1 mm (FBI&gt;1).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Better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FBI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values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for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Tiedtke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scheme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. In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this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case,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Tiedtke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scheme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predicts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the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event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with an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higher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percentage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>
                <a:solidFill>
                  <a:srgbClr val="000000"/>
                </a:solidFill>
                <a:latin typeface="Gill Sans"/>
                <a:sym typeface="Gill Sans"/>
              </a:rPr>
              <a:t>of 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success (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higher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values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 of TS for </a:t>
            </a:r>
            <a:r>
              <a:rPr lang="it-IT" sz="1100" dirty="0" err="1" smtClean="0">
                <a:solidFill>
                  <a:srgbClr val="000000"/>
                </a:solidFill>
                <a:latin typeface="Gill Sans"/>
                <a:sym typeface="Gill Sans"/>
              </a:rPr>
              <a:t>Tiedtke</a:t>
            </a:r>
            <a:r>
              <a:rPr lang="it-IT" sz="1100" dirty="0" smtClean="0">
                <a:solidFill>
                  <a:srgbClr val="000000"/>
                </a:solidFill>
                <a:latin typeface="Gill Sans"/>
                <a:sym typeface="Gill Sans"/>
              </a:rPr>
              <a:t>).  </a:t>
            </a:r>
            <a:endParaRPr lang="it-IT" sz="1100" dirty="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12" y="1077712"/>
            <a:ext cx="4366300" cy="436751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304256" y="58070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chemeClr val="bg2"/>
                </a:solidFill>
              </a:rPr>
              <a:t>Marco Alemanno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28935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Source Han Sans CN Regular"/>
        <a:cs typeface="Source Han Sans CN Regular"/>
      </a:majorFont>
      <a:minorFont>
        <a:latin typeface="Arial"/>
        <a:ea typeface="Source Han Sans CN Regular"/>
        <a:cs typeface="Source Han Sans CN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zione CMR 2 v2.2">
  <a:themeElements>
    <a:clrScheme name="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61409"/>
              </a:srgbClr>
            </a:gs>
            <a:gs pos="100000">
              <a:srgbClr val="0B3280">
                <a:alpha val="6140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61409"/>
              </a:srgbClr>
            </a:gs>
            <a:gs pos="100000">
              <a:srgbClr val="0B3280">
                <a:alpha val="6140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sentazione CMR 2 v2.2">
  <a:themeElements>
    <a:clrScheme name="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61409"/>
              </a:srgbClr>
            </a:gs>
            <a:gs pos="100000">
              <a:srgbClr val="0B3280">
                <a:alpha val="6140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61409"/>
              </a:srgbClr>
            </a:gs>
            <a:gs pos="100000">
              <a:srgbClr val="0B3280">
                <a:alpha val="6140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esentazione CMR 2 v2.2">
  <a:themeElements>
    <a:clrScheme name="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61409"/>
              </a:srgbClr>
            </a:gs>
            <a:gs pos="100000">
              <a:srgbClr val="0B3280">
                <a:alpha val="6140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61409"/>
              </a:srgbClr>
            </a:gs>
            <a:gs pos="100000">
              <a:srgbClr val="0B3280">
                <a:alpha val="6140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2190</Words>
  <Application>Microsoft Office PowerPoint</Application>
  <PresentationFormat>Presentazione su schermo (4:3)</PresentationFormat>
  <Paragraphs>330</Paragraphs>
  <Slides>29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Tema di Office</vt:lpstr>
      <vt:lpstr>1_Tema di Office</vt:lpstr>
      <vt:lpstr>Presentazione CMR 2 v2.2</vt:lpstr>
      <vt:lpstr>1_Presentazione CMR 2 v2.2</vt:lpstr>
      <vt:lpstr>2_Presentazione CMR 2 v2.2</vt:lpstr>
      <vt:lpstr>CIAO Priority Task</vt:lpstr>
      <vt:lpstr>COSMO Priority Task CIAO:</vt:lpstr>
      <vt:lpstr>Project structure</vt:lpstr>
      <vt:lpstr>SubTask1: benchmark of COSMO-B</vt:lpstr>
      <vt:lpstr>Diapositiva 5</vt:lpstr>
      <vt:lpstr>Diapositiva 6</vt:lpstr>
      <vt:lpstr>SubTask2: tests of COSMO-B in deterministic mode</vt:lpstr>
      <vt:lpstr>Diapositiva 8</vt:lpstr>
      <vt:lpstr>Diapositiva 9</vt:lpstr>
      <vt:lpstr>Diapositiva 10</vt:lpstr>
      <vt:lpstr>SubTask3: test of COSMO-B in ensemble mode</vt:lpstr>
      <vt:lpstr>SubTask4: COSMO-B and COSMO-T in ensemble mode</vt:lpstr>
      <vt:lpstr>Diapositiva 13</vt:lpstr>
      <vt:lpstr>First conclusions and open issues:</vt:lpstr>
      <vt:lpstr>Ciao and thanks for your attention</vt:lpstr>
      <vt:lpstr>About namelists (and docu)</vt:lpstr>
      <vt:lpstr>More on namelists</vt:lpstr>
      <vt:lpstr>SubTask3: test of COSMO-B in ensemble mode</vt:lpstr>
      <vt:lpstr>SubTask4: COSMO-B and COSMO-T in ensemble mode</vt:lpstr>
      <vt:lpstr>Diapositiva 20</vt:lpstr>
      <vt:lpstr>Diapositiva 21</vt:lpstr>
      <vt:lpstr>Diapositiva 22</vt:lpstr>
      <vt:lpstr>SubTask2: case studies over Serchio river basin (~ 2000 km2, Tuscany region)</vt:lpstr>
      <vt:lpstr>24-h area-average precipitation (fcst 24-48h)</vt:lpstr>
      <vt:lpstr>Diapositiva 25</vt:lpstr>
      <vt:lpstr>cleps_10b vs cleps_10t</vt:lpstr>
      <vt:lpstr>SubTask4: COSMO-B and COSMO-T in ensemble mode</vt:lpstr>
      <vt:lpstr>SubTask1: benchmark of COSMO-B</vt:lpstr>
      <vt:lpstr>SubTask2: tests of COSMO-B in deterministic mode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Montani</dc:creator>
  <cp:lastModifiedBy>Andrea Montani</cp:lastModifiedBy>
  <cp:revision>233</cp:revision>
  <dcterms:created xsi:type="dcterms:W3CDTF">2017-02-28T14:50:40Z</dcterms:created>
  <dcterms:modified xsi:type="dcterms:W3CDTF">2017-09-12T05:39:39Z</dcterms:modified>
</cp:coreProperties>
</file>