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699" r:id="rId3"/>
    <p:sldMasterId id="2147483712" r:id="rId4"/>
  </p:sldMasterIdLst>
  <p:notesMasterIdLst>
    <p:notesMasterId r:id="rId20"/>
  </p:notesMasterIdLst>
  <p:sldIdLst>
    <p:sldId id="256" r:id="rId5"/>
    <p:sldId id="269" r:id="rId6"/>
    <p:sldId id="282" r:id="rId7"/>
    <p:sldId id="270" r:id="rId8"/>
    <p:sldId id="276" r:id="rId9"/>
    <p:sldId id="277" r:id="rId10"/>
    <p:sldId id="275" r:id="rId11"/>
    <p:sldId id="278" r:id="rId12"/>
    <p:sldId id="279" r:id="rId13"/>
    <p:sldId id="259" r:id="rId14"/>
    <p:sldId id="260" r:id="rId15"/>
    <p:sldId id="280" r:id="rId16"/>
    <p:sldId id="261" r:id="rId17"/>
    <p:sldId id="262" r:id="rId18"/>
    <p:sldId id="28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CE71633-7827-49A5-8CEC-2AD85F40C34E}" type="datetimeFigureOut">
              <a:rPr lang="en-US"/>
              <a:pPr>
                <a:defRPr/>
              </a:pPr>
              <a:t>9/2/2013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24F9622-EEC9-48B5-AD27-DA5A0BBC3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35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ac_banner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COSMO General Meeting 2013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D.Lüthi: EXTPAR developments towards version 2.0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0F7CD-0840-4751-930A-88DAAAFD5E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172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COSMO General Meeting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D.Lüthi: EXTPAR developments towards version 2.0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4EF0C-1613-4746-8410-4E868B8CF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COSMO General Meeting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D.Lüthi: EXTPAR developments towards version 2.0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1B022-DCC6-4F25-A965-B73937149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14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88" y="323850"/>
            <a:ext cx="7461250" cy="989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330325"/>
            <a:ext cx="3659188" cy="476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6988" y="1330325"/>
            <a:ext cx="3660775" cy="2305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6988" y="3787775"/>
            <a:ext cx="3660775" cy="2305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2382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6988" y="2320925"/>
            <a:ext cx="7429500" cy="2773363"/>
          </a:xfrm>
        </p:spPr>
        <p:txBody>
          <a:bodyPr/>
          <a:lstStyle>
            <a:lvl1pPr>
              <a:defRPr sz="5200"/>
            </a:lvl1pPr>
          </a:lstStyle>
          <a:p>
            <a:pPr lvl="0"/>
            <a:r>
              <a:rPr lang="en-US" noProof="0" smtClean="0"/>
              <a:t>Hier steht der Name der Präsentation geschrieben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5299075"/>
            <a:ext cx="7429500" cy="1055688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US" noProof="0" smtClean="0"/>
              <a:t>Datum der Präsentation</a:t>
            </a:r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4572000" y="387350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50000"/>
              </a:spcBef>
            </a:pPr>
            <a:r>
              <a:rPr lang="en-US" sz="800">
                <a:solidFill>
                  <a:srgbClr val="000000"/>
                </a:solidFill>
                <a:latin typeface="Arial"/>
                <a:cs typeface="+mn-cs"/>
              </a:rPr>
              <a:t>Federal Department of Home Affairs FDHA</a:t>
            </a:r>
            <a:br>
              <a:rPr lang="en-US" sz="800">
                <a:solidFill>
                  <a:srgbClr val="000000"/>
                </a:solidFill>
                <a:latin typeface="Arial"/>
                <a:cs typeface="+mn-cs"/>
              </a:rPr>
            </a:br>
            <a:r>
              <a:rPr lang="en-US" sz="800" b="1">
                <a:solidFill>
                  <a:srgbClr val="000000"/>
                </a:solidFill>
                <a:latin typeface="Arial"/>
                <a:cs typeface="+mn-cs"/>
              </a:rPr>
              <a:t>Federal Office of Meteorology and Climatology  MeteoSwiss</a:t>
            </a:r>
            <a:endParaRPr lang="en-US" sz="80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23593" name="Picture 41" descr="Bund_e_100%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387350"/>
            <a:ext cx="19939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30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3133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0394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330325"/>
            <a:ext cx="3659188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6988" y="1330325"/>
            <a:ext cx="3660775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6936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7830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52077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306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ac_banner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COSMO General Meeting 2013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D.Lüthi: EXTPAR developments towards version 2.0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F98D8-A1B1-409D-A39A-42AE3498C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75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5995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1615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2330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0863" y="323850"/>
            <a:ext cx="1866900" cy="5768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23850"/>
            <a:ext cx="5453063" cy="5768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0777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88" y="323850"/>
            <a:ext cx="7461250" cy="989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330325"/>
            <a:ext cx="3659188" cy="476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6988" y="1330325"/>
            <a:ext cx="3660775" cy="2305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6988" y="3787775"/>
            <a:ext cx="3660775" cy="2305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3712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6988" y="2320925"/>
            <a:ext cx="7429500" cy="2773363"/>
          </a:xfrm>
        </p:spPr>
        <p:txBody>
          <a:bodyPr/>
          <a:lstStyle>
            <a:lvl1pPr>
              <a:defRPr sz="5200"/>
            </a:lvl1pPr>
          </a:lstStyle>
          <a:p>
            <a:pPr lvl="0"/>
            <a:r>
              <a:rPr lang="en-US" noProof="0" smtClean="0"/>
              <a:t>Hier steht der Name der Präsentation geschrieben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5299075"/>
            <a:ext cx="7429500" cy="1055688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US" noProof="0" smtClean="0"/>
              <a:t>Datum der Präsentation</a:t>
            </a:r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4572000" y="387350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50000"/>
              </a:spcBef>
            </a:pPr>
            <a:r>
              <a:rPr lang="en-US" sz="800">
                <a:solidFill>
                  <a:srgbClr val="000000"/>
                </a:solidFill>
                <a:latin typeface="Arial"/>
                <a:cs typeface="+mn-cs"/>
              </a:rPr>
              <a:t>Federal Department of Home Affairs FDHA</a:t>
            </a:r>
            <a:br>
              <a:rPr lang="en-US" sz="800">
                <a:solidFill>
                  <a:srgbClr val="000000"/>
                </a:solidFill>
                <a:latin typeface="Arial"/>
                <a:cs typeface="+mn-cs"/>
              </a:rPr>
            </a:br>
            <a:r>
              <a:rPr lang="en-US" sz="800" b="1">
                <a:solidFill>
                  <a:srgbClr val="000000"/>
                </a:solidFill>
                <a:latin typeface="Arial"/>
                <a:cs typeface="+mn-cs"/>
              </a:rPr>
              <a:t>Federal Office of Meteorology and Climatology  MeteoSwiss</a:t>
            </a:r>
            <a:endParaRPr lang="en-US" sz="80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23593" name="Picture 41" descr="Bund_e_100%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387350"/>
            <a:ext cx="19939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546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0106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5815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330325"/>
            <a:ext cx="3659188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6988" y="1330325"/>
            <a:ext cx="3660775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67212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5064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ac_banner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COSMO General Meeting 2013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D.Lüthi: EXTPAR developments towards version 2.0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6B71E-CD84-4FE8-AC28-35584E80B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228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0028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858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66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2437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83754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0863" y="323850"/>
            <a:ext cx="1866900" cy="5768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23850"/>
            <a:ext cx="5453063" cy="5768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68730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88" y="323850"/>
            <a:ext cx="7461250" cy="989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330325"/>
            <a:ext cx="3659188" cy="476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6988" y="1330325"/>
            <a:ext cx="3660775" cy="2305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6988" y="3787775"/>
            <a:ext cx="3660775" cy="2305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43752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6988" y="2320925"/>
            <a:ext cx="7429500" cy="2773363"/>
          </a:xfrm>
        </p:spPr>
        <p:txBody>
          <a:bodyPr/>
          <a:lstStyle>
            <a:lvl1pPr>
              <a:defRPr sz="5200"/>
            </a:lvl1pPr>
          </a:lstStyle>
          <a:p>
            <a:pPr lvl="0"/>
            <a:r>
              <a:rPr lang="en-US" noProof="0" smtClean="0"/>
              <a:t>Hier steht der Name der Präsentation geschrieben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5299075"/>
            <a:ext cx="7429500" cy="1055688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US" noProof="0" smtClean="0"/>
              <a:t>Datum der Präsentation</a:t>
            </a:r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4572000" y="387350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50000"/>
              </a:spcBef>
            </a:pPr>
            <a:r>
              <a:rPr lang="en-US" sz="800">
                <a:solidFill>
                  <a:srgbClr val="000000"/>
                </a:solidFill>
                <a:latin typeface="Arial"/>
                <a:cs typeface="+mn-cs"/>
              </a:rPr>
              <a:t>Federal Department of Home Affairs FDHA</a:t>
            </a:r>
            <a:br>
              <a:rPr lang="en-US" sz="800">
                <a:solidFill>
                  <a:srgbClr val="000000"/>
                </a:solidFill>
                <a:latin typeface="Arial"/>
                <a:cs typeface="+mn-cs"/>
              </a:rPr>
            </a:br>
            <a:r>
              <a:rPr lang="en-US" sz="800" b="1">
                <a:solidFill>
                  <a:srgbClr val="000000"/>
                </a:solidFill>
                <a:latin typeface="Arial"/>
                <a:cs typeface="+mn-cs"/>
              </a:rPr>
              <a:t>Federal Office of Meteorology and Climatology  MeteoSwiss</a:t>
            </a:r>
            <a:endParaRPr lang="en-US" sz="80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23593" name="Picture 41" descr="Bund_e_100%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387350"/>
            <a:ext cx="19939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34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5118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674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COSMO General Meeting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D.Lüthi: EXTPAR developments towards version 2.0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24789-2E02-4618-8343-CC793A45A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2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330325"/>
            <a:ext cx="3659188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6988" y="1330325"/>
            <a:ext cx="3660775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98920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24616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80144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8053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28460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2449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12038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0863" y="323850"/>
            <a:ext cx="1866900" cy="5768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23850"/>
            <a:ext cx="5453063" cy="5768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36207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88" y="323850"/>
            <a:ext cx="7461250" cy="989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330325"/>
            <a:ext cx="3659188" cy="476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6988" y="1330325"/>
            <a:ext cx="3660775" cy="2305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6988" y="3787775"/>
            <a:ext cx="3660775" cy="2305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960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COSMO General Meeting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D.Lüthi: EXTPAR developments towards version 2.0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EBC76-9425-4E89-AB7E-D1975DC22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9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COSMO General Meeting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D.Lüthi: EXTPAR developments towards version 2.0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7CD70-0C62-4B5E-9351-62486BB8A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8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COSMO General Meeting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D.Lüthi: EXTPAR developments towards version 2.0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33D6C-BAA3-420B-BB27-C50E50526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0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COSMO General Meeting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D.Lüthi: EXTPAR developments towards version 2.0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0A791-C6C9-446E-9205-097774DB4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82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COSMO General Meeting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D.Lüthi: EXTPAR developments towards version 2.0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D296C-7E09-4BAC-B7A9-8136981A7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1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COSMO General Meeting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4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D.Lüthi: EXTPAR developments towards version 2.0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93811F-EA7E-49DA-9E45-8D922D5B85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9" name="Picture 3" descr="iac_banner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25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96988" y="323850"/>
            <a:ext cx="7461250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Der Titel kann einzeilig sein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330325"/>
            <a:ext cx="7472363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Um den </a:t>
            </a:r>
            <a:r>
              <a:rPr lang="en-US" dirty="0" err="1" smtClean="0"/>
              <a:t>Fliesstext</a:t>
            </a:r>
            <a:r>
              <a:rPr lang="en-US" dirty="0" smtClean="0"/>
              <a:t> </a:t>
            </a:r>
            <a:r>
              <a:rPr lang="en-US" dirty="0" err="1" smtClean="0"/>
              <a:t>übersichtlich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halten</a:t>
            </a:r>
            <a:r>
              <a:rPr lang="en-US" dirty="0" smtClean="0"/>
              <a:t>, </a:t>
            </a:r>
            <a:r>
              <a:rPr lang="en-US" dirty="0" err="1" smtClean="0"/>
              <a:t>sollten</a:t>
            </a:r>
            <a:r>
              <a:rPr lang="en-US" dirty="0" smtClean="0"/>
              <a:t> </a:t>
            </a:r>
            <a:r>
              <a:rPr lang="en-US" dirty="0" err="1" smtClean="0"/>
              <a:t>Abschnitte</a:t>
            </a:r>
            <a:endParaRPr lang="en-US" dirty="0" smtClean="0"/>
          </a:p>
          <a:p>
            <a:pPr lvl="0"/>
            <a:r>
              <a:rPr lang="en-US" dirty="0" err="1" smtClean="0"/>
              <a:t>gemacht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. </a:t>
            </a:r>
            <a:r>
              <a:rPr lang="en-US" dirty="0" err="1" smtClean="0"/>
              <a:t>Diese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besseren</a:t>
            </a:r>
            <a:r>
              <a:rPr lang="en-US" dirty="0" smtClean="0"/>
              <a:t> </a:t>
            </a:r>
            <a:r>
              <a:rPr lang="en-US" dirty="0" err="1" smtClean="0"/>
              <a:t>Lesbarkeit</a:t>
            </a:r>
            <a:endParaRPr lang="en-US" dirty="0" smtClean="0"/>
          </a:p>
          <a:p>
            <a:pPr lvl="0"/>
            <a:r>
              <a:rPr lang="en-US" dirty="0" err="1" smtClean="0"/>
              <a:t>jeweils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Blindzeile</a:t>
            </a:r>
            <a:r>
              <a:rPr lang="en-US" dirty="0" smtClean="0"/>
              <a:t> </a:t>
            </a:r>
            <a:r>
              <a:rPr lang="en-US" dirty="0" err="1" smtClean="0"/>
              <a:t>getrennt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, um die </a:t>
            </a:r>
            <a:r>
              <a:rPr lang="en-US" dirty="0" err="1" smtClean="0"/>
              <a:t>Formate</a:t>
            </a:r>
            <a:r>
              <a:rPr lang="en-US" dirty="0" smtClean="0"/>
              <a:t> des </a:t>
            </a:r>
            <a:r>
              <a:rPr lang="en-US" dirty="0" err="1" smtClean="0"/>
              <a:t>Vorlagentextes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  <p:pic>
        <p:nvPicPr>
          <p:cNvPr id="1069" name="Picture 45" descr="Wappen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60648"/>
            <a:ext cx="2921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96988" y="323850"/>
            <a:ext cx="7461250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Der Titel kann einzeilig sein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330325"/>
            <a:ext cx="7472363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Um den </a:t>
            </a:r>
            <a:r>
              <a:rPr lang="en-US" dirty="0" err="1" smtClean="0"/>
              <a:t>Fliesstext</a:t>
            </a:r>
            <a:r>
              <a:rPr lang="en-US" dirty="0" smtClean="0"/>
              <a:t> </a:t>
            </a:r>
            <a:r>
              <a:rPr lang="en-US" dirty="0" err="1" smtClean="0"/>
              <a:t>übersichtlich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halten</a:t>
            </a:r>
            <a:r>
              <a:rPr lang="en-US" dirty="0" smtClean="0"/>
              <a:t>, </a:t>
            </a:r>
            <a:r>
              <a:rPr lang="en-US" dirty="0" err="1" smtClean="0"/>
              <a:t>sollten</a:t>
            </a:r>
            <a:r>
              <a:rPr lang="en-US" dirty="0" smtClean="0"/>
              <a:t> </a:t>
            </a:r>
            <a:r>
              <a:rPr lang="en-US" dirty="0" err="1" smtClean="0"/>
              <a:t>Abschnitte</a:t>
            </a:r>
            <a:endParaRPr lang="en-US" dirty="0" smtClean="0"/>
          </a:p>
          <a:p>
            <a:pPr lvl="0"/>
            <a:r>
              <a:rPr lang="en-US" dirty="0" err="1" smtClean="0"/>
              <a:t>gemacht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. </a:t>
            </a:r>
            <a:r>
              <a:rPr lang="en-US" dirty="0" err="1" smtClean="0"/>
              <a:t>Diese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besseren</a:t>
            </a:r>
            <a:r>
              <a:rPr lang="en-US" dirty="0" smtClean="0"/>
              <a:t> </a:t>
            </a:r>
            <a:r>
              <a:rPr lang="en-US" dirty="0" err="1" smtClean="0"/>
              <a:t>Lesbarkeit</a:t>
            </a:r>
            <a:endParaRPr lang="en-US" dirty="0" smtClean="0"/>
          </a:p>
          <a:p>
            <a:pPr lvl="0"/>
            <a:r>
              <a:rPr lang="en-US" dirty="0" err="1" smtClean="0"/>
              <a:t>jeweils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Blindzeile</a:t>
            </a:r>
            <a:r>
              <a:rPr lang="en-US" dirty="0" smtClean="0"/>
              <a:t> </a:t>
            </a:r>
            <a:r>
              <a:rPr lang="en-US" dirty="0" err="1" smtClean="0"/>
              <a:t>getrennt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, um die </a:t>
            </a:r>
            <a:r>
              <a:rPr lang="en-US" dirty="0" err="1" smtClean="0"/>
              <a:t>Formate</a:t>
            </a:r>
            <a:r>
              <a:rPr lang="en-US" dirty="0" smtClean="0"/>
              <a:t> des </a:t>
            </a:r>
            <a:r>
              <a:rPr lang="en-US" dirty="0" err="1" smtClean="0"/>
              <a:t>Vorlagentextes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6448425" y="6205538"/>
            <a:ext cx="2266950" cy="16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105000"/>
              </a:lnSpc>
              <a:spcBef>
                <a:spcPct val="50000"/>
              </a:spcBef>
            </a:pPr>
            <a:fld id="{B4D821A0-055F-4AF2-934A-95F49BA9DC95}" type="slidenum">
              <a:rPr lang="en-US" sz="1050">
                <a:solidFill>
                  <a:srgbClr val="000000"/>
                </a:solidFill>
                <a:latin typeface="Arial"/>
                <a:cs typeface="+mn-cs"/>
              </a:rPr>
              <a:pPr algn="r" eaLnBrk="0" hangingPunct="0">
                <a:lnSpc>
                  <a:spcPct val="105000"/>
                </a:lnSpc>
                <a:spcBef>
                  <a:spcPct val="50000"/>
                </a:spcBef>
              </a:pPr>
              <a:t>‹#›</a:t>
            </a:fld>
            <a:r>
              <a:rPr lang="en-US" sz="1050">
                <a:solidFill>
                  <a:srgbClr val="000000"/>
                </a:solidFill>
                <a:latin typeface="Arial"/>
                <a:cs typeface="+mn-cs"/>
              </a:rPr>
              <a:t> </a:t>
            </a:r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auto">
          <a:xfrm>
            <a:off x="1225550" y="6143625"/>
            <a:ext cx="7232650" cy="477153"/>
          </a:xfrm>
          <a:prstGeom prst="octagon">
            <a:avLst>
              <a:gd name="adj" fmla="val 2928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50000"/>
              </a:spcBef>
              <a:defRPr/>
            </a:pPr>
            <a:r>
              <a:rPr lang="en-US" sz="1050" b="1" dirty="0" smtClean="0">
                <a:solidFill>
                  <a:srgbClr val="000000"/>
                </a:solidFill>
                <a:latin typeface="Arial"/>
                <a:cs typeface="+mn-cs"/>
              </a:rPr>
              <a:t>Improved external Parameters for the COSMO Model</a:t>
            </a:r>
            <a:r>
              <a:rPr lang="en-US" sz="1050" dirty="0" smtClean="0">
                <a:solidFill>
                  <a:srgbClr val="000000"/>
                </a:solidFill>
                <a:latin typeface="Arial"/>
                <a:cs typeface="+mn-cs"/>
              </a:rPr>
              <a:t> | 21.8.2013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+mn-cs"/>
              </a:rPr>
              <a:t/>
            </a:r>
            <a:br>
              <a:rPr lang="en-US" sz="1050" dirty="0">
                <a:solidFill>
                  <a:srgbClr val="000000"/>
                </a:solidFill>
                <a:latin typeface="Arial"/>
                <a:cs typeface="+mn-cs"/>
              </a:rPr>
            </a:br>
            <a:r>
              <a:rPr lang="en-US" sz="1050" dirty="0" smtClean="0">
                <a:solidFill>
                  <a:srgbClr val="000000"/>
                </a:solidFill>
                <a:latin typeface="Arial"/>
                <a:cs typeface="+mn-cs"/>
              </a:rPr>
              <a:t>Martina 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+mn-cs"/>
              </a:rPr>
              <a:t>Messmer</a:t>
            </a:r>
            <a:endParaRPr lang="en-US" sz="1050" b="1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285875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de-CH" sz="240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pic>
        <p:nvPicPr>
          <p:cNvPr id="1069" name="Picture 45" descr="Wappen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60648"/>
            <a:ext cx="2921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22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96988" y="323850"/>
            <a:ext cx="7461250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Der Titel kann einzeilig sein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330325"/>
            <a:ext cx="7472363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Um den </a:t>
            </a:r>
            <a:r>
              <a:rPr lang="en-US" dirty="0" err="1" smtClean="0"/>
              <a:t>Fliesstext</a:t>
            </a:r>
            <a:r>
              <a:rPr lang="en-US" dirty="0" smtClean="0"/>
              <a:t> </a:t>
            </a:r>
            <a:r>
              <a:rPr lang="en-US" dirty="0" err="1" smtClean="0"/>
              <a:t>übersichtlich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halten</a:t>
            </a:r>
            <a:r>
              <a:rPr lang="en-US" dirty="0" smtClean="0"/>
              <a:t>, </a:t>
            </a:r>
            <a:r>
              <a:rPr lang="en-US" dirty="0" err="1" smtClean="0"/>
              <a:t>sollten</a:t>
            </a:r>
            <a:r>
              <a:rPr lang="en-US" dirty="0" smtClean="0"/>
              <a:t> </a:t>
            </a:r>
            <a:r>
              <a:rPr lang="en-US" dirty="0" err="1" smtClean="0"/>
              <a:t>Abschnitte</a:t>
            </a:r>
            <a:endParaRPr lang="en-US" dirty="0" smtClean="0"/>
          </a:p>
          <a:p>
            <a:pPr lvl="0"/>
            <a:r>
              <a:rPr lang="en-US" dirty="0" err="1" smtClean="0"/>
              <a:t>gemacht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. </a:t>
            </a:r>
            <a:r>
              <a:rPr lang="en-US" dirty="0" err="1" smtClean="0"/>
              <a:t>Diese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besseren</a:t>
            </a:r>
            <a:r>
              <a:rPr lang="en-US" dirty="0" smtClean="0"/>
              <a:t> </a:t>
            </a:r>
            <a:r>
              <a:rPr lang="en-US" dirty="0" err="1" smtClean="0"/>
              <a:t>Lesbarkeit</a:t>
            </a:r>
            <a:endParaRPr lang="en-US" dirty="0" smtClean="0"/>
          </a:p>
          <a:p>
            <a:pPr lvl="0"/>
            <a:r>
              <a:rPr lang="en-US" dirty="0" err="1" smtClean="0"/>
              <a:t>jeweils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Blindzeile</a:t>
            </a:r>
            <a:r>
              <a:rPr lang="en-US" dirty="0" smtClean="0"/>
              <a:t> </a:t>
            </a:r>
            <a:r>
              <a:rPr lang="en-US" dirty="0" err="1" smtClean="0"/>
              <a:t>getrennt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, um die </a:t>
            </a:r>
            <a:r>
              <a:rPr lang="en-US" dirty="0" err="1" smtClean="0"/>
              <a:t>Formate</a:t>
            </a:r>
            <a:r>
              <a:rPr lang="en-US" dirty="0" smtClean="0"/>
              <a:t> des </a:t>
            </a:r>
            <a:r>
              <a:rPr lang="en-US" dirty="0" err="1" smtClean="0"/>
              <a:t>Vorlagentextes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6448425" y="6205538"/>
            <a:ext cx="2266950" cy="16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105000"/>
              </a:lnSpc>
              <a:spcBef>
                <a:spcPct val="50000"/>
              </a:spcBef>
            </a:pPr>
            <a:fld id="{B4D821A0-055F-4AF2-934A-95F49BA9DC95}" type="slidenum">
              <a:rPr lang="en-US" sz="1050">
                <a:solidFill>
                  <a:srgbClr val="000000"/>
                </a:solidFill>
                <a:latin typeface="Arial"/>
                <a:cs typeface="+mn-cs"/>
              </a:rPr>
              <a:pPr algn="r" eaLnBrk="0" hangingPunct="0">
                <a:lnSpc>
                  <a:spcPct val="105000"/>
                </a:lnSpc>
                <a:spcBef>
                  <a:spcPct val="50000"/>
                </a:spcBef>
              </a:pPr>
              <a:t>‹#›</a:t>
            </a:fld>
            <a:r>
              <a:rPr lang="en-US" sz="1050">
                <a:solidFill>
                  <a:srgbClr val="000000"/>
                </a:solidFill>
                <a:latin typeface="Arial"/>
                <a:cs typeface="+mn-cs"/>
              </a:rPr>
              <a:t> </a:t>
            </a:r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auto">
          <a:xfrm>
            <a:off x="1225550" y="6143625"/>
            <a:ext cx="7232650" cy="477153"/>
          </a:xfrm>
          <a:prstGeom prst="octagon">
            <a:avLst>
              <a:gd name="adj" fmla="val 2928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50000"/>
              </a:spcBef>
              <a:defRPr/>
            </a:pPr>
            <a:r>
              <a:rPr lang="en-US" sz="1050" b="1" dirty="0" smtClean="0">
                <a:solidFill>
                  <a:srgbClr val="000000"/>
                </a:solidFill>
                <a:latin typeface="Arial"/>
                <a:cs typeface="+mn-cs"/>
              </a:rPr>
              <a:t>Improved external Parameters for the COSMO Model</a:t>
            </a:r>
            <a:r>
              <a:rPr lang="en-US" sz="1050" dirty="0" smtClean="0">
                <a:solidFill>
                  <a:srgbClr val="000000"/>
                </a:solidFill>
                <a:latin typeface="Arial"/>
                <a:cs typeface="+mn-cs"/>
              </a:rPr>
              <a:t> | 21.8.2013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+mn-cs"/>
              </a:rPr>
              <a:t/>
            </a:r>
            <a:br>
              <a:rPr lang="en-US" sz="1050" dirty="0">
                <a:solidFill>
                  <a:srgbClr val="000000"/>
                </a:solidFill>
                <a:latin typeface="Arial"/>
                <a:cs typeface="+mn-cs"/>
              </a:rPr>
            </a:br>
            <a:r>
              <a:rPr lang="en-US" sz="1050" dirty="0" smtClean="0">
                <a:solidFill>
                  <a:srgbClr val="000000"/>
                </a:solidFill>
                <a:latin typeface="Arial"/>
                <a:cs typeface="+mn-cs"/>
              </a:rPr>
              <a:t>Martina 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+mn-cs"/>
              </a:rPr>
              <a:t>Messmer</a:t>
            </a:r>
            <a:endParaRPr lang="en-US" sz="1050" b="1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285875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de-CH" sz="240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pic>
        <p:nvPicPr>
          <p:cNvPr id="1069" name="Picture 45" descr="Wappen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60648"/>
            <a:ext cx="2921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41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EXTPAR: Developments towards version 2.0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8229600" cy="3581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D. Lüthi, Institute for Atmospheric and Climate Science, ETH Zürich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w</a:t>
            </a:r>
            <a:r>
              <a:rPr lang="en-US" sz="2800" dirty="0" smtClean="0"/>
              <a:t>ork contributed by: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Martina </a:t>
            </a:r>
            <a:r>
              <a:rPr lang="en-US" sz="2800" dirty="0" err="1" smtClean="0"/>
              <a:t>Messmer</a:t>
            </a:r>
            <a:r>
              <a:rPr lang="en-US" sz="2800" dirty="0" smtClean="0"/>
              <a:t>, Anne Roches, Jürgen </a:t>
            </a:r>
            <a:r>
              <a:rPr lang="en-US" sz="2800" dirty="0" err="1" smtClean="0"/>
              <a:t>Helmert</a:t>
            </a:r>
            <a:r>
              <a:rPr lang="en-US" sz="2800" dirty="0" smtClean="0"/>
              <a:t>, Gerhard Smiatek, Jean-Marie </a:t>
            </a:r>
            <a:r>
              <a:rPr lang="en-US" sz="2800" dirty="0" err="1" smtClean="0"/>
              <a:t>Bettems</a:t>
            </a:r>
            <a:r>
              <a:rPr lang="en-US" sz="2800" dirty="0" smtClean="0"/>
              <a:t>, Frank Brenner, Eva-Maria Gerstner, Hermann </a:t>
            </a:r>
            <a:r>
              <a:rPr lang="en-US" sz="2800" dirty="0" err="1" smtClean="0"/>
              <a:t>Asensio</a:t>
            </a:r>
            <a:r>
              <a:rPr lang="en-US" sz="2800" dirty="0" smtClean="0"/>
              <a:t>, G</a:t>
            </a:r>
            <a:r>
              <a:rPr lang="de-CH" sz="2800" dirty="0" err="1" smtClean="0"/>
              <a:t>ünther</a:t>
            </a:r>
            <a:r>
              <a:rPr lang="de-CH" sz="2800" dirty="0" smtClean="0"/>
              <a:t> </a:t>
            </a:r>
            <a:r>
              <a:rPr lang="de-CH" sz="2800" dirty="0" err="1" smtClean="0"/>
              <a:t>Zängl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COSMO General Meeting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D.Lüthi: EXTPAR developments towards version 2.0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4CD49-B4A5-4136-A766-D8D270625EE5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 EXTPAR Developments at DWD</a:t>
            </a:r>
            <a:endParaRPr lang="de-D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New background albedo climatology (12 monthly values) </a:t>
            </a:r>
            <a:br>
              <a:rPr lang="en-US" sz="2400" b="1" dirty="0" smtClean="0"/>
            </a:br>
            <a:r>
              <a:rPr lang="en-US" sz="2400" b="1" dirty="0" smtClean="0"/>
              <a:t>(F. Brenner)</a:t>
            </a:r>
          </a:p>
          <a:p>
            <a:pPr lvl="1"/>
            <a:r>
              <a:rPr lang="en-US" sz="2000" b="1" dirty="0" smtClean="0"/>
              <a:t>Based on MODIS satellite data</a:t>
            </a:r>
          </a:p>
          <a:p>
            <a:pPr lvl="1"/>
            <a:r>
              <a:rPr lang="en-US" sz="2000" b="1" dirty="0" smtClean="0"/>
              <a:t>Available for visible, near-infrared and ultraviolet spectral bands (currently only visible is used in COSMO)</a:t>
            </a:r>
          </a:p>
          <a:p>
            <a:pPr lvl="1"/>
            <a:r>
              <a:rPr lang="en-US" sz="2000" b="1" dirty="0" smtClean="0"/>
              <a:t>Consistency check only with FAO soil types</a:t>
            </a:r>
          </a:p>
          <a:p>
            <a:pPr lvl="1"/>
            <a:endParaRPr lang="en-US" sz="2000" b="1" dirty="0" smtClean="0"/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COSMO General Meeting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D.Lüthi: EXTPAR developments towards version 2.0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F98D8-A1B1-409D-A39A-42AE3498C59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31213" r="13750" b="20426"/>
          <a:stretch/>
        </p:blipFill>
        <p:spPr bwMode="auto">
          <a:xfrm>
            <a:off x="2819400" y="3969507"/>
            <a:ext cx="3660775" cy="220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00473" y="4035623"/>
            <a:ext cx="1442927" cy="307777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4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de-CH" sz="1400" b="1" dirty="0" smtClean="0"/>
              <a:t>JAN (FAO) [%]</a:t>
            </a:r>
            <a:endParaRPr lang="de-CH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4038600"/>
            <a:ext cx="792088" cy="24622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1000" b="1" dirty="0" smtClean="0"/>
              <a:t>COSMO-1</a:t>
            </a:r>
            <a:endParaRPr lang="de-CH" sz="1400" b="1" dirty="0"/>
          </a:p>
        </p:txBody>
      </p:sp>
    </p:spTree>
    <p:extLst>
      <p:ext uri="{BB962C8B-B14F-4D97-AF65-F5344CB8AC3E}">
        <p14:creationId xmlns:p14="http://schemas.microsoft.com/office/powerpoint/2010/main" val="5912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</a:t>
            </a:r>
            <a:r>
              <a:rPr lang="en-US" sz="3600" b="1" dirty="0"/>
              <a:t>EXTPAR Developments at DWD</a:t>
            </a:r>
            <a:endParaRPr lang="de-D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Harmonized world soil database (HWSD) is interpolated to COSMO/(ICON) grid (J. </a:t>
            </a:r>
            <a:r>
              <a:rPr lang="en-US" sz="2400" b="1" dirty="0" err="1" smtClean="0"/>
              <a:t>Helmert</a:t>
            </a:r>
            <a:r>
              <a:rPr lang="en-US" sz="2400" b="1" dirty="0" smtClean="0"/>
              <a:t>)</a:t>
            </a:r>
          </a:p>
          <a:p>
            <a:pPr lvl="1"/>
            <a:r>
              <a:rPr lang="en-US" sz="2000" b="1" dirty="0" smtClean="0"/>
              <a:t>DWD implementation needs new versions of int2lm and COSMO will not yet be supported in COSMO 5.0</a:t>
            </a:r>
          </a:p>
          <a:p>
            <a:pPr lvl="1"/>
            <a:r>
              <a:rPr lang="en-US" sz="2000" b="1" dirty="0" smtClean="0"/>
              <a:t>soil information is available for two layer depths  0-30cm and 30-100cm</a:t>
            </a:r>
          </a:p>
          <a:p>
            <a:pPr lvl="1"/>
            <a:r>
              <a:rPr lang="en-US" sz="2000" b="1" dirty="0" smtClean="0"/>
              <a:t>Resolution 30” (~1km)</a:t>
            </a:r>
          </a:p>
          <a:p>
            <a:pPr lvl="1"/>
            <a:r>
              <a:rPr lang="en-US" sz="2000" b="1" dirty="0" smtClean="0"/>
              <a:t>New soil parameters</a:t>
            </a:r>
          </a:p>
          <a:p>
            <a:endParaRPr lang="en-US" sz="2400" b="1" dirty="0"/>
          </a:p>
          <a:p>
            <a:r>
              <a:rPr lang="en-US" sz="2400" b="1" dirty="0" err="1" smtClean="0"/>
              <a:t>OpenMP</a:t>
            </a:r>
            <a:r>
              <a:rPr lang="en-US" sz="2400" b="1" dirty="0" smtClean="0"/>
              <a:t> parallelization of certain parts of EXTPAR (G. </a:t>
            </a:r>
            <a:r>
              <a:rPr lang="en-US" sz="2400" b="1" dirty="0" err="1" smtClean="0"/>
              <a:t>Zängl</a:t>
            </a:r>
            <a:r>
              <a:rPr lang="en-US" sz="2400" b="1" dirty="0" smtClean="0"/>
              <a:t>)</a:t>
            </a:r>
            <a:endParaRPr lang="de-DE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COSMO General Meeting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D.Lüthi: EXTPAR developments towards version 2.0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F98D8-A1B1-409D-A39A-42AE3498C59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5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88" y="188640"/>
            <a:ext cx="7461250" cy="989013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Soil compounds (HWSD)</a:t>
            </a:r>
            <a:endParaRPr lang="en-US" sz="2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48" y="3789040"/>
            <a:ext cx="36576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6" t="30872" r="13548" b="20741"/>
          <a:stretch/>
        </p:blipFill>
        <p:spPr bwMode="auto">
          <a:xfrm>
            <a:off x="5106988" y="3821229"/>
            <a:ext cx="3695507" cy="221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6" t="30846" r="13871" b="20766"/>
          <a:stretch/>
        </p:blipFill>
        <p:spPr bwMode="auto">
          <a:xfrm>
            <a:off x="1332000" y="3808290"/>
            <a:ext cx="3692593" cy="222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6" t="30746" r="13871" b="20666"/>
          <a:stretch/>
        </p:blipFill>
        <p:spPr bwMode="auto">
          <a:xfrm>
            <a:off x="5106988" y="1411200"/>
            <a:ext cx="3660775" cy="221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t="30973" r="13871" b="20842"/>
          <a:stretch/>
        </p:blipFill>
        <p:spPr bwMode="auto">
          <a:xfrm>
            <a:off x="1332000" y="1411200"/>
            <a:ext cx="3659188" cy="219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403648" y="1465039"/>
            <a:ext cx="1440160" cy="307777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4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de-CH" sz="1400" b="1" dirty="0" smtClean="0"/>
              <a:t>FR_SAND  [%]</a:t>
            </a:r>
            <a:endParaRPr lang="de-CH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148064" y="1465039"/>
            <a:ext cx="1296144" cy="307777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4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de-CH" sz="1400" b="1" dirty="0"/>
              <a:t>FR_SILT </a:t>
            </a:r>
            <a:r>
              <a:rPr lang="de-CH" sz="1400" b="1" dirty="0" smtClean="0"/>
              <a:t> [%]</a:t>
            </a:r>
            <a:endParaRPr lang="de-CH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020272" y="5661248"/>
            <a:ext cx="1224048" cy="307777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4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de-CH" sz="1400" b="1" dirty="0" smtClean="0"/>
              <a:t>FR_OC  [%]</a:t>
            </a:r>
            <a:endParaRPr lang="de-CH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403648" y="3848801"/>
            <a:ext cx="1440160" cy="307777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4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de-CH" sz="1400" b="1" dirty="0" smtClean="0"/>
              <a:t>FR_CLAY  [%]</a:t>
            </a:r>
            <a:endParaRPr lang="de-CH" sz="1400" b="1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6" t="30846" r="13870" b="20766"/>
          <a:stretch/>
        </p:blipFill>
        <p:spPr bwMode="auto">
          <a:xfrm>
            <a:off x="2987824" y="2592372"/>
            <a:ext cx="3660775" cy="220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2592372"/>
            <a:ext cx="93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dirty="0" smtClean="0"/>
              <a:t>SOILTYP</a:t>
            </a:r>
            <a:endParaRPr lang="de-CH" sz="15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92080" y="2605449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b="1" dirty="0" smtClean="0"/>
              <a:t>COSMO-2</a:t>
            </a:r>
            <a:endParaRPr lang="de-CH" sz="1400" b="1" dirty="0"/>
          </a:p>
        </p:txBody>
      </p:sp>
    </p:spTree>
    <p:extLst>
      <p:ext uri="{BB962C8B-B14F-4D97-AF65-F5344CB8AC3E}">
        <p14:creationId xmlns:p14="http://schemas.microsoft.com/office/powerpoint/2010/main" val="395411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EXTPAR Developments </a:t>
            </a:r>
            <a:r>
              <a:rPr lang="en-US" sz="3600" b="1" dirty="0" smtClean="0"/>
              <a:t>in CLM-community</a:t>
            </a:r>
            <a:endParaRPr lang="de-D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sz="2400" b="1" dirty="0"/>
              <a:t>Harmonized world soil database (HWSD) is interpolated to COSMO/(ICON) </a:t>
            </a:r>
            <a:r>
              <a:rPr lang="en-US" sz="2400" b="1" dirty="0" smtClean="0"/>
              <a:t>grid (G. Smiatek)</a:t>
            </a:r>
          </a:p>
          <a:p>
            <a:pPr lvl="1"/>
            <a:r>
              <a:rPr lang="en-US" sz="2000" b="1" dirty="0" smtClean="0"/>
              <a:t>Direct mapping to TERRA soil types</a:t>
            </a:r>
          </a:p>
          <a:p>
            <a:pPr lvl="1"/>
            <a:r>
              <a:rPr lang="en-US" sz="2000" b="1" dirty="0" smtClean="0"/>
              <a:t>Can be used with current versions of int2lm and COSMO</a:t>
            </a:r>
          </a:p>
          <a:p>
            <a:r>
              <a:rPr lang="en-US" sz="2400" b="1" dirty="0"/>
              <a:t>S</a:t>
            </a:r>
            <a:r>
              <a:rPr lang="en-US" sz="2400" b="1" dirty="0" smtClean="0"/>
              <a:t>oil albedo with MODIS based soil color data (D. Lüthi)</a:t>
            </a:r>
          </a:p>
          <a:p>
            <a:pPr lvl="1"/>
            <a:r>
              <a:rPr lang="en-US" sz="2000" b="1" dirty="0" smtClean="0"/>
              <a:t>Soil albedo treatment similar to Community Land Model</a:t>
            </a:r>
          </a:p>
          <a:p>
            <a:pPr lvl="1"/>
            <a:r>
              <a:rPr lang="en-US" sz="2000" b="1" dirty="0" smtClean="0"/>
              <a:t>Data set 0.5 </a:t>
            </a:r>
            <a:r>
              <a:rPr lang="en-US" sz="2000" b="1" dirty="0" err="1" smtClean="0"/>
              <a:t>deg</a:t>
            </a:r>
            <a:r>
              <a:rPr lang="en-US" sz="2000" b="1" dirty="0" smtClean="0"/>
              <a:t> resolution</a:t>
            </a:r>
          </a:p>
          <a:p>
            <a:pPr lvl="1"/>
            <a:r>
              <a:rPr lang="en-US" sz="2000" b="1" dirty="0" smtClean="0"/>
              <a:t>Yields better 2m temperatures over Saharan desert</a:t>
            </a:r>
          </a:p>
          <a:p>
            <a:r>
              <a:rPr lang="en-US" sz="2400" b="1" dirty="0" smtClean="0"/>
              <a:t>ECOCLIMAP as alternative land use data set (G. Smiatek)</a:t>
            </a:r>
          </a:p>
          <a:p>
            <a:pPr lvl="1"/>
            <a:r>
              <a:rPr lang="en-US" sz="2000" b="1" dirty="0" smtClean="0"/>
              <a:t>Lookup table for monthly values of LAI, PLCOV, ROOTDP</a:t>
            </a:r>
          </a:p>
          <a:p>
            <a:r>
              <a:rPr lang="en-US" sz="2400" b="1" dirty="0" smtClean="0"/>
              <a:t>Support for alternative </a:t>
            </a:r>
            <a:r>
              <a:rPr lang="en-US" sz="2400" b="1" dirty="0"/>
              <a:t>a</a:t>
            </a:r>
            <a:r>
              <a:rPr lang="en-US" sz="2400" b="1" dirty="0" smtClean="0"/>
              <a:t>erosol </a:t>
            </a:r>
            <a:r>
              <a:rPr lang="en-US" sz="2400" b="1" dirty="0" err="1" smtClean="0"/>
              <a:t>climatologies</a:t>
            </a:r>
            <a:endParaRPr lang="en-US" sz="2400" b="1" dirty="0" smtClean="0"/>
          </a:p>
          <a:p>
            <a:pPr lvl="1"/>
            <a:r>
              <a:rPr lang="en-US" sz="2000" b="1" dirty="0" smtClean="0"/>
              <a:t>AEROCOM (Lüthi), MACC-II (Panitz, Kothe)</a:t>
            </a:r>
            <a:endParaRPr lang="en-US" sz="2000" b="1" dirty="0"/>
          </a:p>
          <a:p>
            <a:pPr marL="400050" lvl="1" indent="0">
              <a:buNone/>
            </a:pPr>
            <a:endParaRPr lang="de-DE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COSMO General Meeting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D.Lüthi: EXTPAR developments towards version 2.0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F98D8-A1B1-409D-A39A-42AE3498C59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0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Next Steps</a:t>
            </a:r>
            <a:endParaRPr lang="de-D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Complete merging of code contributed by CLM-community to version 1.14 (D. Lüthi)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Add full support for GRIB output (J.-M. </a:t>
            </a:r>
            <a:r>
              <a:rPr lang="en-US" sz="2400" b="1" dirty="0" err="1" smtClean="0">
                <a:solidFill>
                  <a:srgbClr val="0070C0"/>
                </a:solidFill>
              </a:rPr>
              <a:t>Bettems</a:t>
            </a:r>
            <a:r>
              <a:rPr lang="en-US" sz="2400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Complement technical documentation of EXTPAR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Release version 2.0</a:t>
            </a:r>
          </a:p>
          <a:p>
            <a:r>
              <a:rPr lang="en-US" sz="2400" b="1" dirty="0" smtClean="0"/>
              <a:t>Build framework for technical testing</a:t>
            </a:r>
          </a:p>
          <a:p>
            <a:r>
              <a:rPr lang="en-US" sz="2400" b="1" dirty="0" smtClean="0"/>
              <a:t>Clean up </a:t>
            </a:r>
            <a:r>
              <a:rPr lang="en-US" sz="2400" b="1" dirty="0" smtClean="0"/>
              <a:t>code and improve usability</a:t>
            </a:r>
            <a:endParaRPr lang="en-US" sz="2400" b="1" dirty="0" smtClean="0"/>
          </a:p>
          <a:p>
            <a:r>
              <a:rPr lang="en-US" sz="2400" b="1" dirty="0" smtClean="0"/>
              <a:t>Explore possibility of speeding up execution by parallelization</a:t>
            </a:r>
          </a:p>
          <a:p>
            <a:r>
              <a:rPr lang="en-US" sz="2400" b="1" dirty="0" smtClean="0"/>
              <a:t>Scientific evaluation of new external parameter fields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COSMO General Meeting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D.Lüthi: EXTPAR developments towards version 2.0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F98D8-A1B1-409D-A39A-42AE3498C59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1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21759" y="2286000"/>
            <a:ext cx="650049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Thank you for </a:t>
            </a:r>
            <a:br>
              <a:rPr lang="en-US" sz="6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en-US" sz="6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your attention!!</a:t>
            </a:r>
            <a:endParaRPr lang="en-US" sz="6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28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08038"/>
          </a:xfrm>
        </p:spPr>
        <p:txBody>
          <a:bodyPr/>
          <a:lstStyle/>
          <a:p>
            <a:r>
              <a:rPr lang="en-US" sz="3600" b="1" dirty="0" smtClean="0"/>
              <a:t>Status of EXTPAR</a:t>
            </a:r>
            <a:endParaRPr lang="de-D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sz="2400" b="1" dirty="0" smtClean="0"/>
              <a:t>On March 4</a:t>
            </a:r>
            <a:r>
              <a:rPr lang="en-US" sz="2400" b="1" baseline="30000" dirty="0" smtClean="0"/>
              <a:t>th</a:t>
            </a:r>
            <a:r>
              <a:rPr lang="en-US" sz="2400" b="1" dirty="0"/>
              <a:t> the </a:t>
            </a:r>
            <a:r>
              <a:rPr lang="en-US" sz="2400" b="1" dirty="0" smtClean="0"/>
              <a:t>COSMO STC declared EXTPAR as an official COSMO software </a:t>
            </a:r>
          </a:p>
          <a:p>
            <a:r>
              <a:rPr lang="en-US" sz="2400" b="1" dirty="0" smtClean="0"/>
              <a:t>EXTPAR has to follow in the future the same development process rules as COSMO or int2lm</a:t>
            </a:r>
          </a:p>
          <a:p>
            <a:r>
              <a:rPr lang="en-US" sz="2400" b="1" dirty="0" smtClean="0"/>
              <a:t>There needs to be a source code administrator for this tool</a:t>
            </a:r>
          </a:p>
          <a:p>
            <a:r>
              <a:rPr lang="en-US" sz="2400" b="1" dirty="0" smtClean="0"/>
              <a:t>STC appointed Daniel Lüthi as SCA</a:t>
            </a:r>
          </a:p>
          <a:p>
            <a:r>
              <a:rPr lang="en-US" sz="2400" b="1" dirty="0" smtClean="0"/>
              <a:t>Responsible SMC coordinator for EXTPAR is Jean-Marie </a:t>
            </a:r>
            <a:r>
              <a:rPr lang="en-US" sz="2400" b="1" dirty="0" err="1" smtClean="0"/>
              <a:t>Bettems</a:t>
            </a:r>
            <a:r>
              <a:rPr lang="en-US" sz="2400" b="1" dirty="0" smtClean="0"/>
              <a:t> (WG3b)</a:t>
            </a:r>
            <a:endParaRPr lang="de-DE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COSMO General Meeting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D.Lüthi: EXTPAR developments towards version 2.0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F98D8-A1B1-409D-A39A-42AE3498C59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6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08038"/>
          </a:xfrm>
        </p:spPr>
        <p:txBody>
          <a:bodyPr/>
          <a:lstStyle/>
          <a:p>
            <a:r>
              <a:rPr lang="en-US" sz="3200" b="1" dirty="0" smtClean="0"/>
              <a:t>Why is CLM-Community interested in EXTPAR?</a:t>
            </a:r>
            <a:endParaRPr lang="de-DE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sz="2400" b="1" dirty="0" smtClean="0"/>
              <a:t>Groups of CLM-Community perform climate simulations outside the European domains</a:t>
            </a:r>
            <a:endParaRPr lang="en-US" sz="2400" b="1" dirty="0" smtClean="0"/>
          </a:p>
          <a:p>
            <a:r>
              <a:rPr lang="en-US" sz="2400" b="1" dirty="0" smtClean="0"/>
              <a:t>Increasing number of CLM-Community members run simulations at cloud resolving scales</a:t>
            </a:r>
            <a:endParaRPr lang="en-US" sz="2400" b="1" dirty="0" smtClean="0"/>
          </a:p>
          <a:p>
            <a:r>
              <a:rPr lang="en-US" sz="2400" b="1" dirty="0" smtClean="0"/>
              <a:t>Strong n</a:t>
            </a:r>
            <a:r>
              <a:rPr lang="en-US" sz="2400" b="1" dirty="0" smtClean="0"/>
              <a:t>eed of </a:t>
            </a:r>
            <a:r>
              <a:rPr lang="en-US" sz="2400" b="1" dirty="0" smtClean="0">
                <a:solidFill>
                  <a:srgbClr val="FF0000"/>
                </a:solidFill>
              </a:rPr>
              <a:t>high quality</a:t>
            </a:r>
            <a:r>
              <a:rPr lang="en-US" sz="2400" b="1" dirty="0" smtClean="0"/>
              <a:t> external data sets </a:t>
            </a:r>
            <a:r>
              <a:rPr lang="en-US" sz="2400" b="1" dirty="0" smtClean="0">
                <a:solidFill>
                  <a:srgbClr val="FF0000"/>
                </a:solidFill>
              </a:rPr>
              <a:t>globally</a:t>
            </a:r>
            <a:r>
              <a:rPr lang="en-US" sz="2400" b="1" dirty="0" smtClean="0"/>
              <a:t> at </a:t>
            </a:r>
            <a:r>
              <a:rPr lang="en-US" sz="2400" b="1" dirty="0" smtClean="0">
                <a:solidFill>
                  <a:srgbClr val="FF0000"/>
                </a:solidFill>
              </a:rPr>
              <a:t>high resolution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/>
              <a:t>Need for </a:t>
            </a:r>
            <a:r>
              <a:rPr lang="en-US" sz="2400" b="1" dirty="0" smtClean="0">
                <a:solidFill>
                  <a:srgbClr val="FF0000"/>
                </a:solidFill>
              </a:rPr>
              <a:t>documentation</a:t>
            </a:r>
            <a:r>
              <a:rPr lang="en-US" sz="2400" b="1" dirty="0" smtClean="0"/>
              <a:t> of external data</a:t>
            </a:r>
            <a:endParaRPr lang="en-US" sz="2400" b="1" dirty="0" smtClean="0"/>
          </a:p>
          <a:p>
            <a:r>
              <a:rPr lang="en-US" sz="2400" b="1" dirty="0" smtClean="0"/>
              <a:t>Long term </a:t>
            </a:r>
            <a:r>
              <a:rPr lang="en-US" sz="2400" b="1" dirty="0" smtClean="0">
                <a:solidFill>
                  <a:srgbClr val="FF0000"/>
                </a:solidFill>
              </a:rPr>
              <a:t>reproducibility</a:t>
            </a:r>
            <a:r>
              <a:rPr lang="en-US" sz="2400" b="1" dirty="0" smtClean="0"/>
              <a:t> of external data sets</a:t>
            </a:r>
          </a:p>
          <a:p>
            <a:r>
              <a:rPr lang="en-US" sz="2400" b="1" dirty="0" smtClean="0"/>
              <a:t>EXTPAR can deliver all of </a:t>
            </a:r>
            <a:r>
              <a:rPr lang="en-US" sz="2400" b="1" smtClean="0"/>
              <a:t>these requirements!</a:t>
            </a:r>
            <a:endParaRPr lang="de-DE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COSMO General Meeting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D.Lüthi: EXTPAR developments towards version 2.0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F98D8-A1B1-409D-A39A-42AE3498C5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7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808038"/>
          </a:xfrm>
        </p:spPr>
        <p:txBody>
          <a:bodyPr/>
          <a:lstStyle/>
          <a:p>
            <a:r>
              <a:rPr lang="en-US" sz="3600" b="1" dirty="0" smtClean="0"/>
              <a:t>Latest versions of EXTPAR</a:t>
            </a:r>
            <a:endParaRPr lang="de-D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Latest common version EXTPAR: 1.6</a:t>
            </a:r>
          </a:p>
          <a:p>
            <a:r>
              <a:rPr lang="en-US" sz="2400" b="1" dirty="0" smtClean="0"/>
              <a:t>Latest version of EXTPAR at DWD: 1.12</a:t>
            </a:r>
          </a:p>
          <a:p>
            <a:r>
              <a:rPr lang="en-US" sz="2400" b="1" dirty="0" smtClean="0"/>
              <a:t>Latest version of EXTPAR at MeteoSwiss: 1.14</a:t>
            </a:r>
          </a:p>
          <a:p>
            <a:r>
              <a:rPr lang="en-US" sz="2400" b="1" dirty="0" smtClean="0"/>
              <a:t>Latest CLM-community version of EXTPAR: 1.6_clm6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New version of EXTPAR under way: 2.0</a:t>
            </a:r>
          </a:p>
          <a:p>
            <a:pPr lvl="1"/>
            <a:r>
              <a:rPr lang="en-US" sz="2000" b="1" dirty="0" smtClean="0"/>
              <a:t>Includes all recent developments by DWD, MeteoSwiss and CLM-community</a:t>
            </a:r>
          </a:p>
          <a:p>
            <a:pPr lvl="1"/>
            <a:r>
              <a:rPr lang="en-US" sz="2000" b="1" dirty="0" smtClean="0"/>
              <a:t>Support all available features and options of COSMO 5.0</a:t>
            </a:r>
            <a:br>
              <a:rPr lang="en-US" sz="2000" b="1" dirty="0" smtClean="0"/>
            </a:br>
            <a:endParaRPr lang="en-US" sz="2000" b="1" dirty="0" smtClean="0"/>
          </a:p>
          <a:p>
            <a:endParaRPr lang="en-US" sz="2400" dirty="0" smtClean="0"/>
          </a:p>
          <a:p>
            <a:endParaRPr lang="de-DE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COSMO General Meeting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D.Lüthi: EXTPAR developments towards version 2.0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F98D8-A1B1-409D-A39A-42AE3498C59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9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267097" y="1331142"/>
            <a:ext cx="7472363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/>
            <a:r>
              <a:rPr lang="en-US" sz="2000" kern="0" dirty="0" smtClean="0">
                <a:solidFill>
                  <a:srgbClr val="000000"/>
                </a:solidFill>
              </a:rPr>
              <a:t>2 km resolution of COSMO-2 is still too coarse for Swiss topography</a:t>
            </a:r>
          </a:p>
          <a:p>
            <a:pPr marL="177800" indent="-177800"/>
            <a:r>
              <a:rPr lang="en-US" sz="2000" kern="0" dirty="0" smtClean="0">
                <a:solidFill>
                  <a:srgbClr val="000000"/>
                </a:solidFill>
              </a:rPr>
              <a:t>Simulations with COSMO-1 are required for more precise forecasts</a:t>
            </a:r>
          </a:p>
          <a:p>
            <a:pPr marL="177800" indent="-177800">
              <a:spcAft>
                <a:spcPts val="600"/>
              </a:spcAft>
            </a:pPr>
            <a:r>
              <a:rPr lang="en-US" sz="2000" kern="0" dirty="0" smtClean="0">
                <a:solidFill>
                  <a:srgbClr val="000000"/>
                </a:solidFill>
              </a:rPr>
              <a:t>BUT: resolution of GLOBE is similar to COSMO-1, meaning</a:t>
            </a:r>
            <a:br>
              <a:rPr lang="en-US" sz="2000" kern="0" dirty="0" smtClean="0">
                <a:solidFill>
                  <a:srgbClr val="000000"/>
                </a:solidFill>
              </a:rPr>
            </a:br>
            <a:r>
              <a:rPr lang="en-US" sz="2000" kern="0" dirty="0" smtClean="0">
                <a:solidFill>
                  <a:srgbClr val="000000"/>
                </a:solidFill>
              </a:rPr>
              <a:t>         that </a:t>
            </a:r>
            <a:r>
              <a:rPr lang="en-US" sz="2000" b="1" kern="0" dirty="0" smtClean="0">
                <a:solidFill>
                  <a:srgbClr val="000000"/>
                </a:solidFill>
              </a:rPr>
              <a:t>sub-grid scale topography is not visible</a:t>
            </a:r>
            <a:endParaRPr lang="en-US" sz="2000" kern="0" dirty="0">
              <a:solidFill>
                <a:srgbClr val="000000"/>
              </a:solidFill>
            </a:endParaRPr>
          </a:p>
          <a:p>
            <a:pPr marL="803275" indent="0">
              <a:spcAft>
                <a:spcPts val="600"/>
              </a:spcAft>
              <a:buFontTx/>
              <a:buNone/>
            </a:pPr>
            <a:r>
              <a:rPr lang="en-US" sz="2000" kern="0" dirty="0" smtClean="0">
                <a:solidFill>
                  <a:srgbClr val="1200F6"/>
                </a:solidFill>
              </a:rPr>
              <a:t>A new high resolution digital elevation model (DEM) is needed to derive topography related external parameters. </a:t>
            </a:r>
          </a:p>
          <a:p>
            <a:pPr marL="803275" indent="0">
              <a:buFontTx/>
              <a:buNone/>
            </a:pPr>
            <a:r>
              <a:rPr lang="en-US" sz="2000" kern="0" dirty="0" smtClean="0">
                <a:solidFill>
                  <a:srgbClr val="1200F6"/>
                </a:solidFill>
              </a:rPr>
              <a:t>Both </a:t>
            </a:r>
            <a:r>
              <a:rPr lang="en-US" sz="2000" b="1" kern="0" dirty="0" smtClean="0">
                <a:solidFill>
                  <a:srgbClr val="1200F6"/>
                </a:solidFill>
              </a:rPr>
              <a:t>SRTM</a:t>
            </a:r>
            <a:r>
              <a:rPr lang="en-US" sz="2000" kern="0" dirty="0" smtClean="0">
                <a:solidFill>
                  <a:srgbClr val="1200F6"/>
                </a:solidFill>
              </a:rPr>
              <a:t> and </a:t>
            </a:r>
            <a:r>
              <a:rPr lang="en-US" sz="2000" b="1" kern="0" dirty="0" smtClean="0">
                <a:solidFill>
                  <a:srgbClr val="1200F6"/>
                </a:solidFill>
              </a:rPr>
              <a:t>ASTER</a:t>
            </a:r>
            <a:r>
              <a:rPr lang="en-US" sz="2000" kern="0" dirty="0" smtClean="0">
                <a:solidFill>
                  <a:srgbClr val="1200F6"/>
                </a:solidFill>
              </a:rPr>
              <a:t> are considered.</a:t>
            </a:r>
            <a:br>
              <a:rPr lang="en-US" sz="2000" kern="0" dirty="0" smtClean="0">
                <a:solidFill>
                  <a:srgbClr val="1200F6"/>
                </a:solidFill>
              </a:rPr>
            </a:br>
            <a:r>
              <a:rPr lang="en-US" sz="2000" b="1" kern="0" dirty="0" smtClean="0">
                <a:solidFill>
                  <a:srgbClr val="1200F6"/>
                </a:solidFill>
              </a:rPr>
              <a:t>SWISSTOPO</a:t>
            </a:r>
            <a:r>
              <a:rPr lang="en-US" sz="2000" kern="0" dirty="0" smtClean="0">
                <a:solidFill>
                  <a:srgbClr val="1200F6"/>
                </a:solidFill>
              </a:rPr>
              <a:t> data are used as reference over CH.</a:t>
            </a:r>
          </a:p>
          <a:p>
            <a:pPr marL="0" indent="0">
              <a:buFontTx/>
              <a:buNone/>
            </a:pPr>
            <a:endParaRPr lang="en-US" kern="0" dirty="0" smtClean="0">
              <a:solidFill>
                <a:srgbClr val="00518E"/>
              </a:solidFill>
            </a:endParaRPr>
          </a:p>
          <a:p>
            <a:endParaRPr lang="en-US" kern="0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082281"/>
              </p:ext>
            </p:extLst>
          </p:nvPr>
        </p:nvGraphicFramePr>
        <p:xfrm>
          <a:off x="1267096" y="4885970"/>
          <a:ext cx="7553376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792"/>
                <a:gridCol w="1720901"/>
                <a:gridCol w="1351437"/>
                <a:gridCol w="1628962"/>
                <a:gridCol w="1574284"/>
              </a:tblGrid>
              <a:tr h="279031">
                <a:tc>
                  <a:txBody>
                    <a:bodyPr/>
                    <a:lstStyle/>
                    <a:p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GLOBE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SWISSTOPO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ASTER GDEM2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SRTM V4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BDBFF"/>
                    </a:solidFill>
                  </a:tcPr>
                </a:tc>
              </a:tr>
              <a:tr h="262263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Resolution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30 arc-sec (~1km)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25 meters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1 arc-sec (~30m)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3 arc-sec (~90m)</a:t>
                      </a:r>
                      <a:endParaRPr lang="en-US" sz="1400" noProof="0" dirty="0"/>
                    </a:p>
                  </a:txBody>
                  <a:tcPr/>
                </a:tc>
              </a:tr>
              <a:tr h="245495">
                <a:tc>
                  <a:txBody>
                    <a:bodyPr/>
                    <a:lstStyle/>
                    <a:p>
                      <a:r>
                        <a:rPr lang="en-US" sz="1400" noProof="0" dirty="0" err="1" smtClean="0"/>
                        <a:t>Lat</a:t>
                      </a:r>
                      <a:r>
                        <a:rPr lang="en-US" sz="1400" baseline="0" noProof="0" dirty="0" smtClean="0"/>
                        <a:t> range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90°</a:t>
                      </a:r>
                      <a:r>
                        <a:rPr lang="en-US" sz="1400" baseline="0" noProof="0" dirty="0" smtClean="0"/>
                        <a:t> N – 90° S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whole CH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83° N</a:t>
                      </a:r>
                      <a:r>
                        <a:rPr lang="en-US" sz="1400" baseline="0" noProof="0" dirty="0" smtClean="0"/>
                        <a:t> – 83° S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60° N – 58° S</a:t>
                      </a:r>
                      <a:endParaRPr lang="en-US" sz="1400" noProof="0" dirty="0"/>
                    </a:p>
                  </a:txBody>
                  <a:tcPr/>
                </a:tc>
              </a:tr>
              <a:tr h="300735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Projection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WGS84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CH-1903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WGS84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WGS84</a:t>
                      </a:r>
                      <a:endParaRPr lang="en-US" sz="14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1298133" y="188640"/>
            <a:ext cx="7326813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rgbClr val="000000"/>
                </a:solidFill>
              </a:rPr>
              <a:t>Topography:</a:t>
            </a:r>
            <a:r>
              <a:rPr lang="de-CH" kern="0" dirty="0" smtClean="0">
                <a:solidFill>
                  <a:srgbClr val="000000"/>
                </a:solidFill>
              </a:rPr>
              <a:t/>
            </a:r>
            <a:br>
              <a:rPr lang="de-CH" kern="0" dirty="0" smtClean="0">
                <a:solidFill>
                  <a:srgbClr val="000000"/>
                </a:solidFill>
              </a:rPr>
            </a:br>
            <a:r>
              <a:rPr lang="de-CH" sz="2800" kern="0" dirty="0" smtClean="0">
                <a:solidFill>
                  <a:srgbClr val="000000"/>
                </a:solidFill>
              </a:rPr>
              <a:t>Motivation</a:t>
            </a:r>
            <a:endParaRPr lang="de-CH" sz="28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2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6" t="51432" r="47168" b="28516"/>
          <a:stretch/>
        </p:blipFill>
        <p:spPr bwMode="auto">
          <a:xfrm>
            <a:off x="1331641" y="2708920"/>
            <a:ext cx="2520280" cy="322763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" name="Content Placeholder 11"/>
          <p:cNvPicPr>
            <a:picLocks noGrp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6" t="51444" r="47176" b="28513"/>
          <a:stretch/>
        </p:blipFill>
        <p:spPr bwMode="auto">
          <a:xfrm>
            <a:off x="6250881" y="2734203"/>
            <a:ext cx="2531944" cy="324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96446"/>
              </p:ext>
            </p:extLst>
          </p:nvPr>
        </p:nvGraphicFramePr>
        <p:xfrm>
          <a:off x="1043608" y="1440179"/>
          <a:ext cx="7762926" cy="950336"/>
        </p:xfrm>
        <a:graphic>
          <a:graphicData uri="http://schemas.openxmlformats.org/drawingml/2006/table">
            <a:tbl>
              <a:tblPr firstRow="1" firstCol="1" bandRow="1">
                <a:tableStyleId>{E8034E78-7F5D-4C2E-B375-FC64B27BC917}</a:tableStyleId>
              </a:tblPr>
              <a:tblGrid>
                <a:gridCol w="1008112"/>
                <a:gridCol w="2596198"/>
                <a:gridCol w="1510348"/>
                <a:gridCol w="1421448"/>
                <a:gridCol w="1226820"/>
              </a:tblGrid>
              <a:tr h="36004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COSMO1 </a:t>
                      </a:r>
                      <a:r>
                        <a:rPr lang="de-CH" sz="1800" dirty="0" err="1">
                          <a:effectLst/>
                        </a:rPr>
                        <a:t>oro</a:t>
                      </a:r>
                      <a:r>
                        <a:rPr lang="de-CH" sz="1800" dirty="0">
                          <a:effectLst/>
                        </a:rPr>
                        <a:t>-smooth</a:t>
                      </a:r>
                      <a:endParaRPr lang="de-CH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9830" algn="r"/>
                        </a:tabLst>
                      </a:pPr>
                      <a:r>
                        <a:rPr lang="de-CH" sz="1800" dirty="0" smtClean="0">
                          <a:solidFill>
                            <a:srgbClr val="FFC000"/>
                          </a:solidFill>
                          <a:effectLst/>
                        </a:rPr>
                        <a:t>ASTER</a:t>
                      </a:r>
                      <a:r>
                        <a:rPr lang="de-CH" sz="1800" baseline="0" dirty="0" smtClean="0">
                          <a:solidFill>
                            <a:srgbClr val="FFC000"/>
                          </a:solidFill>
                          <a:effectLst/>
                        </a:rPr>
                        <a:t>   </a:t>
                      </a:r>
                      <a:r>
                        <a:rPr lang="de-CH" sz="1800" dirty="0" smtClean="0">
                          <a:solidFill>
                            <a:srgbClr val="FFC000"/>
                          </a:solidFill>
                          <a:effectLst/>
                        </a:rPr>
                        <a:t>[m</a:t>
                      </a:r>
                      <a:r>
                        <a:rPr lang="de-CH" sz="1800" dirty="0">
                          <a:solidFill>
                            <a:srgbClr val="FFC000"/>
                          </a:solidFill>
                          <a:effectLst/>
                        </a:rPr>
                        <a:t>]</a:t>
                      </a:r>
                      <a:endParaRPr lang="de-CH" sz="18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 dirty="0" smtClean="0">
                          <a:solidFill>
                            <a:srgbClr val="92D050"/>
                          </a:solidFill>
                          <a:effectLst/>
                        </a:rPr>
                        <a:t>GLOBE [m</a:t>
                      </a:r>
                      <a:r>
                        <a:rPr lang="de-CH" sz="1800" dirty="0">
                          <a:solidFill>
                            <a:srgbClr val="92D050"/>
                          </a:solidFill>
                          <a:effectLst/>
                        </a:rPr>
                        <a:t>]</a:t>
                      </a:r>
                      <a:endParaRPr lang="de-CH" sz="1800" dirty="0">
                        <a:solidFill>
                          <a:srgbClr val="92D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 dirty="0" smtClean="0">
                          <a:effectLst/>
                        </a:rPr>
                        <a:t>REAL [m</a:t>
                      </a:r>
                      <a:r>
                        <a:rPr lang="de-CH" sz="1800" dirty="0">
                          <a:effectLst/>
                        </a:rPr>
                        <a:t>]</a:t>
                      </a:r>
                      <a:endParaRPr lang="de-CH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rgbClr val="0C0199"/>
                          </a:solidFill>
                          <a:effectLst/>
                        </a:rPr>
                        <a:t>BLUE</a:t>
                      </a:r>
                      <a:endParaRPr lang="de-CH" sz="1800" dirty="0">
                        <a:solidFill>
                          <a:srgbClr val="0C01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7.08476° E, 46.1324° N</a:t>
                      </a:r>
                      <a:endParaRPr lang="de-CH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860.1746</a:t>
                      </a:r>
                      <a:endParaRPr lang="de-CH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1455.024</a:t>
                      </a:r>
                      <a:endParaRPr lang="de-CH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828.6</a:t>
                      </a:r>
                      <a:endParaRPr lang="de-CH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WHITE</a:t>
                      </a:r>
                      <a:endParaRPr lang="de-CH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7.08530° E, 46.1224° N</a:t>
                      </a:r>
                      <a:endParaRPr lang="de-CH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488.1573</a:t>
                      </a:r>
                      <a:endParaRPr lang="de-CH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936.2092</a:t>
                      </a:r>
                      <a:endParaRPr lang="de-CH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460.0</a:t>
                      </a:r>
                      <a:endParaRPr lang="de-CH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95936" y="2852936"/>
            <a:ext cx="20882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+mn-cs"/>
              </a:rPr>
              <a:t>A zoom into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cs typeface="+mn-cs"/>
              </a:rPr>
              <a:t>Martigny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+mn-cs"/>
              </a:rPr>
              <a:t> clarifies that the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cs typeface="+mn-cs"/>
              </a:rPr>
              <a:t>ASTER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+mn-cs"/>
              </a:rPr>
              <a:t> based topography is closer to reality than the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cs typeface="+mn-cs"/>
              </a:rPr>
              <a:t>GLOBE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+mn-cs"/>
              </a:rPr>
              <a:t> based.</a:t>
            </a:r>
            <a:endParaRPr lang="en-US" sz="20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1640" y="2708920"/>
            <a:ext cx="2539754" cy="323818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28184" y="2708920"/>
            <a:ext cx="2552602" cy="325456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>
              <a:solidFill>
                <a:srgbClr val="92D05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38428" y="4328013"/>
            <a:ext cx="0" cy="589942"/>
          </a:xfrm>
          <a:prstGeom prst="straightConnector1">
            <a:avLst/>
          </a:prstGeom>
          <a:ln w="28575">
            <a:solidFill>
              <a:srgbClr val="0C0199"/>
            </a:solidFill>
            <a:tailEnd type="arrow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538428" y="5080944"/>
            <a:ext cx="0" cy="53217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480571" y="4340452"/>
            <a:ext cx="0" cy="617094"/>
          </a:xfrm>
          <a:prstGeom prst="straightConnector1">
            <a:avLst/>
          </a:prstGeom>
          <a:ln w="28575">
            <a:solidFill>
              <a:srgbClr val="0C0199"/>
            </a:solidFill>
            <a:tailEnd type="arrow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480571" y="5125774"/>
            <a:ext cx="0" cy="49978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063016" y="4738126"/>
            <a:ext cx="926842" cy="28626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6988" y="188640"/>
            <a:ext cx="7461250" cy="989013"/>
          </a:xfrm>
        </p:spPr>
        <p:txBody>
          <a:bodyPr/>
          <a:lstStyle/>
          <a:p>
            <a:r>
              <a:rPr lang="en-US" dirty="0" smtClean="0"/>
              <a:t>Topography:</a:t>
            </a:r>
            <a:br>
              <a:rPr lang="en-US" dirty="0" smtClean="0"/>
            </a:br>
            <a:r>
              <a:rPr lang="en-US" sz="2800" dirty="0" smtClean="0"/>
              <a:t>ASTER </a:t>
            </a:r>
            <a:r>
              <a:rPr lang="en-US" sz="2800" dirty="0"/>
              <a:t>versus GLOBE, </a:t>
            </a:r>
            <a:r>
              <a:rPr lang="en-US" sz="2800" dirty="0" err="1"/>
              <a:t>geolocation</a:t>
            </a:r>
            <a:r>
              <a:rPr lang="en-US" sz="2800" dirty="0"/>
              <a:t> </a:t>
            </a:r>
            <a:endParaRPr lang="de-CH" sz="2800" dirty="0"/>
          </a:p>
        </p:txBody>
      </p:sp>
      <p:sp>
        <p:nvSpPr>
          <p:cNvPr id="19" name="Rectangle 18"/>
          <p:cNvSpPr/>
          <p:nvPr/>
        </p:nvSpPr>
        <p:spPr>
          <a:xfrm>
            <a:off x="5004048" y="3513990"/>
            <a:ext cx="903323" cy="29761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88" y="188640"/>
            <a:ext cx="7461250" cy="989013"/>
          </a:xfrm>
        </p:spPr>
        <p:txBody>
          <a:bodyPr/>
          <a:lstStyle/>
          <a:p>
            <a:r>
              <a:rPr lang="en-US" dirty="0" smtClean="0"/>
              <a:t>Topography related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Adaptations</a:t>
            </a:r>
            <a:r>
              <a:rPr lang="de-CH" sz="2800" dirty="0" smtClean="0"/>
              <a:t> in EXTPAR</a:t>
            </a:r>
            <a:endParaRPr lang="de-CH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11200"/>
            <a:ext cx="7691570" cy="5294400"/>
          </a:xfrm>
        </p:spPr>
        <p:txBody>
          <a:bodyPr/>
          <a:lstStyle/>
          <a:p>
            <a:r>
              <a:rPr lang="en-US" sz="2000" dirty="0" smtClean="0"/>
              <a:t>Support for </a:t>
            </a:r>
            <a:r>
              <a:rPr lang="en-US" sz="2000" b="1" dirty="0" smtClean="0"/>
              <a:t>ASTER</a:t>
            </a:r>
            <a:r>
              <a:rPr lang="en-US" sz="2000" dirty="0" smtClean="0"/>
              <a:t> data (but currently </a:t>
            </a:r>
            <a:r>
              <a:rPr lang="en-US" sz="2000" b="1" dirty="0" smtClean="0"/>
              <a:t>limited</a:t>
            </a:r>
            <a:r>
              <a:rPr lang="en-US" sz="2000" dirty="0" smtClean="0"/>
              <a:t> to 60°N – 60°S)</a:t>
            </a:r>
          </a:p>
          <a:p>
            <a:r>
              <a:rPr lang="en-US" sz="2000" dirty="0" smtClean="0"/>
              <a:t>There is a </a:t>
            </a:r>
            <a:r>
              <a:rPr lang="en-US" sz="2000" b="1" dirty="0" smtClean="0"/>
              <a:t>new switch</a:t>
            </a:r>
            <a:r>
              <a:rPr lang="en-US" sz="2000" dirty="0" smtClean="0"/>
              <a:t>, which allows user to choose between GLOBE and ASTER</a:t>
            </a:r>
          </a:p>
          <a:p>
            <a:r>
              <a:rPr lang="en-US" sz="2000" dirty="0" smtClean="0"/>
              <a:t>Two </a:t>
            </a:r>
            <a:r>
              <a:rPr lang="en-US" sz="2000" b="1" dirty="0" smtClean="0"/>
              <a:t>new parameters </a:t>
            </a:r>
            <a:r>
              <a:rPr lang="en-US" sz="2000" dirty="0" smtClean="0"/>
              <a:t>have been introduced, which allow to use a subsample of the full ASTER domain (performance)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CH" sz="2000" dirty="0" smtClean="0">
                <a:solidFill>
                  <a:srgbClr val="0000FF"/>
                </a:solidFill>
              </a:rPr>
              <a:t>	ASTER </a:t>
            </a:r>
            <a:r>
              <a:rPr lang="en-US" sz="2000" dirty="0" smtClean="0">
                <a:solidFill>
                  <a:srgbClr val="0000FF"/>
                </a:solidFill>
              </a:rPr>
              <a:t>is only </a:t>
            </a:r>
            <a:r>
              <a:rPr lang="en-US" sz="2000" b="1" dirty="0" smtClean="0">
                <a:solidFill>
                  <a:srgbClr val="0000FF"/>
                </a:solidFill>
              </a:rPr>
              <a:t>recommended</a:t>
            </a:r>
            <a:r>
              <a:rPr lang="en-US" sz="2000" dirty="0" smtClean="0">
                <a:solidFill>
                  <a:srgbClr val="0000FF"/>
                </a:solidFill>
              </a:rPr>
              <a:t> for very high resolution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	applications and for domains </a:t>
            </a:r>
            <a:r>
              <a:rPr lang="en-US" sz="2000" dirty="0">
                <a:solidFill>
                  <a:srgbClr val="0000FF"/>
                </a:solidFill>
              </a:rPr>
              <a:t>between 60°N – </a:t>
            </a:r>
            <a:r>
              <a:rPr lang="en-US" sz="2000" dirty="0" smtClean="0">
                <a:solidFill>
                  <a:srgbClr val="0000FF"/>
                </a:solidFill>
              </a:rPr>
              <a:t>60°S</a:t>
            </a:r>
          </a:p>
          <a:p>
            <a:pPr>
              <a:spcAft>
                <a:spcPts val="600"/>
              </a:spcAft>
            </a:pPr>
            <a:r>
              <a:rPr lang="de-CH" sz="2000" dirty="0"/>
              <a:t>Parameters </a:t>
            </a:r>
            <a:r>
              <a:rPr lang="de-CH" sz="2000" dirty="0" err="1" smtClean="0"/>
              <a:t>needed</a:t>
            </a:r>
            <a:r>
              <a:rPr lang="de-CH" sz="2000" dirty="0" smtClean="0"/>
              <a:t> </a:t>
            </a:r>
            <a:r>
              <a:rPr lang="de-CH" sz="2000" dirty="0" err="1" smtClean="0"/>
              <a:t>for</a:t>
            </a:r>
            <a:r>
              <a:rPr lang="de-CH" sz="2000" dirty="0" smtClean="0"/>
              <a:t> </a:t>
            </a:r>
            <a:r>
              <a:rPr lang="de-CH" sz="2000" b="1" dirty="0" err="1" smtClean="0"/>
              <a:t>topographic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shading</a:t>
            </a:r>
            <a:r>
              <a:rPr lang="de-CH" sz="2000" dirty="0" smtClean="0"/>
              <a:t> (</a:t>
            </a:r>
            <a:r>
              <a:rPr lang="de-CH" sz="2000" b="1" dirty="0" err="1" smtClean="0"/>
              <a:t>lradtopo</a:t>
            </a:r>
            <a:r>
              <a:rPr lang="de-CH" sz="2000" b="1" dirty="0" smtClean="0"/>
              <a:t> = .TRUE</a:t>
            </a:r>
            <a:r>
              <a:rPr lang="de-CH" sz="2000" dirty="0" smtClean="0"/>
              <a:t>.) in the </a:t>
            </a:r>
            <a:r>
              <a:rPr lang="de-CH" sz="2000" dirty="0" err="1" smtClean="0"/>
              <a:t>radiation</a:t>
            </a:r>
            <a:r>
              <a:rPr lang="de-CH" sz="2000" dirty="0" smtClean="0"/>
              <a:t> </a:t>
            </a:r>
            <a:r>
              <a:rPr lang="de-CH" sz="2000" dirty="0" err="1" smtClean="0"/>
              <a:t>code</a:t>
            </a:r>
            <a:r>
              <a:rPr lang="de-CH" sz="2000" dirty="0" smtClean="0"/>
              <a:t> </a:t>
            </a:r>
            <a:r>
              <a:rPr lang="de-CH" sz="2000" dirty="0" err="1" smtClean="0"/>
              <a:t>can</a:t>
            </a:r>
            <a:r>
              <a:rPr lang="de-CH" sz="2000" dirty="0" smtClean="0"/>
              <a:t> </a:t>
            </a:r>
            <a:r>
              <a:rPr lang="de-CH" sz="2000" dirty="0" err="1" smtClean="0"/>
              <a:t>now</a:t>
            </a:r>
            <a:r>
              <a:rPr lang="de-CH" sz="2000" dirty="0" smtClean="0"/>
              <a:t> </a:t>
            </a:r>
            <a:r>
              <a:rPr lang="de-CH" sz="2000" dirty="0" err="1" smtClean="0"/>
              <a:t>be</a:t>
            </a:r>
            <a:r>
              <a:rPr lang="de-CH" sz="2000" dirty="0" smtClean="0"/>
              <a:t> </a:t>
            </a:r>
            <a:r>
              <a:rPr lang="de-CH" sz="2000" dirty="0" err="1" smtClean="0"/>
              <a:t>produced</a:t>
            </a:r>
            <a:r>
              <a:rPr lang="de-CH" sz="2000" dirty="0" smtClean="0"/>
              <a:t> </a:t>
            </a:r>
            <a:r>
              <a:rPr lang="de-CH" sz="2000" dirty="0" err="1" smtClean="0"/>
              <a:t>within</a:t>
            </a:r>
            <a:r>
              <a:rPr lang="de-CH" sz="2000" dirty="0" smtClean="0"/>
              <a:t> EXTPAR </a:t>
            </a:r>
            <a:r>
              <a:rPr lang="de-CH" sz="2000" dirty="0"/>
              <a:t>(Anne R</a:t>
            </a:r>
            <a:r>
              <a:rPr lang="de-CH" sz="2000" dirty="0" smtClean="0"/>
              <a:t>.). But </a:t>
            </a:r>
            <a:r>
              <a:rPr lang="de-CH" sz="2000" dirty="0" err="1" smtClean="0"/>
              <a:t>then</a:t>
            </a:r>
            <a:r>
              <a:rPr lang="de-CH" sz="2000" dirty="0" smtClean="0"/>
              <a:t> </a:t>
            </a:r>
            <a:r>
              <a:rPr lang="de-CH" sz="2000" dirty="0" err="1" smtClean="0"/>
              <a:t>you</a:t>
            </a:r>
            <a:r>
              <a:rPr lang="de-CH" sz="2000" dirty="0" smtClean="0"/>
              <a:t> must also </a:t>
            </a:r>
            <a:r>
              <a:rPr lang="de-CH" sz="2000" dirty="0" err="1" smtClean="0"/>
              <a:t>use</a:t>
            </a:r>
            <a:r>
              <a:rPr lang="de-CH" sz="2000" dirty="0" smtClean="0"/>
              <a:t> the </a:t>
            </a:r>
            <a:r>
              <a:rPr lang="de-CH" sz="2000" dirty="0" err="1" smtClean="0"/>
              <a:t>topography</a:t>
            </a:r>
            <a:r>
              <a:rPr lang="de-CH" sz="2000" dirty="0" smtClean="0"/>
              <a:t> </a:t>
            </a:r>
            <a:r>
              <a:rPr lang="de-CH" sz="2000" dirty="0" err="1" smtClean="0"/>
              <a:t>smoothing</a:t>
            </a:r>
            <a:r>
              <a:rPr lang="de-CH" sz="2000" dirty="0" smtClean="0"/>
              <a:t>  in EXTPAR </a:t>
            </a:r>
            <a:r>
              <a:rPr lang="de-CH" sz="2000" dirty="0" err="1" smtClean="0"/>
              <a:t>rather</a:t>
            </a:r>
            <a:r>
              <a:rPr lang="de-CH" sz="2000" dirty="0" smtClean="0"/>
              <a:t> </a:t>
            </a:r>
            <a:r>
              <a:rPr lang="de-CH" sz="2000" dirty="0" err="1" smtClean="0"/>
              <a:t>than</a:t>
            </a:r>
            <a:r>
              <a:rPr lang="de-CH" sz="2000" dirty="0" smtClean="0"/>
              <a:t> in int2lm</a:t>
            </a:r>
            <a:endParaRPr lang="de-CH" sz="2000" dirty="0"/>
          </a:p>
          <a:p>
            <a:r>
              <a:rPr lang="de-CH" sz="2000" dirty="0" err="1" smtClean="0"/>
              <a:t>For</a:t>
            </a:r>
            <a:r>
              <a:rPr lang="de-CH" sz="2000" dirty="0" smtClean="0"/>
              <a:t> </a:t>
            </a:r>
            <a:r>
              <a:rPr lang="de-CH" sz="2000" dirty="0" err="1" smtClean="0"/>
              <a:t>subgrid</a:t>
            </a:r>
            <a:r>
              <a:rPr lang="de-CH" sz="2000" dirty="0" smtClean="0"/>
              <a:t> </a:t>
            </a:r>
            <a:r>
              <a:rPr lang="de-CH" sz="2000" dirty="0" err="1" smtClean="0"/>
              <a:t>scale</a:t>
            </a:r>
            <a:r>
              <a:rPr lang="de-CH" sz="2000" dirty="0" smtClean="0"/>
              <a:t> </a:t>
            </a:r>
            <a:r>
              <a:rPr lang="de-CH" sz="2000" dirty="0" err="1" smtClean="0"/>
              <a:t>orography</a:t>
            </a:r>
            <a:r>
              <a:rPr lang="de-CH" sz="2000" dirty="0" smtClean="0"/>
              <a:t> </a:t>
            </a:r>
            <a:r>
              <a:rPr lang="de-CH" sz="2000" dirty="0" err="1" smtClean="0"/>
              <a:t>parameterization</a:t>
            </a:r>
            <a:r>
              <a:rPr lang="de-CH" sz="2000" dirty="0" smtClean="0"/>
              <a:t> (</a:t>
            </a:r>
            <a:r>
              <a:rPr lang="de-CH" sz="2000" b="1" dirty="0" err="1" smtClean="0"/>
              <a:t>lsso</a:t>
            </a:r>
            <a:r>
              <a:rPr lang="de-CH" sz="2000" b="1" dirty="0" smtClean="0"/>
              <a:t> = .TRUE</a:t>
            </a:r>
            <a:r>
              <a:rPr lang="de-CH" sz="2000" dirty="0" smtClean="0"/>
              <a:t>.) </a:t>
            </a:r>
            <a:r>
              <a:rPr lang="de-CH" sz="2000" dirty="0" err="1"/>
              <a:t>s</a:t>
            </a:r>
            <a:r>
              <a:rPr lang="de-CH" sz="2000" dirty="0" err="1" smtClean="0"/>
              <a:t>cale</a:t>
            </a:r>
            <a:r>
              <a:rPr lang="de-CH" sz="2000" dirty="0" smtClean="0"/>
              <a:t> </a:t>
            </a:r>
            <a:r>
              <a:rPr lang="de-CH" sz="2000" dirty="0" err="1"/>
              <a:t>separation</a:t>
            </a:r>
            <a:r>
              <a:rPr lang="de-CH" sz="2000" dirty="0"/>
              <a:t> </a:t>
            </a:r>
            <a:r>
              <a:rPr lang="de-CH" sz="2000" dirty="0" err="1"/>
              <a:t>can</a:t>
            </a:r>
            <a:r>
              <a:rPr lang="de-CH" sz="2000" dirty="0"/>
              <a:t> </a:t>
            </a:r>
            <a:r>
              <a:rPr lang="de-CH" sz="2000" dirty="0" err="1"/>
              <a:t>be</a:t>
            </a:r>
            <a:r>
              <a:rPr lang="de-CH" sz="2000" dirty="0"/>
              <a:t> </a:t>
            </a:r>
            <a:r>
              <a:rPr lang="de-CH" sz="2000" dirty="0" err="1" smtClean="0"/>
              <a:t>chosen</a:t>
            </a:r>
            <a:r>
              <a:rPr lang="de-CH" sz="2000" dirty="0" smtClean="0"/>
              <a:t> </a:t>
            </a:r>
            <a:r>
              <a:rPr lang="de-CH" sz="2000" dirty="0"/>
              <a:t>(</a:t>
            </a:r>
            <a:r>
              <a:rPr lang="de-CH" sz="2000" b="1" dirty="0" err="1"/>
              <a:t>only</a:t>
            </a:r>
            <a:r>
              <a:rPr lang="de-CH" sz="2000" b="1" dirty="0"/>
              <a:t> </a:t>
            </a:r>
            <a:r>
              <a:rPr lang="de-CH" sz="2000" b="1" dirty="0" err="1" smtClean="0"/>
              <a:t>with</a:t>
            </a:r>
            <a:r>
              <a:rPr lang="de-CH" sz="2000" b="1" dirty="0" smtClean="0"/>
              <a:t> GLOBE </a:t>
            </a:r>
            <a:r>
              <a:rPr lang="de-CH" sz="2000" b="1" dirty="0" err="1" smtClean="0"/>
              <a:t>dataset</a:t>
            </a:r>
            <a:r>
              <a:rPr lang="de-CH" sz="2000" dirty="0" smtClean="0"/>
              <a:t>). </a:t>
            </a:r>
            <a:r>
              <a:rPr lang="de-CH" sz="2000" dirty="0"/>
              <a:t/>
            </a:r>
            <a:br>
              <a:rPr lang="de-CH" sz="2000" dirty="0"/>
            </a:br>
            <a:r>
              <a:rPr lang="de-CH" sz="2000" dirty="0" smtClean="0"/>
              <a:t>A </a:t>
            </a:r>
            <a:r>
              <a:rPr lang="de-CH" sz="2000" dirty="0" err="1" smtClean="0"/>
              <a:t>filtered</a:t>
            </a:r>
            <a:r>
              <a:rPr lang="de-CH" sz="2000" dirty="0" smtClean="0"/>
              <a:t> </a:t>
            </a:r>
            <a:r>
              <a:rPr lang="de-CH" sz="2000" dirty="0" err="1" smtClean="0"/>
              <a:t>dataset</a:t>
            </a:r>
            <a:r>
              <a:rPr lang="de-CH" sz="2000" dirty="0" smtClean="0"/>
              <a:t> </a:t>
            </a:r>
            <a:r>
              <a:rPr lang="de-CH" sz="2000" dirty="0" err="1" smtClean="0"/>
              <a:t>has</a:t>
            </a:r>
            <a:r>
              <a:rPr lang="de-CH" sz="2000" dirty="0" smtClean="0"/>
              <a:t> </a:t>
            </a:r>
            <a:r>
              <a:rPr lang="de-CH" sz="2000" dirty="0" err="1" smtClean="0"/>
              <a:t>been</a:t>
            </a:r>
            <a:r>
              <a:rPr lang="de-CH" sz="2000" dirty="0" smtClean="0"/>
              <a:t> </a:t>
            </a:r>
            <a:r>
              <a:rPr lang="de-CH" sz="2000" dirty="0" err="1" smtClean="0"/>
              <a:t>prepared</a:t>
            </a:r>
            <a:r>
              <a:rPr lang="de-CH" sz="2000" dirty="0" smtClean="0"/>
              <a:t> </a:t>
            </a:r>
            <a:r>
              <a:rPr lang="de-CH" sz="2000" dirty="0" err="1" smtClean="0"/>
              <a:t>for</a:t>
            </a:r>
            <a:r>
              <a:rPr lang="de-CH" sz="2000" dirty="0" smtClean="0"/>
              <a:t> </a:t>
            </a:r>
            <a:r>
              <a:rPr lang="de-CH" sz="2000" dirty="0" err="1" smtClean="0"/>
              <a:t>that</a:t>
            </a:r>
            <a:r>
              <a:rPr lang="de-CH" sz="2000" dirty="0" smtClean="0"/>
              <a:t>.</a:t>
            </a:r>
            <a:endParaRPr lang="de-CH" sz="2000" dirty="0"/>
          </a:p>
          <a:p>
            <a:endParaRPr lang="de-CH" sz="2000" dirty="0"/>
          </a:p>
          <a:p>
            <a:pPr marL="0" indent="0">
              <a:buNone/>
            </a:pP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1686956" y="3200400"/>
            <a:ext cx="379657" cy="144016"/>
          </a:xfrm>
          <a:prstGeom prst="rightArrow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CH" sz="240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3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1296988" y="188640"/>
            <a:ext cx="7461250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Topography:</a:t>
            </a:r>
            <a:br>
              <a:rPr lang="en-US" kern="0" dirty="0" smtClean="0"/>
            </a:br>
            <a:r>
              <a:rPr lang="en-US" sz="2800" kern="0" dirty="0" smtClean="0"/>
              <a:t>Scale Separation</a:t>
            </a:r>
            <a:endParaRPr lang="de-CH" sz="2800" kern="0" dirty="0"/>
          </a:p>
        </p:txBody>
      </p:sp>
      <p:sp>
        <p:nvSpPr>
          <p:cNvPr id="10" name="Text Placeholder 9"/>
          <p:cNvSpPr txBox="1">
            <a:spLocks/>
          </p:cNvSpPr>
          <p:nvPr/>
        </p:nvSpPr>
        <p:spPr bwMode="auto">
          <a:xfrm>
            <a:off x="1332000" y="5301208"/>
            <a:ext cx="7547520" cy="83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2000" b="0" kern="0" dirty="0" smtClean="0"/>
              <a:t>Raw GLOBE topography filtered to remove scales &lt; 3 km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kern="0" dirty="0" smtClean="0"/>
              <a:t>Not possible to obtain an equal filter in both directions.</a:t>
            </a:r>
          </a:p>
          <a:p>
            <a:endParaRPr lang="en-US" sz="1800" b="0" kern="0" dirty="0" smtClean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4617" r="30565" b="37722"/>
          <a:stretch/>
        </p:blipFill>
        <p:spPr bwMode="auto">
          <a:xfrm>
            <a:off x="1691680" y="1411200"/>
            <a:ext cx="5256584" cy="330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ight Brace 15"/>
          <p:cNvSpPr/>
          <p:nvPr/>
        </p:nvSpPr>
        <p:spPr bwMode="auto">
          <a:xfrm>
            <a:off x="6844534" y="2996952"/>
            <a:ext cx="194788" cy="28803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411760" y="1988840"/>
            <a:ext cx="5513961" cy="2448272"/>
            <a:chOff x="4696966" y="2420888"/>
            <a:chExt cx="5513961" cy="2448272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7884368" y="2420888"/>
              <a:ext cx="0" cy="24482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4706491" y="3429000"/>
              <a:ext cx="43204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4696966" y="3717032"/>
              <a:ext cx="43204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Box 17"/>
            <p:cNvSpPr txBox="1"/>
            <p:nvPr/>
          </p:nvSpPr>
          <p:spPr>
            <a:xfrm>
              <a:off x="9329737" y="3419127"/>
              <a:ext cx="881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400" b="1" dirty="0" smtClean="0"/>
                <a:t>-10%</a:t>
              </a:r>
              <a:endParaRPr lang="de-CH" sz="1400" b="1" dirty="0"/>
            </a:p>
          </p:txBody>
        </p:sp>
      </p:grpSp>
      <p:sp>
        <p:nvSpPr>
          <p:cNvPr id="1029" name="TextBox 1028"/>
          <p:cNvSpPr txBox="1"/>
          <p:nvPr/>
        </p:nvSpPr>
        <p:spPr>
          <a:xfrm>
            <a:off x="5508104" y="1711841"/>
            <a:ext cx="683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smtClean="0">
                <a:solidFill>
                  <a:srgbClr val="00B050"/>
                </a:solidFill>
              </a:rPr>
              <a:t>~ 4 km</a:t>
            </a:r>
            <a:endParaRPr lang="de-CH" sz="1200" b="1" dirty="0">
              <a:solidFill>
                <a:srgbClr val="00B050"/>
              </a:solidFill>
            </a:endParaRPr>
          </a:p>
        </p:txBody>
      </p:sp>
      <p:pic>
        <p:nvPicPr>
          <p:cNvPr id="4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3" t="62331" r="46947" b="34136"/>
          <a:stretch/>
        </p:blipFill>
        <p:spPr bwMode="auto">
          <a:xfrm>
            <a:off x="7046479" y="4490969"/>
            <a:ext cx="1906858" cy="24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83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88" y="188640"/>
            <a:ext cx="7461250" cy="989013"/>
          </a:xfrm>
        </p:spPr>
        <p:txBody>
          <a:bodyPr/>
          <a:lstStyle/>
          <a:p>
            <a:r>
              <a:rPr lang="en-US" dirty="0" smtClean="0"/>
              <a:t>Improved Parameters: </a:t>
            </a:r>
            <a:br>
              <a:rPr lang="en-US" dirty="0" smtClean="0"/>
            </a:br>
            <a:r>
              <a:rPr lang="en-US" sz="2800" dirty="0" smtClean="0"/>
              <a:t>Land-use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32000" y="5013176"/>
            <a:ext cx="7381056" cy="112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CH" sz="2000" kern="0" dirty="0" smtClean="0"/>
              <a:t>Old </a:t>
            </a:r>
            <a:r>
              <a:rPr lang="de-CH" sz="2000" kern="0" dirty="0" err="1" smtClean="0"/>
              <a:t>Globcover</a:t>
            </a:r>
            <a:r>
              <a:rPr lang="de-CH" sz="2000" kern="0" dirty="0" smtClean="0"/>
              <a:t> </a:t>
            </a:r>
            <a:r>
              <a:rPr lang="de-CH" sz="2000" kern="0" dirty="0" err="1" smtClean="0"/>
              <a:t>data</a:t>
            </a:r>
            <a:r>
              <a:rPr lang="de-CH" sz="2000" kern="0" dirty="0" smtClean="0"/>
              <a:t> </a:t>
            </a:r>
            <a:r>
              <a:rPr lang="de-CH" sz="2000" kern="0" dirty="0" err="1" smtClean="0"/>
              <a:t>exhibits</a:t>
            </a:r>
            <a:r>
              <a:rPr lang="de-CH" sz="2000" kern="0" dirty="0" smtClean="0"/>
              <a:t> a </a:t>
            </a:r>
            <a:r>
              <a:rPr lang="de-CH" sz="2000" kern="0" dirty="0" err="1" smtClean="0"/>
              <a:t>shift</a:t>
            </a:r>
            <a:r>
              <a:rPr lang="de-CH" sz="2000" kern="0" dirty="0" smtClean="0"/>
              <a:t> </a:t>
            </a:r>
            <a:r>
              <a:rPr lang="de-CH" sz="2000" kern="0" dirty="0" err="1" smtClean="0"/>
              <a:t>around</a:t>
            </a:r>
            <a:r>
              <a:rPr lang="de-CH" sz="2000" kern="0" dirty="0" smtClean="0"/>
              <a:t> 44 °N.</a:t>
            </a:r>
          </a:p>
          <a:p>
            <a:r>
              <a:rPr lang="de-CH" sz="2000" kern="0" dirty="0" err="1" smtClean="0"/>
              <a:t>Shift</a:t>
            </a:r>
            <a:r>
              <a:rPr lang="de-CH" sz="2000" kern="0" dirty="0" smtClean="0"/>
              <a:t> </a:t>
            </a:r>
            <a:r>
              <a:rPr lang="de-CH" sz="2000" kern="0" dirty="0" err="1" smtClean="0"/>
              <a:t>is</a:t>
            </a:r>
            <a:r>
              <a:rPr lang="de-CH" sz="2000" kern="0" dirty="0" smtClean="0"/>
              <a:t> </a:t>
            </a:r>
            <a:r>
              <a:rPr lang="de-CH" sz="2000" kern="0" dirty="0" err="1" smtClean="0"/>
              <a:t>corrected</a:t>
            </a:r>
            <a:r>
              <a:rPr lang="de-CH" sz="2000" kern="0" dirty="0" smtClean="0"/>
              <a:t> in </a:t>
            </a:r>
            <a:r>
              <a:rPr lang="de-CH" sz="2000" kern="0" dirty="0" err="1" smtClean="0"/>
              <a:t>raw</a:t>
            </a:r>
            <a:r>
              <a:rPr lang="de-CH" sz="2000" kern="0" dirty="0" smtClean="0"/>
              <a:t> </a:t>
            </a:r>
            <a:r>
              <a:rPr lang="de-CH" sz="2000" kern="0" dirty="0" err="1" smtClean="0"/>
              <a:t>data</a:t>
            </a:r>
            <a:r>
              <a:rPr lang="de-CH" sz="2000" kern="0" dirty="0" smtClean="0"/>
              <a:t> </a:t>
            </a:r>
            <a:r>
              <a:rPr lang="de-CH" sz="2000" kern="0" dirty="0" err="1" smtClean="0"/>
              <a:t>set</a:t>
            </a:r>
            <a:r>
              <a:rPr lang="de-CH" sz="2000" kern="0" dirty="0" smtClean="0"/>
              <a:t> (</a:t>
            </a:r>
            <a:r>
              <a:rPr lang="de-CH" sz="2000" kern="0" dirty="0" err="1" smtClean="0"/>
              <a:t>new</a:t>
            </a:r>
            <a:r>
              <a:rPr lang="de-CH" sz="2000" kern="0" dirty="0" smtClean="0"/>
              <a:t> 6 </a:t>
            </a:r>
            <a:r>
              <a:rPr lang="de-CH" sz="2000" kern="0" dirty="0" err="1" smtClean="0"/>
              <a:t>tiles</a:t>
            </a:r>
            <a:r>
              <a:rPr lang="de-CH" sz="2000" kern="0" dirty="0" smtClean="0"/>
              <a:t> </a:t>
            </a:r>
            <a:r>
              <a:rPr lang="de-CH" sz="2000" kern="0" dirty="0" err="1" smtClean="0"/>
              <a:t>instead</a:t>
            </a:r>
            <a:r>
              <a:rPr lang="de-CH" sz="2000" kern="0" dirty="0" smtClean="0"/>
              <a:t> </a:t>
            </a:r>
            <a:r>
              <a:rPr lang="de-CH" sz="2000" kern="0" dirty="0" err="1" smtClean="0"/>
              <a:t>of</a:t>
            </a:r>
            <a:r>
              <a:rPr lang="de-CH" sz="2000" kern="0" dirty="0" smtClean="0"/>
              <a:t> 1)</a:t>
            </a:r>
          </a:p>
          <a:p>
            <a:r>
              <a:rPr lang="de-CH" sz="2000" kern="0" dirty="0" smtClean="0"/>
              <a:t>Additional </a:t>
            </a:r>
            <a:r>
              <a:rPr lang="de-CH" sz="2000" kern="0" dirty="0" err="1" smtClean="0"/>
              <a:t>shift</a:t>
            </a:r>
            <a:r>
              <a:rPr lang="de-CH" sz="2000" kern="0" dirty="0" smtClean="0"/>
              <a:t> </a:t>
            </a:r>
            <a:r>
              <a:rPr lang="de-CH" sz="2000" kern="0" dirty="0" err="1" smtClean="0"/>
              <a:t>of</a:t>
            </a:r>
            <a:r>
              <a:rPr lang="de-CH" sz="2000" kern="0" dirty="0" smtClean="0"/>
              <a:t> half a </a:t>
            </a:r>
            <a:r>
              <a:rPr lang="de-CH" sz="2000" kern="0" dirty="0" err="1" smtClean="0"/>
              <a:t>grid</a:t>
            </a:r>
            <a:r>
              <a:rPr lang="de-CH" sz="2000" kern="0" dirty="0" smtClean="0"/>
              <a:t> </a:t>
            </a:r>
            <a:r>
              <a:rPr lang="de-CH" sz="2000" kern="0" dirty="0" err="1" smtClean="0"/>
              <a:t>point</a:t>
            </a:r>
            <a:r>
              <a:rPr lang="de-CH" sz="2000" kern="0" dirty="0" smtClean="0"/>
              <a:t> </a:t>
            </a:r>
            <a:r>
              <a:rPr lang="de-CH" sz="2000" kern="0" dirty="0" err="1" smtClean="0"/>
              <a:t>with</a:t>
            </a:r>
            <a:r>
              <a:rPr lang="de-CH" sz="2000" kern="0" dirty="0" smtClean="0"/>
              <a:t> </a:t>
            </a:r>
            <a:r>
              <a:rPr lang="de-CH" sz="2000" kern="0" dirty="0" err="1" smtClean="0"/>
              <a:t>Globcover</a:t>
            </a:r>
            <a:r>
              <a:rPr lang="de-CH" sz="2000" kern="0" dirty="0" smtClean="0"/>
              <a:t> (</a:t>
            </a:r>
            <a:r>
              <a:rPr lang="de-CH" sz="2000" kern="0" dirty="0" err="1" smtClean="0"/>
              <a:t>bug</a:t>
            </a:r>
            <a:r>
              <a:rPr lang="de-CH" sz="2000" kern="0" dirty="0" smtClean="0"/>
              <a:t> fix)</a:t>
            </a:r>
            <a:endParaRPr lang="de-CH" sz="1800" kern="0" dirty="0" smtClean="0"/>
          </a:p>
          <a:p>
            <a:endParaRPr lang="de-CH" sz="1800" kern="0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4" t="20648" r="24436" b="23286"/>
          <a:stretch/>
        </p:blipFill>
        <p:spPr bwMode="auto">
          <a:xfrm>
            <a:off x="1331640" y="1411200"/>
            <a:ext cx="2761364" cy="31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4" y="1628800"/>
            <a:ext cx="187220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500" dirty="0" smtClean="0"/>
              <a:t>Land </a:t>
            </a:r>
            <a:r>
              <a:rPr lang="de-CH" sz="1500" dirty="0" err="1" smtClean="0"/>
              <a:t>area</a:t>
            </a:r>
            <a:r>
              <a:rPr lang="de-CH" sz="1500" dirty="0" smtClean="0"/>
              <a:t> </a:t>
            </a:r>
            <a:r>
              <a:rPr lang="de-CH" sz="1500" dirty="0" err="1" smtClean="0"/>
              <a:t>fraction</a:t>
            </a:r>
            <a:r>
              <a:rPr lang="de-CH" sz="1500" dirty="0" smtClean="0"/>
              <a:t>:</a:t>
            </a:r>
          </a:p>
          <a:p>
            <a:endParaRPr lang="de-CH" sz="1500" dirty="0"/>
          </a:p>
          <a:p>
            <a:r>
              <a:rPr lang="de-CH" sz="1500" b="1" dirty="0" err="1">
                <a:solidFill>
                  <a:srgbClr val="00B050"/>
                </a:solidFill>
              </a:rPr>
              <a:t>l</a:t>
            </a:r>
            <a:r>
              <a:rPr lang="de-CH" sz="1500" b="1" dirty="0" err="1" smtClean="0">
                <a:solidFill>
                  <a:srgbClr val="00B050"/>
                </a:solidFill>
              </a:rPr>
              <a:t>eft</a:t>
            </a:r>
            <a:r>
              <a:rPr lang="de-CH" sz="1500" b="1" dirty="0" smtClean="0">
                <a:solidFill>
                  <a:srgbClr val="00B050"/>
                </a:solidFill>
              </a:rPr>
              <a:t>:</a:t>
            </a:r>
          </a:p>
          <a:p>
            <a:r>
              <a:rPr lang="de-CH" sz="1500" dirty="0" smtClean="0"/>
              <a:t>GLC2000 – GC </a:t>
            </a:r>
            <a:r>
              <a:rPr lang="de-CH" sz="1500" dirty="0" err="1" smtClean="0"/>
              <a:t>old</a:t>
            </a:r>
            <a:endParaRPr lang="de-CH" sz="1500" dirty="0" smtClean="0"/>
          </a:p>
          <a:p>
            <a:r>
              <a:rPr lang="de-CH" sz="1500" dirty="0" smtClean="0"/>
              <a:t>(1km)          (300 m)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370956" y="1411200"/>
            <a:ext cx="2722047" cy="3249986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7" t="20564" r="24903" b="23489"/>
          <a:stretch/>
        </p:blipFill>
        <p:spPr bwMode="auto">
          <a:xfrm>
            <a:off x="6031410" y="1411200"/>
            <a:ext cx="2679050" cy="319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3102059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03388" algn="r"/>
              </a:tabLst>
            </a:pPr>
            <a:r>
              <a:rPr lang="de-CH" sz="1500" b="1" dirty="0">
                <a:solidFill>
                  <a:srgbClr val="0070C0"/>
                </a:solidFill>
              </a:rPr>
              <a:t>	</a:t>
            </a:r>
            <a:r>
              <a:rPr lang="de-CH" sz="1500" b="1" dirty="0" err="1">
                <a:solidFill>
                  <a:srgbClr val="0070C0"/>
                </a:solidFill>
              </a:rPr>
              <a:t>right</a:t>
            </a:r>
            <a:r>
              <a:rPr lang="de-CH" sz="1500" b="1" dirty="0">
                <a:solidFill>
                  <a:srgbClr val="0070C0"/>
                </a:solidFill>
              </a:rPr>
              <a:t>:</a:t>
            </a:r>
          </a:p>
          <a:p>
            <a:r>
              <a:rPr lang="de-CH" sz="1500" dirty="0" smtClean="0"/>
              <a:t>GLC2000 </a:t>
            </a:r>
            <a:r>
              <a:rPr lang="de-CH" sz="1500" dirty="0"/>
              <a:t>– GC </a:t>
            </a:r>
            <a:r>
              <a:rPr lang="de-CH" sz="1500" dirty="0" err="1"/>
              <a:t>new</a:t>
            </a:r>
            <a:endParaRPr lang="de-CH" sz="1500" dirty="0"/>
          </a:p>
          <a:p>
            <a:endParaRPr lang="de-CH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6002557" y="1411200"/>
            <a:ext cx="2722047" cy="3249986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3848" y="148478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50" b="1" dirty="0" smtClean="0"/>
              <a:t>COSMO-1</a:t>
            </a:r>
            <a:endParaRPr lang="de-CH" sz="105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84368" y="148478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50" b="1" dirty="0" smtClean="0"/>
              <a:t>COSMO-1</a:t>
            </a:r>
            <a:endParaRPr lang="de-CH" sz="1050" b="1" dirty="0"/>
          </a:p>
        </p:txBody>
      </p:sp>
    </p:spTree>
    <p:extLst>
      <p:ext uri="{BB962C8B-B14F-4D97-AF65-F5344CB8AC3E}">
        <p14:creationId xmlns:p14="http://schemas.microsoft.com/office/powerpoint/2010/main" val="41519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t_extern_d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SEDI">
  <a:themeElements>
    <a:clrScheme name="GSED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SEDI">
  <a:themeElements>
    <a:clrScheme name="GSED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GSEDI">
  <a:themeElements>
    <a:clrScheme name="GSED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alt_extern_data</Template>
  <TotalTime>0</TotalTime>
  <Words>895</Words>
  <Application>Microsoft Office PowerPoint</Application>
  <PresentationFormat>On-screen Show (4:3)</PresentationFormat>
  <Paragraphs>160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alt_extern_data</vt:lpstr>
      <vt:lpstr>GSEDI</vt:lpstr>
      <vt:lpstr>1_GSEDI</vt:lpstr>
      <vt:lpstr>2_GSEDI</vt:lpstr>
      <vt:lpstr>EXTPAR: Developments towards version 2.0</vt:lpstr>
      <vt:lpstr>Status of EXTPAR</vt:lpstr>
      <vt:lpstr>Why is CLM-Community interested in EXTPAR?</vt:lpstr>
      <vt:lpstr>Latest versions of EXTPAR</vt:lpstr>
      <vt:lpstr>PowerPoint Presentation</vt:lpstr>
      <vt:lpstr>Topography: ASTER versus GLOBE, geolocation </vt:lpstr>
      <vt:lpstr>Topography related Adaptations in EXTPAR</vt:lpstr>
      <vt:lpstr>PowerPoint Presentation</vt:lpstr>
      <vt:lpstr>Improved Parameters:  Land-use</vt:lpstr>
      <vt:lpstr> EXTPAR Developments at DWD</vt:lpstr>
      <vt:lpstr> EXTPAR Developments at DWD</vt:lpstr>
      <vt:lpstr> Soil compounds (HWSD)</vt:lpstr>
      <vt:lpstr>EXTPAR Developments in CLM-community</vt:lpstr>
      <vt:lpstr>Next Steps</vt:lpstr>
      <vt:lpstr>PowerPoint Presentation</vt:lpstr>
    </vt:vector>
  </TitlesOfParts>
  <Company>ETH Zuerich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and plans for PEP/extpar</dc:title>
  <dc:creator>dluethi</dc:creator>
  <cp:lastModifiedBy>dluethi</cp:lastModifiedBy>
  <cp:revision>65</cp:revision>
  <dcterms:created xsi:type="dcterms:W3CDTF">2012-12-10T07:35:20Z</dcterms:created>
  <dcterms:modified xsi:type="dcterms:W3CDTF">2013-09-02T08:05:15Z</dcterms:modified>
</cp:coreProperties>
</file>