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10" r:id="rId3"/>
    <p:sldMasterId id="2147483723" r:id="rId4"/>
    <p:sldMasterId id="2147483735" r:id="rId5"/>
    <p:sldMasterId id="2147483747" r:id="rId6"/>
    <p:sldMasterId id="2147483759" r:id="rId7"/>
    <p:sldMasterId id="2147483772" r:id="rId8"/>
    <p:sldMasterId id="2147483784" r:id="rId9"/>
    <p:sldMasterId id="2147483808" r:id="rId10"/>
    <p:sldMasterId id="2147483820" r:id="rId11"/>
    <p:sldMasterId id="2147483832" r:id="rId12"/>
    <p:sldMasterId id="2147483844" r:id="rId13"/>
    <p:sldMasterId id="2147483854" r:id="rId14"/>
  </p:sldMasterIdLst>
  <p:notesMasterIdLst>
    <p:notesMasterId r:id="rId40"/>
  </p:notesMasterIdLst>
  <p:sldIdLst>
    <p:sldId id="278" r:id="rId15"/>
    <p:sldId id="333" r:id="rId16"/>
    <p:sldId id="334" r:id="rId17"/>
    <p:sldId id="337" r:id="rId18"/>
    <p:sldId id="335" r:id="rId19"/>
    <p:sldId id="336" r:id="rId20"/>
    <p:sldId id="348" r:id="rId21"/>
    <p:sldId id="353" r:id="rId22"/>
    <p:sldId id="344" r:id="rId23"/>
    <p:sldId id="343" r:id="rId24"/>
    <p:sldId id="338" r:id="rId25"/>
    <p:sldId id="350" r:id="rId26"/>
    <p:sldId id="347" r:id="rId27"/>
    <p:sldId id="346" r:id="rId28"/>
    <p:sldId id="351" r:id="rId29"/>
    <p:sldId id="291" r:id="rId30"/>
    <p:sldId id="340" r:id="rId31"/>
    <p:sldId id="341" r:id="rId32"/>
    <p:sldId id="345" r:id="rId33"/>
    <p:sldId id="355" r:id="rId34"/>
    <p:sldId id="279" r:id="rId35"/>
    <p:sldId id="328" r:id="rId36"/>
    <p:sldId id="352" r:id="rId37"/>
    <p:sldId id="356" r:id="rId38"/>
    <p:sldId id="34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sya\&#1074;&#1077;&#1088;&#1080;&#1092;_&#1040;&#1056;&#1058;_&#1080;&#1102;&#1083;&#1100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sya\&#1074;&#1077;&#1088;&#1080;&#1092;_&#1040;&#1056;&#1058;_&#1080;&#1102;&#1083;&#1100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isser\&#1043;&#1052;&#1062;\&#1057;&#1088;&#1072;&#1074;&#1085;&#1077;&#1085;&#1080;&#1103;_&#1080;&#1102;&#1083;&#1100;_&#1080;&#1079;&#1084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76038028973193"/>
          <c:y val="3.6929194474247307E-2"/>
          <c:w val="0.83821593127166016"/>
          <c:h val="0.75743874076196693"/>
        </c:manualLayout>
      </c:layout>
      <c:lineChart>
        <c:grouping val="standard"/>
        <c:varyColors val="0"/>
        <c:ser>
          <c:idx val="1"/>
          <c:order val="0"/>
          <c:tx>
            <c:strRef>
              <c:f>O3июль!$P$4</c:f>
              <c:strCache>
                <c:ptCount val="1"/>
                <c:pt idx="0">
                  <c:v>OBS</c:v>
                </c:pt>
              </c:strCache>
            </c:strRef>
          </c:tx>
          <c:marker>
            <c:symbol val="none"/>
          </c:marker>
          <c:cat>
            <c:numRef>
              <c:f>O3июль!$T$5:$T$50</c:f>
              <c:numCache>
                <c:formatCode>dd/mm/yyyy</c:formatCode>
                <c:ptCount val="46"/>
                <c:pt idx="0">
                  <c:v>41092</c:v>
                </c:pt>
                <c:pt idx="1">
                  <c:v>41093</c:v>
                </c:pt>
                <c:pt idx="2">
                  <c:v>41094</c:v>
                </c:pt>
                <c:pt idx="3">
                  <c:v>41095</c:v>
                </c:pt>
                <c:pt idx="4">
                  <c:v>41096</c:v>
                </c:pt>
                <c:pt idx="5">
                  <c:v>41097</c:v>
                </c:pt>
                <c:pt idx="6">
                  <c:v>41098</c:v>
                </c:pt>
                <c:pt idx="7">
                  <c:v>41099</c:v>
                </c:pt>
                <c:pt idx="8">
                  <c:v>41100</c:v>
                </c:pt>
                <c:pt idx="9">
                  <c:v>41101</c:v>
                </c:pt>
                <c:pt idx="10">
                  <c:v>41102</c:v>
                </c:pt>
                <c:pt idx="11">
                  <c:v>41103</c:v>
                </c:pt>
                <c:pt idx="12">
                  <c:v>41104</c:v>
                </c:pt>
                <c:pt idx="13">
                  <c:v>41105</c:v>
                </c:pt>
                <c:pt idx="14">
                  <c:v>41106</c:v>
                </c:pt>
                <c:pt idx="15">
                  <c:v>41107</c:v>
                </c:pt>
                <c:pt idx="16">
                  <c:v>41108</c:v>
                </c:pt>
                <c:pt idx="17">
                  <c:v>41109</c:v>
                </c:pt>
                <c:pt idx="18">
                  <c:v>41110</c:v>
                </c:pt>
                <c:pt idx="19">
                  <c:v>41111</c:v>
                </c:pt>
                <c:pt idx="20">
                  <c:v>41112</c:v>
                </c:pt>
                <c:pt idx="21">
                  <c:v>41113</c:v>
                </c:pt>
                <c:pt idx="22">
                  <c:v>41114</c:v>
                </c:pt>
                <c:pt idx="23">
                  <c:v>41115</c:v>
                </c:pt>
                <c:pt idx="24">
                  <c:v>41116</c:v>
                </c:pt>
                <c:pt idx="25">
                  <c:v>41117</c:v>
                </c:pt>
                <c:pt idx="26">
                  <c:v>41118</c:v>
                </c:pt>
                <c:pt idx="27">
                  <c:v>41119</c:v>
                </c:pt>
                <c:pt idx="28">
                  <c:v>41120</c:v>
                </c:pt>
                <c:pt idx="29">
                  <c:v>41121</c:v>
                </c:pt>
                <c:pt idx="30">
                  <c:v>41122</c:v>
                </c:pt>
                <c:pt idx="31">
                  <c:v>41123</c:v>
                </c:pt>
                <c:pt idx="32">
                  <c:v>41124</c:v>
                </c:pt>
                <c:pt idx="33">
                  <c:v>41125</c:v>
                </c:pt>
                <c:pt idx="34">
                  <c:v>41126</c:v>
                </c:pt>
                <c:pt idx="35">
                  <c:v>41127</c:v>
                </c:pt>
                <c:pt idx="36">
                  <c:v>41128</c:v>
                </c:pt>
                <c:pt idx="37">
                  <c:v>41129</c:v>
                </c:pt>
                <c:pt idx="38">
                  <c:v>41130</c:v>
                </c:pt>
                <c:pt idx="39">
                  <c:v>41131</c:v>
                </c:pt>
                <c:pt idx="40">
                  <c:v>41132</c:v>
                </c:pt>
                <c:pt idx="41">
                  <c:v>41133</c:v>
                </c:pt>
                <c:pt idx="42">
                  <c:v>41134</c:v>
                </c:pt>
                <c:pt idx="43">
                  <c:v>41135</c:v>
                </c:pt>
                <c:pt idx="44">
                  <c:v>41136</c:v>
                </c:pt>
                <c:pt idx="45">
                  <c:v>41137</c:v>
                </c:pt>
              </c:numCache>
            </c:numRef>
          </c:cat>
          <c:val>
            <c:numRef>
              <c:f>O3июль!$P$5:$P$50</c:f>
              <c:numCache>
                <c:formatCode>0.00</c:formatCode>
                <c:ptCount val="46"/>
                <c:pt idx="0">
                  <c:v>44.583333333333336</c:v>
                </c:pt>
                <c:pt idx="1">
                  <c:v>27.208333333333321</c:v>
                </c:pt>
                <c:pt idx="2">
                  <c:v>69.708333333333314</c:v>
                </c:pt>
                <c:pt idx="3">
                  <c:v>58.625000000000007</c:v>
                </c:pt>
                <c:pt idx="4">
                  <c:v>54.375</c:v>
                </c:pt>
                <c:pt idx="5">
                  <c:v>34.833333333333336</c:v>
                </c:pt>
                <c:pt idx="6">
                  <c:v>60.458333333333336</c:v>
                </c:pt>
                <c:pt idx="7">
                  <c:v>74.291666666666686</c:v>
                </c:pt>
                <c:pt idx="8">
                  <c:v>59.625000000000007</c:v>
                </c:pt>
                <c:pt idx="9">
                  <c:v>24.208333333333321</c:v>
                </c:pt>
                <c:pt idx="10">
                  <c:v>39.66666666666665</c:v>
                </c:pt>
                <c:pt idx="11">
                  <c:v>34</c:v>
                </c:pt>
                <c:pt idx="12">
                  <c:v>49.16666666666665</c:v>
                </c:pt>
                <c:pt idx="13">
                  <c:v>39.916666666666643</c:v>
                </c:pt>
                <c:pt idx="14">
                  <c:v>39.041666666666643</c:v>
                </c:pt>
                <c:pt idx="15">
                  <c:v>24.69230769230769</c:v>
                </c:pt>
                <c:pt idx="16">
                  <c:v>53.421052631578959</c:v>
                </c:pt>
                <c:pt idx="17">
                  <c:v>42.583333333333336</c:v>
                </c:pt>
                <c:pt idx="18">
                  <c:v>34.541666666666643</c:v>
                </c:pt>
                <c:pt idx="19">
                  <c:v>46.29166666666665</c:v>
                </c:pt>
                <c:pt idx="20">
                  <c:v>36.541666666666643</c:v>
                </c:pt>
                <c:pt idx="21">
                  <c:v>37</c:v>
                </c:pt>
                <c:pt idx="22">
                  <c:v>41.458333333333336</c:v>
                </c:pt>
                <c:pt idx="23">
                  <c:v>39.79166666666665</c:v>
                </c:pt>
                <c:pt idx="24">
                  <c:v>39.16666666666665</c:v>
                </c:pt>
                <c:pt idx="25">
                  <c:v>53.833333333333336</c:v>
                </c:pt>
                <c:pt idx="26">
                  <c:v>45.79166666666665</c:v>
                </c:pt>
                <c:pt idx="27">
                  <c:v>40.333333333333336</c:v>
                </c:pt>
                <c:pt idx="28">
                  <c:v>49.208333333333343</c:v>
                </c:pt>
                <c:pt idx="29">
                  <c:v>45.16666666666665</c:v>
                </c:pt>
                <c:pt idx="30">
                  <c:v>61.708333333333343</c:v>
                </c:pt>
                <c:pt idx="31">
                  <c:v>56.66666666666665</c:v>
                </c:pt>
                <c:pt idx="32">
                  <c:v>65.083333333333314</c:v>
                </c:pt>
                <c:pt idx="33">
                  <c:v>36.375</c:v>
                </c:pt>
                <c:pt idx="34">
                  <c:v>37.16666666666665</c:v>
                </c:pt>
                <c:pt idx="35">
                  <c:v>37.958333333333336</c:v>
                </c:pt>
                <c:pt idx="36">
                  <c:v>49.375</c:v>
                </c:pt>
                <c:pt idx="37">
                  <c:v>60.083333333333336</c:v>
                </c:pt>
                <c:pt idx="38">
                  <c:v>42.583333333333336</c:v>
                </c:pt>
                <c:pt idx="39">
                  <c:v>35.916666666666643</c:v>
                </c:pt>
                <c:pt idx="40">
                  <c:v>33.208333333333343</c:v>
                </c:pt>
                <c:pt idx="41">
                  <c:v>26.291666666666668</c:v>
                </c:pt>
                <c:pt idx="42">
                  <c:v>41.29166666666665</c:v>
                </c:pt>
                <c:pt idx="43">
                  <c:v>30.166666666666668</c:v>
                </c:pt>
                <c:pt idx="44">
                  <c:v>29.041666666666668</c:v>
                </c:pt>
                <c:pt idx="45">
                  <c:v>28.541666666666668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O3июль!$R$4</c:f>
              <c:strCache>
                <c:ptCount val="1"/>
                <c:pt idx="0">
                  <c:v>ART</c:v>
                </c:pt>
              </c:strCache>
            </c:strRef>
          </c:tx>
          <c:spPr>
            <a:ln>
              <a:solidFill>
                <a:srgbClr val="FF6600"/>
              </a:solidFill>
              <a:prstDash val="sysDash"/>
            </a:ln>
          </c:spPr>
          <c:marker>
            <c:symbol val="none"/>
          </c:marker>
          <c:cat>
            <c:numRef>
              <c:f>O3июль!$T$5:$T$50</c:f>
              <c:numCache>
                <c:formatCode>dd/mm/yyyy</c:formatCode>
                <c:ptCount val="46"/>
                <c:pt idx="0">
                  <c:v>41092</c:v>
                </c:pt>
                <c:pt idx="1">
                  <c:v>41093</c:v>
                </c:pt>
                <c:pt idx="2">
                  <c:v>41094</c:v>
                </c:pt>
                <c:pt idx="3">
                  <c:v>41095</c:v>
                </c:pt>
                <c:pt idx="4">
                  <c:v>41096</c:v>
                </c:pt>
                <c:pt idx="5">
                  <c:v>41097</c:v>
                </c:pt>
                <c:pt idx="6">
                  <c:v>41098</c:v>
                </c:pt>
                <c:pt idx="7">
                  <c:v>41099</c:v>
                </c:pt>
                <c:pt idx="8">
                  <c:v>41100</c:v>
                </c:pt>
                <c:pt idx="9">
                  <c:v>41101</c:v>
                </c:pt>
                <c:pt idx="10">
                  <c:v>41102</c:v>
                </c:pt>
                <c:pt idx="11">
                  <c:v>41103</c:v>
                </c:pt>
                <c:pt idx="12">
                  <c:v>41104</c:v>
                </c:pt>
                <c:pt idx="13">
                  <c:v>41105</c:v>
                </c:pt>
                <c:pt idx="14">
                  <c:v>41106</c:v>
                </c:pt>
                <c:pt idx="15">
                  <c:v>41107</c:v>
                </c:pt>
                <c:pt idx="16">
                  <c:v>41108</c:v>
                </c:pt>
                <c:pt idx="17">
                  <c:v>41109</c:v>
                </c:pt>
                <c:pt idx="18">
                  <c:v>41110</c:v>
                </c:pt>
                <c:pt idx="19">
                  <c:v>41111</c:v>
                </c:pt>
                <c:pt idx="20">
                  <c:v>41112</c:v>
                </c:pt>
                <c:pt idx="21">
                  <c:v>41113</c:v>
                </c:pt>
                <c:pt idx="22">
                  <c:v>41114</c:v>
                </c:pt>
                <c:pt idx="23">
                  <c:v>41115</c:v>
                </c:pt>
                <c:pt idx="24">
                  <c:v>41116</c:v>
                </c:pt>
                <c:pt idx="25">
                  <c:v>41117</c:v>
                </c:pt>
                <c:pt idx="26">
                  <c:v>41118</c:v>
                </c:pt>
                <c:pt idx="27">
                  <c:v>41119</c:v>
                </c:pt>
                <c:pt idx="28">
                  <c:v>41120</c:v>
                </c:pt>
                <c:pt idx="29">
                  <c:v>41121</c:v>
                </c:pt>
                <c:pt idx="30">
                  <c:v>41122</c:v>
                </c:pt>
                <c:pt idx="31">
                  <c:v>41123</c:v>
                </c:pt>
                <c:pt idx="32">
                  <c:v>41124</c:v>
                </c:pt>
                <c:pt idx="33">
                  <c:v>41125</c:v>
                </c:pt>
                <c:pt idx="34">
                  <c:v>41126</c:v>
                </c:pt>
                <c:pt idx="35">
                  <c:v>41127</c:v>
                </c:pt>
                <c:pt idx="36">
                  <c:v>41128</c:v>
                </c:pt>
                <c:pt idx="37">
                  <c:v>41129</c:v>
                </c:pt>
                <c:pt idx="38">
                  <c:v>41130</c:v>
                </c:pt>
                <c:pt idx="39">
                  <c:v>41131</c:v>
                </c:pt>
                <c:pt idx="40">
                  <c:v>41132</c:v>
                </c:pt>
                <c:pt idx="41">
                  <c:v>41133</c:v>
                </c:pt>
                <c:pt idx="42">
                  <c:v>41134</c:v>
                </c:pt>
                <c:pt idx="43">
                  <c:v>41135</c:v>
                </c:pt>
                <c:pt idx="44">
                  <c:v>41136</c:v>
                </c:pt>
                <c:pt idx="45">
                  <c:v>41137</c:v>
                </c:pt>
              </c:numCache>
            </c:numRef>
          </c:cat>
          <c:val>
            <c:numRef>
              <c:f>O3июль!$R$5:$R$50</c:f>
              <c:numCache>
                <c:formatCode>0.00</c:formatCode>
                <c:ptCount val="46"/>
                <c:pt idx="0">
                  <c:v>55.306795833333325</c:v>
                </c:pt>
                <c:pt idx="1">
                  <c:v>47.137620833333322</c:v>
                </c:pt>
                <c:pt idx="2">
                  <c:v>52.298950000000005</c:v>
                </c:pt>
                <c:pt idx="3">
                  <c:v>51.408329166666654</c:v>
                </c:pt>
                <c:pt idx="4">
                  <c:v>49.808366666666657</c:v>
                </c:pt>
                <c:pt idx="5">
                  <c:v>49.344116666666658</c:v>
                </c:pt>
                <c:pt idx="6">
                  <c:v>50.937616666666642</c:v>
                </c:pt>
                <c:pt idx="7">
                  <c:v>35.222204541666649</c:v>
                </c:pt>
                <c:pt idx="8">
                  <c:v>39.899232500000011</c:v>
                </c:pt>
                <c:pt idx="9">
                  <c:v>42.084262499999994</c:v>
                </c:pt>
                <c:pt idx="10">
                  <c:v>39.9362815</c:v>
                </c:pt>
                <c:pt idx="11">
                  <c:v>56.410716666666652</c:v>
                </c:pt>
                <c:pt idx="12">
                  <c:v>36.65705213333333</c:v>
                </c:pt>
                <c:pt idx="13">
                  <c:v>57.978595833333337</c:v>
                </c:pt>
                <c:pt idx="14">
                  <c:v>39.206752500000007</c:v>
                </c:pt>
                <c:pt idx="15">
                  <c:v>50.541795833333325</c:v>
                </c:pt>
                <c:pt idx="16">
                  <c:v>52.583800000000004</c:v>
                </c:pt>
                <c:pt idx="17">
                  <c:v>51.553833333333323</c:v>
                </c:pt>
                <c:pt idx="18">
                  <c:v>52.713512499999993</c:v>
                </c:pt>
                <c:pt idx="19">
                  <c:v>41.125824166666654</c:v>
                </c:pt>
                <c:pt idx="20">
                  <c:v>52.864895833333321</c:v>
                </c:pt>
                <c:pt idx="21">
                  <c:v>46.482379166666668</c:v>
                </c:pt>
                <c:pt idx="22">
                  <c:v>49.240762500000002</c:v>
                </c:pt>
                <c:pt idx="23">
                  <c:v>43.228200000000015</c:v>
                </c:pt>
                <c:pt idx="24">
                  <c:v>44.078258333333338</c:v>
                </c:pt>
                <c:pt idx="25">
                  <c:v>49.363212500000003</c:v>
                </c:pt>
                <c:pt idx="26">
                  <c:v>48.944449999999996</c:v>
                </c:pt>
                <c:pt idx="27">
                  <c:v>54.516362499999993</c:v>
                </c:pt>
                <c:pt idx="28">
                  <c:v>31.511934875000005</c:v>
                </c:pt>
                <c:pt idx="29">
                  <c:v>49.200527766666667</c:v>
                </c:pt>
                <c:pt idx="30">
                  <c:v>56.349295833333336</c:v>
                </c:pt>
                <c:pt idx="31">
                  <c:v>52.190037500000017</c:v>
                </c:pt>
                <c:pt idx="32">
                  <c:v>51.584237499999993</c:v>
                </c:pt>
                <c:pt idx="33">
                  <c:v>55.841566666666651</c:v>
                </c:pt>
                <c:pt idx="34">
                  <c:v>37.52134166666665</c:v>
                </c:pt>
                <c:pt idx="35">
                  <c:v>52.002995833333323</c:v>
                </c:pt>
                <c:pt idx="36">
                  <c:v>55.058554166666646</c:v>
                </c:pt>
                <c:pt idx="37">
                  <c:v>42.953601083333332</c:v>
                </c:pt>
                <c:pt idx="38">
                  <c:v>55.854020833333337</c:v>
                </c:pt>
                <c:pt idx="39">
                  <c:v>52.524137500000002</c:v>
                </c:pt>
                <c:pt idx="40">
                  <c:v>55.320225000000001</c:v>
                </c:pt>
                <c:pt idx="41">
                  <c:v>49.024858333333327</c:v>
                </c:pt>
                <c:pt idx="42">
                  <c:v>31.005452599999991</c:v>
                </c:pt>
                <c:pt idx="43">
                  <c:v>48.547341666666661</c:v>
                </c:pt>
                <c:pt idx="44">
                  <c:v>54.883687499999972</c:v>
                </c:pt>
                <c:pt idx="45">
                  <c:v>46.591908333333329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516736"/>
        <c:axId val="113005632"/>
      </c:lineChart>
      <c:dateAx>
        <c:axId val="70516736"/>
        <c:scaling>
          <c:orientation val="minMax"/>
        </c:scaling>
        <c:delete val="0"/>
        <c:axPos val="b"/>
        <c:numFmt formatCode="dd/mm/yyyy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de-DE"/>
          </a:p>
        </c:txPr>
        <c:crossAx val="113005632"/>
        <c:crosses val="autoZero"/>
        <c:auto val="1"/>
        <c:lblOffset val="100"/>
        <c:baseTimeUnit val="days"/>
        <c:majorUnit val="3"/>
        <c:majorTimeUnit val="days"/>
        <c:minorUnit val="3"/>
        <c:minorTimeUnit val="days"/>
      </c:dateAx>
      <c:valAx>
        <c:axId val="1130056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>
                    <a:latin typeface="Calibri"/>
                    <a:cs typeface="Calibri"/>
                  </a:rPr>
                  <a:t>μ</a:t>
                </a:r>
                <a:r>
                  <a:rPr lang="en-US" sz="1200"/>
                  <a:t>g/m3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0"/>
              <c:y val="0.4007923550070305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de-DE"/>
          </a:p>
        </c:txPr>
        <c:crossAx val="70516736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45715605953977506"/>
          <c:y val="3.4676219745049197E-2"/>
          <c:w val="0.36684663152350483"/>
          <c:h val="0.14114843034920876"/>
        </c:manualLayout>
      </c:layout>
      <c:overlay val="0"/>
      <c:spPr>
        <a:ln w="22225"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000000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8874971440388"/>
          <c:y val="0.14065305595189864"/>
          <c:w val="0.82993542406122389"/>
          <c:h val="0.69892887550130101"/>
        </c:manualLayout>
      </c:layout>
      <c:lineChart>
        <c:grouping val="standard"/>
        <c:varyColors val="0"/>
        <c:ser>
          <c:idx val="0"/>
          <c:order val="0"/>
          <c:tx>
            <c:v>OBS_Mar.Park</c:v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none"/>
          </c:marker>
          <c:cat>
            <c:numRef>
              <c:f>Лист2!$K$3:$K$74</c:f>
              <c:numCache>
                <c:formatCode>General</c:formatCode>
                <c:ptCount val="7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1</c:v>
                </c:pt>
                <c:pt idx="25">
                  <c:v>2</c:v>
                </c:pt>
                <c:pt idx="26">
                  <c:v>3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10</c:v>
                </c:pt>
                <c:pt idx="34">
                  <c:v>11</c:v>
                </c:pt>
                <c:pt idx="35">
                  <c:v>12</c:v>
                </c:pt>
                <c:pt idx="36">
                  <c:v>13</c:v>
                </c:pt>
                <c:pt idx="37">
                  <c:v>14</c:v>
                </c:pt>
                <c:pt idx="38">
                  <c:v>15</c:v>
                </c:pt>
                <c:pt idx="39">
                  <c:v>16</c:v>
                </c:pt>
                <c:pt idx="40">
                  <c:v>17</c:v>
                </c:pt>
                <c:pt idx="41">
                  <c:v>18</c:v>
                </c:pt>
                <c:pt idx="42">
                  <c:v>19</c:v>
                </c:pt>
                <c:pt idx="43">
                  <c:v>20</c:v>
                </c:pt>
                <c:pt idx="44">
                  <c:v>21</c:v>
                </c:pt>
                <c:pt idx="45">
                  <c:v>22</c:v>
                </c:pt>
                <c:pt idx="46">
                  <c:v>23</c:v>
                </c:pt>
                <c:pt idx="47">
                  <c:v>24</c:v>
                </c:pt>
                <c:pt idx="48">
                  <c:v>1</c:v>
                </c:pt>
                <c:pt idx="49">
                  <c:v>2</c:v>
                </c:pt>
                <c:pt idx="50">
                  <c:v>3</c:v>
                </c:pt>
                <c:pt idx="51">
                  <c:v>4</c:v>
                </c:pt>
                <c:pt idx="52">
                  <c:v>5</c:v>
                </c:pt>
                <c:pt idx="53">
                  <c:v>6</c:v>
                </c:pt>
                <c:pt idx="54">
                  <c:v>7</c:v>
                </c:pt>
                <c:pt idx="55">
                  <c:v>8</c:v>
                </c:pt>
                <c:pt idx="56">
                  <c:v>9</c:v>
                </c:pt>
                <c:pt idx="57">
                  <c:v>10</c:v>
                </c:pt>
                <c:pt idx="58">
                  <c:v>11</c:v>
                </c:pt>
                <c:pt idx="59">
                  <c:v>12</c:v>
                </c:pt>
                <c:pt idx="60">
                  <c:v>13</c:v>
                </c:pt>
                <c:pt idx="61">
                  <c:v>14</c:v>
                </c:pt>
                <c:pt idx="62">
                  <c:v>15</c:v>
                </c:pt>
                <c:pt idx="63">
                  <c:v>16</c:v>
                </c:pt>
                <c:pt idx="64">
                  <c:v>17</c:v>
                </c:pt>
                <c:pt idx="65">
                  <c:v>18</c:v>
                </c:pt>
                <c:pt idx="66">
                  <c:v>19</c:v>
                </c:pt>
                <c:pt idx="67">
                  <c:v>20</c:v>
                </c:pt>
                <c:pt idx="68">
                  <c:v>21</c:v>
                </c:pt>
                <c:pt idx="69">
                  <c:v>22</c:v>
                </c:pt>
                <c:pt idx="70">
                  <c:v>23</c:v>
                </c:pt>
                <c:pt idx="71">
                  <c:v>24</c:v>
                </c:pt>
              </c:numCache>
            </c:numRef>
          </c:cat>
          <c:val>
            <c:numRef>
              <c:f>O3июль!$B$125:$B$196</c:f>
              <c:numCache>
                <c:formatCode>General</c:formatCode>
                <c:ptCount val="72"/>
                <c:pt idx="0">
                  <c:v>37</c:v>
                </c:pt>
                <c:pt idx="1">
                  <c:v>8</c:v>
                </c:pt>
                <c:pt idx="2">
                  <c:v>13</c:v>
                </c:pt>
                <c:pt idx="3">
                  <c:v>4</c:v>
                </c:pt>
                <c:pt idx="4">
                  <c:v>4</c:v>
                </c:pt>
                <c:pt idx="5">
                  <c:v>14</c:v>
                </c:pt>
                <c:pt idx="6">
                  <c:v>13</c:v>
                </c:pt>
                <c:pt idx="7">
                  <c:v>12</c:v>
                </c:pt>
                <c:pt idx="8">
                  <c:v>15</c:v>
                </c:pt>
                <c:pt idx="9">
                  <c:v>14</c:v>
                </c:pt>
                <c:pt idx="10">
                  <c:v>23</c:v>
                </c:pt>
                <c:pt idx="11">
                  <c:v>29</c:v>
                </c:pt>
                <c:pt idx="12">
                  <c:v>44</c:v>
                </c:pt>
                <c:pt idx="13">
                  <c:v>53</c:v>
                </c:pt>
                <c:pt idx="14">
                  <c:v>54</c:v>
                </c:pt>
                <c:pt idx="15">
                  <c:v>52</c:v>
                </c:pt>
                <c:pt idx="16">
                  <c:v>50</c:v>
                </c:pt>
                <c:pt idx="17">
                  <c:v>50</c:v>
                </c:pt>
                <c:pt idx="18">
                  <c:v>51</c:v>
                </c:pt>
                <c:pt idx="19">
                  <c:v>49</c:v>
                </c:pt>
                <c:pt idx="20">
                  <c:v>47</c:v>
                </c:pt>
                <c:pt idx="21">
                  <c:v>29</c:v>
                </c:pt>
                <c:pt idx="22">
                  <c:v>38</c:v>
                </c:pt>
                <c:pt idx="23">
                  <c:v>27</c:v>
                </c:pt>
                <c:pt idx="24">
                  <c:v>15</c:v>
                </c:pt>
                <c:pt idx="25">
                  <c:v>13</c:v>
                </c:pt>
                <c:pt idx="26">
                  <c:v>12</c:v>
                </c:pt>
                <c:pt idx="27">
                  <c:v>3</c:v>
                </c:pt>
                <c:pt idx="28">
                  <c:v>11</c:v>
                </c:pt>
                <c:pt idx="29">
                  <c:v>5</c:v>
                </c:pt>
                <c:pt idx="30">
                  <c:v>12</c:v>
                </c:pt>
                <c:pt idx="31">
                  <c:v>35</c:v>
                </c:pt>
                <c:pt idx="32">
                  <c:v>48</c:v>
                </c:pt>
                <c:pt idx="33">
                  <c:v>18</c:v>
                </c:pt>
                <c:pt idx="34">
                  <c:v>31</c:v>
                </c:pt>
                <c:pt idx="35">
                  <c:v>39</c:v>
                </c:pt>
                <c:pt idx="36">
                  <c:v>47</c:v>
                </c:pt>
                <c:pt idx="37">
                  <c:v>59</c:v>
                </c:pt>
                <c:pt idx="38">
                  <c:v>52</c:v>
                </c:pt>
                <c:pt idx="39">
                  <c:v>61</c:v>
                </c:pt>
                <c:pt idx="40">
                  <c:v>64</c:v>
                </c:pt>
                <c:pt idx="41">
                  <c:v>66</c:v>
                </c:pt>
                <c:pt idx="42">
                  <c:v>68</c:v>
                </c:pt>
                <c:pt idx="43">
                  <c:v>77</c:v>
                </c:pt>
                <c:pt idx="44">
                  <c:v>87</c:v>
                </c:pt>
                <c:pt idx="45">
                  <c:v>68</c:v>
                </c:pt>
                <c:pt idx="46">
                  <c:v>47</c:v>
                </c:pt>
                <c:pt idx="47">
                  <c:v>30</c:v>
                </c:pt>
                <c:pt idx="48">
                  <c:v>27</c:v>
                </c:pt>
                <c:pt idx="49">
                  <c:v>7</c:v>
                </c:pt>
                <c:pt idx="50">
                  <c:v>13</c:v>
                </c:pt>
                <c:pt idx="51">
                  <c:v>17</c:v>
                </c:pt>
                <c:pt idx="52">
                  <c:v>10</c:v>
                </c:pt>
                <c:pt idx="53">
                  <c:v>11</c:v>
                </c:pt>
                <c:pt idx="54">
                  <c:v>19</c:v>
                </c:pt>
                <c:pt idx="55">
                  <c:v>17</c:v>
                </c:pt>
                <c:pt idx="56">
                  <c:v>23</c:v>
                </c:pt>
                <c:pt idx="57">
                  <c:v>21</c:v>
                </c:pt>
                <c:pt idx="58">
                  <c:v>30</c:v>
                </c:pt>
                <c:pt idx="59">
                  <c:v>41</c:v>
                </c:pt>
                <c:pt idx="60">
                  <c:v>52</c:v>
                </c:pt>
                <c:pt idx="61">
                  <c:v>63</c:v>
                </c:pt>
                <c:pt idx="62">
                  <c:v>65</c:v>
                </c:pt>
                <c:pt idx="63">
                  <c:v>67</c:v>
                </c:pt>
                <c:pt idx="64">
                  <c:v>58</c:v>
                </c:pt>
                <c:pt idx="65">
                  <c:v>70</c:v>
                </c:pt>
                <c:pt idx="66">
                  <c:v>69</c:v>
                </c:pt>
                <c:pt idx="67">
                  <c:v>71</c:v>
                </c:pt>
                <c:pt idx="68">
                  <c:v>62</c:v>
                </c:pt>
                <c:pt idx="69">
                  <c:v>48</c:v>
                </c:pt>
                <c:pt idx="70">
                  <c:v>38</c:v>
                </c:pt>
                <c:pt idx="71">
                  <c:v>36</c:v>
                </c:pt>
              </c:numCache>
            </c:numRef>
          </c:val>
          <c:smooth val="0"/>
        </c:ser>
        <c:ser>
          <c:idx val="1"/>
          <c:order val="1"/>
          <c:tx>
            <c:v>OBS_Zelenograd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Лист2!$K$3:$K$74</c:f>
              <c:numCache>
                <c:formatCode>General</c:formatCode>
                <c:ptCount val="7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1</c:v>
                </c:pt>
                <c:pt idx="25">
                  <c:v>2</c:v>
                </c:pt>
                <c:pt idx="26">
                  <c:v>3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10</c:v>
                </c:pt>
                <c:pt idx="34">
                  <c:v>11</c:v>
                </c:pt>
                <c:pt idx="35">
                  <c:v>12</c:v>
                </c:pt>
                <c:pt idx="36">
                  <c:v>13</c:v>
                </c:pt>
                <c:pt idx="37">
                  <c:v>14</c:v>
                </c:pt>
                <c:pt idx="38">
                  <c:v>15</c:v>
                </c:pt>
                <c:pt idx="39">
                  <c:v>16</c:v>
                </c:pt>
                <c:pt idx="40">
                  <c:v>17</c:v>
                </c:pt>
                <c:pt idx="41">
                  <c:v>18</c:v>
                </c:pt>
                <c:pt idx="42">
                  <c:v>19</c:v>
                </c:pt>
                <c:pt idx="43">
                  <c:v>20</c:v>
                </c:pt>
                <c:pt idx="44">
                  <c:v>21</c:v>
                </c:pt>
                <c:pt idx="45">
                  <c:v>22</c:v>
                </c:pt>
                <c:pt idx="46">
                  <c:v>23</c:v>
                </c:pt>
                <c:pt idx="47">
                  <c:v>24</c:v>
                </c:pt>
                <c:pt idx="48">
                  <c:v>1</c:v>
                </c:pt>
                <c:pt idx="49">
                  <c:v>2</c:v>
                </c:pt>
                <c:pt idx="50">
                  <c:v>3</c:v>
                </c:pt>
                <c:pt idx="51">
                  <c:v>4</c:v>
                </c:pt>
                <c:pt idx="52">
                  <c:v>5</c:v>
                </c:pt>
                <c:pt idx="53">
                  <c:v>6</c:v>
                </c:pt>
                <c:pt idx="54">
                  <c:v>7</c:v>
                </c:pt>
                <c:pt idx="55">
                  <c:v>8</c:v>
                </c:pt>
                <c:pt idx="56">
                  <c:v>9</c:v>
                </c:pt>
                <c:pt idx="57">
                  <c:v>10</c:v>
                </c:pt>
                <c:pt idx="58">
                  <c:v>11</c:v>
                </c:pt>
                <c:pt idx="59">
                  <c:v>12</c:v>
                </c:pt>
                <c:pt idx="60">
                  <c:v>13</c:v>
                </c:pt>
                <c:pt idx="61">
                  <c:v>14</c:v>
                </c:pt>
                <c:pt idx="62">
                  <c:v>15</c:v>
                </c:pt>
                <c:pt idx="63">
                  <c:v>16</c:v>
                </c:pt>
                <c:pt idx="64">
                  <c:v>17</c:v>
                </c:pt>
                <c:pt idx="65">
                  <c:v>18</c:v>
                </c:pt>
                <c:pt idx="66">
                  <c:v>19</c:v>
                </c:pt>
                <c:pt idx="67">
                  <c:v>20</c:v>
                </c:pt>
                <c:pt idx="68">
                  <c:v>21</c:v>
                </c:pt>
                <c:pt idx="69">
                  <c:v>22</c:v>
                </c:pt>
                <c:pt idx="70">
                  <c:v>23</c:v>
                </c:pt>
                <c:pt idx="71">
                  <c:v>24</c:v>
                </c:pt>
              </c:numCache>
            </c:numRef>
          </c:cat>
          <c:val>
            <c:numRef>
              <c:f>O3июль!$C$125:$C$196</c:f>
              <c:numCache>
                <c:formatCode>General</c:formatCode>
                <c:ptCount val="72"/>
                <c:pt idx="0">
                  <c:v>27</c:v>
                </c:pt>
                <c:pt idx="1">
                  <c:v>22</c:v>
                </c:pt>
                <c:pt idx="2">
                  <c:v>24</c:v>
                </c:pt>
                <c:pt idx="3">
                  <c:v>21</c:v>
                </c:pt>
                <c:pt idx="4">
                  <c:v>14</c:v>
                </c:pt>
                <c:pt idx="5">
                  <c:v>15</c:v>
                </c:pt>
                <c:pt idx="6">
                  <c:v>12</c:v>
                </c:pt>
                <c:pt idx="7">
                  <c:v>16</c:v>
                </c:pt>
                <c:pt idx="8">
                  <c:v>15</c:v>
                </c:pt>
                <c:pt idx="9">
                  <c:v>16</c:v>
                </c:pt>
                <c:pt idx="10">
                  <c:v>22</c:v>
                </c:pt>
                <c:pt idx="11">
                  <c:v>38</c:v>
                </c:pt>
                <c:pt idx="12">
                  <c:v>44</c:v>
                </c:pt>
                <c:pt idx="13">
                  <c:v>58</c:v>
                </c:pt>
                <c:pt idx="14">
                  <c:v>43</c:v>
                </c:pt>
                <c:pt idx="15">
                  <c:v>64</c:v>
                </c:pt>
                <c:pt idx="16">
                  <c:v>69</c:v>
                </c:pt>
                <c:pt idx="17">
                  <c:v>56</c:v>
                </c:pt>
                <c:pt idx="18">
                  <c:v>59</c:v>
                </c:pt>
                <c:pt idx="19">
                  <c:v>55</c:v>
                </c:pt>
                <c:pt idx="20">
                  <c:v>54</c:v>
                </c:pt>
                <c:pt idx="21">
                  <c:v>38</c:v>
                </c:pt>
                <c:pt idx="22">
                  <c:v>32</c:v>
                </c:pt>
                <c:pt idx="23">
                  <c:v>22</c:v>
                </c:pt>
                <c:pt idx="24">
                  <c:v>13</c:v>
                </c:pt>
                <c:pt idx="25">
                  <c:v>12</c:v>
                </c:pt>
                <c:pt idx="26">
                  <c:v>3</c:v>
                </c:pt>
                <c:pt idx="27">
                  <c:v>3</c:v>
                </c:pt>
                <c:pt idx="28">
                  <c:v>8</c:v>
                </c:pt>
                <c:pt idx="29">
                  <c:v>5</c:v>
                </c:pt>
                <c:pt idx="30">
                  <c:v>8</c:v>
                </c:pt>
                <c:pt idx="31">
                  <c:v>14</c:v>
                </c:pt>
                <c:pt idx="32">
                  <c:v>20</c:v>
                </c:pt>
                <c:pt idx="33">
                  <c:v>21</c:v>
                </c:pt>
                <c:pt idx="34">
                  <c:v>29</c:v>
                </c:pt>
                <c:pt idx="35">
                  <c:v>42</c:v>
                </c:pt>
                <c:pt idx="36">
                  <c:v>71</c:v>
                </c:pt>
                <c:pt idx="37">
                  <c:v>89</c:v>
                </c:pt>
                <c:pt idx="38">
                  <c:v>76</c:v>
                </c:pt>
                <c:pt idx="39">
                  <c:v>101</c:v>
                </c:pt>
                <c:pt idx="40">
                  <c:v>99</c:v>
                </c:pt>
                <c:pt idx="41">
                  <c:v>141</c:v>
                </c:pt>
                <c:pt idx="42">
                  <c:v>115</c:v>
                </c:pt>
                <c:pt idx="43">
                  <c:v>111</c:v>
                </c:pt>
                <c:pt idx="44">
                  <c:v>172</c:v>
                </c:pt>
                <c:pt idx="45">
                  <c:v>129</c:v>
                </c:pt>
                <c:pt idx="46">
                  <c:v>128</c:v>
                </c:pt>
                <c:pt idx="47">
                  <c:v>41</c:v>
                </c:pt>
                <c:pt idx="48">
                  <c:v>41</c:v>
                </c:pt>
                <c:pt idx="49">
                  <c:v>76</c:v>
                </c:pt>
                <c:pt idx="50">
                  <c:v>62</c:v>
                </c:pt>
                <c:pt idx="51">
                  <c:v>38</c:v>
                </c:pt>
                <c:pt idx="52">
                  <c:v>44</c:v>
                </c:pt>
                <c:pt idx="53">
                  <c:v>37</c:v>
                </c:pt>
                <c:pt idx="54">
                  <c:v>36</c:v>
                </c:pt>
                <c:pt idx="55">
                  <c:v>27</c:v>
                </c:pt>
                <c:pt idx="56">
                  <c:v>46</c:v>
                </c:pt>
                <c:pt idx="57">
                  <c:v>59</c:v>
                </c:pt>
                <c:pt idx="58">
                  <c:v>71</c:v>
                </c:pt>
                <c:pt idx="59">
                  <c:v>92</c:v>
                </c:pt>
                <c:pt idx="60">
                  <c:v>73</c:v>
                </c:pt>
                <c:pt idx="61">
                  <c:v>97</c:v>
                </c:pt>
                <c:pt idx="62">
                  <c:v>92</c:v>
                </c:pt>
                <c:pt idx="63">
                  <c:v>101</c:v>
                </c:pt>
                <c:pt idx="64">
                  <c:v>99</c:v>
                </c:pt>
                <c:pt idx="65">
                  <c:v>105</c:v>
                </c:pt>
                <c:pt idx="66">
                  <c:v>107</c:v>
                </c:pt>
                <c:pt idx="67">
                  <c:v>110</c:v>
                </c:pt>
                <c:pt idx="68">
                  <c:v>110</c:v>
                </c:pt>
                <c:pt idx="69">
                  <c:v>87</c:v>
                </c:pt>
                <c:pt idx="70">
                  <c:v>71</c:v>
                </c:pt>
                <c:pt idx="71">
                  <c:v>102</c:v>
                </c:pt>
              </c:numCache>
            </c:numRef>
          </c:val>
          <c:smooth val="0"/>
        </c:ser>
        <c:ser>
          <c:idx val="2"/>
          <c:order val="2"/>
          <c:tx>
            <c:v>ART_Mar.Park</c:v>
          </c:tx>
          <c:spPr>
            <a:ln w="28575">
              <a:solidFill>
                <a:srgbClr val="000080"/>
              </a:solidFill>
              <a:prstDash val="sysDash"/>
            </a:ln>
          </c:spPr>
          <c:marker>
            <c:symbol val="none"/>
          </c:marker>
          <c:cat>
            <c:numRef>
              <c:f>Лист2!$K$3:$K$74</c:f>
              <c:numCache>
                <c:formatCode>General</c:formatCode>
                <c:ptCount val="7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1</c:v>
                </c:pt>
                <c:pt idx="25">
                  <c:v>2</c:v>
                </c:pt>
                <c:pt idx="26">
                  <c:v>3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10</c:v>
                </c:pt>
                <c:pt idx="34">
                  <c:v>11</c:v>
                </c:pt>
                <c:pt idx="35">
                  <c:v>12</c:v>
                </c:pt>
                <c:pt idx="36">
                  <c:v>13</c:v>
                </c:pt>
                <c:pt idx="37">
                  <c:v>14</c:v>
                </c:pt>
                <c:pt idx="38">
                  <c:v>15</c:v>
                </c:pt>
                <c:pt idx="39">
                  <c:v>16</c:v>
                </c:pt>
                <c:pt idx="40">
                  <c:v>17</c:v>
                </c:pt>
                <c:pt idx="41">
                  <c:v>18</c:v>
                </c:pt>
                <c:pt idx="42">
                  <c:v>19</c:v>
                </c:pt>
                <c:pt idx="43">
                  <c:v>20</c:v>
                </c:pt>
                <c:pt idx="44">
                  <c:v>21</c:v>
                </c:pt>
                <c:pt idx="45">
                  <c:v>22</c:v>
                </c:pt>
                <c:pt idx="46">
                  <c:v>23</c:v>
                </c:pt>
                <c:pt idx="47">
                  <c:v>24</c:v>
                </c:pt>
                <c:pt idx="48">
                  <c:v>1</c:v>
                </c:pt>
                <c:pt idx="49">
                  <c:v>2</c:v>
                </c:pt>
                <c:pt idx="50">
                  <c:v>3</c:v>
                </c:pt>
                <c:pt idx="51">
                  <c:v>4</c:v>
                </c:pt>
                <c:pt idx="52">
                  <c:v>5</c:v>
                </c:pt>
                <c:pt idx="53">
                  <c:v>6</c:v>
                </c:pt>
                <c:pt idx="54">
                  <c:v>7</c:v>
                </c:pt>
                <c:pt idx="55">
                  <c:v>8</c:v>
                </c:pt>
                <c:pt idx="56">
                  <c:v>9</c:v>
                </c:pt>
                <c:pt idx="57">
                  <c:v>10</c:v>
                </c:pt>
                <c:pt idx="58">
                  <c:v>11</c:v>
                </c:pt>
                <c:pt idx="59">
                  <c:v>12</c:v>
                </c:pt>
                <c:pt idx="60">
                  <c:v>13</c:v>
                </c:pt>
                <c:pt idx="61">
                  <c:v>14</c:v>
                </c:pt>
                <c:pt idx="62">
                  <c:v>15</c:v>
                </c:pt>
                <c:pt idx="63">
                  <c:v>16</c:v>
                </c:pt>
                <c:pt idx="64">
                  <c:v>17</c:v>
                </c:pt>
                <c:pt idx="65">
                  <c:v>18</c:v>
                </c:pt>
                <c:pt idx="66">
                  <c:v>19</c:v>
                </c:pt>
                <c:pt idx="67">
                  <c:v>20</c:v>
                </c:pt>
                <c:pt idx="68">
                  <c:v>21</c:v>
                </c:pt>
                <c:pt idx="69">
                  <c:v>22</c:v>
                </c:pt>
                <c:pt idx="70">
                  <c:v>23</c:v>
                </c:pt>
                <c:pt idx="71">
                  <c:v>24</c:v>
                </c:pt>
              </c:numCache>
            </c:numRef>
          </c:cat>
          <c:val>
            <c:numRef>
              <c:f>O3июль!$D$125:$D$196</c:f>
              <c:numCache>
                <c:formatCode>0</c:formatCode>
                <c:ptCount val="72"/>
                <c:pt idx="0">
                  <c:v>0.85814099999999993</c:v>
                </c:pt>
                <c:pt idx="1">
                  <c:v>1.1258699999999997</c:v>
                </c:pt>
                <c:pt idx="2">
                  <c:v>2.0711700000000004</c:v>
                </c:pt>
                <c:pt idx="3">
                  <c:v>3.3397299999999994</c:v>
                </c:pt>
                <c:pt idx="4">
                  <c:v>4.9962800000000005</c:v>
                </c:pt>
                <c:pt idx="5">
                  <c:v>30.703999999999994</c:v>
                </c:pt>
                <c:pt idx="6">
                  <c:v>35.554900000000004</c:v>
                </c:pt>
                <c:pt idx="7">
                  <c:v>35.296700000000008</c:v>
                </c:pt>
                <c:pt idx="8">
                  <c:v>9.3581700000000012</c:v>
                </c:pt>
                <c:pt idx="9">
                  <c:v>12.6892</c:v>
                </c:pt>
                <c:pt idx="10">
                  <c:v>17.359099999999994</c:v>
                </c:pt>
                <c:pt idx="11">
                  <c:v>23.1936</c:v>
                </c:pt>
                <c:pt idx="12">
                  <c:v>35.082100000000004</c:v>
                </c:pt>
                <c:pt idx="13">
                  <c:v>45.667100000000012</c:v>
                </c:pt>
                <c:pt idx="14">
                  <c:v>47.233700000000013</c:v>
                </c:pt>
                <c:pt idx="15">
                  <c:v>49.046600000000005</c:v>
                </c:pt>
                <c:pt idx="16">
                  <c:v>47.114100000000001</c:v>
                </c:pt>
                <c:pt idx="17">
                  <c:v>47.9694</c:v>
                </c:pt>
                <c:pt idx="18">
                  <c:v>44.022500000000008</c:v>
                </c:pt>
                <c:pt idx="19">
                  <c:v>32.882100000000001</c:v>
                </c:pt>
                <c:pt idx="20">
                  <c:v>20.601000000000006</c:v>
                </c:pt>
                <c:pt idx="21">
                  <c:v>6.4914800000000001</c:v>
                </c:pt>
                <c:pt idx="22">
                  <c:v>0.70235800000000004</c:v>
                </c:pt>
                <c:pt idx="23">
                  <c:v>0.28640700000000002</c:v>
                </c:pt>
                <c:pt idx="24">
                  <c:v>10.367900000000002</c:v>
                </c:pt>
                <c:pt idx="25">
                  <c:v>5.0815000000000001</c:v>
                </c:pt>
                <c:pt idx="26">
                  <c:v>4.6627299999999998</c:v>
                </c:pt>
                <c:pt idx="27">
                  <c:v>8.6553600000000017</c:v>
                </c:pt>
                <c:pt idx="28">
                  <c:v>3.336819999999999</c:v>
                </c:pt>
                <c:pt idx="29">
                  <c:v>3.4342699999999997</c:v>
                </c:pt>
                <c:pt idx="30">
                  <c:v>2.6670199999999999</c:v>
                </c:pt>
                <c:pt idx="31">
                  <c:v>2.8213699999999995</c:v>
                </c:pt>
                <c:pt idx="32">
                  <c:v>4.119489999999999</c:v>
                </c:pt>
                <c:pt idx="33">
                  <c:v>13.0129</c:v>
                </c:pt>
                <c:pt idx="34">
                  <c:v>17.3843</c:v>
                </c:pt>
                <c:pt idx="35">
                  <c:v>31.139099999999999</c:v>
                </c:pt>
                <c:pt idx="36">
                  <c:v>42.445700000000002</c:v>
                </c:pt>
                <c:pt idx="37">
                  <c:v>46.335700000000003</c:v>
                </c:pt>
                <c:pt idx="38">
                  <c:v>48.592900000000007</c:v>
                </c:pt>
                <c:pt idx="39">
                  <c:v>49.634600000000006</c:v>
                </c:pt>
                <c:pt idx="40">
                  <c:v>51.053600000000003</c:v>
                </c:pt>
                <c:pt idx="41">
                  <c:v>48.201100000000004</c:v>
                </c:pt>
                <c:pt idx="42">
                  <c:v>16.280599999999996</c:v>
                </c:pt>
                <c:pt idx="43">
                  <c:v>25.263699999999996</c:v>
                </c:pt>
                <c:pt idx="44">
                  <c:v>8.0526800000000023</c:v>
                </c:pt>
                <c:pt idx="45">
                  <c:v>2.2203499999999998</c:v>
                </c:pt>
                <c:pt idx="46">
                  <c:v>0.23851000000000003</c:v>
                </c:pt>
                <c:pt idx="47">
                  <c:v>0.51840399999999986</c:v>
                </c:pt>
                <c:pt idx="48">
                  <c:v>8.5018000000000011</c:v>
                </c:pt>
                <c:pt idx="49">
                  <c:v>8.7902900000000006</c:v>
                </c:pt>
                <c:pt idx="50">
                  <c:v>5.9350399999999999</c:v>
                </c:pt>
                <c:pt idx="51">
                  <c:v>7.1170899999999993</c:v>
                </c:pt>
                <c:pt idx="52">
                  <c:v>9.9959400000000027</c:v>
                </c:pt>
                <c:pt idx="53">
                  <c:v>10.006500000000003</c:v>
                </c:pt>
                <c:pt idx="54">
                  <c:v>9.1382599999999972</c:v>
                </c:pt>
                <c:pt idx="55">
                  <c:v>8.0338199999999986</c:v>
                </c:pt>
                <c:pt idx="56">
                  <c:v>15.196100000000001</c:v>
                </c:pt>
                <c:pt idx="57">
                  <c:v>25.378899999999994</c:v>
                </c:pt>
                <c:pt idx="58">
                  <c:v>29.5793</c:v>
                </c:pt>
                <c:pt idx="59">
                  <c:v>41.229300000000009</c:v>
                </c:pt>
                <c:pt idx="60">
                  <c:v>52.226300000000009</c:v>
                </c:pt>
                <c:pt idx="61">
                  <c:v>57.684000000000005</c:v>
                </c:pt>
                <c:pt idx="62">
                  <c:v>61.893900000000002</c:v>
                </c:pt>
                <c:pt idx="63">
                  <c:v>62.459499999999998</c:v>
                </c:pt>
                <c:pt idx="64">
                  <c:v>61.680800000000005</c:v>
                </c:pt>
                <c:pt idx="65">
                  <c:v>60.446799999999996</c:v>
                </c:pt>
                <c:pt idx="66">
                  <c:v>56.389699999999998</c:v>
                </c:pt>
                <c:pt idx="67">
                  <c:v>44.970400000000005</c:v>
                </c:pt>
                <c:pt idx="68">
                  <c:v>16.082900000000002</c:v>
                </c:pt>
                <c:pt idx="69">
                  <c:v>2.0505499999999994</c:v>
                </c:pt>
                <c:pt idx="70">
                  <c:v>1.5900700000000001</c:v>
                </c:pt>
                <c:pt idx="71">
                  <c:v>4.2464900000000014</c:v>
                </c:pt>
              </c:numCache>
            </c:numRef>
          </c:val>
          <c:smooth val="0"/>
        </c:ser>
        <c:ser>
          <c:idx val="3"/>
          <c:order val="3"/>
          <c:tx>
            <c:v>ART_Zelenograd</c:v>
          </c:tx>
          <c:spPr>
            <a:ln w="28575"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Лист2!$K$3:$K$74</c:f>
              <c:numCache>
                <c:formatCode>General</c:formatCode>
                <c:ptCount val="7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1</c:v>
                </c:pt>
                <c:pt idx="25">
                  <c:v>2</c:v>
                </c:pt>
                <c:pt idx="26">
                  <c:v>3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10</c:v>
                </c:pt>
                <c:pt idx="34">
                  <c:v>11</c:v>
                </c:pt>
                <c:pt idx="35">
                  <c:v>12</c:v>
                </c:pt>
                <c:pt idx="36">
                  <c:v>13</c:v>
                </c:pt>
                <c:pt idx="37">
                  <c:v>14</c:v>
                </c:pt>
                <c:pt idx="38">
                  <c:v>15</c:v>
                </c:pt>
                <c:pt idx="39">
                  <c:v>16</c:v>
                </c:pt>
                <c:pt idx="40">
                  <c:v>17</c:v>
                </c:pt>
                <c:pt idx="41">
                  <c:v>18</c:v>
                </c:pt>
                <c:pt idx="42">
                  <c:v>19</c:v>
                </c:pt>
                <c:pt idx="43">
                  <c:v>20</c:v>
                </c:pt>
                <c:pt idx="44">
                  <c:v>21</c:v>
                </c:pt>
                <c:pt idx="45">
                  <c:v>22</c:v>
                </c:pt>
                <c:pt idx="46">
                  <c:v>23</c:v>
                </c:pt>
                <c:pt idx="47">
                  <c:v>24</c:v>
                </c:pt>
                <c:pt idx="48">
                  <c:v>1</c:v>
                </c:pt>
                <c:pt idx="49">
                  <c:v>2</c:v>
                </c:pt>
                <c:pt idx="50">
                  <c:v>3</c:v>
                </c:pt>
                <c:pt idx="51">
                  <c:v>4</c:v>
                </c:pt>
                <c:pt idx="52">
                  <c:v>5</c:v>
                </c:pt>
                <c:pt idx="53">
                  <c:v>6</c:v>
                </c:pt>
                <c:pt idx="54">
                  <c:v>7</c:v>
                </c:pt>
                <c:pt idx="55">
                  <c:v>8</c:v>
                </c:pt>
                <c:pt idx="56">
                  <c:v>9</c:v>
                </c:pt>
                <c:pt idx="57">
                  <c:v>10</c:v>
                </c:pt>
                <c:pt idx="58">
                  <c:v>11</c:v>
                </c:pt>
                <c:pt idx="59">
                  <c:v>12</c:v>
                </c:pt>
                <c:pt idx="60">
                  <c:v>13</c:v>
                </c:pt>
                <c:pt idx="61">
                  <c:v>14</c:v>
                </c:pt>
                <c:pt idx="62">
                  <c:v>15</c:v>
                </c:pt>
                <c:pt idx="63">
                  <c:v>16</c:v>
                </c:pt>
                <c:pt idx="64">
                  <c:v>17</c:v>
                </c:pt>
                <c:pt idx="65">
                  <c:v>18</c:v>
                </c:pt>
                <c:pt idx="66">
                  <c:v>19</c:v>
                </c:pt>
                <c:pt idx="67">
                  <c:v>20</c:v>
                </c:pt>
                <c:pt idx="68">
                  <c:v>21</c:v>
                </c:pt>
                <c:pt idx="69">
                  <c:v>22</c:v>
                </c:pt>
                <c:pt idx="70">
                  <c:v>23</c:v>
                </c:pt>
                <c:pt idx="71">
                  <c:v>24</c:v>
                </c:pt>
              </c:numCache>
            </c:numRef>
          </c:cat>
          <c:val>
            <c:numRef>
              <c:f>O3июль!$E$125:$E$196</c:f>
              <c:numCache>
                <c:formatCode>0</c:formatCode>
                <c:ptCount val="72"/>
                <c:pt idx="0">
                  <c:v>54.038900000000005</c:v>
                </c:pt>
                <c:pt idx="1">
                  <c:v>46.930600000000005</c:v>
                </c:pt>
                <c:pt idx="2">
                  <c:v>42.658300000000011</c:v>
                </c:pt>
                <c:pt idx="3">
                  <c:v>42.135600000000011</c:v>
                </c:pt>
                <c:pt idx="4">
                  <c:v>42.687000000000005</c:v>
                </c:pt>
                <c:pt idx="5">
                  <c:v>40.690900000000006</c:v>
                </c:pt>
                <c:pt idx="6">
                  <c:v>38.729300000000009</c:v>
                </c:pt>
                <c:pt idx="7">
                  <c:v>36.870000000000005</c:v>
                </c:pt>
                <c:pt idx="8">
                  <c:v>35.336800000000004</c:v>
                </c:pt>
                <c:pt idx="9">
                  <c:v>36.771600000000007</c:v>
                </c:pt>
                <c:pt idx="10">
                  <c:v>40.210600000000007</c:v>
                </c:pt>
                <c:pt idx="11">
                  <c:v>46.228400000000008</c:v>
                </c:pt>
                <c:pt idx="12">
                  <c:v>53.992600000000003</c:v>
                </c:pt>
                <c:pt idx="13">
                  <c:v>58.720900000000007</c:v>
                </c:pt>
                <c:pt idx="14">
                  <c:v>65.037200000000013</c:v>
                </c:pt>
                <c:pt idx="15">
                  <c:v>69.2821</c:v>
                </c:pt>
                <c:pt idx="16">
                  <c:v>70.965100000000007</c:v>
                </c:pt>
                <c:pt idx="17">
                  <c:v>69.807199999999995</c:v>
                </c:pt>
                <c:pt idx="18">
                  <c:v>64.401500000000013</c:v>
                </c:pt>
                <c:pt idx="19">
                  <c:v>54.438700000000004</c:v>
                </c:pt>
                <c:pt idx="20">
                  <c:v>47.748700000000007</c:v>
                </c:pt>
                <c:pt idx="21">
                  <c:v>42.630100000000006</c:v>
                </c:pt>
                <c:pt idx="22">
                  <c:v>41.609900000000003</c:v>
                </c:pt>
                <c:pt idx="23">
                  <c:v>42.336800000000004</c:v>
                </c:pt>
                <c:pt idx="24">
                  <c:v>41.519200000000005</c:v>
                </c:pt>
                <c:pt idx="25">
                  <c:v>40.530100000000004</c:v>
                </c:pt>
                <c:pt idx="26">
                  <c:v>40.604400000000005</c:v>
                </c:pt>
                <c:pt idx="27">
                  <c:v>41.410299999999999</c:v>
                </c:pt>
                <c:pt idx="28">
                  <c:v>44.477800000000002</c:v>
                </c:pt>
                <c:pt idx="29">
                  <c:v>44.312200000000004</c:v>
                </c:pt>
                <c:pt idx="30">
                  <c:v>40.966700000000003</c:v>
                </c:pt>
                <c:pt idx="31">
                  <c:v>34.740700000000004</c:v>
                </c:pt>
                <c:pt idx="32">
                  <c:v>31.96759999999999</c:v>
                </c:pt>
                <c:pt idx="33">
                  <c:v>35.190600000000003</c:v>
                </c:pt>
                <c:pt idx="34">
                  <c:v>42.735400000000013</c:v>
                </c:pt>
                <c:pt idx="35">
                  <c:v>50.113800000000005</c:v>
                </c:pt>
                <c:pt idx="36">
                  <c:v>64.265000000000001</c:v>
                </c:pt>
                <c:pt idx="37">
                  <c:v>68.172899999999984</c:v>
                </c:pt>
                <c:pt idx="38">
                  <c:v>70.214100000000016</c:v>
                </c:pt>
                <c:pt idx="39">
                  <c:v>71.051900000000003</c:v>
                </c:pt>
                <c:pt idx="40">
                  <c:v>72.555599999999998</c:v>
                </c:pt>
                <c:pt idx="41">
                  <c:v>69.427100000000024</c:v>
                </c:pt>
                <c:pt idx="42">
                  <c:v>65.599999999999994</c:v>
                </c:pt>
                <c:pt idx="43">
                  <c:v>61.238000000000007</c:v>
                </c:pt>
                <c:pt idx="44">
                  <c:v>52.452200000000005</c:v>
                </c:pt>
                <c:pt idx="45">
                  <c:v>48.745600000000003</c:v>
                </c:pt>
                <c:pt idx="46">
                  <c:v>46.151499999999999</c:v>
                </c:pt>
                <c:pt idx="47">
                  <c:v>44.060100000000006</c:v>
                </c:pt>
                <c:pt idx="48">
                  <c:v>36.551300000000005</c:v>
                </c:pt>
                <c:pt idx="49">
                  <c:v>12.941700000000001</c:v>
                </c:pt>
                <c:pt idx="50">
                  <c:v>0.12706300000000001</c:v>
                </c:pt>
                <c:pt idx="51">
                  <c:v>0.12486800000000002</c:v>
                </c:pt>
                <c:pt idx="52">
                  <c:v>0.35804800000000009</c:v>
                </c:pt>
                <c:pt idx="53">
                  <c:v>1.0180799999999999</c:v>
                </c:pt>
                <c:pt idx="54">
                  <c:v>3.6770499999999995</c:v>
                </c:pt>
                <c:pt idx="55">
                  <c:v>9.8047000000000004</c:v>
                </c:pt>
                <c:pt idx="56">
                  <c:v>13.669400000000001</c:v>
                </c:pt>
                <c:pt idx="57">
                  <c:v>19.657000000000004</c:v>
                </c:pt>
                <c:pt idx="58">
                  <c:v>26.526199999999996</c:v>
                </c:pt>
                <c:pt idx="59">
                  <c:v>28.3323</c:v>
                </c:pt>
                <c:pt idx="60">
                  <c:v>35.76870000000001</c:v>
                </c:pt>
                <c:pt idx="61">
                  <c:v>46.989599999999996</c:v>
                </c:pt>
                <c:pt idx="62">
                  <c:v>58.2727</c:v>
                </c:pt>
                <c:pt idx="63">
                  <c:v>66.927799999999991</c:v>
                </c:pt>
                <c:pt idx="64">
                  <c:v>73.990499999999997</c:v>
                </c:pt>
                <c:pt idx="65">
                  <c:v>78.091400000000007</c:v>
                </c:pt>
                <c:pt idx="66">
                  <c:v>77.325799999999987</c:v>
                </c:pt>
                <c:pt idx="67">
                  <c:v>69.296300000000002</c:v>
                </c:pt>
                <c:pt idx="68">
                  <c:v>60.168200000000013</c:v>
                </c:pt>
                <c:pt idx="69">
                  <c:v>54.264900000000004</c:v>
                </c:pt>
                <c:pt idx="70">
                  <c:v>42.9343</c:v>
                </c:pt>
                <c:pt idx="71">
                  <c:v>28.515000000000001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517248"/>
        <c:axId val="114380160"/>
      </c:lineChart>
      <c:catAx>
        <c:axId val="70517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/>
                </a:pPr>
                <a:r>
                  <a:rPr lang="en-US" sz="1200" b="1"/>
                  <a:t>Hours</a:t>
                </a:r>
                <a:endParaRPr lang="ru-RU" sz="1200" b="1"/>
              </a:p>
            </c:rich>
          </c:tx>
          <c:layout>
            <c:manualLayout>
              <c:xMode val="edge"/>
              <c:yMode val="edge"/>
              <c:x val="0.48648274787788337"/>
              <c:y val="0.933715793318080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11438016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14380160"/>
        <c:scaling>
          <c:orientation val="minMax"/>
          <c:max val="18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b="1" i="0" baseline="0" dirty="0" err="1"/>
                  <a:t>μg</a:t>
                </a:r>
                <a:r>
                  <a:rPr lang="en-US" sz="1200" b="1" i="0" baseline="0" dirty="0"/>
                  <a:t>/m3</a:t>
                </a:r>
                <a:endParaRPr lang="ru-RU" sz="1200" b="1" i="0" baseline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de-DE"/>
          </a:p>
        </c:txPr>
        <c:crossAx val="70517248"/>
        <c:crosses val="autoZero"/>
        <c:crossBetween val="between"/>
      </c:valAx>
      <c:spPr>
        <a:solidFill>
          <a:schemeClr val="bg1"/>
        </a:solidFill>
        <a:ln w="25400">
          <a:noFill/>
        </a:ln>
      </c:spPr>
    </c:plotArea>
    <c:legend>
      <c:legendPos val="b"/>
      <c:layout>
        <c:manualLayout>
          <c:xMode val="edge"/>
          <c:yMode val="edge"/>
          <c:x val="0.1415476801489941"/>
          <c:y val="3.8207002648158912E-2"/>
          <c:w val="0.82622459125527148"/>
          <c:h val="0.1249679290444316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07174103237096E-2"/>
          <c:y val="5.1400554097404488E-2"/>
          <c:w val="0.88981386701662291"/>
          <c:h val="0.8326195683872849"/>
        </c:manualLayout>
      </c:layout>
      <c:lineChart>
        <c:grouping val="standard"/>
        <c:varyColors val="0"/>
        <c:ser>
          <c:idx val="0"/>
          <c:order val="0"/>
          <c:tx>
            <c:strRef>
              <c:f>NO2июль!$V$4</c:f>
              <c:strCache>
                <c:ptCount val="1"/>
                <c:pt idx="0">
                  <c:v>Kosino_OBS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NO2июль!$AB$5:$AB$48</c:f>
              <c:numCache>
                <c:formatCode>m/d/yyyy</c:formatCode>
                <c:ptCount val="44"/>
                <c:pt idx="0">
                  <c:v>41092</c:v>
                </c:pt>
                <c:pt idx="1">
                  <c:v>41093</c:v>
                </c:pt>
                <c:pt idx="2">
                  <c:v>41094</c:v>
                </c:pt>
                <c:pt idx="3">
                  <c:v>41095</c:v>
                </c:pt>
                <c:pt idx="4">
                  <c:v>41096</c:v>
                </c:pt>
                <c:pt idx="5">
                  <c:v>41097</c:v>
                </c:pt>
                <c:pt idx="6">
                  <c:v>41098</c:v>
                </c:pt>
                <c:pt idx="7">
                  <c:v>41099</c:v>
                </c:pt>
                <c:pt idx="8">
                  <c:v>41100</c:v>
                </c:pt>
                <c:pt idx="9">
                  <c:v>41101</c:v>
                </c:pt>
                <c:pt idx="10">
                  <c:v>41102</c:v>
                </c:pt>
                <c:pt idx="11">
                  <c:v>41103</c:v>
                </c:pt>
                <c:pt idx="12">
                  <c:v>41104</c:v>
                </c:pt>
                <c:pt idx="13">
                  <c:v>41105</c:v>
                </c:pt>
                <c:pt idx="14">
                  <c:v>41106</c:v>
                </c:pt>
                <c:pt idx="15">
                  <c:v>41107</c:v>
                </c:pt>
                <c:pt idx="16">
                  <c:v>41108</c:v>
                </c:pt>
                <c:pt idx="17">
                  <c:v>41109</c:v>
                </c:pt>
                <c:pt idx="18">
                  <c:v>41110</c:v>
                </c:pt>
                <c:pt idx="19">
                  <c:v>41111</c:v>
                </c:pt>
                <c:pt idx="20">
                  <c:v>41112</c:v>
                </c:pt>
                <c:pt idx="21">
                  <c:v>41113</c:v>
                </c:pt>
                <c:pt idx="22">
                  <c:v>41114</c:v>
                </c:pt>
                <c:pt idx="23">
                  <c:v>41115</c:v>
                </c:pt>
                <c:pt idx="24">
                  <c:v>41116</c:v>
                </c:pt>
                <c:pt idx="25">
                  <c:v>41117</c:v>
                </c:pt>
                <c:pt idx="26">
                  <c:v>41118</c:v>
                </c:pt>
                <c:pt idx="27">
                  <c:v>41119</c:v>
                </c:pt>
                <c:pt idx="28">
                  <c:v>41120</c:v>
                </c:pt>
                <c:pt idx="29">
                  <c:v>41121</c:v>
                </c:pt>
                <c:pt idx="30">
                  <c:v>41122</c:v>
                </c:pt>
                <c:pt idx="31">
                  <c:v>41123</c:v>
                </c:pt>
                <c:pt idx="32">
                  <c:v>41124</c:v>
                </c:pt>
                <c:pt idx="33">
                  <c:v>41125</c:v>
                </c:pt>
                <c:pt idx="34">
                  <c:v>41126</c:v>
                </c:pt>
                <c:pt idx="35">
                  <c:v>41127</c:v>
                </c:pt>
                <c:pt idx="36">
                  <c:v>41128</c:v>
                </c:pt>
                <c:pt idx="37">
                  <c:v>41129</c:v>
                </c:pt>
                <c:pt idx="38">
                  <c:v>41130</c:v>
                </c:pt>
                <c:pt idx="39">
                  <c:v>41131</c:v>
                </c:pt>
                <c:pt idx="40">
                  <c:v>41132</c:v>
                </c:pt>
                <c:pt idx="41">
                  <c:v>41133</c:v>
                </c:pt>
                <c:pt idx="42">
                  <c:v>41134</c:v>
                </c:pt>
                <c:pt idx="43">
                  <c:v>41135</c:v>
                </c:pt>
              </c:numCache>
            </c:numRef>
          </c:cat>
          <c:val>
            <c:numRef>
              <c:f>NO2июль!$V$5:$V$48</c:f>
              <c:numCache>
                <c:formatCode>0</c:formatCode>
                <c:ptCount val="44"/>
                <c:pt idx="0">
                  <c:v>35.333333333333336</c:v>
                </c:pt>
                <c:pt idx="1">
                  <c:v>34.739130434782609</c:v>
                </c:pt>
                <c:pt idx="2">
                  <c:v>30.583333333333332</c:v>
                </c:pt>
                <c:pt idx="3">
                  <c:v>25.458333333333332</c:v>
                </c:pt>
                <c:pt idx="4">
                  <c:v>24.291666666666668</c:v>
                </c:pt>
                <c:pt idx="5">
                  <c:v>52.666666666666664</c:v>
                </c:pt>
                <c:pt idx="6">
                  <c:v>57.5</c:v>
                </c:pt>
                <c:pt idx="7">
                  <c:v>92.166666666666671</c:v>
                </c:pt>
                <c:pt idx="8">
                  <c:v>44.083333333333336</c:v>
                </c:pt>
                <c:pt idx="9">
                  <c:v>53</c:v>
                </c:pt>
                <c:pt idx="10">
                  <c:v>56.875</c:v>
                </c:pt>
                <c:pt idx="11">
                  <c:v>45.916666666666664</c:v>
                </c:pt>
                <c:pt idx="12">
                  <c:v>49.391304347826086</c:v>
                </c:pt>
                <c:pt idx="13">
                  <c:v>68.833333333333329</c:v>
                </c:pt>
                <c:pt idx="14">
                  <c:v>50</c:v>
                </c:pt>
                <c:pt idx="15">
                  <c:v>41.25</c:v>
                </c:pt>
                <c:pt idx="16">
                  <c:v>43.625</c:v>
                </c:pt>
                <c:pt idx="17">
                  <c:v>35.041666666666664</c:v>
                </c:pt>
                <c:pt idx="18">
                  <c:v>44.708333333333336</c:v>
                </c:pt>
                <c:pt idx="19">
                  <c:v>58.291666666666664</c:v>
                </c:pt>
                <c:pt idx="20">
                  <c:v>55</c:v>
                </c:pt>
                <c:pt idx="21">
                  <c:v>60.375</c:v>
                </c:pt>
                <c:pt idx="22">
                  <c:v>58.75</c:v>
                </c:pt>
                <c:pt idx="23">
                  <c:v>76.458333333333329</c:v>
                </c:pt>
                <c:pt idx="24">
                  <c:v>33.25</c:v>
                </c:pt>
                <c:pt idx="25">
                  <c:v>29.041666666666668</c:v>
                </c:pt>
                <c:pt idx="26">
                  <c:v>62.625</c:v>
                </c:pt>
                <c:pt idx="27">
                  <c:v>73.125</c:v>
                </c:pt>
                <c:pt idx="28">
                  <c:v>83.333333333333329</c:v>
                </c:pt>
                <c:pt idx="29">
                  <c:v>55.333333333333336</c:v>
                </c:pt>
                <c:pt idx="30">
                  <c:v>42.708333333333336</c:v>
                </c:pt>
                <c:pt idx="31">
                  <c:v>45.416666666666664</c:v>
                </c:pt>
                <c:pt idx="32">
                  <c:v>53.208333333333336</c:v>
                </c:pt>
                <c:pt idx="33">
                  <c:v>45.125</c:v>
                </c:pt>
                <c:pt idx="34">
                  <c:v>44.5</c:v>
                </c:pt>
                <c:pt idx="35">
                  <c:v>44.541666666666664</c:v>
                </c:pt>
                <c:pt idx="36">
                  <c:v>67.916666666666671</c:v>
                </c:pt>
                <c:pt idx="37">
                  <c:v>65.291666666666671</c:v>
                </c:pt>
                <c:pt idx="38">
                  <c:v>46.666666666666664</c:v>
                </c:pt>
                <c:pt idx="39">
                  <c:v>45.833333333333336</c:v>
                </c:pt>
                <c:pt idx="40">
                  <c:v>17.541666666666668</c:v>
                </c:pt>
                <c:pt idx="41">
                  <c:v>15.291666666666666</c:v>
                </c:pt>
                <c:pt idx="42">
                  <c:v>41.625</c:v>
                </c:pt>
                <c:pt idx="43">
                  <c:v>36.625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NO2июль!$W$4</c:f>
              <c:strCache>
                <c:ptCount val="1"/>
                <c:pt idx="0">
                  <c:v>Vernadskogo_OBS</c:v>
                </c:pt>
              </c:strCache>
            </c:strRef>
          </c:tx>
          <c:spPr>
            <a:ln>
              <a:solidFill>
                <a:srgbClr val="FF0701"/>
              </a:solidFill>
            </a:ln>
          </c:spPr>
          <c:marker>
            <c:symbol val="none"/>
          </c:marker>
          <c:cat>
            <c:numRef>
              <c:f>NO2июль!$AB$5:$AB$48</c:f>
              <c:numCache>
                <c:formatCode>m/d/yyyy</c:formatCode>
                <c:ptCount val="44"/>
                <c:pt idx="0">
                  <c:v>41092</c:v>
                </c:pt>
                <c:pt idx="1">
                  <c:v>41093</c:v>
                </c:pt>
                <c:pt idx="2">
                  <c:v>41094</c:v>
                </c:pt>
                <c:pt idx="3">
                  <c:v>41095</c:v>
                </c:pt>
                <c:pt idx="4">
                  <c:v>41096</c:v>
                </c:pt>
                <c:pt idx="5">
                  <c:v>41097</c:v>
                </c:pt>
                <c:pt idx="6">
                  <c:v>41098</c:v>
                </c:pt>
                <c:pt idx="7">
                  <c:v>41099</c:v>
                </c:pt>
                <c:pt idx="8">
                  <c:v>41100</c:v>
                </c:pt>
                <c:pt idx="9">
                  <c:v>41101</c:v>
                </c:pt>
                <c:pt idx="10">
                  <c:v>41102</c:v>
                </c:pt>
                <c:pt idx="11">
                  <c:v>41103</c:v>
                </c:pt>
                <c:pt idx="12">
                  <c:v>41104</c:v>
                </c:pt>
                <c:pt idx="13">
                  <c:v>41105</c:v>
                </c:pt>
                <c:pt idx="14">
                  <c:v>41106</c:v>
                </c:pt>
                <c:pt idx="15">
                  <c:v>41107</c:v>
                </c:pt>
                <c:pt idx="16">
                  <c:v>41108</c:v>
                </c:pt>
                <c:pt idx="17">
                  <c:v>41109</c:v>
                </c:pt>
                <c:pt idx="18">
                  <c:v>41110</c:v>
                </c:pt>
                <c:pt idx="19">
                  <c:v>41111</c:v>
                </c:pt>
                <c:pt idx="20">
                  <c:v>41112</c:v>
                </c:pt>
                <c:pt idx="21">
                  <c:v>41113</c:v>
                </c:pt>
                <c:pt idx="22">
                  <c:v>41114</c:v>
                </c:pt>
                <c:pt idx="23">
                  <c:v>41115</c:v>
                </c:pt>
                <c:pt idx="24">
                  <c:v>41116</c:v>
                </c:pt>
                <c:pt idx="25">
                  <c:v>41117</c:v>
                </c:pt>
                <c:pt idx="26">
                  <c:v>41118</c:v>
                </c:pt>
                <c:pt idx="27">
                  <c:v>41119</c:v>
                </c:pt>
                <c:pt idx="28">
                  <c:v>41120</c:v>
                </c:pt>
                <c:pt idx="29">
                  <c:v>41121</c:v>
                </c:pt>
                <c:pt idx="30">
                  <c:v>41122</c:v>
                </c:pt>
                <c:pt idx="31">
                  <c:v>41123</c:v>
                </c:pt>
                <c:pt idx="32">
                  <c:v>41124</c:v>
                </c:pt>
                <c:pt idx="33">
                  <c:v>41125</c:v>
                </c:pt>
                <c:pt idx="34">
                  <c:v>41126</c:v>
                </c:pt>
                <c:pt idx="35">
                  <c:v>41127</c:v>
                </c:pt>
                <c:pt idx="36">
                  <c:v>41128</c:v>
                </c:pt>
                <c:pt idx="37">
                  <c:v>41129</c:v>
                </c:pt>
                <c:pt idx="38">
                  <c:v>41130</c:v>
                </c:pt>
                <c:pt idx="39">
                  <c:v>41131</c:v>
                </c:pt>
                <c:pt idx="40">
                  <c:v>41132</c:v>
                </c:pt>
                <c:pt idx="41">
                  <c:v>41133</c:v>
                </c:pt>
                <c:pt idx="42">
                  <c:v>41134</c:v>
                </c:pt>
                <c:pt idx="43">
                  <c:v>41135</c:v>
                </c:pt>
              </c:numCache>
            </c:numRef>
          </c:cat>
          <c:val>
            <c:numRef>
              <c:f>NO2июль!$W$5:$W$48</c:f>
              <c:numCache>
                <c:formatCode>0</c:formatCode>
                <c:ptCount val="44"/>
                <c:pt idx="0">
                  <c:v>25.416666666666668</c:v>
                </c:pt>
                <c:pt idx="1">
                  <c:v>39.583333333333336</c:v>
                </c:pt>
                <c:pt idx="2">
                  <c:v>37.625</c:v>
                </c:pt>
                <c:pt idx="3">
                  <c:v>36.166666666666664</c:v>
                </c:pt>
                <c:pt idx="4">
                  <c:v>31.041666666666668</c:v>
                </c:pt>
                <c:pt idx="5">
                  <c:v>24.125</c:v>
                </c:pt>
                <c:pt idx="6">
                  <c:v>36.166666666666664</c:v>
                </c:pt>
                <c:pt idx="7">
                  <c:v>62.333333333333336</c:v>
                </c:pt>
                <c:pt idx="8">
                  <c:v>61.083333333333336</c:v>
                </c:pt>
                <c:pt idx="9">
                  <c:v>47.833333333333336</c:v>
                </c:pt>
                <c:pt idx="10">
                  <c:v>30.291666666666668</c:v>
                </c:pt>
                <c:pt idx="11">
                  <c:v>38.25</c:v>
                </c:pt>
                <c:pt idx="12">
                  <c:v>27.291666666666668</c:v>
                </c:pt>
                <c:pt idx="13">
                  <c:v>38.916666666666664</c:v>
                </c:pt>
                <c:pt idx="14">
                  <c:v>27.958333333333332</c:v>
                </c:pt>
                <c:pt idx="15">
                  <c:v>26.666666666666668</c:v>
                </c:pt>
                <c:pt idx="16">
                  <c:v>27.375</c:v>
                </c:pt>
                <c:pt idx="17">
                  <c:v>19.041666666666668</c:v>
                </c:pt>
                <c:pt idx="18">
                  <c:v>30.875</c:v>
                </c:pt>
                <c:pt idx="19">
                  <c:v>30.208333333333332</c:v>
                </c:pt>
                <c:pt idx="20">
                  <c:v>27.583333333333332</c:v>
                </c:pt>
                <c:pt idx="21">
                  <c:v>27.583333333333332</c:v>
                </c:pt>
                <c:pt idx="22">
                  <c:v>49.458333333333336</c:v>
                </c:pt>
                <c:pt idx="23">
                  <c:v>62.916666666666664</c:v>
                </c:pt>
                <c:pt idx="24">
                  <c:v>56.875</c:v>
                </c:pt>
                <c:pt idx="25">
                  <c:v>35.666666666666664</c:v>
                </c:pt>
                <c:pt idx="26">
                  <c:v>39.541666666666664</c:v>
                </c:pt>
                <c:pt idx="27">
                  <c:v>59.916666666666664</c:v>
                </c:pt>
                <c:pt idx="28">
                  <c:v>63.875</c:v>
                </c:pt>
                <c:pt idx="29">
                  <c:v>36.916666666666664</c:v>
                </c:pt>
                <c:pt idx="30">
                  <c:v>56.708333333333336</c:v>
                </c:pt>
                <c:pt idx="31">
                  <c:v>63</c:v>
                </c:pt>
                <c:pt idx="32">
                  <c:v>56.875</c:v>
                </c:pt>
                <c:pt idx="33">
                  <c:v>53.208333333333336</c:v>
                </c:pt>
                <c:pt idx="34">
                  <c:v>40.833333333333336</c:v>
                </c:pt>
                <c:pt idx="35">
                  <c:v>21.541666666666668</c:v>
                </c:pt>
                <c:pt idx="36">
                  <c:v>45.5</c:v>
                </c:pt>
                <c:pt idx="37">
                  <c:v>41.375</c:v>
                </c:pt>
                <c:pt idx="38">
                  <c:v>59.166666666666664</c:v>
                </c:pt>
                <c:pt idx="39">
                  <c:v>47.125</c:v>
                </c:pt>
                <c:pt idx="40">
                  <c:v>30.25</c:v>
                </c:pt>
                <c:pt idx="41">
                  <c:v>28.916666666666668</c:v>
                </c:pt>
                <c:pt idx="42">
                  <c:v>58.666666666666664</c:v>
                </c:pt>
                <c:pt idx="43">
                  <c:v>52.75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NO2июль!$Y$4</c:f>
              <c:strCache>
                <c:ptCount val="1"/>
                <c:pt idx="0">
                  <c:v>Kosino_ART</c:v>
                </c:pt>
              </c:strCache>
            </c:strRef>
          </c:tx>
          <c:spPr>
            <a:ln>
              <a:solidFill>
                <a:srgbClr val="7030A0"/>
              </a:solidFill>
              <a:prstDash val="sysDash"/>
            </a:ln>
          </c:spPr>
          <c:marker>
            <c:symbol val="none"/>
          </c:marker>
          <c:cat>
            <c:numRef>
              <c:f>NO2июль!$AB$5:$AB$48</c:f>
              <c:numCache>
                <c:formatCode>m/d/yyyy</c:formatCode>
                <c:ptCount val="44"/>
                <c:pt idx="0">
                  <c:v>41092</c:v>
                </c:pt>
                <c:pt idx="1">
                  <c:v>41093</c:v>
                </c:pt>
                <c:pt idx="2">
                  <c:v>41094</c:v>
                </c:pt>
                <c:pt idx="3">
                  <c:v>41095</c:v>
                </c:pt>
                <c:pt idx="4">
                  <c:v>41096</c:v>
                </c:pt>
                <c:pt idx="5">
                  <c:v>41097</c:v>
                </c:pt>
                <c:pt idx="6">
                  <c:v>41098</c:v>
                </c:pt>
                <c:pt idx="7">
                  <c:v>41099</c:v>
                </c:pt>
                <c:pt idx="8">
                  <c:v>41100</c:v>
                </c:pt>
                <c:pt idx="9">
                  <c:v>41101</c:v>
                </c:pt>
                <c:pt idx="10">
                  <c:v>41102</c:v>
                </c:pt>
                <c:pt idx="11">
                  <c:v>41103</c:v>
                </c:pt>
                <c:pt idx="12">
                  <c:v>41104</c:v>
                </c:pt>
                <c:pt idx="13">
                  <c:v>41105</c:v>
                </c:pt>
                <c:pt idx="14">
                  <c:v>41106</c:v>
                </c:pt>
                <c:pt idx="15">
                  <c:v>41107</c:v>
                </c:pt>
                <c:pt idx="16">
                  <c:v>41108</c:v>
                </c:pt>
                <c:pt idx="17">
                  <c:v>41109</c:v>
                </c:pt>
                <c:pt idx="18">
                  <c:v>41110</c:v>
                </c:pt>
                <c:pt idx="19">
                  <c:v>41111</c:v>
                </c:pt>
                <c:pt idx="20">
                  <c:v>41112</c:v>
                </c:pt>
                <c:pt idx="21">
                  <c:v>41113</c:v>
                </c:pt>
                <c:pt idx="22">
                  <c:v>41114</c:v>
                </c:pt>
                <c:pt idx="23">
                  <c:v>41115</c:v>
                </c:pt>
                <c:pt idx="24">
                  <c:v>41116</c:v>
                </c:pt>
                <c:pt idx="25">
                  <c:v>41117</c:v>
                </c:pt>
                <c:pt idx="26">
                  <c:v>41118</c:v>
                </c:pt>
                <c:pt idx="27">
                  <c:v>41119</c:v>
                </c:pt>
                <c:pt idx="28">
                  <c:v>41120</c:v>
                </c:pt>
                <c:pt idx="29">
                  <c:v>41121</c:v>
                </c:pt>
                <c:pt idx="30">
                  <c:v>41122</c:v>
                </c:pt>
                <c:pt idx="31">
                  <c:v>41123</c:v>
                </c:pt>
                <c:pt idx="32">
                  <c:v>41124</c:v>
                </c:pt>
                <c:pt idx="33">
                  <c:v>41125</c:v>
                </c:pt>
                <c:pt idx="34">
                  <c:v>41126</c:v>
                </c:pt>
                <c:pt idx="35">
                  <c:v>41127</c:v>
                </c:pt>
                <c:pt idx="36">
                  <c:v>41128</c:v>
                </c:pt>
                <c:pt idx="37">
                  <c:v>41129</c:v>
                </c:pt>
                <c:pt idx="38">
                  <c:v>41130</c:v>
                </c:pt>
                <c:pt idx="39">
                  <c:v>41131</c:v>
                </c:pt>
                <c:pt idx="40">
                  <c:v>41132</c:v>
                </c:pt>
                <c:pt idx="41">
                  <c:v>41133</c:v>
                </c:pt>
                <c:pt idx="42">
                  <c:v>41134</c:v>
                </c:pt>
                <c:pt idx="43">
                  <c:v>41135</c:v>
                </c:pt>
              </c:numCache>
            </c:numRef>
          </c:cat>
          <c:val>
            <c:numRef>
              <c:f>NO2июль!$Y$5:$Y$48</c:f>
              <c:numCache>
                <c:formatCode>0</c:formatCode>
                <c:ptCount val="44"/>
                <c:pt idx="0">
                  <c:v>92.063808333333327</c:v>
                </c:pt>
                <c:pt idx="1">
                  <c:v>108.88836079166667</c:v>
                </c:pt>
                <c:pt idx="2">
                  <c:v>78.276797000000002</c:v>
                </c:pt>
                <c:pt idx="3">
                  <c:v>14.796862541666664</c:v>
                </c:pt>
                <c:pt idx="4">
                  <c:v>17.461633166666665</c:v>
                </c:pt>
                <c:pt idx="5">
                  <c:v>14.937456124999997</c:v>
                </c:pt>
                <c:pt idx="6">
                  <c:v>13.747997083333336</c:v>
                </c:pt>
                <c:pt idx="7">
                  <c:v>24.325622499999998</c:v>
                </c:pt>
                <c:pt idx="8">
                  <c:v>33.147359291666668</c:v>
                </c:pt>
                <c:pt idx="9">
                  <c:v>38.241950874999993</c:v>
                </c:pt>
                <c:pt idx="10">
                  <c:v>85.363398250000003</c:v>
                </c:pt>
                <c:pt idx="11">
                  <c:v>54.531260666666668</c:v>
                </c:pt>
                <c:pt idx="12">
                  <c:v>33.334333541666659</c:v>
                </c:pt>
                <c:pt idx="13">
                  <c:v>80.827427499999999</c:v>
                </c:pt>
                <c:pt idx="14">
                  <c:v>46.471517500000004</c:v>
                </c:pt>
                <c:pt idx="15">
                  <c:v>110.24239162499998</c:v>
                </c:pt>
                <c:pt idx="16">
                  <c:v>85.878774583333339</c:v>
                </c:pt>
                <c:pt idx="17">
                  <c:v>62.739439125000011</c:v>
                </c:pt>
                <c:pt idx="18">
                  <c:v>49.578130791666666</c:v>
                </c:pt>
                <c:pt idx="19">
                  <c:v>59.355596291666672</c:v>
                </c:pt>
                <c:pt idx="20">
                  <c:v>49.471662916666666</c:v>
                </c:pt>
                <c:pt idx="21">
                  <c:v>149.52070000000001</c:v>
                </c:pt>
                <c:pt idx="22">
                  <c:v>88.041673041666641</c:v>
                </c:pt>
                <c:pt idx="23">
                  <c:v>96.227074166666682</c:v>
                </c:pt>
                <c:pt idx="24">
                  <c:v>161.98302795833334</c:v>
                </c:pt>
                <c:pt idx="25">
                  <c:v>116.5821625</c:v>
                </c:pt>
                <c:pt idx="26">
                  <c:v>120.28789333333333</c:v>
                </c:pt>
                <c:pt idx="27">
                  <c:v>17.086008333333336</c:v>
                </c:pt>
                <c:pt idx="28">
                  <c:v>24.191587916666666</c:v>
                </c:pt>
                <c:pt idx="29">
                  <c:v>66.448802916666665</c:v>
                </c:pt>
                <c:pt idx="30">
                  <c:v>136.64152125000001</c:v>
                </c:pt>
                <c:pt idx="31">
                  <c:v>114.37722958333337</c:v>
                </c:pt>
                <c:pt idx="32">
                  <c:v>53.477634166666682</c:v>
                </c:pt>
                <c:pt idx="33">
                  <c:v>22.285815833333334</c:v>
                </c:pt>
                <c:pt idx="34">
                  <c:v>26.1320975</c:v>
                </c:pt>
                <c:pt idx="35">
                  <c:v>85.424904166666678</c:v>
                </c:pt>
                <c:pt idx="36">
                  <c:v>58.994970791666667</c:v>
                </c:pt>
                <c:pt idx="37">
                  <c:v>32.942480833333327</c:v>
                </c:pt>
                <c:pt idx="38">
                  <c:v>59.923306999999994</c:v>
                </c:pt>
                <c:pt idx="39">
                  <c:v>106.90125416666667</c:v>
                </c:pt>
                <c:pt idx="40">
                  <c:v>95.210397083333319</c:v>
                </c:pt>
                <c:pt idx="41">
                  <c:v>26.112354166666666</c:v>
                </c:pt>
                <c:pt idx="42">
                  <c:v>32.956022500000003</c:v>
                </c:pt>
                <c:pt idx="43">
                  <c:v>14.562237916666669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NO2июль!$Z$4</c:f>
              <c:strCache>
                <c:ptCount val="1"/>
                <c:pt idx="0">
                  <c:v>Vernadskogo_ART</c:v>
                </c:pt>
              </c:strCache>
            </c:strRef>
          </c:tx>
          <c:spPr>
            <a:ln>
              <a:solidFill>
                <a:srgbClr val="FF0701"/>
              </a:solidFill>
              <a:prstDash val="sysDash"/>
            </a:ln>
          </c:spPr>
          <c:marker>
            <c:symbol val="none"/>
          </c:marker>
          <c:cat>
            <c:numRef>
              <c:f>NO2июль!$AB$5:$AB$48</c:f>
              <c:numCache>
                <c:formatCode>m/d/yyyy</c:formatCode>
                <c:ptCount val="44"/>
                <c:pt idx="0">
                  <c:v>41092</c:v>
                </c:pt>
                <c:pt idx="1">
                  <c:v>41093</c:v>
                </c:pt>
                <c:pt idx="2">
                  <c:v>41094</c:v>
                </c:pt>
                <c:pt idx="3">
                  <c:v>41095</c:v>
                </c:pt>
                <c:pt idx="4">
                  <c:v>41096</c:v>
                </c:pt>
                <c:pt idx="5">
                  <c:v>41097</c:v>
                </c:pt>
                <c:pt idx="6">
                  <c:v>41098</c:v>
                </c:pt>
                <c:pt idx="7">
                  <c:v>41099</c:v>
                </c:pt>
                <c:pt idx="8">
                  <c:v>41100</c:v>
                </c:pt>
                <c:pt idx="9">
                  <c:v>41101</c:v>
                </c:pt>
                <c:pt idx="10">
                  <c:v>41102</c:v>
                </c:pt>
                <c:pt idx="11">
                  <c:v>41103</c:v>
                </c:pt>
                <c:pt idx="12">
                  <c:v>41104</c:v>
                </c:pt>
                <c:pt idx="13">
                  <c:v>41105</c:v>
                </c:pt>
                <c:pt idx="14">
                  <c:v>41106</c:v>
                </c:pt>
                <c:pt idx="15">
                  <c:v>41107</c:v>
                </c:pt>
                <c:pt idx="16">
                  <c:v>41108</c:v>
                </c:pt>
                <c:pt idx="17">
                  <c:v>41109</c:v>
                </c:pt>
                <c:pt idx="18">
                  <c:v>41110</c:v>
                </c:pt>
                <c:pt idx="19">
                  <c:v>41111</c:v>
                </c:pt>
                <c:pt idx="20">
                  <c:v>41112</c:v>
                </c:pt>
                <c:pt idx="21">
                  <c:v>41113</c:v>
                </c:pt>
                <c:pt idx="22">
                  <c:v>41114</c:v>
                </c:pt>
                <c:pt idx="23">
                  <c:v>41115</c:v>
                </c:pt>
                <c:pt idx="24">
                  <c:v>41116</c:v>
                </c:pt>
                <c:pt idx="25">
                  <c:v>41117</c:v>
                </c:pt>
                <c:pt idx="26">
                  <c:v>41118</c:v>
                </c:pt>
                <c:pt idx="27">
                  <c:v>41119</c:v>
                </c:pt>
                <c:pt idx="28">
                  <c:v>41120</c:v>
                </c:pt>
                <c:pt idx="29">
                  <c:v>41121</c:v>
                </c:pt>
                <c:pt idx="30">
                  <c:v>41122</c:v>
                </c:pt>
                <c:pt idx="31">
                  <c:v>41123</c:v>
                </c:pt>
                <c:pt idx="32">
                  <c:v>41124</c:v>
                </c:pt>
                <c:pt idx="33">
                  <c:v>41125</c:v>
                </c:pt>
                <c:pt idx="34">
                  <c:v>41126</c:v>
                </c:pt>
                <c:pt idx="35">
                  <c:v>41127</c:v>
                </c:pt>
                <c:pt idx="36">
                  <c:v>41128</c:v>
                </c:pt>
                <c:pt idx="37">
                  <c:v>41129</c:v>
                </c:pt>
                <c:pt idx="38">
                  <c:v>41130</c:v>
                </c:pt>
                <c:pt idx="39">
                  <c:v>41131</c:v>
                </c:pt>
                <c:pt idx="40">
                  <c:v>41132</c:v>
                </c:pt>
                <c:pt idx="41">
                  <c:v>41133</c:v>
                </c:pt>
                <c:pt idx="42">
                  <c:v>41134</c:v>
                </c:pt>
                <c:pt idx="43">
                  <c:v>41135</c:v>
                </c:pt>
              </c:numCache>
            </c:numRef>
          </c:cat>
          <c:val>
            <c:numRef>
              <c:f>NO2июль!$Z$5:$Z$48</c:f>
              <c:numCache>
                <c:formatCode>0</c:formatCode>
                <c:ptCount val="44"/>
                <c:pt idx="0">
                  <c:v>153.58886666666669</c:v>
                </c:pt>
                <c:pt idx="1">
                  <c:v>62.633247183333339</c:v>
                </c:pt>
                <c:pt idx="2">
                  <c:v>59.798370287499985</c:v>
                </c:pt>
                <c:pt idx="3">
                  <c:v>56.200246095833336</c:v>
                </c:pt>
                <c:pt idx="4">
                  <c:v>80.809270658333318</c:v>
                </c:pt>
                <c:pt idx="5">
                  <c:v>84.972352779166656</c:v>
                </c:pt>
                <c:pt idx="6">
                  <c:v>88.174191666666673</c:v>
                </c:pt>
                <c:pt idx="7">
                  <c:v>72.168875</c:v>
                </c:pt>
                <c:pt idx="8">
                  <c:v>64.610046291666677</c:v>
                </c:pt>
                <c:pt idx="9">
                  <c:v>31.419273901250008</c:v>
                </c:pt>
                <c:pt idx="10">
                  <c:v>138.94899354166668</c:v>
                </c:pt>
                <c:pt idx="11">
                  <c:v>74.295093736666672</c:v>
                </c:pt>
                <c:pt idx="12">
                  <c:v>52.110596495833335</c:v>
                </c:pt>
                <c:pt idx="13">
                  <c:v>59.135269166666667</c:v>
                </c:pt>
                <c:pt idx="14">
                  <c:v>109.51050416666665</c:v>
                </c:pt>
                <c:pt idx="15">
                  <c:v>56.059292640416658</c:v>
                </c:pt>
                <c:pt idx="16">
                  <c:v>64.011950954166664</c:v>
                </c:pt>
                <c:pt idx="17">
                  <c:v>35.05318175875</c:v>
                </c:pt>
                <c:pt idx="18">
                  <c:v>28.919956828333337</c:v>
                </c:pt>
                <c:pt idx="19">
                  <c:v>43.834862098333332</c:v>
                </c:pt>
                <c:pt idx="20">
                  <c:v>32.909415416666661</c:v>
                </c:pt>
                <c:pt idx="21">
                  <c:v>84.280745833333327</c:v>
                </c:pt>
                <c:pt idx="22">
                  <c:v>50.445161666666671</c:v>
                </c:pt>
                <c:pt idx="23">
                  <c:v>50.072685000000007</c:v>
                </c:pt>
                <c:pt idx="24">
                  <c:v>125.96037166666667</c:v>
                </c:pt>
                <c:pt idx="25">
                  <c:v>123.98589583333336</c:v>
                </c:pt>
                <c:pt idx="26">
                  <c:v>93.540485416666669</c:v>
                </c:pt>
                <c:pt idx="27">
                  <c:v>152.9673875</c:v>
                </c:pt>
                <c:pt idx="28">
                  <c:v>84.871375</c:v>
                </c:pt>
                <c:pt idx="29">
                  <c:v>94.145947117916663</c:v>
                </c:pt>
                <c:pt idx="30">
                  <c:v>61.979495416666673</c:v>
                </c:pt>
                <c:pt idx="31">
                  <c:v>53.694242364583339</c:v>
                </c:pt>
                <c:pt idx="32">
                  <c:v>80.532390479166665</c:v>
                </c:pt>
                <c:pt idx="33">
                  <c:v>108.50640416666664</c:v>
                </c:pt>
                <c:pt idx="34">
                  <c:v>120.61795833333333</c:v>
                </c:pt>
                <c:pt idx="35">
                  <c:v>89.757904166666677</c:v>
                </c:pt>
                <c:pt idx="36">
                  <c:v>129.76949458333334</c:v>
                </c:pt>
                <c:pt idx="37">
                  <c:v>71.99870670833333</c:v>
                </c:pt>
                <c:pt idx="38">
                  <c:v>41.131725833333341</c:v>
                </c:pt>
                <c:pt idx="39">
                  <c:v>61.283913864166664</c:v>
                </c:pt>
                <c:pt idx="40">
                  <c:v>98.308392479583333</c:v>
                </c:pt>
                <c:pt idx="41">
                  <c:v>157.80967916666668</c:v>
                </c:pt>
                <c:pt idx="42">
                  <c:v>108.12320833333337</c:v>
                </c:pt>
                <c:pt idx="43">
                  <c:v>84.791677083333354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517760"/>
        <c:axId val="114381888"/>
      </c:lineChart>
      <c:dateAx>
        <c:axId val="7051776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2040000"/>
          <a:lstStyle/>
          <a:p>
            <a:pPr>
              <a:defRPr sz="1050"/>
            </a:pPr>
            <a:endParaRPr lang="de-DE"/>
          </a:p>
        </c:txPr>
        <c:crossAx val="114381888"/>
        <c:crosses val="autoZero"/>
        <c:auto val="1"/>
        <c:lblOffset val="100"/>
        <c:baseTimeUnit val="days"/>
        <c:majorUnit val="4"/>
        <c:majorTimeUnit val="days"/>
      </c:dateAx>
      <c:valAx>
        <c:axId val="1143818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 b="1" i="0" u="none" strike="noStrike" baseline="0">
                    <a:effectLst/>
                  </a:rPr>
                  <a:t>μg/m3</a:t>
                </a:r>
                <a:endParaRPr lang="ru-RU" sz="1100"/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70517760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13193044619422573"/>
          <c:y val="3.4780548264800241E-3"/>
          <c:w val="0.78473622047244096"/>
          <c:h val="0.11861467659008378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de-DE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7B02A-4CE7-429B-901A-94E3F437D4EC}" type="doc">
      <dgm:prSet loTypeId="urn:microsoft.com/office/officeart/2005/8/layout/cycle2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31D10BF-D648-4E3C-81F3-15BB2733E31B}">
      <dgm:prSet phldrT="[Text]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GB" b="1" dirty="0" smtClean="0">
              <a:latin typeface="+mn-lt"/>
            </a:rPr>
            <a:t>Atmospheric </a:t>
          </a:r>
          <a:r>
            <a:rPr lang="en-GB" b="1" baseline="0" dirty="0" smtClean="0">
              <a:latin typeface="+mn-lt"/>
            </a:rPr>
            <a:t>processes</a:t>
          </a:r>
          <a:endParaRPr lang="en-GB" b="1" baseline="0" dirty="0">
            <a:latin typeface="+mn-lt"/>
          </a:endParaRPr>
        </a:p>
      </dgm:t>
    </dgm:pt>
    <dgm:pt modelId="{AECB093E-6F61-45EE-8403-03367985DA55}" type="parTrans" cxnId="{8F99457E-55E7-4207-A98B-3BDDAB48A45F}">
      <dgm:prSet/>
      <dgm:spPr/>
      <dgm:t>
        <a:bodyPr/>
        <a:lstStyle/>
        <a:p>
          <a:endParaRPr lang="en-GB"/>
        </a:p>
      </dgm:t>
    </dgm:pt>
    <dgm:pt modelId="{C03A5E6C-CC68-4FB9-AAAD-16273999AE4F}" type="sibTrans" cxnId="{8F99457E-55E7-4207-A98B-3BDDAB48A45F}">
      <dgm:prSet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endParaRPr lang="en-GB"/>
        </a:p>
      </dgm:t>
    </dgm:pt>
    <dgm:pt modelId="{1643281E-ECF9-4F72-9849-81AEBB65DF73}">
      <dgm:prSet phldrT="[Text]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GB" b="1" smtClean="0"/>
            <a:t>Emissions</a:t>
          </a:r>
          <a:endParaRPr lang="en-GB" b="1" dirty="0"/>
        </a:p>
      </dgm:t>
    </dgm:pt>
    <dgm:pt modelId="{F4E2A00D-CB79-4F06-8548-7F1B7DDC32DA}" type="parTrans" cxnId="{21CB85BA-5EF4-4714-B071-972DD7011813}">
      <dgm:prSet/>
      <dgm:spPr/>
      <dgm:t>
        <a:bodyPr/>
        <a:lstStyle/>
        <a:p>
          <a:endParaRPr lang="en-GB"/>
        </a:p>
      </dgm:t>
    </dgm:pt>
    <dgm:pt modelId="{ADB9A863-5B04-4A80-B2D4-292DCB549C03}" type="sibTrans" cxnId="{21CB85BA-5EF4-4714-B071-972DD7011813}">
      <dgm:prSet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endParaRPr lang="en-GB"/>
        </a:p>
      </dgm:t>
    </dgm:pt>
    <dgm:pt modelId="{A1C85D21-884B-4845-9714-C3D3488ABEAD}">
      <dgm:prSet phldrT="[Text]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GB" b="1" smtClean="0"/>
            <a:t>Gas phase chemistry</a:t>
          </a:r>
          <a:endParaRPr lang="en-GB" b="1" dirty="0"/>
        </a:p>
      </dgm:t>
    </dgm:pt>
    <dgm:pt modelId="{EBD7CBF6-1154-4022-89A3-D02D560E79C9}" type="parTrans" cxnId="{4E6060A7-3592-43C8-B9F4-5EA7E1906827}">
      <dgm:prSet/>
      <dgm:spPr/>
      <dgm:t>
        <a:bodyPr/>
        <a:lstStyle/>
        <a:p>
          <a:endParaRPr lang="en-GB"/>
        </a:p>
      </dgm:t>
    </dgm:pt>
    <dgm:pt modelId="{C5EFB5FD-56D1-4F3F-ADF6-DEAD98DF4E8E}" type="sibTrans" cxnId="{4E6060A7-3592-43C8-B9F4-5EA7E1906827}">
      <dgm:prSet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endParaRPr lang="en-GB"/>
        </a:p>
      </dgm:t>
    </dgm:pt>
    <dgm:pt modelId="{268AC6D8-8620-4A14-845E-2E82D25B0433}">
      <dgm:prSet phldrT="[Text]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GB" b="1" smtClean="0"/>
            <a:t>Aerosol Dynamics</a:t>
          </a:r>
          <a:endParaRPr lang="en-GB" b="1" dirty="0"/>
        </a:p>
      </dgm:t>
    </dgm:pt>
    <dgm:pt modelId="{3097AC0E-76CD-443B-85BE-89F9D486930C}" type="parTrans" cxnId="{966EC1FE-53DA-4444-897F-58326A65519F}">
      <dgm:prSet/>
      <dgm:spPr/>
      <dgm:t>
        <a:bodyPr/>
        <a:lstStyle/>
        <a:p>
          <a:endParaRPr lang="en-GB"/>
        </a:p>
      </dgm:t>
    </dgm:pt>
    <dgm:pt modelId="{E504AC21-4D88-4A0A-A285-8324285E2132}" type="sibTrans" cxnId="{966EC1FE-53DA-4444-897F-58326A65519F}">
      <dgm:prSet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endParaRPr lang="en-GB"/>
        </a:p>
      </dgm:t>
    </dgm:pt>
    <dgm:pt modelId="{3FB604FB-F7A9-4AD1-A435-2EDDF4E6077F}">
      <dgm:prSet phldrT="[Text]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GB" b="1" dirty="0" smtClean="0"/>
            <a:t>Radiation and cloud formation</a:t>
          </a:r>
          <a:endParaRPr lang="en-GB" b="1" dirty="0"/>
        </a:p>
      </dgm:t>
    </dgm:pt>
    <dgm:pt modelId="{0A3CFB83-0B2D-47A3-83B0-4D0CF4BA2DD2}" type="parTrans" cxnId="{AE91535A-9982-40A6-9770-944381582234}">
      <dgm:prSet/>
      <dgm:spPr/>
      <dgm:t>
        <a:bodyPr/>
        <a:lstStyle/>
        <a:p>
          <a:endParaRPr lang="en-GB"/>
        </a:p>
      </dgm:t>
    </dgm:pt>
    <dgm:pt modelId="{417F069B-60F3-4603-8732-20A0556CC02D}" type="sibTrans" cxnId="{AE91535A-9982-40A6-9770-944381582234}">
      <dgm:prSet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endParaRPr lang="en-GB"/>
        </a:p>
      </dgm:t>
    </dgm:pt>
    <dgm:pt modelId="{884BA9EC-C238-46A7-BBC5-13665B267953}" type="pres">
      <dgm:prSet presAssocID="{BC47B02A-4CE7-429B-901A-94E3F437D4E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218546F-4608-4A39-AB90-FCA4F9DF5CC5}" type="pres">
      <dgm:prSet presAssocID="{831D10BF-D648-4E3C-81F3-15BB2733E31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9362F4-6217-4BAF-A4AE-DE15E4AE36E8}" type="pres">
      <dgm:prSet presAssocID="{C03A5E6C-CC68-4FB9-AAAD-16273999AE4F}" presName="sibTrans" presStyleLbl="sibTrans2D1" presStyleIdx="0" presStyleCnt="5"/>
      <dgm:spPr/>
      <dgm:t>
        <a:bodyPr/>
        <a:lstStyle/>
        <a:p>
          <a:endParaRPr lang="en-GB"/>
        </a:p>
      </dgm:t>
    </dgm:pt>
    <dgm:pt modelId="{74826E7C-DE91-4998-9F69-0433D6CFBE41}" type="pres">
      <dgm:prSet presAssocID="{C03A5E6C-CC68-4FB9-AAAD-16273999AE4F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D6BE4D69-5583-45C0-AB26-62A1A774B9A4}" type="pres">
      <dgm:prSet presAssocID="{1643281E-ECF9-4F72-9849-81AEBB65DF7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F29788-88F9-4EC7-8308-A3E6602CEFF7}" type="pres">
      <dgm:prSet presAssocID="{ADB9A863-5B04-4A80-B2D4-292DCB549C03}" presName="sibTrans" presStyleLbl="sibTrans2D1" presStyleIdx="1" presStyleCnt="5"/>
      <dgm:spPr/>
      <dgm:t>
        <a:bodyPr/>
        <a:lstStyle/>
        <a:p>
          <a:endParaRPr lang="en-GB"/>
        </a:p>
      </dgm:t>
    </dgm:pt>
    <dgm:pt modelId="{5BDE8DAA-E947-4248-881E-4A9AD43F15C6}" type="pres">
      <dgm:prSet presAssocID="{ADB9A863-5B04-4A80-B2D4-292DCB549C03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86A6D628-CA08-49DE-81E3-A873B644A890}" type="pres">
      <dgm:prSet presAssocID="{A1C85D21-884B-4845-9714-C3D3488ABEA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EC6077-B5AA-4646-BB04-34B26C3BD3D9}" type="pres">
      <dgm:prSet presAssocID="{C5EFB5FD-56D1-4F3F-ADF6-DEAD98DF4E8E}" presName="sibTrans" presStyleLbl="sibTrans2D1" presStyleIdx="2" presStyleCnt="5"/>
      <dgm:spPr/>
      <dgm:t>
        <a:bodyPr/>
        <a:lstStyle/>
        <a:p>
          <a:endParaRPr lang="en-GB"/>
        </a:p>
      </dgm:t>
    </dgm:pt>
    <dgm:pt modelId="{1BF7772E-435A-4CDB-B93D-9E7A659AE060}" type="pres">
      <dgm:prSet presAssocID="{C5EFB5FD-56D1-4F3F-ADF6-DEAD98DF4E8E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0F27E08E-9735-4063-8D89-F27C27AC1E82}" type="pres">
      <dgm:prSet presAssocID="{268AC6D8-8620-4A14-845E-2E82D25B043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EF7948-B78C-4B33-B12A-AF6B4982B991}" type="pres">
      <dgm:prSet presAssocID="{E504AC21-4D88-4A0A-A285-8324285E2132}" presName="sibTrans" presStyleLbl="sibTrans2D1" presStyleIdx="3" presStyleCnt="5"/>
      <dgm:spPr/>
      <dgm:t>
        <a:bodyPr/>
        <a:lstStyle/>
        <a:p>
          <a:endParaRPr lang="en-GB"/>
        </a:p>
      </dgm:t>
    </dgm:pt>
    <dgm:pt modelId="{BA8A25DE-C716-46DA-8980-68616F362208}" type="pres">
      <dgm:prSet presAssocID="{E504AC21-4D88-4A0A-A285-8324285E2132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26227A36-ACCF-444A-8A46-17BCB28079DB}" type="pres">
      <dgm:prSet presAssocID="{3FB604FB-F7A9-4AD1-A435-2EDDF4E6077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05AAED-2062-4F74-9A9A-F91EC3322EA9}" type="pres">
      <dgm:prSet presAssocID="{417F069B-60F3-4603-8732-20A0556CC02D}" presName="sibTrans" presStyleLbl="sibTrans2D1" presStyleIdx="4" presStyleCnt="5"/>
      <dgm:spPr/>
      <dgm:t>
        <a:bodyPr/>
        <a:lstStyle/>
        <a:p>
          <a:endParaRPr lang="en-GB"/>
        </a:p>
      </dgm:t>
    </dgm:pt>
    <dgm:pt modelId="{C7057AB5-7C43-4169-9141-1424BF9EEF4A}" type="pres">
      <dgm:prSet presAssocID="{417F069B-60F3-4603-8732-20A0556CC02D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84B268FC-0B52-4B20-8F88-AA58E98FAB4E}" type="presOf" srcId="{268AC6D8-8620-4A14-845E-2E82D25B0433}" destId="{0F27E08E-9735-4063-8D89-F27C27AC1E82}" srcOrd="0" destOrd="0" presId="urn:microsoft.com/office/officeart/2005/8/layout/cycle2"/>
    <dgm:cxn modelId="{197A8212-577C-4F37-A859-3BF943105966}" type="presOf" srcId="{1643281E-ECF9-4F72-9849-81AEBB65DF73}" destId="{D6BE4D69-5583-45C0-AB26-62A1A774B9A4}" srcOrd="0" destOrd="0" presId="urn:microsoft.com/office/officeart/2005/8/layout/cycle2"/>
    <dgm:cxn modelId="{62199D39-2606-4B86-8D66-D3C2FF70FF19}" type="presOf" srcId="{ADB9A863-5B04-4A80-B2D4-292DCB549C03}" destId="{5BDE8DAA-E947-4248-881E-4A9AD43F15C6}" srcOrd="1" destOrd="0" presId="urn:microsoft.com/office/officeart/2005/8/layout/cycle2"/>
    <dgm:cxn modelId="{B5EE3939-944D-4157-AF16-1F5E5F5986BE}" type="presOf" srcId="{831D10BF-D648-4E3C-81F3-15BB2733E31B}" destId="{4218546F-4608-4A39-AB90-FCA4F9DF5CC5}" srcOrd="0" destOrd="0" presId="urn:microsoft.com/office/officeart/2005/8/layout/cycle2"/>
    <dgm:cxn modelId="{E33BD2CA-56B4-43CA-8B1E-AEC9F9E81004}" type="presOf" srcId="{C03A5E6C-CC68-4FB9-AAAD-16273999AE4F}" destId="{0A9362F4-6217-4BAF-A4AE-DE15E4AE36E8}" srcOrd="0" destOrd="0" presId="urn:microsoft.com/office/officeart/2005/8/layout/cycle2"/>
    <dgm:cxn modelId="{506EE7C7-9A67-4469-B05F-78C56A56FD63}" type="presOf" srcId="{C5EFB5FD-56D1-4F3F-ADF6-DEAD98DF4E8E}" destId="{1BF7772E-435A-4CDB-B93D-9E7A659AE060}" srcOrd="1" destOrd="0" presId="urn:microsoft.com/office/officeart/2005/8/layout/cycle2"/>
    <dgm:cxn modelId="{966EC1FE-53DA-4444-897F-58326A65519F}" srcId="{BC47B02A-4CE7-429B-901A-94E3F437D4EC}" destId="{268AC6D8-8620-4A14-845E-2E82D25B0433}" srcOrd="3" destOrd="0" parTransId="{3097AC0E-76CD-443B-85BE-89F9D486930C}" sibTransId="{E504AC21-4D88-4A0A-A285-8324285E2132}"/>
    <dgm:cxn modelId="{215C0050-24D6-401B-9383-FFA1DE3862B7}" type="presOf" srcId="{E504AC21-4D88-4A0A-A285-8324285E2132}" destId="{BA8A25DE-C716-46DA-8980-68616F362208}" srcOrd="1" destOrd="0" presId="urn:microsoft.com/office/officeart/2005/8/layout/cycle2"/>
    <dgm:cxn modelId="{8272B8EC-33BC-4C77-BC7B-9E0663708C73}" type="presOf" srcId="{ADB9A863-5B04-4A80-B2D4-292DCB549C03}" destId="{CAF29788-88F9-4EC7-8308-A3E6602CEFF7}" srcOrd="0" destOrd="0" presId="urn:microsoft.com/office/officeart/2005/8/layout/cycle2"/>
    <dgm:cxn modelId="{8F99457E-55E7-4207-A98B-3BDDAB48A45F}" srcId="{BC47B02A-4CE7-429B-901A-94E3F437D4EC}" destId="{831D10BF-D648-4E3C-81F3-15BB2733E31B}" srcOrd="0" destOrd="0" parTransId="{AECB093E-6F61-45EE-8403-03367985DA55}" sibTransId="{C03A5E6C-CC68-4FB9-AAAD-16273999AE4F}"/>
    <dgm:cxn modelId="{AE91535A-9982-40A6-9770-944381582234}" srcId="{BC47B02A-4CE7-429B-901A-94E3F437D4EC}" destId="{3FB604FB-F7A9-4AD1-A435-2EDDF4E6077F}" srcOrd="4" destOrd="0" parTransId="{0A3CFB83-0B2D-47A3-83B0-4D0CF4BA2DD2}" sibTransId="{417F069B-60F3-4603-8732-20A0556CC02D}"/>
    <dgm:cxn modelId="{A99B196D-5A78-4B43-B940-AB28A6F6BE1E}" type="presOf" srcId="{A1C85D21-884B-4845-9714-C3D3488ABEAD}" destId="{86A6D628-CA08-49DE-81E3-A873B644A890}" srcOrd="0" destOrd="0" presId="urn:microsoft.com/office/officeart/2005/8/layout/cycle2"/>
    <dgm:cxn modelId="{6710EA05-7F77-4783-8843-D01050E94C20}" type="presOf" srcId="{3FB604FB-F7A9-4AD1-A435-2EDDF4E6077F}" destId="{26227A36-ACCF-444A-8A46-17BCB28079DB}" srcOrd="0" destOrd="0" presId="urn:microsoft.com/office/officeart/2005/8/layout/cycle2"/>
    <dgm:cxn modelId="{F1B3ACA6-1506-4BF0-B4B7-E38F7CFB230A}" type="presOf" srcId="{C03A5E6C-CC68-4FB9-AAAD-16273999AE4F}" destId="{74826E7C-DE91-4998-9F69-0433D6CFBE41}" srcOrd="1" destOrd="0" presId="urn:microsoft.com/office/officeart/2005/8/layout/cycle2"/>
    <dgm:cxn modelId="{D0E92E24-2996-459F-8DBF-8A311FD2C79C}" type="presOf" srcId="{417F069B-60F3-4603-8732-20A0556CC02D}" destId="{C7057AB5-7C43-4169-9141-1424BF9EEF4A}" srcOrd="1" destOrd="0" presId="urn:microsoft.com/office/officeart/2005/8/layout/cycle2"/>
    <dgm:cxn modelId="{F616DD74-2DC9-4B57-8E59-93F0A78511E0}" type="presOf" srcId="{BC47B02A-4CE7-429B-901A-94E3F437D4EC}" destId="{884BA9EC-C238-46A7-BBC5-13665B267953}" srcOrd="0" destOrd="0" presId="urn:microsoft.com/office/officeart/2005/8/layout/cycle2"/>
    <dgm:cxn modelId="{4E6060A7-3592-43C8-B9F4-5EA7E1906827}" srcId="{BC47B02A-4CE7-429B-901A-94E3F437D4EC}" destId="{A1C85D21-884B-4845-9714-C3D3488ABEAD}" srcOrd="2" destOrd="0" parTransId="{EBD7CBF6-1154-4022-89A3-D02D560E79C9}" sibTransId="{C5EFB5FD-56D1-4F3F-ADF6-DEAD98DF4E8E}"/>
    <dgm:cxn modelId="{21CB85BA-5EF4-4714-B071-972DD7011813}" srcId="{BC47B02A-4CE7-429B-901A-94E3F437D4EC}" destId="{1643281E-ECF9-4F72-9849-81AEBB65DF73}" srcOrd="1" destOrd="0" parTransId="{F4E2A00D-CB79-4F06-8548-7F1B7DDC32DA}" sibTransId="{ADB9A863-5B04-4A80-B2D4-292DCB549C03}"/>
    <dgm:cxn modelId="{982C2A57-E9A7-4A2C-8654-A96560BBBE08}" type="presOf" srcId="{E504AC21-4D88-4A0A-A285-8324285E2132}" destId="{0EEF7948-B78C-4B33-B12A-AF6B4982B991}" srcOrd="0" destOrd="0" presId="urn:microsoft.com/office/officeart/2005/8/layout/cycle2"/>
    <dgm:cxn modelId="{BF589331-FE7A-4B01-9BAB-39D06882C7BA}" type="presOf" srcId="{C5EFB5FD-56D1-4F3F-ADF6-DEAD98DF4E8E}" destId="{2BEC6077-B5AA-4646-BB04-34B26C3BD3D9}" srcOrd="0" destOrd="0" presId="urn:microsoft.com/office/officeart/2005/8/layout/cycle2"/>
    <dgm:cxn modelId="{CCC9BF5B-C4E1-42C5-AC20-078B1C71EFF5}" type="presOf" srcId="{417F069B-60F3-4603-8732-20A0556CC02D}" destId="{C305AAED-2062-4F74-9A9A-F91EC3322EA9}" srcOrd="0" destOrd="0" presId="urn:microsoft.com/office/officeart/2005/8/layout/cycle2"/>
    <dgm:cxn modelId="{6A0AD415-4B40-4479-8183-D4898DC953DD}" type="presParOf" srcId="{884BA9EC-C238-46A7-BBC5-13665B267953}" destId="{4218546F-4608-4A39-AB90-FCA4F9DF5CC5}" srcOrd="0" destOrd="0" presId="urn:microsoft.com/office/officeart/2005/8/layout/cycle2"/>
    <dgm:cxn modelId="{29882A40-3A39-4703-9B84-627DFFC129BB}" type="presParOf" srcId="{884BA9EC-C238-46A7-BBC5-13665B267953}" destId="{0A9362F4-6217-4BAF-A4AE-DE15E4AE36E8}" srcOrd="1" destOrd="0" presId="urn:microsoft.com/office/officeart/2005/8/layout/cycle2"/>
    <dgm:cxn modelId="{863478BC-EDC3-421B-B8D2-4E0D7A8172A7}" type="presParOf" srcId="{0A9362F4-6217-4BAF-A4AE-DE15E4AE36E8}" destId="{74826E7C-DE91-4998-9F69-0433D6CFBE41}" srcOrd="0" destOrd="0" presId="urn:microsoft.com/office/officeart/2005/8/layout/cycle2"/>
    <dgm:cxn modelId="{7594BAA5-AE69-4FD9-AB6F-6D93243528E3}" type="presParOf" srcId="{884BA9EC-C238-46A7-BBC5-13665B267953}" destId="{D6BE4D69-5583-45C0-AB26-62A1A774B9A4}" srcOrd="2" destOrd="0" presId="urn:microsoft.com/office/officeart/2005/8/layout/cycle2"/>
    <dgm:cxn modelId="{21D27A6D-04F8-4903-BFC9-25F16B3848C7}" type="presParOf" srcId="{884BA9EC-C238-46A7-BBC5-13665B267953}" destId="{CAF29788-88F9-4EC7-8308-A3E6602CEFF7}" srcOrd="3" destOrd="0" presId="urn:microsoft.com/office/officeart/2005/8/layout/cycle2"/>
    <dgm:cxn modelId="{AA1DFD17-CB72-491C-A4C9-C7019477C249}" type="presParOf" srcId="{CAF29788-88F9-4EC7-8308-A3E6602CEFF7}" destId="{5BDE8DAA-E947-4248-881E-4A9AD43F15C6}" srcOrd="0" destOrd="0" presId="urn:microsoft.com/office/officeart/2005/8/layout/cycle2"/>
    <dgm:cxn modelId="{042E4F7E-4D18-4F5C-91DB-C5C490349173}" type="presParOf" srcId="{884BA9EC-C238-46A7-BBC5-13665B267953}" destId="{86A6D628-CA08-49DE-81E3-A873B644A890}" srcOrd="4" destOrd="0" presId="urn:microsoft.com/office/officeart/2005/8/layout/cycle2"/>
    <dgm:cxn modelId="{4BA88E13-B768-4FA9-BBA6-DFA3F3A82D38}" type="presParOf" srcId="{884BA9EC-C238-46A7-BBC5-13665B267953}" destId="{2BEC6077-B5AA-4646-BB04-34B26C3BD3D9}" srcOrd="5" destOrd="0" presId="urn:microsoft.com/office/officeart/2005/8/layout/cycle2"/>
    <dgm:cxn modelId="{D96A9B08-6DB1-45ED-8D82-E00DE5BF48E1}" type="presParOf" srcId="{2BEC6077-B5AA-4646-BB04-34B26C3BD3D9}" destId="{1BF7772E-435A-4CDB-B93D-9E7A659AE060}" srcOrd="0" destOrd="0" presId="urn:microsoft.com/office/officeart/2005/8/layout/cycle2"/>
    <dgm:cxn modelId="{B1465BF5-310D-4DD2-BF1D-0A8F42DDFA01}" type="presParOf" srcId="{884BA9EC-C238-46A7-BBC5-13665B267953}" destId="{0F27E08E-9735-4063-8D89-F27C27AC1E82}" srcOrd="6" destOrd="0" presId="urn:microsoft.com/office/officeart/2005/8/layout/cycle2"/>
    <dgm:cxn modelId="{1B5905CD-339D-4574-81A3-4D17112D8E2A}" type="presParOf" srcId="{884BA9EC-C238-46A7-BBC5-13665B267953}" destId="{0EEF7948-B78C-4B33-B12A-AF6B4982B991}" srcOrd="7" destOrd="0" presId="urn:microsoft.com/office/officeart/2005/8/layout/cycle2"/>
    <dgm:cxn modelId="{BE7A1B9C-F17D-457E-A01F-D5E07CD41C41}" type="presParOf" srcId="{0EEF7948-B78C-4B33-B12A-AF6B4982B991}" destId="{BA8A25DE-C716-46DA-8980-68616F362208}" srcOrd="0" destOrd="0" presId="urn:microsoft.com/office/officeart/2005/8/layout/cycle2"/>
    <dgm:cxn modelId="{CA8FB0D3-ED5B-47D6-B937-4554868D6184}" type="presParOf" srcId="{884BA9EC-C238-46A7-BBC5-13665B267953}" destId="{26227A36-ACCF-444A-8A46-17BCB28079DB}" srcOrd="8" destOrd="0" presId="urn:microsoft.com/office/officeart/2005/8/layout/cycle2"/>
    <dgm:cxn modelId="{4B8AC0BF-3906-456B-9E75-E91EA5FA867F}" type="presParOf" srcId="{884BA9EC-C238-46A7-BBC5-13665B267953}" destId="{C305AAED-2062-4F74-9A9A-F91EC3322EA9}" srcOrd="9" destOrd="0" presId="urn:microsoft.com/office/officeart/2005/8/layout/cycle2"/>
    <dgm:cxn modelId="{FA0C6C87-85F9-431A-ABE9-6F6D09BDCFC5}" type="presParOf" srcId="{C305AAED-2062-4F74-9A9A-F91EC3322EA9}" destId="{C7057AB5-7C43-4169-9141-1424BF9EEF4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8546F-4608-4A39-AB90-FCA4F9DF5CC5}">
      <dsp:nvSpPr>
        <dsp:cNvPr id="0" name=""/>
        <dsp:cNvSpPr/>
      </dsp:nvSpPr>
      <dsp:spPr>
        <a:xfrm>
          <a:off x="3753441" y="1131"/>
          <a:ext cx="1457604" cy="1457604"/>
        </a:xfrm>
        <a:prstGeom prst="ellipse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>
              <a:latin typeface="+mn-lt"/>
            </a:rPr>
            <a:t>Atmospheric </a:t>
          </a:r>
          <a:r>
            <a:rPr lang="en-GB" sz="1200" b="1" kern="1200" baseline="0" dirty="0" smtClean="0">
              <a:latin typeface="+mn-lt"/>
            </a:rPr>
            <a:t>processes</a:t>
          </a:r>
          <a:endParaRPr lang="en-GB" sz="1200" b="1" kern="1200" baseline="0" dirty="0">
            <a:latin typeface="+mn-lt"/>
          </a:endParaRPr>
        </a:p>
      </dsp:txBody>
      <dsp:txXfrm>
        <a:off x="3966902" y="214592"/>
        <a:ext cx="1030682" cy="1030682"/>
      </dsp:txXfrm>
    </dsp:sp>
    <dsp:sp modelId="{0A9362F4-6217-4BAF-A4AE-DE15E4AE36E8}">
      <dsp:nvSpPr>
        <dsp:cNvPr id="0" name=""/>
        <dsp:cNvSpPr/>
      </dsp:nvSpPr>
      <dsp:spPr>
        <a:xfrm rot="2160000">
          <a:off x="5164698" y="1120130"/>
          <a:ext cx="386311" cy="4919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5175765" y="1184458"/>
        <a:ext cx="270418" cy="295165"/>
      </dsp:txXfrm>
    </dsp:sp>
    <dsp:sp modelId="{D6BE4D69-5583-45C0-AB26-62A1A774B9A4}">
      <dsp:nvSpPr>
        <dsp:cNvPr id="0" name=""/>
        <dsp:cNvSpPr/>
      </dsp:nvSpPr>
      <dsp:spPr>
        <a:xfrm>
          <a:off x="5522352" y="1286320"/>
          <a:ext cx="1457604" cy="1457604"/>
        </a:xfrm>
        <a:prstGeom prst="ellipse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Emissions</a:t>
          </a:r>
          <a:endParaRPr lang="en-GB" sz="1200" b="1" kern="1200" dirty="0"/>
        </a:p>
      </dsp:txBody>
      <dsp:txXfrm>
        <a:off x="5735813" y="1499781"/>
        <a:ext cx="1030682" cy="1030682"/>
      </dsp:txXfrm>
    </dsp:sp>
    <dsp:sp modelId="{CAF29788-88F9-4EC7-8308-A3E6602CEFF7}">
      <dsp:nvSpPr>
        <dsp:cNvPr id="0" name=""/>
        <dsp:cNvSpPr/>
      </dsp:nvSpPr>
      <dsp:spPr>
        <a:xfrm rot="6480000">
          <a:off x="5723546" y="2798493"/>
          <a:ext cx="386311" cy="4919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5799399" y="2841771"/>
        <a:ext cx="270418" cy="295165"/>
      </dsp:txXfrm>
    </dsp:sp>
    <dsp:sp modelId="{86A6D628-CA08-49DE-81E3-A873B644A890}">
      <dsp:nvSpPr>
        <dsp:cNvPr id="0" name=""/>
        <dsp:cNvSpPr/>
      </dsp:nvSpPr>
      <dsp:spPr>
        <a:xfrm>
          <a:off x="4846688" y="3365800"/>
          <a:ext cx="1457604" cy="1457604"/>
        </a:xfrm>
        <a:prstGeom prst="ellipse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Gas phase chemistry</a:t>
          </a:r>
          <a:endParaRPr lang="en-GB" sz="1200" b="1" kern="1200" dirty="0"/>
        </a:p>
      </dsp:txBody>
      <dsp:txXfrm>
        <a:off x="5060149" y="3579261"/>
        <a:ext cx="1030682" cy="1030682"/>
      </dsp:txXfrm>
    </dsp:sp>
    <dsp:sp modelId="{2BEC6077-B5AA-4646-BB04-34B26C3BD3D9}">
      <dsp:nvSpPr>
        <dsp:cNvPr id="0" name=""/>
        <dsp:cNvSpPr/>
      </dsp:nvSpPr>
      <dsp:spPr>
        <a:xfrm rot="10800000">
          <a:off x="4300021" y="3848631"/>
          <a:ext cx="386311" cy="4919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415914" y="3947019"/>
        <a:ext cx="270418" cy="295165"/>
      </dsp:txXfrm>
    </dsp:sp>
    <dsp:sp modelId="{0F27E08E-9735-4063-8D89-F27C27AC1E82}">
      <dsp:nvSpPr>
        <dsp:cNvPr id="0" name=""/>
        <dsp:cNvSpPr/>
      </dsp:nvSpPr>
      <dsp:spPr>
        <a:xfrm>
          <a:off x="2660194" y="3365800"/>
          <a:ext cx="1457604" cy="1457604"/>
        </a:xfrm>
        <a:prstGeom prst="ellipse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smtClean="0"/>
            <a:t>Aerosol Dynamics</a:t>
          </a:r>
          <a:endParaRPr lang="en-GB" sz="1200" b="1" kern="1200" dirty="0"/>
        </a:p>
      </dsp:txBody>
      <dsp:txXfrm>
        <a:off x="2873655" y="3579261"/>
        <a:ext cx="1030682" cy="1030682"/>
      </dsp:txXfrm>
    </dsp:sp>
    <dsp:sp modelId="{0EEF7948-B78C-4B33-B12A-AF6B4982B991}">
      <dsp:nvSpPr>
        <dsp:cNvPr id="0" name=""/>
        <dsp:cNvSpPr/>
      </dsp:nvSpPr>
      <dsp:spPr>
        <a:xfrm rot="15120000">
          <a:off x="2861387" y="2819290"/>
          <a:ext cx="386311" cy="4919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2937240" y="2972788"/>
        <a:ext cx="270418" cy="295165"/>
      </dsp:txXfrm>
    </dsp:sp>
    <dsp:sp modelId="{26227A36-ACCF-444A-8A46-17BCB28079DB}">
      <dsp:nvSpPr>
        <dsp:cNvPr id="0" name=""/>
        <dsp:cNvSpPr/>
      </dsp:nvSpPr>
      <dsp:spPr>
        <a:xfrm>
          <a:off x="1984530" y="1286320"/>
          <a:ext cx="1457604" cy="1457604"/>
        </a:xfrm>
        <a:prstGeom prst="ellipse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/>
            <a:t>Radiation and cloud formation</a:t>
          </a:r>
          <a:endParaRPr lang="en-GB" sz="1200" b="1" kern="1200" dirty="0"/>
        </a:p>
      </dsp:txBody>
      <dsp:txXfrm>
        <a:off x="2197991" y="1499781"/>
        <a:ext cx="1030682" cy="1030682"/>
      </dsp:txXfrm>
    </dsp:sp>
    <dsp:sp modelId="{C305AAED-2062-4F74-9A9A-F91EC3322EA9}">
      <dsp:nvSpPr>
        <dsp:cNvPr id="0" name=""/>
        <dsp:cNvSpPr/>
      </dsp:nvSpPr>
      <dsp:spPr>
        <a:xfrm rot="19440000">
          <a:off x="3395787" y="1132983"/>
          <a:ext cx="386311" cy="4919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406854" y="1265431"/>
        <a:ext cx="270418" cy="295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BC70C-DAE2-42D9-8609-97B353C5DB98}" type="datetimeFigureOut">
              <a:rPr lang="en-GB" smtClean="0"/>
              <a:t>04/09/2013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F5017-8562-4B1D-9A00-F512B3BFD3D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12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1DF5AD-98F7-4AF4-AE09-3FCF8743A393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DDF76-C8A5-4F21-BA57-0E16EE2C2505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5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DDF76-C8A5-4F21-BA57-0E16EE2C2505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81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DDF76-C8A5-4F21-BA57-0E16EE2C2505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81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DDF76-C8A5-4F21-BA57-0E16EE2C25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1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40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17250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699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8601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k-IMG_438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60858"/>
            <a:ext cx="1995257" cy="1545316"/>
          </a:xfrm>
          <a:prstGeom prst="rect">
            <a:avLst/>
          </a:prstGeom>
          <a:noFill/>
          <a:ln w="53975" cmpd="thickThin">
            <a:solidFill>
              <a:srgbClr val="00968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MG_1038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2264" y="4606997"/>
            <a:ext cx="1933832" cy="1453038"/>
          </a:xfrm>
          <a:prstGeom prst="rect">
            <a:avLst/>
          </a:prstGeom>
          <a:noFill/>
          <a:ln w="57150" cmpd="thickThin">
            <a:solidFill>
              <a:srgbClr val="009682"/>
            </a:solidFill>
            <a:miter lim="800000"/>
            <a:headEnd/>
            <a:tailEnd/>
          </a:ln>
          <a:effectLst/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60858"/>
            <a:ext cx="2032645" cy="1524484"/>
          </a:xfrm>
          <a:prstGeom prst="rect">
            <a:avLst/>
          </a:prstGeom>
          <a:ln w="53975" cmpd="thickThin">
            <a:solidFill>
              <a:srgbClr val="009682"/>
            </a:solidFill>
          </a:ln>
        </p:spPr>
      </p:pic>
    </p:spTree>
    <p:extLst>
      <p:ext uri="{BB962C8B-B14F-4D97-AF65-F5344CB8AC3E}">
        <p14:creationId xmlns:p14="http://schemas.microsoft.com/office/powerpoint/2010/main" val="285698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91004"/>
      </p:ext>
    </p:extLst>
  </p:cSld>
  <p:clrMapOvr>
    <a:masterClrMapping/>
  </p:clrMapOvr>
  <p:hf hdr="0" ft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390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633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0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259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127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513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015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378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218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1800" y="6445250"/>
            <a:ext cx="42481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481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819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332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079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312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901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214688"/>
            <a:ext cx="699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/>
                </a:solidFill>
              </a:rPr>
              <a:t>   Aerosols and Climate Processes, Institute for Meteorology and Climate Research - Troposphere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inversione termica_Mi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2" descr="mixedlayer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681162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15" descr="guichart_dscn1547_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52963"/>
            <a:ext cx="1681163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21"/>
          <p:cNvPicPr preferRelativeResize="0"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6"/>
          <a:stretch>
            <a:fillRect/>
          </a:stretch>
        </p:blipFill>
        <p:spPr bwMode="auto">
          <a:xfrm>
            <a:off x="7478713" y="4652963"/>
            <a:ext cx="1485900" cy="758825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2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38027"/>
      </p:ext>
    </p:extLst>
  </p:cSld>
  <p:clrMapOvr>
    <a:masterClrMapping/>
  </p:clrMapOvr>
  <p:hf hdr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206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853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617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252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77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585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366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456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41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58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427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283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297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555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001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753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71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00" y="484721"/>
            <a:ext cx="1908000" cy="719562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1231200" y="37440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prstClr val="black"/>
                </a:solidFill>
              </a:rPr>
              <a:t>Willkommen</a:t>
            </a:r>
          </a:p>
          <a:p>
            <a:r>
              <a:rPr lang="de-CH" dirty="0" smtClean="0">
                <a:solidFill>
                  <a:prstClr val="black"/>
                </a:solidFill>
              </a:rPr>
              <a:t>Welcome</a:t>
            </a:r>
          </a:p>
          <a:p>
            <a:r>
              <a:rPr lang="de-CH" dirty="0" err="1" smtClean="0">
                <a:solidFill>
                  <a:prstClr val="black"/>
                </a:solidFill>
              </a:rPr>
              <a:t>Bienvenue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15797" y="2132856"/>
            <a:ext cx="82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5796" y="3356992"/>
            <a:ext cx="8244000" cy="806450"/>
          </a:xfr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5797" y="4221088"/>
            <a:ext cx="8244000" cy="504825"/>
          </a:xfrm>
        </p:spPr>
        <p:txBody>
          <a:bodyPr anchor="t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914447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3188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7023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112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101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316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22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35363"/>
            <a:ext cx="5111750" cy="4690800"/>
          </a:xfrm>
        </p:spPr>
        <p:txBody>
          <a:bodyPr anchor="t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8576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3752" y="1988840"/>
            <a:ext cx="6408712" cy="388843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0"/>
          </p:nvPr>
        </p:nvSpPr>
        <p:spPr>
          <a:xfrm>
            <a:off x="457200" y="1334890"/>
            <a:ext cx="5486400" cy="437926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11"/>
          </p:nvPr>
        </p:nvSpPr>
        <p:spPr>
          <a:xfrm>
            <a:off x="453752" y="5877272"/>
            <a:ext cx="5486400" cy="437926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595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844675"/>
            <a:ext cx="9144000" cy="5013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151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 userDrawn="1"/>
        </p:nvSpPr>
        <p:spPr bwMode="auto">
          <a:xfrm>
            <a:off x="4572000" y="388800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</a:rPr>
              <a:t>Federal Department of Home Affairs FDHA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b="1" dirty="0">
                <a:solidFill>
                  <a:srgbClr val="000000"/>
                </a:solidFill>
              </a:rPr>
              <a:t>Federal Office of Meteorology and Climatology  </a:t>
            </a:r>
            <a:r>
              <a:rPr lang="en-US" sz="800" b="1" dirty="0" err="1">
                <a:solidFill>
                  <a:srgbClr val="000000"/>
                </a:solidFill>
              </a:rPr>
              <a:t>MeteoSwiss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0" name="Picture 41" descr="Bund_e_100%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" y="388800"/>
            <a:ext cx="1993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296000" y="2457000"/>
            <a:ext cx="7429500" cy="24121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5200" dirty="0"/>
            </a:lvl1pPr>
          </a:lstStyle>
          <a:p>
            <a:pPr lvl="0"/>
            <a:r>
              <a:rPr lang="de-CH" dirty="0"/>
              <a:t>Titel der Präsentation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6" y="5301000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3200"/>
            </a:lvl1pPr>
          </a:lstStyle>
          <a:p>
            <a:pPr lvl="0"/>
            <a:r>
              <a:rPr lang="de-CH" dirty="0"/>
              <a:t>Datum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9289671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6"/>
          <p:cNvSpPr>
            <a:spLocks noGrp="1" noChangeArrowheads="1"/>
          </p:cNvSpPr>
          <p:nvPr>
            <p:ph type="title" hasCustomPrompt="1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Traktanden</a:t>
            </a:r>
            <a:endParaRPr lang="de-CH" dirty="0"/>
          </a:p>
        </p:txBody>
      </p:sp>
      <p:sp>
        <p:nvSpPr>
          <p:cNvPr id="1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1285875" y="1628775"/>
            <a:ext cx="7472363" cy="3502025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de-CH" dirty="0"/>
              <a:t>Beispieltraktandum</a:t>
            </a:r>
          </a:p>
          <a:p>
            <a:r>
              <a:rPr lang="de-CH" dirty="0"/>
              <a:t>Ein weiteres Thema</a:t>
            </a:r>
          </a:p>
          <a:p>
            <a:r>
              <a:rPr lang="de-CH" dirty="0"/>
              <a:t>Zu behandelnde Anträge</a:t>
            </a:r>
          </a:p>
          <a:p>
            <a:pPr lvl="1"/>
            <a:r>
              <a:rPr lang="de-CH" dirty="0"/>
              <a:t>Eingabe 1</a:t>
            </a:r>
          </a:p>
          <a:p>
            <a:pPr lvl="1"/>
            <a:r>
              <a:rPr lang="de-CH" dirty="0"/>
              <a:t>Eingabe 2</a:t>
            </a:r>
          </a:p>
          <a:p>
            <a:r>
              <a:rPr lang="de-CH" dirty="0"/>
              <a:t>Zu verabschiedende Anträge</a:t>
            </a:r>
          </a:p>
          <a:p>
            <a:r>
              <a:rPr lang="de-CH" dirty="0"/>
              <a:t>Pause</a:t>
            </a:r>
          </a:p>
          <a:p>
            <a:r>
              <a:rPr lang="de-CH" dirty="0"/>
              <a:t>Varia (nur wenn noch genügend Zeit)</a:t>
            </a:r>
          </a:p>
        </p:txBody>
      </p:sp>
    </p:spTree>
    <p:extLst>
      <p:ext uri="{BB962C8B-B14F-4D97-AF65-F5344CB8AC3E}">
        <p14:creationId xmlns:p14="http://schemas.microsoft.com/office/powerpoint/2010/main" val="4049660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736682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idx="10"/>
          </p:nvPr>
        </p:nvSpPr>
        <p:spPr>
          <a:xfrm>
            <a:off x="1285875" y="1520789"/>
            <a:ext cx="5014317" cy="334837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1285874" y="4983559"/>
            <a:ext cx="5014317" cy="41549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100" kern="1200" dirty="0" smtClean="0">
                <a:latin typeface="Arial" charset="0"/>
              </a:defRPr>
            </a:lvl1pPr>
            <a:lvl2pPr>
              <a:defRPr lang="de-DE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Text Box 33"/>
          <p:cNvSpPr txBox="1">
            <a:spLocks noChangeArrowheads="1"/>
          </p:cNvSpPr>
          <p:nvPr userDrawn="1"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defRPr/>
            </a:pPr>
            <a:fld id="{1EE35605-8AB3-442C-A293-9F31FDF185BC}" type="slidenum">
              <a:rPr lang="de-CH" sz="900" smtClean="0">
                <a:solidFill>
                  <a:srgbClr val="000000"/>
                </a:solidFill>
              </a:rPr>
              <a:pPr algn="r" eaLnBrk="0" fontAlgn="base" hangingPunct="0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r>
              <a:rPr lang="de-CH" sz="9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Line 40"/>
          <p:cNvSpPr>
            <a:spLocks noChangeShapeType="1"/>
          </p:cNvSpPr>
          <p:nvPr userDrawn="1"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>
              <a:solidFill>
                <a:srgbClr val="000000"/>
              </a:solidFill>
            </a:endParaRPr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0" name="AutoShape 34"/>
          <p:cNvSpPr>
            <a:spLocks noChangeArrowheads="1"/>
          </p:cNvSpPr>
          <p:nvPr userDrawn="1"/>
        </p:nvSpPr>
        <p:spPr bwMode="auto">
          <a:xfrm>
            <a:off x="1296000" y="6165000"/>
            <a:ext cx="7232650" cy="404813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</a:pPr>
            <a:r>
              <a:rPr lang="de-CH" sz="900" b="1" dirty="0" smtClean="0">
                <a:solidFill>
                  <a:srgbClr val="000000"/>
                </a:solidFill>
              </a:rPr>
              <a:t>Title </a:t>
            </a:r>
            <a:r>
              <a:rPr lang="de-CH" sz="900" b="1" dirty="0" err="1" smtClean="0">
                <a:solidFill>
                  <a:srgbClr val="000000"/>
                </a:solidFill>
              </a:rPr>
              <a:t>of</a:t>
            </a:r>
            <a:r>
              <a:rPr lang="de-CH" sz="900" b="1" dirty="0" smtClean="0">
                <a:solidFill>
                  <a:srgbClr val="000000"/>
                </a:solidFill>
              </a:rPr>
              <a:t> </a:t>
            </a:r>
            <a:r>
              <a:rPr lang="de-CH" sz="900" b="1" dirty="0" err="1" smtClean="0">
                <a:solidFill>
                  <a:srgbClr val="000000"/>
                </a:solidFill>
              </a:rPr>
              <a:t>Presentation</a:t>
            </a:r>
            <a:r>
              <a:rPr lang="de-CH" sz="900" dirty="0" smtClean="0">
                <a:solidFill>
                  <a:srgbClr val="000000"/>
                </a:solidFill>
              </a:rPr>
              <a:t> </a:t>
            </a:r>
            <a:r>
              <a:rPr lang="de-CH" sz="900" dirty="0">
                <a:solidFill>
                  <a:srgbClr val="000000"/>
                </a:solidFill>
              </a:rPr>
              <a:t>| </a:t>
            </a:r>
            <a:r>
              <a:rPr lang="de-CH" sz="900" dirty="0" err="1" smtClean="0">
                <a:solidFill>
                  <a:srgbClr val="000000"/>
                </a:solidFill>
              </a:rPr>
              <a:t>Subtitle</a:t>
            </a:r>
            <a:r>
              <a:rPr lang="de-CH" sz="900" dirty="0">
                <a:solidFill>
                  <a:srgbClr val="000000"/>
                </a:solidFill>
              </a:rPr>
              <a:t/>
            </a:r>
            <a:br>
              <a:rPr lang="de-CH" sz="900" dirty="0">
                <a:solidFill>
                  <a:srgbClr val="000000"/>
                </a:solidFill>
              </a:rPr>
            </a:br>
            <a:r>
              <a:rPr lang="de-CH" sz="900" dirty="0" err="1" smtClean="0">
                <a:solidFill>
                  <a:srgbClr val="000000"/>
                </a:solidFill>
              </a:rPr>
              <a:t>Author</a:t>
            </a:r>
            <a:endParaRPr lang="de-CH" sz="9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700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6988" y="1592796"/>
            <a:ext cx="3660775" cy="431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965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889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87896" y="16272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6000" y="2430040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0"/>
          </p:nvPr>
        </p:nvSpPr>
        <p:spPr>
          <a:xfrm>
            <a:off x="4680012" y="16288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11"/>
          </p:nvPr>
        </p:nvSpPr>
        <p:spPr>
          <a:xfrm>
            <a:off x="4680012" y="2420888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8316300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06988" y="1628800"/>
            <a:ext cx="3660775" cy="1980220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06988" y="3789040"/>
            <a:ext cx="3660775" cy="21228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014418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7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22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80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4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1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2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49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2E1B03-68C1-4D87-B15E-4F2186392B7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51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214688"/>
            <a:ext cx="699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/>
                </a:solidFill>
              </a:rPr>
              <a:t>   Aerosols and Climate Processes, Institute for Meteorology and Climate Research - Troposphere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inversione termica_Mi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2" descr="mixedlayer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681162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15" descr="guichart_dscn1547_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52963"/>
            <a:ext cx="1681163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21"/>
          <p:cNvPicPr preferRelativeResize="0"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6"/>
          <a:stretch>
            <a:fillRect/>
          </a:stretch>
        </p:blipFill>
        <p:spPr bwMode="auto">
          <a:xfrm>
            <a:off x="7478713" y="4652963"/>
            <a:ext cx="1485900" cy="758825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2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91437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02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04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81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4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65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47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70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89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16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64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2E1B03-68C1-4D87-B15E-4F2186392B7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3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214688"/>
            <a:ext cx="699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/>
                </a:solidFill>
              </a:rPr>
              <a:t>   Aerosols and Climate Processes, Institute for Meteorology and Climate Research - Troposphere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39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86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8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83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26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11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55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5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1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15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21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KIT\Konferenzen\TRO-Seminar\Feb11\Bilder\gros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38" y="3429000"/>
            <a:ext cx="142446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175"/>
            <a:ext cx="9144001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 smtClean="0">
                <a:solidFill>
                  <a:srgbClr val="000000"/>
                </a:solidFill>
              </a:rPr>
            </a:br>
            <a:r>
              <a:rPr lang="en-US" sz="800" smtClean="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 smtClean="0">
                <a:solidFill>
                  <a:srgbClr val="000000"/>
                </a:solidFill>
              </a:rPr>
              <a:t> </a:t>
            </a: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69863" y="3214688"/>
            <a:ext cx="857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1. Institute for Meteorology and Climate Research, Karlsruhe Institute of Technology, Karlsruhe, Germany.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2. Schools of Earth &amp; Atmospheric Sciences and Chemical &amp; Biomolecular Engineering, Georgia Institute of Technology, Atlanta, GA, United States.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smtClean="0">
                <a:solidFill>
                  <a:srgbClr val="FFFFFF"/>
                </a:solidFill>
              </a:rPr>
              <a:t>3. Deutscher Wetterdienst, Offenbach, Germany.    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7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10"/>
          <p:cNvSpPr>
            <a:spLocks noChangeArrowheads="1"/>
          </p:cNvSpPr>
          <p:nvPr userDrawn="1"/>
        </p:nvSpPr>
        <p:spPr bwMode="auto">
          <a:xfrm>
            <a:off x="549275" y="13335000"/>
            <a:ext cx="2674143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hteck 10"/>
          <p:cNvSpPr>
            <a:spLocks noChangeArrowheads="1"/>
          </p:cNvSpPr>
          <p:nvPr userDrawn="1"/>
        </p:nvSpPr>
        <p:spPr bwMode="auto">
          <a:xfrm>
            <a:off x="765175" y="13550900"/>
            <a:ext cx="2674143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25091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947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6842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592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554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882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783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281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433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92162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334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10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>
                <a:solidFill>
                  <a:srgbClr val="000000"/>
                </a:solidFill>
              </a:rPr>
            </a:br>
            <a:r>
              <a:rPr lang="en-US" sz="80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>
                <a:solidFill>
                  <a:srgbClr val="000000"/>
                </a:solidFill>
              </a:rPr>
              <a:t> 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214688"/>
            <a:ext cx="699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/>
                </a:solidFill>
              </a:rPr>
              <a:t>   Aerosols and Climate Processes, Institute for Meteorology and Climate Research - Troposphere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512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inversione termica_Mi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2" descr="mixedlayer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52963"/>
            <a:ext cx="1681162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15" descr="guichart_dscn1547_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52963"/>
            <a:ext cx="1681163" cy="749300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21"/>
          <p:cNvPicPr preferRelativeResize="0"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6"/>
          <a:stretch>
            <a:fillRect/>
          </a:stretch>
        </p:blipFill>
        <p:spPr bwMode="auto">
          <a:xfrm>
            <a:off x="7478713" y="4652963"/>
            <a:ext cx="1485900" cy="758825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2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4652963"/>
            <a:ext cx="1684337" cy="747712"/>
          </a:xfrm>
          <a:prstGeom prst="rect">
            <a:avLst/>
          </a:prstGeom>
          <a:noFill/>
          <a:ln w="47625" cmpd="thickThin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00791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3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868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80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21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800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69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61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623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252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04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94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938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 smtClean="0">
                <a:solidFill>
                  <a:srgbClr val="000000"/>
                </a:solidFill>
              </a:rPr>
            </a:br>
            <a:r>
              <a:rPr lang="en-US" sz="800" smtClean="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 smtClean="0">
                <a:solidFill>
                  <a:srgbClr val="000000"/>
                </a:solidFill>
              </a:rPr>
              <a:t> </a:t>
            </a: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79388" y="3058568"/>
            <a:ext cx="87852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 smtClean="0">
                <a:solidFill>
                  <a:srgbClr val="FFFFFF"/>
                </a:solidFill>
              </a:rPr>
              <a:t>1. I</a:t>
            </a:r>
            <a:r>
              <a:rPr lang="en-US" sz="1000" dirty="0" err="1" smtClean="0">
                <a:solidFill>
                  <a:srgbClr val="FFFFFF"/>
                </a:solidFill>
              </a:rPr>
              <a:t>nstitute</a:t>
            </a:r>
            <a:r>
              <a:rPr lang="en-US" sz="1000" dirty="0" smtClean="0">
                <a:solidFill>
                  <a:srgbClr val="FFFFFF"/>
                </a:solidFill>
              </a:rPr>
              <a:t> for Meteorology and Climate Research, Karlsruhe Institute of Technology, Karlsruhe, Germany.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FFFFFF"/>
                </a:solidFill>
              </a:rPr>
              <a:t>2. Schools of Earth &amp; Atmospheric Sciences and Chemical &amp; </a:t>
            </a:r>
            <a:r>
              <a:rPr lang="en-US" sz="1000" dirty="0" err="1" smtClean="0">
                <a:solidFill>
                  <a:srgbClr val="FFFFFF"/>
                </a:solidFill>
              </a:rPr>
              <a:t>Biomolecular</a:t>
            </a:r>
            <a:r>
              <a:rPr lang="en-US" sz="1000" dirty="0" smtClean="0">
                <a:solidFill>
                  <a:srgbClr val="FFFFFF"/>
                </a:solidFill>
              </a:rPr>
              <a:t> Engineering, Georgia Institute of Technology, Atlanta, GA, United States.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FFFFFF"/>
                </a:solidFill>
              </a:rPr>
              <a:t>3. </a:t>
            </a:r>
            <a:r>
              <a:rPr lang="en-US" sz="1000" dirty="0" err="1" smtClean="0">
                <a:solidFill>
                  <a:srgbClr val="FFFFFF"/>
                </a:solidFill>
              </a:rPr>
              <a:t>Deutscher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en-US" sz="1000" dirty="0" err="1" smtClean="0">
                <a:solidFill>
                  <a:srgbClr val="FFFFFF"/>
                </a:solidFill>
              </a:rPr>
              <a:t>Wetterdienst</a:t>
            </a:r>
            <a:r>
              <a:rPr lang="en-US" sz="1000" dirty="0" smtClean="0">
                <a:solidFill>
                  <a:srgbClr val="FFFFFF"/>
                </a:solidFill>
              </a:rPr>
              <a:t>, BU Research and Development, Department for Numerical Modeling, Offenbach, Germany.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 smtClean="0">
              <a:solidFill>
                <a:srgbClr val="FFFFFF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6" name="Picture 13" descr="KIT-Logo-rgb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6255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26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124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86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849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983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96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55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1266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0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886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7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346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2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KIT\Konferenzen\TRO-Seminar\Feb11\Bilder\gros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38" y="3429000"/>
            <a:ext cx="142446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175"/>
            <a:ext cx="9144001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 smtClean="0">
                <a:solidFill>
                  <a:srgbClr val="000000"/>
                </a:solidFill>
              </a:rPr>
            </a:br>
            <a:r>
              <a:rPr lang="en-US" sz="800" smtClean="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 smtClean="0">
                <a:solidFill>
                  <a:srgbClr val="000000"/>
                </a:solidFill>
              </a:rPr>
              <a:t> </a:t>
            </a: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69863" y="3212456"/>
            <a:ext cx="8578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1. Institute for Meteorology and Climate Research, Karlsruhe Institute of Technology, Karlsruhe, Germany.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2. Schools of Earth &amp; Atmospheric Sciences and Chemical &amp; </a:t>
            </a:r>
            <a:r>
              <a:rPr lang="en-GB" sz="1000" dirty="0" err="1" smtClean="0">
                <a:solidFill>
                  <a:srgbClr val="FFFFFF"/>
                </a:solidFill>
              </a:rPr>
              <a:t>Biomolecular</a:t>
            </a:r>
            <a:r>
              <a:rPr lang="en-GB" sz="1000" dirty="0" smtClean="0">
                <a:solidFill>
                  <a:srgbClr val="FFFFFF"/>
                </a:solidFill>
              </a:rPr>
              <a:t> Engineering, Georgia Institute of Technology, Atlanta, GA, United States.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3. </a:t>
            </a:r>
            <a:r>
              <a:rPr lang="en-US" sz="1000" dirty="0" smtClean="0">
                <a:solidFill>
                  <a:srgbClr val="FFFFFF"/>
                </a:solidFill>
              </a:rPr>
              <a:t>Global Modeling and Assimilation Office, NASA GSFC, Greenbelt, United States. </a:t>
            </a:r>
            <a:r>
              <a:rPr lang="en-GB" sz="1000" dirty="0" smtClean="0">
                <a:solidFill>
                  <a:srgbClr val="FFFFFF"/>
                </a:solidFill>
              </a:rPr>
              <a:t>.    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7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10"/>
          <p:cNvSpPr>
            <a:spLocks noChangeArrowheads="1"/>
          </p:cNvSpPr>
          <p:nvPr userDrawn="1"/>
        </p:nvSpPr>
        <p:spPr bwMode="auto">
          <a:xfrm>
            <a:off x="549275" y="13335000"/>
            <a:ext cx="2674143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hteck 10"/>
          <p:cNvSpPr>
            <a:spLocks noChangeArrowheads="1"/>
          </p:cNvSpPr>
          <p:nvPr userDrawn="1"/>
        </p:nvSpPr>
        <p:spPr bwMode="auto">
          <a:xfrm>
            <a:off x="765175" y="13550900"/>
            <a:ext cx="2674143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718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78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33205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8366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3379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7932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995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7296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4937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30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1937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8489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KIT\Konferenzen\TRO-Seminar\Feb11\Bilder\gros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38" y="3429000"/>
            <a:ext cx="142446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175"/>
            <a:ext cx="9144001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000000"/>
                </a:solidFill>
              </a:rPr>
              <a:t>KIT – University of the State of Baden-Wuerttemberg and </a:t>
            </a:r>
            <a:br>
              <a:rPr lang="en-US" sz="800" smtClean="0">
                <a:solidFill>
                  <a:srgbClr val="000000"/>
                </a:solidFill>
              </a:rPr>
            </a:br>
            <a:r>
              <a:rPr lang="en-US" sz="800" smtClean="0">
                <a:solidFill>
                  <a:srgbClr val="000000"/>
                </a:solidFill>
              </a:rPr>
              <a:t>National Research Center of the Helmholtz Association</a:t>
            </a:r>
            <a:r>
              <a:rPr lang="de-DE" sz="800" smtClean="0">
                <a:solidFill>
                  <a:srgbClr val="000000"/>
                </a:solidFill>
              </a:rPr>
              <a:t> </a:t>
            </a: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69863" y="3212456"/>
            <a:ext cx="8578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1. Institute for Meteorology and Climate Research, Karlsruhe Institute of Technology, Karlsruhe, Germany.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2. Schools of Earth &amp; Atmospheric Sciences and Chemical &amp; </a:t>
            </a:r>
            <a:r>
              <a:rPr lang="en-GB" sz="1000" dirty="0" err="1" smtClean="0">
                <a:solidFill>
                  <a:srgbClr val="FFFFFF"/>
                </a:solidFill>
              </a:rPr>
              <a:t>Biomolecular</a:t>
            </a:r>
            <a:r>
              <a:rPr lang="en-GB" sz="1000" dirty="0" smtClean="0">
                <a:solidFill>
                  <a:srgbClr val="FFFFFF"/>
                </a:solidFill>
              </a:rPr>
              <a:t> Engineering, Georgia Institute of Technology, Atlanta, GA, United States.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3. </a:t>
            </a:r>
            <a:r>
              <a:rPr lang="en-US" sz="1000" dirty="0" smtClean="0">
                <a:solidFill>
                  <a:srgbClr val="FFFFFF"/>
                </a:solidFill>
              </a:rPr>
              <a:t>Global Modeling and Assimilation Office, NASA GSFC, Greenbelt, United States. </a:t>
            </a:r>
            <a:r>
              <a:rPr lang="en-GB" sz="1000" dirty="0" smtClean="0">
                <a:solidFill>
                  <a:srgbClr val="FFFFFF"/>
                </a:solidFill>
              </a:rPr>
              <a:t>.    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smtClean="0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7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10"/>
          <p:cNvSpPr>
            <a:spLocks noChangeArrowheads="1"/>
          </p:cNvSpPr>
          <p:nvPr userDrawn="1"/>
        </p:nvSpPr>
        <p:spPr bwMode="auto">
          <a:xfrm>
            <a:off x="549275" y="13335000"/>
            <a:ext cx="2674143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hteck 10"/>
          <p:cNvSpPr>
            <a:spLocks noChangeArrowheads="1"/>
          </p:cNvSpPr>
          <p:nvPr userDrawn="1"/>
        </p:nvSpPr>
        <p:spPr bwMode="auto">
          <a:xfrm>
            <a:off x="765175" y="13550900"/>
            <a:ext cx="2674143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1. Institute for Meteorology and Climate Research, Karlsruhe Institute of Technology, Karlsruhe,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2. Schools of Earth &amp; Atmospheric Sciences and Chemical &amp; Biomolecular Engineering, Georgia Institute of Technology, Atlanta, GA, United States.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3. Deutscher Wetterdienst, Offenbach, Germany.    </a:t>
            </a:r>
          </a:p>
          <a:p>
            <a:pPr marL="342900" indent="-342900" defTabSz="2262188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4. NASA Goddard Space Flight Center, Greenbelt, MD., United States. 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540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097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817845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8586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1812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0301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6361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65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40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Relationship Id="rId9" Type="http://schemas.openxmlformats.org/officeDocument/2006/relationships/image" Target="../media/image2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8D9AE-3E1F-46FC-9E2B-B6B944DB83A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9D83E-DC3A-4021-B8C2-33CA3110951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4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525022"/>
            <a:ext cx="4464050" cy="18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0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D78D0-B759-46CC-9EC4-7EA4760FE20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5B325-CADE-46AC-B099-C5738F974C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3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492F7-8FA1-4A3B-B78C-45BDB34EBAD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04.09.2013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ADC3F-88A7-4C02-B57C-27B1BBE0E6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2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80" y="262181"/>
            <a:ext cx="1260000" cy="4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6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0000"/>
        </a:buClr>
        <a:buSzPct val="80000"/>
        <a:buFont typeface="Wingdings" pitchFamily="2" charset="2"/>
        <a:buChar char="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  <a:defRPr/>
            </a:pPr>
            <a:fld id="{1EE35605-8AB3-442C-A293-9F31FDF185BC}" type="slidenum">
              <a:rPr lang="de-CH" sz="900" smtClean="0">
                <a:solidFill>
                  <a:srgbClr val="000000"/>
                </a:solidFill>
              </a:rPr>
              <a:pPr algn="r" eaLnBrk="0" fontAlgn="base" hangingPunct="0">
                <a:lnSpc>
                  <a:spcPct val="105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r>
              <a:rPr lang="de-CH" sz="9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>
            <a:off x="1296000" y="6165000"/>
            <a:ext cx="7232650" cy="404813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105000"/>
              </a:lnSpc>
              <a:spcBef>
                <a:spcPct val="50000"/>
              </a:spcBef>
              <a:spcAft>
                <a:spcPct val="0"/>
              </a:spcAft>
            </a:pPr>
            <a:r>
              <a:rPr lang="de-CH" sz="900" b="1" dirty="0" smtClean="0">
                <a:solidFill>
                  <a:srgbClr val="000000"/>
                </a:solidFill>
              </a:rPr>
              <a:t>Title </a:t>
            </a:r>
            <a:r>
              <a:rPr lang="de-CH" sz="900" b="1" dirty="0" err="1" smtClean="0">
                <a:solidFill>
                  <a:srgbClr val="000000"/>
                </a:solidFill>
              </a:rPr>
              <a:t>of</a:t>
            </a:r>
            <a:r>
              <a:rPr lang="de-CH" sz="900" b="1" dirty="0" smtClean="0">
                <a:solidFill>
                  <a:srgbClr val="000000"/>
                </a:solidFill>
              </a:rPr>
              <a:t> </a:t>
            </a:r>
            <a:r>
              <a:rPr lang="de-CH" sz="900" b="1" dirty="0" err="1" smtClean="0">
                <a:solidFill>
                  <a:srgbClr val="000000"/>
                </a:solidFill>
              </a:rPr>
              <a:t>Presentation</a:t>
            </a:r>
            <a:r>
              <a:rPr lang="de-CH" sz="900" dirty="0" smtClean="0">
                <a:solidFill>
                  <a:srgbClr val="000000"/>
                </a:solidFill>
              </a:rPr>
              <a:t> </a:t>
            </a:r>
            <a:r>
              <a:rPr lang="de-CH" sz="900" dirty="0">
                <a:solidFill>
                  <a:srgbClr val="000000"/>
                </a:solidFill>
              </a:rPr>
              <a:t>| </a:t>
            </a:r>
            <a:r>
              <a:rPr lang="de-CH" sz="900" dirty="0" err="1" smtClean="0">
                <a:solidFill>
                  <a:srgbClr val="000000"/>
                </a:solidFill>
              </a:rPr>
              <a:t>Subtitle</a:t>
            </a:r>
            <a:r>
              <a:rPr lang="de-CH" sz="900" dirty="0">
                <a:solidFill>
                  <a:srgbClr val="000000"/>
                </a:solidFill>
              </a:rPr>
              <a:t/>
            </a:r>
            <a:br>
              <a:rPr lang="de-CH" sz="900" dirty="0">
                <a:solidFill>
                  <a:srgbClr val="000000"/>
                </a:solidFill>
              </a:rPr>
            </a:br>
            <a:r>
              <a:rPr lang="de-CH" sz="900" dirty="0" err="1" smtClean="0">
                <a:solidFill>
                  <a:srgbClr val="000000"/>
                </a:solidFill>
              </a:rPr>
              <a:t>Author</a:t>
            </a:r>
            <a:endParaRPr lang="de-CH" sz="900" b="1" dirty="0">
              <a:solidFill>
                <a:srgbClr val="000000"/>
              </a:solidFill>
            </a:endParaRPr>
          </a:p>
        </p:txBody>
      </p:sp>
      <p:sp>
        <p:nvSpPr>
          <p:cNvPr id="4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>
              <a:solidFill>
                <a:srgbClr val="000000"/>
              </a:solidFill>
            </a:endParaRPr>
          </a:p>
        </p:txBody>
      </p:sp>
      <p:pic>
        <p:nvPicPr>
          <p:cNvPr id="5" name="Picture 44" descr="Wapp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8700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453188"/>
            <a:ext cx="4464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1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453188"/>
            <a:ext cx="4464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 userDrawn="1"/>
        </p:nvSpPr>
        <p:spPr bwMode="auto">
          <a:xfrm>
            <a:off x="376238" y="640080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COSMO-ART</a:t>
            </a:r>
          </a:p>
        </p:txBody>
      </p:sp>
    </p:spTree>
    <p:extLst>
      <p:ext uri="{BB962C8B-B14F-4D97-AF65-F5344CB8AC3E}">
        <p14:creationId xmlns:p14="http://schemas.microsoft.com/office/powerpoint/2010/main" val="62080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453188"/>
            <a:ext cx="4464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54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Institute for Meteorology and Climate Research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F268105D-04A1-4B04-96E8-B3D64A16E329}" type="slidenum">
              <a:rPr lang="de-DE" sz="900" b="1" smtClean="0">
                <a:solidFill>
                  <a:srgbClr val="000000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 smtClean="0">
              <a:solidFill>
                <a:srgbClr val="000000"/>
              </a:solidFill>
            </a:endParaRPr>
          </a:p>
        </p:txBody>
      </p:sp>
      <p:sp>
        <p:nvSpPr>
          <p:cNvPr id="1031" name="Rechteck 11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382CA1-4036-4B84-80E5-8AE428793B15}" type="datetime1">
              <a:rPr lang="de-DE" sz="9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04.09.2013</a:t>
            </a:fld>
            <a:endParaRPr lang="de-DE" sz="900">
              <a:solidFill>
                <a:srgbClr val="000000"/>
              </a:solidFill>
            </a:endParaRPr>
          </a:p>
        </p:txBody>
      </p:sp>
      <p:pic>
        <p:nvPicPr>
          <p:cNvPr id="1033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8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284663" y="6453188"/>
            <a:ext cx="4464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</a:rPr>
              <a:t>Aerosols and Climate Processes, Institute of Meteorology and Climate Research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4101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 userDrawn="1"/>
        </p:nvSpPr>
        <p:spPr bwMode="auto">
          <a:xfrm>
            <a:off x="376238" y="640080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</a:rPr>
              <a:t>COSMO-ART</a:t>
            </a:r>
          </a:p>
        </p:txBody>
      </p:sp>
    </p:spTree>
    <p:extLst>
      <p:ext uri="{BB962C8B-B14F-4D97-AF65-F5344CB8AC3E}">
        <p14:creationId xmlns:p14="http://schemas.microsoft.com/office/powerpoint/2010/main" val="210621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14325" indent="-314325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fontAlgn="base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9" name="Picture 9" descr="KITlogo_4c_frutig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02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Institute for Meteorology and Climate Research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F268105D-04A1-4B04-96E8-B3D64A16E329}" type="slidenum">
              <a:rPr lang="de-DE" sz="900" b="1" smtClean="0">
                <a:solidFill>
                  <a:srgbClr val="000000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 dirty="0" smtClean="0">
              <a:solidFill>
                <a:srgbClr val="000000"/>
              </a:solidFill>
            </a:endParaRPr>
          </a:p>
        </p:txBody>
      </p:sp>
      <p:pic>
        <p:nvPicPr>
          <p:cNvPr id="1033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55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000000"/>
                </a:solidFill>
              </a:rPr>
              <a:t>Institute for Meteorology and Climate Research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F268105D-04A1-4B04-96E8-B3D64A16E329}" type="slidenum">
              <a:rPr lang="de-DE" sz="900" b="1" smtClean="0">
                <a:solidFill>
                  <a:srgbClr val="000000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900" b="1" dirty="0" smtClean="0">
              <a:solidFill>
                <a:srgbClr val="000000"/>
              </a:solidFill>
            </a:endParaRPr>
          </a:p>
        </p:txBody>
      </p:sp>
      <p:pic>
        <p:nvPicPr>
          <p:cNvPr id="1033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31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6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29.gif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gif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gif"/><Relationship Id="rId1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11188" y="1628775"/>
            <a:ext cx="83899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COSMO-ART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96875" y="2349500"/>
            <a:ext cx="837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684213" y="2420938"/>
            <a:ext cx="837088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Status  - Development - Application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789040"/>
            <a:ext cx="8370888" cy="242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4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mparison_PM10_vs_COSMO_&amp;_DREAM_20130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1075"/>
            <a:ext cx="7632700" cy="576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2"/>
          <p:cNvSpPr txBox="1">
            <a:spLocks noChangeArrowheads="1"/>
          </p:cNvSpPr>
          <p:nvPr/>
        </p:nvSpPr>
        <p:spPr bwMode="auto">
          <a:xfrm>
            <a:off x="0" y="46038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>
              <a:spcBef>
                <a:spcPct val="50000"/>
              </a:spcBef>
            </a:pPr>
            <a:r>
              <a:rPr lang="en-US" sz="2200" b="1">
                <a:solidFill>
                  <a:srgbClr val="0000FF"/>
                </a:solidFill>
              </a:rPr>
              <a:t>Comparisons between modeled surface concentrations and PM10 measurements</a:t>
            </a:r>
            <a:r>
              <a:rPr lang="en-US"/>
              <a:t> </a:t>
            </a:r>
            <a:r>
              <a:rPr lang="en-US" sz="2200" b="1">
                <a:solidFill>
                  <a:srgbClr val="0000FF"/>
                </a:solidFill>
              </a:rPr>
              <a:t>on March 22, 2013</a:t>
            </a:r>
          </a:p>
        </p:txBody>
      </p:sp>
    </p:spTree>
    <p:extLst>
      <p:ext uri="{BB962C8B-B14F-4D97-AF65-F5344CB8AC3E}">
        <p14:creationId xmlns:p14="http://schemas.microsoft.com/office/powerpoint/2010/main" val="35514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feld 31"/>
          <p:cNvSpPr txBox="1"/>
          <p:nvPr/>
        </p:nvSpPr>
        <p:spPr>
          <a:xfrm>
            <a:off x="110478" y="152401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AOD at 550 nm wavelength  29 April, 2011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480515" y="623228"/>
            <a:ext cx="2414728" cy="544105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0" rIns="0" bIns="0" rtlCol="0">
            <a:spAutoFit/>
          </a:bodyPr>
          <a:lstStyle/>
          <a:p>
            <a:pPr algn="ctr"/>
            <a:r>
              <a:rPr lang="en-US" sz="1100" b="1" dirty="0" smtClean="0">
                <a:solidFill>
                  <a:prstClr val="black"/>
                </a:solidFill>
              </a:rPr>
              <a:t>East Asian deserts</a:t>
            </a:r>
            <a:endParaRPr lang="en-US" sz="11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 preferRelativeResize="0">
            <a:picLocks noChangeAspect="1" noChangeArrowheads="1"/>
          </p:cNvPicPr>
          <p:nvPr/>
        </p:nvPicPr>
        <p:blipFill>
          <a:blip r:embed="rId2" cstate="print"/>
          <a:srcRect l="796" t="24760" r="10348" b="21383"/>
          <a:stretch>
            <a:fillRect/>
          </a:stretch>
        </p:blipFill>
        <p:spPr bwMode="auto">
          <a:xfrm>
            <a:off x="117345" y="3676915"/>
            <a:ext cx="4670679" cy="205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feld 52"/>
          <p:cNvSpPr txBox="1"/>
          <p:nvPr/>
        </p:nvSpPr>
        <p:spPr>
          <a:xfrm>
            <a:off x="1763688" y="3121223"/>
            <a:ext cx="1143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b="1" dirty="0" smtClean="0">
                <a:solidFill>
                  <a:prstClr val="black"/>
                </a:solidFill>
              </a:rPr>
              <a:t>MODIS</a:t>
            </a:r>
            <a:endParaRPr lang="de-DE" sz="1400" b="1" dirty="0">
              <a:solidFill>
                <a:prstClr val="black"/>
              </a:solidFill>
            </a:endParaRPr>
          </a:p>
        </p:txBody>
      </p:sp>
      <p:pic>
        <p:nvPicPr>
          <p:cNvPr id="6" name="Picture 7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796" t="24760" r="10348" b="21383"/>
          <a:stretch>
            <a:fillRect/>
          </a:stretch>
        </p:blipFill>
        <p:spPr bwMode="auto">
          <a:xfrm>
            <a:off x="4365545" y="1484784"/>
            <a:ext cx="4670951" cy="204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feld 53"/>
          <p:cNvSpPr txBox="1"/>
          <p:nvPr/>
        </p:nvSpPr>
        <p:spPr>
          <a:xfrm>
            <a:off x="6553200" y="3789040"/>
            <a:ext cx="1143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b="1" dirty="0" smtClean="0">
                <a:solidFill>
                  <a:prstClr val="black"/>
                </a:solidFill>
              </a:rPr>
              <a:t>COSMO-ART</a:t>
            </a:r>
            <a:endParaRPr lang="de-DE" sz="1400" b="1" dirty="0">
              <a:solidFill>
                <a:prstClr val="black"/>
              </a:solidFill>
            </a:endParaRPr>
          </a:p>
        </p:txBody>
      </p:sp>
      <p:grpSp>
        <p:nvGrpSpPr>
          <p:cNvPr id="65" name="Gruppieren 64"/>
          <p:cNvGrpSpPr/>
          <p:nvPr/>
        </p:nvGrpSpPr>
        <p:grpSpPr>
          <a:xfrm>
            <a:off x="1505000" y="5936705"/>
            <a:ext cx="5257800" cy="252798"/>
            <a:chOff x="2438400" y="6172200"/>
            <a:chExt cx="5257800" cy="252798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4191000" y="6172200"/>
              <a:ext cx="3505200" cy="252798"/>
              <a:chOff x="3429000" y="3557202"/>
              <a:chExt cx="3505200" cy="557598"/>
            </a:xfrm>
          </p:grpSpPr>
          <p:sp>
            <p:nvSpPr>
              <p:cNvPr id="34" name="TextBox 3"/>
              <p:cNvSpPr txBox="1"/>
              <p:nvPr/>
            </p:nvSpPr>
            <p:spPr>
              <a:xfrm>
                <a:off x="6252313" y="3557202"/>
                <a:ext cx="681887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  <a:latin typeface="Arial Narrow" pitchFamily="34" charset="0"/>
                    <a:cs typeface="Arial" pitchFamily="34" charset="0"/>
                  </a:rPr>
                  <a:t>AOD</a:t>
                </a:r>
                <a:endParaRPr lang="en-US" sz="1200" b="1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4"/>
              <p:cNvSpPr txBox="1"/>
              <p:nvPr/>
            </p:nvSpPr>
            <p:spPr>
              <a:xfrm>
                <a:off x="3505200" y="3881403"/>
                <a:ext cx="2881251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50"/>
                  </a:lnSpc>
                </a:pPr>
                <a:r>
                  <a:rPr lang="en-US" sz="11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0.5   1.0   1.5   2.0   2.5   3.0   3.5   4.0   4.5   5.0</a:t>
                </a:r>
              </a:p>
            </p:txBody>
          </p:sp>
          <p:grpSp>
            <p:nvGrpSpPr>
              <p:cNvPr id="36" name="Gruppieren 136"/>
              <p:cNvGrpSpPr/>
              <p:nvPr/>
            </p:nvGrpSpPr>
            <p:grpSpPr>
              <a:xfrm>
                <a:off x="3429000" y="3581400"/>
                <a:ext cx="2752344" cy="243840"/>
                <a:chOff x="176541" y="4777492"/>
                <a:chExt cx="2215584" cy="99308"/>
              </a:xfrm>
            </p:grpSpPr>
            <p:sp>
              <p:nvSpPr>
                <p:cNvPr id="37" name="Rectangle 5"/>
                <p:cNvSpPr/>
                <p:nvPr/>
              </p:nvSpPr>
              <p:spPr>
                <a:xfrm rot="5400000">
                  <a:off x="433613" y="4724955"/>
                  <a:ext cx="99231" cy="204459"/>
                </a:xfrm>
                <a:prstGeom prst="rect">
                  <a:avLst/>
                </a:prstGeom>
                <a:solidFill>
                  <a:srgbClr val="0033CC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Rectangle 8"/>
                <p:cNvSpPr/>
                <p:nvPr/>
              </p:nvSpPr>
              <p:spPr>
                <a:xfrm rot="5400000">
                  <a:off x="838755" y="4724891"/>
                  <a:ext cx="99231" cy="204459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9"/>
                <p:cNvSpPr/>
                <p:nvPr/>
              </p:nvSpPr>
              <p:spPr>
                <a:xfrm rot="5400000">
                  <a:off x="1043214" y="4724891"/>
                  <a:ext cx="99231" cy="204459"/>
                </a:xfrm>
                <a:prstGeom prst="rect">
                  <a:avLst/>
                </a:prstGeom>
                <a:solidFill>
                  <a:srgbClr val="33CC33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Rectangle 10"/>
                <p:cNvSpPr/>
                <p:nvPr/>
              </p:nvSpPr>
              <p:spPr>
                <a:xfrm rot="5400000">
                  <a:off x="1243584" y="4724954"/>
                  <a:ext cx="99233" cy="204459"/>
                </a:xfrm>
                <a:prstGeom prst="rect">
                  <a:avLst/>
                </a:prstGeom>
                <a:solidFill>
                  <a:srgbClr val="66FF33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Rectangle 11"/>
                <p:cNvSpPr/>
                <p:nvPr/>
              </p:nvSpPr>
              <p:spPr>
                <a:xfrm rot="5400000">
                  <a:off x="1645920" y="4724877"/>
                  <a:ext cx="99230" cy="204459"/>
                </a:xfrm>
                <a:prstGeom prst="rect">
                  <a:avLst/>
                </a:prstGeom>
                <a:solidFill>
                  <a:srgbClr val="FF9933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Rectangle 12"/>
                <p:cNvSpPr/>
                <p:nvPr/>
              </p:nvSpPr>
              <p:spPr>
                <a:xfrm rot="5400000">
                  <a:off x="1837944" y="4724909"/>
                  <a:ext cx="99232" cy="204459"/>
                </a:xfrm>
                <a:prstGeom prst="rect">
                  <a:avLst/>
                </a:prstGeom>
                <a:solidFill>
                  <a:srgbClr val="EE311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Rectangle 13"/>
                <p:cNvSpPr/>
                <p:nvPr/>
              </p:nvSpPr>
              <p:spPr>
                <a:xfrm rot="5400000">
                  <a:off x="2039112" y="4724909"/>
                  <a:ext cx="99232" cy="204459"/>
                </a:xfrm>
                <a:prstGeom prst="rect">
                  <a:avLst/>
                </a:prstGeom>
                <a:solidFill>
                  <a:srgbClr val="D6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Rectangle 14"/>
                <p:cNvSpPr/>
                <p:nvPr/>
              </p:nvSpPr>
              <p:spPr>
                <a:xfrm rot="5400000">
                  <a:off x="2240280" y="4724909"/>
                  <a:ext cx="99232" cy="204459"/>
                </a:xfrm>
                <a:prstGeom prst="rect">
                  <a:avLst/>
                </a:prstGeom>
                <a:solidFill>
                  <a:srgbClr val="E818AD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ctangle 5"/>
                <p:cNvSpPr/>
                <p:nvPr/>
              </p:nvSpPr>
              <p:spPr>
                <a:xfrm rot="5400000">
                  <a:off x="229155" y="4724955"/>
                  <a:ext cx="99231" cy="20445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Rectangle 7"/>
                <p:cNvSpPr/>
                <p:nvPr/>
              </p:nvSpPr>
              <p:spPr>
                <a:xfrm rot="5400000">
                  <a:off x="640080" y="4724955"/>
                  <a:ext cx="99231" cy="204459"/>
                </a:xfrm>
                <a:prstGeom prst="rect">
                  <a:avLst/>
                </a:prstGeom>
                <a:solidFill>
                  <a:srgbClr val="3399F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Rectangle 11"/>
                <p:cNvSpPr/>
                <p:nvPr/>
              </p:nvSpPr>
              <p:spPr>
                <a:xfrm rot="5400000">
                  <a:off x="1448355" y="4724955"/>
                  <a:ext cx="99230" cy="204459"/>
                </a:xfrm>
                <a:prstGeom prst="rect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4" name="Gruppieren 63"/>
            <p:cNvGrpSpPr/>
            <p:nvPr/>
          </p:nvGrpSpPr>
          <p:grpSpPr>
            <a:xfrm>
              <a:off x="2438400" y="6172200"/>
              <a:ext cx="1463040" cy="169277"/>
              <a:chOff x="2438400" y="6172200"/>
              <a:chExt cx="1463040" cy="169277"/>
            </a:xfrm>
          </p:grpSpPr>
          <p:sp>
            <p:nvSpPr>
              <p:cNvPr id="62" name="Rechteck 61"/>
              <p:cNvSpPr/>
              <p:nvPr/>
            </p:nvSpPr>
            <p:spPr>
              <a:xfrm>
                <a:off x="2438400" y="6211824"/>
                <a:ext cx="182880" cy="1097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Textfeld 62"/>
              <p:cNvSpPr txBox="1"/>
              <p:nvPr/>
            </p:nvSpPr>
            <p:spPr>
              <a:xfrm>
                <a:off x="2712720" y="6172200"/>
                <a:ext cx="1188720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b="1" dirty="0" smtClean="0">
                    <a:solidFill>
                      <a:prstClr val="black"/>
                    </a:solidFill>
                  </a:rPr>
                  <a:t>MODIS cloud mask</a:t>
                </a:r>
                <a:endParaRPr lang="en-US" sz="1100" b="1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213" y="5594008"/>
            <a:ext cx="1727283" cy="8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590584" y="5229200"/>
            <a:ext cx="122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Schrader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97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2780928"/>
            <a:ext cx="860444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95" y="1132771"/>
            <a:ext cx="2358516" cy="165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332656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Climate Engineering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/>
          <a:stretch>
            <a:fillRect/>
          </a:stretch>
        </p:blipFill>
        <p:spPr bwMode="auto">
          <a:xfrm>
            <a:off x="755576" y="1844824"/>
            <a:ext cx="763284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98" y="836712"/>
            <a:ext cx="1179258" cy="82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39552" y="332656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Climate Engineering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8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260648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Emergency case version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552728" cy="489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188640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Emergency case version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63764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30144"/>
            <a:ext cx="5544616" cy="475563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1503040" y="980728"/>
            <a:ext cx="5229200" cy="5229200"/>
            <a:chOff x="2411760" y="980728"/>
            <a:chExt cx="5229200" cy="522920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980728"/>
              <a:ext cx="5229200" cy="5229200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2699792" y="1196752"/>
              <a:ext cx="36724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Pollengramm</a:t>
              </a:r>
              <a:r>
                <a:rPr lang="en-US" dirty="0" smtClean="0"/>
                <a:t> Zürich</a:t>
              </a:r>
              <a:endParaRPr lang="en-US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5996855" y="1916832"/>
              <a:ext cx="1311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pollen conc.</a:t>
              </a:r>
              <a:endParaRPr lang="en-US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940152" y="3933056"/>
              <a:ext cx="1303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wind speed</a:t>
              </a:r>
              <a:endParaRPr lang="en-US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999741" y="2924944"/>
              <a:ext cx="1380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precipitation</a:t>
              </a:r>
              <a:endParaRPr lang="en-US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40152" y="4941168"/>
              <a:ext cx="1371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213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46" y="475253"/>
            <a:ext cx="7742634" cy="6194107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251520" y="5565129"/>
            <a:ext cx="1286013" cy="888207"/>
            <a:chOff x="7010855" y="3796393"/>
            <a:chExt cx="1594983" cy="1277257"/>
          </a:xfrm>
        </p:grpSpPr>
        <p:pic>
          <p:nvPicPr>
            <p:cNvPr id="8" name="Picture 24" descr="https://encrypted-tbn1.gstatic.com/images?q=tbn:ANd9GcS95ZYkiUOQnD0FFSlfhwmgwB01x2ImhVDqh82lLbcqRwJQ7my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855" y="3796393"/>
              <a:ext cx="1594983" cy="1277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5" descr="http://www.cosmo-model.org/images/logoRoshydromet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823" y="4010024"/>
              <a:ext cx="977045" cy="977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feld 3"/>
          <p:cNvSpPr txBox="1"/>
          <p:nvPr/>
        </p:nvSpPr>
        <p:spPr>
          <a:xfrm>
            <a:off x="107504" y="5003884"/>
            <a:ext cx="150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Revokatova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65128681"/>
              </p:ext>
            </p:extLst>
          </p:nvPr>
        </p:nvGraphicFramePr>
        <p:xfrm>
          <a:off x="134940" y="469901"/>
          <a:ext cx="4711700" cy="300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692678"/>
              </p:ext>
            </p:extLst>
          </p:nvPr>
        </p:nvGraphicFramePr>
        <p:xfrm>
          <a:off x="4578987" y="2849650"/>
          <a:ext cx="4565013" cy="3387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126"/>
          <p:cNvSpPr>
            <a:spLocks noChangeArrowheads="1"/>
          </p:cNvSpPr>
          <p:nvPr/>
        </p:nvSpPr>
        <p:spPr bwMode="auto">
          <a:xfrm>
            <a:off x="5029201" y="860600"/>
            <a:ext cx="4114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Ozone</a:t>
            </a:r>
            <a:r>
              <a:rPr lang="en-US" b="1" dirty="0">
                <a:solidFill>
                  <a:prstClr val="black"/>
                </a:solidFill>
              </a:rPr>
              <a:t> forecast, 1.07.2012 – 16.08.2012. Daily average values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128"/>
          <p:cNvSpPr>
            <a:spLocks noChangeArrowheads="1"/>
          </p:cNvSpPr>
          <p:nvPr/>
        </p:nvSpPr>
        <p:spPr bwMode="auto">
          <a:xfrm>
            <a:off x="6345751" y="1751784"/>
            <a:ext cx="24807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Ozone</a:t>
            </a:r>
            <a:r>
              <a:rPr lang="en-US" b="1" dirty="0">
                <a:solidFill>
                  <a:prstClr val="black"/>
                </a:solidFill>
              </a:rPr>
              <a:t> forecast, </a:t>
            </a:r>
            <a:r>
              <a:rPr lang="en-US" b="1" dirty="0" smtClean="0">
                <a:solidFill>
                  <a:prstClr val="black"/>
                </a:solidFill>
              </a:rPr>
              <a:t>case study (6.07.2012 </a:t>
            </a:r>
            <a:r>
              <a:rPr lang="en-US" b="1" dirty="0">
                <a:solidFill>
                  <a:prstClr val="black"/>
                </a:solidFill>
              </a:rPr>
              <a:t>– </a:t>
            </a:r>
            <a:r>
              <a:rPr lang="en-US" b="1" dirty="0" smtClean="0">
                <a:solidFill>
                  <a:prstClr val="black"/>
                </a:solidFill>
              </a:rPr>
              <a:t>8.07.2012)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129"/>
          <p:cNvSpPr>
            <a:spLocks noChangeArrowheads="1"/>
          </p:cNvSpPr>
          <p:nvPr/>
        </p:nvSpPr>
        <p:spPr bwMode="auto">
          <a:xfrm>
            <a:off x="1676402" y="-101600"/>
            <a:ext cx="6086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Verification of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COSMO-ART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 flipH="1">
            <a:off x="4889500" y="1506931"/>
            <a:ext cx="685800" cy="5758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/>
          <p:nvPr/>
        </p:nvCxnSpPr>
        <p:spPr bwMode="auto">
          <a:xfrm flipH="1">
            <a:off x="6205536" y="2438400"/>
            <a:ext cx="106363" cy="4112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-24207" y="6455946"/>
            <a:ext cx="5046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NO2</a:t>
            </a:r>
            <a:r>
              <a:rPr lang="en-US" b="1" dirty="0" smtClean="0">
                <a:solidFill>
                  <a:prstClr val="black"/>
                </a:solidFill>
              </a:rPr>
              <a:t>, </a:t>
            </a:r>
            <a:r>
              <a:rPr lang="en-US" b="1" dirty="0">
                <a:solidFill>
                  <a:prstClr val="black"/>
                </a:solidFill>
              </a:rPr>
              <a:t>1.07.2012 – 16.08.2012. Daily average values 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229858"/>
              </p:ext>
            </p:extLst>
          </p:nvPr>
        </p:nvGraphicFramePr>
        <p:xfrm>
          <a:off x="-24207" y="3501008"/>
          <a:ext cx="4572000" cy="2954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30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575" y="154013"/>
            <a:ext cx="7067128" cy="1143000"/>
          </a:xfrm>
        </p:spPr>
        <p:txBody>
          <a:bodyPr/>
          <a:lstStyle/>
          <a:p>
            <a:r>
              <a:rPr lang="de-CH" dirty="0" smtClean="0"/>
              <a:t>First </a:t>
            </a:r>
            <a:r>
              <a:rPr lang="de-CH" dirty="0" err="1" smtClean="0"/>
              <a:t>steps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operationalization</a:t>
            </a:r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4644488" y="836712"/>
            <a:ext cx="4320000" cy="5400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 smtClean="0">
                <a:solidFill>
                  <a:prstClr val="black"/>
                </a:solidFill>
              </a:rPr>
              <a:t>Get</a:t>
            </a:r>
            <a:r>
              <a:rPr lang="de-CH" dirty="0" smtClean="0">
                <a:solidFill>
                  <a:prstClr val="black"/>
                </a:solidFill>
              </a:rPr>
              <a:t> ECMWF IFS </a:t>
            </a:r>
            <a:r>
              <a:rPr lang="de-CH" dirty="0" err="1" smtClean="0">
                <a:solidFill>
                  <a:prstClr val="black"/>
                </a:solidFill>
              </a:rPr>
              <a:t>initial</a:t>
            </a:r>
            <a:r>
              <a:rPr lang="de-CH" dirty="0" smtClean="0">
                <a:solidFill>
                  <a:prstClr val="black"/>
                </a:solidFill>
              </a:rPr>
              <a:t> / </a:t>
            </a:r>
            <a:r>
              <a:rPr lang="de-CH" dirty="0" err="1" smtClean="0">
                <a:solidFill>
                  <a:prstClr val="black"/>
                </a:solidFill>
              </a:rPr>
              <a:t>boundary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data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for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meteorology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644488" y="2008848"/>
            <a:ext cx="4320000" cy="540000"/>
          </a:xfrm>
          <a:prstGeom prst="rect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>
                <a:solidFill>
                  <a:prstClr val="black"/>
                </a:solidFill>
              </a:rPr>
              <a:t>Get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smtClean="0">
                <a:solidFill>
                  <a:prstClr val="black"/>
                </a:solidFill>
              </a:rPr>
              <a:t>ECMWF MACC-II </a:t>
            </a:r>
            <a:r>
              <a:rPr lang="de-CH" dirty="0" err="1">
                <a:solidFill>
                  <a:prstClr val="black"/>
                </a:solidFill>
              </a:rPr>
              <a:t>initial</a:t>
            </a:r>
            <a:r>
              <a:rPr lang="de-CH" dirty="0">
                <a:solidFill>
                  <a:prstClr val="black"/>
                </a:solidFill>
              </a:rPr>
              <a:t> / </a:t>
            </a:r>
            <a:r>
              <a:rPr lang="de-CH" dirty="0" err="1">
                <a:solidFill>
                  <a:prstClr val="black"/>
                </a:solidFill>
              </a:rPr>
              <a:t>boundary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data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for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chemistry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44488" y="1422780"/>
            <a:ext cx="4320000" cy="54000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>
                <a:solidFill>
                  <a:prstClr val="black"/>
                </a:solidFill>
              </a:rPr>
              <a:t>Preprocess</a:t>
            </a:r>
            <a:r>
              <a:rPr lang="de-CH" dirty="0">
                <a:solidFill>
                  <a:prstClr val="black"/>
                </a:solidFill>
              </a:rPr>
              <a:t> TNO/MACC </a:t>
            </a:r>
            <a:r>
              <a:rPr lang="de-CH" dirty="0" err="1">
                <a:solidFill>
                  <a:prstClr val="black"/>
                </a:solidFill>
              </a:rPr>
              <a:t>emissions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644488" y="2594916"/>
            <a:ext cx="4320000" cy="5400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prstClr val="black"/>
                </a:solidFill>
              </a:rPr>
              <a:t>Run </a:t>
            </a:r>
            <a:r>
              <a:rPr lang="de-CH" dirty="0" err="1">
                <a:solidFill>
                  <a:prstClr val="black"/>
                </a:solidFill>
              </a:rPr>
              <a:t>interpolation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program</a:t>
            </a:r>
            <a:r>
              <a:rPr lang="de-CH" dirty="0">
                <a:solidFill>
                  <a:prstClr val="black"/>
                </a:solidFill>
              </a:rPr>
              <a:t> INT2LM</a:t>
            </a:r>
          </a:p>
        </p:txBody>
      </p:sp>
      <p:sp>
        <p:nvSpPr>
          <p:cNvPr id="10" name="Rechteck 9"/>
          <p:cNvSpPr/>
          <p:nvPr/>
        </p:nvSpPr>
        <p:spPr>
          <a:xfrm>
            <a:off x="4644488" y="3180984"/>
            <a:ext cx="4320000" cy="540000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prstClr val="black"/>
                </a:solidFill>
              </a:rPr>
              <a:t>Run </a:t>
            </a:r>
            <a:r>
              <a:rPr lang="de-CH" dirty="0" smtClean="0">
                <a:solidFill>
                  <a:prstClr val="black"/>
                </a:solidFill>
              </a:rPr>
              <a:t>COSMO-ART </a:t>
            </a:r>
            <a:r>
              <a:rPr lang="de-CH" dirty="0" err="1" smtClean="0">
                <a:solidFill>
                  <a:prstClr val="black"/>
                </a:solidFill>
              </a:rPr>
              <a:t>for</a:t>
            </a:r>
            <a:r>
              <a:rPr lang="de-CH" dirty="0" smtClean="0">
                <a:solidFill>
                  <a:prstClr val="black"/>
                </a:solidFill>
              </a:rPr>
              <a:t> EU </a:t>
            </a:r>
            <a:r>
              <a:rPr lang="de-CH" dirty="0" err="1" smtClean="0">
                <a:solidFill>
                  <a:prstClr val="black"/>
                </a:solidFill>
              </a:rPr>
              <a:t>domain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644488" y="4939188"/>
            <a:ext cx="4320000" cy="540000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>
                <a:solidFill>
                  <a:prstClr val="black"/>
                </a:solidFill>
              </a:rPr>
              <a:t>Postprocess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model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output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644488" y="5525256"/>
            <a:ext cx="4320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prstClr val="black"/>
                </a:solidFill>
              </a:rPr>
              <a:t>Archive </a:t>
            </a:r>
            <a:r>
              <a:rPr lang="de-CH" dirty="0" err="1">
                <a:solidFill>
                  <a:prstClr val="black"/>
                </a:solidFill>
              </a:rPr>
              <a:t>model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output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644488" y="6111328"/>
            <a:ext cx="4320000" cy="5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prstClr val="black"/>
                </a:solidFill>
              </a:rPr>
              <a:t>Create </a:t>
            </a:r>
            <a:r>
              <a:rPr lang="de-CH" dirty="0" err="1" smtClean="0">
                <a:solidFill>
                  <a:prstClr val="black"/>
                </a:solidFill>
              </a:rPr>
              <a:t>timelines</a:t>
            </a:r>
            <a:r>
              <a:rPr lang="de-CH" dirty="0" smtClean="0">
                <a:solidFill>
                  <a:prstClr val="black"/>
                </a:solidFill>
              </a:rPr>
              <a:t>, </a:t>
            </a:r>
            <a:r>
              <a:rPr lang="de-CH" dirty="0" err="1" smtClean="0">
                <a:solidFill>
                  <a:prstClr val="black"/>
                </a:solidFill>
              </a:rPr>
              <a:t>graphics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and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model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performance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diagnostics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644008" y="3767052"/>
            <a:ext cx="4320000" cy="54000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prstClr val="black"/>
                </a:solidFill>
              </a:rPr>
              <a:t>Run </a:t>
            </a:r>
            <a:r>
              <a:rPr lang="de-CH" dirty="0" err="1">
                <a:solidFill>
                  <a:prstClr val="black"/>
                </a:solidFill>
              </a:rPr>
              <a:t>interpolation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program</a:t>
            </a:r>
            <a:r>
              <a:rPr lang="de-CH" dirty="0">
                <a:solidFill>
                  <a:prstClr val="black"/>
                </a:solidFill>
              </a:rPr>
              <a:t> INT2LM</a:t>
            </a:r>
          </a:p>
        </p:txBody>
      </p:sp>
      <p:sp>
        <p:nvSpPr>
          <p:cNvPr id="15" name="Rechteck 14"/>
          <p:cNvSpPr/>
          <p:nvPr/>
        </p:nvSpPr>
        <p:spPr>
          <a:xfrm>
            <a:off x="4644008" y="4353120"/>
            <a:ext cx="4320000" cy="540000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prstClr val="black"/>
                </a:solidFill>
              </a:rPr>
              <a:t>Run </a:t>
            </a:r>
            <a:r>
              <a:rPr lang="de-CH" dirty="0" smtClean="0">
                <a:solidFill>
                  <a:prstClr val="black"/>
                </a:solidFill>
              </a:rPr>
              <a:t>COSMO-ART </a:t>
            </a:r>
            <a:r>
              <a:rPr lang="de-CH" dirty="0" err="1" smtClean="0">
                <a:solidFill>
                  <a:prstClr val="black"/>
                </a:solidFill>
              </a:rPr>
              <a:t>for</a:t>
            </a:r>
            <a:r>
              <a:rPr lang="de-CH" dirty="0" smtClean="0">
                <a:solidFill>
                  <a:prstClr val="black"/>
                </a:solidFill>
              </a:rPr>
              <a:t> Swiss </a:t>
            </a:r>
            <a:r>
              <a:rPr lang="de-CH" dirty="0" err="1" smtClean="0">
                <a:solidFill>
                  <a:prstClr val="black"/>
                </a:solidFill>
              </a:rPr>
              <a:t>domain</a:t>
            </a:r>
            <a:endParaRPr lang="de-CH" dirty="0">
              <a:solidFill>
                <a:prstClr val="black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98" y="836713"/>
            <a:ext cx="2382390" cy="293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data:image/jpeg;base64,/9j/4AAQSkZJRgABAQAAAQABAAD/2wCEAAkGBxQSEhUUExQWFBQXGBgUFBcXGBcXFxcYFxQXFxcXFxccHiggGBwlHBUUITEkJSkrLi4uFx8zODMsNygtLiwBCgoKDg0OGxAQGyskICQsLC8sLCwsLC8sNCwsLCwsLCwsLCwvLCwvLCwsLCwsLCwsLCwsLCwsLCwuLC8sLCwsLP/AABEIAJ4BPgMBIgACEQEDEQH/xAAcAAABBQEBAQAAAAAAAAAAAAAFAgMEBgcBAAj/xABKEAACAQIDBAUIBgcGBgIDAAABAhEAAwQSIQUxQVEGEyJhcQcycoGRobGyFCMzQnPBJDRSYoKz0RVjkqLC4SVDdMPw8URTFjWD/8QAGgEAAgMBAQAAAAAAAAAAAAAAAAECAwQFBv/EADkRAAIBAgIHBAcGBwAAAAAAAAABAgMRBDESEyFBUWGxBXGB8CIjMjShwdEUM0JicpEkRFKCsuHx/9oADAMBAAIRAxEAPwC3LBMK6MeSuJ9k0p8O/I/GkOs7xI79aaFhRuGWNRllfliq9hIa6pxdzEdnJlk880xG/dUjPToutlMO0zxhuHJgaj4TEuyKWyMSATKR8CKYheccRTZtW/2VHqinusGs2x/C5n2ERXQU5XF8QrfKZ91AEcYK3w08D/WoOzdmSqvmGqqAI3Dj7/hRNRaYZhcUA8XVrfvYCu4bZJVVQNnyiJVhJ78oNOwiDc2XcLAjKQN0Hjz17via6cI671b2T8KINhbi/tDxWuC445H1kUABsS0K3PKfhU+zta7bCKlxgYGkmAJIkincfi26u5mX/lvyI8060sNaIGZANBrBWaaAew3TO6DlMPG8kAfCKmYTp6jEg2jA3srAieQB30CxWyrNwQrlAT2gpGojd3axXH2JAhGEAaAiPeJii4Bv+1sJcv3GcBQ1uyozLGoe+Tqu7zlqPisNZc9hlYToJDfGq6dnXA7DRmCqdCNAS40n0abNl1YSrDUcDz51O5FoPreuWz2bjr3Bjl/wGV91dTbdwswuC1cAiC6Q2oM9oaTu4VUmxhUwCZHAHd48qaO0XJMHN2jqNwgDjxpBtLymPtHzrVxOZtutxR4hob1AGnGtWjqt+2p4dYDaPdBO81Q32sV1MDvmK7/bxZWAzQQRqJG7WlcZowt4q3BUuRwgi4p9WtRL+MRzlxGGRzunLkb28KqVjbwtGFAEGOwxQ6aaxvoxY6ZGIdiw5XEVxr3jte+i4WChweGbzLl2weAYZl91I/s3FCTau2r45BhIHeGpjC7csXJzW1EGAbdwqWEAyEbTiRv4VKa3YbdcZD++h97pKincViDicXdtD6+yy8J4f0Ptpu3tO0+5oPI6f7UbsLiB9jdFxRvyOtweEHWoeMCN+sYVJ4lQ1pv96AIpEiRqO7WmHFefY+GOtu9esHk4zL/iXUVw7KxQk27lrEDkrKT7DBpWAZYfn8Ki3FpF3Huhi9ZuWzzII4ciAaQm0LT+a4nkeyfYaVgG7q1EurU+4KiXaQwcV/P41y9eZsoO5FKroBA1PDfqSdedPsv5/Gmcuvt+FAA7ECvbBZVxKsxCALckk5R9i4A9pGnOn8SulCr676BgVhBAUD/0BrRTYu0sQlxbSO2RyEZfOWGMGF4HlGtRbdvtL6/gtPIAtwMQOyysPUZ/KmsxMumC6V2lJs3h1TIernVlMadoRKnmCNNafsbKsB+usgDMIzIR1Z1B0WYB0G6qZ0hwCpir4Mz1tz3uTx8al9FVK3GgMilTxOplY0A8amsyBqZx07wfXlNdGKXkPYRTn0s8UU+6m7eLRgT1XFlOo3qxU8eYNUlp1byE8PCf60zsxVNm3v8ANHfwpd7qNAwZSd3qpvA4a2ERGfK4UZhrv7tNRoaYEvqV/ajxB/KvfReTKfXHxpIwY+7eHrYfA0o4G6Bo6t7D8KdgGsFhWNtCBMop0M/dFOYjCkklk9omomFF9bKFbJufVoRBCkyo010GmutEbeIdfuuPRP8AvRYNxBvgoAFZ07S+azLvYToDUsYm5+3m7mVWHwn30rG47srLEdu35yT/AMxeMGptu+rAfYtPMhT7yKdhA4X5IDJbI4mGXSddxj3V1MQhmbbiCQMrq248mAj20T+jqT9jPejz8JqPYwtrtSLiw54DuPHxoAhtbstoWZZ1hrZOveUkUg4RPu3rYPI3Mh7oV4oicBbO67Hih+IqMdlkuQr2z2VPnRxbn4UARf7LvhmYKWBVV0h/NLn7vDtfGmnLqQGSD6191Tzsi8BIt8ZBUqT37jOunsqP1uJttlzXQImDmI3/AL00AD7gRvOB9gNQH2dbdnAKjdG9d4ozc2k2udLT+lbUEetcppu5ibJAzWACSZKXCpERwIbnx5UAVt+i+syXPOVPu0j1VExmynUHSABxBH+1WicOdz37Z71Rx7QwPurhthgRbxVsyIh1uW94j7ywfbSApGOwr53hZGY8RzoZddgY1B5CSfdoPbWl3MDeMxbtXhMSj22J9QbN7qHY3BBftcLdt98MB79KAKZcxbgJrvUkg6nz2H5Uq1te4nmsV8CR7RRy7gcOw88r+yCs6Tz04zUW70eVh2LiH1wfzoYDVrpNcQBjDFiSSwE9mANRFG8H5RXUdrOBP7QcEejc3eE1WMZ0cu5VEE5S05SDvgjcZoXjtlPatklQviDO/vouBp2H6Y2HAF5LUtrorWiQ2qdoSpOUiamNiMI4kO6DQE9m6okx9ztcRwrHNoEhl7RH1dncD/8ASlSNjkm4mh3sZJJ3LI7qkLYbNbDjs28RbcHQIzQTGulu4BPqoZtLZq/87BgfvICnw7Jqt9Hb7m32nZtRv1+6NKNYfF3LeqOyzwBIH+Hd7qWkPRIV3Z9oR1Vy5Z7mBZfaDEeqm2wl4bil0funX2b/AHU/e6VTcKXLaPlMszIN0akMpBnUb5pX0/C3BIDp6DB93HKwB99MQJvXSvnoy8d0j+vupu3cDeaQd+40bdQwhL6kb8t0FfaSCvvobc2P982N33rTZl149gke6lYAfid1DLooniLIAIVyD+y4OndIBPuqE+HaDIPivbHsHa9oosAMsjVfFvgtKde0fV+dLt2yuUEQZYwdDBCxpv4GuGSxg8BwoWYPIetW2Y8zxJ19pojhcKw1zkaRpUGzbb9oj2Cnhs4N5zsfaakQNWYqN+nqb+lMYRFCnWO3c7t91oontjD2MKxYh4JEnrHIBI3BYMfCoAa0yA2y+UsCDmkfaS28c5quxZczXy0oAcJuOl/v/wDprObV1yQoZtSB5xiZgfGtG8tDg/RCCf8A5A1jgbI4eFZxhftE9JfmFTitwm9hY7Oysfb8y6w8LzfA6VJs39q2zIa6Tzm3c9gMxVpQVMw4rr/YKb4nGXaNXgvPiU3H9KNp21XNcvWcp84KUkngT5p8KRh/KVtRNfpLOP30Rh8tHvKEP0QfiL8GoN0TP1H8R+ArP9kTq6tPdc1PGtUdY1vsEdm+U7G33W04wrSwYFkZNbZzgEoSTJWIA13Vb8P0vxTRmwOGczlAS9ctMTE9lbqgnhruqtdUrb1U+IBp9NlWWibVs8uyP6Va+zXul8CqPaiecfiWK301XIHubMxahhIKZWJHonKRz8NdwmvYXp1gkLC4cVYYtmyvbIKggRIDHx3caDrse0dwZdQey7rqCCDod4IB9VRrnQ7Dtr9YPBp+YGq32dU3NFi7Spb0/PiW+10qwFw9nHhRyuLcX3slO2MYj3T1eLwzrkGvWW5nM0CJH/hFY30o2MuHv27asWDAGTEiSy8N+6pq9DTwuj1p/vVCwtRtpLI0PFUlFNu18szaEwt/euRvQJPyk0ycXikcSrg5SYzHdmHA1ntnZOVFC2LTMqgFhde1Jgdrs2yZ37yd9TLC37RLWjilJ3ZcUrgKSDlAuDhGnPjE6DwlVfhBYui/xIutzbl4edbZvFEah7bXtZ2z2U+7911O48qqV3pHthJPVsyToGCXSByLLEn1Chy+ULFszEWbLHQN9Ux3c4IjeapcJrY0y2NWEvZaZe3xOEberL6NwfBhUVbNhlEXGUxxUED1qZ91VZ+ngI+twtokaxLJqPGaYTpdhWHbwzgxBKsp+IHOoNE7oteJwYZiRdtksSdcywTrxGn+9It/Sbf2V1h+Hd/IGgmExti8M1q3igAcpIUsAYnTKzaiVO7caau4iwpM4p01iLtt1g8iWUa91KwXQexe1MSYDjrAI8+2jyQZ1JWe7fwqPc2jbYHrMLa/g6y0eO6GIG7lQi1jmJi3iLTCDH1gBkRAgHjqakm/fjdm8GDfEeFAyW1/DQkDEWpDN2HS5HaIM5gs+bz3V27eXq5TFQf760wA1jXJn91B7uNZT27Q3H7o4DuNdOIRrc5dJGgJH3hrSAnYzDlj5uEvdlJi4iOZRSSM5UxrpxiKZw+x+2rHDXU86CpLoOzxIkbqDX3tt2mZ10A1KaBVCjlwAp7DXRbcurNucDKH0LKyzKg7pn1VMiF9jYi2MyJnJB1lSI0jw4USu34UcN8SDVftbZuISM73ByzFjPg1Sm2xcZYFoEifO7Oad3mgRUbErjNtSGuM65mIO7zTu3cfbUnCXHMAWwo3bju91ewTEgh0VDkO5zG4kQCN+m6adwOzyXt9tmzPlGUKo0JmcwngakRCmCwD3NHuKq8mIUf5VJqP0g2f1Fi01kobheDlJUBQTLMzka7o9dRsbg5Rsty6pUSRrl4xJGnA0FXAD6Q7EKYYZTA4AbxzoYErE7UuKAGvWrhljkuEXDGhHmhjxO7gAeNQf7RRtHtFXjQ2S6gyJmLgK8aKbVw2a80AAEmBHCJEd0VJ6L4QNcvKwnsR7hRYLgS7iUjV2BkZReTTcDOZQxjXfApWGtAsYW08iOzckacgTI9lTukdoFEJGuRPl0/KgOw8L1l+0sfe/qaAJuLtgKJVl+stDzYBBvICJ3mZpzEWrrMoRbg0LeeomCB92I37u+lXdnXEE9YcuayoXeId7fAmNAT7e6lYi49hbTqVlkgyBpoNAAQANKdxWNM2jhhchTmABzkKzoWjSCy6gazpypq06IqI5jtOFzXGO5tO0xlt430Uv2xJPKeJ3Du14xUe7ZBYEgEAniTGk8u4VElYybyzWyr4VSfu3jvne6H4R7Kz3B/aJ6S/MK07y1YK4BhHaCv1ygrz+p36cYJjWOdZjg/tbfpr8wpwzFJ+izV0FTcMKioKmYYV6NHlwJ5RP1QfiL8rUG6Ij6j+I/lRnyj/AKoPxF+VqE9DhOH/AIm/Kssfev7TdJfwi/UHUWilrDkATx4cai/RxG85juC7/bXSDaXK91mc7o85R3mdadfGRp2d9nn4cyzAdmVcTJxjFt7PBfXkEmXLAYgE7hxp9KCYLC3bjdrtT9+QQR4b6Mi4obJmkge/lPOq8JjZylo1rK+XPzxN/aXY9KFJVMI3Oyemv6bceHNZrPIofT79cseivztVpsrVW6fH9Nsein8xqNvtYKzhbdx1t6XGWIUxMQTLEA6wKtpzUalS/H5HLqQcqVO3B9Q1bFSEFCbu1kRiArvlVXcooIVWmCdZ4HcDT9/bFu2xVi3ZALsFJVA24ufu8/DWtaqR4mN0pcAsr6RVL8n3n4r8T83qzLtK31nVZu3OXc2XNlzZc0Zc2XWJmKrHk9PaxX4g+LVRVadWFufQnQi40ql/y9S8KogggGeYBqidFsFbuXMVnRWAuwJAMCW3cqvS1S+hx+sxf4x+LU6kU6sPHoKi2qdRrl1LBh9m2kkKmQHzgjMgPiFImlY7BB1K9ZeCkEEC7c3EQd5O8GnxXjWjUU3nFfsZnXqp7JP92Z7tvovasXLARni7dFsgwYB4jSrHszostlswuFlgyhBAJjQyrDUeFMdLPtMH/wBQtWWsywlGVSSceHQ1SxddUoNS27eoGx+AYg5VExpF/EIOMSJfmJ8Buqn3MHjUuJae4rl5K+awlBJ1ZZFaJdqvY/8AXcJ//X5BSrYCio3SttXxaQ6HaWIctFu+x7uCb3FWvJjMNLGygUCWaAdO/KwNF9n47El1BsC2CJzsbqpumMyqxE7p7+FE+lv6te9A0VQfVr6K/AVW+zKbnopvK/UsXa9VU9JxWbW/gvqVu7jvo73LlwI4JA+ruZm1YahWRWgTyG40/a6XYTRZeSQB2DrwFTcRQzY2HUpclVP11zeAeIqufZfpJKWfIsp9s3g5Shlbf/oLX9o2JJcOgAUS1q4FETJz5cvPjrrUvDbWwpNvJetaM2mZREq28HdqffQDGYZTIKiDvHPx50EsbHtOHJXUXHUancDoKpn2dNOyaNNPtSnKN2maSbislzKwMqsQQeNyq7gbeZr7Nqet1J4/WGaqeytkWwBd1zBnEaZdGZRIj/w1MxeKvKua3dKEsoMCQSWAkgyNKoeDqKKkaI42lKWiW/aeGBxEDQZeEjco5RXuizs1y8cxXsROhPZUDiNd3vqsWdrYgEZ7nWPJ7UKu8AQQFOmgpnZ3SLEWGunJaZYdW88HvI1qEqFSOaLIV6csmW3pRYAJ7RgKI3R5pIEAeFBug1mcbYk/fkbyNEdvyA9dRtu9N8PdnIl3UAaqg3LB++aH9G+klu3iLbFbnZJmACdVYc++qS4tu3cGRZtkGC9zDqO6cqweYkUV2jsEPdW2uiorcuaAfnVdxXSixiLdpELZku2GbMsaW2BYjnu4VcbmN+sVgd9snxkrBoYIO7V6UWMKufFnIjPlUqjsSxzNBAk7g2vdUzZlyziba3rRzWrgzIYKkjzdx1G6s+8quDuXcNaW2jXG69eyoLGOpu8B41cfJyhXZmGVwVYIQwIggh20I4VFk0Z75dlynBgHQi/p67P9ay3Bfa2/TX5xWq+X2JwUcsR/2KyvA/a2/TT5xUqeaIzyZraipmGFRAKm4cV6JHlwB5Sf1RfxF+VqGdDFnDfxN+VFPKX+qL+IPlah/Qgfow9NvyrKven3G5+6L9RPw+z+rYww6pvOVuHgaew+yMrSt1TbPEnd3ZtxqeiTXsHsxULAHsNvQiV9XKivhY1LK2zz8ORfge0quFk5xk09nivrzYvGXLYUW0Yjm6nceYjzu+vbM2e0guVMagqT2uROgr2D2KqHziVmQp4d08qMIKz4bAylK9dJ2y8rdyOrju2qdOno4FyTknpt8+/fzXUzzp9+vYf0bf8ANajQwd+21zqTbK3WL5mJDW2IAJiCHGkjdQbp7/8AsMP6Nv8AmtV1trWmnFOpPvOHOWjSh3fMCbV2ZddpVVZsgVLuc2rlthMsco7YmDHiONP/AEXEW3um0qP12Ql2aMjqi2ySkHOIUGJHEUbC05bWtKpq9zNKq7WsvP8AwCnA3Ric6rlBdWdw/wBW6BADntHdcnQFRuA14UF8nm/E/ifm1XtVqieTn/5P4n5tVU4qNWFufQlGTlRnf8vUvKVSehvn4v8AGPxarxbFUnoSO3jPxz8Xqyf3sPHoVUV6qp4dS1IK6RS1Wusta7maUSqdLB9bgv8AqFqzEVW+lo+uwP8A1A/KrQVqmD9ZPw6Fs16qHj1It0VXcd+vYTwvfIKs11aruKtTtHCDd2b3yipV5JQu+K6ohhoXqWXCX+LE9Lx+jXvQP5UZ2NbF5FBIVgiyJ3mNwkaevlFQenIjCXgtskZQWclYHCF4kyJPAbt9SNk7KHVls3VxBJIiTAjcOO/XXWsk8Teo2nbZ8zZDCaNK0lfa38EPYzYjAOQwOUZtxErz13Huqu7EHYu/j3fmozY2s+aLl0MrMEeRPncwRIG7WoeAw2VLzCI+lX1C8RD8uVTp13rUpviUVcNHUydNNZETEb6HbPPYc/31z5qJYoUN2YPqn/FufNWif3i7mZ6b9U+9fMRswfUj0rn8xqj449kD+8T5hUrZI+oXxf8AmNUTH2yCkiO2nzCs8/uo9yNUH66XexTGGBodffs3jz6yKI4taEX1+qudxf3E1TiM33M1YZ7F3or1TdlPFwE/+aVBqXgLJaYG6CfCD/SuRD2jtzyCew8UEJmNx3mKu2P6RC31WXtHqlBjWNxgxx0rPsLhyxGnf6qvGG2EGA8BO/lTrJJojB3NQ2ngs6gQN87+40T2TbKWlXTSfjTxs0pEiqGWmU+XmZwU8r/xsVluA+2t+mnzrWreXxYGB8MR8bFZXs/7a16afOtTp5ohLama8BrUywKYy61MsLXoTzVir+U1v0ZB/ef6GqL0GH6KPTb8ql+U9f0ZD/ef6GpjoGP0Uem3xrIveX3G3+VXeWO2tSra01bWpNsVrMY4gpxRXkFOKKnEizNunTf8SsD92z/Nf+tXtBVG6dL/AMTw/eLP85qvqCslH7yfebKz9XT7hQFOWxXAKdtITuE1rWwxsUBVC8mpkYg/vj4GtBvkW/PmY0Aj38qzbyduQt6P2x+fCs1SonVg1z6GiMGqM78upolsVSugurYv8Y/FqtdnEHifcKp/Qi/lfFaTN8/M1SnNayHj0K6MbUp+HUuqiulaZXE92nvp7rl/OtKmjPJMqvS4fpGBH9/8MtWmKrPSwTiNn/jn3Zf61ajFUxqRVSfh0L5U5OlDZx6ka4lUfprda1isOVLK4S4SOIDAASOAImrhd2u1t+yOwA2Zok6RoOA47+VVLblpsVtK0Lv1QKu8mDCBVuRyO/41lxeIc0orK5swWHUJOTzsQrqXnwWILMSgQ3DIHEqco47yfb6qu/STqUw1kXCbQVRBDsrwUgjNmABMzx9U1C6X2kTZd/qiQAFQjTUlgWkc9fHThQXpKcthSxt3CSHuKrFwgGWADAkwADpp76xyl6RtjH0Acu0UzdvNctgAdoxcBgAyYgg68KsXRq5bWySxzWzir6zGd9/ZMsDKkAg6TqNapLYwsikgFpUKIAJVSd/IawPA86KdFtoLYuZswy9bdUidIbQGeP51e5KTVmZ9Fxi20WjCvba2r3VTIzZA6jJDTlOZZOkkajdO6hGzMMhS6oJDLfugrIlVznX97ShWO2peexccj6pbgtCBxaGLes2lnxO7NS+j2NZMM1xlV0a5dBJXt2jo2ZX3iZJ5ac96VaSnmDw8HDakEsDsths/rVl2JdUVQSZN1hm7wKrjdf8AVdaGKhx6wDOk6Df7qsfQzpEBZSxcaBJKsYHaztK+uZH+9FsWFzWAAAOttiBHPlVVSc9jb4WLKUIJySWbd+8rL2hcXPbJIncYmCAwOhg6Eab+6gOIX6m76V35zWi7ewIZSFAUROgAJZR2CPafdWeXD+j3Qw7U3DOuvbIaeRBFWa9yvpcGQVBQto8UVei2wbkF43kAD2GhNFdiDz/4fgf6Vjp+0b6vsft1CGzhqJ5flWgYJCFE8h8KzvZxjKOYn3VfLW01ga8KliM0QoZM1osOVeDd1NG7STiBWY0ma+XxtMD4Yn44esq2d9ta/ET51rTPLleDfQ44DEfGxWabN+2tfiJ861ZT3Fb9lmzgVKsimQKk2hXfuecaKr5UP1RPxB8j0z0CH6IPTf40/wCVH9UT8QfI9MdAbijCgEgHO+h8ayr3l9xrfui/UWhBT6CmVccx7akoK13MTHUp1RTaCpNq0TwqWkkrsjouTsjM+nY/4nhfCz/Paryl1c2SRm/Z3n2eqqT5Q7UbTww/ds7tN95tx/OrDcxPVStsgPxO9gOILnw4RvrDSqenPR3s6VWlaENLcg2dNXbIvfGY+A3/AAqJjOkAtiFJXgkKWcnnxGg11oOWYifOPeT8a8mAQnOymd28wI/98aucG16T+hm1qT9FfUlYS7Mkk6kk5s2YtPFifdVW8n57F3vceO41cLWJtq2RgC7KWWdIA36biRIqo9ALOa1d3+evfqJINV1JLWRtz6FlOL1U299upc8M8xr/AENVToe0Nivxm+LVb8Iyl+rWM5GaNxjdPuqpdF8VbsjFG55xxDKP2Qe0Zb2RROaU4359BU6bdOaXLqWm0YUsdw1Nce7BGUaaGTOvcAP/ADWgT7fstdtorA5iQWMAAjQCOAOuvcKI4jbdoWusDZlBIkcxv056++rdam8yvUSitqYO6TsRfwLE7rrgchASfjVkv462q5rrZAIKgEZ21GgHHfr41m3STbr4h7Z1CoTkGgOu8zG8gAeoULOMefOJ1kTz0ifYPZXPlXWk7HThhnoxUtxrmAtjEsWygWtCx01UgFQBPGBv5GovSPD9btLBouUAWb4HIRlnxA3RWf3OkWIbLDlCAuYr2c5QyCwGh1NStjbYa3jbF66WcaqZY9lXIBidwHLuquVRMtjSa2lw6a4N7WBxAE5MpmYjLmHa5yxE691VvpCbi2FUsQTlzMVWW0JBmTECIA3kzM7i3SnpUuJwF5OyLjMbZUH7oIIYe7umaDY/pPYunK+GDoplWVntljIOY5SIkg+2hu7uOMWlaxWbGHAIEsCRmEaxOmgOp1jSn7OF621cBY9lrl4gBYBWQGY7xqQI4zpT1jFO97rOOoWQDAII3bp1meetcwW3b1l2811a4z3EYaPOYEGOGsxukDTSo6SJaDIGEuOyG3m7Mgka753jhwGvhVp2Ebf0TqWZZL3+zPazrcXqxv048NfVVZwFs5p5yDpz3xyPeKjrZHWHXXMfjRrNtwdLZY9hrTsSoE6GBlJnfoOe6PWasWxL9x7Vt7ZzXEvWwEYnKZnLrqQJDe2huBwWMUxbs398iLT790g5ddKL4HonjyAUtFCGzTcIQTrqRv8AdTdW8UhKl6Vydtzb1+3GeyEJMfaBlnXhAYSBpPKqZidqu9u5bOXLmdl01GZyzDNyk1bE8n+Md8167bn9rM7n2FRzOk1MteThAZe87cSFUKPVM1U5MsUEjKKKbJC5LpL5WAXIJHa35tOMae2tR/8AxKwogWwfS7XxpC9F7A16pJ4dlf6Uk7O5KSurGaYbEjMIOsQIqy2cNcjj7Ksy7FUHzR7Kn/QqdSTk9ooRUci6XY5motyOZqViEioFw61UTM68sG/C+F7/ALNUDAmLts8nQ/51q+eVw64Xwvf9mqLgFm9aHN0H+danDcRlkaoMZdcwojuAk+3lRPCdZuMsdR6/Eb4qNewwtyWdVTcTBCzBMSTPAbx8RScNt4SFtJ1rd2YL6lOsbtYHrrpuo5ZHLVFR9oG+U/DlMGk8boMx/dvx/KnPJ5gVbAhmUMczhYQE741aNe6dKgeUTbfX4VEK2wwcE5SCxIVxuEwII3mahdE8YBh0VmtRbuF0VghbMdTBfRZHGCfbWW71hs0Y6tIt52XcA1VVXhmbtHuhZk8dBT2FItTmugqq5mChnAXnu7PEf+qqt/GtfB6y+lpXBGQM1wkMJ3IO0dZ1Ea7ooxgbGHFlLj4i5cRdEDQiywzaWxBDa7zrwq/XS4mb7PDgJ2v0jnNbsqWmVD5ipWBqYA4SBv8AVQe3jry2wodwR9zOYgTy8zujjFN7Q2thy7NbkljvKqFBju1Oum4+NM4XGIAWudoiYExPIA7xw3Ruq1STV73IOnJbErfMGbXLvi7JYs7nINSWJOcgRznT21c8Fsm+5gWyo4luyB41Q9o4mb9t1+7lI3xIYt47z8TRrE9JnIywCe9nIMjx4HWqqdVRcmW1qDnoo0DDYHDoYLZ2UdrlpyA0OvAmouM2hauRbtwrHQyQXgclHCQNBppWcDazs31pZkiMoYgRBiAKfubYIJ6pQiwQBJLCeJbeTymlr4t3bfnkH2aSVlbzzC23Mf1eNk6i2uUKdVlh2o9vu30N6I7c+j27qZQxY5l1PnBoywN860LZpMnWodm4u7MsydJH7R4VmlUblc1xpJR0Sxv0kui+120ckjLEzKjdv9Z9dAblxjIJMFi5HNtdfHU0X2fsLE3SBbw9553EWnj/ABRHvovZ8m20m1+jZfSuWlPszTUHK5YopFQS3Ui2piJMTMcJ3THPSr3hPJNjm85rFvxdmP8AlUj30awPkgYH63FLHEW7Rn/EzflSuOxlmLtaL6/hTK2q3rDeS/AAAXBdvd7XGT+Vlohh+gezk3YW23plrnzk0rgYBZRRv08SAKJNsDEXwrWsPduLBEpbdl1I+8BFfQOB2Rh7GlnD2bXHsW0X16CppuUXAwXA+T3H3AR9HNuRobjIo9epb3VOw3kkxh898On8bt/oras1JJoAzLZ3kny63cSPC2nwZj+VE08l2BHnC655m4Vn/ABV3JpDNSAreE6E4C15uGVvxC9z2hyaKWsIiCERUA0AUBfhUsuDSGNMCM600bVSTSCtAiHcsiot21RN0plrVAAi5ZplsPRg2aQbNAwL9Dpf0Oi3UV3qaGIlbTtRQG4asm27ehqs3xVJJGd+VUy2G8L3xtVRbD5XVv2SG9jA/lWjeULZNy+LT2xITOGHHtlIIHGMpmqNh9iYl5y4a+Y5WnPsAFWRewGGcd0me4O3225u7HcZE21hZ1O+e6Kittu+wIz9WumiRbBiY0WJ3nX/AGruG6HY+5quDv8A8S9X7nINF8H5MdoPvt27Xp3VkepM1W6whoFXxl2U9ZJ3RMHWPzpm04A1E+vStKwvkeun7XFW1HJEZ/exX4UXs+R3DfexN8+HVL/pNRc7u41GysZEL3L1Dhrv+A9lPWMSQCNYJEqDCmOY41tNjyUbPG8Xn8bpHygUVwvQDZtvdhEb8Qtc+cmnpsNBHz818AySq92gonhdlYu+fq8PfuZo1Wy5ETI7eWAO+a+icFsvD2RFqxZt+hbRfgKnNcJpabtYNFZmCYfyYbSuQTbt2/xLqg+xM1FML5H8WfPvYdPDrH/0itmmlTURmWYTyNn/AJmM/wAFqPmc0awPkjwS/aXL93uLKg/yKD76vQau5qAAeB6EbPsxlwtpiNxuA3T7bhNHrCqghFCjkoAHsFILV7NQA/1hpJams9cz07AO5q9mpg3tQIOvHgPGul6LAOlq5npnNSY1n1bzHs3UAPl64Xpqa9QA4XpDNXDXDQAkHv8AbXKVXooARFcilmuUwEZa4RS65FAhsim2Wn4pJFAEcpSSlScleyUhkUW6U1kHeKkhKVloES8baUndUE4deQ9lTLjf1qOTUCQhkFeWuOaSDTAcmuDfXK9OtACxXRSJrs0wHJrs02DXA9AhwGuzTRNeDUwHc1KD0xmpFtAJjjqdSfjQBKz1zrKaBrk0wHs9Itk6yZ100iBy76QGropAOZq8DXK8KYHQ1KpNeJoEdrsVya7QM9XprxrlIBU140ma7QBw16u1wUwOV6K7FdigQmK9FKArsUAIiu5aVFeoATlrmWlTXaBiIr0U5XIoEf/Z"/>
          <p:cNvSpPr>
            <a:spLocks noChangeAspect="1" noChangeArrowheads="1"/>
          </p:cNvSpPr>
          <p:nvPr/>
        </p:nvSpPr>
        <p:spPr bwMode="auto">
          <a:xfrm>
            <a:off x="155575" y="-1347788"/>
            <a:ext cx="56388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descr="http://www.hpc-ch.org/wp-content/uploads/2013/03/Piz-Daint-CSC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22168"/>
            <a:ext cx="4072076" cy="20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59447" y="836713"/>
            <a:ext cx="1544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prstClr val="black"/>
                </a:solidFill>
              </a:rPr>
              <a:t>Development</a:t>
            </a:r>
            <a:br>
              <a:rPr lang="de-CH" dirty="0" smtClean="0">
                <a:solidFill>
                  <a:prstClr val="black"/>
                </a:solidFill>
              </a:rPr>
            </a:br>
            <a:r>
              <a:rPr lang="de-CH" dirty="0" smtClean="0">
                <a:solidFill>
                  <a:prstClr val="black"/>
                </a:solidFill>
              </a:rPr>
              <a:t>on </a:t>
            </a:r>
            <a:r>
              <a:rPr lang="de-CH" dirty="0" err="1" smtClean="0">
                <a:solidFill>
                  <a:prstClr val="black"/>
                </a:solidFill>
              </a:rPr>
              <a:t>Empa</a:t>
            </a:r>
            <a:r>
              <a:rPr lang="de-CH" dirty="0" smtClean="0">
                <a:solidFill>
                  <a:prstClr val="black"/>
                </a:solidFill>
              </a:rPr>
              <a:t/>
            </a:r>
            <a:br>
              <a:rPr lang="de-CH" dirty="0" smtClean="0">
                <a:solidFill>
                  <a:prstClr val="black"/>
                </a:solidFill>
              </a:rPr>
            </a:br>
            <a:r>
              <a:rPr lang="de-CH" dirty="0" err="1" smtClean="0">
                <a:solidFill>
                  <a:prstClr val="black"/>
                </a:solidFill>
              </a:rPr>
              <a:t>cluster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Ipazia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3878" y="4122386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prstClr val="black"/>
                </a:solidFill>
              </a:rPr>
              <a:t>Final </a:t>
            </a:r>
            <a:r>
              <a:rPr lang="de-CH" dirty="0" err="1" smtClean="0">
                <a:solidFill>
                  <a:prstClr val="black"/>
                </a:solidFill>
              </a:rPr>
              <a:t>implementation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should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run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r>
              <a:rPr lang="de-CH" dirty="0" err="1" smtClean="0">
                <a:solidFill>
                  <a:prstClr val="black"/>
                </a:solidFill>
              </a:rPr>
              <a:t>at</a:t>
            </a:r>
            <a:r>
              <a:rPr lang="de-CH" dirty="0" smtClean="0">
                <a:solidFill>
                  <a:prstClr val="black"/>
                </a:solidFill>
              </a:rPr>
              <a:t> CSCS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7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028" name="Picture 4" descr="A Stormy Atlan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69674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475656" y="0"/>
            <a:ext cx="1584176" cy="2606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5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Szenario 1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2015207"/>
            <a:ext cx="7472363" cy="3502025"/>
          </a:xfrm>
        </p:spPr>
        <p:txBody>
          <a:bodyPr/>
          <a:lstStyle/>
          <a:p>
            <a:r>
              <a:rPr lang="de-CH" dirty="0" smtClean="0"/>
              <a:t>Resolution 6.6 km </a:t>
            </a:r>
            <a:r>
              <a:rPr lang="de-CH" dirty="0" err="1" smtClean="0"/>
              <a:t>as</a:t>
            </a:r>
            <a:r>
              <a:rPr lang="de-CH" dirty="0" smtClean="0"/>
              <a:t> COSMO-7</a:t>
            </a:r>
          </a:p>
          <a:p>
            <a:r>
              <a:rPr lang="de-CH" dirty="0" smtClean="0"/>
              <a:t>Model </a:t>
            </a:r>
            <a:r>
              <a:rPr lang="de-CH" dirty="0" err="1" smtClean="0"/>
              <a:t>domain</a:t>
            </a:r>
            <a:r>
              <a:rPr lang="de-CH" dirty="0" smtClean="0"/>
              <a:t> Europe </a:t>
            </a:r>
            <a:r>
              <a:rPr lang="de-CH" dirty="0" err="1" smtClean="0"/>
              <a:t>as</a:t>
            </a:r>
            <a:r>
              <a:rPr lang="de-CH" dirty="0" smtClean="0"/>
              <a:t> COSMO-7</a:t>
            </a:r>
          </a:p>
          <a:p>
            <a:r>
              <a:rPr lang="de-CH" dirty="0" smtClean="0"/>
              <a:t>85 s </a:t>
            </a:r>
            <a:r>
              <a:rPr lang="de-CH" dirty="0" err="1" smtClean="0"/>
              <a:t>elapsed</a:t>
            </a:r>
            <a:r>
              <a:rPr lang="de-CH" dirty="0" smtClean="0"/>
              <a:t> time per </a:t>
            </a:r>
            <a:r>
              <a:rPr lang="de-CH" dirty="0" err="1" smtClean="0"/>
              <a:t>forecast</a:t>
            </a:r>
            <a:r>
              <a:rPr lang="de-CH" dirty="0" smtClean="0"/>
              <a:t> </a:t>
            </a:r>
            <a:r>
              <a:rPr lang="de-CH" dirty="0" err="1" smtClean="0"/>
              <a:t>hour</a:t>
            </a:r>
            <a:endParaRPr lang="de-CH" dirty="0" smtClean="0"/>
          </a:p>
          <a:p>
            <a:r>
              <a:rPr lang="de-CH" dirty="0" smtClean="0"/>
              <a:t>In 2 </a:t>
            </a:r>
            <a:r>
              <a:rPr lang="de-CH" dirty="0" err="1" smtClean="0"/>
              <a:t>hours</a:t>
            </a:r>
            <a:r>
              <a:rPr lang="de-CH" dirty="0" smtClean="0"/>
              <a:t>: </a:t>
            </a:r>
            <a:r>
              <a:rPr lang="de-CH" dirty="0" err="1" smtClean="0"/>
              <a:t>forecast</a:t>
            </a:r>
            <a:r>
              <a:rPr lang="de-CH" dirty="0" smtClean="0"/>
              <a:t> </a:t>
            </a:r>
            <a:r>
              <a:rPr lang="de-CH" dirty="0" err="1" smtClean="0"/>
              <a:t>range</a:t>
            </a:r>
            <a:r>
              <a:rPr lang="de-CH" dirty="0" smtClean="0"/>
              <a:t> 85 </a:t>
            </a:r>
            <a:r>
              <a:rPr lang="de-CH" dirty="0" err="1" smtClean="0"/>
              <a:t>hours</a:t>
            </a:r>
            <a:endParaRPr lang="de-CH" dirty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337994" y="2015207"/>
            <a:ext cx="2879725" cy="2520950"/>
            <a:chOff x="3878" y="1026"/>
            <a:chExt cx="1814" cy="1588"/>
          </a:xfrm>
        </p:grpSpPr>
        <p:pic>
          <p:nvPicPr>
            <p:cNvPr id="5" name="Picture 17" descr="cnm_7k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7" t="6221" r="15472" b="11339"/>
            <a:stretch>
              <a:fillRect/>
            </a:stretch>
          </p:blipFill>
          <p:spPr bwMode="auto">
            <a:xfrm>
              <a:off x="3878" y="1026"/>
              <a:ext cx="1814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3918" y="1082"/>
              <a:ext cx="685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</a:rPr>
                <a:t>COSMO-7</a:t>
              </a:r>
            </a:p>
          </p:txBody>
        </p:sp>
      </p:grpSp>
      <p:sp>
        <p:nvSpPr>
          <p:cNvPr id="7" name="Rechteck 6"/>
          <p:cNvSpPr/>
          <p:nvPr/>
        </p:nvSpPr>
        <p:spPr bwMode="auto">
          <a:xfrm>
            <a:off x="539552" y="5805264"/>
            <a:ext cx="8496498" cy="8640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5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6672" y="476672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Acknowledgement: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sz="2000" b="1" dirty="0" smtClean="0"/>
              <a:t>We acknowledge COSMO </a:t>
            </a:r>
          </a:p>
          <a:p>
            <a:endParaRPr lang="en-GB" sz="2000" b="1" dirty="0"/>
          </a:p>
          <a:p>
            <a:endParaRPr lang="en-GB" sz="2000" b="1" dirty="0"/>
          </a:p>
          <a:p>
            <a:r>
              <a:rPr lang="en-GB" sz="2000" b="1" dirty="0" smtClean="0"/>
              <a:t>We appreciate the support in the development of COSMO-ART:</a:t>
            </a:r>
          </a:p>
          <a:p>
            <a:endParaRPr lang="en-GB" sz="2000" b="1" dirty="0"/>
          </a:p>
          <a:p>
            <a:r>
              <a:rPr lang="en-GB" sz="2000" b="1" dirty="0" smtClean="0"/>
              <a:t>U. </a:t>
            </a:r>
            <a:r>
              <a:rPr lang="en-GB" sz="2000" b="1" dirty="0" err="1" smtClean="0"/>
              <a:t>Schättler</a:t>
            </a:r>
            <a:r>
              <a:rPr lang="en-GB" sz="2000" b="1" dirty="0" smtClean="0"/>
              <a:t>, M. </a:t>
            </a:r>
            <a:r>
              <a:rPr lang="en-GB" sz="2000" b="1" dirty="0" err="1" smtClean="0"/>
              <a:t>Baldauf</a:t>
            </a:r>
            <a:r>
              <a:rPr lang="en-GB" sz="2000" b="1" dirty="0" smtClean="0"/>
              <a:t>, A. Seifert, U. </a:t>
            </a:r>
            <a:r>
              <a:rPr lang="en-GB" sz="2000" b="1" dirty="0" err="1" smtClean="0"/>
              <a:t>Blahak</a:t>
            </a:r>
            <a:r>
              <a:rPr lang="en-GB" sz="2000" b="1" dirty="0"/>
              <a:t>, J. </a:t>
            </a:r>
            <a:r>
              <a:rPr lang="en-GB" sz="2000" b="1" dirty="0" err="1" smtClean="0"/>
              <a:t>Förstner</a:t>
            </a:r>
            <a:r>
              <a:rPr lang="en-GB" sz="2000" b="1" dirty="0" smtClean="0"/>
              <a:t>,</a:t>
            </a:r>
          </a:p>
          <a:p>
            <a:r>
              <a:rPr lang="en-GB" sz="2000" b="1" dirty="0" smtClean="0"/>
              <a:t>M. </a:t>
            </a:r>
            <a:r>
              <a:rPr lang="en-GB" sz="2000" b="1" dirty="0" err="1" smtClean="0"/>
              <a:t>Raschendorfer</a:t>
            </a:r>
            <a:endParaRPr lang="en-GB" sz="2000" b="1" dirty="0" smtClean="0"/>
          </a:p>
          <a:p>
            <a:endParaRPr lang="en-GB" sz="2000" b="1" dirty="0"/>
          </a:p>
          <a:p>
            <a:r>
              <a:rPr lang="en-GB" sz="2000" b="1" dirty="0" smtClean="0"/>
              <a:t>A. Pauling, K. Zink, P. Kaufmann, O. Fuhrer, A. Roche</a:t>
            </a:r>
          </a:p>
          <a:p>
            <a:endParaRPr lang="en-GB" sz="2000" b="1" dirty="0"/>
          </a:p>
          <a:p>
            <a:r>
              <a:rPr lang="en-GB" sz="2000" b="1" dirty="0" smtClean="0"/>
              <a:t>D. Brunner, Ch. </a:t>
            </a:r>
            <a:r>
              <a:rPr lang="en-GB" sz="2000" b="1" dirty="0" err="1" smtClean="0"/>
              <a:t>Knote</a:t>
            </a:r>
            <a:endParaRPr lang="en-GB" sz="2000" b="1" dirty="0" smtClean="0"/>
          </a:p>
          <a:p>
            <a:endParaRPr lang="en-GB" sz="2000" b="1" dirty="0"/>
          </a:p>
          <a:p>
            <a:r>
              <a:rPr lang="en-GB" sz="2000" b="1" dirty="0" smtClean="0"/>
              <a:t>A. </a:t>
            </a:r>
            <a:r>
              <a:rPr lang="en-GB" sz="2000" b="1" dirty="0" err="1" smtClean="0"/>
              <a:t>Revokatova</a:t>
            </a:r>
            <a:endParaRPr lang="en-GB" sz="2000" b="1" dirty="0" smtClean="0"/>
          </a:p>
          <a:p>
            <a:endParaRPr lang="en-GB" sz="2000" b="1" dirty="0"/>
          </a:p>
          <a:p>
            <a:r>
              <a:rPr lang="en-GB" sz="2000" b="1" dirty="0" smtClean="0"/>
              <a:t>E. </a:t>
            </a:r>
            <a:r>
              <a:rPr lang="en-GB" sz="2000" b="1" dirty="0" err="1" smtClean="0"/>
              <a:t>Athanasopoulou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2593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5" y="1052736"/>
            <a:ext cx="2435913" cy="1826935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179512" y="130721"/>
            <a:ext cx="7416824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GB" kern="0" dirty="0" smtClean="0">
                <a:solidFill>
                  <a:srgbClr val="0070C0"/>
                </a:solidFill>
              </a:rPr>
              <a:t>Status of ICON-ART</a:t>
            </a:r>
            <a:endParaRPr lang="en-GB" kern="0" dirty="0">
              <a:solidFill>
                <a:srgbClr val="0070C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887924" y="3140967"/>
            <a:ext cx="204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Volcanic ash</a:t>
            </a:r>
            <a:endParaRPr lang="en-US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3887924" y="3721046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Radioactive substances</a:t>
            </a:r>
            <a:endParaRPr lang="en-US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3923064" y="4365104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Sea salt</a:t>
            </a:r>
            <a:endParaRPr lang="en-US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923064" y="2276872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Already </a:t>
            </a:r>
            <a:r>
              <a:rPr lang="en-US" sz="2400" b="1" dirty="0" err="1" smtClean="0"/>
              <a:t>realised</a:t>
            </a:r>
            <a:r>
              <a:rPr lang="en-US" sz="2400" b="1" dirty="0" smtClean="0"/>
              <a:t>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474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179512" y="130721"/>
            <a:ext cx="7416824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n-GB" kern="0" dirty="0" smtClean="0">
                <a:solidFill>
                  <a:srgbClr val="0070C0"/>
                </a:solidFill>
              </a:rPr>
              <a:t>     Status of ICON-ART</a:t>
            </a:r>
            <a:endParaRPr lang="en-GB" kern="0" dirty="0">
              <a:solidFill>
                <a:srgbClr val="0070C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908720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Mineral dust:</a:t>
            </a:r>
            <a:endParaRPr lang="en-US" sz="2400" b="1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251520" y="1556792"/>
            <a:ext cx="8574538" cy="6064902"/>
            <a:chOff x="251520" y="1556792"/>
            <a:chExt cx="8574538" cy="6064902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628800"/>
              <a:ext cx="8574538" cy="5992894"/>
            </a:xfrm>
            <a:prstGeom prst="rect">
              <a:avLst/>
            </a:prstGeom>
          </p:spPr>
        </p:pic>
        <p:sp>
          <p:nvSpPr>
            <p:cNvPr id="3" name="Rechteck 2"/>
            <p:cNvSpPr/>
            <p:nvPr/>
          </p:nvSpPr>
          <p:spPr>
            <a:xfrm>
              <a:off x="2123728" y="1556792"/>
              <a:ext cx="324036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/>
            <p:cNvSpPr/>
            <p:nvPr/>
          </p:nvSpPr>
          <p:spPr>
            <a:xfrm>
              <a:off x="503548" y="1709192"/>
              <a:ext cx="324036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706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cking Dust Across the Atlan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1" y="1449288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0.gstatic.com/images?q=tbn:ANd9GcRmqlIthimHmLVmDokq9J7Y1g4s_zBZZ4p4y1Px8_tOma3MHlf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87" y="5407451"/>
            <a:ext cx="720079" cy="5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3528" y="404664"/>
            <a:ext cx="6261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Mineral Dust observed at August 1, 2013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38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116632"/>
            <a:ext cx="6672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1C0BF5"/>
                </a:solidFill>
              </a:rPr>
              <a:t>Aerosols in operational forecasts</a:t>
            </a:r>
            <a:endParaRPr lang="en-GB" sz="3200" b="1" dirty="0">
              <a:solidFill>
                <a:srgbClr val="1C0BF5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47664" y="658425"/>
            <a:ext cx="741682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b="1" dirty="0" smtClean="0"/>
          </a:p>
          <a:p>
            <a:r>
              <a:rPr lang="en-GB" sz="2400" b="1" dirty="0" smtClean="0"/>
              <a:t>Pollen grains:         health issues</a:t>
            </a:r>
          </a:p>
          <a:p>
            <a:endParaRPr lang="en-GB" sz="2400" b="1" dirty="0"/>
          </a:p>
          <a:p>
            <a:r>
              <a:rPr lang="en-GB" sz="2400" b="1" dirty="0" smtClean="0"/>
              <a:t>Volcanic ash:          aviation</a:t>
            </a:r>
          </a:p>
          <a:p>
            <a:endParaRPr lang="en-GB" sz="2400" b="1" dirty="0"/>
          </a:p>
          <a:p>
            <a:r>
              <a:rPr lang="en-GB" sz="2400" b="1" dirty="0" smtClean="0"/>
              <a:t>Mineral dust:          visibility</a:t>
            </a:r>
          </a:p>
          <a:p>
            <a:endParaRPr lang="en-GB" sz="2400" b="1" dirty="0"/>
          </a:p>
          <a:p>
            <a:r>
              <a:rPr lang="en-GB" sz="2400" b="1" dirty="0" smtClean="0"/>
              <a:t>Vegetation fires:    health, aviation</a:t>
            </a:r>
          </a:p>
          <a:p>
            <a:endParaRPr lang="en-GB" sz="2400" b="1" dirty="0" smtClean="0">
              <a:solidFill>
                <a:srgbClr val="00B050"/>
              </a:solidFill>
              <a:sym typeface="Wingdings"/>
            </a:endParaRPr>
          </a:p>
          <a:p>
            <a:r>
              <a:rPr lang="en-GB" sz="2400" b="1" dirty="0" smtClean="0">
                <a:sym typeface="Wingdings"/>
              </a:rPr>
              <a:t>Sea salt:                 cloud formation</a:t>
            </a:r>
          </a:p>
          <a:p>
            <a:endParaRPr lang="en-GB" sz="2400" b="1" dirty="0">
              <a:sym typeface="Wingdings"/>
            </a:endParaRPr>
          </a:p>
          <a:p>
            <a:r>
              <a:rPr lang="en-GB" sz="2400" b="1" dirty="0" smtClean="0">
                <a:sym typeface="Wingdings"/>
              </a:rPr>
              <a:t>Primary </a:t>
            </a:r>
            <a:r>
              <a:rPr lang="en-GB" sz="2400" b="1" dirty="0">
                <a:sym typeface="Wingdings"/>
              </a:rPr>
              <a:t>and secondary </a:t>
            </a:r>
            <a:r>
              <a:rPr lang="en-GB" sz="2400" b="1" dirty="0" smtClean="0">
                <a:sym typeface="Wingdings"/>
              </a:rPr>
              <a:t>aerosols:</a:t>
            </a:r>
          </a:p>
          <a:p>
            <a:r>
              <a:rPr lang="en-GB" sz="2400" b="1" dirty="0">
                <a:sym typeface="Wingdings"/>
              </a:rPr>
              <a:t> </a:t>
            </a:r>
            <a:r>
              <a:rPr lang="en-GB" sz="2400" b="1" dirty="0" smtClean="0">
                <a:sym typeface="Wingdings"/>
              </a:rPr>
              <a:t>     </a:t>
            </a:r>
          </a:p>
          <a:p>
            <a:r>
              <a:rPr lang="en-GB" sz="2400" b="1" dirty="0">
                <a:sym typeface="Wingdings"/>
              </a:rPr>
              <a:t> </a:t>
            </a:r>
            <a:r>
              <a:rPr lang="en-GB" sz="2400" b="1" dirty="0" smtClean="0">
                <a:sym typeface="Wingdings"/>
              </a:rPr>
              <a:t>                             visibility, fog, icing, flooding, …</a:t>
            </a:r>
          </a:p>
          <a:p>
            <a:r>
              <a:rPr lang="en-GB" sz="2800" b="1" dirty="0">
                <a:sym typeface="Wingdings"/>
              </a:rPr>
              <a:t> </a:t>
            </a:r>
            <a:r>
              <a:rPr lang="en-GB" sz="2800" b="1" dirty="0" smtClean="0">
                <a:sym typeface="Wingdings"/>
              </a:rPr>
              <a:t>                </a:t>
            </a:r>
            <a:endParaRPr lang="en-GB" sz="4000" b="1" dirty="0" smtClean="0">
              <a:solidFill>
                <a:srgbClr val="00B050"/>
              </a:solidFill>
              <a:sym typeface="Wingdings"/>
            </a:endParaRPr>
          </a:p>
        </p:txBody>
      </p:sp>
      <p:sp>
        <p:nvSpPr>
          <p:cNvPr id="13" name="Pfeil nach oben 12"/>
          <p:cNvSpPr/>
          <p:nvPr/>
        </p:nvSpPr>
        <p:spPr>
          <a:xfrm rot="10800000">
            <a:off x="683567" y="1052736"/>
            <a:ext cx="576064" cy="4968552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feld 13"/>
          <p:cNvSpPr txBox="1"/>
          <p:nvPr/>
        </p:nvSpPr>
        <p:spPr>
          <a:xfrm rot="16200000">
            <a:off x="-56898" y="145017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1C0BF5"/>
                </a:solidFill>
              </a:rPr>
              <a:t>2013</a:t>
            </a:r>
            <a:endParaRPr lang="en-GB" sz="2800" b="1" dirty="0">
              <a:solidFill>
                <a:srgbClr val="1C0BF5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rot="16200000">
            <a:off x="-56899" y="4812602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1C0BF5"/>
                </a:solidFill>
              </a:rPr>
              <a:t>2018</a:t>
            </a:r>
            <a:endParaRPr lang="en-GB" sz="2800" b="1" dirty="0">
              <a:solidFill>
                <a:srgbClr val="1C0B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 txBox="1">
            <a:spLocks noChangeArrowheads="1"/>
          </p:cNvSpPr>
          <p:nvPr/>
        </p:nvSpPr>
        <p:spPr>
          <a:xfrm>
            <a:off x="179512" y="298450"/>
            <a:ext cx="7464829" cy="561975"/>
          </a:xfrm>
          <a:prstGeom prst="rect">
            <a:avLst/>
          </a:prstGeom>
          <a:noFill/>
          <a:ln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dirty="0" smtClean="0">
                <a:solidFill>
                  <a:srgbClr val="1C0BF5"/>
                </a:solidFill>
              </a:rPr>
              <a:t>But there is more…</a:t>
            </a:r>
            <a:endParaRPr lang="en-GB" dirty="0">
              <a:solidFill>
                <a:srgbClr val="1C0BF5"/>
              </a:solidFill>
            </a:endParaRPr>
          </a:p>
        </p:txBody>
      </p:sp>
      <p:pic>
        <p:nvPicPr>
          <p:cNvPr id="1026" name="Picture 2" descr="http://t3.gstatic.com/images?q=tbn:ANd9GcTyVGKVP8GYBeQjX0jSx_ODzmqLjlfN_fJIdpGeA2weZ0OBU77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43" y="3500747"/>
            <a:ext cx="1762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70" y="2204864"/>
            <a:ext cx="2808312" cy="210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german.cri.cn/mmsource/images/2013/01/28/1c6f6506c238127061c7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16" y="184749"/>
            <a:ext cx="3357566" cy="223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5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 txBox="1">
            <a:spLocks noChangeArrowheads="1"/>
          </p:cNvSpPr>
          <p:nvPr/>
        </p:nvSpPr>
        <p:spPr>
          <a:xfrm>
            <a:off x="179512" y="298450"/>
            <a:ext cx="7464829" cy="561975"/>
          </a:xfrm>
          <a:prstGeom prst="rect">
            <a:avLst/>
          </a:prstGeom>
          <a:noFill/>
          <a:ln/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dirty="0" smtClean="0">
                <a:solidFill>
                  <a:srgbClr val="1C0BF5"/>
                </a:solidFill>
              </a:rPr>
              <a:t>Why aerosols in operational forecasts?</a:t>
            </a:r>
            <a:endParaRPr lang="en-GB" dirty="0">
              <a:solidFill>
                <a:srgbClr val="1C0BF5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7854" y="1340768"/>
            <a:ext cx="893065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Accidental releases: radioactive particles, hazardous substances</a:t>
            </a:r>
          </a:p>
          <a:p>
            <a:endParaRPr lang="en-US" b="1" dirty="0"/>
          </a:p>
          <a:p>
            <a:r>
              <a:rPr lang="en-US" b="1" dirty="0" smtClean="0"/>
              <a:t>Health issues: natural and anthropogenic particles (e.g. pollen)</a:t>
            </a:r>
          </a:p>
          <a:p>
            <a:endParaRPr lang="en-US" b="1" dirty="0"/>
          </a:p>
          <a:p>
            <a:r>
              <a:rPr lang="en-US" b="1" dirty="0" smtClean="0"/>
              <a:t>Visibility: volcanic ash, vegetation fires, mineral dust, secondary aerosol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Flight safety: volcanic ash, mineral dust, vegetation fires, all kind of CCN (icing)</a:t>
            </a:r>
          </a:p>
          <a:p>
            <a:endParaRPr lang="en-US" b="1" dirty="0"/>
          </a:p>
          <a:p>
            <a:r>
              <a:rPr lang="en-US" b="1" dirty="0" smtClean="0"/>
              <a:t>Renewable energy: mineral dust, all kind of CCN (persistent stratus clouds)</a:t>
            </a:r>
          </a:p>
          <a:p>
            <a:endParaRPr lang="en-US" b="1" dirty="0"/>
          </a:p>
          <a:p>
            <a:r>
              <a:rPr lang="en-US" b="1" dirty="0" smtClean="0"/>
              <a:t>Hydrology and high impact weather: all kind of aerosol, ongoing research</a:t>
            </a:r>
          </a:p>
          <a:p>
            <a:endParaRPr lang="en-US" b="1" dirty="0"/>
          </a:p>
          <a:p>
            <a:r>
              <a:rPr lang="en-US" b="1" dirty="0" smtClean="0"/>
              <a:t>Climate: all kind of aerosol, ongoing research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13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OSMO-ART_041007_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1841031" cy="138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17"/>
          <p:cNvSpPr txBox="1">
            <a:spLocks noChangeArrowheads="1"/>
          </p:cNvSpPr>
          <p:nvPr/>
        </p:nvSpPr>
        <p:spPr bwMode="auto">
          <a:xfrm>
            <a:off x="7378798" y="5805264"/>
            <a:ext cx="1585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/>
            <a:r>
              <a:rPr lang="en-GB" sz="1200" b="1" dirty="0"/>
              <a:t>Vogel et al., </a:t>
            </a:r>
            <a:r>
              <a:rPr lang="en-GB" sz="1200" b="1" dirty="0" smtClean="0"/>
              <a:t>2009</a:t>
            </a:r>
          </a:p>
          <a:p>
            <a:pPr eaLnBrk="1" hangingPunct="1"/>
            <a:r>
              <a:rPr lang="en-GB" sz="1200" b="1" dirty="0" err="1" smtClean="0"/>
              <a:t>Bangert</a:t>
            </a:r>
            <a:r>
              <a:rPr lang="en-GB" sz="1200" b="1" dirty="0" smtClean="0"/>
              <a:t> et al., 2012</a:t>
            </a:r>
            <a:endParaRPr lang="en-GB" sz="1200" b="1" dirty="0"/>
          </a:p>
        </p:txBody>
      </p:sp>
      <p:sp>
        <p:nvSpPr>
          <p:cNvPr id="4" name="Textfeld 17"/>
          <p:cNvSpPr txBox="1">
            <a:spLocks noChangeArrowheads="1"/>
          </p:cNvSpPr>
          <p:nvPr/>
        </p:nvSpPr>
        <p:spPr bwMode="auto">
          <a:xfrm>
            <a:off x="179512" y="332656"/>
            <a:ext cx="7375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/>
            <a:r>
              <a:rPr lang="en-GB" sz="2400" b="1" dirty="0">
                <a:solidFill>
                  <a:srgbClr val="1C0BF5"/>
                </a:solidFill>
              </a:rPr>
              <a:t>COSMO-ART: Aerosols and Reactive Trace gases</a:t>
            </a:r>
            <a:endParaRPr lang="en-GB" sz="2400" b="1" baseline="30000" dirty="0">
              <a:solidFill>
                <a:srgbClr val="1C0BF5"/>
              </a:solidFill>
            </a:endParaRPr>
          </a:p>
        </p:txBody>
      </p:sp>
      <p:graphicFrame>
        <p:nvGraphicFramePr>
          <p:cNvPr id="5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0906271"/>
              </p:ext>
            </p:extLst>
          </p:nvPr>
        </p:nvGraphicFramePr>
        <p:xfrm>
          <a:off x="107504" y="1052736"/>
          <a:ext cx="896448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2401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th_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7" t="-44292" r="67052" b="44292"/>
          <a:stretch/>
        </p:blipFill>
        <p:spPr bwMode="auto">
          <a:xfrm>
            <a:off x="528335" y="3734803"/>
            <a:ext cx="1405510" cy="94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79512" y="188640"/>
            <a:ext cx="8856984" cy="90011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kern="0" dirty="0" smtClean="0">
                <a:solidFill>
                  <a:srgbClr val="00589B"/>
                </a:solidFill>
              </a:rPr>
              <a:t>COSMO-ART used and further developed by:</a:t>
            </a:r>
            <a:br>
              <a:rPr lang="en-GB" kern="0" dirty="0" smtClean="0">
                <a:solidFill>
                  <a:srgbClr val="00589B"/>
                </a:solidFill>
              </a:rPr>
            </a:br>
            <a:r>
              <a:rPr lang="en-GB" kern="0" dirty="0" smtClean="0">
                <a:solidFill>
                  <a:srgbClr val="00589B"/>
                </a:solidFill>
              </a:rPr>
              <a:t/>
            </a:r>
            <a:br>
              <a:rPr lang="en-GB" kern="0" dirty="0" smtClean="0">
                <a:solidFill>
                  <a:srgbClr val="00589B"/>
                </a:solidFill>
              </a:rPr>
            </a:br>
            <a:r>
              <a:rPr lang="en-GB" kern="0" dirty="0" smtClean="0"/>
              <a:t/>
            </a:r>
            <a:br>
              <a:rPr lang="en-GB" kern="0" dirty="0" smtClean="0"/>
            </a:br>
            <a:endParaRPr lang="en-GB" kern="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54" y="4681393"/>
            <a:ext cx="2278178" cy="114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r="82666" b="78601"/>
          <a:stretch>
            <a:fillRect/>
          </a:stretch>
        </p:blipFill>
        <p:spPr bwMode="auto">
          <a:xfrm>
            <a:off x="3378609" y="3914616"/>
            <a:ext cx="968845" cy="46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6" y="1156599"/>
            <a:ext cx="569329" cy="69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57" y="4324606"/>
            <a:ext cx="935491" cy="79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26" y="3471297"/>
            <a:ext cx="609065" cy="67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Carnegie Mellon University | CM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69" y="2775297"/>
            <a:ext cx="931172" cy="6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Logo der Freien Universität Berl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14312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cosmo-model.org/images/logoMeteoSwiss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26" y="1073545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http://www.cosmo-model.org/images/logoHNMS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19" y="1412589"/>
            <a:ext cx="1008299" cy="100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6094299" y="1200510"/>
            <a:ext cx="1286013" cy="888207"/>
            <a:chOff x="7010855" y="3796393"/>
            <a:chExt cx="1594983" cy="1277257"/>
          </a:xfrm>
        </p:grpSpPr>
        <p:pic>
          <p:nvPicPr>
            <p:cNvPr id="15" name="Picture 24" descr="https://encrypted-tbn1.gstatic.com/images?q=tbn:ANd9GcS95ZYkiUOQnD0FFSlfhwmgwB01x2ImhVDqh82lLbcqRwJQ7myV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855" y="3796393"/>
              <a:ext cx="1594983" cy="1277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http://www.cosmo-model.org/images/logoRoshydromet.gi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823" y="4010024"/>
              <a:ext cx="977045" cy="977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7" descr="http://www.cosmo-model.org/images/logoNMA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41" y="164750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9" y="2564875"/>
            <a:ext cx="861559" cy="86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http://upload.wikimedia.org/wikipedia/commons/thumb/e/eb/Emblem_of_the_United_Arab_Emirates.svg/85px-Emblem_of_the_United_Arab_Emirates.svg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89" y="1107417"/>
            <a:ext cx="8096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26" descr="data:image/jpeg;base64,/9j/4AAQSkZJRgABAQAAAQABAAD/2wCEAAkGBwgHBgkIBwgKCgkLDRYPDQwMDRsUFRAWIB0iIiAdHx8kKDQsJCYxJx8fLT0tMTU3Ojo6Iys/RD84QzQ5OjcBCgoKDQwNGg8PGjclHyU3Nzc3Nzc3Nzc3Nzc3Nzc3Nzc3Nzc3Nzc3Nzc3Nzc3Nzc3Nzc3Nzc3Nzc3Nzc3Nzc3N//AABEIAKAAoAMBIgACEQEDEQH/xAAbAAACAwEBAQAAAAAAAAAAAAAFBgAEBwMCAf/EAEMQAAEDAwEFBQUFBQcDBQAAAAECAwQABREhBhITMUEUUWFxgQciMpGhFVKxwdEjQmLh8CQzNUNTgqIWksIlcnSy8f/EABoBAAMBAQEBAAAAAAAAAAAAAAIDBAABBQb/xAAuEQACAgEDAgUDAwUBAAAAAAABAgARAxIhMQRBEyJRYbFxgZGh4fAFFTIzQhT/2gAMAwEAAhEDEQA/ANxqVKlaaSpUr4TjurTSV4efaYaU6+6httAypa1ABI8SaTdrvaFCsz5t1qZ+07urTs7KvdbP8aunl+FZzM7ftHMH/VU+RKSHMdjhNq4DJ7ipIxkeJyO+iICjU5r5hKhMf7z7U7HEe7Na2pN3k/diIygeaj+WaXZW2O21zcKITNttLYGSHDxHQO888fKhs61SI1pkiAtLBQlS2mIqAgLA1wVfESQMcxzohahDfgtSYbKENyGwfdTqc8wf50h+qRVtBHLh9YMm/bT0ZEm6bYzlMuKQlKonuJO+cJxu9CTzqsiyxH7i7AevV4cktoCzvyjqD3d9ekWOW9sy5DUp5MhoqSw2twJQN1fuHTpoOdFDbVOXCVLecShTiGg2UfEhSQcn68uozXG6lgD5/wAQtA9IIXZIjFxZt7N5u7ch1BcG7KOgHf3fyruw/d4cJM237ZzGo5JSkyzvpJBxjXxFXha1pmMSm3kLcbQ7xVEe84tQAHkNPQVRTbHrfGsRdZL6YKVB9Dad47yh8aR1wc/Oup1LGvPf1nSo9ITtm3O2MYKK0Wy9st43uCeG6nzGB+FM9m9qdjlvdmurUmzyuRRMRhPoofnik9guzNo0TGGHWo7MctuuOtlsuknIwDqcd/jROZDizWS1OYbfaxqHB/WKE9WoIDr+ORA8G5qzL7T7SXWHEuNqGUrQcgjwIr3WBWR2bbSJOxlzcjpJKzbperbgBwSnPMeI+daRsl7Q4V5fFvubKrXdgcdnfOEuH+BR5+XPzqmgd1/eJZCsdqlfAc19oYMlSpUrTSVKleScGtNPqlAJJJAA5nurKdrdtZt9kv2fZR/gxGspl3TOg70o/X5d9Tb/AGpevc97ZuxyeDFZ/wAUmg43R9wH0IPy6Gl5bbcWBGctTbci1RlYejobIUvHNZz8WDg46+OmOswx16mNTHe5n21OWqytxlQkB2K+4W3pxVlXEzpvaaAnP9Gu1qVPtrb1vegPPlLq1MvoKQhwKUT7xzoRn6V2+y4sx7tkZaVQ5rWJDIGUP5HuqA6K5a072fZpEeKh66rLLKAAGSvXHIbyvy+tRk6+Nz3uOJCiL1ktktcVmIylyU62gJW4eWeuVGmS37GqbbQl99DLaRhLMdA931P6Uet02GrEaM2WN0ZQ2W9wFOeYFEulEmFOTvEtlaBmNmrW1gqjcUjq6sqz6cquN2q3NDDcCMnyaT+lerhKMZtPDa4ryzuttg43j+godI4LaiLhcH1Pbu8WmCpIA8k6/Omkqu0CyZfctVucGFwYyvNpP6VUe2btboyiPwj3srKfpyry28plBkw5ipcZv+8bXqpI8Dzz1waLsuodbSttQUhQBSodRWGluZrIirL2RdTlUOWF4/y3k4J/3D9KV77a5oiuQ3d+Gp33eLu5ynPvbpzjJHyzWqnlQu4S2i4qO7E7Qxyd0Bx1xun4jjBpT4UB1DYxi5WmR3Zlveh2tAMeGxh1574A2hPJIVp7xPceVeZaYO0c2RBW1vJjNoWiWnIWlRJ5actM91P142YYlReLb0IlxljKozmFgjwzz8j6UnQbaIF2kORmktxn2kgpTpuLSSMY8QfoaAscYvuODGqQ3EI7KbZzbBLasu1rpdjLO7EuZ5HXRK/1Pr31qiVBSQQQQeorDr8IplCItt2Z2sZeijKtxIH94nokj0z50a9nu1LtmmsbO3mSXob/APhcxXUfcUencM8uXUVYjeKgaqMTkSuJrFSvgOTyr7Wip8pK9p20ztmtjVvthJutyJZY3ebaeSl+mdPn0pyfdbYYceeUENtpK1qPIAak1iESTI2ivFy2oKEqU7vNW9t07oShOg8s/iTXbCAue3zDRdRqV0xWbfa/s23qRKnR3G35DJOFv4IUefPP5VbtpkTJTEotymlBSlSA4gpBykhLSQdSATnPf51UcSu+PiFcm0QpreVtjhHfA+825nB+XdpWk7GWb9m1MfUtxLQ3GSvUqI0Kz/X5VMbPl7nmPJAFwjs7YUwUJkSEJ7QR7qcaNDuHj4/0fO1rbvCZeByy3neHQK/dP5etMQ5V4faQ80ptxIUhQwQeoozjGjSIgN5rMCwz2uKhxtaUutkLYKvEY3T1wTkH0NFYsjtDWSClaSUrSdd1Q5ilV1p21PrhhwhpQ4iFZI3/AJaA/nrRztAjKakr0C8Ie3U5z3HTqORoMb7V6TMO87OZN6aCj7ojq3B45GfyoMxGbWsyJTDjre+4VEq0SR8RIxnp/WlE73NjRIXb3JCG+AN9CjkhQIxjA1OR+tCrJOcv1rfciNhlCpJ3kO64TzPzP4ms9E1CCNp1VtL0FPDveG2uEhxg5aAACd04B9f68b9lBFvbB5BSwPLfOPpilq4XpUa/qgMpbTIktD3nVYKNM4BAPjz7vCr2z+0UJx5NpeZdgymxuoZfxhYA5oUNFDFbGRcJsOTTddrh+U+GW84JUo4SMdaX7tMagMuKLvDG6r9qSME81a95OB4VcmL7Rl0rQkJVhIWcbvXJ66kDTuHjSlt1Ct192Vvr7ywp6IwXkOY3cEAlOR3aY1zzo/8ANgt8xY23jbsvGWzbeI4oHtCuKkDkAQMfhXLaCxiYkyYqQmSn4k8g6P18fn4E7JufY0Dhb3D7O3u73PG6MZ8auHUV3wl06TOaiDYmQxoUS3qkyRlK3CVPOuq106EnkB3dKXLq7Fu7EliDGPZ0ntC5iyUbpJxvNjqMjXkPWtQ2ysrakqmcJK2XDuyGyMg8sHH0PpSJtD9mAxEToS5T+T2dlpOVHGM9RhPLnpypGO8eXeyZSCHWO3sy2ocvVucttyOLtbsNP55uJ6L9ca/PrTtWDu3VVmvsLadhh9gsKDE+O4jClNK0BwCQfTqB3Vukd5t9ht5lQU24kKSociDqDVpIYBx3+ZMy0Yj+2C6uRNmm7bEJMq6vpjpA5hHNR8uQ/wB1J0l6VY4bEaBbkvR2W0p4qnwkDpqOfjmiO2sj7U9pseJ/k2qFvk9AtePyKaGobvD7BksS4zrL4KkxpDOBunkneHTGOY60nOQNKtVcn7/tHYhQuEdmYsy6OxnJLySuWElCGk+4ygjJIPMnHM+QrWY7KI7KGWkhLbaQlKR0A5Uo+z+AhpC3Q2lCGEJYaQDkJ0BIz/2j0pzrmIbXAymzUlSpUpsVKF4t6LhDU0oe8NUHuP8APlQS1PJBXHkBbZQd1zfHMDOM+OMa+A76aSMikX2lOt26Cl9kFEmSot7yeuOvnSMw0+cR/T4zlcYx3ijtBNeukeTI4o4YnBlDW/uoS0RvD0Jwc+HhTFsRK7DlEx2WyjdBSmUyWwkDOEbx+PTr5eVJS5BjxUiQzuNOxWw6E/CtI3Q24O5QJTz5+pryHozKkdou7LzQxwyhSi5u/wACVaJPManvqcK9hqnvZMeNsRw6gKjrcFFe1CLuCp1bbf7CIyrdUefvOKOiEefP8TYUi8mNFmss9rjoTKfbQriFsE+4kK56kZyO41mbM4Xe9R7VGZWzA3ONICXMkJ0ypRON9RTy7umcEU6bO3JSTtGop3ldvA3fuJSkJGR3e73U/QUHn27zzM48o0m62/n8+8N3Fai9HhMFKngRrjI3up7s8/kPGkG+zEWbYm+svFa1XGMAwVHKVFT7iVkHXGAUnHoKbn5Mi024XBLTinpL6GmGxg7o64B5kjPIHvOmTXEbN3G8bMPWubAbiOSH3lpfeWlxcdDpJUQlOgUQpQwCQM8zindOP+2kDGthHOxf4Jb/AP4zf/1FXq4QY/ZITEYKKgy2lveIxnAxmu9GeYE5SWUSGFsupCm3ElKknqDzrItqI0m1Tw7HDRfYVwFF7ISW1lOFZ6Y0J9a2E0obcw0lbEgoSpDqSy6kjRWmR/5UnLsNVcRmI0amfSmVKUmDcJ/anrhvNqZSAhLSN0kqSkagAganNOnseujsvZly2yz/AGq1PqjKB6o5pP4j0pBjpcgTUi2bPtxnXlbvFffGSkakgDOEjzHSjuxUg2z2mPxPhZukPfx04if5BVHhPKe19u0ZlXa4PiEXHaraqYScOSjHBB5BII0Nd41hixHm1wnZUcIIy2h48NQ7ik5GKpbHnfRdXv8AUuTyvr/OmE8jUfWZGGdlB9o1B5Y9bKM8OyR1EYLpLh8cnT6YozVKzI4dohI+6wgf8RV2rVFACRnmSpUqV2ckpK9qEQybRFWkIKm5SQAs4Bzpqegp1pR9pLan9ngyElQcktpOD4+RpeUWhlXREjqEr1meWmUwjaSW7cEGBNJbKE4IZUgKCXRjXBwQRyGmmmavTNq2I6HSiOh1xxYLjbbegDjTZUBnknfKgDk/HnxrhKYSuypackNOKguKQ4teVrS2TyGRoQrGBzHTShtuS2/L4URCQylO8/KlICihAxk45AaaDnrjOtc/9YAAreeiP6cuRmyXQl61RZcSCq6S2v7fcHmUK3CRlsK3lK3fu+7gevfiq8KRd4+277dsiLlCTIWlxJRhJwsnU9NCdTy8cYo5OuS5cNctalsKbSlLDawVLCVqCt0k6k8NsqP/ALvCh67iu2yJj6VE8K7FStw8wtKvnok/0aA5qfU28JenOTEUUUY57JIdmbTXR25ltcu3oaYb4QKW2shRUEgnyGeuKdgMUo7FuiRer6+AN1So43s/GeHqfqB6U305DqFzyeoULkoDsPiSpUqUURJQbatni2SQrGS0UuD0Iz9M0ZqjekcS0TUH95hY/wCJoWFip0bGZC9a7i5cX3k3MR2nMBIaZBcSkdAo6DXJ5Vzk5tm1GyssurWW5XZ1OOHVYVprjzNHQcgUvbYHhotT3Vq5MqHz/lUnSZWbOqn6fpK3A0mcNnAhEC9MOOONhqe8CpvO8nXpjrpVy0vyjLMW7F1EoN5ZAOG3Ed+mhV3/AEr3Ab7FtdtPb8Y3ZnHT5L1z9RRnTuFd6zJpzOCOd5kFqDNGs6w5aoSxyUwg/wDEVdoNso9xbHHTnJaKmz4YOn0xRmq1Ni5IeZKlSpXZyShO0dsi3W2uRpzim2N4KUpKsYwc0WqtPj9ohPs/6iCBQsLEJWKsCIpz7Pb5mzcZppxlpbGezrISk4yUgHpqOfT0rPkdtbV9lIYAQFbzytEg6n3irAAGpGTnwIrTGEIlIS+EbpGN5G9jKgRvY94Y1/EUl7d2lcraKLw3Ae3bqAQnIScnJ9Dnx0qHJezD6T2P6dntzic7c/eVLvLKWOFGUA0zHW6Vp90K4pDYJGgyoagdyh3V5+zHbhNvkSOjMjhNSEoxkrIAUoDPU759arXQplNodZb3u3TcR0FJTlpsbiE+u99KM7POhW1qLrAcL5dWUSI6sBTORgdcKTpgEeHfXLs7y+/CxahzR/II5+9xr9m8SSxaX5E1jguyX9/dKCn3QkJGnTlThXJlxLyEONkFKhkEd1davQaVAE+bzZTlyFyKuSpUqUUVJVG8uBu0zVnOEsLP/E1eoNtW9wrI+AdXSGx6nX6ZrhNC50CzMwvImpDBta1GYnk2r+7Wnrv/AJdc4oJdn25lutLba3+I5dGkOpfPvoXkAgjp05U4UGnt9t2v2YgD96XxladEYOak6LJeRVrjeV5BSky/tpHNr9prEvkzdYe53AuJ/kE/OukyXGhMl6W+2y2P3nFY/wD2jntgtTkvZpu5RR/abU+mSnHMpGih+B9KRu129ctF1uCFLZcYQYii0pxKPvAAA4Vmm9Vh8TS/2gYm2qaNsPMBdkR8jdcSl5sg8+iv/H604Vk9iu6jJbmtsPM8JWUJeG4p1B5nd5gHONeuK1OM8iQwh5pQU24kKSodQeVbATp0nkReVaNzrUqVKfFSVQukhaEJZYVh508xzSn95Xy+pFW3nUMtqccUEpSMknpQRyTwmZEp1e68+AG0q5IQPhHnqSfOlu1CdAlW34KMxlNFayHA2g6t5GqSnIyfHPOl7ay4NsJiPoc3nYkdTilK5pVqkc+uVA0u7XTZHb2HkPuIcKVZUlRGda9bOxBMUETXUuF4oeeLiSohlJ3sE9xwTgA8k5OtQh9R0ie3i6EY8a9Qx29JXnttxbza4618JqAywhZKvhPxqPzV8x40b2Kt0y03sqnslO/GQ+EqXhecqxlJ5cick55ac6FWdIve1S7nJZBhtupkPpeBOEle6kDHMDTyxTdepCjtHDfIUJCI8hDrCjvAhK07it0aYIVz/iqlMQClzA63qmFYFPbf68xriuIYfARksSVbzZGMJVzI9efz9SQNL1smIlNBpaE8HOhGMjqCeuQcjPrRaE+pRcZeADzZwrHJQ6KA8aZjYETyGEuVKlSmwZKTtu56GyyypWEMgvOnnjOidP8Au+lNkh5EdlbzqglttJUpR6Ac6y++F28F9wOFlx1wOIURvbm6QUgjr8IpGdwq0e8biWzcgdbBSlSwFLGUhRwT6VX2Jjm6e02RLOrNqh8MaacRWfyKqEXSMIyUy5jYfWzh92cvdTubp0QhPMZOBp3nJp39j9pch7NLuUof2q6vGSrPRPJI/E+tbpMQRTkB9ozM21R4kstyI7jDyQppxJQtJ5EEYIrDWIUqw3m47KdoUxuK4sJ4pCippWuBnrz17wa3akn2m7Lu3m3NXK2gi720l1gp5uJGpR6408dOtUABgUPf5iFbSZndtkW+1zZKw69LmPL4YyeI4pKdFKUeSRnPcMAVpOxl5bWhETipW06d6OsHI15jP1Hr4Vmtuj2u6W8zj+yiIBXKiI90F0HKis8yO4HSiezIX9ktvvLKTJWXwnOOGlRylI7sDFTZSEOvexsZQRqFGbQNRUPKgGz18ExCY8sgSQMJUdA75ePh/QJXaQuPAedZBKwNMDOM9fTnTQ4K6hJipBoyrKcTcH1IT70aKvedzoFrGoHkOvpQacH5rgYj/vLxvDmQdSfn5cgK6y5TYicKM+oxUNgZSNVH4ifM4/HpVrZiKopXNeQkFwANjHIddanJ8RtMYPKLiXt9ZUon22Oy8wgiOreW8rc38HJ6a/KhkK2OtKNttTi1S5gCHnVoKQka72BooIHXOpx0xTxt3HjExZE9x2LGaSsqmR0KLqDjO6CPhBAVqeuB1r5ZH7ay3BTZFJ7MmaYzq2zvl3LSlJUtXPmQcnvpq9OAdUt/uDDAMQ7QIuOlD7bcNTse3TGUQH15SS0l5tK0ud2SoFJOOax3DBy4MSLbfbPImyBIiyN+3uKUndPvjKCroclCR095WnPSnZo7L1oksOobUz2WOXGlr3StIUsaknnupAByNQNRzr7dr7Fe2VlxZZmpl8FYYVLhrbVxk/3YyBhTgUE/DzOoqr2nnWZfcR9mzlx3AQw+rKFH4efLlpzOR34oy2pL7YVEcSX2fhCkkZT90/Ln619mwzcbalJO48UJUlZ/dVofyoNAuRYUI7yeG4yfeIwNf3gc9CPLUVF/rajxD/yEZoz6JDQcbOQefgeorqTihlufEmU++wlXZ1oSQo6BStQSPTGvhVHaO/It6FsMLSH9331k+60O8+Ph6nxdroWYOmzQgzbe+ttNmGFHcSocbdBUpSuYQAOZ6/0az68PypFuXdrVdHURwglTXBGmM5OozoRr61YkMSbwlEyDIMYISrsroJJWTzKh90/Pr5iQlu02dxy5CcHG1lCIyn8tvLOvu7uCUnPWlKFdg3e+JQBpFTuLSq83uBs2w8++uVh+4vuKyUtp1x3AeXUpreI7LbDCGWUBDbaQlCU8gBoBSd7MNmHbNbHLjck/+q3Ih1/P+WnmlHpnXx8qdaqbYBR2k7NZn2vhGa+1KGDMn2/2Xesc9/aSyRuNEez9pwgMhQ++B6nPz76DPuWd2wv3KHCivthkqCeGkHOOR7j3+VbgpIUkggEEaisp2v2JmWR+ReNlWA/EdyqZasaKzzKPny+XdWdBlreiP19o3HkrYwBbXptuZZakvlxxtSG1RUtBO4gkAKbI1KRpqSevIinzZnbaNMb3JLpdR+6/unOM4BI6p7lDIrPowj3qMlFrkuhKlhuSh50lcdv95KQdRnROf0r3s7CkIYEp2Q469GS9GZikBKU4VyzzOd0c+lJaltjsfSMI1Ca2qxWufiQwf2bg/wAhfuq/rwo02hLaEoRolIwB3Cshs16nwozc5cptthbe+4tsFCUH7qkknOuRnnkU2Wvblp8lDiWZBToVRnRn1Sf1risgJ2i2Ro13OOuVCcYad4SljBVjOmdaWIexMZp1LjZFuKF727bVraSrpqnO5nBxndzjTNGGdpbW7gLk8Eno8gp+vKrbd1tzgy3OiqHeHU/rTQe4MDcbQQ3sTZ0KKlG4LVoAVXB4buudMKGP5nvNeY+zSbXJdet6VyS+3w1qmyFurQNPhKydD1AxnTuFGV3W3Nj358ZPm6n9apv7SWtHwyOMe5pBV9eVZmsbmYA9hCMGOY0RtlThcKRqo6f0K4S4lvS722WhpJQPeccOEjz6UvztsFhJ7NGS0n/UfWDj/aP1pbvUi4XGK8RLV2rdPBUQClCumByHdSWzYxQhrjY7xjvG0w4ZZtp4LY0L68J0/hB/E/KlSVF7S80XV5jjKlNH99edFE9QNdOpOaDWSKm6IeflIPZXmwy7FcdU5+0SfeUrPI9MDz7qGxF/Y9rbfnXO4MF3+6hBaVKUOWNQSMnyxkULY2diA249o5QFEM8NGzy35BfQi0lKlllZ1ac54R566UY2D2ZkX65M7T39gtxmtbbEWOWv94r6EfPuqbKbGTr/ADGb3tY0WozZ3otsP0U5+h9ccq1RKQAABgDkMVSieHud27mJyZL2EiRg16qVK7FSVKlStNJXwjNfalaaJG1ns8g3h83G2PKtd2zntDAwlw/xpHPz/Gs6uf2lYXQ3tVblxVJeC27lGG+0peN3JA8DjGhI6Ct7rw8y0+0pp5tLjahhSFjII8RRagwpxfzCVyswxmH9o8Mx5zUuK9KEmSW/dSAkDCQnJ5kAn1qzfmkSrhaoPDCuI8p1xQTybQMnXpkkCnG8+yyxy3jJtTki0See9DXhBPik/lil+Tsjt1bDmHJt93ZHR39m5+IH1pLYLbUjfY7Ry5R3lOZbpLWJFrlP8VoEojOPFTbg6p15acjnSvcSY7do6JEX+zMk6qcSFKJHMY7umflXJ2btHCz9pbJz045qj/tB9KHwb/GtkREZNovDTaMnDkYk6nPh30k9NnK7rZ9oetYwT3jFgyJCG99TTalhA64GaCSXJjez6bw3cXHHktB8o93hOD7u7jQdB1r1/wBUtughiz3Z7PRMUnNV4kO5yFA2rY24FO9vpbkrUhpJ79w6DWiw9LlUU6/mvxMXW59iRlT7xPZmNMu4Lb6O1JU5uoWPhSM4GCCKYZcyNCaLst5tlv7yzj5DrXOLshtxc1EzX7daGlYzwhxHSO7r+NMNn9ldjivdpursm7yeZVLXlAPgkfnmjfpg5BdqHoIPjAcRFtr1xvkqQnYy1KWHl5emyPcZSRpnXry8fCtB2R9nsKzP/aF0eN0uxO92h8ZS2f4Enl58/KnFlhphpLTLaG20jCUIGAB4AV0pwIUUgr5iGctIBjur7UqVyDJUqVK00//Z"/>
          <p:cNvSpPr>
            <a:spLocks noChangeAspect="1" noChangeArrowheads="1"/>
          </p:cNvSpPr>
          <p:nvPr/>
        </p:nvSpPr>
        <p:spPr bwMode="auto">
          <a:xfrm>
            <a:off x="415426" y="657123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28" descr="data:image/jpeg;base64,/9j/4AAQSkZJRgABAQAAAQABAAD/2wCEAAkGBwgHBgkIBwgKCgkLDRYPDQwMDRsUFRAWIB0iIiAdHx8kKDQsJCYxJx8fLT0tMTU3Ojo6Iys/RD84QzQ5OjcBCgoKDQwNGg8PGjclHyU3Nzc3Nzc3Nzc3Nzc3Nzc3Nzc3Nzc3Nzc3Nzc3Nzc3Nzc3Nzc3Nzc3Nzc3Nzc3Nzc3N//AABEIAKAAoAMBIgACEQEDEQH/xAAbAAACAwEBAQAAAAAAAAAAAAAFBgAEBwMCAf/EAEMQAAEDAwEFBQUFBQcDBQAAAAECAwQABREhBhITMUEUUWFxgQciMpGhFVKxwdEjQmLh8CQzNUNTgqIWksIlcnSy8f/EABoBAAMBAQEBAAAAAAAAAAAAAAIDBAABBQb/xAAuEQACAgEDAgUDAwUBAAAAAAABAgARAxIhMQRBEyJRYbFxgZGh4fAFFTIzQhT/2gAMAwEAAhEDEQA/ANxqVKlaaSpUr4TjurTSV4efaYaU6+6httAypa1ABI8SaTdrvaFCsz5t1qZ+07urTs7KvdbP8aunl+FZzM7ftHMH/VU+RKSHMdjhNq4DJ7ipIxkeJyO+iICjU5r5hKhMf7z7U7HEe7Na2pN3k/diIygeaj+WaXZW2O21zcKITNttLYGSHDxHQO888fKhs61SI1pkiAtLBQlS2mIqAgLA1wVfESQMcxzohahDfgtSYbKENyGwfdTqc8wf50h+qRVtBHLh9YMm/bT0ZEm6bYzlMuKQlKonuJO+cJxu9CTzqsiyxH7i7AevV4cktoCzvyjqD3d9ekWOW9sy5DUp5MhoqSw2twJQN1fuHTpoOdFDbVOXCVLecShTiGg2UfEhSQcn68uozXG6lgD5/wAQtA9IIXZIjFxZt7N5u7ch1BcG7KOgHf3fyruw/d4cJM237ZzGo5JSkyzvpJBxjXxFXha1pmMSm3kLcbQ7xVEe84tQAHkNPQVRTbHrfGsRdZL6YKVB9Dad47yh8aR1wc/Oup1LGvPf1nSo9ITtm3O2MYKK0Wy9st43uCeG6nzGB+FM9m9qdjlvdmurUmzyuRRMRhPoofnik9guzNo0TGGHWo7MctuuOtlsuknIwDqcd/jROZDizWS1OYbfaxqHB/WKE9WoIDr+ORA8G5qzL7T7SXWHEuNqGUrQcgjwIr3WBWR2bbSJOxlzcjpJKzbperbgBwSnPMeI+daRsl7Q4V5fFvubKrXdgcdnfOEuH+BR5+XPzqmgd1/eJZCsdqlfAc19oYMlSpUrTSVKleScGtNPqlAJJJAA5nurKdrdtZt9kv2fZR/gxGspl3TOg70o/X5d9Tb/AGpevc97ZuxyeDFZ/wAUmg43R9wH0IPy6Gl5bbcWBGctTbci1RlYejobIUvHNZz8WDg46+OmOswx16mNTHe5n21OWqytxlQkB2K+4W3pxVlXEzpvaaAnP9Gu1qVPtrb1vegPPlLq1MvoKQhwKUT7xzoRn6V2+y4sx7tkZaVQ5rWJDIGUP5HuqA6K5a072fZpEeKh66rLLKAAGSvXHIbyvy+tRk6+Nz3uOJCiL1ktktcVmIylyU62gJW4eWeuVGmS37GqbbQl99DLaRhLMdA931P6Uet02GrEaM2WN0ZQ2W9wFOeYFEulEmFOTvEtlaBmNmrW1gqjcUjq6sqz6cquN2q3NDDcCMnyaT+lerhKMZtPDa4ryzuttg43j+godI4LaiLhcH1Pbu8WmCpIA8k6/Omkqu0CyZfctVucGFwYyvNpP6VUe2btboyiPwj3srKfpyry28plBkw5ipcZv+8bXqpI8Dzz1waLsuodbSttQUhQBSodRWGluZrIirL2RdTlUOWF4/y3k4J/3D9KV77a5oiuQ3d+Gp33eLu5ynPvbpzjJHyzWqnlQu4S2i4qO7E7Qxyd0Bx1xun4jjBpT4UB1DYxi5WmR3Zlveh2tAMeGxh1574A2hPJIVp7xPceVeZaYO0c2RBW1vJjNoWiWnIWlRJ5actM91P142YYlReLb0IlxljKozmFgjwzz8j6UnQbaIF2kORmktxn2kgpTpuLSSMY8QfoaAscYvuODGqQ3EI7KbZzbBLasu1rpdjLO7EuZ5HXRK/1Pr31qiVBSQQQQeorDr8IplCItt2Z2sZeijKtxIH94nokj0z50a9nu1LtmmsbO3mSXob/APhcxXUfcUencM8uXUVYjeKgaqMTkSuJrFSvgOTyr7Wip8pK9p20ztmtjVvthJutyJZY3ebaeSl+mdPn0pyfdbYYceeUENtpK1qPIAak1iESTI2ivFy2oKEqU7vNW9t07oShOg8s/iTXbCAue3zDRdRqV0xWbfa/s23qRKnR3G35DJOFv4IUefPP5VbtpkTJTEotymlBSlSA4gpBykhLSQdSATnPf51UcSu+PiFcm0QpreVtjhHfA+825nB+XdpWk7GWb9m1MfUtxLQ3GSvUqI0Kz/X5VMbPl7nmPJAFwjs7YUwUJkSEJ7QR7qcaNDuHj4/0fO1rbvCZeByy3neHQK/dP5etMQ5V4faQ80ptxIUhQwQeoozjGjSIgN5rMCwz2uKhxtaUutkLYKvEY3T1wTkH0NFYsjtDWSClaSUrSdd1Q5ilV1p21PrhhwhpQ4iFZI3/AJaA/nrRztAjKakr0C8Ie3U5z3HTqORoMb7V6TMO87OZN6aCj7ojq3B45GfyoMxGbWsyJTDjre+4VEq0SR8RIxnp/WlE73NjRIXb3JCG+AN9CjkhQIxjA1OR+tCrJOcv1rfciNhlCpJ3kO64TzPzP4ms9E1CCNp1VtL0FPDveG2uEhxg5aAACd04B9f68b9lBFvbB5BSwPLfOPpilq4XpUa/qgMpbTIktD3nVYKNM4BAPjz7vCr2z+0UJx5NpeZdgymxuoZfxhYA5oUNFDFbGRcJsOTTddrh+U+GW84JUo4SMdaX7tMagMuKLvDG6r9qSME81a95OB4VcmL7Rl0rQkJVhIWcbvXJ66kDTuHjSlt1Ct192Vvr7ywp6IwXkOY3cEAlOR3aY1zzo/8ANgt8xY23jbsvGWzbeI4oHtCuKkDkAQMfhXLaCxiYkyYqQmSn4k8g6P18fn4E7JufY0Dhb3D7O3u73PG6MZ8auHUV3wl06TOaiDYmQxoUS3qkyRlK3CVPOuq106EnkB3dKXLq7Fu7EliDGPZ0ntC5iyUbpJxvNjqMjXkPWtQ2ysrakqmcJK2XDuyGyMg8sHH0PpSJtD9mAxEToS5T+T2dlpOVHGM9RhPLnpypGO8eXeyZSCHWO3sy2ocvVucttyOLtbsNP55uJ6L9ca/PrTtWDu3VVmvsLadhh9gsKDE+O4jClNK0BwCQfTqB3Vukd5t9ht5lQU24kKSociDqDVpIYBx3+ZMy0Yj+2C6uRNmm7bEJMq6vpjpA5hHNR8uQ/wB1J0l6VY4bEaBbkvR2W0p4qnwkDpqOfjmiO2sj7U9pseJ/k2qFvk9AtePyKaGobvD7BksS4zrL4KkxpDOBunkneHTGOY60nOQNKtVcn7/tHYhQuEdmYsy6OxnJLySuWElCGk+4ygjJIPMnHM+QrWY7KI7KGWkhLbaQlKR0A5Uo+z+AhpC3Q2lCGEJYaQDkJ0BIz/2j0pzrmIbXAymzUlSpUpsVKF4t6LhDU0oe8NUHuP8APlQS1PJBXHkBbZQd1zfHMDOM+OMa+A76aSMikX2lOt26Cl9kFEmSot7yeuOvnSMw0+cR/T4zlcYx3ijtBNeukeTI4o4YnBlDW/uoS0RvD0Jwc+HhTFsRK7DlEx2WyjdBSmUyWwkDOEbx+PTr5eVJS5BjxUiQzuNOxWw6E/CtI3Q24O5QJTz5+pryHozKkdou7LzQxwyhSi5u/wACVaJPManvqcK9hqnvZMeNsRw6gKjrcFFe1CLuCp1bbf7CIyrdUefvOKOiEefP8TYUi8mNFmss9rjoTKfbQriFsE+4kK56kZyO41mbM4Xe9R7VGZWzA3ONICXMkJ0ypRON9RTy7umcEU6bO3JSTtGop3ldvA3fuJSkJGR3e73U/QUHn27zzM48o0m62/n8+8N3Fai9HhMFKngRrjI3up7s8/kPGkG+zEWbYm+svFa1XGMAwVHKVFT7iVkHXGAUnHoKbn5Mi024XBLTinpL6GmGxg7o64B5kjPIHvOmTXEbN3G8bMPWubAbiOSH3lpfeWlxcdDpJUQlOgUQpQwCQM8zindOP+2kDGthHOxf4Jb/AP4zf/1FXq4QY/ZITEYKKgy2lveIxnAxmu9GeYE5SWUSGFsupCm3ElKknqDzrItqI0m1Tw7HDRfYVwFF7ISW1lOFZ6Y0J9a2E0obcw0lbEgoSpDqSy6kjRWmR/5UnLsNVcRmI0amfSmVKUmDcJ/anrhvNqZSAhLSN0kqSkagAganNOnseujsvZly2yz/AGq1PqjKB6o5pP4j0pBjpcgTUi2bPtxnXlbvFffGSkakgDOEjzHSjuxUg2z2mPxPhZukPfx04if5BVHhPKe19u0ZlXa4PiEXHaraqYScOSjHBB5BII0Nd41hixHm1wnZUcIIy2h48NQ7ik5GKpbHnfRdXv8AUuTyvr/OmE8jUfWZGGdlB9o1B5Y9bKM8OyR1EYLpLh8cnT6YozVKzI4dohI+6wgf8RV2rVFACRnmSpUqV2ckpK9qEQybRFWkIKm5SQAs4Bzpqegp1pR9pLan9ngyElQcktpOD4+RpeUWhlXREjqEr1meWmUwjaSW7cEGBNJbKE4IZUgKCXRjXBwQRyGmmmavTNq2I6HSiOh1xxYLjbbegDjTZUBnknfKgDk/HnxrhKYSuypackNOKguKQ4teVrS2TyGRoQrGBzHTShtuS2/L4URCQylO8/KlICihAxk45AaaDnrjOtc/9YAAreeiP6cuRmyXQl61RZcSCq6S2v7fcHmUK3CRlsK3lK3fu+7gevfiq8KRd4+277dsiLlCTIWlxJRhJwsnU9NCdTy8cYo5OuS5cNctalsKbSlLDawVLCVqCt0k6k8NsqP/ALvCh67iu2yJj6VE8K7FStw8wtKvnok/0aA5qfU28JenOTEUUUY57JIdmbTXR25ltcu3oaYb4QKW2shRUEgnyGeuKdgMUo7FuiRer6+AN1So43s/GeHqfqB6U305DqFzyeoULkoDsPiSpUqUURJQbatni2SQrGS0UuD0Iz9M0ZqjekcS0TUH95hY/wCJoWFip0bGZC9a7i5cX3k3MR2nMBIaZBcSkdAo6DXJ5Vzk5tm1GyssurWW5XZ1OOHVYVprjzNHQcgUvbYHhotT3Vq5MqHz/lUnSZWbOqn6fpK3A0mcNnAhEC9MOOONhqe8CpvO8nXpjrpVy0vyjLMW7F1EoN5ZAOG3Ed+mhV3/AEr3Ab7FtdtPb8Y3ZnHT5L1z9RRnTuFd6zJpzOCOd5kFqDNGs6w5aoSxyUwg/wDEVdoNso9xbHHTnJaKmz4YOn0xRmq1Ni5IeZKlSpXZyShO0dsi3W2uRpzim2N4KUpKsYwc0WqtPj9ohPs/6iCBQsLEJWKsCIpz7Pb5mzcZppxlpbGezrISk4yUgHpqOfT0rPkdtbV9lIYAQFbzytEg6n3irAAGpGTnwIrTGEIlIS+EbpGN5G9jKgRvY94Y1/EUl7d2lcraKLw3Ae3bqAQnIScnJ9Dnx0qHJezD6T2P6dntzic7c/eVLvLKWOFGUA0zHW6Vp90K4pDYJGgyoagdyh3V5+zHbhNvkSOjMjhNSEoxkrIAUoDPU759arXQplNodZb3u3TcR0FJTlpsbiE+u99KM7POhW1qLrAcL5dWUSI6sBTORgdcKTpgEeHfXLs7y+/CxahzR/II5+9xr9m8SSxaX5E1jguyX9/dKCn3QkJGnTlThXJlxLyEONkFKhkEd1davQaVAE+bzZTlyFyKuSpUqUUVJVG8uBu0zVnOEsLP/E1eoNtW9wrI+AdXSGx6nX6ZrhNC50CzMwvImpDBta1GYnk2r+7Wnrv/AJdc4oJdn25lutLba3+I5dGkOpfPvoXkAgjp05U4UGnt9t2v2YgD96XxladEYOak6LJeRVrjeV5BSky/tpHNr9prEvkzdYe53AuJ/kE/OukyXGhMl6W+2y2P3nFY/wD2jntgtTkvZpu5RR/abU+mSnHMpGih+B9KRu129ctF1uCFLZcYQYii0pxKPvAAA4Vmm9Vh8TS/2gYm2qaNsPMBdkR8jdcSl5sg8+iv/H604Vk9iu6jJbmtsPM8JWUJeG4p1B5nd5gHONeuK1OM8iQwh5pQU24kKSodQeVbATp0nkReVaNzrUqVKfFSVQukhaEJZYVh508xzSn95Xy+pFW3nUMtqccUEpSMknpQRyTwmZEp1e68+AG0q5IQPhHnqSfOlu1CdAlW34KMxlNFayHA2g6t5GqSnIyfHPOl7ay4NsJiPoc3nYkdTilK5pVqkc+uVA0u7XTZHb2HkPuIcKVZUlRGda9bOxBMUETXUuF4oeeLiSohlJ3sE9xwTgA8k5OtQh9R0ie3i6EY8a9Qx29JXnttxbza4618JqAywhZKvhPxqPzV8x40b2Kt0y03sqnslO/GQ+EqXhecqxlJ5cick55ac6FWdIve1S7nJZBhtupkPpeBOEle6kDHMDTyxTdepCjtHDfIUJCI8hDrCjvAhK07it0aYIVz/iqlMQClzA63qmFYFPbf68xriuIYfARksSVbzZGMJVzI9efz9SQNL1smIlNBpaE8HOhGMjqCeuQcjPrRaE+pRcZeADzZwrHJQ6KA8aZjYETyGEuVKlSmwZKTtu56GyyypWEMgvOnnjOidP8Au+lNkh5EdlbzqglttJUpR6Ac6y++F28F9wOFlx1wOIURvbm6QUgjr8IpGdwq0e8biWzcgdbBSlSwFLGUhRwT6VX2Jjm6e02RLOrNqh8MaacRWfyKqEXSMIyUy5jYfWzh92cvdTubp0QhPMZOBp3nJp39j9pch7NLuUof2q6vGSrPRPJI/E+tbpMQRTkB9ozM21R4kstyI7jDyQppxJQtJ5EEYIrDWIUqw3m47KdoUxuK4sJ4pCippWuBnrz17wa3akn2m7Lu3m3NXK2gi720l1gp5uJGpR6408dOtUABgUPf5iFbSZndtkW+1zZKw69LmPL4YyeI4pKdFKUeSRnPcMAVpOxl5bWhETipW06d6OsHI15jP1Hr4Vmtuj2u6W8zj+yiIBXKiI90F0HKis8yO4HSiezIX9ktvvLKTJWXwnOOGlRylI7sDFTZSEOvexsZQRqFGbQNRUPKgGz18ExCY8sgSQMJUdA75ePh/QJXaQuPAedZBKwNMDOM9fTnTQ4K6hJipBoyrKcTcH1IT70aKvedzoFrGoHkOvpQacH5rgYj/vLxvDmQdSfn5cgK6y5TYicKM+oxUNgZSNVH4ifM4/HpVrZiKopXNeQkFwANjHIddanJ8RtMYPKLiXt9ZUon22Oy8wgiOreW8rc38HJ6a/KhkK2OtKNttTi1S5gCHnVoKQka72BooIHXOpx0xTxt3HjExZE9x2LGaSsqmR0KLqDjO6CPhBAVqeuB1r5ZH7ay3BTZFJ7MmaYzq2zvl3LSlJUtXPmQcnvpq9OAdUt/uDDAMQ7QIuOlD7bcNTse3TGUQH15SS0l5tK0ud2SoFJOOax3DBy4MSLbfbPImyBIiyN+3uKUndPvjKCroclCR095WnPSnZo7L1oksOobUz2WOXGlr3StIUsaknnupAByNQNRzr7dr7Fe2VlxZZmpl8FYYVLhrbVxk/3YyBhTgUE/DzOoqr2nnWZfcR9mzlx3AQw+rKFH4efLlpzOR34oy2pL7YVEcSX2fhCkkZT90/Ln619mwzcbalJO48UJUlZ/dVofyoNAuRYUI7yeG4yfeIwNf3gc9CPLUVF/rajxD/yEZoz6JDQcbOQefgeorqTihlufEmU++wlXZ1oSQo6BStQSPTGvhVHaO/It6FsMLSH9331k+60O8+Ph6nxdroWYOmzQgzbe+ttNmGFHcSocbdBUpSuYQAOZ6/0az68PypFuXdrVdHURwglTXBGmM5OozoRr61YkMSbwlEyDIMYISrsroJJWTzKh90/Pr5iQlu02dxy5CcHG1lCIyn8tvLOvu7uCUnPWlKFdg3e+JQBpFTuLSq83uBs2w8++uVh+4vuKyUtp1x3AeXUpreI7LbDCGWUBDbaQlCU8gBoBSd7MNmHbNbHLjck/+q3Ih1/P+WnmlHpnXx8qdaqbYBR2k7NZn2vhGa+1KGDMn2/2Xesc9/aSyRuNEez9pwgMhQ++B6nPz76DPuWd2wv3KHCivthkqCeGkHOOR7j3+VbgpIUkggEEaisp2v2JmWR+ReNlWA/EdyqZasaKzzKPny+XdWdBlreiP19o3HkrYwBbXptuZZakvlxxtSG1RUtBO4gkAKbI1KRpqSevIinzZnbaNMb3JLpdR+6/unOM4BI6p7lDIrPowj3qMlFrkuhKlhuSh50lcdv95KQdRnROf0r3s7CkIYEp2Q469GS9GZikBKU4VyzzOd0c+lJaltjsfSMI1Ca2qxWufiQwf2bg/wAhfuq/rwo02hLaEoRolIwB3Cshs16nwozc5cptthbe+4tsFCUH7qkknOuRnnkU2Wvblp8lDiWZBToVRnRn1Sf1risgJ2i2Ro13OOuVCcYad4SljBVjOmdaWIexMZp1LjZFuKF727bVraSrpqnO5nBxndzjTNGGdpbW7gLk8Eno8gp+vKrbd1tzgy3OiqHeHU/rTQe4MDcbQQ3sTZ0KKlG4LVoAVXB4buudMKGP5nvNeY+zSbXJdet6VyS+3w1qmyFurQNPhKydD1AxnTuFGV3W3Nj358ZPm6n9apv7SWtHwyOMe5pBV9eVZmsbmYA9hCMGOY0RtlThcKRqo6f0K4S4lvS722WhpJQPeccOEjz6UvztsFhJ7NGS0n/UfWDj/aP1pbvUi4XGK8RLV2rdPBUQClCumByHdSWzYxQhrjY7xjvG0w4ZZtp4LY0L68J0/hB/E/KlSVF7S80XV5jjKlNH99edFE9QNdOpOaDWSKm6IeflIPZXmwy7FcdU5+0SfeUrPI9MDz7qGxF/Y9rbfnXO4MF3+6hBaVKUOWNQSMnyxkULY2diA249o5QFEM8NGzy35BfQi0lKlllZ1ac54R566UY2D2ZkX65M7T39gtxmtbbEWOWv94r6EfPuqbKbGTr/ADGb3tY0WozZ3otsP0U5+h9ccq1RKQAABgDkMVSieHud27mJyZL2EiRg16qVK7FSVKlStNJXwjNfalaaJG1ns8g3h83G2PKtd2zntDAwlw/xpHPz/Gs6uf2lYXQ3tVblxVJeC27lGG+0peN3JA8DjGhI6Ct7rw8y0+0pp5tLjahhSFjII8RRagwpxfzCVyswxmH9o8Mx5zUuK9KEmSW/dSAkDCQnJ5kAn1qzfmkSrhaoPDCuI8p1xQTybQMnXpkkCnG8+yyxy3jJtTki0See9DXhBPik/lil+Tsjt1bDmHJt93ZHR39m5+IH1pLYLbUjfY7Ry5R3lOZbpLWJFrlP8VoEojOPFTbg6p15acjnSvcSY7do6JEX+zMk6qcSFKJHMY7umflXJ2btHCz9pbJz045qj/tB9KHwb/GtkREZNovDTaMnDkYk6nPh30k9NnK7rZ9oetYwT3jFgyJCG99TTalhA64GaCSXJjez6bw3cXHHktB8o93hOD7u7jQdB1r1/wBUtughiz3Z7PRMUnNV4kO5yFA2rY24FO9vpbkrUhpJ79w6DWiw9LlUU6/mvxMXW59iRlT7xPZmNMu4Lb6O1JU5uoWPhSM4GCCKYZcyNCaLst5tlv7yzj5DrXOLshtxc1EzX7daGlYzwhxHSO7r+NMNn9ldjivdpursm7yeZVLXlAPgkfnmjfpg5BdqHoIPjAcRFtr1xvkqQnYy1KWHl5emyPcZSRpnXry8fCtB2R9nsKzP/aF0eN0uxO92h8ZS2f4Enl58/KnFlhphpLTLaG20jCUIGAB4AV0pwIUUgr5iGctIBjur7UqVyDJUqVK00//Z"/>
          <p:cNvSpPr>
            <a:spLocks noChangeAspect="1" noChangeArrowheads="1"/>
          </p:cNvSpPr>
          <p:nvPr/>
        </p:nvSpPr>
        <p:spPr bwMode="auto">
          <a:xfrm>
            <a:off x="307975" y="-57943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AutoShape 30" descr="data:image/jpeg;base64,/9j/4AAQSkZJRgABAQAAAQABAAD/2wCEAAkGBwgHBgkIBwgKCgkLDRYPDQwMDRsUFRAWIB0iIiAdHx8kKDQsJCYxJx8fLT0tMTU3Ojo6Iys/RD84QzQ5OjcBCgoKDQwNGg8PGjclHyU3Nzc3Nzc3Nzc3Nzc3Nzc3Nzc3Nzc3Nzc3Nzc3Nzc3Nzc3Nzc3Nzc3Nzc3Nzc3Nzc3N//AABEIAKAAoAMBIgACEQEDEQH/xAAbAAACAwEBAQAAAAAAAAAAAAAFBgAEBwMCAf/EAEMQAAEDAwEFBQUFBQcDBQAAAAECAwQABREhBhITMUEUUWFxgQciMpGhFVKxwdEjQmLh8CQzNUNTgqIWksIlcnSy8f/EABoBAAMBAQEBAAAAAAAAAAAAAAIDBAABBQb/xAAuEQACAgEDAgUDAwUBAAAAAAABAgARAxIhMQRBEyJRYbFxgZGh4fAFFTIzQhT/2gAMAwEAAhEDEQA/ANxqVKlaaSpUr4TjurTSV4efaYaU6+6httAypa1ABI8SaTdrvaFCsz5t1qZ+07urTs7KvdbP8aunl+FZzM7ftHMH/VU+RKSHMdjhNq4DJ7ipIxkeJyO+iICjU5r5hKhMf7z7U7HEe7Na2pN3k/diIygeaj+WaXZW2O21zcKITNttLYGSHDxHQO888fKhs61SI1pkiAtLBQlS2mIqAgLA1wVfESQMcxzohahDfgtSYbKENyGwfdTqc8wf50h+qRVtBHLh9YMm/bT0ZEm6bYzlMuKQlKonuJO+cJxu9CTzqsiyxH7i7AevV4cktoCzvyjqD3d9ekWOW9sy5DUp5MhoqSw2twJQN1fuHTpoOdFDbVOXCVLecShTiGg2UfEhSQcn68uozXG6lgD5/wAQtA9IIXZIjFxZt7N5u7ch1BcG7KOgHf3fyruw/d4cJM237ZzGo5JSkyzvpJBxjXxFXha1pmMSm3kLcbQ7xVEe84tQAHkNPQVRTbHrfGsRdZL6YKVB9Dad47yh8aR1wc/Oup1LGvPf1nSo9ITtm3O2MYKK0Wy9st43uCeG6nzGB+FM9m9qdjlvdmurUmzyuRRMRhPoofnik9guzNo0TGGHWo7MctuuOtlsuknIwDqcd/jROZDizWS1OYbfaxqHB/WKE9WoIDr+ORA8G5qzL7T7SXWHEuNqGUrQcgjwIr3WBWR2bbSJOxlzcjpJKzbperbgBwSnPMeI+daRsl7Q4V5fFvubKrXdgcdnfOEuH+BR5+XPzqmgd1/eJZCsdqlfAc19oYMlSpUrTSVKleScGtNPqlAJJJAA5nurKdrdtZt9kv2fZR/gxGspl3TOg70o/X5d9Tb/AGpevc97ZuxyeDFZ/wAUmg43R9wH0IPy6Gl5bbcWBGctTbci1RlYejobIUvHNZz8WDg46+OmOswx16mNTHe5n21OWqytxlQkB2K+4W3pxVlXEzpvaaAnP9Gu1qVPtrb1vegPPlLq1MvoKQhwKUT7xzoRn6V2+y4sx7tkZaVQ5rWJDIGUP5HuqA6K5a072fZpEeKh66rLLKAAGSvXHIbyvy+tRk6+Nz3uOJCiL1ktktcVmIylyU62gJW4eWeuVGmS37GqbbQl99DLaRhLMdA931P6Uet02GrEaM2WN0ZQ2W9wFOeYFEulEmFOTvEtlaBmNmrW1gqjcUjq6sqz6cquN2q3NDDcCMnyaT+lerhKMZtPDa4ryzuttg43j+godI4LaiLhcH1Pbu8WmCpIA8k6/Omkqu0CyZfctVucGFwYyvNpP6VUe2btboyiPwj3srKfpyry28plBkw5ipcZv+8bXqpI8Dzz1waLsuodbSttQUhQBSodRWGluZrIirL2RdTlUOWF4/y3k4J/3D9KV77a5oiuQ3d+Gp33eLu5ynPvbpzjJHyzWqnlQu4S2i4qO7E7Qxyd0Bx1xun4jjBpT4UB1DYxi5WmR3Zlveh2tAMeGxh1574A2hPJIVp7xPceVeZaYO0c2RBW1vJjNoWiWnIWlRJ5actM91P142YYlReLb0IlxljKozmFgjwzz8j6UnQbaIF2kORmktxn2kgpTpuLSSMY8QfoaAscYvuODGqQ3EI7KbZzbBLasu1rpdjLO7EuZ5HXRK/1Pr31qiVBSQQQQeorDr8IplCItt2Z2sZeijKtxIH94nokj0z50a9nu1LtmmsbO3mSXob/APhcxXUfcUencM8uXUVYjeKgaqMTkSuJrFSvgOTyr7Wip8pK9p20ztmtjVvthJutyJZY3ebaeSl+mdPn0pyfdbYYceeUENtpK1qPIAak1iESTI2ivFy2oKEqU7vNW9t07oShOg8s/iTXbCAue3zDRdRqV0xWbfa/s23qRKnR3G35DJOFv4IUefPP5VbtpkTJTEotymlBSlSA4gpBykhLSQdSATnPf51UcSu+PiFcm0QpreVtjhHfA+825nB+XdpWk7GWb9m1MfUtxLQ3GSvUqI0Kz/X5VMbPl7nmPJAFwjs7YUwUJkSEJ7QR7qcaNDuHj4/0fO1rbvCZeByy3neHQK/dP5etMQ5V4faQ80ptxIUhQwQeoozjGjSIgN5rMCwz2uKhxtaUutkLYKvEY3T1wTkH0NFYsjtDWSClaSUrSdd1Q5ilV1p21PrhhwhpQ4iFZI3/AJaA/nrRztAjKakr0C8Ie3U5z3HTqORoMb7V6TMO87OZN6aCj7ojq3B45GfyoMxGbWsyJTDjre+4VEq0SR8RIxnp/WlE73NjRIXb3JCG+AN9CjkhQIxjA1OR+tCrJOcv1rfciNhlCpJ3kO64TzPzP4ms9E1CCNp1VtL0FPDveG2uEhxg5aAACd04B9f68b9lBFvbB5BSwPLfOPpilq4XpUa/qgMpbTIktD3nVYKNM4BAPjz7vCr2z+0UJx5NpeZdgymxuoZfxhYA5oUNFDFbGRcJsOTTddrh+U+GW84JUo4SMdaX7tMagMuKLvDG6r9qSME81a95OB4VcmL7Rl0rQkJVhIWcbvXJ66kDTuHjSlt1Ct192Vvr7ywp6IwXkOY3cEAlOR3aY1zzo/8ANgt8xY23jbsvGWzbeI4oHtCuKkDkAQMfhXLaCxiYkyYqQmSn4k8g6P18fn4E7JufY0Dhb3D7O3u73PG6MZ8auHUV3wl06TOaiDYmQxoUS3qkyRlK3CVPOuq106EnkB3dKXLq7Fu7EliDGPZ0ntC5iyUbpJxvNjqMjXkPWtQ2ysrakqmcJK2XDuyGyMg8sHH0PpSJtD9mAxEToS5T+T2dlpOVHGM9RhPLnpypGO8eXeyZSCHWO3sy2ocvVucttyOLtbsNP55uJ6L9ca/PrTtWDu3VVmvsLadhh9gsKDE+O4jClNK0BwCQfTqB3Vukd5t9ht5lQU24kKSociDqDVpIYBx3+ZMy0Yj+2C6uRNmm7bEJMq6vpjpA5hHNR8uQ/wB1J0l6VY4bEaBbkvR2W0p4qnwkDpqOfjmiO2sj7U9pseJ/k2qFvk9AtePyKaGobvD7BksS4zrL4KkxpDOBunkneHTGOY60nOQNKtVcn7/tHYhQuEdmYsy6OxnJLySuWElCGk+4ygjJIPMnHM+QrWY7KI7KGWkhLbaQlKR0A5Uo+z+AhpC3Q2lCGEJYaQDkJ0BIz/2j0pzrmIbXAymzUlSpUpsVKF4t6LhDU0oe8NUHuP8APlQS1PJBXHkBbZQd1zfHMDOM+OMa+A76aSMikX2lOt26Cl9kFEmSot7yeuOvnSMw0+cR/T4zlcYx3ijtBNeukeTI4o4YnBlDW/uoS0RvD0Jwc+HhTFsRK7DlEx2WyjdBSmUyWwkDOEbx+PTr5eVJS5BjxUiQzuNOxWw6E/CtI3Q24O5QJTz5+pryHozKkdou7LzQxwyhSi5u/wACVaJPManvqcK9hqnvZMeNsRw6gKjrcFFe1CLuCp1bbf7CIyrdUefvOKOiEefP8TYUi8mNFmss9rjoTKfbQriFsE+4kK56kZyO41mbM4Xe9R7VGZWzA3ONICXMkJ0ypRON9RTy7umcEU6bO3JSTtGop3ldvA3fuJSkJGR3e73U/QUHn27zzM48o0m62/n8+8N3Fai9HhMFKngRrjI3up7s8/kPGkG+zEWbYm+svFa1XGMAwVHKVFT7iVkHXGAUnHoKbn5Mi024XBLTinpL6GmGxg7o64B5kjPIHvOmTXEbN3G8bMPWubAbiOSH3lpfeWlxcdDpJUQlOgUQpQwCQM8zindOP+2kDGthHOxf4Jb/AP4zf/1FXq4QY/ZITEYKKgy2lveIxnAxmu9GeYE5SWUSGFsupCm3ElKknqDzrItqI0m1Tw7HDRfYVwFF7ISW1lOFZ6Y0J9a2E0obcw0lbEgoSpDqSy6kjRWmR/5UnLsNVcRmI0amfSmVKUmDcJ/anrhvNqZSAhLSN0kqSkagAganNOnseujsvZly2yz/AGq1PqjKB6o5pP4j0pBjpcgTUi2bPtxnXlbvFffGSkakgDOEjzHSjuxUg2z2mPxPhZukPfx04if5BVHhPKe19u0ZlXa4PiEXHaraqYScOSjHBB5BII0Nd41hixHm1wnZUcIIy2h48NQ7ik5GKpbHnfRdXv8AUuTyvr/OmE8jUfWZGGdlB9o1B5Y9bKM8OyR1EYLpLh8cnT6YozVKzI4dohI+6wgf8RV2rVFACRnmSpUqV2ckpK9qEQybRFWkIKm5SQAs4Bzpqegp1pR9pLan9ngyElQcktpOD4+RpeUWhlXREjqEr1meWmUwjaSW7cEGBNJbKE4IZUgKCXRjXBwQRyGmmmavTNq2I6HSiOh1xxYLjbbegDjTZUBnknfKgDk/HnxrhKYSuypackNOKguKQ4teVrS2TyGRoQrGBzHTShtuS2/L4URCQylO8/KlICihAxk45AaaDnrjOtc/9YAAreeiP6cuRmyXQl61RZcSCq6S2v7fcHmUK3CRlsK3lK3fu+7gevfiq8KRd4+277dsiLlCTIWlxJRhJwsnU9NCdTy8cYo5OuS5cNctalsKbSlLDawVLCVqCt0k6k8NsqP/ALvCh67iu2yJj6VE8K7FStw8wtKvnok/0aA5qfU28JenOTEUUUY57JIdmbTXR25ltcu3oaYb4QKW2shRUEgnyGeuKdgMUo7FuiRer6+AN1So43s/GeHqfqB6U305DqFzyeoULkoDsPiSpUqUURJQbatni2SQrGS0UuD0Iz9M0ZqjekcS0TUH95hY/wCJoWFip0bGZC9a7i5cX3k3MR2nMBIaZBcSkdAo6DXJ5Vzk5tm1GyssurWW5XZ1OOHVYVprjzNHQcgUvbYHhotT3Vq5MqHz/lUnSZWbOqn6fpK3A0mcNnAhEC9MOOONhqe8CpvO8nXpjrpVy0vyjLMW7F1EoN5ZAOG3Ed+mhV3/AEr3Ab7FtdtPb8Y3ZnHT5L1z9RRnTuFd6zJpzOCOd5kFqDNGs6w5aoSxyUwg/wDEVdoNso9xbHHTnJaKmz4YOn0xRmq1Ni5IeZKlSpXZyShO0dsi3W2uRpzim2N4KUpKsYwc0WqtPj9ohPs/6iCBQsLEJWKsCIpz7Pb5mzcZppxlpbGezrISk4yUgHpqOfT0rPkdtbV9lIYAQFbzytEg6n3irAAGpGTnwIrTGEIlIS+EbpGN5G9jKgRvY94Y1/EUl7d2lcraKLw3Ae3bqAQnIScnJ9Dnx0qHJezD6T2P6dntzic7c/eVLvLKWOFGUA0zHW6Vp90K4pDYJGgyoagdyh3V5+zHbhNvkSOjMjhNSEoxkrIAUoDPU759arXQplNodZb3u3TcR0FJTlpsbiE+u99KM7POhW1qLrAcL5dWUSI6sBTORgdcKTpgEeHfXLs7y+/CxahzR/II5+9xr9m8SSxaX5E1jguyX9/dKCn3QkJGnTlThXJlxLyEONkFKhkEd1davQaVAE+bzZTlyFyKuSpUqUUVJVG8uBu0zVnOEsLP/E1eoNtW9wrI+AdXSGx6nX6ZrhNC50CzMwvImpDBta1GYnk2r+7Wnrv/AJdc4oJdn25lutLba3+I5dGkOpfPvoXkAgjp05U4UGnt9t2v2YgD96XxladEYOak6LJeRVrjeV5BSky/tpHNr9prEvkzdYe53AuJ/kE/OukyXGhMl6W+2y2P3nFY/wD2jntgtTkvZpu5RR/abU+mSnHMpGih+B9KRu129ctF1uCFLZcYQYii0pxKPvAAA4Vmm9Vh8TS/2gYm2qaNsPMBdkR8jdcSl5sg8+iv/H604Vk9iu6jJbmtsPM8JWUJeG4p1B5nd5gHONeuK1OM8iQwh5pQU24kKSodQeVbATp0nkReVaNzrUqVKfFSVQukhaEJZYVh508xzSn95Xy+pFW3nUMtqccUEpSMknpQRyTwmZEp1e68+AG0q5IQPhHnqSfOlu1CdAlW34KMxlNFayHA2g6t5GqSnIyfHPOl7ay4NsJiPoc3nYkdTilK5pVqkc+uVA0u7XTZHb2HkPuIcKVZUlRGda9bOxBMUETXUuF4oeeLiSohlJ3sE9xwTgA8k5OtQh9R0ie3i6EY8a9Qx29JXnttxbza4618JqAywhZKvhPxqPzV8x40b2Kt0y03sqnslO/GQ+EqXhecqxlJ5cick55ac6FWdIve1S7nJZBhtupkPpeBOEle6kDHMDTyxTdepCjtHDfIUJCI8hDrCjvAhK07it0aYIVz/iqlMQClzA63qmFYFPbf68xriuIYfARksSVbzZGMJVzI9efz9SQNL1smIlNBpaE8HOhGMjqCeuQcjPrRaE+pRcZeADzZwrHJQ6KA8aZjYETyGEuVKlSmwZKTtu56GyyypWEMgvOnnjOidP8Au+lNkh5EdlbzqglttJUpR6Ac6y++F28F9wOFlx1wOIURvbm6QUgjr8IpGdwq0e8biWzcgdbBSlSwFLGUhRwT6VX2Jjm6e02RLOrNqh8MaacRWfyKqEXSMIyUy5jYfWzh92cvdTubp0QhPMZOBp3nJp39j9pch7NLuUof2q6vGSrPRPJI/E+tbpMQRTkB9ozM21R4kstyI7jDyQppxJQtJ5EEYIrDWIUqw3m47KdoUxuK4sJ4pCippWuBnrz17wa3akn2m7Lu3m3NXK2gi720l1gp5uJGpR6408dOtUABgUPf5iFbSZndtkW+1zZKw69LmPL4YyeI4pKdFKUeSRnPcMAVpOxl5bWhETipW06d6OsHI15jP1Hr4Vmtuj2u6W8zj+yiIBXKiI90F0HKis8yO4HSiezIX9ktvvLKTJWXwnOOGlRylI7sDFTZSEOvexsZQRqFGbQNRUPKgGz18ExCY8sgSQMJUdA75ePh/QJXaQuPAedZBKwNMDOM9fTnTQ4K6hJipBoyrKcTcH1IT70aKvedzoFrGoHkOvpQacH5rgYj/vLxvDmQdSfn5cgK6y5TYicKM+oxUNgZSNVH4ifM4/HpVrZiKopXNeQkFwANjHIddanJ8RtMYPKLiXt9ZUon22Oy8wgiOreW8rc38HJ6a/KhkK2OtKNttTi1S5gCHnVoKQka72BooIHXOpx0xTxt3HjExZE9x2LGaSsqmR0KLqDjO6CPhBAVqeuB1r5ZH7ay3BTZFJ7MmaYzq2zvl3LSlJUtXPmQcnvpq9OAdUt/uDDAMQ7QIuOlD7bcNTse3TGUQH15SS0l5tK0ud2SoFJOOax3DBy4MSLbfbPImyBIiyN+3uKUndPvjKCroclCR095WnPSnZo7L1oksOobUz2WOXGlr3StIUsaknnupAByNQNRzr7dr7Fe2VlxZZmpl8FYYVLhrbVxk/3YyBhTgUE/DzOoqr2nnWZfcR9mzlx3AQw+rKFH4efLlpzOR34oy2pL7YVEcSX2fhCkkZT90/Ln619mwzcbalJO48UJUlZ/dVofyoNAuRYUI7yeG4yfeIwNf3gc9CPLUVF/rajxD/yEZoz6JDQcbOQefgeorqTihlufEmU++wlXZ1oSQo6BStQSPTGvhVHaO/It6FsMLSH9331k+60O8+Ph6nxdroWYOmzQgzbe+ttNmGFHcSocbdBUpSuYQAOZ6/0az68PypFuXdrVdHURwglTXBGmM5OozoRr61YkMSbwlEyDIMYISrsroJJWTzKh90/Pr5iQlu02dxy5CcHG1lCIyn8tvLOvu7uCUnPWlKFdg3e+JQBpFTuLSq83uBs2w8++uVh+4vuKyUtp1x3AeXUpreI7LbDCGWUBDbaQlCU8gBoBSd7MNmHbNbHLjck/+q3Ih1/P+WnmlHpnXx8qdaqbYBR2k7NZn2vhGa+1KGDMn2/2Xesc9/aSyRuNEez9pwgMhQ++B6nPz76DPuWd2wv3KHCivthkqCeGkHOOR7j3+VbgpIUkggEEaisp2v2JmWR+ReNlWA/EdyqZasaKzzKPny+XdWdBlreiP19o3HkrYwBbXptuZZakvlxxtSG1RUtBO4gkAKbI1KRpqSevIinzZnbaNMb3JLpdR+6/unOM4BI6p7lDIrPowj3qMlFrkuhKlhuSh50lcdv95KQdRnROf0r3s7CkIYEp2Q469GS9GZikBKU4VyzzOd0c+lJaltjsfSMI1Ca2qxWufiQwf2bg/wAhfuq/rwo02hLaEoRolIwB3Cshs16nwozc5cptthbe+4tsFCUH7qkknOuRnnkU2Wvblp8lDiWZBToVRnRn1Sf1risgJ2i2Ro13OOuVCcYad4SljBVjOmdaWIexMZp1LjZFuKF727bVraSrpqnO5nBxndzjTNGGdpbW7gLk8Eno8gp+vKrbd1tzgy3OiqHeHU/rTQe4MDcbQQ3sTZ0KKlG4LVoAVXB4buudMKGP5nvNeY+zSbXJdet6VyS+3w1qmyFurQNPhKydD1AxnTuFGV3W3Nj358ZPm6n9apv7SWtHwyOMe5pBV9eVZmsbmYA9hCMGOY0RtlThcKRqo6f0K4S4lvS722WhpJQPeccOEjz6UvztsFhJ7NGS0n/UfWDj/aP1pbvUi4XGK8RLV2rdPBUQClCumByHdSWzYxQhrjY7xjvG0w4ZZtp4LY0L68J0/hB/E/KlSVF7S80XV5jjKlNH99edFE9QNdOpOaDWSKm6IeflIPZXmwy7FcdU5+0SfeUrPI9MDz7qGxF/Y9rbfnXO4MF3+6hBaVKUOWNQSMnyxkULY2diA249o5QFEM8NGzy35BfQi0lKlllZ1ac54R566UY2D2ZkX65M7T39gtxmtbbEWOWv94r6EfPuqbKbGTr/ADGb3tY0WozZ3otsP0U5+h9ccq1RKQAABgDkMVSieHud27mJyZL2EiRg16qVK7FSVKlStNJXwjNfalaaJG1ns8g3h83G2PKtd2zntDAwlw/xpHPz/Gs6uf2lYXQ3tVblxVJeC27lGG+0peN3JA8DjGhI6Ct7rw8y0+0pp5tLjahhSFjII8RRagwpxfzCVyswxmH9o8Mx5zUuK9KEmSW/dSAkDCQnJ5kAn1qzfmkSrhaoPDCuI8p1xQTybQMnXpkkCnG8+yyxy3jJtTki0See9DXhBPik/lil+Tsjt1bDmHJt93ZHR39m5+IH1pLYLbUjfY7Ry5R3lOZbpLWJFrlP8VoEojOPFTbg6p15acjnSvcSY7do6JEX+zMk6qcSFKJHMY7umflXJ2btHCz9pbJz045qj/tB9KHwb/GtkREZNovDTaMnDkYk6nPh30k9NnK7rZ9oetYwT3jFgyJCG99TTalhA64GaCSXJjez6bw3cXHHktB8o93hOD7u7jQdB1r1/wBUtughiz3Z7PRMUnNV4kO5yFA2rY24FO9vpbkrUhpJ79w6DWiw9LlUU6/mvxMXW59iRlT7xPZmNMu4Lb6O1JU5uoWPhSM4GCCKYZcyNCaLst5tlv7yzj5DrXOLshtxc1EzX7daGlYzwhxHSO7r+NMNn9ldjivdpursm7yeZVLXlAPgkfnmjfpg5BdqHoIPjAcRFtr1xvkqQnYy1KWHl5emyPcZSRpnXry8fCtB2R9nsKzP/aF0eN0uxO92h8ZS2f4Enl58/KnFlhphpLTLaG20jCUIGAB4AV0pwIUUgr5iGctIBjur7UqVyDJUqVK00//Z"/>
          <p:cNvSpPr>
            <a:spLocks noChangeAspect="1" noChangeArrowheads="1"/>
          </p:cNvSpPr>
          <p:nvPr/>
        </p:nvSpPr>
        <p:spPr bwMode="auto">
          <a:xfrm>
            <a:off x="460375" y="-427038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" name="Picture 32" descr="https://encrypted-tbn2.gstatic.com/images?q=tbn:ANd9GcSVJyjNEn_k360TnMCN708BubhoK7ZPs8q5uHIJEXiLpdGfuBHC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43" y="4762269"/>
            <a:ext cx="1187010" cy="11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15" y="3191840"/>
            <a:ext cx="974233" cy="95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om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12" y="2882984"/>
            <a:ext cx="2040161" cy="4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he University of Manchester, established in 1824.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03" y="5252070"/>
            <a:ext cx="160972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26"/>
          <p:cNvSpPr/>
          <p:nvPr/>
        </p:nvSpPr>
        <p:spPr bwMode="auto">
          <a:xfrm>
            <a:off x="3791017" y="4784244"/>
            <a:ext cx="348935" cy="5715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620688"/>
            <a:ext cx="869026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r>
              <a:rPr lang="en-US" sz="2400" dirty="0" smtClean="0"/>
              <a:t>Tracer structure</a:t>
            </a:r>
          </a:p>
          <a:p>
            <a:endParaRPr lang="en-US" sz="2400" dirty="0"/>
          </a:p>
          <a:p>
            <a:r>
              <a:rPr lang="en-US" sz="2400" dirty="0" smtClean="0"/>
              <a:t>COSMO-ART/M7</a:t>
            </a:r>
          </a:p>
          <a:p>
            <a:endParaRPr lang="en-US" sz="2400" dirty="0"/>
          </a:p>
          <a:p>
            <a:r>
              <a:rPr lang="en-US" sz="2400" dirty="0" smtClean="0"/>
              <a:t>COMSO-ART based on COSMO 5.0</a:t>
            </a:r>
          </a:p>
          <a:p>
            <a:endParaRPr lang="en-US" sz="2400" dirty="0"/>
          </a:p>
          <a:p>
            <a:r>
              <a:rPr lang="en-US" sz="2400" dirty="0" smtClean="0"/>
              <a:t>Test suite for COSMO-ART</a:t>
            </a:r>
          </a:p>
          <a:p>
            <a:endParaRPr lang="en-US" sz="2400" dirty="0"/>
          </a:p>
          <a:p>
            <a:r>
              <a:rPr lang="en-US" sz="2400" dirty="0" smtClean="0"/>
              <a:t>COSMO-ART serves as the base for EU Project EXA2GREEN</a:t>
            </a:r>
          </a:p>
          <a:p>
            <a:endParaRPr lang="en-US" sz="2400" dirty="0"/>
          </a:p>
          <a:p>
            <a:r>
              <a:rPr lang="en-US" sz="2400" dirty="0" smtClean="0"/>
              <a:t>Two extra days at the COSMO-CLM-ART training course</a:t>
            </a:r>
          </a:p>
          <a:p>
            <a:endParaRPr lang="en-US" sz="2400" dirty="0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179512" y="188640"/>
            <a:ext cx="8856984" cy="90011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kern="0" dirty="0" smtClean="0">
                <a:solidFill>
                  <a:srgbClr val="00589B"/>
                </a:solidFill>
              </a:rPr>
              <a:t>Developments since last GM:</a:t>
            </a:r>
            <a:br>
              <a:rPr lang="en-GB" kern="0" dirty="0" smtClean="0">
                <a:solidFill>
                  <a:srgbClr val="00589B"/>
                </a:solidFill>
              </a:rPr>
            </a:br>
            <a:r>
              <a:rPr lang="en-GB" kern="0" dirty="0" smtClean="0">
                <a:solidFill>
                  <a:srgbClr val="00589B"/>
                </a:solidFill>
              </a:rPr>
              <a:t/>
            </a:r>
            <a:br>
              <a:rPr lang="en-GB" kern="0" dirty="0" smtClean="0">
                <a:solidFill>
                  <a:srgbClr val="00589B"/>
                </a:solidFill>
              </a:rPr>
            </a:br>
            <a:r>
              <a:rPr lang="en-GB" kern="0" dirty="0" smtClean="0"/>
              <a:t/>
            </a:r>
            <a:br>
              <a:rPr lang="en-GB" kern="0" dirty="0" smtClean="0"/>
            </a:b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98775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07504" y="296639"/>
            <a:ext cx="8856984" cy="90011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GB" kern="0" dirty="0" smtClean="0">
                <a:solidFill>
                  <a:srgbClr val="00589B"/>
                </a:solidFill>
              </a:rPr>
              <a:t>Data assimilation activities for COSMO-ART</a:t>
            </a:r>
            <a:br>
              <a:rPr lang="en-GB" kern="0" dirty="0" smtClean="0">
                <a:solidFill>
                  <a:srgbClr val="00589B"/>
                </a:solidFill>
              </a:rPr>
            </a:br>
            <a:r>
              <a:rPr lang="en-GB" kern="0" dirty="0" smtClean="0">
                <a:solidFill>
                  <a:srgbClr val="00589B"/>
                </a:solidFill>
              </a:rPr>
              <a:t/>
            </a:r>
            <a:br>
              <a:rPr lang="en-GB" kern="0" dirty="0" smtClean="0">
                <a:solidFill>
                  <a:srgbClr val="00589B"/>
                </a:solidFill>
              </a:rPr>
            </a:br>
            <a:r>
              <a:rPr lang="en-GB" kern="0" dirty="0" smtClean="0"/>
              <a:t/>
            </a:r>
            <a:br>
              <a:rPr lang="en-GB" kern="0" dirty="0" smtClean="0"/>
            </a:b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560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smo_out25_dust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38689"/>
            <a:ext cx="6408712" cy="48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79" y="6040446"/>
            <a:ext cx="2040161" cy="4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>
              <a:spcBef>
                <a:spcPct val="50000"/>
              </a:spcBef>
            </a:pPr>
            <a:r>
              <a:rPr lang="en-US" sz="2200" b="1" dirty="0" smtClean="0">
                <a:solidFill>
                  <a:srgbClr val="0000FF"/>
                </a:solidFill>
              </a:rPr>
              <a:t>Mineral dust above the dead sea</a:t>
            </a:r>
            <a:endParaRPr lang="en-US" sz="2200" dirty="0"/>
          </a:p>
        </p:txBody>
      </p:sp>
      <p:sp>
        <p:nvSpPr>
          <p:cNvPr id="2" name="Textfeld 1"/>
          <p:cNvSpPr txBox="1"/>
          <p:nvPr/>
        </p:nvSpPr>
        <p:spPr>
          <a:xfrm>
            <a:off x="6470335" y="5507940"/>
            <a:ext cx="199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Kishcha</a:t>
            </a:r>
            <a:r>
              <a:rPr lang="en-US" dirty="0" smtClean="0"/>
              <a:t>, P. Alpert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blank">
  <a:themeElements>
    <a:clrScheme name="Empa_Farben">
      <a:dk1>
        <a:sysClr val="windowText" lastClr="000000"/>
      </a:dk1>
      <a:lt1>
        <a:sysClr val="window" lastClr="FFFFFF"/>
      </a:lt1>
      <a:dk2>
        <a:srgbClr val="9F9F9F"/>
      </a:dk2>
      <a:lt2>
        <a:srgbClr val="DFDFDF"/>
      </a:lt2>
      <a:accent1>
        <a:srgbClr val="5F5F5F"/>
      </a:accent1>
      <a:accent2>
        <a:srgbClr val="5C2E00"/>
      </a:accent2>
      <a:accent3>
        <a:srgbClr val="005400"/>
      </a:accent3>
      <a:accent4>
        <a:srgbClr val="003366"/>
      </a:accent4>
      <a:accent5>
        <a:srgbClr val="C00000"/>
      </a:accent5>
      <a:accent6>
        <a:srgbClr val="C0BC00"/>
      </a:accent6>
      <a:hlink>
        <a:srgbClr val="475A8D"/>
      </a:hlink>
      <a:folHlink>
        <a:srgbClr val="C32D2E"/>
      </a:folHlink>
    </a:clrScheme>
    <a:fontScheme name="Empa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D MeteoSchweiz Variante 1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IT_master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KIT_master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KIT_master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Bildschirmpräsentation (4:3)</PresentationFormat>
  <Paragraphs>138</Paragraphs>
  <Slides>25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14</vt:i4>
      </vt:variant>
      <vt:variant>
        <vt:lpstr>Folientitel</vt:lpstr>
      </vt:variant>
      <vt:variant>
        <vt:i4>25</vt:i4>
      </vt:variant>
    </vt:vector>
  </HeadingPairs>
  <TitlesOfParts>
    <vt:vector size="39" baseType="lpstr">
      <vt:lpstr>1_Larissa</vt:lpstr>
      <vt:lpstr>KIT_master_ppt2003_en</vt:lpstr>
      <vt:lpstr>1_KIT_master_ppt2003_en</vt:lpstr>
      <vt:lpstr>2_KIT_master_ppt2003_en</vt:lpstr>
      <vt:lpstr>KIT_master_en</vt:lpstr>
      <vt:lpstr>3_KIT_master_ppt2003_en</vt:lpstr>
      <vt:lpstr>4_KIT_master_ppt2003_en</vt:lpstr>
      <vt:lpstr>1_KIT_master_en</vt:lpstr>
      <vt:lpstr>2_KIT_master_en</vt:lpstr>
      <vt:lpstr>5_KIT_master_ppt2003_en</vt:lpstr>
      <vt:lpstr>Larissa-Design</vt:lpstr>
      <vt:lpstr>Тема Office</vt:lpstr>
      <vt:lpstr>blank</vt:lpstr>
      <vt:lpstr>CD MeteoSchweiz Variante 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First steps to operationalization</vt:lpstr>
      <vt:lpstr>Szenario 1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Vogel, Bernhard</dc:creator>
  <cp:lastModifiedBy>Vogel, Bernhard (IMK)</cp:lastModifiedBy>
  <cp:revision>79</cp:revision>
  <dcterms:created xsi:type="dcterms:W3CDTF">2011-09-03T14:44:17Z</dcterms:created>
  <dcterms:modified xsi:type="dcterms:W3CDTF">2013-09-04T07:04:30Z</dcterms:modified>
</cp:coreProperties>
</file>