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6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7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685" r:id="rId2"/>
    <p:sldMasterId id="2147483690" r:id="rId3"/>
    <p:sldMasterId id="2147483660" r:id="rId4"/>
    <p:sldMasterId id="2147483672" r:id="rId5"/>
    <p:sldMasterId id="2147483675" r:id="rId6"/>
    <p:sldMasterId id="2147483678" r:id="rId7"/>
    <p:sldMasterId id="2147483682" r:id="rId8"/>
  </p:sldMasterIdLst>
  <p:notesMasterIdLst>
    <p:notesMasterId r:id="rId19"/>
  </p:notesMasterIdLst>
  <p:handoutMasterIdLst>
    <p:handoutMasterId r:id="rId20"/>
  </p:handoutMasterIdLst>
  <p:sldIdLst>
    <p:sldId id="266" r:id="rId9"/>
    <p:sldId id="312" r:id="rId10"/>
    <p:sldId id="314" r:id="rId11"/>
    <p:sldId id="316" r:id="rId12"/>
    <p:sldId id="321" r:id="rId13"/>
    <p:sldId id="319" r:id="rId14"/>
    <p:sldId id="320" r:id="rId15"/>
    <p:sldId id="322" r:id="rId16"/>
    <p:sldId id="313" r:id="rId17"/>
    <p:sldId id="315" r:id="rId18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5A48F20-9AAF-462C-A742-A69E6BC43157}">
          <p14:sldIdLst>
            <p14:sldId id="266"/>
            <p14:sldId id="312"/>
            <p14:sldId id="314"/>
            <p14:sldId id="316"/>
            <p14:sldId id="321"/>
            <p14:sldId id="319"/>
            <p14:sldId id="320"/>
            <p14:sldId id="322"/>
            <p14:sldId id="313"/>
            <p14:sldId id="3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33CC"/>
    <a:srgbClr val="E5312B"/>
    <a:srgbClr val="A3A4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36" autoAdjust="0"/>
    <p:restoredTop sz="97410" autoAdjust="0"/>
  </p:normalViewPr>
  <p:slideViewPr>
    <p:cSldViewPr showGuides="1">
      <p:cViewPr>
        <p:scale>
          <a:sx n="90" d="100"/>
          <a:sy n="90" d="100"/>
        </p:scale>
        <p:origin x="-1296" y="-96"/>
      </p:cViewPr>
      <p:guideLst>
        <p:guide orient="horz" pos="4111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90" y="-84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gysi-mobile\Desktop\Performace%20COSMO-General_Meet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CH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/>
              <a:t>Speedup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Performance!$C$3</c:f>
              <c:strCache>
                <c:ptCount val="1"/>
                <c:pt idx="0">
                  <c:v>Speedup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2"/>
              </a:solidFill>
            </a:ln>
          </c:spPr>
          <c:invertIfNegative val="0"/>
          <c:cat>
            <c:strRef>
              <c:f>Performance!$B$4:$B$6</c:f>
              <c:strCache>
                <c:ptCount val="3"/>
                <c:pt idx="0">
                  <c:v>GPU HP2C (Tesla M2090)</c:v>
                </c:pt>
                <c:pt idx="1">
                  <c:v>CPU HP2C (Interlagos)</c:v>
                </c:pt>
                <c:pt idx="2">
                  <c:v>CPU Fortran (Interlagos)</c:v>
                </c:pt>
              </c:strCache>
            </c:strRef>
          </c:cat>
          <c:val>
            <c:numRef>
              <c:f>Performance!$C$4:$C$6</c:f>
              <c:numCache>
                <c:formatCode>General</c:formatCode>
                <c:ptCount val="3"/>
                <c:pt idx="0">
                  <c:v>4.16</c:v>
                </c:pt>
                <c:pt idx="1">
                  <c:v>1.6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4621952"/>
        <c:axId val="41619840"/>
      </c:barChart>
      <c:catAx>
        <c:axId val="84621952"/>
        <c:scaling>
          <c:orientation val="minMax"/>
        </c:scaling>
        <c:delete val="0"/>
        <c:axPos val="l"/>
        <c:majorTickMark val="out"/>
        <c:minorTickMark val="none"/>
        <c:tickLblPos val="nextTo"/>
        <c:crossAx val="41619840"/>
        <c:crosses val="autoZero"/>
        <c:auto val="1"/>
        <c:lblAlgn val="ctr"/>
        <c:lblOffset val="100"/>
        <c:noMultiLvlLbl val="0"/>
      </c:catAx>
      <c:valAx>
        <c:axId val="416198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84621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4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510" y="0"/>
            <a:ext cx="3077137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720679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510" y="9720679"/>
            <a:ext cx="3077137" cy="5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8" tIns="47379" rIns="94758" bIns="47379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C06F651E-F5E5-4196-AAF1-28D7AEF8BE3F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889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3ECA0A-348E-4827-A5E6-9329A170B5F8}" type="datetimeFigureOut">
              <a:rPr lang="en-US" smtClean="0"/>
              <a:t>9/12/2012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0B7CF-B101-4349-9B90-53B70AC20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6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B7CF-B101-4349-9B90-53B70AC207E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3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C0B7CF-B101-4349-9B90-53B70AC207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3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 No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355600" indent="-173038">
              <a:buFont typeface="Arial" pitchFamily="34" charset="0"/>
              <a:buChar char="•"/>
              <a:defRPr/>
            </a:lvl2pPr>
            <a:lvl3pPr marL="538163" indent="-182563">
              <a:buFont typeface="Arial" pitchFamily="34" charset="0"/>
              <a:buChar char="•"/>
              <a:defRPr/>
            </a:lvl3pPr>
            <a:lvl4pPr marL="806450" indent="-182563">
              <a:buFont typeface="Arial" pitchFamily="34" charset="0"/>
              <a:buChar char="•"/>
              <a:defRPr/>
            </a:lvl4pPr>
            <a:lvl5pPr marL="1076325" indent="-1841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28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182563" indent="-182563">
              <a:defRPr/>
            </a:lvl1pPr>
            <a:lvl2pPr marL="452438" indent="-184150">
              <a:buFont typeface="Arial" pitchFamily="34" charset="0"/>
              <a:buChar char="•"/>
              <a:defRPr/>
            </a:lvl2pPr>
            <a:lvl3pPr marL="623888" indent="-171450">
              <a:buFont typeface="Arial" pitchFamily="34" charset="0"/>
              <a:buChar char="•"/>
              <a:tabLst/>
              <a:defRPr/>
            </a:lvl3pPr>
            <a:lvl4pPr marL="806450" indent="-182563">
              <a:buFont typeface="Arial" pitchFamily="34" charset="0"/>
              <a:buChar char="•"/>
              <a:defRPr/>
            </a:lvl4pPr>
            <a:lvl5pPr marL="1076325" indent="-184150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67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44" y="1600201"/>
            <a:ext cx="3938587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23888" indent="-166688">
              <a:buFont typeface="Arial" pitchFamily="34" charset="0"/>
              <a:buChar char="•"/>
              <a:defRPr sz="1800"/>
            </a:lvl2pPr>
            <a:lvl3pPr marL="892175" indent="-171450">
              <a:buFont typeface="Arial" pitchFamily="34" charset="0"/>
              <a:buChar char="•"/>
              <a:defRPr sz="1800"/>
            </a:lvl3pPr>
            <a:lvl4pPr marL="1162050" indent="-173038">
              <a:buFont typeface="Arial" pitchFamily="34" charset="0"/>
              <a:buChar char="•"/>
              <a:defRPr sz="1800"/>
            </a:lvl4pPr>
            <a:lvl5pPr marL="1430338" indent="-17145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0125" y="1600201"/>
            <a:ext cx="3938588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23888" indent="-166688">
              <a:buFont typeface="Arial" pitchFamily="34" charset="0"/>
              <a:buChar char="•"/>
              <a:defRPr sz="1800"/>
            </a:lvl2pPr>
            <a:lvl3pPr marL="806450" indent="-195263">
              <a:buFont typeface="Arial" pitchFamily="34" charset="0"/>
              <a:buChar char="•"/>
              <a:defRPr sz="1800"/>
            </a:lvl3pPr>
            <a:lvl4pPr marL="1076325" indent="-184150">
              <a:buFont typeface="Arial" pitchFamily="34" charset="0"/>
              <a:buChar char="•"/>
              <a:defRPr sz="1800"/>
            </a:lvl4pPr>
            <a:lvl5pPr marL="1349375" indent="-187325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27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ily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J"/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342900" indent="-342900" algn="l" rtl="0" fontAlgn="base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Wingdings"/>
              <a:buChar char="L"/>
              <a:def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2pPr>
            <a:lvl3pPr marL="361950" indent="-361950">
              <a:buFont typeface="Wingdings" pitchFamily="2" charset="2"/>
              <a:buChar char="K"/>
              <a:defRPr/>
            </a:lvl3pPr>
            <a:lvl4pPr marL="542925" indent="-180975">
              <a:buFont typeface="Arial" pitchFamily="34" charset="0"/>
              <a:buChar char="•"/>
              <a:defRPr/>
            </a:lvl4pPr>
            <a:lvl5pPr marL="714375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durch Klicken bearbeiten. Einrücken: 1.    2:    3: </a:t>
            </a:r>
          </a:p>
          <a:p>
            <a:pPr lvl="1"/>
            <a:r>
              <a:rPr lang="de-DE" dirty="0" smtClean="0"/>
              <a:t>Zweite Ebene durch einrücken -&gt; 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79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 No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9144" y="381004"/>
            <a:ext cx="8002587" cy="74374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355600" indent="-173038">
              <a:buFont typeface="Arial" pitchFamily="34" charset="0"/>
              <a:buChar char="•"/>
              <a:defRPr/>
            </a:lvl2pPr>
            <a:lvl3pPr marL="538163" indent="-182563">
              <a:buFont typeface="Arial" pitchFamily="34" charset="0"/>
              <a:buChar char="•"/>
              <a:defRPr/>
            </a:lvl3pPr>
            <a:lvl4pPr marL="806450" indent="-182563">
              <a:buFont typeface="Arial" pitchFamily="34" charset="0"/>
              <a:buChar char="•"/>
              <a:defRPr/>
            </a:lvl4pPr>
            <a:lvl5pPr marL="1076325" indent="-184150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28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182563" indent="-182563">
              <a:defRPr/>
            </a:lvl1pPr>
            <a:lvl2pPr marL="452438" indent="-184150">
              <a:buFont typeface="Arial" pitchFamily="34" charset="0"/>
              <a:buChar char="•"/>
              <a:defRPr/>
            </a:lvl2pPr>
            <a:lvl3pPr marL="623888" indent="-171450">
              <a:buFont typeface="Arial" pitchFamily="34" charset="0"/>
              <a:buChar char="•"/>
              <a:tabLst/>
              <a:defRPr/>
            </a:lvl3pPr>
            <a:lvl4pPr marL="806450" indent="-182563">
              <a:buFont typeface="Arial" pitchFamily="34" charset="0"/>
              <a:buChar char="•"/>
              <a:defRPr/>
            </a:lvl4pPr>
            <a:lvl5pPr marL="1076325" indent="-184150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67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44" y="1600201"/>
            <a:ext cx="3938587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23888" indent="-166688">
              <a:buFont typeface="Arial" pitchFamily="34" charset="0"/>
              <a:buChar char="•"/>
              <a:defRPr sz="1800"/>
            </a:lvl2pPr>
            <a:lvl3pPr marL="892175" indent="-171450">
              <a:buFont typeface="Arial" pitchFamily="34" charset="0"/>
              <a:buChar char="•"/>
              <a:defRPr sz="1800"/>
            </a:lvl3pPr>
            <a:lvl4pPr marL="1162050" indent="-173038">
              <a:buFont typeface="Arial" pitchFamily="34" charset="0"/>
              <a:buChar char="•"/>
              <a:defRPr sz="1800"/>
            </a:lvl4pPr>
            <a:lvl5pPr marL="1430338" indent="-17145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0125" y="1600201"/>
            <a:ext cx="3938588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23888" indent="-166688">
              <a:buFont typeface="Arial" pitchFamily="34" charset="0"/>
              <a:buChar char="•"/>
              <a:defRPr sz="1800"/>
            </a:lvl2pPr>
            <a:lvl3pPr marL="806450" indent="-195263">
              <a:buFont typeface="Arial" pitchFamily="34" charset="0"/>
              <a:buChar char="•"/>
              <a:defRPr sz="1800"/>
            </a:lvl3pPr>
            <a:lvl4pPr marL="1076325" indent="-184150">
              <a:buFont typeface="Arial" pitchFamily="34" charset="0"/>
              <a:buChar char="•"/>
              <a:defRPr sz="1800"/>
            </a:lvl4pPr>
            <a:lvl5pPr marL="1349375" indent="-187325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27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ily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J"/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342900" indent="-342900" algn="l" rtl="0" fontAlgn="base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Wingdings"/>
              <a:buChar char="L"/>
              <a:def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2pPr>
            <a:lvl3pPr marL="361950" indent="-361950">
              <a:buFont typeface="Wingdings" pitchFamily="2" charset="2"/>
              <a:buChar char="K"/>
              <a:defRPr/>
            </a:lvl3pPr>
            <a:lvl4pPr marL="542925" indent="-180975">
              <a:buFont typeface="Arial" pitchFamily="34" charset="0"/>
              <a:buChar char="•"/>
              <a:defRPr/>
            </a:lvl4pPr>
            <a:lvl5pPr marL="714375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durch Klicken bearbeiten. Einrücken: 1.    2:    3: </a:t>
            </a:r>
          </a:p>
          <a:p>
            <a:pPr lvl="1"/>
            <a:r>
              <a:rPr lang="de-DE" dirty="0" smtClean="0"/>
              <a:t>Zweite Ebene durch einrücken -&gt; 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79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el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8344" y="3902077"/>
            <a:ext cx="7772400" cy="72008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lang="de-DE" sz="36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dirty="0" smtClean="0"/>
              <a:t>Titel (durch Klicken bearbeiten)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1648" y="4581130"/>
            <a:ext cx="7772400" cy="1008112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>
              <a:spcBef>
                <a:spcPct val="50000"/>
              </a:spcBef>
            </a:pPr>
            <a:r>
              <a:rPr lang="de-CH" sz="2000" b="1" dirty="0" smtClean="0">
                <a:cs typeface="Arial" charset="0"/>
              </a:rPr>
              <a:t>Vision trifft Realität.  (durch Klicken bearbeiten)</a:t>
            </a:r>
            <a:endParaRPr lang="de-DE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81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42900" y="3902079"/>
            <a:ext cx="8267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CH" sz="2000" b="1" dirty="0" smtClean="0">
                <a:solidFill>
                  <a:schemeClr val="bg1"/>
                </a:solidFill>
                <a:cs typeface="Arial" charset="0"/>
              </a:rPr>
              <a:t>Vision </a:t>
            </a:r>
            <a:r>
              <a:rPr lang="de-CH" sz="2000" b="1" dirty="0">
                <a:solidFill>
                  <a:schemeClr val="bg1"/>
                </a:solidFill>
                <a:cs typeface="Arial" charset="0"/>
              </a:rPr>
              <a:t>trifft Realität.</a:t>
            </a:r>
            <a:endParaRPr lang="de-DE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908051"/>
            <a:ext cx="5597252" cy="365574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452438" indent="-20002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23888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92175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162050" indent="-173038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0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42900" y="3902079"/>
            <a:ext cx="8267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CH" sz="2000" b="1" dirty="0" smtClean="0">
                <a:solidFill>
                  <a:schemeClr val="bg1"/>
                </a:solidFill>
                <a:cs typeface="Arial" charset="0"/>
              </a:rPr>
              <a:t>Vision </a:t>
            </a:r>
            <a:r>
              <a:rPr lang="de-CH" sz="2000" b="1" dirty="0" err="1" smtClean="0">
                <a:solidFill>
                  <a:schemeClr val="bg1"/>
                </a:solidFill>
                <a:cs typeface="Arial" charset="0"/>
              </a:rPr>
              <a:t>meets</a:t>
            </a:r>
            <a:r>
              <a:rPr lang="de-CH" sz="2000" b="1" baseline="0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CH" sz="2000" b="1" baseline="0" dirty="0" err="1" smtClean="0">
                <a:solidFill>
                  <a:schemeClr val="bg1"/>
                </a:solidFill>
                <a:cs typeface="Arial" charset="0"/>
              </a:rPr>
              <a:t>reality</a:t>
            </a:r>
            <a:r>
              <a:rPr lang="de-CH" sz="2000" b="1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de-DE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908051"/>
            <a:ext cx="5597252" cy="365574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452438" indent="-20002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23888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92175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162050" indent="-173038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30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182563" indent="-182563">
              <a:defRPr/>
            </a:lvl1pPr>
            <a:lvl2pPr marL="452438" indent="-184150">
              <a:buFont typeface="Arial" pitchFamily="34" charset="0"/>
              <a:buChar char="•"/>
              <a:defRPr/>
            </a:lvl2pPr>
            <a:lvl3pPr marL="623888" indent="-171450">
              <a:buFont typeface="Arial" pitchFamily="34" charset="0"/>
              <a:buChar char="•"/>
              <a:tabLst/>
              <a:defRPr/>
            </a:lvl3pPr>
            <a:lvl4pPr marL="806450" indent="-182563">
              <a:buFont typeface="Arial" pitchFamily="34" charset="0"/>
              <a:buChar char="•"/>
              <a:defRPr/>
            </a:lvl4pPr>
            <a:lvl5pPr marL="1076325" indent="-1841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67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el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8344" y="3902077"/>
            <a:ext cx="7772400" cy="72008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lang="de-DE" sz="36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dirty="0" smtClean="0"/>
              <a:t>Titel (durch Klicken bearbeiten)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1648" y="4581130"/>
            <a:ext cx="7772400" cy="1008112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>
              <a:spcBef>
                <a:spcPct val="50000"/>
              </a:spcBef>
            </a:pPr>
            <a:r>
              <a:rPr lang="de-CH" sz="2000" b="1" dirty="0" smtClean="0">
                <a:cs typeface="Arial" charset="0"/>
              </a:rPr>
              <a:t>Vision trifft Realität.  (durch Klicken bearbeiten)</a:t>
            </a:r>
            <a:endParaRPr lang="de-DE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633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42900" y="3902079"/>
            <a:ext cx="8267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CH" sz="2000" b="1" dirty="0" smtClean="0">
                <a:solidFill>
                  <a:schemeClr val="bg1"/>
                </a:solidFill>
                <a:cs typeface="Arial" charset="0"/>
              </a:rPr>
              <a:t>Vision </a:t>
            </a:r>
            <a:r>
              <a:rPr lang="de-CH" sz="2000" b="1" dirty="0">
                <a:solidFill>
                  <a:schemeClr val="bg1"/>
                </a:solidFill>
                <a:cs typeface="Arial" charset="0"/>
              </a:rPr>
              <a:t>trifft Realität.</a:t>
            </a:r>
            <a:endParaRPr lang="de-DE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908051"/>
            <a:ext cx="5597252" cy="365574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452438" indent="-20002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23888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92175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162050" indent="-173038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1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42900" y="3902079"/>
            <a:ext cx="8267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CH" sz="2000" b="1" dirty="0" smtClean="0">
                <a:solidFill>
                  <a:schemeClr val="bg1"/>
                </a:solidFill>
                <a:cs typeface="Arial" charset="0"/>
              </a:rPr>
              <a:t>Vision </a:t>
            </a:r>
            <a:r>
              <a:rPr lang="de-CH" sz="2000" b="1" dirty="0" err="1" smtClean="0">
                <a:solidFill>
                  <a:schemeClr val="bg1"/>
                </a:solidFill>
                <a:cs typeface="Arial" charset="0"/>
              </a:rPr>
              <a:t>meets</a:t>
            </a:r>
            <a:r>
              <a:rPr lang="de-CH" sz="20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CH" sz="2000" b="1" dirty="0" err="1" smtClean="0">
                <a:solidFill>
                  <a:schemeClr val="bg1"/>
                </a:solidFill>
                <a:cs typeface="Arial" charset="0"/>
              </a:rPr>
              <a:t>reality</a:t>
            </a:r>
            <a:r>
              <a:rPr lang="de-CH" sz="2000" b="1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de-DE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908051"/>
            <a:ext cx="5597252" cy="365574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452438" indent="-20002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23888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92175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162050" indent="-173038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344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el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8344" y="3902077"/>
            <a:ext cx="7772400" cy="72008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lang="de-DE" sz="36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dirty="0" smtClean="0"/>
              <a:t>Titel (durch Klicken bearbeiten)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1648" y="4581130"/>
            <a:ext cx="7772400" cy="1008112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 kern="1200" dirty="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>
              <a:spcBef>
                <a:spcPct val="50000"/>
              </a:spcBef>
            </a:pPr>
            <a:r>
              <a:rPr lang="de-CH" sz="2000" b="1" dirty="0" smtClean="0">
                <a:cs typeface="Arial" charset="0"/>
              </a:rPr>
              <a:t>Vision trifft Realität.  (durch Klicken bearbeiten)</a:t>
            </a:r>
            <a:endParaRPr lang="de-DE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108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42900" y="3902079"/>
            <a:ext cx="8267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CH" sz="2000" b="1" dirty="0" smtClean="0">
                <a:solidFill>
                  <a:schemeClr val="bg1"/>
                </a:solidFill>
                <a:cs typeface="Arial" charset="0"/>
              </a:rPr>
              <a:t>Vision </a:t>
            </a:r>
            <a:r>
              <a:rPr lang="de-CH" sz="2000" b="1" dirty="0">
                <a:solidFill>
                  <a:schemeClr val="bg1"/>
                </a:solidFill>
                <a:cs typeface="Arial" charset="0"/>
              </a:rPr>
              <a:t>trifft Realität.</a:t>
            </a:r>
            <a:endParaRPr lang="de-DE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908051"/>
            <a:ext cx="5597252" cy="365574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452438" indent="-20002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23888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92175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162050" indent="-173038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1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42900" y="3902079"/>
            <a:ext cx="8267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CH" sz="2000" b="1" dirty="0" smtClean="0">
                <a:solidFill>
                  <a:schemeClr val="bg1"/>
                </a:solidFill>
                <a:cs typeface="Arial" charset="0"/>
              </a:rPr>
              <a:t>Vision </a:t>
            </a:r>
            <a:r>
              <a:rPr lang="de-CH" sz="2000" b="1" dirty="0" err="1" smtClean="0">
                <a:solidFill>
                  <a:schemeClr val="bg1"/>
                </a:solidFill>
                <a:cs typeface="Arial" charset="0"/>
              </a:rPr>
              <a:t>meets</a:t>
            </a:r>
            <a:r>
              <a:rPr lang="de-CH" sz="2000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de-CH" sz="2000" b="1" dirty="0" err="1" smtClean="0">
                <a:solidFill>
                  <a:schemeClr val="bg1"/>
                </a:solidFill>
                <a:cs typeface="Arial" charset="0"/>
              </a:rPr>
              <a:t>reality</a:t>
            </a:r>
            <a:r>
              <a:rPr lang="de-CH" sz="2000" b="1" dirty="0" smtClean="0">
                <a:solidFill>
                  <a:schemeClr val="bg1"/>
                </a:solidFill>
                <a:cs typeface="Arial" charset="0"/>
              </a:rPr>
              <a:t>.</a:t>
            </a:r>
            <a:endParaRPr lang="de-DE" sz="20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908051"/>
            <a:ext cx="5597252" cy="365574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bg1"/>
                </a:solidFill>
              </a:defRPr>
            </a:lvl1pPr>
            <a:lvl2pPr marL="452438" indent="-200025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2pPr>
            <a:lvl3pPr marL="623888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3pPr>
            <a:lvl4pPr marL="892175" indent="-171450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4pPr>
            <a:lvl5pPr marL="1162050" indent="-173038">
              <a:buFont typeface="Arial" pitchFamily="34" charset="0"/>
              <a:buChar char="•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1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lelfolie m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8344" y="3902077"/>
            <a:ext cx="7772400" cy="72008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50000"/>
              </a:spcBef>
              <a:spcAft>
                <a:spcPct val="0"/>
              </a:spcAft>
              <a:defRPr lang="de-DE" sz="36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r>
              <a:rPr lang="de-DE" dirty="0" smtClean="0"/>
              <a:t>Titel (durch Klicken bearbeiten)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1648" y="4581130"/>
            <a:ext cx="7772400" cy="1008112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400" rtl="0" eaLnBrk="1" fontAlgn="base" latinLnBrk="0" hangingPunct="1">
              <a:lnSpc>
                <a:spcPct val="12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de-DE" sz="2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>
              <a:spcBef>
                <a:spcPct val="50000"/>
              </a:spcBef>
            </a:pPr>
            <a:r>
              <a:rPr lang="de-CH" sz="2000" b="1" dirty="0" smtClean="0">
                <a:cs typeface="Arial" charset="0"/>
              </a:rPr>
              <a:t>Vision trifft Realität.  (durch Klicken bearbeiten)</a:t>
            </a:r>
            <a:endParaRPr lang="de-DE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42900" y="3902079"/>
            <a:ext cx="8267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CH" sz="2000" b="1" dirty="0" smtClean="0">
                <a:solidFill>
                  <a:schemeClr val="tx1"/>
                </a:solidFill>
                <a:cs typeface="Arial" charset="0"/>
              </a:rPr>
              <a:t>Vision </a:t>
            </a:r>
            <a:r>
              <a:rPr lang="de-CH" sz="2000" b="1" dirty="0">
                <a:solidFill>
                  <a:schemeClr val="tx1"/>
                </a:solidFill>
                <a:cs typeface="Arial" charset="0"/>
              </a:rPr>
              <a:t>trifft Realität.</a:t>
            </a:r>
            <a:endParaRPr lang="de-DE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908051"/>
            <a:ext cx="5597252" cy="365574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52438" indent="-2000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23888" indent="-1714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92175" indent="-1714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162050" indent="-173038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614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_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"/>
          <p:cNvSpPr txBox="1">
            <a:spLocks noChangeArrowheads="1"/>
          </p:cNvSpPr>
          <p:nvPr userDrawn="1"/>
        </p:nvSpPr>
        <p:spPr bwMode="auto">
          <a:xfrm>
            <a:off x="342900" y="3902079"/>
            <a:ext cx="8267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endParaRPr lang="de-CH" sz="2000" b="1" dirty="0" smtClean="0">
              <a:cs typeface="Arial" charset="0"/>
            </a:endParaRPr>
          </a:p>
          <a:p>
            <a:pPr>
              <a:spcBef>
                <a:spcPct val="50000"/>
              </a:spcBef>
            </a:pPr>
            <a:r>
              <a:rPr lang="de-CH" sz="2000" b="1" dirty="0" smtClean="0">
                <a:solidFill>
                  <a:schemeClr val="tx1"/>
                </a:solidFill>
                <a:cs typeface="Arial" charset="0"/>
              </a:rPr>
              <a:t>Vision </a:t>
            </a:r>
            <a:r>
              <a:rPr lang="de-CH" sz="2000" b="1" dirty="0" err="1" smtClean="0">
                <a:solidFill>
                  <a:schemeClr val="tx1"/>
                </a:solidFill>
                <a:cs typeface="Arial" charset="0"/>
              </a:rPr>
              <a:t>meets</a:t>
            </a:r>
            <a:r>
              <a:rPr lang="de-CH" sz="2000" b="1" dirty="0" smtClean="0">
                <a:solidFill>
                  <a:schemeClr val="tx1"/>
                </a:solidFill>
                <a:cs typeface="Arial" charset="0"/>
              </a:rPr>
              <a:t> </a:t>
            </a:r>
            <a:r>
              <a:rPr lang="de-CH" sz="2000" b="1" dirty="0" err="1" smtClean="0">
                <a:solidFill>
                  <a:schemeClr val="tx1"/>
                </a:solidFill>
                <a:cs typeface="Arial" charset="0"/>
              </a:rPr>
              <a:t>reality</a:t>
            </a:r>
            <a:r>
              <a:rPr lang="de-CH" sz="2000" b="1" dirty="0" smtClean="0">
                <a:solidFill>
                  <a:schemeClr val="tx1"/>
                </a:solidFill>
                <a:cs typeface="Arial" charset="0"/>
              </a:rPr>
              <a:t>.</a:t>
            </a:r>
            <a:endParaRPr lang="de-DE" sz="2000" b="1" dirty="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342900" y="908051"/>
            <a:ext cx="5597252" cy="3655744"/>
          </a:xfrm>
          <a:prstGeom prst="rect">
            <a:avLst/>
          </a:prstGeom>
        </p:spPr>
        <p:txBody>
          <a:bodyPr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  <a:lvl2pPr marL="452438" indent="-200025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2pPr>
            <a:lvl3pPr marL="623888" indent="-1714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892175" indent="-171450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162050" indent="-173038"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53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44" y="1600201"/>
            <a:ext cx="3938587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23888" indent="-166688">
              <a:buFont typeface="Arial" pitchFamily="34" charset="0"/>
              <a:buChar char="•"/>
              <a:defRPr sz="1800"/>
            </a:lvl2pPr>
            <a:lvl3pPr marL="892175" indent="-171450">
              <a:buFont typeface="Arial" pitchFamily="34" charset="0"/>
              <a:buChar char="•"/>
              <a:defRPr sz="1800"/>
            </a:lvl3pPr>
            <a:lvl4pPr marL="1162050" indent="-173038">
              <a:buFont typeface="Arial" pitchFamily="34" charset="0"/>
              <a:buChar char="•"/>
              <a:defRPr sz="1800"/>
            </a:lvl4pPr>
            <a:lvl5pPr marL="1430338" indent="-17145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0125" y="1600201"/>
            <a:ext cx="3938588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23888" indent="-166688">
              <a:buFont typeface="Arial" pitchFamily="34" charset="0"/>
              <a:buChar char="•"/>
              <a:defRPr sz="1800"/>
            </a:lvl2pPr>
            <a:lvl3pPr marL="806450" indent="-195263">
              <a:buFont typeface="Arial" pitchFamily="34" charset="0"/>
              <a:buChar char="•"/>
              <a:defRPr sz="1800"/>
            </a:lvl3pPr>
            <a:lvl4pPr marL="1076325" indent="-184150">
              <a:buFont typeface="Arial" pitchFamily="34" charset="0"/>
              <a:buChar char="•"/>
              <a:defRPr sz="1800"/>
            </a:lvl4pPr>
            <a:lvl5pPr marL="1349375" indent="-187325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27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ily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J"/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342900" indent="-342900" algn="l" rtl="0" fontAlgn="base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Wingdings"/>
              <a:buChar char="L"/>
              <a:def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2pPr>
            <a:lvl3pPr marL="361950" indent="-361950">
              <a:buFont typeface="Wingdings" pitchFamily="2" charset="2"/>
              <a:buChar char="K"/>
              <a:defRPr/>
            </a:lvl3pPr>
            <a:lvl4pPr marL="542925" indent="-180975">
              <a:buFont typeface="Arial" pitchFamily="34" charset="0"/>
              <a:buChar char="•"/>
              <a:defRPr/>
            </a:lvl4pPr>
            <a:lvl5pPr marL="714375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durch Klicken bearbeiten. Einrücken: 1.    2:    3: </a:t>
            </a:r>
          </a:p>
          <a:p>
            <a:pPr lvl="1"/>
            <a:r>
              <a:rPr lang="de-DE" dirty="0" smtClean="0"/>
              <a:t>Zweite Ebene durch einrücken -&gt; 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8279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 No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355600" indent="-173038">
              <a:buFont typeface="Arial" pitchFamily="34" charset="0"/>
              <a:buChar char="•"/>
              <a:defRPr/>
            </a:lvl2pPr>
            <a:lvl3pPr marL="538163" indent="-182563">
              <a:buFont typeface="Arial" pitchFamily="34" charset="0"/>
              <a:buChar char="•"/>
              <a:defRPr/>
            </a:lvl3pPr>
            <a:lvl4pPr marL="806450" indent="-182563">
              <a:buFont typeface="Arial" pitchFamily="34" charset="0"/>
              <a:buChar char="•"/>
              <a:defRPr/>
            </a:lvl4pPr>
            <a:lvl5pPr marL="1076325" indent="-184150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28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182563" indent="-182563">
              <a:defRPr/>
            </a:lvl1pPr>
            <a:lvl2pPr marL="452438" indent="-184150">
              <a:buFont typeface="Arial" pitchFamily="34" charset="0"/>
              <a:buChar char="•"/>
              <a:defRPr/>
            </a:lvl2pPr>
            <a:lvl3pPr marL="623888" indent="-171450">
              <a:buFont typeface="Arial" pitchFamily="34" charset="0"/>
              <a:buChar char="•"/>
              <a:tabLst/>
              <a:defRPr/>
            </a:lvl3pPr>
            <a:lvl4pPr marL="806450" indent="-182563">
              <a:buFont typeface="Arial" pitchFamily="34" charset="0"/>
              <a:buChar char="•"/>
              <a:defRPr/>
            </a:lvl4pPr>
            <a:lvl5pPr marL="1076325" indent="-184150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4673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und 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19144" y="1600201"/>
            <a:ext cx="3938587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23888" indent="-166688">
              <a:buFont typeface="Arial" pitchFamily="34" charset="0"/>
              <a:buChar char="•"/>
              <a:defRPr sz="1800"/>
            </a:lvl2pPr>
            <a:lvl3pPr marL="892175" indent="-171450">
              <a:buFont typeface="Arial" pitchFamily="34" charset="0"/>
              <a:buChar char="•"/>
              <a:defRPr sz="1800"/>
            </a:lvl3pPr>
            <a:lvl4pPr marL="1162050" indent="-173038">
              <a:buFont typeface="Arial" pitchFamily="34" charset="0"/>
              <a:buChar char="•"/>
              <a:defRPr sz="1800"/>
            </a:lvl4pPr>
            <a:lvl5pPr marL="1430338" indent="-171450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10125" y="1600201"/>
            <a:ext cx="3938588" cy="4525963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 marL="623888" indent="-166688">
              <a:buFont typeface="Arial" pitchFamily="34" charset="0"/>
              <a:buChar char="•"/>
              <a:defRPr sz="1800"/>
            </a:lvl2pPr>
            <a:lvl3pPr marL="806450" indent="-195263">
              <a:buFont typeface="Arial" pitchFamily="34" charset="0"/>
              <a:buChar char="•"/>
              <a:defRPr sz="1800"/>
            </a:lvl3pPr>
            <a:lvl4pPr marL="1076325" indent="-184150">
              <a:buFont typeface="Arial" pitchFamily="34" charset="0"/>
              <a:buChar char="•"/>
              <a:defRPr sz="1800"/>
            </a:lvl4pPr>
            <a:lvl5pPr marL="1349375" indent="-187325">
              <a:buFont typeface="Arial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4279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mily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J"/>
              <a:defRPr lang="de-DE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/>
              </a:defRPr>
            </a:lvl1pPr>
            <a:lvl2pPr marL="342900" indent="-342900" algn="l" rtl="0" fontAlgn="base">
              <a:lnSpc>
                <a:spcPts val="2600"/>
              </a:lnSpc>
              <a:spcBef>
                <a:spcPct val="20000"/>
              </a:spcBef>
              <a:spcAft>
                <a:spcPct val="0"/>
              </a:spcAft>
              <a:buFont typeface="Wingdings"/>
              <a:buChar char="L"/>
              <a:defRPr lang="de-DE" dirty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Wingdings" pitchFamily="2" charset="2"/>
              </a:defRPr>
            </a:lvl2pPr>
            <a:lvl3pPr marL="361950" indent="-361950">
              <a:buFont typeface="Wingdings" pitchFamily="2" charset="2"/>
              <a:buChar char="K"/>
              <a:defRPr/>
            </a:lvl3pPr>
            <a:lvl4pPr marL="542925" indent="-180975">
              <a:buFont typeface="Arial" pitchFamily="34" charset="0"/>
              <a:buChar char="•"/>
              <a:defRPr/>
            </a:lvl4pPr>
            <a:lvl5pPr marL="714375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durch Klicken bearbeiten. Einrücken: 1.    2:    3: </a:t>
            </a:r>
          </a:p>
          <a:p>
            <a:pPr lvl="1"/>
            <a:r>
              <a:rPr lang="de-DE" dirty="0" smtClean="0"/>
              <a:t>Zweite Ebene durch einrücken -&gt; 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55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1 Spalte No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9144" y="1600201"/>
            <a:ext cx="8029575" cy="45259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/>
            </a:lvl1pPr>
            <a:lvl2pPr marL="355600" indent="-173038">
              <a:buFont typeface="Arial" pitchFamily="34" charset="0"/>
              <a:buChar char="•"/>
              <a:defRPr/>
            </a:lvl2pPr>
            <a:lvl3pPr marL="538163" indent="-182563">
              <a:buFont typeface="Arial" pitchFamily="34" charset="0"/>
              <a:buChar char="•"/>
              <a:defRPr/>
            </a:lvl3pPr>
            <a:lvl4pPr marL="806450" indent="-182563">
              <a:buFont typeface="Arial" pitchFamily="34" charset="0"/>
              <a:buChar char="•"/>
              <a:defRPr/>
            </a:lvl4pPr>
            <a:lvl5pPr marL="1076325" indent="-184150">
              <a:buFont typeface="Arial" pitchFamily="34" charset="0"/>
              <a:buChar char="•"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00288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tiff"/><Relationship Id="rId5" Type="http://schemas.openxmlformats.org/officeDocument/2006/relationships/image" Target="../media/image6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tiff"/><Relationship Id="rId5" Type="http://schemas.openxmlformats.org/officeDocument/2006/relationships/image" Target="../media/image7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.tiff"/><Relationship Id="rId5" Type="http://schemas.openxmlformats.org/officeDocument/2006/relationships/image" Target="../media/image8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tiff"/><Relationship Id="rId5" Type="http://schemas.openxmlformats.org/officeDocument/2006/relationships/image" Target="../media/image9.jpe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2" y="6095649"/>
            <a:ext cx="2092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8" y="0"/>
            <a:ext cx="288771" cy="6885384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44" y="381004"/>
            <a:ext cx="8002587" cy="6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000" y="6390004"/>
            <a:ext cx="3347936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COSMO</a:t>
            </a:r>
            <a:r>
              <a:rPr lang="en-US" sz="750" b="0" baseline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General Meeting </a:t>
            </a:r>
            <a:r>
              <a:rPr lang="en-US" sz="750" b="0" baseline="0" dirty="0" err="1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Lugano</a:t>
            </a:r>
            <a:r>
              <a:rPr lang="en-US" sz="750" b="0" baseline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</a:t>
            </a:r>
            <a:fld id="{FCE0F65C-57A7-440D-97DB-93ADF33A8CC1}" type="datetime1">
              <a:rPr lang="de-DE" sz="750" b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pPr>
                <a:spcBef>
                  <a:spcPct val="50000"/>
                </a:spcBef>
              </a:pPr>
              <a:t>12.09.2012</a:t>
            </a:fld>
            <a:r>
              <a:rPr lang="de-DE" sz="750" b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en-US" sz="750" b="1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© </a:t>
            </a:r>
            <a:r>
              <a:rPr lang="en-US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by Supercomputing Systems AG</a:t>
            </a:r>
            <a:endParaRPr lang="de-CH" sz="750" dirty="0">
              <a:solidFill>
                <a:srgbClr val="A3A4A6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gray">
          <a:xfrm>
            <a:off x="-104406" y="6359922"/>
            <a:ext cx="467544" cy="2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53F7E20-5E9C-444E-9878-C962081EB5B7}" type="slidenum">
              <a:rPr lang="de-DE" sz="1100" b="1">
                <a:solidFill>
                  <a:schemeClr val="bg1"/>
                </a:solidFill>
                <a:cs typeface="Arial" charset="0"/>
              </a:rPr>
              <a:pPr algn="r"/>
              <a:t>‹#›</a:t>
            </a:fld>
            <a:endParaRPr lang="de-DE" sz="1100" b="1" dirty="0">
              <a:solidFill>
                <a:schemeClr val="bg1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171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31" r:id="rId4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" y="0"/>
            <a:ext cx="287623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44" y="381004"/>
            <a:ext cx="8002587" cy="6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000" y="6390004"/>
            <a:ext cx="3635968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COSMO</a:t>
            </a:r>
            <a:r>
              <a:rPr lang="en-US" sz="750" b="0" baseline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General Meeting </a:t>
            </a:r>
            <a:r>
              <a:rPr lang="en-US" sz="750" b="0" baseline="0" dirty="0" err="1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Lugano</a:t>
            </a:r>
            <a:r>
              <a:rPr lang="en-US" sz="750" b="0" baseline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</a:t>
            </a:r>
            <a:fld id="{FCE0F65C-57A7-440D-97DB-93ADF33A8CC1}" type="datetime1">
              <a:rPr lang="de-DE" sz="750" b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pPr>
                <a:spcBef>
                  <a:spcPct val="50000"/>
                </a:spcBef>
              </a:pPr>
              <a:t>12.09.2012</a:t>
            </a:fld>
            <a:r>
              <a:rPr lang="de-DE" sz="750" b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en-US" sz="750" b="1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© </a:t>
            </a:r>
            <a:r>
              <a:rPr lang="en-US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by Supercomputing Systems AG</a:t>
            </a:r>
            <a:endParaRPr lang="de-CH" sz="750" dirty="0">
              <a:solidFill>
                <a:srgbClr val="A3A4A6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gray">
          <a:xfrm>
            <a:off x="-108520" y="6332538"/>
            <a:ext cx="467544" cy="2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53F7E20-5E9C-444E-9878-C962081EB5B7}" type="slidenum">
              <a:rPr lang="de-DE" sz="1100" b="1">
                <a:solidFill>
                  <a:schemeClr val="bg1"/>
                </a:solidFill>
                <a:cs typeface="Arial" charset="0"/>
              </a:rPr>
              <a:pPr algn="r"/>
              <a:t>‹#›</a:t>
            </a:fld>
            <a:endParaRPr lang="de-DE" sz="11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2" y="6095649"/>
            <a:ext cx="2092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33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" y="0"/>
            <a:ext cx="287623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44" y="381004"/>
            <a:ext cx="8002587" cy="6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000" y="6390004"/>
            <a:ext cx="2592908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Zürich </a:t>
            </a:r>
            <a:fld id="{FCE0F65C-57A7-440D-97DB-93ADF33A8CC1}" type="datetime1">
              <a:rPr lang="de-DE" sz="750" b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pPr>
                <a:spcBef>
                  <a:spcPct val="50000"/>
                </a:spcBef>
              </a:pPr>
              <a:t>12.09.2012</a:t>
            </a:fld>
            <a:r>
              <a:rPr lang="de-DE" sz="750" b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en-US" sz="750" b="1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© </a:t>
            </a:r>
            <a:r>
              <a:rPr lang="en-US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by Supercomputing Systems AG</a:t>
            </a:r>
            <a:endParaRPr lang="de-CH" sz="750" dirty="0">
              <a:solidFill>
                <a:srgbClr val="A3A4A6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gray">
          <a:xfrm>
            <a:off x="-108520" y="6332538"/>
            <a:ext cx="467544" cy="2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53F7E20-5E9C-444E-9878-C962081EB5B7}" type="slidenum">
              <a:rPr lang="de-DE" sz="1100" b="1">
                <a:solidFill>
                  <a:schemeClr val="bg1"/>
                </a:solidFill>
                <a:cs typeface="Arial" charset="0"/>
              </a:rPr>
              <a:pPr algn="r"/>
              <a:t>‹#›</a:t>
            </a:fld>
            <a:endParaRPr lang="de-DE" sz="11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2" y="6095649"/>
            <a:ext cx="2092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13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30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 baseline="0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14" y="0"/>
            <a:ext cx="287623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9144" y="381004"/>
            <a:ext cx="8002587" cy="67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8000" y="6390004"/>
            <a:ext cx="3419944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50" b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COSMO General Meeting </a:t>
            </a:r>
            <a:r>
              <a:rPr lang="en-US" sz="750" b="0" dirty="0" err="1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Lugano</a:t>
            </a:r>
            <a:r>
              <a:rPr lang="en-US" sz="750" b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</a:t>
            </a:r>
            <a:fld id="{FCE0F65C-57A7-440D-97DB-93ADF33A8CC1}" type="datetime1">
              <a:rPr lang="de-DE" sz="750" b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pPr>
                <a:spcBef>
                  <a:spcPct val="50000"/>
                </a:spcBef>
              </a:pPr>
              <a:t>12.09.2012</a:t>
            </a:fld>
            <a:r>
              <a:rPr lang="de-DE" sz="750" b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en-US" sz="750" b="1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© </a:t>
            </a:r>
            <a:r>
              <a:rPr lang="en-US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by Supercomputing Systems AG</a:t>
            </a:r>
            <a:endParaRPr lang="de-CH" sz="750" dirty="0">
              <a:solidFill>
                <a:srgbClr val="A3A4A6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gray">
          <a:xfrm>
            <a:off x="-108520" y="6332538"/>
            <a:ext cx="467544" cy="2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53F7E20-5E9C-444E-9878-C962081EB5B7}" type="slidenum">
              <a:rPr lang="de-DE" sz="1100" b="1">
                <a:solidFill>
                  <a:schemeClr val="bg1"/>
                </a:solidFill>
                <a:cs typeface="Arial" charset="0"/>
              </a:rPr>
              <a:pPr algn="r"/>
              <a:t>‹#›</a:t>
            </a:fld>
            <a:endParaRPr lang="de-DE" sz="1100" b="1" dirty="0">
              <a:solidFill>
                <a:schemeClr val="bg1"/>
              </a:solidFill>
              <a:cs typeface="Arial" charset="0"/>
            </a:endParaRPr>
          </a:p>
        </p:txBody>
      </p:sp>
      <p:pic>
        <p:nvPicPr>
          <p:cNvPr id="9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2" y="6095649"/>
            <a:ext cx="2092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91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9" r:id="rId4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7188" y="6138001"/>
            <a:ext cx="3376612" cy="45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Supercomputing Systems AG	Phone +41 43 456 16 00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Technopark 1		Fax     +41</a:t>
            </a:r>
            <a:r>
              <a:rPr lang="de-CH" sz="750" baseline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43 456 16 10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8005 Zürich		www.scs.ch</a:t>
            </a:r>
            <a:endParaRPr lang="de-DE" sz="750" dirty="0">
              <a:solidFill>
                <a:srgbClr val="A3A4A6"/>
              </a:solidFill>
              <a:latin typeface="Gill Sans MT" pitchFamily="34" charset="0"/>
              <a:cs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805264"/>
          </a:xfrm>
          <a:prstGeom prst="rect">
            <a:avLst/>
          </a:prstGeom>
        </p:spPr>
      </p:pic>
      <p:pic>
        <p:nvPicPr>
          <p:cNvPr id="7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2" y="6095649"/>
            <a:ext cx="2092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8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26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7188" y="6138001"/>
            <a:ext cx="3376612" cy="45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Supercomputing Systems AG	Phone +41 43 456 16 00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Technopark 1		Fax     +41</a:t>
            </a:r>
            <a:r>
              <a:rPr lang="de-CH" sz="750" baseline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43 456 16 10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8005 Zürich		www.scs.ch</a:t>
            </a:r>
            <a:endParaRPr lang="de-DE" sz="750" dirty="0">
              <a:solidFill>
                <a:srgbClr val="A3A4A6"/>
              </a:solidFill>
              <a:latin typeface="Gill Sans MT" pitchFamily="34" charset="0"/>
              <a:cs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4"/>
            <a:ext cx="9144000" cy="5805268"/>
          </a:xfrm>
          <a:prstGeom prst="rect">
            <a:avLst/>
          </a:prstGeom>
        </p:spPr>
      </p:pic>
      <p:pic>
        <p:nvPicPr>
          <p:cNvPr id="7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2" y="6095649"/>
            <a:ext cx="2092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296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6" r:id="rId2"/>
    <p:sldLayoutId id="2147483725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7188" y="6138001"/>
            <a:ext cx="3376612" cy="45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Supercomputing Systems AG	Phone +41 43 456 16 00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Technopark 1		Fax     +41</a:t>
            </a:r>
            <a:r>
              <a:rPr lang="de-CH" sz="750" baseline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43 456 16 10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8005 Zürich		www.scs.ch</a:t>
            </a:r>
            <a:endParaRPr lang="de-DE" sz="750" dirty="0">
              <a:solidFill>
                <a:srgbClr val="A3A4A6"/>
              </a:solidFill>
              <a:latin typeface="Gill Sans MT" pitchFamily="34" charset="0"/>
              <a:cs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-1" y="-27383"/>
            <a:ext cx="9144000" cy="5832647"/>
          </a:xfrm>
          <a:prstGeom prst="rect">
            <a:avLst/>
          </a:prstGeom>
        </p:spPr>
      </p:pic>
      <p:pic>
        <p:nvPicPr>
          <p:cNvPr id="7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2" y="6095649"/>
            <a:ext cx="2092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11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707" r:id="rId2"/>
    <p:sldLayoutId id="2147483727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357188" y="6138001"/>
            <a:ext cx="3376612" cy="45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Supercomputing Systems AG	Phone +41 43 456 16 00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Technopark 1		Fax     +41</a:t>
            </a:r>
            <a:r>
              <a:rPr lang="de-CH" sz="750" baseline="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 </a:t>
            </a: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43 456 16 10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de-CH" sz="750" dirty="0" smtClean="0">
                <a:solidFill>
                  <a:srgbClr val="A3A4A6"/>
                </a:solidFill>
                <a:latin typeface="Gill Sans MT" pitchFamily="34" charset="0"/>
                <a:cs typeface="Arial" charset="0"/>
              </a:rPr>
              <a:t>8005 Zürich		www.scs.ch</a:t>
            </a:r>
            <a:endParaRPr lang="de-DE" sz="750" dirty="0">
              <a:solidFill>
                <a:srgbClr val="A3A4A6"/>
              </a:solidFill>
              <a:latin typeface="Gill Sans MT" pitchFamily="34" charset="0"/>
              <a:cs typeface="Arial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-27384"/>
            <a:ext cx="9143999" cy="5832648"/>
          </a:xfrm>
          <a:prstGeom prst="rect">
            <a:avLst/>
          </a:prstGeom>
        </p:spPr>
      </p:pic>
      <p:pic>
        <p:nvPicPr>
          <p:cNvPr id="7" name="Picture 2" descr="\\brenner\CD 1\Felix\Newest\Logo definitiv\SCS_RGB 1200dpi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2" y="6095649"/>
            <a:ext cx="2092325" cy="54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39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708" r:id="rId2"/>
    <p:sldLayoutId id="2147483728" r:id="rId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FF0000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>
                <a:solidFill>
                  <a:schemeClr val="tx1"/>
                </a:solidFill>
              </a:rPr>
              <a:t>Dycore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Rewrite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5" name="Textplatzhalt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>
                <a:solidFill>
                  <a:schemeClr val="tx1"/>
                </a:solidFill>
              </a:rPr>
              <a:t>Tobias Gysi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5302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4" y="1379907"/>
            <a:ext cx="8029575" cy="471338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Stencil Library</a:t>
            </a:r>
          </a:p>
          <a:p>
            <a:r>
              <a:rPr lang="en-US" dirty="0"/>
              <a:t>Single source code</a:t>
            </a:r>
          </a:p>
          <a:p>
            <a:r>
              <a:rPr lang="en-US" dirty="0"/>
              <a:t>Domain specific language abstracting stencil definition</a:t>
            </a:r>
          </a:p>
          <a:p>
            <a:r>
              <a:rPr lang="en-US" dirty="0">
                <a:solidFill>
                  <a:srgbClr val="FF0000"/>
                </a:solidFill>
              </a:rPr>
              <a:t>Performance portable code running on CPU and GPU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Integration with COSMO</a:t>
            </a:r>
          </a:p>
          <a:p>
            <a:r>
              <a:rPr lang="en-US" dirty="0"/>
              <a:t>Multi node support based on GCL</a:t>
            </a:r>
          </a:p>
          <a:p>
            <a:r>
              <a:rPr lang="en-US" dirty="0"/>
              <a:t>Wrapper providing a Fortran interface for the </a:t>
            </a:r>
            <a:r>
              <a:rPr lang="en-US" dirty="0" smtClean="0"/>
              <a:t>HP2C </a:t>
            </a:r>
            <a:r>
              <a:rPr lang="en-US" dirty="0" err="1" smtClean="0"/>
              <a:t>dycore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Important steps towards </a:t>
            </a:r>
            <a:r>
              <a:rPr lang="en-US" dirty="0" smtClean="0">
                <a:solidFill>
                  <a:srgbClr val="FF0000"/>
                </a:solidFill>
              </a:rPr>
              <a:t>production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/>
              <a:t>Interested?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 to 4 day workshop during the first week of December @ BTZ </a:t>
            </a:r>
            <a:r>
              <a:rPr lang="en-US" dirty="0" err="1" smtClean="0">
                <a:solidFill>
                  <a:srgbClr val="FF0000"/>
                </a:solidFill>
              </a:rPr>
              <a:t>Langen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6108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</a:t>
            </a:r>
            <a:r>
              <a:rPr lang="en-US" dirty="0" err="1" smtClean="0"/>
              <a:t>dycore</a:t>
            </a:r>
            <a:r>
              <a:rPr lang="en-US" dirty="0" smtClean="0"/>
              <a:t> rewrite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44" y="1052736"/>
            <a:ext cx="8029575" cy="504056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Status a year ago</a:t>
            </a:r>
          </a:p>
          <a:p>
            <a:r>
              <a:rPr lang="en-US" dirty="0" smtClean="0"/>
              <a:t>Development of a stencil library</a:t>
            </a:r>
          </a:p>
          <a:p>
            <a:r>
              <a:rPr lang="en-US" dirty="0" smtClean="0"/>
              <a:t>CPU </a:t>
            </a:r>
            <a:r>
              <a:rPr lang="en-US" dirty="0" smtClean="0"/>
              <a:t>rewrite of the COSMO </a:t>
            </a:r>
            <a:r>
              <a:rPr lang="en-US" dirty="0" err="1" smtClean="0"/>
              <a:t>dycore</a:t>
            </a:r>
            <a:r>
              <a:rPr lang="en-US" dirty="0" smtClean="0"/>
              <a:t> (</a:t>
            </a:r>
            <a:r>
              <a:rPr lang="en-US" dirty="0" smtClean="0"/>
              <a:t>HP2C </a:t>
            </a:r>
            <a:r>
              <a:rPr lang="en-US" dirty="0" err="1" smtClean="0"/>
              <a:t>dycore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Functional </a:t>
            </a:r>
          </a:p>
          <a:p>
            <a:r>
              <a:rPr lang="en-US" dirty="0"/>
              <a:t>Stencil library GPU backend</a:t>
            </a:r>
          </a:p>
          <a:p>
            <a:r>
              <a:rPr lang="en-US" dirty="0" smtClean="0"/>
              <a:t>Tracer </a:t>
            </a:r>
            <a:r>
              <a:rPr lang="en-US" dirty="0"/>
              <a:t>advection &amp; diffusion</a:t>
            </a:r>
          </a:p>
          <a:p>
            <a:r>
              <a:rPr lang="en-US" dirty="0" smtClean="0"/>
              <a:t>Fortran </a:t>
            </a:r>
            <a:r>
              <a:rPr lang="en-US" dirty="0"/>
              <a:t>integration of HP2C </a:t>
            </a:r>
            <a:r>
              <a:rPr lang="en-US" dirty="0" err="1"/>
              <a:t>dycore</a:t>
            </a:r>
            <a:endParaRPr lang="en-US" dirty="0"/>
          </a:p>
          <a:p>
            <a:r>
              <a:rPr lang="en-US" dirty="0" smtClean="0"/>
              <a:t>Multi </a:t>
            </a:r>
            <a:r>
              <a:rPr lang="en-US" dirty="0"/>
              <a:t>node support (see </a:t>
            </a:r>
            <a:r>
              <a:rPr lang="en-US" dirty="0" smtClean="0"/>
              <a:t>Carlo’s </a:t>
            </a:r>
            <a:r>
              <a:rPr lang="en-US" dirty="0"/>
              <a:t>presentations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Non periodic boundary condition support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Ongoing</a:t>
            </a:r>
          </a:p>
          <a:p>
            <a:r>
              <a:rPr lang="en-US" dirty="0" smtClean="0"/>
              <a:t>Implement non periodic boundary conditions in the </a:t>
            </a:r>
            <a:r>
              <a:rPr lang="en-US" dirty="0" err="1" smtClean="0"/>
              <a:t>dycore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6416922" y="3313315"/>
            <a:ext cx="2541628" cy="34470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computations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19144" y="1412777"/>
            <a:ext cx="8029575" cy="4713388"/>
          </a:xfrm>
        </p:spPr>
        <p:txBody>
          <a:bodyPr/>
          <a:lstStyle/>
          <a:p>
            <a:r>
              <a:rPr lang="en-US" dirty="0" smtClean="0"/>
              <a:t>Why are we interested in stencils?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Dominating algorithmic motif within the COSMO </a:t>
            </a:r>
            <a:r>
              <a:rPr lang="en-US" b="0" dirty="0" err="1" smtClean="0"/>
              <a:t>dycore</a:t>
            </a:r>
            <a:endParaRPr lang="en-US" b="0" dirty="0" smtClean="0"/>
          </a:p>
          <a:p>
            <a:endParaRPr lang="en-US" b="0" dirty="0" smtClean="0"/>
          </a:p>
          <a:p>
            <a:r>
              <a:rPr lang="en-US" dirty="0" smtClean="0"/>
              <a:t>Stencil Definition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0" dirty="0" smtClean="0"/>
              <a:t>Kernel updating array elements according to a fixed access pattern </a:t>
            </a:r>
          </a:p>
          <a:p>
            <a:endParaRPr lang="en-US" b="0" dirty="0" smtClean="0"/>
          </a:p>
          <a:p>
            <a:r>
              <a:rPr lang="en-US" dirty="0" smtClean="0"/>
              <a:t>Example 2D </a:t>
            </a:r>
            <a:r>
              <a:rPr lang="en-US" dirty="0" err="1" smtClean="0"/>
              <a:t>Laplacian</a:t>
            </a:r>
            <a:endParaRPr lang="en-US" dirty="0"/>
          </a:p>
          <a:p>
            <a:endParaRPr lang="de-CH" dirty="0" smtClean="0"/>
          </a:p>
          <a:p>
            <a:endParaRPr lang="de-CH" dirty="0"/>
          </a:p>
        </p:txBody>
      </p:sp>
      <p:sp>
        <p:nvSpPr>
          <p:cNvPr id="27" name="TextBox 26"/>
          <p:cNvSpPr txBox="1"/>
          <p:nvPr/>
        </p:nvSpPr>
        <p:spPr>
          <a:xfrm>
            <a:off x="744678" y="4419109"/>
            <a:ext cx="5147563" cy="954107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lap(</a:t>
            </a:r>
            <a:r>
              <a:rPr lang="en-US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i,j,k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–4.0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* 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data(</a:t>
            </a:r>
            <a:r>
              <a:rPr lang="en-US" b="1" dirty="0" err="1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i,j,k</a:t>
            </a:r>
            <a:r>
              <a:rPr lang="en-US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+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data(i+1,j,k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data(i-1,j,k)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+ </a:t>
            </a:r>
          </a:p>
          <a:p>
            <a:pPr marL="0" indent="0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data(i,j+1,k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+ </a:t>
            </a:r>
            <a:r>
              <a:rPr lang="en-US" b="1" dirty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data(i,j-1,k</a:t>
            </a:r>
            <a:r>
              <a:rPr lang="en-US" b="1" dirty="0" smtClean="0">
                <a:solidFill>
                  <a:srgbClr val="FFFF00"/>
                </a:solidFill>
                <a:latin typeface="Courier New" pitchFamily="49" charset="0"/>
                <a:cs typeface="Courier New" pitchFamily="49" charset="0"/>
              </a:rPr>
              <a:t>)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;</a:t>
            </a:r>
            <a:endParaRPr lang="en-US" sz="2000" dirty="0"/>
          </a:p>
        </p:txBody>
      </p:sp>
      <p:sp>
        <p:nvSpPr>
          <p:cNvPr id="28" name="Left-Right Arrow 27"/>
          <p:cNvSpPr/>
          <p:nvPr/>
        </p:nvSpPr>
        <p:spPr>
          <a:xfrm>
            <a:off x="6228184" y="4806348"/>
            <a:ext cx="536068" cy="20682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6952068" y="3501009"/>
            <a:ext cx="1796398" cy="3024336"/>
            <a:chOff x="7300805" y="3710210"/>
            <a:chExt cx="1411320" cy="2483139"/>
          </a:xfrm>
        </p:grpSpPr>
        <p:grpSp>
          <p:nvGrpSpPr>
            <p:cNvPr id="29" name="Group 28"/>
            <p:cNvGrpSpPr/>
            <p:nvPr/>
          </p:nvGrpSpPr>
          <p:grpSpPr>
            <a:xfrm>
              <a:off x="7867224" y="4546854"/>
              <a:ext cx="278484" cy="566417"/>
              <a:chOff x="6021708" y="3120362"/>
              <a:chExt cx="278484" cy="566417"/>
            </a:xfrm>
          </p:grpSpPr>
          <p:sp>
            <p:nvSpPr>
              <p:cNvPr id="30" name="Oval 29"/>
              <p:cNvSpPr/>
              <p:nvPr/>
            </p:nvSpPr>
            <p:spPr>
              <a:xfrm rot="16200000">
                <a:off x="6025837" y="3412425"/>
                <a:ext cx="270225" cy="27848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>
                <a:stCxn id="30" idx="6"/>
                <a:endCxn id="42" idx="2"/>
              </p:cNvCxnSpPr>
              <p:nvPr/>
            </p:nvCxnSpPr>
            <p:spPr>
              <a:xfrm flipV="1">
                <a:off x="6160950" y="3120362"/>
                <a:ext cx="0" cy="29619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Straight Arrow Connector 31"/>
            <p:cNvCxnSpPr/>
            <p:nvPr/>
          </p:nvCxnSpPr>
          <p:spPr>
            <a:xfrm>
              <a:off x="8006466" y="5375452"/>
              <a:ext cx="11550" cy="35298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/>
            <p:cNvSpPr/>
            <p:nvPr/>
          </p:nvSpPr>
          <p:spPr>
            <a:xfrm rot="16200000">
              <a:off x="7882904" y="5918995"/>
              <a:ext cx="270225" cy="278484"/>
            </a:xfrm>
            <a:prstGeom prst="ellipse">
              <a:avLst/>
            </a:prstGeom>
            <a:solidFill>
              <a:srgbClr val="FF000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 rot="16200000">
              <a:off x="7871353" y="3706081"/>
              <a:ext cx="270225" cy="278484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>
              <a:stCxn id="42" idx="6"/>
              <a:endCxn id="34" idx="2"/>
            </p:cNvCxnSpPr>
            <p:nvPr/>
          </p:nvCxnSpPr>
          <p:spPr>
            <a:xfrm flipV="1">
              <a:off x="8006466" y="3980436"/>
              <a:ext cx="0" cy="2961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36" name="Group 35"/>
            <p:cNvGrpSpPr/>
            <p:nvPr/>
          </p:nvGrpSpPr>
          <p:grpSpPr>
            <a:xfrm rot="16200000">
              <a:off x="8289675" y="4128532"/>
              <a:ext cx="278484" cy="566417"/>
              <a:chOff x="6021708" y="3120362"/>
              <a:chExt cx="278484" cy="566417"/>
            </a:xfrm>
          </p:grpSpPr>
          <p:sp>
            <p:nvSpPr>
              <p:cNvPr id="37" name="Oval 36"/>
              <p:cNvSpPr/>
              <p:nvPr/>
            </p:nvSpPr>
            <p:spPr>
              <a:xfrm rot="16200000">
                <a:off x="6025837" y="3412425"/>
                <a:ext cx="270225" cy="278484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/>
              <p:cNvCxnSpPr>
                <a:stCxn id="37" idx="6"/>
              </p:cNvCxnSpPr>
              <p:nvPr/>
            </p:nvCxnSpPr>
            <p:spPr>
              <a:xfrm flipV="1">
                <a:off x="6160950" y="3120362"/>
                <a:ext cx="0" cy="296193"/>
              </a:xfrm>
              <a:prstGeom prst="line">
                <a:avLst/>
              </a:prstGeom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Oval 38"/>
            <p:cNvSpPr/>
            <p:nvPr/>
          </p:nvSpPr>
          <p:spPr>
            <a:xfrm>
              <a:off x="7300805" y="4291244"/>
              <a:ext cx="270225" cy="278484"/>
            </a:xfrm>
            <a:prstGeom prst="ellipse">
              <a:avLst/>
            </a:prstGeom>
            <a:solidFill>
              <a:srgbClr val="FFC000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/>
            <p:cNvCxnSpPr>
              <a:stCxn id="39" idx="6"/>
            </p:cNvCxnSpPr>
            <p:nvPr/>
          </p:nvCxnSpPr>
          <p:spPr>
            <a:xfrm rot="5400000" flipV="1">
              <a:off x="7719126" y="4282390"/>
              <a:ext cx="0" cy="296193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 rot="16200000">
              <a:off x="7871353" y="4272499"/>
              <a:ext cx="270225" cy="27848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17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library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89" y="1451915"/>
            <a:ext cx="8029575" cy="471338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Motivation</a:t>
            </a:r>
          </a:p>
          <a:p>
            <a:r>
              <a:rPr lang="en-US" dirty="0" smtClean="0"/>
              <a:t>Provide a way to implement stencils in a platform independent way</a:t>
            </a:r>
            <a:endParaRPr lang="en-US" dirty="0"/>
          </a:p>
          <a:p>
            <a:r>
              <a:rPr lang="en-US" dirty="0" smtClean="0"/>
              <a:t>Hide complex / “ugly” optimizations from the library user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 Single source code which is performance portable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Technology</a:t>
            </a:r>
            <a:endParaRPr lang="en-US" b="1" dirty="0"/>
          </a:p>
          <a:p>
            <a:r>
              <a:rPr lang="en-US" dirty="0" smtClean="0"/>
              <a:t>C++ library using template meta programming</a:t>
            </a:r>
          </a:p>
          <a:p>
            <a:r>
              <a:rPr lang="en-US" dirty="0" smtClean="0"/>
              <a:t>Optimized back-ends for GPU and CPU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5780479"/>
              </p:ext>
            </p:extLst>
          </p:nvPr>
        </p:nvGraphicFramePr>
        <p:xfrm>
          <a:off x="1187624" y="4725144"/>
          <a:ext cx="684076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7"/>
                <a:gridCol w="2184241"/>
                <a:gridCol w="2280254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CPU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ysClr val="windowText" lastClr="000000"/>
                          </a:solidFill>
                        </a:rPr>
                        <a:t>GPU</a:t>
                      </a:r>
                      <a:endParaRPr lang="en-US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Storage Order (Fortran)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KIJ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IJK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Parallelization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OpenMP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CUDA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91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code concepts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1560" y="3140969"/>
            <a:ext cx="8208912" cy="72007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11560" y="1268760"/>
            <a:ext cx="8208912" cy="79208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1560" y="2060848"/>
            <a:ext cx="8208912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648001" y="1295994"/>
            <a:ext cx="8172471" cy="4869310"/>
          </a:xfrm>
        </p:spPr>
        <p:txBody>
          <a:bodyPr/>
          <a:lstStyle/>
          <a:p>
            <a:pPr marL="0" lvl="0" indent="0" eaLnBrk="0" hangingPunc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DO k = 1, </a:t>
            </a:r>
            <a:r>
              <a:rPr lang="en-US" sz="1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ke</a:t>
            </a:r>
            <a:endParaRPr lang="en-US" sz="1400" b="1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0" lvl="0" indent="0" eaLnBrk="0" hangingPunc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DO j = </a:t>
            </a:r>
            <a:r>
              <a:rPr lang="en-US" sz="1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jstart</a:t>
            </a: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jend</a:t>
            </a:r>
            <a:endParaRPr lang="en-US" sz="1400" b="1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0" lvl="0" indent="0" eaLnBrk="0" hangingPunc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DO </a:t>
            </a:r>
            <a:r>
              <a:rPr lang="en-US" sz="1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</a:t>
            </a: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istart</a:t>
            </a: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iend</a:t>
            </a: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</a:t>
            </a:r>
          </a:p>
          <a:p>
            <a:pPr marL="0" lvl="0" indent="0" eaLnBrk="0" hangingPunc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   lap(</a:t>
            </a:r>
            <a:r>
              <a:rPr lang="en-US" sz="1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i,j,k</a:t>
            </a: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= </a:t>
            </a:r>
          </a:p>
          <a:p>
            <a:pPr marL="0" indent="0" eaLnBrk="0" hangingPunc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-4.0 </a:t>
            </a: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* data(</a:t>
            </a:r>
            <a:r>
              <a:rPr lang="en-US" sz="1400" b="1" dirty="0" err="1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i,j,k</a:t>
            </a:r>
            <a:r>
              <a:rPr lang="en-US" sz="14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+</a:t>
            </a:r>
          </a:p>
          <a:p>
            <a:pPr marL="0" lvl="0" indent="0" eaLnBrk="0" hangingPunc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4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data(i+1,j,k</a:t>
            </a: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+ data(i-1,j,k) + </a:t>
            </a:r>
          </a:p>
          <a:p>
            <a:pPr marL="0" lvl="0" indent="0" eaLnBrk="0" hangingPunc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	data(i,j+1,k) + data(i,j-1,k</a:t>
            </a:r>
            <a:r>
              <a:rPr lang="en-US" sz="14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) </a:t>
            </a:r>
          </a:p>
          <a:p>
            <a:pPr marL="0" lvl="0" indent="0" eaLnBrk="0" hangingPunc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 ENDDO</a:t>
            </a:r>
            <a:endParaRPr lang="en-US" sz="1400" b="1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  <a:p>
            <a:pPr marL="0" lvl="0" indent="0" eaLnBrk="0" hangingPunc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ENDDO</a:t>
            </a:r>
          </a:p>
          <a:p>
            <a:pPr marL="0" lvl="0" indent="0" eaLnBrk="0" hangingPunct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ENDDO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 stencil definition consists of 2 parts</a:t>
            </a:r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</a:rPr>
              <a:t>Loop-logic:</a:t>
            </a:r>
            <a:r>
              <a:rPr lang="en-US" dirty="0" smtClean="0"/>
              <a:t> Defines stencil application domain and execution order (green</a:t>
            </a:r>
            <a:r>
              <a:rPr lang="en-US" dirty="0"/>
              <a:t>)</a:t>
            </a:r>
            <a:endParaRPr lang="en-US" dirty="0" smtClean="0"/>
          </a:p>
          <a:p>
            <a:pPr marL="285750" indent="-285750"/>
            <a:r>
              <a:rPr lang="en-US" dirty="0" smtClean="0">
                <a:solidFill>
                  <a:srgbClr val="FF0000"/>
                </a:solidFill>
              </a:rPr>
              <a:t>Update-function:</a:t>
            </a:r>
            <a:r>
              <a:rPr lang="en-US" dirty="0" smtClean="0"/>
              <a:t> Expression evaluated at every location (blue)</a:t>
            </a:r>
          </a:p>
        </p:txBody>
      </p:sp>
      <p:cxnSp>
        <p:nvCxnSpPr>
          <p:cNvPr id="16" name="Straight Arrow Connector 15"/>
          <p:cNvCxnSpPr>
            <a:stCxn id="17" idx="1"/>
          </p:cNvCxnSpPr>
          <p:nvPr/>
        </p:nvCxnSpPr>
        <p:spPr>
          <a:xfrm flipH="1">
            <a:off x="2796332" y="1077998"/>
            <a:ext cx="479524" cy="43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5856" y="908721"/>
            <a:ext cx="11657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92D050"/>
                </a:solidFill>
              </a:rPr>
              <a:t>loop-logic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63877" y="827112"/>
            <a:ext cx="25587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B0F0"/>
                </a:solidFill>
              </a:rPr>
              <a:t>update-function / stencil</a:t>
            </a:r>
            <a:endParaRPr lang="en-US" sz="1600" b="1" dirty="0">
              <a:solidFill>
                <a:srgbClr val="00B0F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868144" y="1165666"/>
            <a:ext cx="720080" cy="1070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6" name="Rectangular Callout 25"/>
          <p:cNvSpPr/>
          <p:nvPr/>
        </p:nvSpPr>
        <p:spPr>
          <a:xfrm>
            <a:off x="1115616" y="5675694"/>
            <a:ext cx="7200800" cy="777642"/>
          </a:xfrm>
          <a:prstGeom prst="wedgeRectCallout">
            <a:avLst>
              <a:gd name="adj1" fmla="val -20833"/>
              <a:gd name="adj2" fmla="val -780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While the loop-logic is platform dependent the update-function is not 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treat the two separately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4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Loop-Logic </a:t>
            </a:r>
            <a:r>
              <a:rPr lang="en-US" dirty="0"/>
              <a:t>e</a:t>
            </a:r>
            <a:r>
              <a:rPr lang="en-US" dirty="0" smtClean="0"/>
              <a:t>xpressed using a DSEL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1696" y="1124744"/>
            <a:ext cx="7858925" cy="2520280"/>
          </a:xfrm>
          <a:prstGeom prst="rect">
            <a:avLst/>
          </a:prstGeom>
        </p:spPr>
        <p:txBody>
          <a:bodyPr/>
          <a:lstStyle>
            <a:lvl1pPr marL="182563" indent="-1825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2438" indent="-1841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623888" indent="-1714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3pPr>
            <a:lvl4pPr marL="806450" indent="-182563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4pPr>
            <a:lvl5pPr marL="1076325" indent="-1841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b="1" dirty="0"/>
              <a:t>Define </a:t>
            </a:r>
            <a:r>
              <a:rPr lang="en-US" b="1" dirty="0" smtClean="0"/>
              <a:t>a DSEL (Domain </a:t>
            </a:r>
            <a:r>
              <a:rPr lang="en-US" b="1" dirty="0"/>
              <a:t>specific </a:t>
            </a:r>
            <a:r>
              <a:rPr lang="en-US" b="1" dirty="0" smtClean="0"/>
              <a:t>embedded language) in </a:t>
            </a:r>
            <a:r>
              <a:rPr lang="en-US" b="1" dirty="0"/>
              <a:t>C</a:t>
            </a:r>
            <a:r>
              <a:rPr lang="en-US" b="1" dirty="0" smtClean="0"/>
              <a:t>++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Code </a:t>
            </a:r>
            <a:r>
              <a:rPr lang="en-US" dirty="0"/>
              <a:t>is </a:t>
            </a:r>
            <a:r>
              <a:rPr lang="en-US" dirty="0" smtClean="0"/>
              <a:t>implemented as a type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Type is translated into sequence of operations (</a:t>
            </a:r>
            <a:r>
              <a:rPr lang="en-US" dirty="0" smtClean="0"/>
              <a:t>DSEL </a:t>
            </a:r>
            <a:r>
              <a:rPr lang="en-US" dirty="0"/>
              <a:t>compilation</a:t>
            </a:r>
            <a:r>
              <a:rPr lang="en-US" dirty="0" smtClean="0"/>
              <a:t>)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Operation objects (“code fragments”) are </a:t>
            </a:r>
            <a:r>
              <a:rPr lang="en-US" dirty="0" smtClean="0"/>
              <a:t>used to generate the code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(there are pre-packaged loop objects for CPU and GPU)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en-US" dirty="0" smtClean="0">
                <a:solidFill>
                  <a:srgbClr val="FF0000"/>
                </a:solidFill>
              </a:rPr>
              <a:t> All this is going on at compile time (template meta-programming) which allows us to generate platform dependent loop code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783921" y="3789040"/>
            <a:ext cx="2036551" cy="2880320"/>
            <a:chOff x="6804248" y="1491630"/>
            <a:chExt cx="2036551" cy="2880320"/>
          </a:xfrm>
        </p:grpSpPr>
        <p:sp>
          <p:nvSpPr>
            <p:cNvPr id="6" name="Flowchart: Process 5"/>
            <p:cNvSpPr/>
            <p:nvPr/>
          </p:nvSpPr>
          <p:spPr>
            <a:xfrm>
              <a:off x="6804248" y="1491630"/>
              <a:ext cx="2036551" cy="2880320"/>
            </a:xfrm>
            <a:prstGeom prst="flowChartProcess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Loop object library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" name="Vertical Scroll 6"/>
            <p:cNvSpPr/>
            <p:nvPr/>
          </p:nvSpPr>
          <p:spPr>
            <a:xfrm>
              <a:off x="7071726" y="2211710"/>
              <a:ext cx="1501593" cy="72008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ApplyBlocks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OpenMP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Vertical Scroll 7"/>
            <p:cNvSpPr/>
            <p:nvPr/>
          </p:nvSpPr>
          <p:spPr>
            <a:xfrm>
              <a:off x="7018286" y="3435846"/>
              <a:ext cx="1784730" cy="72686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</a:rPr>
                <a:t>LoopOverBlock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OpenMP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Vertical Scroll 8"/>
            <p:cNvSpPr/>
            <p:nvPr/>
          </p:nvSpPr>
          <p:spPr>
            <a:xfrm>
              <a:off x="6896584" y="3096476"/>
              <a:ext cx="1800200" cy="728668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LoopOverBlock</a:t>
              </a:r>
              <a:endParaRPr lang="en-US" sz="16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CUDA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0" name="Vertical Scroll 9"/>
            <p:cNvSpPr/>
            <p:nvPr/>
          </p:nvSpPr>
          <p:spPr>
            <a:xfrm>
              <a:off x="6896584" y="1851670"/>
              <a:ext cx="1491840" cy="73781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>
                  <a:solidFill>
                    <a:schemeClr val="tx1"/>
                  </a:solidFill>
                </a:rPr>
                <a:t>ApplyBlocks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600" dirty="0" smtClean="0">
                  <a:solidFill>
                    <a:schemeClr val="tx1"/>
                  </a:solidFill>
                </a:rPr>
                <a:t>CUDA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63133" y="4039052"/>
            <a:ext cx="2031710" cy="58477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DSEL loop definition</a:t>
            </a:r>
          </a:p>
          <a:p>
            <a:pPr algn="ctr"/>
            <a:r>
              <a:rPr lang="en-US" sz="1600" dirty="0" smtClean="0"/>
              <a:t>(C++ type)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042413" y="5921293"/>
            <a:ext cx="2920992" cy="3385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Platform dependent loop code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3"/>
            <a:endCxn id="14" idx="2"/>
          </p:cNvCxnSpPr>
          <p:nvPr/>
        </p:nvCxnSpPr>
        <p:spPr>
          <a:xfrm flipV="1">
            <a:off x="2894843" y="4325614"/>
            <a:ext cx="703203" cy="582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598046" y="4036112"/>
            <a:ext cx="1800200" cy="5790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Compiler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4" idx="4"/>
            <a:endCxn id="12" idx="0"/>
          </p:cNvCxnSpPr>
          <p:nvPr/>
        </p:nvCxnSpPr>
        <p:spPr>
          <a:xfrm>
            <a:off x="4498146" y="4615116"/>
            <a:ext cx="4763" cy="130617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1"/>
            <a:endCxn id="20" idx="3"/>
          </p:cNvCxnSpPr>
          <p:nvPr/>
        </p:nvCxnSpPr>
        <p:spPr>
          <a:xfrm flipH="1">
            <a:off x="4886485" y="4517985"/>
            <a:ext cx="2081998" cy="5089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9" idx="1"/>
            <a:endCxn id="19" idx="3"/>
          </p:cNvCxnSpPr>
          <p:nvPr/>
        </p:nvCxnSpPr>
        <p:spPr>
          <a:xfrm flipH="1" flipV="1">
            <a:off x="4978069" y="5499880"/>
            <a:ext cx="1989272" cy="2583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3972303" y="4802401"/>
            <a:ext cx="1061212" cy="919264"/>
            <a:chOff x="5085734" y="3026399"/>
            <a:chExt cx="1800200" cy="1510104"/>
          </a:xfrm>
        </p:grpSpPr>
        <p:sp>
          <p:nvSpPr>
            <p:cNvPr id="19" name="Vertical Scroll 18"/>
            <p:cNvSpPr/>
            <p:nvPr/>
          </p:nvSpPr>
          <p:spPr>
            <a:xfrm>
              <a:off x="5085734" y="3807835"/>
              <a:ext cx="1800200" cy="728668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LoopOverBlock</a:t>
              </a:r>
              <a:endParaRPr lang="en-US" sz="8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CUDA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  <p:sp>
          <p:nvSpPr>
            <p:cNvPr id="20" name="Vertical Scroll 19"/>
            <p:cNvSpPr/>
            <p:nvPr/>
          </p:nvSpPr>
          <p:spPr>
            <a:xfrm>
              <a:off x="5239915" y="3026399"/>
              <a:ext cx="1491840" cy="737810"/>
            </a:xfrm>
            <a:prstGeom prst="verticalScrol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err="1" smtClean="0">
                  <a:solidFill>
                    <a:schemeClr val="tx1"/>
                  </a:solidFill>
                </a:rPr>
                <a:t>ApplyBlocks</a:t>
              </a:r>
              <a:endParaRPr lang="en-US" sz="8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CUDA</a:t>
              </a:r>
              <a:endParaRPr lang="en-US" sz="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395536" y="5268204"/>
            <a:ext cx="2160240" cy="1257140"/>
          </a:xfrm>
          <a:prstGeom prst="cloudCallout">
            <a:avLst>
              <a:gd name="adj1" fmla="val 89592"/>
              <a:gd name="adj2" fmla="val -674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 smtClean="0">
                <a:solidFill>
                  <a:schemeClr val="tx1"/>
                </a:solidFill>
              </a:rPr>
              <a:t>Motivation </a:t>
            </a:r>
            <a:r>
              <a:rPr lang="de-CH" dirty="0" err="1" smtClean="0">
                <a:solidFill>
                  <a:schemeClr val="tx1"/>
                </a:solidFill>
              </a:rPr>
              <a:t>to</a:t>
            </a:r>
            <a:r>
              <a:rPr lang="de-CH" dirty="0" smtClean="0">
                <a:solidFill>
                  <a:schemeClr val="tx1"/>
                </a:solidFill>
              </a:rPr>
              <a:t> </a:t>
            </a:r>
            <a:r>
              <a:rPr lang="de-CH" dirty="0" err="1" smtClean="0">
                <a:solidFill>
                  <a:schemeClr val="tx1"/>
                </a:solidFill>
              </a:rPr>
              <a:t>use</a:t>
            </a:r>
            <a:r>
              <a:rPr lang="de-CH" dirty="0" smtClean="0">
                <a:solidFill>
                  <a:schemeClr val="tx1"/>
                </a:solidFill>
              </a:rPr>
              <a:t> C++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40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</a:t>
            </a:r>
            <a:r>
              <a:rPr lang="en-US" dirty="0"/>
              <a:t>t</a:t>
            </a:r>
            <a:r>
              <a:rPr lang="en-US" dirty="0" smtClean="0"/>
              <a:t>ogether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7543" y="3501008"/>
            <a:ext cx="3711791" cy="2304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283967" y="3212976"/>
            <a:ext cx="4791911" cy="13681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half" idx="1"/>
          </p:nvPr>
        </p:nvSpPr>
        <p:spPr>
          <a:xfrm>
            <a:off x="467543" y="908719"/>
            <a:ext cx="3711792" cy="5760641"/>
          </a:xfrm>
          <a:noFill/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lvl="0" indent="0">
              <a:buNone/>
            </a:pPr>
            <a:r>
              <a:rPr lang="en-US" sz="1200" b="1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enum</a:t>
            </a:r>
            <a:r>
              <a:rPr lang="en-US" sz="12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 </a:t>
            </a: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data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lap 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};</a:t>
            </a:r>
          </a:p>
          <a:p>
            <a:pPr marL="0" lvl="0" indent="0">
              <a:buNone/>
            </a:pPr>
            <a:endParaRPr lang="en-US" sz="1200" b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lvl="0" indent="0">
              <a:buNone/>
            </a:pPr>
            <a:r>
              <a:rPr lang="en-US" sz="12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template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200" b="1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typename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err="1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TEnv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&gt; </a:t>
            </a:r>
          </a:p>
          <a:p>
            <a:pPr marL="0" lvl="0" indent="0">
              <a:buNone/>
            </a:pPr>
            <a:r>
              <a:rPr lang="en-US" sz="1200" b="1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Lap</a:t>
            </a:r>
            <a:endParaRPr lang="en-US" sz="1200" b="1" dirty="0">
              <a:solidFill>
                <a:srgbClr val="010001"/>
              </a:solidFill>
              <a:latin typeface="Consolas" pitchFamily="49" charset="0"/>
              <a:cs typeface="Consolas" pitchFamily="49" charset="0"/>
            </a:endParaRPr>
          </a:p>
          <a:p>
            <a:pPr marL="0" lvl="0" indent="0">
              <a:buNone/>
            </a:pP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lvl="0" indent="0">
              <a:buNone/>
            </a:pP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  STENCIL_STAGE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b="1" dirty="0" err="1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TEnv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lvl="0" indent="0">
              <a:buNone/>
            </a:pP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marL="0" lvl="0" indent="0">
              <a:buNone/>
            </a:pP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  STAGE_PARAMETER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b="1" dirty="0" err="1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FullDomain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data)</a:t>
            </a:r>
          </a:p>
          <a:p>
            <a:pPr marL="0" lvl="0" indent="0">
              <a:buNone/>
            </a:pP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  STAGE_PARAMETER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b="1" dirty="0" err="1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FullDomain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lap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lvl="0" indent="0">
              <a:buNone/>
            </a:pPr>
            <a:r>
              <a:rPr lang="en-US" sz="1200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</a:t>
            </a:r>
          </a:p>
          <a:p>
            <a:pPr marL="0" lvl="0" indent="0">
              <a:buNone/>
            </a:pPr>
            <a:r>
              <a:rPr lang="en-US" sz="12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 static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Do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Context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err="1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ctx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200" b="1" dirty="0" err="1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FullDomain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lvl="0" indent="0">
              <a:buNone/>
            </a:pP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{</a:t>
            </a:r>
          </a:p>
          <a:p>
            <a:pPr marL="0" lvl="0" indent="0">
              <a:buNone/>
            </a:pP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b="1" dirty="0" err="1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ctx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</a:t>
            </a: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lap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Center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()] = </a:t>
            </a:r>
            <a:endParaRPr lang="en-US" sz="12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marL="0" lvl="0" indent="0">
              <a:buNone/>
            </a:pP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-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4.0 * </a:t>
            </a:r>
            <a:r>
              <a:rPr lang="en-US" sz="1200" b="1" dirty="0" err="1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ctx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[data::Center()] +</a:t>
            </a:r>
          </a:p>
          <a:p>
            <a:pPr marL="0" lvl="0" indent="0">
              <a:buNone/>
            </a:pP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200" b="1" dirty="0" err="1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ctx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[data::At(iplus1)] 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+ </a:t>
            </a:r>
          </a:p>
          <a:p>
            <a:pPr marL="0" lvl="0" indent="0"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200" b="1" dirty="0" err="1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ctx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[data::At(iminus1)] + </a:t>
            </a:r>
          </a:p>
          <a:p>
            <a:pPr marL="0" lvl="0" indent="0"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200" b="1" dirty="0" err="1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ctx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[data::At(jplus1)] + </a:t>
            </a:r>
            <a:endParaRPr lang="en-US" sz="1200" b="1" dirty="0" smtClean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marL="0" lvl="0" indent="0">
              <a:buNone/>
            </a:pP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200" b="1" dirty="0" err="1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ctx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[data</a:t>
            </a: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::At(jminus1)];</a:t>
            </a:r>
          </a:p>
          <a:p>
            <a:pPr marL="0" lvl="0" indent="0">
              <a:buNone/>
            </a:pPr>
            <a:r>
              <a:rPr lang="en-US" sz="12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lvl="0" indent="0"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};</a:t>
            </a:r>
            <a:endParaRPr lang="en-US" sz="1200" b="1" dirty="0">
              <a:solidFill>
                <a:srgbClr val="00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283967" y="908720"/>
            <a:ext cx="4791911" cy="5760640"/>
          </a:xfrm>
          <a:prstGeom prst="rect">
            <a:avLst/>
          </a:prstGeom>
          <a:noFill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1200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IJKRealField</a:t>
            </a:r>
            <a:r>
              <a:rPr lang="en-US" sz="12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lapfield</a:t>
            </a:r>
            <a:r>
              <a:rPr lang="en-US" sz="12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datafield</a:t>
            </a:r>
            <a:r>
              <a:rPr lang="en-US" sz="1200" b="1" i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Stencil </a:t>
            </a:r>
            <a:r>
              <a:rPr lang="en-US" sz="1200" b="1" dirty="0" err="1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stencil</a:t>
            </a:r>
            <a:r>
              <a:rPr lang="en-US" sz="1200" b="1" dirty="0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FontTx/>
              <a:buNone/>
            </a:pPr>
            <a:endParaRPr lang="en-US" sz="1200" b="1" dirty="0" smtClean="0">
              <a:solidFill>
                <a:srgbClr val="010001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FontTx/>
              <a:buNone/>
            </a:pPr>
            <a:r>
              <a:rPr lang="en-US" sz="1200" b="1" dirty="0" err="1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StencilCompiler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::</a:t>
            </a:r>
            <a:r>
              <a:rPr lang="en-US" sz="1200" b="1" dirty="0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Build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  stencil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 </a:t>
            </a:r>
          </a:p>
          <a:p>
            <a:pPr marL="0" indent="0">
              <a:buFontTx/>
              <a:buNone/>
            </a:pPr>
            <a:r>
              <a:rPr lang="de-CH" sz="1200" b="1" dirty="0" smtClean="0">
                <a:solidFill>
                  <a:srgbClr val="A31515"/>
                </a:solidFill>
                <a:latin typeface="Consolas" pitchFamily="49" charset="0"/>
                <a:cs typeface="Consolas" pitchFamily="49" charset="0"/>
              </a:rPr>
              <a:t>  "</a:t>
            </a:r>
            <a:r>
              <a:rPr lang="de-CH" sz="1200" b="1" dirty="0" err="1" smtClean="0">
                <a:solidFill>
                  <a:srgbClr val="A31515"/>
                </a:solidFill>
                <a:latin typeface="Consolas" pitchFamily="49" charset="0"/>
                <a:cs typeface="Consolas" pitchFamily="49" charset="0"/>
              </a:rPr>
              <a:t>Example</a:t>
            </a:r>
            <a:r>
              <a:rPr lang="de-CH" sz="1200" b="1" dirty="0" smtClean="0">
                <a:solidFill>
                  <a:srgbClr val="A31515"/>
                </a:solidFill>
                <a:latin typeface="Consolas" pitchFamily="49" charset="0"/>
                <a:cs typeface="Consolas" pitchFamily="49" charset="0"/>
              </a:rPr>
              <a:t>"</a:t>
            </a:r>
            <a:r>
              <a:rPr lang="de-CH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200" b="1" dirty="0" err="1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calculationDomainSize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2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StencilConfiguration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&lt;Real, </a:t>
            </a:r>
            <a:r>
              <a:rPr lang="en-US" sz="12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BlockSize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&lt;32,4&gt; &gt;(),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  …</a:t>
            </a:r>
          </a:p>
          <a:p>
            <a:pPr marL="0" indent="0">
              <a:buFontTx/>
              <a:buNone/>
            </a:pPr>
            <a:r>
              <a:rPr lang="en-US" sz="1200" b="1" dirty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err="1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define_sweep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200" b="1" dirty="0" err="1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KLoopFullDomain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&gt;(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200" b="1" dirty="0" err="1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define_stages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200" b="1" dirty="0" err="1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StencilStage</a:t>
            </a:r>
            <a:r>
              <a:rPr lang="en-US" sz="1200" b="1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&lt;Lap,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err="1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IJRange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200" b="1" dirty="0" smtClean="0">
                <a:solidFill>
                  <a:srgbClr val="010001"/>
                </a:solidFill>
                <a:latin typeface="Consolas" pitchFamily="49" charset="0"/>
                <a:cs typeface="Consolas" pitchFamily="49" charset="0"/>
              </a:rPr>
              <a:t>cComplete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,0,0,0,0&gt; &gt;()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  )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) 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…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FontTx/>
              <a:buNone/>
            </a:pPr>
            <a:endParaRPr lang="en-US" sz="1200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for(</a:t>
            </a:r>
            <a:r>
              <a:rPr lang="en-US" sz="12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step = 0; step &lt; 10; ++step)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FontTx/>
              <a:buNone/>
            </a:pPr>
            <a:r>
              <a:rPr lang="en-US" sz="12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200" b="1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stencil.Apply</a:t>
            </a:r>
            <a:r>
              <a:rPr lang="en-US" sz="12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();</a:t>
            </a:r>
            <a:r>
              <a:rPr lang="en-US" sz="1200" b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indent="0">
              <a:buFontTx/>
              <a:buNone/>
            </a:pPr>
            <a:r>
              <a:rPr lang="en-US" sz="1200" b="1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rPr>
              <a:t>}</a:t>
            </a:r>
            <a:endParaRPr lang="en-US" sz="2400" b="1" dirty="0">
              <a:solidFill>
                <a:schemeClr val="tx1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2451018" y="1707654"/>
            <a:ext cx="1584176" cy="864096"/>
          </a:xfrm>
          <a:prstGeom prst="wedgeEllipseCallout">
            <a:avLst>
              <a:gd name="adj1" fmla="val -63653"/>
              <a:gd name="adj2" fmla="val 10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Update-function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756754" y="4968552"/>
            <a:ext cx="3351750" cy="1844824"/>
            <a:chOff x="6012160" y="5013176"/>
            <a:chExt cx="3063718" cy="1844824"/>
          </a:xfrm>
        </p:grpSpPr>
        <p:sp>
          <p:nvSpPr>
            <p:cNvPr id="11" name="Rectangle 10"/>
            <p:cNvSpPr/>
            <p:nvPr/>
          </p:nvSpPr>
          <p:spPr>
            <a:xfrm>
              <a:off x="6012160" y="5799687"/>
              <a:ext cx="3063718" cy="34118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r>
                <a:rPr lang="en-US" sz="1200" b="1" kern="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   lap(</a:t>
              </a:r>
              <a:r>
                <a:rPr lang="en-US" sz="1200" b="1" kern="0" dirty="0" err="1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i,j,k</a:t>
              </a:r>
              <a:r>
                <a:rPr lang="en-US" sz="1200" b="1" kern="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) = data(i+1,j,k) </a:t>
              </a:r>
              <a:r>
                <a:rPr lang="en-US" sz="1200" b="1" kern="0" dirty="0" smtClean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+ … </a:t>
              </a:r>
              <a:endParaRPr lang="en-US" sz="2400" dirty="0" smtClean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2160" y="6139119"/>
              <a:ext cx="3063718" cy="71888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eaLnBrk="0" hangingPunct="0">
                <a:spcBef>
                  <a:spcPct val="20000"/>
                </a:spcBef>
              </a:pPr>
              <a:r>
                <a:rPr lang="en-US" sz="1200" b="1" dirty="0">
                  <a:solidFill>
                    <a:srgbClr val="0000FF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200" b="1" dirty="0" smtClean="0">
                  <a:solidFill>
                    <a:srgbClr val="0000FF"/>
                  </a:solidFill>
                  <a:latin typeface="Consolas" pitchFamily="49" charset="0"/>
                  <a:cs typeface="Consolas" pitchFamily="49" charset="0"/>
                </a:rPr>
                <a:t>   ENDDO</a:t>
              </a:r>
              <a:endParaRPr lang="en-US" sz="1200" b="1" kern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endParaRPr>
            </a:p>
            <a:p>
              <a:pPr lvl="0" eaLnBrk="0" hangingPunct="0">
                <a:spcBef>
                  <a:spcPct val="20000"/>
                </a:spcBef>
              </a:pPr>
              <a:r>
                <a:rPr lang="en-US" sz="1200" b="1" kern="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200" b="1" dirty="0">
                  <a:solidFill>
                    <a:srgbClr val="0000FF"/>
                  </a:solidFill>
                  <a:latin typeface="Consolas" pitchFamily="49" charset="0"/>
                  <a:cs typeface="Consolas" pitchFamily="49" charset="0"/>
                </a:rPr>
                <a:t>ENDDO</a:t>
              </a:r>
              <a:endParaRPr lang="en-US" sz="1200" b="1" kern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endParaRPr>
            </a:p>
            <a:p>
              <a:pPr lvl="0" eaLnBrk="0" hangingPunct="0">
                <a:spcBef>
                  <a:spcPct val="20000"/>
                </a:spcBef>
              </a:pPr>
              <a:r>
                <a:rPr lang="en-US" sz="1200" b="1" dirty="0">
                  <a:solidFill>
                    <a:srgbClr val="0000FF"/>
                  </a:solidFill>
                  <a:latin typeface="Consolas" pitchFamily="49" charset="0"/>
                  <a:cs typeface="Consolas" pitchFamily="49" charset="0"/>
                </a:rPr>
                <a:t>ENDDO</a:t>
              </a:r>
              <a:endParaRPr lang="en-US" sz="2400" dirty="0">
                <a:solidFill>
                  <a:schemeClr val="tx1"/>
                </a:solidFill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012160" y="5013176"/>
              <a:ext cx="3063718" cy="786511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eaLnBrk="0" hangingPunct="0">
                <a:spcBef>
                  <a:spcPct val="20000"/>
                </a:spcBef>
              </a:pPr>
              <a:r>
                <a:rPr lang="en-US" sz="1200" b="1" dirty="0">
                  <a:solidFill>
                    <a:srgbClr val="0000FF"/>
                  </a:solidFill>
                  <a:latin typeface="Consolas" pitchFamily="49" charset="0"/>
                  <a:cs typeface="Consolas" pitchFamily="49" charset="0"/>
                </a:rPr>
                <a:t>DO </a:t>
              </a:r>
              <a:r>
                <a:rPr lang="en-US" sz="1200" b="1" kern="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k = 1, </a:t>
              </a:r>
              <a:r>
                <a:rPr lang="en-US" sz="1200" b="1" kern="0" dirty="0" err="1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ke</a:t>
              </a:r>
              <a:endParaRPr lang="en-US" sz="1200" b="1" kern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endParaRPr>
            </a:p>
            <a:p>
              <a:pPr lvl="0" eaLnBrk="0" hangingPunct="0">
                <a:spcBef>
                  <a:spcPct val="20000"/>
                </a:spcBef>
              </a:pPr>
              <a:r>
                <a:rPr lang="en-US" sz="1200" b="1" kern="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</a:t>
              </a:r>
              <a:r>
                <a:rPr lang="en-US" sz="1200" b="1" dirty="0">
                  <a:solidFill>
                    <a:srgbClr val="0000FF"/>
                  </a:solidFill>
                  <a:latin typeface="Consolas" pitchFamily="49" charset="0"/>
                  <a:cs typeface="Consolas" pitchFamily="49" charset="0"/>
                </a:rPr>
                <a:t>DO</a:t>
              </a:r>
              <a:r>
                <a:rPr lang="en-US" sz="1200" b="1" kern="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j = </a:t>
              </a:r>
              <a:r>
                <a:rPr lang="en-US" sz="1200" b="1" kern="0" dirty="0" err="1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jstart</a:t>
              </a:r>
              <a:r>
                <a:rPr lang="en-US" sz="1200" b="1" kern="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sz="1200" b="1" kern="0" dirty="0" err="1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jend</a:t>
              </a:r>
              <a:endParaRPr lang="en-US" sz="1200" b="1" kern="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endParaRPr>
            </a:p>
            <a:p>
              <a:pPr lvl="0" eaLnBrk="0" hangingPunct="0">
                <a:spcBef>
                  <a:spcPct val="20000"/>
                </a:spcBef>
              </a:pPr>
              <a:r>
                <a:rPr lang="en-US" sz="1200" b="1" kern="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 </a:t>
              </a:r>
              <a:r>
                <a:rPr lang="en-US" sz="1200" b="1" dirty="0">
                  <a:solidFill>
                    <a:srgbClr val="0000FF"/>
                  </a:solidFill>
                  <a:latin typeface="Consolas" pitchFamily="49" charset="0"/>
                  <a:cs typeface="Consolas" pitchFamily="49" charset="0"/>
                </a:rPr>
                <a:t>DO</a:t>
              </a:r>
              <a:r>
                <a:rPr lang="en-US" sz="1200" b="1" kern="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sz="1200" b="1" kern="0" dirty="0" err="1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i</a:t>
              </a:r>
              <a:r>
                <a:rPr lang="en-US" sz="1200" b="1" kern="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= </a:t>
              </a:r>
              <a:r>
                <a:rPr lang="en-US" sz="1200" b="1" kern="0" dirty="0" err="1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istart</a:t>
              </a:r>
              <a:r>
                <a:rPr lang="en-US" sz="1200" b="1" kern="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, </a:t>
              </a:r>
              <a:r>
                <a:rPr lang="en-US" sz="1200" b="1" kern="0" dirty="0" err="1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iend</a:t>
              </a:r>
              <a:r>
                <a:rPr lang="en-US" sz="1200" b="1" kern="0" dirty="0">
                  <a:solidFill>
                    <a:srgbClr val="000000"/>
                  </a:solidFill>
                  <a:latin typeface="Consolas" pitchFamily="49" charset="0"/>
                  <a:cs typeface="Consolas" pitchFamily="49" charset="0"/>
                </a:rPr>
                <a:t>   </a:t>
              </a:r>
            </a:p>
          </p:txBody>
        </p:sp>
      </p:grpSp>
      <p:cxnSp>
        <p:nvCxnSpPr>
          <p:cNvPr id="14" name="Straight Arrow Connector 13"/>
          <p:cNvCxnSpPr>
            <a:endCxn id="11" idx="1"/>
          </p:cNvCxnSpPr>
          <p:nvPr/>
        </p:nvCxnSpPr>
        <p:spPr>
          <a:xfrm>
            <a:off x="4035194" y="5589240"/>
            <a:ext cx="1721560" cy="336415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6516216" y="4221088"/>
            <a:ext cx="617573" cy="915868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Callout 15"/>
          <p:cNvSpPr/>
          <p:nvPr/>
        </p:nvSpPr>
        <p:spPr>
          <a:xfrm>
            <a:off x="6386162" y="1608802"/>
            <a:ext cx="1584176" cy="864096"/>
          </a:xfrm>
          <a:prstGeom prst="wedgeEllipseCallout">
            <a:avLst>
              <a:gd name="adj1" fmla="val -60207"/>
              <a:gd name="adj2" fmla="val 239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Stencil Setup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Pros and Cons of the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Pros</a:t>
            </a:r>
          </a:p>
          <a:p>
            <a:r>
              <a:rPr lang="en-US" dirty="0" smtClean="0"/>
              <a:t>Performance and portability</a:t>
            </a:r>
          </a:p>
          <a:p>
            <a:r>
              <a:rPr lang="en-US" dirty="0" smtClean="0"/>
              <a:t>Better separation of implementation strategy and algorithm</a:t>
            </a:r>
          </a:p>
          <a:p>
            <a:r>
              <a:rPr lang="en-US" dirty="0" smtClean="0"/>
              <a:t>The library suggest / forces certain coding conventions and styles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Cons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It is not a free lunch maintenance is necessary</a:t>
            </a:r>
          </a:p>
          <a:p>
            <a:pPr marL="268288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Adding support for new hardware platforms</a:t>
            </a:r>
          </a:p>
          <a:p>
            <a:pPr marL="268288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Implementation of library extensions e.g. indirect addressing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8326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Single-node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889" y="1124744"/>
            <a:ext cx="8029575" cy="302433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CPU / </a:t>
            </a:r>
            <a:r>
              <a:rPr lang="en-US" b="1" dirty="0" err="1" smtClean="0"/>
              <a:t>OpenMP</a:t>
            </a:r>
            <a:r>
              <a:rPr lang="en-US" b="1" dirty="0" smtClean="0"/>
              <a:t> Backend</a:t>
            </a:r>
          </a:p>
          <a:p>
            <a:r>
              <a:rPr lang="en-US" dirty="0" smtClean="0"/>
              <a:t>Factor 1.6x - 1.7x faster than the COSMO </a:t>
            </a:r>
            <a:r>
              <a:rPr lang="en-US" dirty="0" err="1" smtClean="0"/>
              <a:t>dycore</a:t>
            </a:r>
            <a:endParaRPr lang="en-US" dirty="0" smtClean="0"/>
          </a:p>
          <a:p>
            <a:r>
              <a:rPr lang="en-US" dirty="0" smtClean="0"/>
              <a:t>No explicit use of vector instructions (10% up to 30% improvement)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GPU / CUDA backend</a:t>
            </a:r>
          </a:p>
          <a:p>
            <a:r>
              <a:rPr lang="en-US" dirty="0" smtClean="0"/>
              <a:t>Tesla M2090 (GPU with 150 GB/s memory bandwidth) is roughly a factor 2.6x faster than </a:t>
            </a:r>
            <a:r>
              <a:rPr lang="en-US" dirty="0" err="1" smtClean="0"/>
              <a:t>Interlagos</a:t>
            </a:r>
            <a:r>
              <a:rPr lang="en-US" dirty="0" smtClean="0"/>
              <a:t> (CPU with 52 GB/s memory bandwidth)</a:t>
            </a:r>
          </a:p>
          <a:p>
            <a:r>
              <a:rPr lang="en-US" dirty="0" smtClean="0"/>
              <a:t>Ongoing performance optimizations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7949939"/>
              </p:ext>
            </p:extLst>
          </p:nvPr>
        </p:nvGraphicFramePr>
        <p:xfrm>
          <a:off x="755576" y="4293096"/>
          <a:ext cx="7992888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79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s_Präsentatio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ANGE Inhal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OT Inhal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LAU Inhalt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GRÜN Titelfoli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RANGE Titelfoli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ROT Titelfoli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U Titelfolie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scs_Präsentation</Template>
  <TotalTime>0</TotalTime>
  <Words>656</Words>
  <Application>Microsoft Office PowerPoint</Application>
  <PresentationFormat>On-screen Show (4:3)</PresentationFormat>
  <Paragraphs>172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scs_Präsentation</vt:lpstr>
      <vt:lpstr>ORANGE Inhalt</vt:lpstr>
      <vt:lpstr>ROT Inhalt</vt:lpstr>
      <vt:lpstr>BLAU Inhalt</vt:lpstr>
      <vt:lpstr>GRÜN Titelfolie</vt:lpstr>
      <vt:lpstr>ORANGE Titelfolie</vt:lpstr>
      <vt:lpstr>ROT Titelfolie</vt:lpstr>
      <vt:lpstr>BLAU Titelfolie</vt:lpstr>
      <vt:lpstr>Dycore Rewrite</vt:lpstr>
      <vt:lpstr>Status dycore rewrite</vt:lpstr>
      <vt:lpstr>Stencil computations</vt:lpstr>
      <vt:lpstr>Stencil library development</vt:lpstr>
      <vt:lpstr>Stencil code concepts</vt:lpstr>
      <vt:lpstr>Loop-Logic expressed using a DSEL</vt:lpstr>
      <vt:lpstr>Putting it all together</vt:lpstr>
      <vt:lpstr>Pros and Cons of the approach</vt:lpstr>
      <vt:lpstr>Single-node performance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Gysi Tobias</dc:creator>
  <cp:lastModifiedBy>Gysi Tobias</cp:lastModifiedBy>
  <cp:revision>283</cp:revision>
  <cp:lastPrinted>2011-09-08T14:23:40Z</cp:lastPrinted>
  <dcterms:created xsi:type="dcterms:W3CDTF">2012-01-09T12:05:58Z</dcterms:created>
  <dcterms:modified xsi:type="dcterms:W3CDTF">2012-09-12T06:38:15Z</dcterms:modified>
</cp:coreProperties>
</file>