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300" r:id="rId7"/>
    <p:sldId id="320" r:id="rId8"/>
    <p:sldId id="281" r:id="rId9"/>
    <p:sldId id="265" r:id="rId10"/>
    <p:sldId id="321" r:id="rId11"/>
    <p:sldId id="282" r:id="rId12"/>
    <p:sldId id="322" r:id="rId13"/>
    <p:sldId id="264" r:id="rId14"/>
    <p:sldId id="295" r:id="rId15"/>
    <p:sldId id="325" r:id="rId16"/>
    <p:sldId id="326" r:id="rId17"/>
    <p:sldId id="314" r:id="rId18"/>
    <p:sldId id="316" r:id="rId19"/>
    <p:sldId id="363" r:id="rId20"/>
    <p:sldId id="360" r:id="rId21"/>
    <p:sldId id="362" r:id="rId22"/>
    <p:sldId id="364" r:id="rId23"/>
    <p:sldId id="366" r:id="rId24"/>
    <p:sldId id="367" r:id="rId25"/>
    <p:sldId id="369" r:id="rId26"/>
    <p:sldId id="373" r:id="rId27"/>
    <p:sldId id="374" r:id="rId28"/>
    <p:sldId id="375" r:id="rId29"/>
    <p:sldId id="377" r:id="rId30"/>
    <p:sldId id="378" r:id="rId31"/>
    <p:sldId id="384" r:id="rId32"/>
    <p:sldId id="312" r:id="rId33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84892" autoAdjust="0"/>
  </p:normalViewPr>
  <p:slideViewPr>
    <p:cSldViewPr>
      <p:cViewPr>
        <p:scale>
          <a:sx n="75" d="100"/>
          <a:sy n="75" d="100"/>
        </p:scale>
        <p:origin x="-1422" y="-72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309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711CDFB2-E479-4914-9EB1-E39C8E3A08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2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22A8A1D-BAC1-4369-A3A5-2614C02FE5C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44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6310F-F0C1-4E70-8393-C6918583503D}" type="slidenum">
              <a:rPr lang="de-CH"/>
              <a:pPr/>
              <a:t>14</a:t>
            </a:fld>
            <a:endParaRPr lang="de-CH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Um lokale Vorhersagen zu machen, verwendet man ein 3-stufiges Verfahren:</a:t>
            </a:r>
          </a:p>
          <a:p>
            <a:r>
              <a:rPr lang="de-CH" dirty="0"/>
              <a:t>Zuerst ein globales Modell, das das Verhalten der Atmosphäre auf dem ganzen Globus vorhersagt. Dazu wird die Kugel mit einem Gitternetz überzogen, dessen Maschenweite ca. 16km beträgt.</a:t>
            </a:r>
          </a:p>
          <a:p>
            <a:r>
              <a:rPr lang="de-CH" dirty="0"/>
              <a:t>Auf einem Ausschnitt über Europa wird die Prognose auf einem Gitter mit 6.6km Maschen verfeinert (COSMO-7).</a:t>
            </a:r>
          </a:p>
          <a:p>
            <a:r>
              <a:rPr lang="de-CH" dirty="0"/>
              <a:t>Über dem Alpenbogen wird ein Netz mit 2.2km </a:t>
            </a:r>
            <a:r>
              <a:rPr lang="de-CH" dirty="0" err="1"/>
              <a:t>Machenweite</a:t>
            </a:r>
            <a:r>
              <a:rPr lang="de-CH" dirty="0"/>
              <a:t> aufgespannt (COSMO-2). Damit erhält man viel mehr Details, wie z.B. die Alpentäler.</a:t>
            </a:r>
          </a:p>
          <a:p>
            <a:r>
              <a:rPr lang="de-CH" dirty="0"/>
              <a:t>Das jeweils eingebettete Modell braucht die Vorhersagen des übergeordneten an den Rändern (Ein- und Ausströmen der Luft).</a:t>
            </a:r>
          </a:p>
          <a:p>
            <a:r>
              <a:rPr lang="de-CH" dirty="0"/>
              <a:t>Faustregel: eine 24h Vorhersage muss in 30‘ erstellt werden können, damit sie nützlich ist. Je enger die Maschen, desto grösser der Rechenaufwand, deshalb die immer kleineren Gebiete.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 smtClean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Hardware: Intel Xeon-based Linux cluster, 256 cores (32 nodes of two 4-core X5570 CPUs), over 2.5 TFLOPS</a:t>
            </a:r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9460" name="Symbol zastępczy numeru slajdu 4"/>
          <p:cNvSpPr txBox="1">
            <a:spLocks noGrp="1"/>
          </p:cNvSpPr>
          <p:nvPr/>
        </p:nvSpPr>
        <p:spPr bwMode="auto">
          <a:xfrm>
            <a:off x="3884120" y="8685413"/>
            <a:ext cx="2972280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53961D1-4DD8-4698-88BA-3BF825559959}" type="slidenum">
              <a:rPr lang="pl-PL" sz="1200" b="0">
                <a:latin typeface="+mn-lt"/>
              </a:rPr>
              <a:pPr algn="r">
                <a:defRPr/>
              </a:pPr>
              <a:t>21</a:t>
            </a:fld>
            <a:endParaRPr lang="pl-PL" sz="1200" b="0">
              <a:latin typeface="+mn-lt"/>
            </a:endParaRPr>
          </a:p>
        </p:txBody>
      </p:sp>
      <p:sp>
        <p:nvSpPr>
          <p:cNvPr id="19461" name="Symbol zastępczy nagłówka 5"/>
          <p:cNvSpPr txBox="1">
            <a:spLocks noGrp="1"/>
          </p:cNvSpPr>
          <p:nvPr/>
        </p:nvSpPr>
        <p:spPr bwMode="auto">
          <a:xfrm>
            <a:off x="0" y="0"/>
            <a:ext cx="2972280" cy="457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pl-PL" sz="1200" b="0" dirty="0">
                <a:latin typeface="+mn-lt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9460" name="Symbol zastępczy numeru slajdu 4"/>
          <p:cNvSpPr txBox="1">
            <a:spLocks noGrp="1"/>
          </p:cNvSpPr>
          <p:nvPr/>
        </p:nvSpPr>
        <p:spPr bwMode="auto">
          <a:xfrm>
            <a:off x="3884120" y="8685413"/>
            <a:ext cx="2972280" cy="4571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8AC7F1-17F6-4BDF-96AF-26D4DCFC8527}" type="slidenum">
              <a:rPr lang="pl-PL" sz="1200" b="0">
                <a:latin typeface="+mn-lt"/>
              </a:rPr>
              <a:pPr algn="r">
                <a:defRPr/>
              </a:pPr>
              <a:t>22</a:t>
            </a:fld>
            <a:endParaRPr lang="pl-PL" sz="1200" b="0">
              <a:latin typeface="+mn-lt"/>
            </a:endParaRPr>
          </a:p>
        </p:txBody>
      </p:sp>
      <p:sp>
        <p:nvSpPr>
          <p:cNvPr id="19461" name="Symbol zastępczy nagłówka 5"/>
          <p:cNvSpPr txBox="1">
            <a:spLocks noGrp="1"/>
          </p:cNvSpPr>
          <p:nvPr/>
        </p:nvSpPr>
        <p:spPr bwMode="auto">
          <a:xfrm>
            <a:off x="0" y="0"/>
            <a:ext cx="2972280" cy="457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pl-PL" sz="1200" b="0" dirty="0">
                <a:latin typeface="+mn-lt"/>
              </a:rPr>
              <a:t>Instytut Meteorologii i Gospodarki Wodnej - Państwowy Instytut Badawczy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01713" y="708025"/>
            <a:ext cx="4897437" cy="3402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626" tIns="45813" rIns="91626" bIns="4581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1813"/>
            <a:ext cx="50276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6F5469-2FAB-4F55-806F-29F26BCDAB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70F451-BEF9-4CB5-837C-182B4C92CE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70F451-BEF9-4CB5-837C-182B4C92CE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4572000" y="388938"/>
            <a:ext cx="3581400" cy="257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6625" y="388938"/>
            <a:ext cx="199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524625"/>
            <a:ext cx="1816100" cy="2079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FE 13  – </a:t>
            </a:r>
            <a:fld id="{BD3CA2B2-762B-4ADE-BA54-3F011A5D0FFF}" type="datetime1">
              <a:rPr lang="de-DE"/>
              <a:pPr>
                <a:defRPr/>
              </a:pPr>
              <a:t>13.09.2012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52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high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88913"/>
            <a:ext cx="2160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lang="de-CH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noProof="0" dirty="0" err="1" smtClean="0"/>
              <a:t>Beispieltraktandum</a:t>
            </a:r>
            <a:endParaRPr lang="en-US" noProof="0" dirty="0" smtClean="0"/>
          </a:p>
          <a:p>
            <a:r>
              <a:rPr lang="en-US" noProof="0" dirty="0" err="1" smtClean="0"/>
              <a:t>Ein</a:t>
            </a:r>
            <a:r>
              <a:rPr lang="en-US" noProof="0" dirty="0" smtClean="0"/>
              <a:t> </a:t>
            </a:r>
            <a:r>
              <a:rPr lang="en-US" noProof="0" dirty="0" err="1" smtClean="0"/>
              <a:t>weiteres</a:t>
            </a:r>
            <a:r>
              <a:rPr lang="en-US" noProof="0" dirty="0" smtClean="0"/>
              <a:t> </a:t>
            </a:r>
            <a:r>
              <a:rPr lang="en-US" noProof="0" dirty="0" err="1" smtClean="0"/>
              <a:t>Thema</a:t>
            </a:r>
            <a:endParaRPr lang="en-US" noProof="0" dirty="0" smtClean="0"/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behandelnde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1</a:t>
            </a:r>
          </a:p>
          <a:p>
            <a:pPr lvl="1"/>
            <a:r>
              <a:rPr lang="en-US" noProof="0" dirty="0" err="1" smtClean="0"/>
              <a:t>Eingabe</a:t>
            </a:r>
            <a:r>
              <a:rPr lang="en-US" noProof="0" dirty="0" smtClean="0"/>
              <a:t> 2</a:t>
            </a:r>
          </a:p>
          <a:p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verabschiedende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Anträge</a:t>
            </a:r>
            <a:endParaRPr lang="en-US" noProof="0" dirty="0" smtClean="0"/>
          </a:p>
          <a:p>
            <a:r>
              <a:rPr lang="en-US" noProof="0" dirty="0" smtClean="0"/>
              <a:t>Pause</a:t>
            </a:r>
          </a:p>
          <a:p>
            <a:r>
              <a:rPr lang="en-US" noProof="0" dirty="0" err="1" smtClean="0"/>
              <a:t>Varia</a:t>
            </a:r>
            <a:r>
              <a:rPr lang="en-US" noProof="0" dirty="0" smtClean="0"/>
              <a:t> (</a:t>
            </a:r>
            <a:r>
              <a:rPr lang="en-US" noProof="0" dirty="0" err="1" smtClean="0"/>
              <a:t>nur</a:t>
            </a:r>
            <a:r>
              <a:rPr lang="en-US" noProof="0" dirty="0" smtClean="0"/>
              <a:t> </a:t>
            </a:r>
            <a:r>
              <a:rPr lang="en-US" noProof="0" dirty="0" err="1" smtClean="0"/>
              <a:t>wenn</a:t>
            </a:r>
            <a:r>
              <a:rPr lang="en-US" noProof="0" dirty="0" smtClean="0"/>
              <a:t> </a:t>
            </a:r>
            <a:r>
              <a:rPr lang="en-US" noProof="0" dirty="0" err="1" smtClean="0"/>
              <a:t>noch</a:t>
            </a:r>
            <a:r>
              <a:rPr lang="en-US" noProof="0" dirty="0" smtClean="0"/>
              <a:t> </a:t>
            </a:r>
            <a:r>
              <a:rPr lang="en-US" noProof="0" dirty="0" err="1" smtClean="0"/>
              <a:t>genügend</a:t>
            </a:r>
            <a:r>
              <a:rPr lang="en-US" noProof="0" dirty="0" smtClean="0"/>
              <a:t> </a:t>
            </a:r>
            <a:r>
              <a:rPr lang="en-US" noProof="0" dirty="0" err="1" smtClean="0"/>
              <a:t>Zeit</a:t>
            </a:r>
            <a:r>
              <a:rPr lang="en-US" noProof="0" dirty="0" smtClean="0"/>
              <a:t>)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506339AC-23C7-4391-8C44-95C42B70F168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6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7" name="AutoShape 34"/>
          <p:cNvSpPr>
            <a:spLocks noChangeArrowheads="1"/>
          </p:cNvSpPr>
          <p:nvPr userDrawn="1"/>
        </p:nvSpPr>
        <p:spPr bwMode="auto">
          <a:xfrm>
            <a:off x="1295400" y="6164263"/>
            <a:ext cx="7232650" cy="40957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dirty="0"/>
              <a:t/>
            </a:r>
            <a:br>
              <a:rPr lang="de-CH" sz="900" dirty="0"/>
            </a:br>
            <a:r>
              <a:rPr lang="de-CH" sz="900" b="0" dirty="0" err="1"/>
              <a:t>Author</a:t>
            </a:r>
            <a:endParaRPr lang="de-CH" sz="900" b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325"/>
            <a:ext cx="7472363" cy="476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769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581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581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93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105000"/>
              </a:lnSpc>
              <a:spcBef>
                <a:spcPct val="50000"/>
              </a:spcBef>
              <a:defRPr/>
            </a:pPr>
            <a:fld id="{E3EF3468-2386-4ACB-A773-B09B2D6F92FC}" type="slidenum">
              <a:rPr lang="de-CH" sz="900" smtClean="0"/>
              <a:pPr algn="r" eaLnBrk="0" hangingPunct="0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5400" y="6164263"/>
            <a:ext cx="7232650" cy="409575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b="1" dirty="0" smtClean="0"/>
              <a:t>COSMO GM</a:t>
            </a:r>
            <a:r>
              <a:rPr lang="de-CH" sz="900" b="1" baseline="0" dirty="0" smtClean="0"/>
              <a:t> </a:t>
            </a:r>
            <a:r>
              <a:rPr lang="de-CH" sz="900" b="1" dirty="0" smtClean="0"/>
              <a:t> 2012 </a:t>
            </a:r>
            <a:r>
              <a:rPr lang="de-CH" sz="900" b="1" dirty="0" err="1" smtClean="0"/>
              <a:t>meeting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smtClean="0"/>
              <a:t>Lugano, </a:t>
            </a:r>
            <a:r>
              <a:rPr lang="de-CH" sz="900" dirty="0" smtClean="0"/>
              <a:t>13.9.2012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/>
              <a:t>Philippe.Steiner@MeteoSwiss.ch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3077" name="Picture 44" descr="Wappe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6" r:id="rId3"/>
    <p:sldLayoutId id="2147483737" r:id="rId4"/>
    <p:sldLayoutId id="2147483727" r:id="rId5"/>
    <p:sldLayoutId id="2147483728" r:id="rId6"/>
    <p:sldLayoutId id="2147483729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7189"/>
          <p:cNvSpPr>
            <a:spLocks noGrp="1"/>
          </p:cNvSpPr>
          <p:nvPr>
            <p:ph type="ctrTitle"/>
          </p:nvPr>
        </p:nvSpPr>
        <p:spPr bwMode="auto">
          <a:xfrm>
            <a:off x="1295400" y="3284538"/>
            <a:ext cx="7429500" cy="8286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sz="4400" dirty="0" smtClean="0"/>
              <a:t>COSMO STC Report</a:t>
            </a:r>
          </a:p>
        </p:txBody>
      </p:sp>
      <p:sp>
        <p:nvSpPr>
          <p:cNvPr id="21506" name="Untertitel 7190"/>
          <p:cNvSpPr>
            <a:spLocks noGrp="1"/>
          </p:cNvSpPr>
          <p:nvPr>
            <p:ph type="subTitle" idx="1"/>
          </p:nvPr>
        </p:nvSpPr>
        <p:spPr bwMode="auto">
          <a:xfrm>
            <a:off x="1331913" y="4184650"/>
            <a:ext cx="6858000" cy="12239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800" dirty="0" smtClean="0"/>
              <a:t>Lugano, 13th </a:t>
            </a:r>
            <a:r>
              <a:rPr lang="de-DE" sz="2800" dirty="0" err="1" smtClean="0"/>
              <a:t>of</a:t>
            </a:r>
            <a:r>
              <a:rPr lang="de-DE" sz="2800" dirty="0" smtClean="0"/>
              <a:t> September 2012</a:t>
            </a:r>
          </a:p>
          <a:p>
            <a:pPr algn="ctr"/>
            <a:r>
              <a:rPr lang="de-DE" sz="2800" dirty="0" smtClean="0"/>
              <a:t>Philippe Steiner</a:t>
            </a:r>
          </a:p>
        </p:txBody>
      </p:sp>
      <p:pic>
        <p:nvPicPr>
          <p:cNvPr id="21507" name="Picture 8" descr="logo_high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628775"/>
            <a:ext cx="4321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539750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Funded COSMO activities</a:t>
            </a:r>
            <a:endParaRPr dirty="0" smtClean="0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58888" y="1412875"/>
            <a:ext cx="7489825" cy="4103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CH" dirty="0" smtClean="0"/>
              <a:t>Money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licenses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dedicated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COSMO in </a:t>
            </a:r>
            <a:r>
              <a:rPr lang="de-CH" dirty="0" err="1" smtClean="0"/>
              <a:t>funding</a:t>
            </a:r>
            <a:r>
              <a:rPr lang="de-CH" dirty="0" smtClean="0"/>
              <a:t>, e.g.:</a:t>
            </a:r>
          </a:p>
          <a:p>
            <a:pPr lvl="1"/>
            <a:r>
              <a:rPr lang="de-CH" dirty="0" err="1"/>
              <a:t>v</a:t>
            </a:r>
            <a:r>
              <a:rPr lang="de-CH" dirty="0" err="1" smtClean="0"/>
              <a:t>isits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COSMO </a:t>
            </a:r>
            <a:r>
              <a:rPr lang="de-CH" dirty="0" err="1" smtClean="0"/>
              <a:t>partner</a:t>
            </a:r>
            <a:r>
              <a:rPr lang="de-CH" dirty="0" smtClean="0"/>
              <a:t> (e.g. </a:t>
            </a:r>
            <a:r>
              <a:rPr lang="de-CH" dirty="0" err="1" smtClean="0"/>
              <a:t>within</a:t>
            </a:r>
            <a:r>
              <a:rPr lang="de-CH" dirty="0" smtClean="0"/>
              <a:t> a PP/PT)</a:t>
            </a:r>
          </a:p>
          <a:p>
            <a:pPr lvl="1"/>
            <a:r>
              <a:rPr lang="de-CH" dirty="0" err="1"/>
              <a:t>i</a:t>
            </a:r>
            <a:r>
              <a:rPr lang="de-CH" dirty="0" err="1" smtClean="0"/>
              <a:t>nvitation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COSMO </a:t>
            </a:r>
            <a:r>
              <a:rPr lang="de-CH" dirty="0" err="1" smtClean="0"/>
              <a:t>meetings</a:t>
            </a:r>
            <a:r>
              <a:rPr lang="de-CH" dirty="0" smtClean="0"/>
              <a:t>/</a:t>
            </a:r>
            <a:r>
              <a:rPr lang="de-CH" dirty="0" err="1" smtClean="0"/>
              <a:t>conferences</a:t>
            </a:r>
            <a:endParaRPr lang="de-CH" dirty="0" smtClean="0"/>
          </a:p>
          <a:p>
            <a:pPr lvl="1"/>
            <a:r>
              <a:rPr lang="de-CH" dirty="0" err="1"/>
              <a:t>p</a:t>
            </a:r>
            <a:r>
              <a:rPr lang="de-CH" dirty="0" err="1" smtClean="0"/>
              <a:t>articipation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COSMO </a:t>
            </a:r>
            <a:r>
              <a:rPr lang="de-CH" dirty="0" err="1" smtClean="0"/>
              <a:t>scienstists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conferences</a:t>
            </a:r>
            <a:endParaRPr lang="de-CH" dirty="0" smtClean="0"/>
          </a:p>
          <a:p>
            <a:endParaRPr lang="de-CH" dirty="0"/>
          </a:p>
          <a:p>
            <a:r>
              <a:rPr lang="de-CH" dirty="0"/>
              <a:t>R</a:t>
            </a:r>
            <a:r>
              <a:rPr lang="de-CH" dirty="0" smtClean="0"/>
              <a:t>eview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funded</a:t>
            </a:r>
            <a:r>
              <a:rPr lang="de-CH" dirty="0" smtClean="0"/>
              <a:t> </a:t>
            </a:r>
            <a:r>
              <a:rPr lang="de-CH" dirty="0" err="1" smtClean="0"/>
              <a:t>activities</a:t>
            </a:r>
            <a:r>
              <a:rPr lang="de-CH" dirty="0" smtClean="0"/>
              <a:t> </a:t>
            </a:r>
            <a:r>
              <a:rPr lang="de-CH" dirty="0" err="1" smtClean="0"/>
              <a:t>showed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expected</a:t>
            </a:r>
            <a:r>
              <a:rPr lang="de-CH" dirty="0" smtClean="0"/>
              <a:t> </a:t>
            </a:r>
            <a:r>
              <a:rPr lang="de-CH" dirty="0" err="1" smtClean="0"/>
              <a:t>effect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intensify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exchanges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insufficient</a:t>
            </a:r>
            <a:r>
              <a:rPr lang="de-CH" dirty="0" smtClean="0"/>
              <a:t>!</a:t>
            </a:r>
            <a:endParaRPr lang="de-CH" dirty="0" smtClean="0"/>
          </a:p>
          <a:p>
            <a:endParaRPr lang="de-CH" dirty="0"/>
          </a:p>
          <a:p>
            <a:r>
              <a:rPr lang="de-CH" b="1" dirty="0" err="1" smtClean="0">
                <a:solidFill>
                  <a:srgbClr val="FF0000"/>
                </a:solidFill>
              </a:rPr>
              <a:t>Don’t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forget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to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make</a:t>
            </a:r>
            <a:r>
              <a:rPr lang="de-CH" b="1" dirty="0" smtClean="0">
                <a:solidFill>
                  <a:srgbClr val="FF0000"/>
                </a:solidFill>
              </a:rPr>
              <a:t> (</a:t>
            </a:r>
            <a:r>
              <a:rPr lang="de-CH" b="1" dirty="0" err="1" smtClean="0">
                <a:solidFill>
                  <a:srgbClr val="FF0000"/>
                </a:solidFill>
              </a:rPr>
              <a:t>good</a:t>
            </a:r>
            <a:r>
              <a:rPr lang="de-CH" b="1" dirty="0" smtClean="0">
                <a:solidFill>
                  <a:srgbClr val="FF0000"/>
                </a:solidFill>
              </a:rPr>
              <a:t>) </a:t>
            </a:r>
            <a:r>
              <a:rPr lang="de-CH" b="1" dirty="0" err="1" smtClean="0">
                <a:solidFill>
                  <a:srgbClr val="FF0000"/>
                </a:solidFill>
              </a:rPr>
              <a:t>use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this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possibility</a:t>
            </a:r>
            <a:r>
              <a:rPr lang="de-CH" b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err="1" smtClean="0"/>
              <a:t>Strategy</a:t>
            </a:r>
            <a:r>
              <a:rPr dirty="0" smtClean="0"/>
              <a:t> </a:t>
            </a:r>
            <a:r>
              <a:rPr dirty="0" err="1" smtClean="0"/>
              <a:t>of</a:t>
            </a:r>
            <a:r>
              <a:rPr dirty="0" smtClean="0"/>
              <a:t> COSMO </a:t>
            </a:r>
            <a:r>
              <a:rPr dirty="0" err="1" smtClean="0"/>
              <a:t>member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	  </a:t>
            </a:r>
            <a:r>
              <a:rPr dirty="0" err="1" smtClean="0"/>
              <a:t>for</a:t>
            </a:r>
            <a:r>
              <a:rPr dirty="0" smtClean="0"/>
              <a:t> </a:t>
            </a:r>
            <a:r>
              <a:rPr dirty="0" err="1" smtClean="0"/>
              <a:t>the</a:t>
            </a:r>
            <a:r>
              <a:rPr dirty="0" smtClean="0"/>
              <a:t> </a:t>
            </a:r>
            <a:r>
              <a:rPr dirty="0" err="1" smtClean="0"/>
              <a:t>next</a:t>
            </a:r>
            <a:r>
              <a:rPr dirty="0" smtClean="0"/>
              <a:t> </a:t>
            </a:r>
            <a:r>
              <a:rPr dirty="0" err="1" smtClean="0"/>
              <a:t>years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0243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feld 1"/>
          <p:cNvSpPr txBox="1">
            <a:spLocks noChangeArrowheads="1"/>
          </p:cNvSpPr>
          <p:nvPr/>
        </p:nvSpPr>
        <p:spPr bwMode="auto">
          <a:xfrm>
            <a:off x="250825" y="1700222"/>
            <a:ext cx="856932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30000"/>
              </a:spcBef>
              <a:defRPr/>
            </a:pPr>
            <a:r>
              <a:rPr lang="en-GB" sz="2400" b="1" dirty="0" smtClean="0"/>
              <a:t>Four strategic tasks in the </a:t>
            </a:r>
            <a:r>
              <a:rPr lang="en-GB" sz="2400" b="1" i="1" dirty="0" smtClean="0">
                <a:solidFill>
                  <a:srgbClr val="FF0000"/>
                </a:solidFill>
              </a:rPr>
              <a:t>Forecasting Strategy</a:t>
            </a:r>
          </a:p>
          <a:p>
            <a:pPr algn="l" eaLnBrk="1" hangingPunct="1">
              <a:spcBef>
                <a:spcPct val="30000"/>
              </a:spcBef>
              <a:defRPr/>
            </a:pPr>
            <a:endParaRPr lang="de-DE" sz="2400" b="1" dirty="0" smtClean="0"/>
          </a:p>
          <a:p>
            <a:pPr marL="457200" indent="-457200" algn="l" eaLnBrk="1" hangingPunct="1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GB" sz="2400" b="1" dirty="0" smtClean="0"/>
              <a:t>Centralisation / automation (partly) of production of severe weather warnings</a:t>
            </a:r>
          </a:p>
          <a:p>
            <a:pPr marL="457200" indent="-457200" algn="l" eaLnBrk="1" hangingPunct="1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GB" sz="2400" b="1" dirty="0" smtClean="0"/>
              <a:t>Integrated forecasting system for </a:t>
            </a:r>
            <a:r>
              <a:rPr lang="en-GB" sz="2400" b="1" dirty="0" err="1" smtClean="0"/>
              <a:t>nowcasting</a:t>
            </a:r>
            <a:r>
              <a:rPr lang="en-GB" sz="2400" b="1" dirty="0" smtClean="0"/>
              <a:t> and very short range forecasting</a:t>
            </a:r>
          </a:p>
          <a:p>
            <a:pPr marL="457200" indent="-457200" algn="l" eaLnBrk="1" hangingPunct="1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GB" sz="2400" b="1" dirty="0" smtClean="0"/>
              <a:t>Leading aviation service in Europe</a:t>
            </a:r>
          </a:p>
          <a:p>
            <a:pPr marL="457200" indent="-457200" algn="l" eaLnBrk="1" hangingPunct="1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GB" sz="2400" b="1" dirty="0" smtClean="0"/>
              <a:t>Support to renewable energy production </a:t>
            </a:r>
            <a:endParaRPr lang="en-GB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1132946" y="836712"/>
            <a:ext cx="4824413" cy="5762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2800" dirty="0" smtClean="0"/>
              <a:t>DWD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 2012 - 2020</a:t>
            </a:r>
          </a:p>
        </p:txBody>
      </p:sp>
      <p:pic>
        <p:nvPicPr>
          <p:cNvPr id="6" name="Picture 34" descr="DWD-BiWoCl-22-rgb_kle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9" y="188566"/>
            <a:ext cx="299243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feld 1"/>
          <p:cNvSpPr txBox="1">
            <a:spLocks noChangeArrowheads="1"/>
          </p:cNvSpPr>
          <p:nvPr/>
        </p:nvSpPr>
        <p:spPr bwMode="auto">
          <a:xfrm>
            <a:off x="250825" y="1452664"/>
            <a:ext cx="8569325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n-GB" sz="2400" b="1" dirty="0"/>
              <a:t>19 tasks in </a:t>
            </a:r>
            <a:r>
              <a:rPr lang="en-GB" sz="2400" b="1" i="1" dirty="0">
                <a:solidFill>
                  <a:srgbClr val="FF0000"/>
                </a:solidFill>
              </a:rPr>
              <a:t>Numerical Modelling Strategic Concept</a:t>
            </a:r>
            <a:r>
              <a:rPr lang="en-GB" sz="2400" b="1" dirty="0"/>
              <a:t>, e.g.</a:t>
            </a:r>
            <a:endParaRPr lang="en-GB" sz="2400" b="1" i="1" dirty="0"/>
          </a:p>
          <a:p>
            <a:pPr algn="l" eaLnBrk="1" hangingPunct="1">
              <a:spcBef>
                <a:spcPct val="30000"/>
              </a:spcBef>
            </a:pPr>
            <a:endParaRPr lang="de-DE" sz="1400" b="1" dirty="0"/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1:	</a:t>
            </a:r>
            <a:r>
              <a:rPr lang="en-GB" b="1" dirty="0" smtClean="0"/>
              <a:t>COSMO-DE-EPS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 smtClean="0"/>
              <a:t>Task 2:	ICON-EPS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 smtClean="0"/>
              <a:t>Task </a:t>
            </a:r>
            <a:r>
              <a:rPr lang="en-GB" b="1" dirty="0"/>
              <a:t>4:	ICON development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5:	Shared physics library for ICON and COSMO model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6:	Regional version of ICON together with COSMO / CLM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13:	Ensemble data assimilation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14:	Further development of operational NWP system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12:	Integrated forecasting system</a:t>
            </a:r>
          </a:p>
          <a:p>
            <a:pPr algn="l" eaLnBrk="1" hangingPunct="1">
              <a:spcBef>
                <a:spcPts val="200"/>
              </a:spcBef>
              <a:spcAft>
                <a:spcPts val="600"/>
              </a:spcAft>
              <a:buFont typeface="Arial" charset="0"/>
              <a:buChar char="•"/>
              <a:tabLst>
                <a:tab pos="1524000" algn="l"/>
                <a:tab pos="1612900" algn="l"/>
              </a:tabLst>
            </a:pPr>
            <a:r>
              <a:rPr lang="en-GB" b="1" dirty="0"/>
              <a:t>Task 19:	Forecasts in the field of renewable </a:t>
            </a:r>
            <a:r>
              <a:rPr lang="en-GB" b="1" dirty="0" smtClean="0"/>
              <a:t>energy</a:t>
            </a:r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1132946" y="836712"/>
            <a:ext cx="4824413" cy="5762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2800" dirty="0" smtClean="0"/>
              <a:t>DWD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 2012 - 2020</a:t>
            </a:r>
          </a:p>
        </p:txBody>
      </p:sp>
      <p:pic>
        <p:nvPicPr>
          <p:cNvPr id="7" name="Picture 34" descr="DWD-BiWoCl-22-rgb_kle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9" y="188566"/>
            <a:ext cx="2992437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489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7504" y="6021288"/>
            <a:ext cx="8964996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7522" name="Picture 2" descr="oro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677168" y="399097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 descr="oro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461268" y="377507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24015"/>
              </p:ext>
            </p:extLst>
          </p:nvPr>
        </p:nvGraphicFramePr>
        <p:xfrm>
          <a:off x="1005780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Photo Editor Photo" r:id="rId5" imgW="4742857" imgH="4590476" progId="MSPhotoEd.3">
                  <p:embed/>
                </p:oleObj>
              </mc:Choice>
              <mc:Fallback>
                <p:oleObj name="Photo Editor Photo" r:id="rId5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80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86224"/>
              </p:ext>
            </p:extLst>
          </p:nvPr>
        </p:nvGraphicFramePr>
        <p:xfrm>
          <a:off x="761305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hoto Editor Photo" r:id="rId7" imgW="4742857" imgH="4590476" progId="MSPhotoEd.3">
                  <p:embed/>
                </p:oleObj>
              </mc:Choice>
              <mc:Fallback>
                <p:oleObj name="Photo Editor Photo" r:id="rId7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5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8175180"/>
              </p:ext>
            </p:extLst>
          </p:nvPr>
        </p:nvGraphicFramePr>
        <p:xfrm>
          <a:off x="5272980" y="99377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Photo Editor Photo" r:id="rId8" imgW="4742857" imgH="4590476" progId="MSPhotoEd.3">
                  <p:embed/>
                </p:oleObj>
              </mc:Choice>
              <mc:Fallback>
                <p:oleObj name="Photo Editor Photo" r:id="rId8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980" y="99377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8" name="Group 8"/>
          <p:cNvGrpSpPr>
            <a:grpSpLocks/>
          </p:cNvGrpSpPr>
          <p:nvPr/>
        </p:nvGrpSpPr>
        <p:grpSpPr bwMode="auto">
          <a:xfrm>
            <a:off x="6173093" y="1857375"/>
            <a:ext cx="150812" cy="101600"/>
            <a:chOff x="3604" y="1050"/>
            <a:chExt cx="280" cy="241"/>
          </a:xfrm>
        </p:grpSpPr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30" name="Line 10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6295330" y="1857375"/>
            <a:ext cx="2576513" cy="1733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550158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5331718" y="2930402"/>
            <a:ext cx="300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>
                <a:solidFill>
                  <a:srgbClr val="0000FF"/>
                </a:solidFill>
                <a:latin typeface="Arial" pitchFamily="34" charset="0"/>
              </a:rPr>
              <a:t>COSMO-1</a:t>
            </a:r>
            <a:r>
              <a:rPr lang="en-GB" sz="1200" b="1">
                <a:latin typeface="Arial" pitchFamily="34" charset="0"/>
              </a:rPr>
              <a:t>: 8x daily 24 hours </a:t>
            </a:r>
            <a:r>
              <a:rPr lang="en-GB" sz="1200" b="1" smtClean="0">
                <a:latin typeface="Arial" pitchFamily="34" charset="0"/>
              </a:rPr>
              <a:t>forecasts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1 </a:t>
            </a:r>
            <a:r>
              <a:rPr lang="en-GB" sz="1200" b="1">
                <a:latin typeface="Arial" pitchFamily="34" charset="0"/>
              </a:rPr>
              <a:t>km grid </a:t>
            </a:r>
            <a:r>
              <a:rPr lang="en-GB" sz="1200" b="1" smtClean="0">
                <a:latin typeface="Arial" pitchFamily="34" charset="0"/>
              </a:rPr>
              <a:t>size (convection permitting)</a:t>
            </a:r>
            <a:endParaRPr lang="en-GB" sz="1200" b="1">
              <a:latin typeface="Arial" pitchFamily="34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516216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smtClean="0">
                <a:latin typeface="Arial" pitchFamily="34" charset="0"/>
              </a:rPr>
              <a:t>Boundary conditions: IFS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10km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4x </a:t>
            </a:r>
            <a:r>
              <a:rPr lang="en-GB" sz="1200" b="1">
                <a:latin typeface="Arial" pitchFamily="34" charset="0"/>
              </a:rPr>
              <a:t>daily</a:t>
            </a:r>
          </a:p>
        </p:txBody>
      </p:sp>
      <p:graphicFrame>
        <p:nvGraphicFramePr>
          <p:cNvPr id="1075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877703"/>
              </p:ext>
            </p:extLst>
          </p:nvPr>
        </p:nvGraphicFramePr>
        <p:xfrm>
          <a:off x="488255" y="1000125"/>
          <a:ext cx="1655763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Photo Editor Photo" r:id="rId9" imgW="4742857" imgH="4590476" progId="MSPhotoEd.3">
                  <p:embed/>
                </p:oleObj>
              </mc:Choice>
              <mc:Fallback>
                <p:oleObj name="Photo Editor Photo" r:id="rId9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255" y="1000125"/>
                        <a:ext cx="1655763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1496318" y="1854200"/>
            <a:ext cx="2590800" cy="1666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H="1">
            <a:off x="270768" y="1868488"/>
            <a:ext cx="1127125" cy="1652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716855" y="3498850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527943" y="2926685"/>
            <a:ext cx="3016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solidFill>
                  <a:srgbClr val="ED181E"/>
                </a:solidFill>
                <a:latin typeface="Arial" pitchFamily="34" charset="0"/>
              </a:rPr>
              <a:t>COSMO-E</a:t>
            </a:r>
            <a:r>
              <a:rPr lang="en-GB" sz="1200" b="1" dirty="0">
                <a:latin typeface="Arial" pitchFamily="34" charset="0"/>
              </a:rPr>
              <a:t>: 2x daily 5 days </a:t>
            </a:r>
            <a:r>
              <a:rPr lang="en-GB" sz="1200" b="1" dirty="0" smtClean="0">
                <a:latin typeface="Arial" pitchFamily="34" charset="0"/>
              </a:rPr>
              <a:t>forecasts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2.2 </a:t>
            </a:r>
            <a:r>
              <a:rPr lang="en-GB" sz="1200" b="1" dirty="0">
                <a:latin typeface="Arial" pitchFamily="34" charset="0"/>
              </a:rPr>
              <a:t>km grid </a:t>
            </a:r>
            <a:r>
              <a:rPr lang="en-GB" sz="1200" b="1" dirty="0" smtClean="0">
                <a:latin typeface="Arial" pitchFamily="34" charset="0"/>
              </a:rPr>
              <a:t>size </a:t>
            </a:r>
            <a:r>
              <a:rPr lang="en-GB" sz="1200" b="1" dirty="0">
                <a:latin typeface="Arial" pitchFamily="34" charset="0"/>
              </a:rPr>
              <a:t>(convection permitting</a:t>
            </a:r>
            <a:r>
              <a:rPr lang="en-GB" sz="1200" b="1" dirty="0" smtClean="0">
                <a:latin typeface="Arial" pitchFamily="34" charset="0"/>
              </a:rPr>
              <a:t>) </a:t>
            </a:r>
            <a:r>
              <a:rPr lang="en-GB" sz="1200" b="1" dirty="0" smtClean="0">
                <a:latin typeface="Arial" pitchFamily="34" charset="0"/>
              </a:rPr>
              <a:t>21 </a:t>
            </a:r>
            <a:r>
              <a:rPr lang="en-GB" sz="1200" b="1" dirty="0" smtClean="0">
                <a:latin typeface="Arial" pitchFamily="34" charset="0"/>
              </a:rPr>
              <a:t>ensemble members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267744" y="944724"/>
            <a:ext cx="239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smtClean="0">
                <a:latin typeface="Arial" pitchFamily="34" charset="0"/>
              </a:rPr>
              <a:t>Boundary conditions: VarEPS</a:t>
            </a:r>
            <a:r>
              <a:rPr lang="en-GB" sz="1200" b="1">
                <a:latin typeface="Arial" pitchFamily="34" charset="0"/>
              </a:rPr>
              <a:t/>
            </a:r>
            <a:br>
              <a:rPr lang="en-GB" sz="1200" b="1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20km</a:t>
            </a:r>
            <a:br>
              <a:rPr lang="en-GB" sz="1200" b="1" smtClean="0">
                <a:latin typeface="Arial" pitchFamily="34" charset="0"/>
              </a:rPr>
            </a:br>
            <a:r>
              <a:rPr lang="en-GB" sz="1200" b="1" smtClean="0">
                <a:latin typeface="Arial" pitchFamily="34" charset="0"/>
              </a:rPr>
              <a:t>2x </a:t>
            </a:r>
            <a:r>
              <a:rPr lang="en-GB" sz="1200" b="1">
                <a:latin typeface="Arial" pitchFamily="34" charset="0"/>
              </a:rPr>
              <a:t>daily</a:t>
            </a:r>
          </a:p>
        </p:txBody>
      </p:sp>
      <p:pic>
        <p:nvPicPr>
          <p:cNvPr id="107543" name="Picture 23" descr="oro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23468" r="20998" b="17909"/>
          <a:stretch>
            <a:fillRect/>
          </a:stretch>
        </p:blipFill>
        <p:spPr bwMode="auto">
          <a:xfrm>
            <a:off x="245368" y="3559175"/>
            <a:ext cx="39147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44" name="Group 24"/>
          <p:cNvGrpSpPr>
            <a:grpSpLocks/>
          </p:cNvGrpSpPr>
          <p:nvPr/>
        </p:nvGrpSpPr>
        <p:grpSpPr bwMode="auto">
          <a:xfrm>
            <a:off x="1388368" y="1863725"/>
            <a:ext cx="150812" cy="101600"/>
            <a:chOff x="3604" y="1050"/>
            <a:chExt cx="280" cy="241"/>
          </a:xfrm>
        </p:grpSpPr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>
              <a:off x="3604" y="1083"/>
              <a:ext cx="19" cy="208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3835" y="1050"/>
              <a:ext cx="49" cy="2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 flipV="1">
              <a:off x="3623" y="1252"/>
              <a:ext cx="257" cy="39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V="1">
              <a:off x="3604" y="1052"/>
              <a:ext cx="228" cy="32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pic>
        <p:nvPicPr>
          <p:cNvPr id="107549" name="Picture 29" descr="oro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23039" r="21086" b="17647"/>
          <a:stretch>
            <a:fillRect/>
          </a:stretch>
        </p:blipFill>
        <p:spPr bwMode="auto">
          <a:xfrm>
            <a:off x="4949130" y="3640138"/>
            <a:ext cx="394335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50" name="Line 30"/>
          <p:cNvSpPr>
            <a:spLocks noChangeShapeType="1"/>
          </p:cNvSpPr>
          <p:nvPr/>
        </p:nvSpPr>
        <p:spPr bwMode="auto">
          <a:xfrm flipH="1">
            <a:off x="4979293" y="1876425"/>
            <a:ext cx="1198562" cy="1733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296988" y="116632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800" kern="0" dirty="0" smtClean="0">
                <a:solidFill>
                  <a:srgbClr val="000000"/>
                </a:solidFill>
              </a:rPr>
              <a:t>Strategy </a:t>
            </a:r>
            <a:r>
              <a:rPr lang="en-GB" sz="2800" kern="0" dirty="0">
                <a:solidFill>
                  <a:srgbClr val="000000"/>
                </a:solidFill>
              </a:rPr>
              <a:t>of </a:t>
            </a:r>
            <a:r>
              <a:rPr lang="en-GB" sz="2800" kern="0" dirty="0" err="1">
                <a:solidFill>
                  <a:srgbClr val="000000"/>
                </a:solidFill>
              </a:rPr>
              <a:t>MeteoSwiss</a:t>
            </a:r>
            <a:r>
              <a:rPr lang="en-GB" sz="2800" kern="0" dirty="0">
                <a:solidFill>
                  <a:srgbClr val="000000"/>
                </a:solidFill>
              </a:rPr>
              <a:t> </a:t>
            </a:r>
            <a:r>
              <a:rPr lang="en-GB" sz="2800" kern="0" dirty="0" smtClean="0">
                <a:solidFill>
                  <a:srgbClr val="000000"/>
                </a:solidFill>
              </a:rPr>
              <a:t/>
            </a:r>
            <a:br>
              <a:rPr lang="en-GB" sz="2800" kern="0" dirty="0" smtClean="0">
                <a:solidFill>
                  <a:srgbClr val="000000"/>
                </a:solidFill>
              </a:rPr>
            </a:br>
            <a:r>
              <a:rPr lang="en-GB" sz="2800" kern="0" dirty="0" smtClean="0">
                <a:solidFill>
                  <a:srgbClr val="000000"/>
                </a:solidFill>
              </a:rPr>
              <a:t>Project COSMO-</a:t>
            </a:r>
            <a:r>
              <a:rPr lang="en-GB" sz="2800" kern="0" dirty="0" err="1" smtClean="0">
                <a:solidFill>
                  <a:srgbClr val="000000"/>
                </a:solidFill>
              </a:rPr>
              <a:t>NExT</a:t>
            </a:r>
            <a:r>
              <a:rPr lang="en-GB" sz="2800" kern="0" dirty="0" smtClean="0">
                <a:solidFill>
                  <a:srgbClr val="000000"/>
                </a:solidFill>
              </a:rPr>
              <a:t> 2012-2015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9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Current Status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848600" cy="4762500"/>
          </a:xfrm>
        </p:spPr>
        <p:txBody>
          <a:bodyPr/>
          <a:lstStyle/>
          <a:p>
            <a:r>
              <a:rPr lang="en-GB" dirty="0" smtClean="0"/>
              <a:t>New machine at CSCS providing development capacity</a:t>
            </a:r>
          </a:p>
          <a:p>
            <a:r>
              <a:rPr lang="en-GB" dirty="0" smtClean="0"/>
              <a:t>Continuous assimilation (nudging) &amp; daily forecast COSMO-1</a:t>
            </a:r>
          </a:p>
          <a:p>
            <a:r>
              <a:rPr lang="en-GB" dirty="0" smtClean="0"/>
              <a:t>First setup of KENDA (COSMO-2, identical members)</a:t>
            </a:r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2" descr="H:\VNWD93.0700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 b="4371"/>
          <a:stretch/>
        </p:blipFill>
        <p:spPr bwMode="auto">
          <a:xfrm>
            <a:off x="1763688" y="2195216"/>
            <a:ext cx="6207450" cy="45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320480" cy="490066"/>
          </a:xfrm>
        </p:spPr>
        <p:txBody>
          <a:bodyPr>
            <a:normAutofit fontScale="90000"/>
          </a:bodyPr>
          <a:lstStyle/>
          <a:p>
            <a:r>
              <a:rPr lang="it-IT" sz="3200" dirty="0" err="1" smtClean="0"/>
              <a:t>Italian</a:t>
            </a:r>
            <a:r>
              <a:rPr lang="it-IT" sz="3200" dirty="0" smtClean="0"/>
              <a:t> NWP </a:t>
            </a:r>
            <a:r>
              <a:rPr lang="it-IT" sz="3200" dirty="0" err="1" smtClean="0"/>
              <a:t>Strategy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400" dirty="0" err="1" smtClean="0"/>
              <a:t>Reorganization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</a:t>
            </a:r>
            <a:r>
              <a:rPr lang="it-IT" sz="2400" dirty="0" err="1" smtClean="0"/>
              <a:t>Meteorogical</a:t>
            </a:r>
            <a:r>
              <a:rPr lang="it-IT" sz="2400" dirty="0" smtClean="0"/>
              <a:t> Service </a:t>
            </a:r>
          </a:p>
          <a:p>
            <a:pPr>
              <a:buNone/>
            </a:pPr>
            <a:r>
              <a:rPr lang="it-IT" sz="2400" dirty="0" err="1" smtClean="0"/>
              <a:t>as</a:t>
            </a:r>
            <a:r>
              <a:rPr lang="it-IT" sz="2400" dirty="0" smtClean="0"/>
              <a:t> National </a:t>
            </a:r>
            <a:r>
              <a:rPr lang="it-IT" sz="2400" dirty="0" err="1" smtClean="0"/>
              <a:t>Distributed</a:t>
            </a:r>
            <a:r>
              <a:rPr lang="it-IT" sz="2400" dirty="0" smtClean="0"/>
              <a:t> </a:t>
            </a:r>
            <a:r>
              <a:rPr lang="it-IT" sz="2400" dirty="0" err="1" smtClean="0"/>
              <a:t>Meteorological</a:t>
            </a:r>
            <a:r>
              <a:rPr lang="it-IT" sz="2400" dirty="0" smtClean="0"/>
              <a:t> service:</a:t>
            </a:r>
          </a:p>
          <a:p>
            <a:endParaRPr lang="it-IT" dirty="0"/>
          </a:p>
          <a:p>
            <a:r>
              <a:rPr lang="it-IT" dirty="0" err="1" smtClean="0"/>
              <a:t>Sinergy</a:t>
            </a:r>
            <a:r>
              <a:rPr lang="it-IT" dirty="0" smtClean="0"/>
              <a:t> of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r>
              <a:rPr lang="it-IT" dirty="0" smtClean="0"/>
              <a:t>  to </a:t>
            </a:r>
            <a:r>
              <a:rPr lang="it-IT" dirty="0" err="1" smtClean="0"/>
              <a:t>optimise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/>
              <a:t>Air Force </a:t>
            </a:r>
            <a:r>
              <a:rPr lang="it-IT" dirty="0" err="1" smtClean="0"/>
              <a:t>Met</a:t>
            </a:r>
            <a:r>
              <a:rPr lang="it-IT" dirty="0" smtClean="0"/>
              <a:t> Service, </a:t>
            </a:r>
          </a:p>
          <a:p>
            <a:pPr lvl="1"/>
            <a:r>
              <a:rPr lang="it-IT" dirty="0" err="1" smtClean="0"/>
              <a:t>Civil</a:t>
            </a:r>
            <a:r>
              <a:rPr lang="it-IT" dirty="0" smtClean="0"/>
              <a:t> </a:t>
            </a:r>
            <a:r>
              <a:rPr lang="it-IT" dirty="0" err="1" smtClean="0"/>
              <a:t>Protection</a:t>
            </a:r>
            <a:r>
              <a:rPr lang="it-IT" dirty="0" smtClean="0"/>
              <a:t>, </a:t>
            </a:r>
          </a:p>
          <a:p>
            <a:pPr lvl="1"/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Met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</p:txBody>
      </p:sp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err="1" smtClean="0"/>
              <a:t>Now</a:t>
            </a:r>
            <a:r>
              <a:rPr lang="it-IT" b="1" dirty="0" smtClean="0"/>
              <a:t> </a:t>
            </a:r>
            <a:r>
              <a:rPr lang="it-IT" b="1" dirty="0" err="1" smtClean="0"/>
              <a:t>operational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it-IT" dirty="0" smtClean="0"/>
              <a:t>DA with LETKF </a:t>
            </a:r>
            <a:r>
              <a:rPr lang="it-IT" dirty="0" err="1" smtClean="0"/>
              <a:t>based</a:t>
            </a:r>
            <a:r>
              <a:rPr lang="it-IT" dirty="0" smtClean="0"/>
              <a:t> on HRM on Euro-Atlantic area</a:t>
            </a:r>
          </a:p>
          <a:p>
            <a:r>
              <a:rPr lang="it-IT" dirty="0" smtClean="0"/>
              <a:t>COSMO-ME 7km, 00 &amp; 12UTC </a:t>
            </a:r>
            <a:r>
              <a:rPr lang="it-IT" dirty="0" err="1" smtClean="0"/>
              <a:t>runs</a:t>
            </a:r>
            <a:r>
              <a:rPr lang="it-IT" dirty="0"/>
              <a:t> up to +</a:t>
            </a:r>
            <a:r>
              <a:rPr lang="it-IT" dirty="0" smtClean="0"/>
              <a:t>78</a:t>
            </a:r>
            <a:br>
              <a:rPr lang="it-IT" dirty="0" smtClean="0"/>
            </a:br>
            <a:r>
              <a:rPr lang="it-IT" dirty="0"/>
              <a:t>(DA </a:t>
            </a:r>
            <a:r>
              <a:rPr lang="it-IT" dirty="0" err="1"/>
              <a:t>interpolation</a:t>
            </a:r>
            <a:r>
              <a:rPr lang="it-IT" dirty="0"/>
              <a:t> from LETKF) </a:t>
            </a:r>
          </a:p>
          <a:p>
            <a:r>
              <a:rPr lang="it-IT" dirty="0" smtClean="0"/>
              <a:t>COSMO-IT 2.8km, 00 </a:t>
            </a:r>
            <a:r>
              <a:rPr lang="it-IT" dirty="0"/>
              <a:t> </a:t>
            </a:r>
            <a:r>
              <a:rPr lang="it-IT" dirty="0" smtClean="0"/>
              <a:t>&amp; 12UTC </a:t>
            </a:r>
            <a:r>
              <a:rPr lang="it-IT" dirty="0" err="1" smtClean="0"/>
              <a:t>runs</a:t>
            </a:r>
            <a:r>
              <a:rPr lang="it-IT" dirty="0" smtClean="0"/>
              <a:t> up to +24 (</a:t>
            </a:r>
            <a:r>
              <a:rPr lang="it-IT" dirty="0" err="1" smtClean="0"/>
              <a:t>nudging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pPr>
              <a:buNone/>
            </a:pPr>
            <a:r>
              <a:rPr lang="it-IT" b="1" dirty="0" err="1"/>
              <a:t>Operational</a:t>
            </a:r>
            <a:r>
              <a:rPr lang="it-IT" b="1" dirty="0"/>
              <a:t> </a:t>
            </a:r>
            <a:r>
              <a:rPr lang="it-IT" b="1" dirty="0" err="1"/>
              <a:t>near</a:t>
            </a:r>
            <a:r>
              <a:rPr lang="it-IT" b="1" dirty="0"/>
              <a:t> future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it-IT" dirty="0" smtClean="0"/>
              <a:t>DA with LETKF </a:t>
            </a:r>
            <a:r>
              <a:rPr lang="it-IT" dirty="0" err="1"/>
              <a:t>based</a:t>
            </a:r>
            <a:r>
              <a:rPr lang="it-IT" dirty="0"/>
              <a:t> on COSMO on </a:t>
            </a:r>
            <a:r>
              <a:rPr lang="it-IT" dirty="0" err="1" smtClean="0"/>
              <a:t>European</a:t>
            </a:r>
            <a:r>
              <a:rPr lang="it-IT" dirty="0" smtClean="0"/>
              <a:t> area,</a:t>
            </a:r>
            <a:br>
              <a:rPr lang="it-IT" dirty="0" smtClean="0"/>
            </a:br>
            <a:r>
              <a:rPr lang="it-IT" dirty="0" err="1" smtClean="0"/>
              <a:t>optimisation</a:t>
            </a:r>
            <a:r>
              <a:rPr lang="it-IT" dirty="0" smtClean="0"/>
              <a:t> of </a:t>
            </a:r>
            <a:r>
              <a:rPr lang="it-IT" dirty="0" err="1"/>
              <a:t>resources</a:t>
            </a:r>
            <a:r>
              <a:rPr lang="it-IT" dirty="0"/>
              <a:t> </a:t>
            </a:r>
            <a:r>
              <a:rPr lang="it-IT" dirty="0" err="1" smtClean="0"/>
              <a:t>converging</a:t>
            </a: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smtClean="0"/>
              <a:t>DA with KENDA</a:t>
            </a:r>
            <a:endParaRPr lang="it-IT" dirty="0"/>
          </a:p>
          <a:p>
            <a:r>
              <a:rPr lang="it-IT" dirty="0" smtClean="0"/>
              <a:t>COSMO-ME </a:t>
            </a:r>
            <a:r>
              <a:rPr lang="it-IT" dirty="0"/>
              <a:t>7km, 4 </a:t>
            </a:r>
            <a:r>
              <a:rPr lang="it-IT" dirty="0" err="1"/>
              <a:t>runs</a:t>
            </a:r>
            <a:r>
              <a:rPr lang="it-IT" dirty="0"/>
              <a:t>/</a:t>
            </a:r>
            <a:r>
              <a:rPr lang="it-IT" dirty="0" err="1"/>
              <a:t>day</a:t>
            </a:r>
            <a:r>
              <a:rPr lang="it-IT" dirty="0"/>
              <a:t> </a:t>
            </a:r>
            <a:r>
              <a:rPr lang="it-IT" dirty="0" smtClean="0"/>
              <a:t>up </a:t>
            </a:r>
            <a:r>
              <a:rPr lang="it-IT" dirty="0"/>
              <a:t>to +72 </a:t>
            </a:r>
            <a:r>
              <a:rPr lang="it-IT" dirty="0" smtClean="0"/>
              <a:t>/ +</a:t>
            </a:r>
            <a:r>
              <a:rPr lang="it-IT" dirty="0"/>
              <a:t>48 </a:t>
            </a:r>
            <a:r>
              <a:rPr lang="it-IT" dirty="0" err="1" smtClean="0"/>
              <a:t>interm</a:t>
            </a:r>
            <a:r>
              <a:rPr lang="it-IT" dirty="0" smtClean="0"/>
              <a:t>. </a:t>
            </a:r>
            <a:r>
              <a:rPr lang="it-IT" dirty="0" err="1" smtClean="0"/>
              <a:t>runs</a:t>
            </a:r>
            <a:r>
              <a:rPr lang="it-IT" dirty="0" smtClean="0"/>
              <a:t> </a:t>
            </a:r>
            <a:r>
              <a:rPr lang="it-IT" dirty="0"/>
              <a:t>(DA from LETKF) </a:t>
            </a:r>
          </a:p>
          <a:p>
            <a:r>
              <a:rPr lang="it-IT" dirty="0" smtClean="0"/>
              <a:t>COSMO-IT </a:t>
            </a:r>
            <a:r>
              <a:rPr lang="it-IT" dirty="0"/>
              <a:t>2.8km, 4 </a:t>
            </a:r>
            <a:r>
              <a:rPr lang="it-IT" dirty="0" err="1"/>
              <a:t>runs</a:t>
            </a:r>
            <a:r>
              <a:rPr lang="it-IT" dirty="0"/>
              <a:t>/</a:t>
            </a:r>
            <a:r>
              <a:rPr lang="it-IT" dirty="0" err="1"/>
              <a:t>day</a:t>
            </a:r>
            <a:r>
              <a:rPr lang="it-IT" dirty="0"/>
              <a:t> up to +21 </a:t>
            </a:r>
            <a:r>
              <a:rPr lang="it-IT" dirty="0" smtClean="0"/>
              <a:t>(</a:t>
            </a:r>
            <a:r>
              <a:rPr lang="it-IT" dirty="0" err="1" smtClean="0"/>
              <a:t>nudging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or </a:t>
            </a:r>
            <a:r>
              <a:rPr lang="it-IT" dirty="0" err="1"/>
              <a:t>possibily</a:t>
            </a:r>
            <a:r>
              <a:rPr lang="it-IT" dirty="0"/>
              <a:t> </a:t>
            </a:r>
            <a:r>
              <a:rPr lang="it-IT" dirty="0" err="1"/>
              <a:t>Rapid</a:t>
            </a:r>
            <a:r>
              <a:rPr lang="it-IT" dirty="0"/>
              <a:t> update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smtClean="0"/>
              <a:t>with </a:t>
            </a:r>
            <a:r>
              <a:rPr lang="it-IT" dirty="0" smtClean="0"/>
              <a:t>8 </a:t>
            </a:r>
            <a:r>
              <a:rPr lang="it-IT" dirty="0" err="1" smtClean="0"/>
              <a:t>runs</a:t>
            </a:r>
            <a:r>
              <a:rPr lang="it-IT" dirty="0" smtClean="0"/>
              <a:t>/</a:t>
            </a:r>
            <a:r>
              <a:rPr lang="it-IT" dirty="0" err="1" smtClean="0"/>
              <a:t>day</a:t>
            </a:r>
            <a:r>
              <a:rPr lang="it-IT" dirty="0"/>
              <a:t>)</a:t>
            </a:r>
          </a:p>
          <a:p>
            <a:r>
              <a:rPr lang="it-IT" dirty="0" smtClean="0"/>
              <a:t> </a:t>
            </a:r>
          </a:p>
        </p:txBody>
      </p:sp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4320480" cy="490066"/>
          </a:xfrm>
        </p:spPr>
        <p:txBody>
          <a:bodyPr>
            <a:normAutofit fontScale="90000"/>
          </a:bodyPr>
          <a:lstStyle/>
          <a:p>
            <a:r>
              <a:rPr lang="it-IT" sz="3200" dirty="0" err="1" smtClean="0"/>
              <a:t>Italian</a:t>
            </a:r>
            <a:r>
              <a:rPr lang="it-IT" sz="3200" dirty="0" smtClean="0"/>
              <a:t> NWP </a:t>
            </a:r>
            <a:r>
              <a:rPr lang="it-IT" sz="3200" dirty="0" err="1" smtClean="0"/>
              <a:t>Strategy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434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Under the </a:t>
            </a:r>
            <a:r>
              <a:rPr lang="en-US" b="1" dirty="0" smtClean="0"/>
              <a:t>hypothesis of  CNMCA Supercomputer upgrade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(actually </a:t>
            </a:r>
            <a:r>
              <a:rPr lang="en-US" dirty="0" smtClean="0"/>
              <a:t>15 </a:t>
            </a:r>
            <a:r>
              <a:rPr lang="en-US" dirty="0" err="1" smtClean="0"/>
              <a:t>Tflops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probably based on hybrid machines CPU/GPU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Operational next years:</a:t>
            </a:r>
          </a:p>
          <a:p>
            <a:endParaRPr lang="en-US" dirty="0" smtClean="0"/>
          </a:p>
          <a:p>
            <a:r>
              <a:rPr lang="en-US" dirty="0" smtClean="0"/>
              <a:t>EPS system based on LETKF and COSMO-ME 7km 2 runs/day on Mediterranean area as high resolution EPS</a:t>
            </a:r>
          </a:p>
          <a:p>
            <a:r>
              <a:rPr lang="en-US" dirty="0" smtClean="0"/>
              <a:t>EPS system based on COSMO-IT 2.8km, 2 runs/day runs on Italian area as very high resolution EPS</a:t>
            </a:r>
          </a:p>
          <a:p>
            <a:endParaRPr lang="en-US" dirty="0"/>
          </a:p>
          <a:p>
            <a:pPr algn="ctr">
              <a:buNone/>
            </a:pPr>
            <a:r>
              <a:rPr lang="en-US" i="1" dirty="0" smtClean="0"/>
              <a:t>In strict collaboration with ARPA Bologna</a:t>
            </a:r>
            <a:endParaRPr lang="it-IT" i="1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699792" y="404664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Italian</a:t>
            </a:r>
            <a:r>
              <a:rPr lang="it-IT" dirty="0" smtClean="0"/>
              <a:t> NWP </a:t>
            </a:r>
            <a:r>
              <a:rPr lang="it-IT" dirty="0" err="1" smtClean="0"/>
              <a:t>Strategy</a:t>
            </a:r>
            <a:endParaRPr lang="it-IT" dirty="0"/>
          </a:p>
        </p:txBody>
      </p:sp>
      <p:pic>
        <p:nvPicPr>
          <p:cNvPr id="6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83358" y="404664"/>
            <a:ext cx="4724946" cy="628973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dirty="0" smtClean="0"/>
              <a:t>Strategy at HNMS</a:t>
            </a:r>
            <a:endParaRPr lang="en-US" sz="2900" dirty="0"/>
          </a:p>
        </p:txBody>
      </p:sp>
      <p:sp>
        <p:nvSpPr>
          <p:cNvPr id="448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Use of COSMO </a:t>
            </a:r>
            <a:r>
              <a:rPr lang="en-US" sz="2400" dirty="0"/>
              <a:t>n</a:t>
            </a:r>
            <a:r>
              <a:rPr lang="en-US" sz="2400" dirty="0" smtClean="0"/>
              <a:t>ot only for operational weather forecasts but is also applied for: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b="1" dirty="0" err="1" smtClean="0"/>
              <a:t>Marine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forecasts</a:t>
            </a:r>
            <a:r>
              <a:rPr lang="el-GR" sz="2000" b="1" dirty="0" smtClean="0"/>
              <a:t> </a:t>
            </a:r>
            <a:r>
              <a:rPr lang="el-GR" sz="2000" dirty="0" err="1" smtClean="0"/>
              <a:t>for</a:t>
            </a:r>
            <a:r>
              <a:rPr lang="el-GR" sz="2000" dirty="0" smtClean="0"/>
              <a:t> </a:t>
            </a:r>
            <a:r>
              <a:rPr lang="el-GR" sz="2000" dirty="0" err="1" smtClean="0"/>
              <a:t>small</a:t>
            </a:r>
            <a:r>
              <a:rPr lang="el-GR" sz="2000" dirty="0" smtClean="0"/>
              <a:t> </a:t>
            </a:r>
            <a:r>
              <a:rPr lang="el-GR" sz="2000" dirty="0" err="1" smtClean="0"/>
              <a:t>routes</a:t>
            </a:r>
            <a:r>
              <a:rPr lang="el-GR" sz="2000" dirty="0" smtClean="0"/>
              <a:t> </a:t>
            </a:r>
            <a:r>
              <a:rPr lang="el-GR" sz="2000" dirty="0" err="1" smtClean="0"/>
              <a:t>between</a:t>
            </a:r>
            <a:r>
              <a:rPr lang="el-GR" sz="2000" dirty="0" smtClean="0"/>
              <a:t> </a:t>
            </a:r>
            <a:r>
              <a:rPr lang="el-GR" sz="2000" dirty="0" err="1" smtClean="0"/>
              <a:t>Greek</a:t>
            </a:r>
            <a:r>
              <a:rPr lang="en-US" sz="2000" dirty="0" smtClean="0"/>
              <a:t> </a:t>
            </a:r>
            <a:r>
              <a:rPr lang="el-GR" sz="2000" dirty="0" err="1" smtClean="0"/>
              <a:t>islands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b="1" dirty="0" smtClean="0"/>
              <a:t>WAVE</a:t>
            </a:r>
            <a:r>
              <a:rPr lang="el-GR" sz="2000" dirty="0" smtClean="0"/>
              <a:t> </a:t>
            </a:r>
            <a:r>
              <a:rPr lang="el-GR" sz="2000" dirty="0" err="1" smtClean="0"/>
              <a:t>model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000" dirty="0" smtClean="0"/>
              <a:t>Support</a:t>
            </a:r>
            <a:r>
              <a:rPr lang="en-US" sz="2000" dirty="0" smtClean="0"/>
              <a:t> </a:t>
            </a:r>
            <a:r>
              <a:rPr lang="en-US" sz="2000" dirty="0" smtClean="0"/>
              <a:t>of</a:t>
            </a:r>
            <a:r>
              <a:rPr lang="el-GR" sz="2000" dirty="0" smtClean="0"/>
              <a:t> research</a:t>
            </a:r>
            <a:r>
              <a:rPr lang="en-US" sz="2000" dirty="0" smtClean="0"/>
              <a:t> </a:t>
            </a:r>
            <a:r>
              <a:rPr lang="de-CH" sz="2000" dirty="0" err="1" smtClean="0"/>
              <a:t>institutes</a:t>
            </a:r>
            <a:r>
              <a:rPr lang="de-CH" sz="2000" dirty="0" smtClean="0"/>
              <a:t> </a:t>
            </a:r>
            <a:r>
              <a:rPr lang="el-GR" sz="2000" dirty="0" smtClean="0"/>
              <a:t>and </a:t>
            </a:r>
            <a:r>
              <a:rPr lang="de-CH" sz="2000" dirty="0" err="1" smtClean="0"/>
              <a:t>Greek</a:t>
            </a:r>
            <a:r>
              <a:rPr lang="de-CH" sz="2000" dirty="0" smtClean="0"/>
              <a:t> </a:t>
            </a:r>
            <a:r>
              <a:rPr lang="el-GR" sz="2000" dirty="0" smtClean="0"/>
              <a:t>authorities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CH" sz="2000" dirty="0"/>
              <a:t>P</a:t>
            </a:r>
            <a:r>
              <a:rPr lang="el-GR" sz="2000" dirty="0" smtClean="0"/>
              <a:t>ost processing products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en-US" sz="2000" b="1" dirty="0" smtClean="0"/>
              <a:t>Hellenic Air Force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l-GR" sz="2000" dirty="0" smtClean="0"/>
              <a:t>cing, turbulences etc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Strategy </a:t>
            </a:r>
            <a:r>
              <a:rPr lang="en-US" sz="2400" b="1" dirty="0"/>
              <a:t>for future work:</a:t>
            </a:r>
          </a:p>
          <a:p>
            <a:pPr eaLnBrk="1" hangingPunct="1">
              <a:defRPr/>
            </a:pPr>
            <a:r>
              <a:rPr lang="en-US" sz="2000" dirty="0"/>
              <a:t>COSMO-ART</a:t>
            </a:r>
          </a:p>
          <a:p>
            <a:pPr eaLnBrk="1" hangingPunct="1">
              <a:defRPr/>
            </a:pPr>
            <a:r>
              <a:rPr lang="en-US" sz="2000" dirty="0"/>
              <a:t>COSMO-CLM</a:t>
            </a:r>
          </a:p>
          <a:p>
            <a:pPr eaLnBrk="1" hangingPunct="1">
              <a:defRPr/>
            </a:pPr>
            <a:r>
              <a:rPr lang="en-US" sz="2000" dirty="0" smtClean="0"/>
              <a:t>COSMO-LEPS (to become </a:t>
            </a:r>
            <a:r>
              <a:rPr lang="en-US" sz="2000" dirty="0"/>
              <a:t>forecaster-friendly within </a:t>
            </a:r>
            <a:r>
              <a:rPr lang="en-US" sz="2000" dirty="0" smtClean="0"/>
              <a:t>HNMS)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FIELDEXTRA </a:t>
            </a:r>
          </a:p>
          <a:p>
            <a:pPr eaLnBrk="1" hangingPunct="1">
              <a:defRPr/>
            </a:pPr>
            <a:r>
              <a:rPr lang="en-US" sz="2000" dirty="0" smtClean="0"/>
              <a:t>Improve </a:t>
            </a:r>
            <a:r>
              <a:rPr lang="en-US" sz="2000" dirty="0"/>
              <a:t>quality/quantity </a:t>
            </a:r>
            <a:r>
              <a:rPr lang="en-US" sz="2000" dirty="0" smtClean="0"/>
              <a:t>of data for </a:t>
            </a:r>
            <a:r>
              <a:rPr lang="en-US" sz="2000" dirty="0"/>
              <a:t>assimilation </a:t>
            </a:r>
            <a:endParaRPr lang="el-GR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900" b="1" dirty="0" smtClean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9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30th STC </a:t>
            </a:r>
            <a:r>
              <a:rPr dirty="0" err="1" smtClean="0"/>
              <a:t>meeting</a:t>
            </a:r>
            <a:r>
              <a:rPr dirty="0" smtClean="0"/>
              <a:t> on 10th/11th Sept.</a:t>
            </a:r>
            <a:br>
              <a:rPr dirty="0" smtClean="0"/>
            </a:b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85875" y="1628775"/>
            <a:ext cx="7472363" cy="396046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1" dirty="0" smtClean="0"/>
              <a:t>Participants:</a:t>
            </a:r>
          </a:p>
          <a:p>
            <a:r>
              <a:rPr lang="en-GB" dirty="0" smtClean="0"/>
              <a:t>P. Steiner (Switzerland, chair)</a:t>
            </a:r>
          </a:p>
          <a:p>
            <a:r>
              <a:rPr lang="en-GB" dirty="0" smtClean="0"/>
              <a:t>D. </a:t>
            </a:r>
            <a:r>
              <a:rPr lang="en-GB" dirty="0" err="1" smtClean="0"/>
              <a:t>Majewski</a:t>
            </a:r>
            <a:r>
              <a:rPr lang="en-GB" dirty="0" smtClean="0"/>
              <a:t> (Germany)</a:t>
            </a:r>
          </a:p>
          <a:p>
            <a:r>
              <a:rPr lang="en-GB" dirty="0" smtClean="0"/>
              <a:t>A. Raspanti (Italy)</a:t>
            </a:r>
          </a:p>
          <a:p>
            <a:r>
              <a:rPr lang="en-GB" dirty="0" smtClean="0"/>
              <a:t>T</a:t>
            </a:r>
            <a:r>
              <a:rPr lang="en-GB" dirty="0"/>
              <a:t>. </a:t>
            </a:r>
            <a:r>
              <a:rPr lang="en-GB" dirty="0" err="1"/>
              <a:t>Tzeferi</a:t>
            </a:r>
            <a:r>
              <a:rPr lang="en-GB" dirty="0"/>
              <a:t> (</a:t>
            </a:r>
            <a:r>
              <a:rPr lang="en-GB" dirty="0" smtClean="0"/>
              <a:t>Greece)</a:t>
            </a:r>
          </a:p>
          <a:p>
            <a:r>
              <a:rPr lang="en-GB" dirty="0" smtClean="0"/>
              <a:t>G. </a:t>
            </a:r>
            <a:r>
              <a:rPr lang="en-GB" dirty="0" err="1" smtClean="0"/>
              <a:t>Stancalie</a:t>
            </a:r>
            <a:r>
              <a:rPr lang="en-GB" dirty="0" smtClean="0"/>
              <a:t> (Romania) </a:t>
            </a:r>
          </a:p>
          <a:p>
            <a:r>
              <a:rPr lang="en-GB" dirty="0" smtClean="0"/>
              <a:t>D. </a:t>
            </a:r>
            <a:r>
              <a:rPr lang="en-GB" dirty="0" err="1" smtClean="0"/>
              <a:t>Kiktev</a:t>
            </a:r>
            <a:r>
              <a:rPr lang="en-GB" dirty="0" smtClean="0"/>
              <a:t> (Russia)</a:t>
            </a:r>
          </a:p>
          <a:p>
            <a:r>
              <a:rPr lang="en-GB" dirty="0" smtClean="0"/>
              <a:t>M. </a:t>
            </a:r>
            <a:r>
              <a:rPr lang="en-GB" dirty="0" err="1" smtClean="0"/>
              <a:t>Ziemianski</a:t>
            </a:r>
            <a:r>
              <a:rPr lang="en-GB" dirty="0" smtClean="0"/>
              <a:t> (SPM)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Excused</a:t>
            </a:r>
            <a:r>
              <a:rPr lang="en-GB" dirty="0"/>
              <a:t>: </a:t>
            </a:r>
            <a:endParaRPr lang="en-GB" dirty="0" smtClean="0"/>
          </a:p>
          <a:p>
            <a:r>
              <a:rPr lang="en-GB" dirty="0" smtClean="0"/>
              <a:t>R</a:t>
            </a:r>
            <a:r>
              <a:rPr lang="en-GB" dirty="0"/>
              <a:t>. </a:t>
            </a:r>
            <a:r>
              <a:rPr lang="en-GB" dirty="0" err="1"/>
              <a:t>Bakowski</a:t>
            </a:r>
            <a:r>
              <a:rPr lang="en-GB" dirty="0"/>
              <a:t> (Poland</a:t>
            </a:r>
            <a:r>
              <a:rPr lang="en-GB" dirty="0" smtClean="0"/>
              <a:t>), replaced by M. </a:t>
            </a:r>
            <a:r>
              <a:rPr lang="en-GB" dirty="0" err="1" smtClean="0"/>
              <a:t>Ziemianski</a:t>
            </a:r>
            <a:r>
              <a:rPr lang="en-GB" dirty="0" smtClean="0"/>
              <a:t/>
            </a:r>
            <a:br>
              <a:rPr lang="en-GB" dirty="0" smtClean="0"/>
            </a:b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95400" y="1330325"/>
            <a:ext cx="7597080" cy="47625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b="1" dirty="0" smtClean="0"/>
              <a:t>Status of COSMO-ART</a:t>
            </a:r>
            <a:endParaRPr lang="en-US" sz="2400" b="1" dirty="0"/>
          </a:p>
          <a:p>
            <a:pPr eaLnBrk="1" hangingPunct="1">
              <a:defRPr/>
            </a:pPr>
            <a:r>
              <a:rPr lang="en-US" sz="2000" dirty="0" smtClean="0"/>
              <a:t>Model successfully compiled and ready to be used,</a:t>
            </a:r>
            <a:br>
              <a:rPr lang="en-US" sz="2000" dirty="0" smtClean="0"/>
            </a:br>
            <a:r>
              <a:rPr lang="en-US" sz="2000" dirty="0" smtClean="0"/>
              <a:t> initially only for research purposes.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A memorandum with NOA about to be established </a:t>
            </a:r>
            <a:br>
              <a:rPr lang="en-US" sz="2000" dirty="0" smtClean="0"/>
            </a:br>
            <a:r>
              <a:rPr lang="en-US" sz="2000" dirty="0" smtClean="0"/>
              <a:t>(National </a:t>
            </a:r>
            <a:r>
              <a:rPr lang="en-US" sz="2000" dirty="0" smtClean="0"/>
              <a:t>Observ</a:t>
            </a:r>
            <a:r>
              <a:rPr lang="en-US" sz="2000" dirty="0" smtClean="0"/>
              <a:t>atory </a:t>
            </a:r>
            <a:r>
              <a:rPr lang="en-US" sz="2000" dirty="0" smtClean="0"/>
              <a:t>of Athens)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NOA will provide data  to HNMS </a:t>
            </a:r>
            <a:br>
              <a:rPr lang="en-US" sz="2000" dirty="0" smtClean="0"/>
            </a:br>
            <a:r>
              <a:rPr lang="en-US" sz="2000" dirty="0" smtClean="0"/>
              <a:t>(emissions of pollutants, area -point sources characteristics,…)  and HNMS will perform simulations (past cases) 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583358" y="404664"/>
            <a:ext cx="4724946" cy="62897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900" dirty="0" smtClean="0"/>
              <a:t>Strategy at HNMS</a:t>
            </a:r>
            <a:endParaRPr lang="en-US" sz="2900" dirty="0"/>
          </a:p>
        </p:txBody>
      </p:sp>
      <p:pic>
        <p:nvPicPr>
          <p:cNvPr id="5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405DDF-1DFC-43F0-802D-3678FCA7A1C9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l-PL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43213" y="6627813"/>
            <a:ext cx="299243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Instytut Meteorologii i Gospodarki Wodnej – PIB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79388" y="836613"/>
            <a:ext cx="8785225" cy="54721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99592" y="1289050"/>
            <a:ext cx="7992888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800" b="1" dirty="0">
                <a:latin typeface="+mn-lt"/>
              </a:rPr>
              <a:t>Current </a:t>
            </a:r>
            <a:r>
              <a:rPr lang="pl-PL" sz="2800" b="1" dirty="0" smtClean="0">
                <a:latin typeface="+mn-lt"/>
              </a:rPr>
              <a:t>status</a:t>
            </a:r>
            <a:r>
              <a:rPr lang="de-CH" sz="2800" b="1" dirty="0" smtClean="0">
                <a:latin typeface="+mn-lt"/>
              </a:rPr>
              <a:t>:</a:t>
            </a:r>
            <a:r>
              <a:rPr lang="pl-PL" sz="2800" b="1" dirty="0" smtClean="0">
                <a:latin typeface="+mn-lt"/>
              </a:rPr>
              <a:t> </a:t>
            </a:r>
            <a:endParaRPr lang="de-CH" sz="2800" b="1" dirty="0" smtClean="0">
              <a:latin typeface="+mn-lt"/>
            </a:endParaRPr>
          </a:p>
          <a:p>
            <a:pPr eaLnBrk="1" hangingPunct="1"/>
            <a:endParaRPr lang="pl-PL" sz="2000" b="0" dirty="0">
              <a:latin typeface="+mn-lt"/>
            </a:endParaRPr>
          </a:p>
          <a:p>
            <a:pPr algn="just" eaLnBrk="1" hangingPunct="1">
              <a:buFontTx/>
              <a:buChar char="•"/>
            </a:pPr>
            <a:r>
              <a:rPr lang="pl-PL" sz="2000" b="0" dirty="0">
                <a:latin typeface="+mn-lt"/>
              </a:rPr>
              <a:t>Model runs: </a:t>
            </a:r>
          </a:p>
          <a:p>
            <a:pPr lvl="1" algn="just" eaLnBrk="1" hangingPunct="1">
              <a:spcAft>
                <a:spcPts val="600"/>
              </a:spcAft>
              <a:buFontTx/>
              <a:buChar char="•"/>
            </a:pPr>
            <a:r>
              <a:rPr lang="de-CH" sz="2000" b="0" dirty="0" smtClean="0">
                <a:latin typeface="+mn-lt"/>
              </a:rPr>
              <a:t>COSMO </a:t>
            </a:r>
            <a:r>
              <a:rPr lang="pl-PL" sz="2000" b="0" dirty="0" smtClean="0">
                <a:latin typeface="+mn-lt"/>
              </a:rPr>
              <a:t>7km </a:t>
            </a:r>
            <a:r>
              <a:rPr lang="de-CH" sz="2000" b="0" dirty="0" err="1" smtClean="0">
                <a:latin typeface="+mn-lt"/>
              </a:rPr>
              <a:t>with</a:t>
            </a:r>
            <a:r>
              <a:rPr lang="de-CH" sz="2000" b="0" dirty="0" smtClean="0">
                <a:latin typeface="+mn-lt"/>
              </a:rPr>
              <a:t> </a:t>
            </a:r>
            <a:r>
              <a:rPr lang="de-CH" sz="2000" b="0" dirty="0" err="1" smtClean="0">
                <a:latin typeface="+mn-lt"/>
              </a:rPr>
              <a:t>data</a:t>
            </a:r>
            <a:r>
              <a:rPr lang="de-CH" sz="2000" b="0" dirty="0" smtClean="0">
                <a:latin typeface="+mn-lt"/>
              </a:rPr>
              <a:t> </a:t>
            </a:r>
            <a:r>
              <a:rPr lang="pl-PL" sz="2000" b="0" dirty="0" smtClean="0">
                <a:latin typeface="+mn-lt"/>
              </a:rPr>
              <a:t>assimilat</a:t>
            </a:r>
            <a:r>
              <a:rPr lang="de-CH" sz="2000" b="0" dirty="0" err="1" smtClean="0">
                <a:latin typeface="+mn-lt"/>
              </a:rPr>
              <a:t>ion</a:t>
            </a:r>
            <a:r>
              <a:rPr lang="pl-PL" sz="2000" b="0" dirty="0" smtClean="0">
                <a:latin typeface="+mn-lt"/>
              </a:rPr>
              <a:t>, </a:t>
            </a:r>
            <a:r>
              <a:rPr lang="pl-PL" sz="2000" b="0" dirty="0">
                <a:latin typeface="+mn-lt"/>
              </a:rPr>
              <a:t>4 times per day</a:t>
            </a:r>
          </a:p>
          <a:p>
            <a:pPr lvl="1" algn="just" eaLnBrk="1" hangingPunct="1">
              <a:spcAft>
                <a:spcPts val="600"/>
              </a:spcAft>
              <a:buFontTx/>
              <a:buChar char="•"/>
            </a:pPr>
            <a:r>
              <a:rPr lang="de-CH" sz="2000" b="0" dirty="0" smtClean="0">
                <a:latin typeface="+mn-lt"/>
              </a:rPr>
              <a:t>COSMO </a:t>
            </a:r>
            <a:r>
              <a:rPr lang="pl-PL" sz="2000" b="0" dirty="0" smtClean="0">
                <a:latin typeface="+mn-lt"/>
              </a:rPr>
              <a:t>2.8 km, </a:t>
            </a:r>
            <a:r>
              <a:rPr lang="pl-PL" sz="2000" b="0" dirty="0">
                <a:latin typeface="+mn-lt"/>
              </a:rPr>
              <a:t>2 times per day</a:t>
            </a:r>
          </a:p>
          <a:p>
            <a:pPr algn="just" eaLnBrk="1" hangingPunct="1">
              <a:buFontTx/>
              <a:buChar char="•"/>
            </a:pPr>
            <a:endParaRPr lang="pl-PL" sz="2000" b="0" dirty="0">
              <a:latin typeface="+mn-lt"/>
            </a:endParaRPr>
          </a:p>
          <a:p>
            <a:pPr algn="just" eaLnBrk="1" hangingPunct="1">
              <a:buFontTx/>
              <a:buChar char="•"/>
            </a:pPr>
            <a:r>
              <a:rPr lang="pl-PL" sz="2000" b="0" dirty="0">
                <a:latin typeface="+mn-lt"/>
              </a:rPr>
              <a:t>Additional tools:</a:t>
            </a:r>
          </a:p>
          <a:p>
            <a:pPr lvl="1" algn="just" eaLnBrk="1" hangingPunct="1">
              <a:spcAft>
                <a:spcPts val="600"/>
              </a:spcAft>
              <a:buFontTx/>
              <a:buChar char="•"/>
            </a:pPr>
            <a:r>
              <a:rPr lang="de-CH" sz="2000" b="1" dirty="0">
                <a:latin typeface="+mn-lt"/>
              </a:rPr>
              <a:t>S</a:t>
            </a:r>
            <a:r>
              <a:rPr lang="pl-PL" sz="2000" b="1" dirty="0">
                <a:latin typeface="+mn-lt"/>
              </a:rPr>
              <a:t>ea wave </a:t>
            </a:r>
            <a:r>
              <a:rPr lang="pl-PL" sz="2000" dirty="0">
                <a:latin typeface="+mn-lt"/>
              </a:rPr>
              <a:t>model (WW3) </a:t>
            </a:r>
            <a:r>
              <a:rPr lang="de-CH" sz="2000" dirty="0" err="1">
                <a:latin typeface="+mn-lt"/>
              </a:rPr>
              <a:t>based</a:t>
            </a:r>
            <a:r>
              <a:rPr lang="de-CH" sz="2000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COSMO-7km </a:t>
            </a:r>
            <a:r>
              <a:rPr lang="de-CH" sz="2000" dirty="0" err="1">
                <a:latin typeface="+mn-lt"/>
              </a:rPr>
              <a:t>output</a:t>
            </a:r>
            <a:endParaRPr lang="pl-PL" sz="2000" dirty="0">
              <a:latin typeface="+mn-lt"/>
            </a:endParaRP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pl-PL" sz="2000" dirty="0">
                <a:latin typeface="+mn-lt"/>
              </a:rPr>
              <a:t>Dispersion model </a:t>
            </a:r>
            <a:r>
              <a:rPr lang="de-CH" sz="2000" dirty="0" err="1">
                <a:latin typeface="+mn-lt"/>
              </a:rPr>
              <a:t>of</a:t>
            </a:r>
            <a:r>
              <a:rPr lang="de-CH" sz="2000" dirty="0">
                <a:latin typeface="+mn-lt"/>
              </a:rPr>
              <a:t> </a:t>
            </a:r>
            <a:r>
              <a:rPr lang="de-CH" sz="2000" b="1" dirty="0">
                <a:latin typeface="+mn-lt"/>
              </a:rPr>
              <a:t>v</a:t>
            </a:r>
            <a:r>
              <a:rPr lang="pl-PL" sz="2000" b="1" dirty="0" smtClean="0">
                <a:latin typeface="+mn-lt"/>
              </a:rPr>
              <a:t>olcan</a:t>
            </a:r>
            <a:r>
              <a:rPr lang="de-CH" sz="2000" b="1" dirty="0" err="1" smtClean="0">
                <a:latin typeface="+mn-lt"/>
              </a:rPr>
              <a:t>ic</a:t>
            </a:r>
            <a:r>
              <a:rPr lang="de-CH" sz="2000" b="1" dirty="0" smtClean="0">
                <a:latin typeface="+mn-lt"/>
              </a:rPr>
              <a:t> </a:t>
            </a:r>
            <a:r>
              <a:rPr lang="pl-PL" sz="2000" b="1" dirty="0" smtClean="0">
                <a:latin typeface="+mn-lt"/>
              </a:rPr>
              <a:t>ashes </a:t>
            </a:r>
            <a:r>
              <a:rPr lang="de-CH" sz="2000" dirty="0" err="1">
                <a:latin typeface="+mn-lt"/>
              </a:rPr>
              <a:t>based</a:t>
            </a:r>
            <a:r>
              <a:rPr lang="de-CH" sz="2000" dirty="0">
                <a:latin typeface="+mn-lt"/>
              </a:rPr>
              <a:t> on</a:t>
            </a:r>
            <a:r>
              <a:rPr lang="pl-PL" sz="2000" dirty="0">
                <a:latin typeface="+mn-lt"/>
              </a:rPr>
              <a:t> COSMO-7km</a:t>
            </a:r>
          </a:p>
          <a:p>
            <a:pPr lvl="1" eaLnBrk="1" hangingPunct="1">
              <a:spcAft>
                <a:spcPts val="600"/>
              </a:spcAft>
              <a:buFontTx/>
              <a:buChar char="•"/>
            </a:pPr>
            <a:r>
              <a:rPr lang="pl-PL" sz="2000" b="1" dirty="0">
                <a:latin typeface="+mn-lt"/>
              </a:rPr>
              <a:t>Soaring forecasts</a:t>
            </a:r>
            <a:r>
              <a:rPr lang="pl-PL" sz="2000" dirty="0">
                <a:latin typeface="+mn-lt"/>
              </a:rPr>
              <a:t> </a:t>
            </a:r>
            <a:r>
              <a:rPr lang="pl-PL" sz="2000" i="1" dirty="0">
                <a:latin typeface="+mn-lt"/>
              </a:rPr>
              <a:t>(end of test phase)</a:t>
            </a:r>
            <a:r>
              <a:rPr lang="de-CH" sz="2000" i="1" dirty="0">
                <a:latin typeface="+mn-lt"/>
              </a:rPr>
              <a:t/>
            </a:r>
            <a:br>
              <a:rPr lang="de-CH" sz="2000" i="1" dirty="0">
                <a:latin typeface="+mn-lt"/>
              </a:rPr>
            </a:br>
            <a:r>
              <a:rPr lang="de-CH" sz="2000" dirty="0">
                <a:latin typeface="+mn-lt"/>
              </a:rPr>
              <a:t>(</a:t>
            </a:r>
            <a:r>
              <a:rPr lang="pl-PL" sz="2000" dirty="0">
                <a:latin typeface="+mn-lt"/>
              </a:rPr>
              <a:t>predictions of conditions for gliders </a:t>
            </a:r>
            <a:r>
              <a:rPr lang="de-CH" sz="2000" dirty="0" err="1">
                <a:latin typeface="+mn-lt"/>
              </a:rPr>
              <a:t>based</a:t>
            </a:r>
            <a:r>
              <a:rPr lang="de-CH" sz="2000" dirty="0">
                <a:latin typeface="+mn-lt"/>
              </a:rPr>
              <a:t> on </a:t>
            </a:r>
            <a:r>
              <a:rPr lang="pl-PL" sz="2000" dirty="0">
                <a:latin typeface="+mn-lt"/>
              </a:rPr>
              <a:t>COSMO-2.8km</a:t>
            </a:r>
            <a:r>
              <a:rPr lang="de-CH" sz="2000" dirty="0">
                <a:latin typeface="+mn-lt"/>
              </a:rPr>
              <a:t>)</a:t>
            </a:r>
            <a:r>
              <a:rPr lang="pl-PL" sz="2000" dirty="0">
                <a:latin typeface="+mn-lt"/>
              </a:rPr>
              <a:t> … </a:t>
            </a:r>
          </a:p>
          <a:p>
            <a:pPr eaLnBrk="1" hangingPunct="1">
              <a:buFontTx/>
              <a:buChar char="•"/>
            </a:pPr>
            <a:endParaRPr lang="pl-PL" sz="1400" b="0" dirty="0">
              <a:latin typeface="+mn-lt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699792" y="404664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Strategy</a:t>
            </a:r>
            <a:r>
              <a:rPr lang="it-IT" dirty="0" smtClean="0"/>
              <a:t> of IMGW</a:t>
            </a:r>
            <a:endParaRPr lang="it-IT" dirty="0"/>
          </a:p>
        </p:txBody>
      </p:sp>
      <p:pic>
        <p:nvPicPr>
          <p:cNvPr id="8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73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9A060B-4C44-4F38-BFC6-74A79357F749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pl-PL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843213" y="6627813"/>
            <a:ext cx="2992437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00" b="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Instytut Meteorologii i Gospodarki Wodnej – PIB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79388" y="836613"/>
            <a:ext cx="8785225" cy="54721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19672" y="1289050"/>
            <a:ext cx="75243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pl-PL" sz="2400" b="1" dirty="0"/>
              <a:t>Hardware </a:t>
            </a:r>
            <a:r>
              <a:rPr lang="pl-PL" sz="2400" b="1" dirty="0" smtClean="0"/>
              <a:t>Plans</a:t>
            </a:r>
            <a:r>
              <a:rPr lang="de-CH" sz="2400" b="1" dirty="0" smtClean="0"/>
              <a:t> </a:t>
            </a:r>
            <a:r>
              <a:rPr lang="de-CH" sz="2400" dirty="0" smtClean="0"/>
              <a:t>(2012/2013)</a:t>
            </a:r>
            <a:endParaRPr lang="pl-PL" sz="2400" b="1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de-CH" sz="2000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de-CH" sz="2000" dirty="0" smtClean="0"/>
              <a:t>Plans </a:t>
            </a:r>
            <a:r>
              <a:rPr lang="de-CH" sz="2000" dirty="0" err="1"/>
              <a:t>for</a:t>
            </a:r>
            <a:r>
              <a:rPr lang="de-CH" sz="2000" dirty="0"/>
              <a:t> </a:t>
            </a:r>
            <a:r>
              <a:rPr lang="pl-PL" sz="2000" dirty="0"/>
              <a:t>a new Linux cluster 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pl-PL" sz="2000" dirty="0" smtClean="0"/>
              <a:t>to </a:t>
            </a:r>
            <a:r>
              <a:rPr lang="pl-PL" sz="2000" dirty="0"/>
              <a:t>test, develop and run </a:t>
            </a:r>
            <a:r>
              <a:rPr lang="pl-PL" sz="2000" dirty="0" smtClean="0"/>
              <a:t>models </a:t>
            </a:r>
            <a:r>
              <a:rPr lang="de-CH" sz="2000" dirty="0" err="1" smtClean="0"/>
              <a:t>at</a:t>
            </a:r>
            <a:r>
              <a:rPr lang="pl-PL" sz="2000" dirty="0" smtClean="0"/>
              <a:t> </a:t>
            </a:r>
            <a:r>
              <a:rPr lang="de-CH" sz="2000" dirty="0" smtClean="0"/>
              <a:t>high </a:t>
            </a:r>
            <a:r>
              <a:rPr lang="pl-PL" sz="2000" dirty="0" smtClean="0"/>
              <a:t>resolution  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pl-PL" sz="2000" dirty="0" smtClean="0"/>
              <a:t>(7, </a:t>
            </a:r>
            <a:r>
              <a:rPr lang="pl-PL" sz="2000" dirty="0"/>
              <a:t>2.8 km and higher)</a:t>
            </a:r>
          </a:p>
          <a:p>
            <a:pPr algn="just" eaLnBrk="1" hangingPunct="1">
              <a:spcAft>
                <a:spcPts val="600"/>
              </a:spcAft>
              <a:buFontTx/>
              <a:buChar char="•"/>
            </a:pPr>
            <a:r>
              <a:rPr lang="de-CH" sz="2000" dirty="0" err="1"/>
              <a:t>About</a:t>
            </a:r>
            <a:r>
              <a:rPr lang="de-CH" sz="2000" dirty="0"/>
              <a:t> </a:t>
            </a:r>
            <a:r>
              <a:rPr lang="pl-PL" sz="2000" dirty="0"/>
              <a:t>50 TF</a:t>
            </a:r>
            <a:r>
              <a:rPr lang="de-CH" sz="2000" dirty="0" err="1"/>
              <a:t>lops</a:t>
            </a:r>
            <a:r>
              <a:rPr lang="pl-PL" sz="2000" dirty="0"/>
              <a:t> sustainable</a:t>
            </a:r>
            <a:r>
              <a:rPr lang="de-CH" sz="2000" dirty="0"/>
              <a:t>, s</a:t>
            </a:r>
            <a:r>
              <a:rPr lang="pl-PL" sz="2000" dirty="0"/>
              <a:t>calable up to over 100TF</a:t>
            </a:r>
            <a:r>
              <a:rPr lang="de-CH" sz="2000" dirty="0" err="1"/>
              <a:t>lops</a:t>
            </a:r>
            <a:endParaRPr lang="pl-PL" sz="2000" dirty="0"/>
          </a:p>
          <a:p>
            <a:pPr algn="just" eaLnBrk="1" hangingPunct="1">
              <a:buFontTx/>
              <a:buChar char="•"/>
            </a:pPr>
            <a:endParaRPr lang="pl-PL" sz="2000" dirty="0"/>
          </a:p>
          <a:p>
            <a:pPr eaLnBrk="1" hangingPunct="1"/>
            <a:r>
              <a:rPr lang="pl-PL" sz="2400" b="1" dirty="0" smtClean="0">
                <a:latin typeface="+mn-lt"/>
              </a:rPr>
              <a:t>Model(s</a:t>
            </a:r>
            <a:r>
              <a:rPr lang="pl-PL" sz="2400" b="1" dirty="0">
                <a:latin typeface="+mn-lt"/>
              </a:rPr>
              <a:t>) </a:t>
            </a:r>
            <a:r>
              <a:rPr lang="pl-PL" sz="2400" b="1" dirty="0" smtClean="0">
                <a:latin typeface="+mn-lt"/>
              </a:rPr>
              <a:t>development</a:t>
            </a:r>
            <a:r>
              <a:rPr lang="de-CH" sz="2400" b="1" dirty="0" smtClean="0">
                <a:latin typeface="+mn-lt"/>
              </a:rPr>
              <a:t> </a:t>
            </a:r>
            <a:r>
              <a:rPr lang="de-CH" sz="2400" dirty="0" smtClean="0">
                <a:latin typeface="+mn-lt"/>
              </a:rPr>
              <a:t>(</a:t>
            </a:r>
            <a:r>
              <a:rPr lang="de-CH" sz="2400" dirty="0" err="1" smtClean="0">
                <a:latin typeface="+mn-lt"/>
              </a:rPr>
              <a:t>for</a:t>
            </a:r>
            <a:r>
              <a:rPr lang="de-CH" sz="2400" dirty="0" smtClean="0">
                <a:latin typeface="+mn-lt"/>
              </a:rPr>
              <a:t> 2013 </a:t>
            </a:r>
            <a:r>
              <a:rPr lang="de-CH" sz="2400" dirty="0" err="1" smtClean="0">
                <a:latin typeface="+mn-lt"/>
              </a:rPr>
              <a:t>onwards</a:t>
            </a:r>
            <a:r>
              <a:rPr lang="de-CH" sz="2400" dirty="0" smtClean="0">
                <a:latin typeface="+mn-lt"/>
              </a:rPr>
              <a:t>)</a:t>
            </a:r>
            <a:r>
              <a:rPr lang="de-CH" sz="2400" b="1" dirty="0" smtClean="0">
                <a:latin typeface="+mn-lt"/>
              </a:rPr>
              <a:t>:</a:t>
            </a:r>
            <a:r>
              <a:rPr lang="pl-PL" sz="2000" dirty="0" smtClean="0">
                <a:latin typeface="+mn-lt"/>
              </a:rPr>
              <a:t> </a:t>
            </a:r>
            <a:endParaRPr lang="pl-PL" sz="2000" dirty="0">
              <a:latin typeface="+mn-lt"/>
            </a:endParaRPr>
          </a:p>
          <a:p>
            <a:pPr eaLnBrk="1" hangingPunct="1"/>
            <a:endParaRPr lang="pl-PL" sz="2000" dirty="0">
              <a:latin typeface="+mn-lt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de-CH" sz="2000" dirty="0" smtClean="0">
                <a:latin typeface="+mn-lt"/>
              </a:rPr>
              <a:t>S</a:t>
            </a:r>
            <a:r>
              <a:rPr lang="pl-PL" sz="2000" dirty="0" smtClean="0">
                <a:latin typeface="+mn-lt"/>
              </a:rPr>
              <a:t>oil </a:t>
            </a:r>
            <a:r>
              <a:rPr lang="pl-PL" sz="2000" dirty="0">
                <a:latin typeface="+mn-lt"/>
              </a:rPr>
              <a:t>model </a:t>
            </a:r>
            <a:r>
              <a:rPr lang="de-CH" sz="2000" dirty="0" err="1" smtClean="0">
                <a:latin typeface="+mn-lt"/>
              </a:rPr>
              <a:t>with</a:t>
            </a:r>
            <a:r>
              <a:rPr lang="de-CH" sz="2000" dirty="0" smtClean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implementation </a:t>
            </a:r>
            <a:r>
              <a:rPr lang="pl-PL" sz="2000" dirty="0">
                <a:latin typeface="+mn-lt"/>
              </a:rPr>
              <a:t>of soil </a:t>
            </a:r>
            <a:r>
              <a:rPr lang="de-CH" sz="2000" dirty="0" err="1" smtClean="0">
                <a:latin typeface="+mn-lt"/>
              </a:rPr>
              <a:t>data</a:t>
            </a:r>
            <a:r>
              <a:rPr lang="de-CH" sz="2000" dirty="0" smtClean="0">
                <a:latin typeface="+mn-lt"/>
              </a:rPr>
              <a:t> </a:t>
            </a:r>
            <a:r>
              <a:rPr lang="de-CH" sz="2000" dirty="0" err="1" smtClean="0">
                <a:latin typeface="+mn-lt"/>
              </a:rPr>
              <a:t>assimilation</a:t>
            </a:r>
            <a:endParaRPr lang="pl-PL" sz="2000" dirty="0">
              <a:latin typeface="+mn-lt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de-CH" sz="2000" dirty="0" smtClean="0">
                <a:latin typeface="+mn-lt"/>
              </a:rPr>
              <a:t>R</a:t>
            </a:r>
            <a:r>
              <a:rPr lang="pl-PL" sz="2000" dirty="0" smtClean="0">
                <a:latin typeface="+mn-lt"/>
              </a:rPr>
              <a:t>esolution </a:t>
            </a:r>
            <a:r>
              <a:rPr lang="pl-PL" sz="2000" dirty="0">
                <a:latin typeface="+mn-lt"/>
              </a:rPr>
              <a:t>increased up to 1km, </a:t>
            </a:r>
            <a:r>
              <a:rPr lang="de-CH" sz="2000" dirty="0" smtClean="0">
                <a:latin typeface="+mn-lt"/>
              </a:rPr>
              <a:t/>
            </a:r>
            <a:br>
              <a:rPr lang="de-CH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possibl</a:t>
            </a:r>
            <a:r>
              <a:rPr lang="de-CH" sz="2000" dirty="0" smtClean="0">
                <a:latin typeface="+mn-lt"/>
              </a:rPr>
              <a:t>y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in quasi-operational </a:t>
            </a:r>
            <a:r>
              <a:rPr lang="pl-PL" sz="2000" dirty="0" smtClean="0">
                <a:latin typeface="+mn-lt"/>
              </a:rPr>
              <a:t>mode</a:t>
            </a:r>
            <a:r>
              <a:rPr lang="de-CH" sz="2000" dirty="0" smtClean="0">
                <a:latin typeface="+mn-lt"/>
              </a:rPr>
              <a:t>,</a:t>
            </a:r>
            <a:r>
              <a:rPr lang="pl-PL" sz="2000" dirty="0" smtClean="0">
                <a:latin typeface="+mn-lt"/>
              </a:rPr>
              <a:t> preferably</a:t>
            </a:r>
            <a:r>
              <a:rPr lang="de-CH" sz="2000" dirty="0" smtClean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over mountains</a:t>
            </a:r>
            <a:endParaRPr lang="pl-PL" sz="2000" dirty="0">
              <a:latin typeface="+mn-lt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pl-PL" sz="2000" dirty="0" smtClean="0">
                <a:latin typeface="+mn-lt"/>
              </a:rPr>
              <a:t>Start implementation </a:t>
            </a:r>
            <a:r>
              <a:rPr lang="pl-PL" sz="2000" dirty="0">
                <a:latin typeface="+mn-lt"/>
              </a:rPr>
              <a:t>of </a:t>
            </a:r>
            <a:r>
              <a:rPr lang="pl-PL" sz="2000" dirty="0" smtClean="0">
                <a:latin typeface="+mn-lt"/>
              </a:rPr>
              <a:t>convection-resolving </a:t>
            </a:r>
            <a:r>
              <a:rPr lang="de-CH" sz="2000" dirty="0" smtClean="0">
                <a:latin typeface="+mn-lt"/>
              </a:rPr>
              <a:t>EPS</a:t>
            </a:r>
          </a:p>
          <a:p>
            <a:pPr eaLnBrk="1" hangingPunct="1">
              <a:buFontTx/>
              <a:buChar char="•"/>
            </a:pPr>
            <a:endParaRPr lang="de-CH" sz="2000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pl-PL" sz="2000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pl-PL" sz="1400" b="0" dirty="0">
              <a:latin typeface="Verdana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699792" y="404664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Strategy</a:t>
            </a:r>
            <a:r>
              <a:rPr lang="it-IT" dirty="0" smtClean="0"/>
              <a:t> of IMGW</a:t>
            </a:r>
            <a:endParaRPr lang="it-IT" dirty="0"/>
          </a:p>
        </p:txBody>
      </p:sp>
      <p:pic>
        <p:nvPicPr>
          <p:cNvPr id="8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873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4800" y="1272237"/>
            <a:ext cx="86106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COSMO 4.18 </a:t>
            </a:r>
            <a:r>
              <a:rPr lang="en-US" dirty="0">
                <a:latin typeface="+mn-lt"/>
              </a:rPr>
              <a:t>– starting from July 2012</a:t>
            </a:r>
          </a:p>
          <a:p>
            <a:r>
              <a:rPr lang="en-US" b="1" dirty="0" smtClean="0">
                <a:latin typeface="+mn-lt"/>
              </a:rPr>
              <a:t> </a:t>
            </a:r>
          </a:p>
          <a:p>
            <a:endParaRPr lang="en-US" b="1" dirty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COSMO 7 km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 nudging data assimilation </a:t>
            </a:r>
          </a:p>
          <a:p>
            <a:r>
              <a:rPr lang="en-GB" altLang="zh-CN" dirty="0">
                <a:latin typeface="+mn-lt"/>
              </a:rPr>
              <a:t>  </a:t>
            </a:r>
            <a:r>
              <a:rPr lang="en-GB" altLang="zh-CN" dirty="0" smtClean="0">
                <a:latin typeface="+mn-lt"/>
              </a:rPr>
              <a:t>        </a:t>
            </a:r>
            <a:r>
              <a:rPr lang="en-GB" altLang="zh-CN" dirty="0">
                <a:latin typeface="+mn-lt"/>
              </a:rPr>
              <a:t>for </a:t>
            </a:r>
            <a:r>
              <a:rPr lang="en-GB" altLang="zh-CN" dirty="0" err="1">
                <a:latin typeface="+mn-lt"/>
              </a:rPr>
              <a:t>synop</a:t>
            </a:r>
            <a:r>
              <a:rPr lang="en-GB" altLang="zh-CN" dirty="0">
                <a:latin typeface="+mn-lt"/>
              </a:rPr>
              <a:t> (AOF format)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 two </a:t>
            </a:r>
            <a:r>
              <a:rPr lang="en-GB" altLang="zh-CN" dirty="0" smtClean="0">
                <a:latin typeface="+mn-lt"/>
              </a:rPr>
              <a:t>runs/ </a:t>
            </a:r>
            <a:r>
              <a:rPr lang="en-GB" altLang="zh-CN" dirty="0">
                <a:latin typeface="+mn-lt"/>
              </a:rPr>
              <a:t>day (00 &amp;</a:t>
            </a:r>
            <a:r>
              <a:rPr lang="en-GB" altLang="zh-CN" dirty="0" smtClean="0">
                <a:latin typeface="+mn-lt"/>
              </a:rPr>
              <a:t> </a:t>
            </a:r>
            <a:r>
              <a:rPr lang="en-GB" altLang="zh-CN" dirty="0">
                <a:latin typeface="+mn-lt"/>
              </a:rPr>
              <a:t>12UTC)</a:t>
            </a:r>
          </a:p>
          <a:p>
            <a:endParaRPr lang="en-GB" altLang="zh-CN" dirty="0">
              <a:latin typeface="+mn-lt"/>
            </a:endParaRPr>
          </a:p>
          <a:p>
            <a:endParaRPr lang="en-GB" altLang="zh-CN" dirty="0">
              <a:latin typeface="+mn-lt"/>
            </a:endParaRPr>
          </a:p>
          <a:p>
            <a:endParaRPr lang="en-GB" altLang="zh-CN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 COSMO 2,8 km resolution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 no data assimilation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altLang="zh-CN" dirty="0">
                <a:latin typeface="+mn-lt"/>
              </a:rPr>
              <a:t> one run per day (00 UTC)</a:t>
            </a:r>
          </a:p>
          <a:p>
            <a:pPr>
              <a:buFontTx/>
              <a:buChar char="•"/>
            </a:pPr>
            <a:endParaRPr lang="en-GB" altLang="zh-CN" sz="1600" dirty="0">
              <a:latin typeface="+mn-lt"/>
            </a:endParaRPr>
          </a:p>
          <a:p>
            <a:endParaRPr lang="en-GB" altLang="zh-CN" sz="1600" dirty="0">
              <a:latin typeface="+mn-lt"/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6013"/>
            <a:ext cx="27606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343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699792" y="404664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smtClean="0"/>
              <a:t>Operations </a:t>
            </a:r>
            <a:r>
              <a:rPr lang="it-IT" dirty="0" err="1" smtClean="0"/>
              <a:t>at</a:t>
            </a:r>
            <a:r>
              <a:rPr lang="it-IT" dirty="0" smtClean="0"/>
              <a:t> NMA</a:t>
            </a:r>
            <a:endParaRPr lang="it-IT" dirty="0"/>
          </a:p>
        </p:txBody>
      </p:sp>
      <p:pic>
        <p:nvPicPr>
          <p:cNvPr id="8" name="Picture 13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08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4744"/>
            <a:ext cx="8287072" cy="435371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zh-CN" sz="2400" b="1" dirty="0" smtClean="0"/>
              <a:t>For operational activities</a:t>
            </a:r>
            <a:endParaRPr lang="en-GB" altLang="zh-CN" sz="2000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GB" altLang="zh-CN" sz="10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Implementation of </a:t>
            </a:r>
            <a:r>
              <a:rPr lang="en-GB" altLang="zh-CN" sz="2000" b="1" dirty="0" smtClean="0"/>
              <a:t>BUFR2NETCDF</a:t>
            </a:r>
            <a:r>
              <a:rPr lang="en-GB" altLang="zh-CN" sz="2000" dirty="0" smtClean="0"/>
              <a:t> software and  advanced testing for </a:t>
            </a:r>
            <a:r>
              <a:rPr lang="en-GB" altLang="zh-CN" sz="2000" b="1" dirty="0" smtClean="0"/>
              <a:t>SYNOP;</a:t>
            </a:r>
            <a:endParaRPr lang="en-GB" altLang="zh-CN" sz="2000" dirty="0" smtClean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Testing </a:t>
            </a:r>
            <a:r>
              <a:rPr lang="en-GB" altLang="zh-CN" sz="2000" b="1" dirty="0" smtClean="0"/>
              <a:t>BUFR2NETCDF</a:t>
            </a:r>
            <a:r>
              <a:rPr lang="en-GB" altLang="zh-CN" sz="2000" dirty="0" smtClean="0"/>
              <a:t> for </a:t>
            </a:r>
            <a:r>
              <a:rPr lang="en-GB" altLang="zh-CN" sz="2000" b="1" dirty="0" smtClean="0"/>
              <a:t>TEMP</a:t>
            </a:r>
            <a:r>
              <a:rPr lang="en-GB" altLang="zh-CN" sz="2000" dirty="0" smtClean="0"/>
              <a:t> and </a:t>
            </a:r>
            <a:r>
              <a:rPr lang="en-GB" altLang="zh-CN" sz="2000" b="1" dirty="0" smtClean="0"/>
              <a:t>PILOT</a:t>
            </a:r>
            <a:r>
              <a:rPr lang="en-GB" altLang="zh-CN" sz="2000" dirty="0" smtClean="0"/>
              <a:t> data;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Data assimilation for </a:t>
            </a:r>
            <a:r>
              <a:rPr lang="en-GB" altLang="zh-CN" sz="2000" b="1" dirty="0" smtClean="0"/>
              <a:t>TEMP</a:t>
            </a:r>
            <a:r>
              <a:rPr lang="en-GB" altLang="zh-CN" sz="2000" dirty="0" smtClean="0"/>
              <a:t> and </a:t>
            </a:r>
            <a:r>
              <a:rPr lang="en-GB" altLang="zh-CN" sz="2000" b="1" dirty="0" smtClean="0"/>
              <a:t>PILOT</a:t>
            </a:r>
            <a:r>
              <a:rPr lang="en-GB" altLang="zh-CN" sz="2000" dirty="0" smtClean="0"/>
              <a:t> data;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Preparing radar data and converting into </a:t>
            </a:r>
            <a:r>
              <a:rPr lang="en-GB" altLang="zh-CN" sz="2000" b="1" dirty="0" smtClean="0"/>
              <a:t>GRIB</a:t>
            </a:r>
            <a:r>
              <a:rPr lang="en-GB" altLang="zh-CN" sz="2000" dirty="0" smtClean="0"/>
              <a:t> format for data assimilation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Implementation of </a:t>
            </a:r>
            <a:r>
              <a:rPr lang="en-GB" altLang="zh-CN" sz="2000" b="1" dirty="0" smtClean="0"/>
              <a:t>COSMO-ART </a:t>
            </a:r>
            <a:r>
              <a:rPr lang="en-GB" altLang="zh-CN" sz="2000" dirty="0" smtClean="0"/>
              <a:t>(already done) for regional pollutant transport  and air quality monitoring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altLang="zh-CN" sz="2000" dirty="0" smtClean="0"/>
              <a:t>Preparing the emission files with help from </a:t>
            </a:r>
            <a:r>
              <a:rPr lang="en-GB" altLang="zh-CN" sz="2000" b="1" dirty="0" smtClean="0"/>
              <a:t>KIT</a:t>
            </a:r>
            <a:r>
              <a:rPr lang="en-GB" altLang="zh-CN" sz="2000" dirty="0" smtClean="0"/>
              <a:t> colleagues for operational use</a:t>
            </a:r>
            <a:endParaRPr lang="en-GB" altLang="zh-CN" sz="1800" dirty="0" smtClean="0"/>
          </a:p>
          <a:p>
            <a:pPr>
              <a:lnSpc>
                <a:spcPct val="80000"/>
              </a:lnSpc>
              <a:buNone/>
            </a:pPr>
            <a:r>
              <a:rPr lang="en-GB" sz="2400" b="1" dirty="0"/>
              <a:t>In consortium </a:t>
            </a:r>
            <a:r>
              <a:rPr lang="en-GB" sz="2400" b="1" dirty="0" smtClean="0"/>
              <a:t>COSMO:</a:t>
            </a:r>
            <a:endParaRPr lang="en-GB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n-US" sz="1200" dirty="0" smtClean="0"/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sz="2000" dirty="0" smtClean="0"/>
              <a:t>Further participation in </a:t>
            </a:r>
            <a:r>
              <a:rPr lang="en-US" sz="2000" b="1" dirty="0" smtClean="0"/>
              <a:t>support</a:t>
            </a:r>
            <a:r>
              <a:rPr lang="en-US" sz="2000" dirty="0" smtClean="0"/>
              <a:t> activities, </a:t>
            </a:r>
            <a:r>
              <a:rPr lang="en-US" sz="2000" b="1" dirty="0" smtClean="0"/>
              <a:t>KENDA</a:t>
            </a:r>
            <a:r>
              <a:rPr lang="en-US" sz="2000" dirty="0" smtClean="0"/>
              <a:t> and </a:t>
            </a:r>
            <a:r>
              <a:rPr lang="en-US" sz="2000" b="1" dirty="0" smtClean="0"/>
              <a:t>VERSUS </a:t>
            </a:r>
            <a:endParaRPr lang="en-US" sz="2000" b="1" dirty="0"/>
          </a:p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081782"/>
              </a:buClr>
              <a:defRPr/>
            </a:pPr>
            <a:r>
              <a:rPr lang="en-US" sz="2000" dirty="0" smtClean="0"/>
              <a:t>Possible </a:t>
            </a:r>
            <a:r>
              <a:rPr lang="en-US" sz="2000" dirty="0"/>
              <a:t>participation in </a:t>
            </a:r>
            <a:r>
              <a:rPr lang="en-US" sz="2000" b="1" dirty="0">
                <a:solidFill>
                  <a:srgbClr val="0070C0"/>
                </a:solidFill>
              </a:rPr>
              <a:t>PT NWP </a:t>
            </a:r>
            <a:r>
              <a:rPr lang="en-US" sz="2000" b="1" dirty="0"/>
              <a:t>test suite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699792" y="404664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Plans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NMA</a:t>
            </a:r>
            <a:endParaRPr lang="it-IT" dirty="0"/>
          </a:p>
        </p:txBody>
      </p:sp>
      <p:pic>
        <p:nvPicPr>
          <p:cNvPr id="5" name="Picture 1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odelle_g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233">
            <a:off x="-42863" y="490538"/>
            <a:ext cx="6116638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91680" y="140693"/>
            <a:ext cx="4660900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449263" eaLnBrk="0" fontAlgn="auto" hangingPunct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SYSTEM    COSMO-RU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286125" y="214313"/>
            <a:ext cx="5572125" cy="5286375"/>
            <a:chOff x="2768" y="703"/>
            <a:chExt cx="3510" cy="3330"/>
          </a:xfrm>
        </p:grpSpPr>
        <p:grpSp>
          <p:nvGrpSpPr>
            <p:cNvPr id="6169" name="Group 5"/>
            <p:cNvGrpSpPr>
              <a:grpSpLocks/>
            </p:cNvGrpSpPr>
            <p:nvPr/>
          </p:nvGrpSpPr>
          <p:grpSpPr bwMode="auto">
            <a:xfrm>
              <a:off x="2768" y="3180"/>
              <a:ext cx="2794" cy="853"/>
              <a:chOff x="2768" y="3180"/>
              <a:chExt cx="2794" cy="853"/>
            </a:xfrm>
          </p:grpSpPr>
          <p:sp>
            <p:nvSpPr>
              <p:cNvPr id="6182" name="AutoShape 6"/>
              <p:cNvSpPr>
                <a:spLocks noChangeArrowheads="1"/>
              </p:cNvSpPr>
              <p:nvPr/>
            </p:nvSpPr>
            <p:spPr bwMode="auto">
              <a:xfrm>
                <a:off x="3628" y="3180"/>
                <a:ext cx="1228" cy="161"/>
              </a:xfrm>
              <a:prstGeom prst="roundRect">
                <a:avLst>
                  <a:gd name="adj" fmla="val 6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6183" name="Group 7"/>
              <p:cNvGrpSpPr>
                <a:grpSpLocks/>
              </p:cNvGrpSpPr>
              <p:nvPr/>
            </p:nvGrpSpPr>
            <p:grpSpPr bwMode="auto">
              <a:xfrm>
                <a:off x="2768" y="3180"/>
                <a:ext cx="2794" cy="853"/>
                <a:chOff x="2768" y="3180"/>
                <a:chExt cx="2794" cy="853"/>
              </a:xfrm>
            </p:grpSpPr>
            <p:sp>
              <p:nvSpPr>
                <p:cNvPr id="6184" name="AutoShape 8"/>
                <p:cNvSpPr>
                  <a:spLocks noChangeArrowheads="1"/>
                </p:cNvSpPr>
                <p:nvPr/>
              </p:nvSpPr>
              <p:spPr bwMode="auto">
                <a:xfrm>
                  <a:off x="3628" y="3180"/>
                  <a:ext cx="1934" cy="161"/>
                </a:xfrm>
                <a:prstGeom prst="roundRect">
                  <a:avLst>
                    <a:gd name="adj" fmla="val 62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6185" name="Group 9"/>
                <p:cNvGrpSpPr>
                  <a:grpSpLocks/>
                </p:cNvGrpSpPr>
                <p:nvPr/>
              </p:nvGrpSpPr>
              <p:grpSpPr bwMode="auto">
                <a:xfrm>
                  <a:off x="2768" y="3180"/>
                  <a:ext cx="2794" cy="853"/>
                  <a:chOff x="2768" y="3180"/>
                  <a:chExt cx="2794" cy="853"/>
                </a:xfrm>
              </p:grpSpPr>
              <p:sp>
                <p:nvSpPr>
                  <p:cNvPr id="618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628" y="3180"/>
                    <a:ext cx="1934" cy="161"/>
                  </a:xfrm>
                  <a:prstGeom prst="roundRect">
                    <a:avLst>
                      <a:gd name="adj" fmla="val 62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18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768" y="3881"/>
                    <a:ext cx="1395" cy="152"/>
                  </a:xfrm>
                  <a:prstGeom prst="roundRect">
                    <a:avLst>
                      <a:gd name="adj" fmla="val 625"/>
                    </a:avLst>
                  </a:prstGeom>
                  <a:solidFill>
                    <a:srgbClr val="0070C0"/>
                  </a:solidFill>
                  <a:ln w="9525">
                    <a:solidFill>
                      <a:srgbClr val="19990F"/>
                    </a:solidFill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defTabSz="449263" eaLnBrk="0" hangingPunct="0">
                      <a:lnSpc>
                        <a:spcPct val="87000"/>
                      </a:lnSpc>
                      <a:spcBef>
                        <a:spcPts val="1125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b="1">
                        <a:solidFill>
                          <a:srgbClr val="002060"/>
                        </a:solidFill>
                        <a:latin typeface="Calibri" pitchFamily="34" charset="0"/>
                      </a:rPr>
                      <a:t>GME </a:t>
                    </a:r>
                    <a:r>
                      <a:rPr lang="ru-RU" b="1">
                        <a:solidFill>
                          <a:srgbClr val="002060"/>
                        </a:solidFill>
                        <a:latin typeface="Calibri" pitchFamily="34" charset="0"/>
                      </a:rPr>
                      <a:t> </a:t>
                    </a:r>
                    <a:r>
                      <a:rPr lang="en-GB" b="1">
                        <a:solidFill>
                          <a:srgbClr val="002060"/>
                        </a:solidFill>
                        <a:latin typeface="Symbol" pitchFamily="18" charset="2"/>
                      </a:rPr>
                      <a:t></a:t>
                    </a:r>
                    <a:r>
                      <a:rPr lang="en-GB" b="1">
                        <a:solidFill>
                          <a:srgbClr val="002060"/>
                        </a:solidFill>
                        <a:latin typeface="Calibri" pitchFamily="34" charset="0"/>
                      </a:rPr>
                      <a:t>x = 20 km </a:t>
                    </a:r>
                  </a:p>
                </p:txBody>
              </p:sp>
            </p:grpSp>
          </p:grpSp>
        </p:grpSp>
        <p:grpSp>
          <p:nvGrpSpPr>
            <p:cNvPr id="6170" name="Group 12"/>
            <p:cNvGrpSpPr>
              <a:grpSpLocks/>
            </p:cNvGrpSpPr>
            <p:nvPr/>
          </p:nvGrpSpPr>
          <p:grpSpPr bwMode="auto">
            <a:xfrm>
              <a:off x="3629" y="1963"/>
              <a:ext cx="2649" cy="425"/>
              <a:chOff x="3629" y="1963"/>
              <a:chExt cx="2649" cy="425"/>
            </a:xfrm>
          </p:grpSpPr>
          <p:sp>
            <p:nvSpPr>
              <p:cNvPr id="6176" name="AutoShape 13"/>
              <p:cNvSpPr>
                <a:spLocks noChangeArrowheads="1"/>
              </p:cNvSpPr>
              <p:nvPr/>
            </p:nvSpPr>
            <p:spPr bwMode="auto">
              <a:xfrm>
                <a:off x="3629" y="2227"/>
                <a:ext cx="1228" cy="161"/>
              </a:xfrm>
              <a:prstGeom prst="roundRect">
                <a:avLst>
                  <a:gd name="adj" fmla="val 6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6177" name="Group 14"/>
              <p:cNvGrpSpPr>
                <a:grpSpLocks/>
              </p:cNvGrpSpPr>
              <p:nvPr/>
            </p:nvGrpSpPr>
            <p:grpSpPr bwMode="auto">
              <a:xfrm>
                <a:off x="3629" y="1963"/>
                <a:ext cx="2649" cy="425"/>
                <a:chOff x="3629" y="1963"/>
                <a:chExt cx="2649" cy="425"/>
              </a:xfrm>
            </p:grpSpPr>
            <p:sp>
              <p:nvSpPr>
                <p:cNvPr id="6178" name="AutoShape 15"/>
                <p:cNvSpPr>
                  <a:spLocks noChangeArrowheads="1"/>
                </p:cNvSpPr>
                <p:nvPr/>
              </p:nvSpPr>
              <p:spPr bwMode="auto">
                <a:xfrm>
                  <a:off x="3629" y="2227"/>
                  <a:ext cx="1934" cy="161"/>
                </a:xfrm>
                <a:prstGeom prst="roundRect">
                  <a:avLst>
                    <a:gd name="adj" fmla="val 62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6179" name="Group 16"/>
                <p:cNvGrpSpPr>
                  <a:grpSpLocks/>
                </p:cNvGrpSpPr>
                <p:nvPr/>
              </p:nvGrpSpPr>
              <p:grpSpPr bwMode="auto">
                <a:xfrm>
                  <a:off x="3629" y="1963"/>
                  <a:ext cx="2649" cy="425"/>
                  <a:chOff x="3629" y="1963"/>
                  <a:chExt cx="2649" cy="425"/>
                </a:xfrm>
              </p:grpSpPr>
              <p:sp>
                <p:nvSpPr>
                  <p:cNvPr id="618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3629" y="2227"/>
                    <a:ext cx="1934" cy="161"/>
                  </a:xfrm>
                  <a:prstGeom prst="roundRect">
                    <a:avLst>
                      <a:gd name="adj" fmla="val 625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618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523" y="1963"/>
                    <a:ext cx="1755" cy="152"/>
                  </a:xfrm>
                  <a:prstGeom prst="roundRect">
                    <a:avLst>
                      <a:gd name="adj" fmla="val 625"/>
                    </a:avLst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pPr algn="ctr" defTabSz="449263" eaLnBrk="0" hangingPunct="0">
                      <a:lnSpc>
                        <a:spcPct val="87000"/>
                      </a:lnSpc>
                      <a:spcBef>
                        <a:spcPts val="1125"/>
                      </a:spcBef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</a:pPr>
                    <a:r>
                      <a:rPr lang="en-GB" b="1">
                        <a:solidFill>
                          <a:srgbClr val="002060"/>
                        </a:solidFill>
                        <a:latin typeface="Calibri" pitchFamily="34" charset="0"/>
                      </a:rPr>
                      <a:t>COSMO-RU</a:t>
                    </a:r>
                    <a:r>
                      <a:rPr lang="ru-RU" b="1">
                        <a:solidFill>
                          <a:srgbClr val="002060"/>
                        </a:solidFill>
                        <a:latin typeface="Calibri" pitchFamily="34" charset="0"/>
                      </a:rPr>
                      <a:t>7  </a:t>
                    </a:r>
                    <a:r>
                      <a:rPr lang="en-GB" b="1">
                        <a:solidFill>
                          <a:srgbClr val="002060"/>
                        </a:solidFill>
                        <a:latin typeface="Calibri" pitchFamily="34" charset="0"/>
                      </a:rPr>
                      <a:t> </a:t>
                    </a:r>
                    <a:r>
                      <a:rPr lang="en-GB" b="1">
                        <a:solidFill>
                          <a:srgbClr val="002060"/>
                        </a:solidFill>
                        <a:latin typeface="Symbol" pitchFamily="18" charset="2"/>
                      </a:rPr>
                      <a:t></a:t>
                    </a:r>
                    <a:r>
                      <a:rPr lang="en-GB" b="1">
                        <a:solidFill>
                          <a:srgbClr val="002060"/>
                        </a:solidFill>
                        <a:latin typeface="Calibri" pitchFamily="34" charset="0"/>
                      </a:rPr>
                      <a:t>x = 7 km </a:t>
                    </a:r>
                  </a:p>
                </p:txBody>
              </p:sp>
            </p:grpSp>
          </p:grpSp>
        </p:grpSp>
        <p:grpSp>
          <p:nvGrpSpPr>
            <p:cNvPr id="6171" name="Group 21"/>
            <p:cNvGrpSpPr>
              <a:grpSpLocks/>
            </p:cNvGrpSpPr>
            <p:nvPr/>
          </p:nvGrpSpPr>
          <p:grpSpPr bwMode="auto">
            <a:xfrm>
              <a:off x="3629" y="703"/>
              <a:ext cx="2604" cy="756"/>
              <a:chOff x="3629" y="703"/>
              <a:chExt cx="2604" cy="756"/>
            </a:xfrm>
          </p:grpSpPr>
          <p:sp>
            <p:nvSpPr>
              <p:cNvPr id="6172" name="AutoShape 22"/>
              <p:cNvSpPr>
                <a:spLocks noChangeArrowheads="1"/>
              </p:cNvSpPr>
              <p:nvPr/>
            </p:nvSpPr>
            <p:spPr bwMode="auto">
              <a:xfrm>
                <a:off x="3629" y="1298"/>
                <a:ext cx="1934" cy="161"/>
              </a:xfrm>
              <a:prstGeom prst="roundRect">
                <a:avLst>
                  <a:gd name="adj" fmla="val 62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6173" name="Group 23"/>
              <p:cNvGrpSpPr>
                <a:grpSpLocks/>
              </p:cNvGrpSpPr>
              <p:nvPr/>
            </p:nvGrpSpPr>
            <p:grpSpPr bwMode="auto">
              <a:xfrm>
                <a:off x="3632" y="703"/>
                <a:ext cx="2601" cy="756"/>
                <a:chOff x="3632" y="703"/>
                <a:chExt cx="2601" cy="756"/>
              </a:xfrm>
            </p:grpSpPr>
            <p:sp>
              <p:nvSpPr>
                <p:cNvPr id="6174" name="AutoShape 24"/>
                <p:cNvSpPr>
                  <a:spLocks noChangeArrowheads="1"/>
                </p:cNvSpPr>
                <p:nvPr/>
              </p:nvSpPr>
              <p:spPr bwMode="auto">
                <a:xfrm>
                  <a:off x="3632" y="1298"/>
                  <a:ext cx="1934" cy="161"/>
                </a:xfrm>
                <a:prstGeom prst="roundRect">
                  <a:avLst>
                    <a:gd name="adj" fmla="val 625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206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175" name="AutoShape 25"/>
                <p:cNvSpPr>
                  <a:spLocks noChangeArrowheads="1"/>
                </p:cNvSpPr>
                <p:nvPr/>
              </p:nvSpPr>
              <p:spPr bwMode="auto">
                <a:xfrm>
                  <a:off x="4636" y="703"/>
                  <a:ext cx="1597" cy="152"/>
                </a:xfrm>
                <a:prstGeom prst="roundRect">
                  <a:avLst>
                    <a:gd name="adj" fmla="val 625"/>
                  </a:avLst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defTabSz="449263" eaLnBrk="0" hangingPunct="0">
                    <a:lnSpc>
                      <a:spcPct val="87000"/>
                    </a:lnSpc>
                    <a:spcBef>
                      <a:spcPts val="1125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b="1">
                      <a:solidFill>
                        <a:srgbClr val="002060"/>
                      </a:solidFill>
                      <a:latin typeface="Calibri" pitchFamily="34" charset="0"/>
                    </a:rPr>
                    <a:t>COSMO-RU</a:t>
                  </a:r>
                  <a:r>
                    <a:rPr lang="ru-RU" b="1">
                      <a:solidFill>
                        <a:srgbClr val="002060"/>
                      </a:solidFill>
                      <a:latin typeface="Calibri" pitchFamily="34" charset="0"/>
                    </a:rPr>
                    <a:t>2   </a:t>
                  </a:r>
                  <a:r>
                    <a:rPr lang="en-GB" b="1">
                      <a:solidFill>
                        <a:srgbClr val="002060"/>
                      </a:solidFill>
                      <a:latin typeface="Calibri" pitchFamily="34" charset="0"/>
                    </a:rPr>
                    <a:t> </a:t>
                  </a:r>
                  <a:r>
                    <a:rPr lang="en-GB" b="1">
                      <a:solidFill>
                        <a:srgbClr val="002060"/>
                      </a:solidFill>
                      <a:latin typeface="Symbol" pitchFamily="18" charset="2"/>
                    </a:rPr>
                    <a:t></a:t>
                  </a:r>
                  <a:r>
                    <a:rPr lang="en-GB" b="1">
                      <a:solidFill>
                        <a:srgbClr val="002060"/>
                      </a:solidFill>
                      <a:latin typeface="Calibri" pitchFamily="34" charset="0"/>
                    </a:rPr>
                    <a:t>x =2.</a:t>
                  </a:r>
                  <a:r>
                    <a:rPr lang="ru-RU" b="1">
                      <a:solidFill>
                        <a:srgbClr val="002060"/>
                      </a:solidFill>
                      <a:latin typeface="Calibri" pitchFamily="34" charset="0"/>
                    </a:rPr>
                    <a:t>2</a:t>
                  </a:r>
                  <a:r>
                    <a:rPr lang="en-GB" b="1">
                      <a:solidFill>
                        <a:srgbClr val="002060"/>
                      </a:solidFill>
                      <a:latin typeface="Calibri" pitchFamily="34" charset="0"/>
                    </a:rPr>
                    <a:t> km </a:t>
                  </a:r>
                </a:p>
              </p:txBody>
            </p:sp>
          </p:grpSp>
        </p:grpSp>
      </p:grpSp>
      <p:sp>
        <p:nvSpPr>
          <p:cNvPr id="6149" name="Rectangle 30"/>
          <p:cNvSpPr>
            <a:spLocks noChangeArrowheads="1"/>
          </p:cNvSpPr>
          <p:nvPr/>
        </p:nvSpPr>
        <p:spPr bwMode="auto">
          <a:xfrm>
            <a:off x="5857875" y="428625"/>
            <a:ext cx="314325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Domain:      900 km * 1000 km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Grid:         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420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*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470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* 50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Step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2.2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км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Time step: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15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Forecast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4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h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Cores:           400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50" name="Rectangle 30"/>
          <p:cNvSpPr>
            <a:spLocks noChangeArrowheads="1"/>
          </p:cNvSpPr>
          <p:nvPr/>
        </p:nvSpPr>
        <p:spPr bwMode="auto">
          <a:xfrm>
            <a:off x="3071813" y="5524500"/>
            <a:ext cx="2571750" cy="9398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Grid:           1 474 562 *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60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sz="16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Step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 20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km</a:t>
            </a:r>
          </a:p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Time step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   7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Forecast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7 days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51" name="Прямоугольник 5"/>
          <p:cNvSpPr>
            <a:spLocks noChangeArrowheads="1"/>
          </p:cNvSpPr>
          <p:nvPr/>
        </p:nvSpPr>
        <p:spPr bwMode="auto">
          <a:xfrm>
            <a:off x="642938" y="6518275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 algn="ctr"/>
            <a:r>
              <a:rPr lang="ru-RU" i="1">
                <a:solidFill>
                  <a:srgbClr val="002060"/>
                </a:solidFill>
                <a:latin typeface="Calibri" pitchFamily="34" charset="0"/>
              </a:rPr>
              <a:t>Гидрометеорологический центр Росси</a:t>
            </a:r>
            <a:r>
              <a:rPr lang="en-US" i="1">
                <a:solidFill>
                  <a:srgbClr val="002060"/>
                </a:solidFill>
                <a:latin typeface="Calibri" pitchFamily="34" charset="0"/>
              </a:rPr>
              <a:t>b</a:t>
            </a:r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152" name="Picture 4" descr="GM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038"/>
            <a:ext cx="7143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Блок-схема: альтернативный процесс 38"/>
          <p:cNvSpPr/>
          <p:nvPr/>
        </p:nvSpPr>
        <p:spPr>
          <a:xfrm rot="20598317">
            <a:off x="3683000" y="3970338"/>
            <a:ext cx="341313" cy="328612"/>
          </a:xfrm>
          <a:prstGeom prst="flowChartAlternateProcess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 rot="20870654">
            <a:off x="3611563" y="3373438"/>
            <a:ext cx="430212" cy="327025"/>
          </a:xfrm>
          <a:prstGeom prst="flowChartAlternateProcess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3203575" y="1225550"/>
            <a:ext cx="3594100" cy="20002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175" idx="1"/>
          </p:cNvCxnSpPr>
          <p:nvPr/>
        </p:nvCxnSpPr>
        <p:spPr>
          <a:xfrm rot="10800000" flipV="1">
            <a:off x="3929063" y="334963"/>
            <a:ext cx="2322512" cy="273685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альтернативный процесс 45"/>
          <p:cNvSpPr/>
          <p:nvPr/>
        </p:nvSpPr>
        <p:spPr>
          <a:xfrm rot="263813">
            <a:off x="2782888" y="2511425"/>
            <a:ext cx="2217737" cy="1957388"/>
          </a:xfrm>
          <a:prstGeom prst="flowChartAlternate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4786313" y="2357438"/>
            <a:ext cx="1143000" cy="7143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альтернативный процесс 54"/>
          <p:cNvSpPr/>
          <p:nvPr/>
        </p:nvSpPr>
        <p:spPr>
          <a:xfrm rot="19852063">
            <a:off x="3876675" y="2347913"/>
            <a:ext cx="1887538" cy="1758950"/>
          </a:xfrm>
          <a:prstGeom prst="flowChartAlternate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160" name="AutoShape 25"/>
          <p:cNvSpPr>
            <a:spLocks noChangeArrowheads="1"/>
          </p:cNvSpPr>
          <p:nvPr/>
        </p:nvSpPr>
        <p:spPr bwMode="auto">
          <a:xfrm>
            <a:off x="6210300" y="4902200"/>
            <a:ext cx="2576513" cy="241300"/>
          </a:xfrm>
          <a:prstGeom prst="roundRect">
            <a:avLst>
              <a:gd name="adj" fmla="val 62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r" defTabSz="449263" eaLnBrk="0" hangingPunct="0">
              <a:lnSpc>
                <a:spcPct val="8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2060"/>
                </a:solidFill>
                <a:latin typeface="Calibri" pitchFamily="34" charset="0"/>
              </a:rPr>
              <a:t>COSMO-RU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sib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n-GB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b="1">
                <a:solidFill>
                  <a:srgbClr val="002060"/>
                </a:solidFill>
                <a:latin typeface="Symbol" pitchFamily="18" charset="2"/>
              </a:rPr>
              <a:t></a:t>
            </a:r>
            <a:r>
              <a:rPr lang="en-GB" b="1">
                <a:solidFill>
                  <a:srgbClr val="002060"/>
                </a:solidFill>
                <a:latin typeface="Calibri" pitchFamily="34" charset="0"/>
              </a:rPr>
              <a:t>x =14 km </a:t>
            </a:r>
          </a:p>
        </p:txBody>
      </p:sp>
      <p:cxnSp>
        <p:nvCxnSpPr>
          <p:cNvPr id="64" name="Прямая со стрелкой 63"/>
          <p:cNvCxnSpPr>
            <a:stCxn id="6160" idx="1"/>
          </p:cNvCxnSpPr>
          <p:nvPr/>
        </p:nvCxnSpPr>
        <p:spPr>
          <a:xfrm rot="10800000">
            <a:off x="5000625" y="4143375"/>
            <a:ext cx="1209675" cy="879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Прямоугольник 56"/>
          <p:cNvSpPr>
            <a:spLocks noChangeArrowheads="1"/>
          </p:cNvSpPr>
          <p:nvPr/>
        </p:nvSpPr>
        <p:spPr bwMode="auto">
          <a:xfrm>
            <a:off x="6072188" y="4286250"/>
            <a:ext cx="2462212" cy="280988"/>
          </a:xfrm>
          <a:prstGeom prst="rect">
            <a:avLst/>
          </a:prstGeom>
          <a:solidFill>
            <a:srgbClr val="FFFF00"/>
          </a:solidFill>
          <a:ln w="38100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eaLnBrk="0" hangingPunct="0">
              <a:lnSpc>
                <a:spcPct val="8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2060"/>
                </a:solidFill>
                <a:latin typeface="Calibri" pitchFamily="34" charset="0"/>
              </a:rPr>
              <a:t>GME: initial and boundary data</a:t>
            </a:r>
            <a:endParaRPr lang="en-GB" sz="1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8" name="Стрелка вверх 57"/>
          <p:cNvSpPr/>
          <p:nvPr/>
        </p:nvSpPr>
        <p:spPr>
          <a:xfrm>
            <a:off x="7286625" y="3929063"/>
            <a:ext cx="142875" cy="35718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9" name="Стрелка вверх 58"/>
          <p:cNvSpPr/>
          <p:nvPr/>
        </p:nvSpPr>
        <p:spPr>
          <a:xfrm rot="10800000">
            <a:off x="7286625" y="4572000"/>
            <a:ext cx="142875" cy="3571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165" name="Rectangle 30"/>
          <p:cNvSpPr>
            <a:spLocks noChangeArrowheads="1"/>
          </p:cNvSpPr>
          <p:nvPr/>
        </p:nvSpPr>
        <p:spPr bwMode="auto">
          <a:xfrm>
            <a:off x="5786438" y="2500313"/>
            <a:ext cx="3357562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Domain:      4900 km * 4340 km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Grid:    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700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*62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* 40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Step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7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km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Time step: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 40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Forecast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78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h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Cores:           800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166" name="Rectangle 30"/>
          <p:cNvSpPr>
            <a:spLocks noChangeArrowheads="1"/>
          </p:cNvSpPr>
          <p:nvPr/>
        </p:nvSpPr>
        <p:spPr bwMode="auto">
          <a:xfrm>
            <a:off x="5800725" y="5238750"/>
            <a:ext cx="3343275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Domain:      5000 km * 3500 km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Grid:    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360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*25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* 40 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Step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14  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km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Time step: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 80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Forecast</a:t>
            </a:r>
            <a:r>
              <a:rPr lang="en-GB" sz="16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78</a:t>
            </a:r>
            <a:r>
              <a:rPr lang="ru-RU" sz="1600" b="1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 h</a:t>
            </a:r>
          </a:p>
          <a:p>
            <a:pPr marL="273050" eaLnBrk="0" hangingPunct="0">
              <a:lnSpc>
                <a:spcPct val="8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</a:rPr>
              <a:t>Cores:           48</a:t>
            </a:r>
            <a:endParaRPr lang="en-GB" sz="1600" b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167" name="Рисунок 4" descr="logoRoshydrome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трелка вверх 46"/>
          <p:cNvSpPr/>
          <p:nvPr/>
        </p:nvSpPr>
        <p:spPr>
          <a:xfrm>
            <a:off x="7286625" y="1785938"/>
            <a:ext cx="142875" cy="3571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pic>
        <p:nvPicPr>
          <p:cNvPr id="44" name="Picture 13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44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536" b="5357"/>
          <a:stretch>
            <a:fillRect/>
          </a:stretch>
        </p:blipFill>
        <p:spPr bwMode="auto">
          <a:xfrm>
            <a:off x="231775" y="1883618"/>
            <a:ext cx="8401050" cy="48577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Прямоугольник 11"/>
          <p:cNvSpPr>
            <a:spLocks noChangeArrowheads="1"/>
          </p:cNvSpPr>
          <p:nvPr/>
        </p:nvSpPr>
        <p:spPr bwMode="auto">
          <a:xfrm>
            <a:off x="0" y="828824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2013: New domain for COSMO-RU data assimilation with grid step 6.6 km (2000x1000x40). This COSMO configuration will provide initial data for various nested model configurations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771800" y="274638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Plans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RHM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28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Numerical aspects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contribute </a:t>
            </a:r>
            <a:r>
              <a:rPr lang="en-US" sz="2000" b="1" dirty="0" smtClean="0">
                <a:solidFill>
                  <a:srgbClr val="002060"/>
                </a:solidFill>
              </a:rPr>
              <a:t>to the development of 1km –resolution COSMO model system in the course of preparations to Sochi 2014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Physical aspects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contribute </a:t>
            </a:r>
            <a:r>
              <a:rPr lang="en-US" sz="2000" b="1" dirty="0" smtClean="0">
                <a:solidFill>
                  <a:srgbClr val="002060"/>
                </a:solidFill>
              </a:rPr>
              <a:t>to development of parameterizations: </a:t>
            </a:r>
          </a:p>
          <a:p>
            <a:pPr marL="755650" lvl="1"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PBL  (aspects of steady stratification)</a:t>
            </a:r>
          </a:p>
          <a:p>
            <a:pPr marL="755650" lvl="1"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Land-surface (mire and forests)</a:t>
            </a:r>
          </a:p>
          <a:p>
            <a:pPr marL="755650" lvl="1"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microphysics </a:t>
            </a:r>
            <a:r>
              <a:rPr lang="en-US" sz="1800" b="1" dirty="0" smtClean="0">
                <a:solidFill>
                  <a:srgbClr val="002060"/>
                </a:solidFill>
              </a:rPr>
              <a:t>scheme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755650" lvl="1">
              <a:defRPr/>
            </a:pPr>
            <a:r>
              <a:rPr lang="en-US" sz="1800" b="1" dirty="0" smtClean="0">
                <a:solidFill>
                  <a:srgbClr val="002060"/>
                </a:solidFill>
              </a:rPr>
              <a:t>modification of parameterizations for 1-km resolution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provide </a:t>
            </a:r>
            <a:r>
              <a:rPr lang="en-US" sz="2000" b="1" dirty="0" err="1" smtClean="0">
                <a:solidFill>
                  <a:srgbClr val="002060"/>
                </a:solidFill>
              </a:rPr>
              <a:t>Valday</a:t>
            </a:r>
            <a:r>
              <a:rPr lang="en-US" sz="2000" b="1" dirty="0" smtClean="0">
                <a:solidFill>
                  <a:srgbClr val="002060"/>
                </a:solidFill>
              </a:rPr>
              <a:t> hydrological observations for SRNWP data pool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Verification: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contribute </a:t>
            </a:r>
            <a:r>
              <a:rPr lang="en-US" sz="2000" b="1" dirty="0">
                <a:solidFill>
                  <a:srgbClr val="002060"/>
                </a:solidFill>
              </a:rPr>
              <a:t>to development of </a:t>
            </a:r>
            <a:r>
              <a:rPr lang="en-US" sz="2000" b="1" dirty="0" smtClean="0">
                <a:solidFill>
                  <a:srgbClr val="002060"/>
                </a:solidFill>
              </a:rPr>
              <a:t>VERSUS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implement </a:t>
            </a:r>
            <a:r>
              <a:rPr lang="en-US" sz="2000" b="1" dirty="0">
                <a:solidFill>
                  <a:srgbClr val="002060"/>
                </a:solidFill>
              </a:rPr>
              <a:t>radar data use in forecast verification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develop </a:t>
            </a:r>
            <a:r>
              <a:rPr lang="en-US" sz="2000" b="1" dirty="0">
                <a:solidFill>
                  <a:srgbClr val="002060"/>
                </a:solidFill>
              </a:rPr>
              <a:t>the object-oriented methods for </a:t>
            </a:r>
            <a:r>
              <a:rPr lang="en-US" sz="2000" b="1" dirty="0" err="1">
                <a:solidFill>
                  <a:srgbClr val="002060"/>
                </a:solidFill>
              </a:rPr>
              <a:t>mesoscale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products</a:t>
            </a:r>
            <a:endParaRPr lang="en-US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771800" y="274638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Plans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RHM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98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39552" y="799728"/>
            <a:ext cx="8157592" cy="450148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Ensemble prediction: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contribute </a:t>
            </a:r>
            <a:r>
              <a:rPr lang="en-US" sz="2000" b="1" dirty="0">
                <a:solidFill>
                  <a:srgbClr val="002060"/>
                </a:solidFill>
              </a:rPr>
              <a:t>to WG7 </a:t>
            </a:r>
            <a:r>
              <a:rPr lang="en-US" sz="2000" b="1" dirty="0" smtClean="0">
                <a:solidFill>
                  <a:srgbClr val="002060"/>
                </a:solidFill>
              </a:rPr>
              <a:t>activity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develop </a:t>
            </a:r>
            <a:r>
              <a:rPr lang="en-US" sz="2000" b="1" dirty="0">
                <a:solidFill>
                  <a:srgbClr val="002060"/>
                </a:solidFill>
              </a:rPr>
              <a:t>the </a:t>
            </a:r>
            <a:r>
              <a:rPr lang="en-US" sz="2000" b="1" dirty="0" err="1">
                <a:solidFill>
                  <a:srgbClr val="002060"/>
                </a:solidFill>
              </a:rPr>
              <a:t>mesoscale</a:t>
            </a:r>
            <a:r>
              <a:rPr lang="en-US" sz="2000" b="1" dirty="0">
                <a:solidFill>
                  <a:srgbClr val="002060"/>
                </a:solidFill>
              </a:rPr>
              <a:t> EPS in the course of preparations to Sochi </a:t>
            </a:r>
            <a:r>
              <a:rPr lang="en-US" sz="2000" b="1" dirty="0" smtClean="0">
                <a:solidFill>
                  <a:srgbClr val="002060"/>
                </a:solidFill>
              </a:rPr>
              <a:t>Games</a:t>
            </a:r>
            <a:r>
              <a:rPr lang="en-US" sz="2000" b="1" dirty="0">
                <a:solidFill>
                  <a:srgbClr val="002060"/>
                </a:solidFill>
              </a:rPr>
              <a:t>	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Applications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develop </a:t>
            </a:r>
            <a:r>
              <a:rPr lang="en-US" sz="2000" b="1" dirty="0">
                <a:solidFill>
                  <a:srgbClr val="002060"/>
                </a:solidFill>
              </a:rPr>
              <a:t>graphical tools for dissemination of COSMO products to all forecasting centers of Russia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prepare </a:t>
            </a:r>
            <a:r>
              <a:rPr lang="en-US" sz="2000" b="1" dirty="0">
                <a:solidFill>
                  <a:srgbClr val="002060"/>
                </a:solidFill>
              </a:rPr>
              <a:t>the climatological COSMO version for the MSU supercomputer   (computer “CHEBYCHEV”, staff of MSU) and to participate on CLM Community activities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develop </a:t>
            </a:r>
            <a:r>
              <a:rPr lang="en-US" sz="2000" b="1" dirty="0">
                <a:solidFill>
                  <a:srgbClr val="002060"/>
                </a:solidFill>
              </a:rPr>
              <a:t>commercial applications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i="1" dirty="0" smtClean="0">
                <a:solidFill>
                  <a:srgbClr val="002060"/>
                </a:solidFill>
              </a:rPr>
              <a:t>Potential </a:t>
            </a:r>
            <a:r>
              <a:rPr lang="en-US" sz="2400" b="1" i="1" dirty="0">
                <a:solidFill>
                  <a:srgbClr val="002060"/>
                </a:solidFill>
              </a:rPr>
              <a:t>new </a:t>
            </a:r>
            <a:r>
              <a:rPr lang="en-US" sz="2400" b="1" i="1" dirty="0" smtClean="0">
                <a:solidFill>
                  <a:srgbClr val="002060"/>
                </a:solidFill>
              </a:rPr>
              <a:t>aspect:</a:t>
            </a:r>
            <a:br>
              <a:rPr lang="en-US" sz="2400" b="1" i="1" dirty="0" smtClean="0">
                <a:solidFill>
                  <a:srgbClr val="002060"/>
                </a:solidFill>
              </a:rPr>
            </a:b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possible membership of </a:t>
            </a:r>
            <a:r>
              <a:rPr lang="en-US" sz="2400" b="1" i="1" dirty="0" smtClean="0">
                <a:solidFill>
                  <a:srgbClr val="002060"/>
                </a:solidFill>
              </a:rPr>
              <a:t>RHM in ECMWF</a:t>
            </a:r>
            <a:endParaRPr lang="ru-RU" sz="2400" b="1" i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236290"/>
            <a:ext cx="2045824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2771800" y="274638"/>
            <a:ext cx="4320480" cy="49006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 err="1" smtClean="0"/>
              <a:t>Plans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RHM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06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15	  Resources in </a:t>
            </a:r>
            <a:r>
              <a:rPr dirty="0" err="1" smtClean="0"/>
              <a:t>strategic</a:t>
            </a:r>
            <a:r>
              <a:rPr dirty="0" smtClean="0"/>
              <a:t> </a:t>
            </a:r>
            <a:r>
              <a:rPr dirty="0" err="1" smtClean="0"/>
              <a:t>areas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03648" y="1628800"/>
            <a:ext cx="7632848" cy="3502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714375" algn="l"/>
              </a:tabLst>
            </a:pPr>
            <a:r>
              <a:rPr lang="de-CH" dirty="0" err="1" smtClean="0"/>
              <a:t>Stategic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future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COSMO:</a:t>
            </a:r>
          </a:p>
          <a:p>
            <a:pPr lvl="1">
              <a:tabLst>
                <a:tab pos="714375" algn="l"/>
              </a:tabLst>
            </a:pPr>
            <a:r>
              <a:rPr lang="en-US" sz="2000" dirty="0" smtClean="0"/>
              <a:t>Robust </a:t>
            </a:r>
            <a:r>
              <a:rPr lang="en-US" sz="2000" dirty="0"/>
              <a:t>dynamical core for very high horizontal resolutions and mountainous terrain</a:t>
            </a:r>
          </a:p>
          <a:p>
            <a:pPr lvl="1">
              <a:tabLst>
                <a:tab pos="714375" algn="l"/>
              </a:tabLst>
            </a:pPr>
            <a:r>
              <a:rPr lang="en-US" sz="2000" dirty="0" smtClean="0"/>
              <a:t>High-resolution </a:t>
            </a:r>
            <a:r>
              <a:rPr lang="en-US" sz="2000" dirty="0"/>
              <a:t>regional ensemble forecasting</a:t>
            </a:r>
          </a:p>
          <a:p>
            <a:pPr lvl="1">
              <a:tabLst>
                <a:tab pos="714375" algn="l"/>
              </a:tabLst>
            </a:pPr>
            <a:r>
              <a:rPr lang="en-US" sz="2000" dirty="0" smtClean="0"/>
              <a:t>Data </a:t>
            </a:r>
            <a:r>
              <a:rPr lang="en-US" sz="2000" dirty="0"/>
              <a:t>assimilation for convective-scale ensemble forecasting</a:t>
            </a:r>
          </a:p>
          <a:p>
            <a:pPr lvl="1">
              <a:tabLst>
                <a:tab pos="714375" algn="l"/>
              </a:tabLst>
            </a:pPr>
            <a:r>
              <a:rPr lang="en-US" sz="2000" dirty="0" smtClean="0"/>
              <a:t>Physical </a:t>
            </a:r>
            <a:r>
              <a:rPr lang="en-US" sz="2000" dirty="0"/>
              <a:t>parameterizations for convective-scale </a:t>
            </a:r>
            <a:r>
              <a:rPr lang="en-US" sz="2000" dirty="0" smtClean="0"/>
              <a:t>forecasting (atmosphere </a:t>
            </a:r>
            <a:r>
              <a:rPr lang="en-US" sz="2000" dirty="0"/>
              <a:t>and surface)</a:t>
            </a:r>
          </a:p>
          <a:p>
            <a:pPr lvl="1">
              <a:tabLst>
                <a:tab pos="714375" algn="l"/>
              </a:tabLst>
            </a:pPr>
            <a:r>
              <a:rPr lang="en-US" sz="2000" dirty="0" smtClean="0"/>
              <a:t>Efficient </a:t>
            </a:r>
            <a:r>
              <a:rPr lang="en-US" sz="2000" dirty="0"/>
              <a:t>use of the next generation computer </a:t>
            </a:r>
            <a:r>
              <a:rPr lang="en-US" sz="2000" dirty="0" smtClean="0"/>
              <a:t>architectures</a:t>
            </a:r>
          </a:p>
          <a:p>
            <a:pPr>
              <a:tabLst>
                <a:tab pos="714375" algn="l"/>
              </a:tabLst>
            </a:pPr>
            <a:r>
              <a:rPr lang="en-US" sz="2000" dirty="0" smtClean="0"/>
              <a:t>Expertise in COSMO assessed and deficiencies identified</a:t>
            </a:r>
          </a:p>
          <a:p>
            <a:pPr>
              <a:tabLst>
                <a:tab pos="714375" algn="l"/>
              </a:tabLst>
            </a:pPr>
            <a:r>
              <a:rPr lang="en-US" sz="2000" dirty="0" smtClean="0"/>
              <a:t>Input for strategic development of the COSMO members</a:t>
            </a:r>
          </a:p>
          <a:p>
            <a:pPr marL="0" indent="0" algn="ctr">
              <a:buNone/>
              <a:tabLst>
                <a:tab pos="714375" algn="l"/>
              </a:tabLst>
            </a:pPr>
            <a:r>
              <a:rPr lang="en-US" sz="2000" i="1" dirty="0" smtClean="0"/>
              <a:t>Discussion in progress</a:t>
            </a:r>
            <a:endParaRPr lang="de-CH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5395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Decisions</a:t>
            </a:r>
            <a:r>
              <a:rPr lang="de-CH" dirty="0" smtClean="0"/>
              <a:t> (1)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472363" cy="4392513"/>
          </a:xfrm>
        </p:spPr>
        <p:txBody>
          <a:bodyPr/>
          <a:lstStyle/>
          <a:p>
            <a:r>
              <a:rPr lang="en-US" dirty="0" smtClean="0"/>
              <a:t>Approved the version 1.1 of the COSMO </a:t>
            </a:r>
            <a:r>
              <a:rPr lang="en-US" dirty="0"/>
              <a:t>S</a:t>
            </a:r>
            <a:r>
              <a:rPr lang="en-US" dirty="0" smtClean="0"/>
              <a:t>tandards for Source Code Development (source code management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Approved the latest version of the PP plan KENDA</a:t>
            </a:r>
          </a:p>
          <a:p>
            <a:r>
              <a:rPr lang="en-US" dirty="0" smtClean="0"/>
              <a:t>Approved the task 1 and the new PP plan </a:t>
            </a:r>
            <a:r>
              <a:rPr lang="en-US" dirty="0" smtClean="0"/>
              <a:t>CORSO</a:t>
            </a:r>
          </a:p>
          <a:p>
            <a:endParaRPr lang="en-US" dirty="0" smtClean="0"/>
          </a:p>
          <a:p>
            <a:r>
              <a:rPr lang="en-US" dirty="0" smtClean="0"/>
              <a:t>Asked for a reworking of the PP plan VERSUS2</a:t>
            </a:r>
          </a:p>
          <a:p>
            <a:pPr lvl="1"/>
            <a:r>
              <a:rPr lang="en-US" dirty="0" smtClean="0"/>
              <a:t>Realistic plan to implement all necessary features </a:t>
            </a:r>
            <a:br>
              <a:rPr lang="en-US" dirty="0" smtClean="0"/>
            </a:br>
            <a:r>
              <a:rPr lang="en-US" dirty="0" smtClean="0"/>
              <a:t>enabling the replacement of existing tools by VERSUS</a:t>
            </a:r>
          </a:p>
          <a:p>
            <a:pPr lvl="1"/>
            <a:r>
              <a:rPr lang="en-US" dirty="0" smtClean="0"/>
              <a:t>Prepare the maintenance of VERSUS afterwards</a:t>
            </a:r>
          </a:p>
          <a:p>
            <a:pPr lvl="1"/>
            <a:r>
              <a:rPr lang="en-US" dirty="0" smtClean="0"/>
              <a:t>Setup mechanisms and train the involved people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Decisions</a:t>
            </a:r>
            <a:r>
              <a:rPr lang="de-CH" dirty="0" smtClean="0"/>
              <a:t> </a:t>
            </a:r>
            <a:r>
              <a:rPr lang="de-CH" dirty="0" err="1" smtClean="0"/>
              <a:t>taken</a:t>
            </a:r>
            <a:r>
              <a:rPr lang="de-CH" dirty="0" smtClean="0"/>
              <a:t> (2)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648" y="1628800"/>
            <a:ext cx="7560840" cy="4392513"/>
          </a:xfrm>
        </p:spPr>
        <p:txBody>
          <a:bodyPr/>
          <a:lstStyle/>
          <a:p>
            <a:r>
              <a:rPr lang="en-US" dirty="0" smtClean="0"/>
              <a:t>Approved the new PP plan POMPA</a:t>
            </a:r>
          </a:p>
          <a:p>
            <a:pPr lvl="1"/>
            <a:r>
              <a:rPr lang="en-US" dirty="0" smtClean="0"/>
              <a:t>Extension until End of 2014</a:t>
            </a:r>
          </a:p>
          <a:p>
            <a:r>
              <a:rPr lang="en-US" dirty="0" smtClean="0"/>
              <a:t>No prolongation of PP UTCS and PT Mire</a:t>
            </a:r>
          </a:p>
          <a:p>
            <a:r>
              <a:rPr lang="en-US" dirty="0" smtClean="0"/>
              <a:t>PP CELO </a:t>
            </a:r>
            <a:r>
              <a:rPr lang="en-US" dirty="0"/>
              <a:t>approved </a:t>
            </a:r>
            <a:r>
              <a:rPr lang="en-US" dirty="0" smtClean="0"/>
              <a:t>(COSMO-EULAG </a:t>
            </a:r>
            <a:r>
              <a:rPr lang="en-US" dirty="0" err="1" smtClean="0"/>
              <a:t>Operationalisation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PL </a:t>
            </a:r>
            <a:r>
              <a:rPr lang="en-US" dirty="0" err="1" smtClean="0"/>
              <a:t>Zbigniew</a:t>
            </a:r>
            <a:r>
              <a:rPr lang="en-US" dirty="0" smtClean="0"/>
              <a:t> </a:t>
            </a:r>
            <a:r>
              <a:rPr lang="en-US" dirty="0" err="1" smtClean="0"/>
              <a:t>Piotrowski</a:t>
            </a:r>
            <a:r>
              <a:rPr lang="en-US" dirty="0" smtClean="0"/>
              <a:t> (IMGW)</a:t>
            </a:r>
          </a:p>
          <a:p>
            <a:pPr lvl="1"/>
            <a:r>
              <a:rPr lang="en-US" dirty="0" smtClean="0"/>
              <a:t>9.2012 – 9.2016</a:t>
            </a:r>
          </a:p>
          <a:p>
            <a:r>
              <a:rPr lang="en-US" dirty="0" smtClean="0"/>
              <a:t>PP CALMO </a:t>
            </a:r>
            <a:r>
              <a:rPr lang="en-US" dirty="0"/>
              <a:t>approved </a:t>
            </a:r>
            <a:r>
              <a:rPr lang="en-US" dirty="0" smtClean="0"/>
              <a:t>(Calibration of COSMO Model)</a:t>
            </a:r>
          </a:p>
          <a:p>
            <a:pPr lvl="1"/>
            <a:r>
              <a:rPr lang="en-US" dirty="0" smtClean="0"/>
              <a:t>PL Antigoni Voudouri (HNMS)</a:t>
            </a:r>
          </a:p>
          <a:p>
            <a:pPr lvl="1"/>
            <a:r>
              <a:rPr lang="en-US" dirty="0" smtClean="0"/>
              <a:t>12.2012 – 12.2014</a:t>
            </a:r>
            <a:endParaRPr lang="en-US" dirty="0"/>
          </a:p>
          <a:p>
            <a:r>
              <a:rPr lang="en-US" dirty="0" smtClean="0"/>
              <a:t>PP </a:t>
            </a:r>
            <a:r>
              <a:rPr lang="en-US" dirty="0" err="1" smtClean="0"/>
              <a:t>ConSAT</a:t>
            </a:r>
            <a:r>
              <a:rPr lang="en-US" dirty="0" smtClean="0"/>
              <a:t> (Consolidation of Surface Atmosphere Transfer) and PT NWP Test Suite discussed</a:t>
            </a:r>
          </a:p>
        </p:txBody>
      </p:sp>
    </p:spTree>
    <p:extLst>
      <p:ext uri="{BB962C8B-B14F-4D97-AF65-F5344CB8AC3E}">
        <p14:creationId xmlns:p14="http://schemas.microsoft.com/office/powerpoint/2010/main" val="18690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Election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WGC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5875" y="1628775"/>
            <a:ext cx="7606605" cy="4464521"/>
          </a:xfrm>
        </p:spPr>
        <p:txBody>
          <a:bodyPr/>
          <a:lstStyle/>
          <a:p>
            <a:r>
              <a:rPr lang="de-CH" dirty="0" smtClean="0"/>
              <a:t>WG3a</a:t>
            </a:r>
          </a:p>
          <a:p>
            <a:pPr lvl="1"/>
            <a:r>
              <a:rPr lang="de-CH" dirty="0" smtClean="0"/>
              <a:t>Federico Grazzini </a:t>
            </a:r>
            <a:r>
              <a:rPr lang="de-CH" dirty="0" err="1" smtClean="0"/>
              <a:t>stepping</a:t>
            </a:r>
            <a:r>
              <a:rPr lang="de-CH" dirty="0" smtClean="0"/>
              <a:t> back after </a:t>
            </a:r>
            <a:r>
              <a:rPr lang="de-CH" dirty="0" err="1" smtClean="0"/>
              <a:t>nearly</a:t>
            </a:r>
            <a:r>
              <a:rPr lang="de-CH" dirty="0" smtClean="0"/>
              <a:t> 5 </a:t>
            </a:r>
            <a:r>
              <a:rPr lang="de-CH" dirty="0" err="1" smtClean="0"/>
              <a:t>years</a:t>
            </a:r>
            <a:endParaRPr lang="de-CH" dirty="0" smtClean="0"/>
          </a:p>
          <a:p>
            <a:pPr lvl="1"/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thanks</a:t>
            </a:r>
            <a:r>
              <a:rPr lang="de-CH" dirty="0" smtClean="0"/>
              <a:t>!</a:t>
            </a:r>
          </a:p>
          <a:p>
            <a:pPr lvl="1"/>
            <a:r>
              <a:rPr lang="de-CH" dirty="0" err="1"/>
              <a:t>E</a:t>
            </a:r>
            <a:r>
              <a:rPr lang="de-CH" dirty="0" err="1" smtClean="0"/>
              <a:t>lected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unanimity</a:t>
            </a:r>
            <a:r>
              <a:rPr lang="de-CH" dirty="0" smtClean="0"/>
              <a:t>: Matthias </a:t>
            </a:r>
            <a:r>
              <a:rPr lang="de-CH" dirty="0" err="1" smtClean="0"/>
              <a:t>Raschendorfer</a:t>
            </a:r>
            <a:r>
              <a:rPr lang="de-CH" dirty="0" smtClean="0"/>
              <a:t> (DWD)</a:t>
            </a:r>
          </a:p>
          <a:p>
            <a:r>
              <a:rPr lang="de-CH" dirty="0" smtClean="0"/>
              <a:t>WG6</a:t>
            </a:r>
          </a:p>
          <a:p>
            <a:pPr lvl="1"/>
            <a:r>
              <a:rPr lang="de-CH" dirty="0" smtClean="0"/>
              <a:t>Uli </a:t>
            </a:r>
            <a:r>
              <a:rPr lang="de-CH" dirty="0" err="1" smtClean="0"/>
              <a:t>Schättler</a:t>
            </a:r>
            <a:r>
              <a:rPr lang="de-CH" dirty="0" smtClean="0"/>
              <a:t> </a:t>
            </a:r>
            <a:r>
              <a:rPr lang="de-CH" dirty="0" err="1" smtClean="0"/>
              <a:t>stepping</a:t>
            </a:r>
            <a:r>
              <a:rPr lang="de-CH" dirty="0" smtClean="0"/>
              <a:t> back after </a:t>
            </a:r>
            <a:r>
              <a:rPr lang="de-CH" dirty="0" err="1" smtClean="0"/>
              <a:t>about</a:t>
            </a:r>
            <a:r>
              <a:rPr lang="de-CH" dirty="0" smtClean="0"/>
              <a:t> 14 </a:t>
            </a:r>
            <a:r>
              <a:rPr lang="de-CH" dirty="0" err="1" smtClean="0"/>
              <a:t>years</a:t>
            </a:r>
            <a:r>
              <a:rPr lang="de-CH" dirty="0" smtClean="0"/>
              <a:t> !</a:t>
            </a:r>
          </a:p>
          <a:p>
            <a:pPr lvl="1"/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thanks</a:t>
            </a:r>
            <a:r>
              <a:rPr lang="de-CH" dirty="0" smtClean="0"/>
              <a:t>!</a:t>
            </a:r>
          </a:p>
          <a:p>
            <a:pPr lvl="1"/>
            <a:r>
              <a:rPr lang="de-CH" dirty="0" smtClean="0"/>
              <a:t>Uli </a:t>
            </a:r>
            <a:r>
              <a:rPr lang="de-CH" dirty="0" err="1" smtClean="0"/>
              <a:t>Schättler</a:t>
            </a:r>
            <a:r>
              <a:rPr lang="de-CH" dirty="0" smtClean="0"/>
              <a:t> </a:t>
            </a:r>
            <a:r>
              <a:rPr lang="de-CH" dirty="0" err="1" smtClean="0"/>
              <a:t>remains</a:t>
            </a:r>
            <a:r>
              <a:rPr lang="de-CH" dirty="0" smtClean="0"/>
              <a:t> SCA </a:t>
            </a:r>
            <a:r>
              <a:rPr lang="de-CH" dirty="0" err="1" smtClean="0"/>
              <a:t>for</a:t>
            </a:r>
            <a:r>
              <a:rPr lang="de-CH" dirty="0" smtClean="0"/>
              <a:t> COSMO</a:t>
            </a:r>
          </a:p>
          <a:p>
            <a:pPr lvl="1"/>
            <a:r>
              <a:rPr lang="de-CH" dirty="0" err="1"/>
              <a:t>Elected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 smtClean="0"/>
              <a:t>unanimity</a:t>
            </a:r>
            <a:r>
              <a:rPr lang="de-CH" dirty="0" smtClean="0"/>
              <a:t>: </a:t>
            </a:r>
            <a:r>
              <a:rPr lang="de-CH" dirty="0"/>
              <a:t>Massimo </a:t>
            </a:r>
            <a:r>
              <a:rPr lang="de-CH" dirty="0" err="1" smtClean="0"/>
              <a:t>Milleli</a:t>
            </a:r>
            <a:r>
              <a:rPr lang="de-CH" dirty="0" smtClean="0"/>
              <a:t> (ARPA-</a:t>
            </a:r>
            <a:r>
              <a:rPr lang="de-CH" dirty="0" err="1" smtClean="0"/>
              <a:t>Piemonte</a:t>
            </a:r>
            <a:r>
              <a:rPr lang="de-CH" dirty="0" smtClean="0"/>
              <a:t>)</a:t>
            </a:r>
          </a:p>
          <a:p>
            <a:pPr lvl="1"/>
            <a:endParaRPr lang="de-CH" dirty="0"/>
          </a:p>
          <a:p>
            <a:r>
              <a:rPr lang="de-CH" dirty="0" err="1" smtClean="0"/>
              <a:t>Officially</a:t>
            </a:r>
            <a:r>
              <a:rPr lang="de-CH" dirty="0" smtClean="0"/>
              <a:t> in </a:t>
            </a:r>
            <a:r>
              <a:rPr lang="de-CH" dirty="0" err="1" smtClean="0"/>
              <a:t>charge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15th </a:t>
            </a:r>
            <a:r>
              <a:rPr lang="de-CH" dirty="0" err="1" smtClean="0"/>
              <a:t>of</a:t>
            </a:r>
            <a:r>
              <a:rPr lang="de-CH" dirty="0" smtClean="0"/>
              <a:t> September 2012 on</a:t>
            </a:r>
            <a:endParaRPr lang="de-CH" dirty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6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Licensing of COSMO Software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640" y="1628800"/>
            <a:ext cx="7472363" cy="40324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Currently 6 licensees</a:t>
            </a:r>
          </a:p>
          <a:p>
            <a:pPr>
              <a:defRPr/>
            </a:pPr>
            <a:r>
              <a:rPr lang="en-US" dirty="0" smtClean="0"/>
              <a:t>6 more candidates (3 very concretely from June 2013 on)</a:t>
            </a:r>
          </a:p>
          <a:p>
            <a:pPr>
              <a:defRPr/>
            </a:pPr>
            <a:r>
              <a:rPr lang="en-US" dirty="0" smtClean="0"/>
              <a:t>About </a:t>
            </a:r>
            <a:r>
              <a:rPr lang="en-US" dirty="0" smtClean="0"/>
              <a:t>20 </a:t>
            </a:r>
            <a:r>
              <a:rPr lang="en-US" dirty="0" smtClean="0"/>
              <a:t>additional candidates for free </a:t>
            </a:r>
            <a:r>
              <a:rPr lang="en-US" dirty="0" smtClean="0"/>
              <a:t>license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Very </a:t>
            </a:r>
            <a:r>
              <a:rPr lang="en-US" dirty="0" smtClean="0"/>
              <a:t>good support done by </a:t>
            </a:r>
            <a:r>
              <a:rPr lang="en-US" sz="2000" dirty="0"/>
              <a:t>A. </a:t>
            </a:r>
            <a:r>
              <a:rPr lang="en-US" sz="2000" dirty="0" err="1"/>
              <a:t>Smalla</a:t>
            </a:r>
            <a:r>
              <a:rPr lang="en-US" sz="2000" dirty="0"/>
              <a:t> (DWD), C. Barbu and R. </a:t>
            </a:r>
            <a:r>
              <a:rPr lang="en-US" sz="2000" dirty="0" err="1"/>
              <a:t>Dumidrache</a:t>
            </a:r>
            <a:r>
              <a:rPr lang="en-US" sz="2000" dirty="0"/>
              <a:t> (NMA</a:t>
            </a:r>
            <a:r>
              <a:rPr lang="en-US" sz="2000" dirty="0" smtClean="0"/>
              <a:t>)</a:t>
            </a:r>
          </a:p>
          <a:p>
            <a:pPr>
              <a:defRPr/>
            </a:pPr>
            <a:r>
              <a:rPr lang="en-US" sz="2000" dirty="0"/>
              <a:t>T</a:t>
            </a:r>
            <a:r>
              <a:rPr lang="en-US" sz="2000" dirty="0" smtClean="0"/>
              <a:t>ime </a:t>
            </a:r>
            <a:r>
              <a:rPr lang="en-US" sz="2000" dirty="0"/>
              <a:t>consuming activity because </a:t>
            </a:r>
            <a:r>
              <a:rPr lang="en-US" sz="2000" dirty="0" smtClean="0"/>
              <a:t>of the lack of good </a:t>
            </a:r>
            <a:r>
              <a:rPr lang="en-US" sz="2000" dirty="0"/>
              <a:t>computer (and quite often insufficient English language) </a:t>
            </a:r>
            <a:r>
              <a:rPr lang="en-US" sz="2000" dirty="0" smtClean="0"/>
              <a:t>skill of the new </a:t>
            </a:r>
            <a:r>
              <a:rPr lang="en-US" sz="2000" dirty="0"/>
              <a:t>COSMO </a:t>
            </a:r>
            <a:r>
              <a:rPr lang="en-US" sz="2000" dirty="0" smtClean="0"/>
              <a:t>users.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New </a:t>
            </a:r>
            <a:r>
              <a:rPr lang="en-US" sz="2000" dirty="0"/>
              <a:t>COSMO installations in more than 4 countries </a:t>
            </a:r>
            <a:r>
              <a:rPr lang="en-US" sz="2000" dirty="0" smtClean="0"/>
              <a:t>and interventions in total in 17 countries during </a:t>
            </a:r>
            <a:r>
              <a:rPr lang="en-US" sz="2000" dirty="0"/>
              <a:t>2012.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8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2708" name="Titel 1"/>
          <p:cNvSpPr>
            <a:spLocks/>
          </p:cNvSpPr>
          <p:nvPr/>
        </p:nvSpPr>
        <p:spPr bwMode="auto">
          <a:xfrm>
            <a:off x="2057400" y="1066800"/>
            <a:ext cx="523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 eaLnBrk="0" hangingPunct="0"/>
            <a:r>
              <a:rPr lang="en-US" sz="1400" b="1"/>
              <a:t>Map of model distribution until 2012</a:t>
            </a:r>
          </a:p>
        </p:txBody>
      </p:sp>
      <p:pic>
        <p:nvPicPr>
          <p:cNvPr id="72709" name="Picture 5" descr="HRM_COSMO_UMember2mText_2012_09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96300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>
          <a:xfrm>
            <a:off x="1287463" y="387350"/>
            <a:ext cx="7461250" cy="98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Licensing of COSMO Software</a:t>
            </a:r>
            <a:endParaRPr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640" y="1628800"/>
            <a:ext cx="7632848" cy="417646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Standard </a:t>
            </a:r>
            <a:r>
              <a:rPr lang="en-US" b="1" dirty="0" smtClean="0"/>
              <a:t>contracts</a:t>
            </a:r>
            <a:r>
              <a:rPr lang="en-US" dirty="0" smtClean="0"/>
              <a:t> have been agreed:</a:t>
            </a:r>
          </a:p>
          <a:p>
            <a:pPr>
              <a:defRPr/>
            </a:pPr>
            <a:r>
              <a:rPr lang="en-US" dirty="0" smtClean="0"/>
              <a:t>Licensing contract for COSMO for developing countries</a:t>
            </a:r>
            <a:br>
              <a:rPr lang="en-US" dirty="0" smtClean="0"/>
            </a:br>
            <a:r>
              <a:rPr lang="en-US" dirty="0" smtClean="0"/>
              <a:t>(to be issued beginning of 2013)</a:t>
            </a:r>
          </a:p>
          <a:p>
            <a:pPr>
              <a:defRPr/>
            </a:pPr>
            <a:r>
              <a:rPr lang="en-US" dirty="0"/>
              <a:t>Licensing contract for </a:t>
            </a:r>
            <a:r>
              <a:rPr lang="en-US" dirty="0" err="1" smtClean="0"/>
              <a:t>Fieldextra</a:t>
            </a:r>
            <a:r>
              <a:rPr lang="en-US" dirty="0" smtClean="0"/>
              <a:t> for </a:t>
            </a:r>
            <a:r>
              <a:rPr lang="en-US" dirty="0"/>
              <a:t>developing countries</a:t>
            </a:r>
          </a:p>
          <a:p>
            <a:pPr>
              <a:defRPr/>
            </a:pPr>
            <a:r>
              <a:rPr lang="en-US" dirty="0"/>
              <a:t>Licensing contracts </a:t>
            </a:r>
            <a:r>
              <a:rPr lang="en-US" dirty="0" smtClean="0"/>
              <a:t>for INT2LM for EUMETNET members </a:t>
            </a:r>
          </a:p>
          <a:p>
            <a:pPr>
              <a:defRPr/>
            </a:pPr>
            <a:r>
              <a:rPr lang="en-US" dirty="0" smtClean="0"/>
              <a:t>Licensing contract  for </a:t>
            </a:r>
            <a:r>
              <a:rPr lang="en-US" dirty="0" err="1" smtClean="0"/>
              <a:t>Fieldextra</a:t>
            </a:r>
            <a:r>
              <a:rPr lang="en-US" dirty="0" smtClean="0"/>
              <a:t> </a:t>
            </a:r>
            <a:r>
              <a:rPr lang="en-US" dirty="0"/>
              <a:t>for EUMETNET members</a:t>
            </a:r>
            <a:endParaRPr lang="en-US" dirty="0" smtClean="0"/>
          </a:p>
          <a:p>
            <a:pPr marL="400050" lvl="1" indent="0">
              <a:buNone/>
              <a:defRPr/>
            </a:pPr>
            <a:r>
              <a:rPr lang="en-US" dirty="0" smtClean="0"/>
              <a:t>(both for the implementation of Interoperability)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New </a:t>
            </a:r>
            <a:r>
              <a:rPr lang="de-CH" dirty="0" err="1" smtClean="0"/>
              <a:t>candidate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COSMO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 application </a:t>
            </a:r>
            <a:r>
              <a:rPr lang="en-US" dirty="0"/>
              <a:t>of Israel Meteorological Service </a:t>
            </a:r>
            <a:r>
              <a:rPr lang="en-US" dirty="0" smtClean="0"/>
              <a:t>to COSMO received  the </a:t>
            </a:r>
            <a:r>
              <a:rPr lang="de-CH" dirty="0"/>
              <a:t>7th </a:t>
            </a:r>
            <a:r>
              <a:rPr lang="de-CH" dirty="0" err="1"/>
              <a:t>of</a:t>
            </a:r>
            <a:r>
              <a:rPr lang="de-CH" dirty="0"/>
              <a:t> August </a:t>
            </a:r>
            <a:r>
              <a:rPr lang="de-CH" dirty="0" smtClean="0"/>
              <a:t>2012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Approval </a:t>
            </a:r>
            <a:r>
              <a:rPr lang="en-US" dirty="0"/>
              <a:t>of the directors needed to start the official two years period as </a:t>
            </a:r>
            <a:r>
              <a:rPr lang="en-US" dirty="0" smtClean="0"/>
              <a:t>applicant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MeteoSchweiz Variante 1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</Template>
  <TotalTime>0</TotalTime>
  <Words>1488</Words>
  <Application>Microsoft Office PowerPoint</Application>
  <PresentationFormat>Bildschirmpräsentation (4:3)</PresentationFormat>
  <Paragraphs>287</Paragraphs>
  <Slides>29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CD MeteoSchweiz Variante 1</vt:lpstr>
      <vt:lpstr>Photo Editor Photo</vt:lpstr>
      <vt:lpstr>COSMO STC Report</vt:lpstr>
      <vt:lpstr>30th STC meeting on 10th/11th Sept. </vt:lpstr>
      <vt:lpstr>Decisions (1)</vt:lpstr>
      <vt:lpstr>Decisions taken (2)</vt:lpstr>
      <vt:lpstr>Election of new WGC</vt:lpstr>
      <vt:lpstr>Licensing of COSMO Software</vt:lpstr>
      <vt:lpstr>PowerPoint-Präsentation</vt:lpstr>
      <vt:lpstr>Licensing of COSMO Software</vt:lpstr>
      <vt:lpstr>New candidate to COSMO</vt:lpstr>
      <vt:lpstr> Funded COSMO activities</vt:lpstr>
      <vt:lpstr>Strategy of COSMO member    for the next years</vt:lpstr>
      <vt:lpstr>DWD Strategy 2012 - 2020</vt:lpstr>
      <vt:lpstr>DWD Strategy 2012 - 2020</vt:lpstr>
      <vt:lpstr>PowerPoint-Präsentation</vt:lpstr>
      <vt:lpstr>Current Status</vt:lpstr>
      <vt:lpstr>Italian NWP Strategy</vt:lpstr>
      <vt:lpstr>Italian NWP Strategy</vt:lpstr>
      <vt:lpstr>PowerPoint-Präsentation</vt:lpstr>
      <vt:lpstr>Strategy at HNMS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15   Resources in strategic areas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Steiner Philippe</dc:creator>
  <cp:lastModifiedBy>Steiner Philippe</cp:lastModifiedBy>
  <cp:revision>141</cp:revision>
  <cp:lastPrinted>2003-11-14T16:51:38Z</cp:lastPrinted>
  <dcterms:created xsi:type="dcterms:W3CDTF">2012-03-01T08:13:45Z</dcterms:created>
  <dcterms:modified xsi:type="dcterms:W3CDTF">2012-09-13T08:57:09Z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