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5"/>
  </p:notesMasterIdLst>
  <p:handoutMasterIdLst>
    <p:handoutMasterId r:id="rId36"/>
  </p:handoutMasterIdLst>
  <p:sldIdLst>
    <p:sldId id="267" r:id="rId3"/>
    <p:sldId id="257" r:id="rId4"/>
    <p:sldId id="286" r:id="rId5"/>
    <p:sldId id="258" r:id="rId6"/>
    <p:sldId id="268" r:id="rId7"/>
    <p:sldId id="284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85" r:id="rId17"/>
    <p:sldId id="281" r:id="rId18"/>
    <p:sldId id="282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7" r:id="rId27"/>
    <p:sldId id="288" r:id="rId28"/>
    <p:sldId id="278" r:id="rId29"/>
    <p:sldId id="279" r:id="rId30"/>
    <p:sldId id="280" r:id="rId31"/>
    <p:sldId id="289" r:id="rId32"/>
    <p:sldId id="290" r:id="rId33"/>
    <p:sldId id="291" r:id="rId34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432" autoAdjust="0"/>
    <p:restoredTop sz="94660"/>
  </p:normalViewPr>
  <p:slideViewPr>
    <p:cSldViewPr showGuides="1">
      <p:cViewPr varScale="1">
        <p:scale>
          <a:sx n="51" d="100"/>
          <a:sy n="51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TEST\Impostazioni%20locali\Temporary%20Internet%20Files\Content.IE5\7F028ZAA\versus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 algn="l">
              <a:defRPr lang="en-US" sz="1600" baseline="0"/>
            </a:pPr>
            <a:r>
              <a:rPr lang="en-US" sz="1600" baseline="0" dirty="0"/>
              <a:t>1 Zonal Westerly </a:t>
            </a:r>
            <a:r>
              <a:rPr lang="en-US" sz="1600" baseline="0" dirty="0" err="1"/>
              <a:t>anticyclonic</a:t>
            </a:r>
            <a:r>
              <a:rPr lang="en-US" sz="1600" baseline="0" dirty="0"/>
              <a:t>    </a:t>
            </a:r>
          </a:p>
          <a:p>
            <a:pPr algn="l">
              <a:defRPr lang="en-US" sz="1600" baseline="0"/>
            </a:pPr>
            <a:r>
              <a:rPr lang="en-US" sz="1400" baseline="0" dirty="0" smtClean="0"/>
              <a:t>2 Zonal Westerly cyclonic </a:t>
            </a:r>
          </a:p>
          <a:p>
            <a:pPr algn="l">
              <a:defRPr lang="en-US" sz="1600" baseline="0"/>
            </a:pPr>
            <a:r>
              <a:rPr lang="en-US" sz="1400" baseline="0" dirty="0" smtClean="0"/>
              <a:t>3 Easterly</a:t>
            </a:r>
          </a:p>
          <a:p>
            <a:pPr algn="l">
              <a:defRPr lang="en-US" sz="1600" baseline="0"/>
            </a:pPr>
            <a:r>
              <a:rPr lang="en-US" sz="1400" baseline="0" dirty="0" smtClean="0"/>
              <a:t>4 </a:t>
            </a:r>
            <a:r>
              <a:rPr lang="en-US" sz="1400" baseline="0" dirty="0" err="1" smtClean="0"/>
              <a:t>Meridional</a:t>
            </a:r>
            <a:r>
              <a:rPr lang="en-US" sz="1400" baseline="0" dirty="0" smtClean="0"/>
              <a:t> cyclonic  </a:t>
            </a:r>
          </a:p>
          <a:p>
            <a:pPr algn="l">
              <a:defRPr lang="en-US" sz="1600" baseline="0"/>
            </a:pPr>
            <a:r>
              <a:rPr lang="en-US" sz="1400" baseline="0" dirty="0" smtClean="0"/>
              <a:t>5 </a:t>
            </a:r>
            <a:r>
              <a:rPr lang="en-US" sz="1400" baseline="0" dirty="0" err="1" smtClean="0"/>
              <a:t>Meridional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anticyclonic</a:t>
            </a:r>
            <a:endParaRPr lang="en-US" sz="1400" baseline="0" dirty="0" smtClean="0"/>
          </a:p>
          <a:p>
            <a:pPr algn="l">
              <a:defRPr lang="en-US" sz="1600" baseline="0"/>
            </a:pPr>
            <a:r>
              <a:rPr lang="en-US" sz="1400" baseline="0" dirty="0" smtClean="0"/>
              <a:t>6 Northerly cyclonic</a:t>
            </a:r>
          </a:p>
          <a:p>
            <a:pPr algn="l">
              <a:defRPr lang="en-US" sz="1600" baseline="0"/>
            </a:pPr>
            <a:r>
              <a:rPr lang="en-US" sz="1400" baseline="0" dirty="0" smtClean="0"/>
              <a:t>7 Northerly </a:t>
            </a:r>
            <a:r>
              <a:rPr lang="en-US" sz="1400" baseline="0" dirty="0" err="1" smtClean="0"/>
              <a:t>anticyclonic</a:t>
            </a:r>
            <a:endParaRPr lang="en-US" sz="1400" baseline="0" dirty="0" smtClean="0"/>
          </a:p>
          <a:p>
            <a:pPr algn="l">
              <a:defRPr lang="en-US" sz="1600" baseline="0"/>
            </a:pPr>
            <a:r>
              <a:rPr lang="en-US" sz="1400" baseline="0" dirty="0" smtClean="0"/>
              <a:t>8 Central Mediterranean High </a:t>
            </a:r>
          </a:p>
          <a:p>
            <a:pPr algn="l">
              <a:defRPr lang="en-US" sz="1600" baseline="0"/>
            </a:pPr>
            <a:r>
              <a:rPr lang="en-US" sz="1400" baseline="0" dirty="0" smtClean="0"/>
              <a:t>9 Central </a:t>
            </a:r>
            <a:r>
              <a:rPr lang="en-US" sz="1400" baseline="0" dirty="0" err="1" smtClean="0"/>
              <a:t>Mediterrananean</a:t>
            </a:r>
            <a:endParaRPr lang="en-US" sz="1400" baseline="0" dirty="0" smtClean="0"/>
          </a:p>
          <a:p>
            <a:pPr algn="l">
              <a:defRPr lang="en-US" sz="1600" baseline="0"/>
            </a:pPr>
            <a:r>
              <a:rPr lang="en-US" sz="1400" baseline="0" dirty="0" smtClean="0"/>
              <a:t>10 Central Mediterranean Low </a:t>
            </a:r>
          </a:p>
          <a:p>
            <a:pPr algn="l">
              <a:defRPr lang="en-US" sz="1600" baseline="0"/>
            </a:pPr>
            <a:r>
              <a:rPr lang="it-IT" sz="1400" baseline="0" dirty="0" smtClean="0"/>
              <a:t>11 </a:t>
            </a:r>
            <a:r>
              <a:rPr lang="it-IT" sz="1400" baseline="0" dirty="0" err="1" smtClean="0"/>
              <a:t>Central</a:t>
            </a:r>
            <a:r>
              <a:rPr lang="it-IT" sz="1400" baseline="0" dirty="0" smtClean="0"/>
              <a:t> </a:t>
            </a:r>
            <a:endParaRPr lang="en-US" sz="1400" baseline="0" dirty="0"/>
          </a:p>
        </c:rich>
      </c:tx>
      <c:layout>
        <c:manualLayout>
          <c:xMode val="edge"/>
          <c:yMode val="edge"/>
          <c:x val="0.62426952368658983"/>
          <c:y val="1.9944047356518706E-3"/>
        </c:manualLayout>
      </c:layout>
    </c:title>
    <c:plotArea>
      <c:layout>
        <c:manualLayout>
          <c:layoutTarget val="inner"/>
          <c:xMode val="edge"/>
          <c:yMode val="edge"/>
          <c:x val="4.4321787645397161E-2"/>
          <c:y val="6.0085588848905545E-2"/>
          <c:w val="0.52580571690834077"/>
          <c:h val="0.87459341337989627"/>
        </c:manualLayout>
      </c:layout>
      <c:barChart>
        <c:barDir val="col"/>
        <c:grouping val="stacked"/>
        <c:ser>
          <c:idx val="0"/>
          <c:order val="0"/>
          <c:tx>
            <c:strRef>
              <c:f>grafico!$D$7:$D$17</c:f>
              <c:strCache>
                <c:ptCount val="1"/>
                <c:pt idx="0">
                  <c:v>1 Zonal Westerly anticyclonic    2 Zonal Westerly cyclonic 3 Easterly                        4 Meridional cyclonic  5 Meridional anticyclonic         6 Northerly cyclonic  7 Northerly anticyclonic          8 Central Mediterranean High 9 Central Mediterran</c:v>
                </c:pt>
              </c:strCache>
            </c:strRef>
          </c:tx>
          <c:spPr>
            <a:solidFill>
              <a:schemeClr val="accent2"/>
            </a:solidFill>
          </c:spPr>
          <c:val>
            <c:numRef>
              <c:f>grafico!$B$7:$B$17</c:f>
              <c:numCache>
                <c:formatCode>General</c:formatCode>
                <c:ptCount val="11"/>
                <c:pt idx="0">
                  <c:v>3</c:v>
                </c:pt>
                <c:pt idx="1">
                  <c:v>36</c:v>
                </c:pt>
                <c:pt idx="2">
                  <c:v>0</c:v>
                </c:pt>
                <c:pt idx="3">
                  <c:v>68</c:v>
                </c:pt>
                <c:pt idx="4">
                  <c:v>8</c:v>
                </c:pt>
                <c:pt idx="5">
                  <c:v>56</c:v>
                </c:pt>
                <c:pt idx="6">
                  <c:v>28</c:v>
                </c:pt>
                <c:pt idx="7">
                  <c:v>24</c:v>
                </c:pt>
                <c:pt idx="8">
                  <c:v>18</c:v>
                </c:pt>
                <c:pt idx="9">
                  <c:v>48</c:v>
                </c:pt>
                <c:pt idx="10">
                  <c:v>47</c:v>
                </c:pt>
              </c:numCache>
            </c:numRef>
          </c:val>
        </c:ser>
        <c:overlap val="100"/>
        <c:axId val="59829632"/>
        <c:axId val="60200064"/>
      </c:barChart>
      <c:catAx>
        <c:axId val="59829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60200064"/>
        <c:crosses val="autoZero"/>
        <c:auto val="1"/>
        <c:lblAlgn val="ctr"/>
        <c:lblOffset val="100"/>
      </c:catAx>
      <c:valAx>
        <c:axId val="602000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5982963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0.18033</cdr:x>
      <cdr:y>0.39539</cdr:y>
    </cdr:from>
    <cdr:to>
      <cdr:x>0.29259</cdr:x>
      <cdr:y>0.47921</cdr:y>
    </cdr:to>
    <cdr:sp macro="" textlink="">
      <cdr:nvSpPr>
        <cdr:cNvPr id="2" name="Freccia a destra 1"/>
        <cdr:cNvSpPr/>
      </cdr:nvSpPr>
      <cdr:spPr>
        <a:xfrm xmlns:a="http://schemas.openxmlformats.org/drawingml/2006/main">
          <a:off x="1571636" y="2286016"/>
          <a:ext cx="978408" cy="48463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0.36886</cdr:x>
      <cdr:y>0.40775</cdr:y>
    </cdr:from>
    <cdr:to>
      <cdr:x>0.48112</cdr:x>
      <cdr:y>0.49157</cdr:y>
    </cdr:to>
    <cdr:sp macro="" textlink="">
      <cdr:nvSpPr>
        <cdr:cNvPr id="3" name="Freccia a destra 2"/>
        <cdr:cNvSpPr/>
      </cdr:nvSpPr>
      <cdr:spPr>
        <a:xfrm xmlns:a="http://schemas.openxmlformats.org/drawingml/2006/main">
          <a:off x="3214710" y="2357454"/>
          <a:ext cx="978408" cy="48463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0.41804</cdr:x>
      <cdr:y>0.59308</cdr:y>
    </cdr:from>
    <cdr:to>
      <cdr:x>0.5303</cdr:x>
      <cdr:y>0.67691</cdr:y>
    </cdr:to>
    <cdr:sp macro="" textlink="">
      <cdr:nvSpPr>
        <cdr:cNvPr id="4" name="Freccia a destra 3"/>
        <cdr:cNvSpPr/>
      </cdr:nvSpPr>
      <cdr:spPr>
        <a:xfrm xmlns:a="http://schemas.openxmlformats.org/drawingml/2006/main">
          <a:off x="3643338" y="3429024"/>
          <a:ext cx="978408" cy="48463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0.05738</cdr:x>
      <cdr:y>0.07414</cdr:y>
    </cdr:from>
    <cdr:to>
      <cdr:x>0.1623</cdr:x>
      <cdr:y>0.23229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500066" y="4286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0.18853</cdr:x>
      <cdr:y>0.12356</cdr:y>
    </cdr:from>
    <cdr:to>
      <cdr:x>0.29344</cdr:x>
      <cdr:y>0.28171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1643074" y="7143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it-IT" sz="2000" dirty="0" smtClean="0"/>
            <a:t>MC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0.52459</cdr:x>
      <cdr:y>0.37068</cdr:y>
    </cdr:from>
    <cdr:to>
      <cdr:x>0.62951</cdr:x>
      <cdr:y>0.52883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457203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2000" dirty="0" smtClean="0"/>
            <a:t>CMT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0.45082</cdr:x>
      <cdr:y>0.35832</cdr:y>
    </cdr:from>
    <cdr:to>
      <cdr:x>0.55574</cdr:x>
      <cdr:y>0.51648</cdr:y>
    </cdr:to>
    <cdr:sp macro="" textlink="">
      <cdr:nvSpPr>
        <cdr:cNvPr id="8" name="CasellaDiTesto 1"/>
        <cdr:cNvSpPr txBox="1"/>
      </cdr:nvSpPr>
      <cdr:spPr>
        <a:xfrm xmlns:a="http://schemas.openxmlformats.org/drawingml/2006/main">
          <a:off x="3929090" y="2071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2000" dirty="0" smtClean="0"/>
            <a:t>CML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0.27049</cdr:x>
      <cdr:y>0.24712</cdr:y>
    </cdr:from>
    <cdr:to>
      <cdr:x>0.37541</cdr:x>
      <cdr:y>0.40527</cdr:y>
    </cdr:to>
    <cdr:sp macro="" textlink="">
      <cdr:nvSpPr>
        <cdr:cNvPr id="9" name="CasellaDiTesto 1"/>
        <cdr:cNvSpPr txBox="1"/>
      </cdr:nvSpPr>
      <cdr:spPr>
        <a:xfrm xmlns:a="http://schemas.openxmlformats.org/drawingml/2006/main">
          <a:off x="2357454" y="1428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2000" dirty="0" smtClean="0"/>
            <a:t>NC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0.63935</cdr:x>
      <cdr:y>0.63015</cdr:y>
    </cdr:from>
    <cdr:to>
      <cdr:x>0.74427</cdr:x>
      <cdr:y>0.71664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5572164" y="3643338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0.63115</cdr:x>
      <cdr:y>0.59308</cdr:y>
    </cdr:from>
    <cdr:to>
      <cdr:x>0.95902</cdr:x>
      <cdr:y>0.75124</cdr:y>
    </cdr:to>
    <cdr:sp macro="" textlink="">
      <cdr:nvSpPr>
        <cdr:cNvPr id="12" name="CasellaDiTesto 11"/>
        <cdr:cNvSpPr txBox="1"/>
      </cdr:nvSpPr>
      <cdr:spPr>
        <a:xfrm xmlns:a="http://schemas.openxmlformats.org/drawingml/2006/main">
          <a:off x="5500726" y="3429024"/>
          <a:ext cx="285745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it-IT" sz="2400" b="1" dirty="0" err="1" smtClean="0"/>
            <a:t>From</a:t>
          </a:r>
          <a:r>
            <a:rPr lang="it-IT" sz="2400" b="1" dirty="0" smtClean="0"/>
            <a:t>  1st March 2010</a:t>
          </a:r>
        </a:p>
        <a:p xmlns:a="http://schemas.openxmlformats.org/drawingml/2006/main">
          <a:r>
            <a:rPr lang="it-IT" sz="2400" b="1" dirty="0" err="1" smtClean="0"/>
            <a:t>To</a:t>
          </a:r>
          <a:r>
            <a:rPr lang="it-IT" sz="2400" b="1" dirty="0" smtClean="0"/>
            <a:t>  28th </a:t>
          </a:r>
          <a:r>
            <a:rPr lang="it-IT" sz="2400" b="1" dirty="0" err="1" smtClean="0"/>
            <a:t>February</a:t>
          </a:r>
          <a:r>
            <a:rPr lang="it-IT" sz="2400" b="1" dirty="0" smtClean="0"/>
            <a:t> 2011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 smtClean="0"/>
            </a:lvl1pPr>
          </a:lstStyle>
          <a:p>
            <a:pPr>
              <a:defRPr/>
            </a:pPr>
            <a:fld id="{32041376-656B-47ED-83BA-5A130D45F252}" type="datetimeFigureOut">
              <a:rPr lang="en-US">
                <a:latin typeface="Calibri" pitchFamily="34" charset="0"/>
              </a:rPr>
              <a:pPr>
                <a:defRPr/>
              </a:pPr>
              <a:t>9/5/2011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C849B49-6D37-47BE-BD2A-FFD21E026BF1}" type="slidenum">
              <a:rPr lang="en-US">
                <a:latin typeface="Calibri" pitchFamily="34" charset="0"/>
              </a:rPr>
              <a:pPr>
                <a:defRPr/>
              </a:pPr>
              <a:t>‹N›</a:t>
            </a:fld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1CEB7F7-1344-4104-93AC-E29C3F23C359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n-US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02755E6-1F84-4CEC-AB9A-A1BC0EEC2AC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6BAD3A9F-728B-413E-827B-4B193B1AAE20}" type="slidenum">
              <a:rPr lang="en-US" sz="1300">
                <a:latin typeface="Calibri" pitchFamily="34" charset="0"/>
              </a:rPr>
              <a:pPr algn="r"/>
              <a:t>1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94FA1579-4F5D-43B7-B71F-7397B5B6C8EA}" type="slidenum">
              <a:rPr lang="en-US" sz="1300">
                <a:latin typeface="Calibri" pitchFamily="34" charset="0"/>
              </a:rPr>
              <a:pPr algn="r"/>
              <a:t>10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2C4F2DAB-E7E9-4F2D-985D-16E06CCD24BC}" type="slidenum">
              <a:rPr lang="en-US" sz="1300">
                <a:latin typeface="Calibri" pitchFamily="34" charset="0"/>
              </a:rPr>
              <a:pPr algn="r"/>
              <a:t>11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B84547-79ED-4854-B01F-EF8E5BFEBDE4}" type="slidenum">
              <a:rPr lang="en-US" sz="1300">
                <a:latin typeface="Calibri" pitchFamily="34" charset="0"/>
              </a:rPr>
              <a:pPr algn="r"/>
              <a:t>12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B70BF95A-130C-44F3-A06E-4A595BD36460}" type="slidenum">
              <a:rPr lang="en-US" sz="1300">
                <a:latin typeface="Calibri" pitchFamily="34" charset="0"/>
              </a:rPr>
              <a:pPr algn="r"/>
              <a:t>13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E46F31A2-0B16-45F8-A37C-E67AE3457AF4}" type="slidenum">
              <a:rPr lang="en-US" sz="1300">
                <a:latin typeface="Calibri" pitchFamily="34" charset="0"/>
              </a:rPr>
              <a:pPr algn="r"/>
              <a:t>14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C22A1472-69A4-4334-9B75-3401C0C1B6DE}" type="slidenum">
              <a:rPr lang="en-US" sz="1300">
                <a:latin typeface="Calibri" pitchFamily="34" charset="0"/>
              </a:rPr>
              <a:pPr algn="r"/>
              <a:t>15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E46F31A2-0B16-45F8-A37C-E67AE3457AF4}" type="slidenum">
              <a:rPr lang="en-US" sz="1300">
                <a:latin typeface="Calibri" pitchFamily="34" charset="0"/>
              </a:rPr>
              <a:pPr algn="r"/>
              <a:t>16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5BEAB21-2AC0-4886-AEFB-B0D564068410}" type="slidenum">
              <a:rPr lang="en-US" sz="1300">
                <a:latin typeface="Calibri" pitchFamily="34" charset="0"/>
              </a:rPr>
              <a:pPr algn="r"/>
              <a:t>17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55DE8A9-9C4E-4B7F-B783-8C892318D8ED}" type="slidenum">
              <a:rPr lang="en-US" sz="1300">
                <a:latin typeface="Calibri" pitchFamily="34" charset="0"/>
              </a:rPr>
              <a:pPr algn="r"/>
              <a:t>18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B0C75191-FEB3-4D25-80A9-4E3F2E209909}" type="slidenum">
              <a:rPr lang="en-US" sz="1300">
                <a:latin typeface="Calibri" pitchFamily="34" charset="0"/>
              </a:rPr>
              <a:pPr algn="r"/>
              <a:t>19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C22A1472-69A4-4334-9B75-3401C0C1B6DE}" type="slidenum">
              <a:rPr lang="en-US" sz="1300">
                <a:latin typeface="Calibri" pitchFamily="34" charset="0"/>
              </a:rPr>
              <a:pPr algn="r"/>
              <a:t>2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B61B6A37-F083-40A2-9431-1EDD4FA2DCF0}" type="slidenum">
              <a:rPr lang="en-US" sz="1300">
                <a:latin typeface="Calibri" pitchFamily="34" charset="0"/>
              </a:rPr>
              <a:pPr algn="r"/>
              <a:t>20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C13CC367-DB79-42E3-BAA6-7CF91FA9825F}" type="slidenum">
              <a:rPr lang="en-US" sz="1300">
                <a:latin typeface="Calibri" pitchFamily="34" charset="0"/>
              </a:rPr>
              <a:pPr algn="r"/>
              <a:t>21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D6337E29-0748-4C9E-8E34-AF8B01452EAD}" type="slidenum">
              <a:rPr lang="en-US" sz="1300">
                <a:latin typeface="Calibri" pitchFamily="34" charset="0"/>
              </a:rPr>
              <a:pPr algn="r"/>
              <a:t>22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D7561976-0501-4535-8B79-2BE56583FD4C}" type="slidenum">
              <a:rPr lang="en-US" sz="1300">
                <a:latin typeface="Calibri" pitchFamily="34" charset="0"/>
              </a:rPr>
              <a:pPr algn="r"/>
              <a:t>23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CC2933A-8AF1-4067-BDA8-A0E9382EEFEA}" type="slidenum">
              <a:rPr lang="en-US" sz="1300">
                <a:latin typeface="Calibri" pitchFamily="34" charset="0"/>
              </a:rPr>
              <a:pPr algn="r"/>
              <a:t>24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CC2933A-8AF1-4067-BDA8-A0E9382EEFEA}" type="slidenum">
              <a:rPr lang="en-US" sz="1300">
                <a:latin typeface="Calibri" pitchFamily="34" charset="0"/>
              </a:rPr>
              <a:pPr algn="r"/>
              <a:t>25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CC2933A-8AF1-4067-BDA8-A0E9382EEFEA}" type="slidenum">
              <a:rPr lang="en-US" sz="1300">
                <a:latin typeface="Calibri" pitchFamily="34" charset="0"/>
              </a:rPr>
              <a:pPr algn="r"/>
              <a:t>26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9EB992D2-84DA-40D8-9D8C-128D5D41F386}" type="slidenum">
              <a:rPr lang="en-US" sz="1300">
                <a:latin typeface="Calibri" pitchFamily="34" charset="0"/>
              </a:rPr>
              <a:pPr algn="r"/>
              <a:t>27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641AC50F-F37F-489B-AB82-B21082B0134B}" type="slidenum">
              <a:rPr lang="en-US" sz="1300">
                <a:latin typeface="Calibri" pitchFamily="34" charset="0"/>
              </a:rPr>
              <a:pPr algn="r"/>
              <a:t>28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7B8C8BD6-585E-4268-867C-C44202D1730E}" type="slidenum">
              <a:rPr lang="en-US" sz="1300">
                <a:latin typeface="Calibri" pitchFamily="34" charset="0"/>
              </a:rPr>
              <a:pPr algn="r"/>
              <a:t>29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C22A1472-69A4-4334-9B75-3401C0C1B6DE}" type="slidenum">
              <a:rPr lang="en-US" sz="1300">
                <a:latin typeface="Calibri" pitchFamily="34" charset="0"/>
              </a:rPr>
              <a:pPr algn="r"/>
              <a:t>3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7B8C8BD6-585E-4268-867C-C44202D1730E}" type="slidenum">
              <a:rPr lang="en-US" sz="1300">
                <a:latin typeface="Calibri" pitchFamily="34" charset="0"/>
              </a:rPr>
              <a:pPr algn="r"/>
              <a:t>30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7B8C8BD6-585E-4268-867C-C44202D1730E}" type="slidenum">
              <a:rPr lang="en-US" sz="1300">
                <a:latin typeface="Calibri" pitchFamily="34" charset="0"/>
              </a:rPr>
              <a:pPr algn="r"/>
              <a:t>31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7B8C8BD6-585E-4268-867C-C44202D1730E}" type="slidenum">
              <a:rPr lang="en-US" sz="1300">
                <a:latin typeface="Calibri" pitchFamily="34" charset="0"/>
              </a:rPr>
              <a:pPr algn="r"/>
              <a:t>32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5F4C82D-4F9D-42C5-8365-5EF6AF2BB294}" type="slidenum">
              <a:rPr lang="en-US" sz="1300">
                <a:latin typeface="Calibri" pitchFamily="34" charset="0"/>
              </a:rPr>
              <a:pPr algn="r"/>
              <a:t>4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5F4C82D-4F9D-42C5-8365-5EF6AF2BB294}" type="slidenum">
              <a:rPr lang="en-US" sz="1300">
                <a:latin typeface="Calibri" pitchFamily="34" charset="0"/>
              </a:rPr>
              <a:pPr algn="r"/>
              <a:t>5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C22A1472-69A4-4334-9B75-3401C0C1B6DE}" type="slidenum">
              <a:rPr lang="en-US" sz="1300">
                <a:latin typeface="Calibri" pitchFamily="34" charset="0"/>
              </a:rPr>
              <a:pPr algn="r"/>
              <a:t>6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C303CBB5-A82A-4969-B431-0E68683B274E}" type="slidenum">
              <a:rPr lang="en-US" sz="1300">
                <a:latin typeface="Calibri" pitchFamily="34" charset="0"/>
              </a:rPr>
              <a:pPr algn="r"/>
              <a:t>7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6B83FD3B-4EC1-45AA-A707-667178E26A4B}" type="slidenum">
              <a:rPr lang="en-US" sz="1300">
                <a:latin typeface="Calibri" pitchFamily="34" charset="0"/>
              </a:rPr>
              <a:pPr algn="r"/>
              <a:t>8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2107C428-B041-43FC-9FFF-BBED9D937A14}" type="slidenum">
              <a:rPr lang="en-US" sz="1300">
                <a:latin typeface="Calibri" pitchFamily="34" charset="0"/>
              </a:rPr>
              <a:pPr algn="r"/>
              <a:t>9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867A-67E5-4C24-BB7B-54225BBC1CD1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B613-29F2-4EF4-BA3D-1D6F47B37DE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9508-25A8-4FA5-B00C-6FFF27F18124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523F-B4CC-4696-A89E-4C77CB6AE3C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AE3E-6072-4A9A-8E5A-259EFFBBD3E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121B-F4D3-4C1A-83C7-C21E0BB307A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68CB-268C-4E25-8081-27AA7EBFD012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9431-0ADC-4A73-93B8-9B935FE57CC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5B6E-3156-4F4A-B3FE-8FBE7E570A8A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F797-A9BF-4F94-BEEB-74238C7D825A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8688-44E8-4F95-9D90-070865844BF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142874" y="321447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Segnaposto immagine 10"/>
          <p:cNvSpPr>
            <a:spLocks noGrp="1"/>
          </p:cNvSpPr>
          <p:nvPr>
            <p:ph type="pic" sz="quarter" idx="14"/>
          </p:nvPr>
        </p:nvSpPr>
        <p:spPr>
          <a:xfrm>
            <a:off x="785816" y="2339598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immagine 10"/>
          <p:cNvSpPr>
            <a:spLocks noGrp="1"/>
          </p:cNvSpPr>
          <p:nvPr>
            <p:ph type="pic" sz="quarter" idx="15"/>
          </p:nvPr>
        </p:nvSpPr>
        <p:spPr>
          <a:xfrm>
            <a:off x="142874" y="4357694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17" name="Segnaposto immagine 10"/>
          <p:cNvSpPr>
            <a:spLocks noGrp="1"/>
          </p:cNvSpPr>
          <p:nvPr>
            <p:ph type="pic" sz="quarter" idx="16"/>
          </p:nvPr>
        </p:nvSpPr>
        <p:spPr>
          <a:xfrm>
            <a:off x="4667260" y="4357694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18" name="Segnaposto immagine 10"/>
          <p:cNvSpPr>
            <a:spLocks noGrp="1"/>
          </p:cNvSpPr>
          <p:nvPr>
            <p:ph type="pic" sz="quarter" idx="17"/>
          </p:nvPr>
        </p:nvSpPr>
        <p:spPr>
          <a:xfrm>
            <a:off x="2405067" y="4357694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19" name="Segnaposto immagine 10"/>
          <p:cNvSpPr>
            <a:spLocks noGrp="1"/>
          </p:cNvSpPr>
          <p:nvPr>
            <p:ph type="pic" sz="quarter" idx="18"/>
          </p:nvPr>
        </p:nvSpPr>
        <p:spPr>
          <a:xfrm>
            <a:off x="2405067" y="321447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20" name="Segnaposto immagine 10"/>
          <p:cNvSpPr>
            <a:spLocks noGrp="1"/>
          </p:cNvSpPr>
          <p:nvPr>
            <p:ph type="pic" sz="quarter" idx="19"/>
          </p:nvPr>
        </p:nvSpPr>
        <p:spPr>
          <a:xfrm>
            <a:off x="3536179" y="2357452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21" name="Segnaposto immagine 10"/>
          <p:cNvSpPr>
            <a:spLocks noGrp="1"/>
          </p:cNvSpPr>
          <p:nvPr>
            <p:ph type="pic" sz="quarter" idx="20"/>
          </p:nvPr>
        </p:nvSpPr>
        <p:spPr>
          <a:xfrm>
            <a:off x="4667260" y="321447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22" name="Segnaposto immagine 10"/>
          <p:cNvSpPr>
            <a:spLocks noGrp="1"/>
          </p:cNvSpPr>
          <p:nvPr>
            <p:ph type="pic" sz="quarter" idx="21"/>
          </p:nvPr>
        </p:nvSpPr>
        <p:spPr>
          <a:xfrm>
            <a:off x="6929454" y="321447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23" name="Segnaposto immagine 10"/>
          <p:cNvSpPr>
            <a:spLocks noGrp="1"/>
          </p:cNvSpPr>
          <p:nvPr>
            <p:ph type="pic" sz="quarter" idx="22"/>
          </p:nvPr>
        </p:nvSpPr>
        <p:spPr>
          <a:xfrm>
            <a:off x="6286542" y="2339598"/>
            <a:ext cx="2071672" cy="1928804"/>
          </a:xfrm>
        </p:spPr>
        <p:txBody>
          <a:bodyPr/>
          <a:lstStyle/>
          <a:p>
            <a:endParaRPr lang="it-IT"/>
          </a:p>
        </p:txBody>
      </p:sp>
      <p:sp>
        <p:nvSpPr>
          <p:cNvPr id="24" name="Segnaposto immagine 10"/>
          <p:cNvSpPr>
            <a:spLocks noGrp="1"/>
          </p:cNvSpPr>
          <p:nvPr>
            <p:ph type="pic" sz="quarter" idx="23"/>
          </p:nvPr>
        </p:nvSpPr>
        <p:spPr>
          <a:xfrm>
            <a:off x="6929454" y="4357694"/>
            <a:ext cx="2071672" cy="1928804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9F29-E95F-427F-9C19-AB631F9A136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1530-DFAC-4325-BF93-1BA1AC7CD7F5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1DD2EA-06A3-4760-9B6B-16E1CBC22EEA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COSMO GM 2011 - ROMA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6D070F-D1BD-479E-9FA9-EA518D28DA7D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.jpe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.jpe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5.png"/><Relationship Id="rId9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.jpe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05.png"/><Relationship Id="rId9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28625" y="1857375"/>
            <a:ext cx="835183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eather type </a:t>
            </a:r>
            <a:r>
              <a:rPr lang="en-US" sz="4000" b="1" dirty="0" smtClean="0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ependent</a:t>
            </a:r>
            <a:r>
              <a:rPr lang="en-US" sz="4000" b="1" dirty="0" smtClean="0">
                <a:solidFill>
                  <a:schemeClr val="tx2"/>
                </a:solidFill>
                <a:latin typeface="Calibri" pitchFamily="34" charset="0"/>
              </a:rPr>
              <a:t> V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erification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in Italy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Adriano Raspanti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Maria Stefania </a:t>
            </a:r>
            <a:r>
              <a:rPr lang="it-IT" sz="40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Tesini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5843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5845" name="Picture 3" descr="http://www.cosmo-model.org/images/logoARP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309563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22263"/>
            <a:ext cx="17287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603" name="CasellaDiTesto 10"/>
          <p:cNvSpPr txBox="1">
            <a:spLocks noChangeArrowheads="1"/>
          </p:cNvSpPr>
          <p:nvPr/>
        </p:nvSpPr>
        <p:spPr bwMode="auto">
          <a:xfrm>
            <a:off x="3643313" y="3214688"/>
            <a:ext cx="18526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Total Cloud Cover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5604" name="CasellaDiTesto 9"/>
          <p:cNvSpPr txBox="1">
            <a:spLocks noChangeArrowheads="1"/>
          </p:cNvSpPr>
          <p:nvPr/>
        </p:nvSpPr>
        <p:spPr bwMode="auto">
          <a:xfrm>
            <a:off x="5072063" y="0"/>
            <a:ext cx="5715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NC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5605" name="CasellaDiTesto 11"/>
          <p:cNvSpPr txBox="1">
            <a:spLocks noChangeArrowheads="1"/>
          </p:cNvSpPr>
          <p:nvPr/>
        </p:nvSpPr>
        <p:spPr bwMode="auto">
          <a:xfrm>
            <a:off x="100013" y="0"/>
            <a:ext cx="5429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MC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5606" name="CasellaDiTesto 14"/>
          <p:cNvSpPr txBox="1">
            <a:spLocks noChangeArrowheads="1"/>
          </p:cNvSpPr>
          <p:nvPr/>
        </p:nvSpPr>
        <p:spPr bwMode="auto">
          <a:xfrm>
            <a:off x="7072313" y="4643438"/>
            <a:ext cx="11842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All cases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285750" y="6376988"/>
            <a:ext cx="86439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Century Gothic" pitchFamily="34" charset="0"/>
              </a:rPr>
              <a:t>Improvement in bias for NC and worsening for MC. RMSE the same</a:t>
            </a:r>
            <a:endParaRPr lang="el-GR" sz="16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5608" name="Picture 12" descr="http://172.16.101.8/versus/data/2010-03-01_2011-02-28_1323.png?13142836034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571875"/>
            <a:ext cx="4079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 descr="http://172.16.101.8/versus/data/2010-03-01_2011-02-28_1075.png?1314287072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357188"/>
            <a:ext cx="4079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4" descr="http://172.16.101.8/versus/data/2010-03-01_2011-02-28_1077.png?13142872196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357188"/>
            <a:ext cx="4079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Segnaposto piè di pagina 5"/>
          <p:cNvSpPr>
            <a:spLocks noGrp="1"/>
          </p:cNvSpPr>
          <p:nvPr>
            <p:ph type="ftr" sz="quarter" idx="11"/>
          </p:nvPr>
        </p:nvSpPr>
        <p:spPr bwMode="auto">
          <a:xfrm>
            <a:off x="3143250" y="65643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COSMO GM 2011 - 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7651" name="CasellaDiTesto 11"/>
          <p:cNvSpPr txBox="1">
            <a:spLocks noChangeArrowheads="1"/>
          </p:cNvSpPr>
          <p:nvPr/>
        </p:nvSpPr>
        <p:spPr bwMode="auto">
          <a:xfrm>
            <a:off x="4224338" y="2143125"/>
            <a:ext cx="12049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TP 06H FBI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7652" name="CasellaDiTesto 12"/>
          <p:cNvSpPr txBox="1">
            <a:spLocks noChangeArrowheads="1"/>
          </p:cNvSpPr>
          <p:nvPr/>
        </p:nvSpPr>
        <p:spPr bwMode="auto">
          <a:xfrm>
            <a:off x="4929188" y="2630488"/>
            <a:ext cx="571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NC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7653" name="CasellaDiTesto 13"/>
          <p:cNvSpPr txBox="1">
            <a:spLocks noChangeArrowheads="1"/>
          </p:cNvSpPr>
          <p:nvPr/>
        </p:nvSpPr>
        <p:spPr bwMode="auto">
          <a:xfrm>
            <a:off x="71438" y="2559050"/>
            <a:ext cx="5429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MC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7654" name="CasellaDiTesto 14"/>
          <p:cNvSpPr txBox="1">
            <a:spLocks noChangeArrowheads="1"/>
          </p:cNvSpPr>
          <p:nvPr/>
        </p:nvSpPr>
        <p:spPr bwMode="auto">
          <a:xfrm>
            <a:off x="4857750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7655" name="CasellaDiTesto 15"/>
          <p:cNvSpPr txBox="1">
            <a:spLocks noChangeArrowheads="1"/>
          </p:cNvSpPr>
          <p:nvPr/>
        </p:nvSpPr>
        <p:spPr bwMode="auto">
          <a:xfrm>
            <a:off x="0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7656" name="CasellaDiTesto 16"/>
          <p:cNvSpPr txBox="1">
            <a:spLocks noChangeArrowheads="1"/>
          </p:cNvSpPr>
          <p:nvPr/>
        </p:nvSpPr>
        <p:spPr bwMode="auto">
          <a:xfrm>
            <a:off x="6530975" y="5357813"/>
            <a:ext cx="11842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All cases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7657" name="Text Box 5"/>
          <p:cNvSpPr txBox="1">
            <a:spLocks noChangeArrowheads="1"/>
          </p:cNvSpPr>
          <p:nvPr/>
        </p:nvSpPr>
        <p:spPr bwMode="auto">
          <a:xfrm>
            <a:off x="285750" y="6500813"/>
            <a:ext cx="88582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FF0000"/>
                </a:solidFill>
                <a:latin typeface="Century Gothic" pitchFamily="34" charset="0"/>
              </a:rPr>
              <a:t>Less overestimation for CML case and bias around 1 for many thresholds. Higher overestimation for NC</a:t>
            </a:r>
            <a:endParaRPr lang="el-GR" sz="16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7658" name="Picture 18" descr="http://172.16.101.8/versus/data/COSMOME_B=FBI_2010-03-01_2011-02-28_1185_6h.png?13142929989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0"/>
            <a:ext cx="35702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0" descr="http://172.16.101.8/versus/data/COSMOME_B=FBI_2010-03-01_2011-02-28_1189_6h.png?13142931544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238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2" descr="http://172.16.101.8/versus/data/COSMOME_B=FBI_2010-03-01_2011-02-28_1161_6h.png?13142933493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2571750"/>
            <a:ext cx="35702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4" descr="http://172.16.101.8/versus/data/COSMOME_B=FBI_2010-03-01_2011-02-28_1169_6h.png?13142937347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2500313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COSMO GM 2011 - ROMA</a:t>
            </a:r>
          </a:p>
        </p:txBody>
      </p:sp>
      <p:pic>
        <p:nvPicPr>
          <p:cNvPr id="27663" name="Picture 16" descr="http://172.16.101.8/versus/data/COSMOME_B=FBI_2010-03-01_2011-02-28_1332_6h.png?13142952702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407193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CasellaDiTesto 15"/>
          <p:cNvSpPr txBox="1">
            <a:spLocks noChangeArrowheads="1"/>
          </p:cNvSpPr>
          <p:nvPr/>
        </p:nvSpPr>
        <p:spPr bwMode="auto">
          <a:xfrm>
            <a:off x="0" y="1143000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857250" y="1357313"/>
            <a:ext cx="2643188" cy="158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6" name="CasellaDiTesto 15"/>
          <p:cNvSpPr txBox="1">
            <a:spLocks noChangeArrowheads="1"/>
          </p:cNvSpPr>
          <p:nvPr/>
        </p:nvSpPr>
        <p:spPr bwMode="auto">
          <a:xfrm>
            <a:off x="4857750" y="1071563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5715000" y="1285875"/>
            <a:ext cx="2643188" cy="158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8" name="CasellaDiTesto 15"/>
          <p:cNvSpPr txBox="1">
            <a:spLocks noChangeArrowheads="1"/>
          </p:cNvSpPr>
          <p:nvPr/>
        </p:nvSpPr>
        <p:spPr bwMode="auto">
          <a:xfrm>
            <a:off x="0" y="3643313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24" name="Connettore 1 23"/>
          <p:cNvCxnSpPr/>
          <p:nvPr/>
        </p:nvCxnSpPr>
        <p:spPr>
          <a:xfrm>
            <a:off x="857250" y="3857625"/>
            <a:ext cx="2643188" cy="158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0" name="CasellaDiTesto 15"/>
          <p:cNvSpPr txBox="1">
            <a:spLocks noChangeArrowheads="1"/>
          </p:cNvSpPr>
          <p:nvPr/>
        </p:nvSpPr>
        <p:spPr bwMode="auto">
          <a:xfrm>
            <a:off x="4857750" y="3571875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5715000" y="3786188"/>
            <a:ext cx="2643188" cy="158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2" name="CasellaDiTesto 15"/>
          <p:cNvSpPr txBox="1">
            <a:spLocks noChangeArrowheads="1"/>
          </p:cNvSpPr>
          <p:nvPr/>
        </p:nvSpPr>
        <p:spPr bwMode="auto">
          <a:xfrm>
            <a:off x="2286000" y="5143500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3143250" y="5357813"/>
            <a:ext cx="2643188" cy="158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6" descr="http://172.16.101.8/versus/data/COSMOME_ETS_2010-03-01_2011-02-28_1335_6h.png?13142953351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052888"/>
            <a:ext cx="35702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9700" name="CasellaDiTesto 11"/>
          <p:cNvSpPr txBox="1">
            <a:spLocks noChangeArrowheads="1"/>
          </p:cNvSpPr>
          <p:nvPr/>
        </p:nvSpPr>
        <p:spPr bwMode="auto">
          <a:xfrm>
            <a:off x="4214813" y="2143125"/>
            <a:ext cx="12414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TP 06H ETS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9701" name="CasellaDiTesto 13"/>
          <p:cNvSpPr txBox="1">
            <a:spLocks noChangeArrowheads="1"/>
          </p:cNvSpPr>
          <p:nvPr/>
        </p:nvSpPr>
        <p:spPr bwMode="auto">
          <a:xfrm>
            <a:off x="6745288" y="5429250"/>
            <a:ext cx="11842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All cases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9702" name="CasellaDiTesto 14"/>
          <p:cNvSpPr txBox="1">
            <a:spLocks noChangeArrowheads="1"/>
          </p:cNvSpPr>
          <p:nvPr/>
        </p:nvSpPr>
        <p:spPr bwMode="auto">
          <a:xfrm>
            <a:off x="5000625" y="2630488"/>
            <a:ext cx="571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NC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9703" name="CasellaDiTesto 15"/>
          <p:cNvSpPr txBox="1">
            <a:spLocks noChangeArrowheads="1"/>
          </p:cNvSpPr>
          <p:nvPr/>
        </p:nvSpPr>
        <p:spPr bwMode="auto">
          <a:xfrm>
            <a:off x="71438" y="2630488"/>
            <a:ext cx="5429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MC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9704" name="CasellaDiTesto 16"/>
          <p:cNvSpPr txBox="1">
            <a:spLocks noChangeArrowheads="1"/>
          </p:cNvSpPr>
          <p:nvPr/>
        </p:nvSpPr>
        <p:spPr bwMode="auto">
          <a:xfrm>
            <a:off x="4857750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9705" name="CasellaDiTesto 17"/>
          <p:cNvSpPr txBox="1">
            <a:spLocks noChangeArrowheads="1"/>
          </p:cNvSpPr>
          <p:nvPr/>
        </p:nvSpPr>
        <p:spPr bwMode="auto">
          <a:xfrm>
            <a:off x="0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9706" name="Text Box 5"/>
          <p:cNvSpPr txBox="1">
            <a:spLocks noChangeArrowheads="1"/>
          </p:cNvSpPr>
          <p:nvPr/>
        </p:nvSpPr>
        <p:spPr bwMode="auto">
          <a:xfrm>
            <a:off x="285750" y="6500813"/>
            <a:ext cx="88582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FF0000"/>
                </a:solidFill>
                <a:latin typeface="Century Gothic" pitchFamily="34" charset="0"/>
              </a:rPr>
              <a:t>Worse or similar ETS for NC, MC and CMT. Slightly better for CML</a:t>
            </a:r>
            <a:endParaRPr lang="el-GR" sz="16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9707" name="Picture 20" descr="http://172.16.101.8/versus/data/COSMOME_ETS_2010-03-01_2011-02-28_1188_6h.png?13142930555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238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2" descr="http://172.16.101.8/versus/data/COSMOME_ETS_2010-03-01_2011-02-28_1192_6h.png?13142932034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5238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6" descr="http://172.16.101.8/versus/data/COSMOME_ETS_2010-03-01_2011-02-28_1164_6h.png?13142936114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2571750"/>
            <a:ext cx="35702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8" descr="http://172.16.101.8/versus/data/COSMOME_ETS_2010-03-01_2011-02-28_1172_6h.png?13142938426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88" y="2552700"/>
            <a:ext cx="35702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COSMO GM 2011 - 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1747" name="CasellaDiTesto 11"/>
          <p:cNvSpPr txBox="1">
            <a:spLocks noChangeArrowheads="1"/>
          </p:cNvSpPr>
          <p:nvPr/>
        </p:nvSpPr>
        <p:spPr bwMode="auto">
          <a:xfrm>
            <a:off x="4224338" y="2143125"/>
            <a:ext cx="12049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TP 06H FBI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1748" name="CasellaDiTesto 12"/>
          <p:cNvSpPr txBox="1">
            <a:spLocks noChangeArrowheads="1"/>
          </p:cNvSpPr>
          <p:nvPr/>
        </p:nvSpPr>
        <p:spPr bwMode="auto">
          <a:xfrm>
            <a:off x="4929188" y="2630488"/>
            <a:ext cx="571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NC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1749" name="CasellaDiTesto 13"/>
          <p:cNvSpPr txBox="1">
            <a:spLocks noChangeArrowheads="1"/>
          </p:cNvSpPr>
          <p:nvPr/>
        </p:nvSpPr>
        <p:spPr bwMode="auto">
          <a:xfrm>
            <a:off x="71438" y="2559050"/>
            <a:ext cx="5429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MC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1750" name="CasellaDiTesto 14"/>
          <p:cNvSpPr txBox="1">
            <a:spLocks noChangeArrowheads="1"/>
          </p:cNvSpPr>
          <p:nvPr/>
        </p:nvSpPr>
        <p:spPr bwMode="auto">
          <a:xfrm>
            <a:off x="4857750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1751" name="CasellaDiTesto 15"/>
          <p:cNvSpPr txBox="1">
            <a:spLocks noChangeArrowheads="1"/>
          </p:cNvSpPr>
          <p:nvPr/>
        </p:nvSpPr>
        <p:spPr bwMode="auto">
          <a:xfrm>
            <a:off x="0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1752" name="CasellaDiTesto 16"/>
          <p:cNvSpPr txBox="1">
            <a:spLocks noChangeArrowheads="1"/>
          </p:cNvSpPr>
          <p:nvPr/>
        </p:nvSpPr>
        <p:spPr bwMode="auto">
          <a:xfrm>
            <a:off x="6316663" y="5357813"/>
            <a:ext cx="11842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All cases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285750" y="6500813"/>
            <a:ext cx="88582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FF0000"/>
                </a:solidFill>
                <a:latin typeface="Century Gothic" pitchFamily="34" charset="0"/>
              </a:rPr>
              <a:t>Different behaviour for lower and higher thresholds</a:t>
            </a:r>
            <a:endParaRPr lang="el-GR" sz="16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1754" name="Picture 8" descr="http://172.16.101.8/versus/data/COSMOME_B=FBI_2010-03-01_2011-02-28_1367_6h.png?13146321177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2275" y="52388"/>
            <a:ext cx="35702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0" descr="http://172.16.101.8/versus/data/COSMOME_B=FBI_2010-03-01_2011-02-28_1372_6h.png?13146324733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7143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6" descr="http://172.16.101.8/versus/data/COSMOME_B=FBI_2010-03-01_2011-02-28_1363_6h.png?13146318505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2275" y="2428875"/>
            <a:ext cx="35702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8" descr="http://172.16.101.8/versus/data/COSMOME_B=FBI_2010-03-01_2011-02-28_1376_6h.png?13146326362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2481263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2" descr="http://172.16.101.8/versus/data/COSMOME_B=FBI_2010-03-01_2011-02-28_1381_6h.png?13146329193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6213" y="407193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CasellaDiTesto 15"/>
          <p:cNvSpPr txBox="1">
            <a:spLocks noChangeArrowheads="1"/>
          </p:cNvSpPr>
          <p:nvPr/>
        </p:nvSpPr>
        <p:spPr bwMode="auto">
          <a:xfrm>
            <a:off x="0" y="1143000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57250" y="1357313"/>
            <a:ext cx="2643188" cy="158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1" name="CasellaDiTesto 15"/>
          <p:cNvSpPr txBox="1">
            <a:spLocks noChangeArrowheads="1"/>
          </p:cNvSpPr>
          <p:nvPr/>
        </p:nvSpPr>
        <p:spPr bwMode="auto">
          <a:xfrm>
            <a:off x="4857750" y="1143000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715000" y="1357313"/>
            <a:ext cx="2643188" cy="158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3" name="CasellaDiTesto 15"/>
          <p:cNvSpPr txBox="1">
            <a:spLocks noChangeArrowheads="1"/>
          </p:cNvSpPr>
          <p:nvPr/>
        </p:nvSpPr>
        <p:spPr bwMode="auto">
          <a:xfrm>
            <a:off x="0" y="3549650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857250" y="3763963"/>
            <a:ext cx="2643188" cy="158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5" name="CasellaDiTesto 15"/>
          <p:cNvSpPr txBox="1">
            <a:spLocks noChangeArrowheads="1"/>
          </p:cNvSpPr>
          <p:nvPr/>
        </p:nvSpPr>
        <p:spPr bwMode="auto">
          <a:xfrm>
            <a:off x="4857750" y="3500438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5715000" y="3714750"/>
            <a:ext cx="2643188" cy="158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7" name="CasellaDiTesto 15"/>
          <p:cNvSpPr txBox="1">
            <a:spLocks noChangeArrowheads="1"/>
          </p:cNvSpPr>
          <p:nvPr/>
        </p:nvSpPr>
        <p:spPr bwMode="auto">
          <a:xfrm>
            <a:off x="2071688" y="5143500"/>
            <a:ext cx="6762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FBI = 1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2928938" y="5357813"/>
            <a:ext cx="2643187" cy="158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2" descr="http://172.16.101.8/versus/data/COSMOME_ETS_2010-03-01_2011-02-28_1384_6h.png?13146330648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3400" y="4071938"/>
            <a:ext cx="35702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3796" name="CasellaDiTesto 11"/>
          <p:cNvSpPr txBox="1">
            <a:spLocks noChangeArrowheads="1"/>
          </p:cNvSpPr>
          <p:nvPr/>
        </p:nvSpPr>
        <p:spPr bwMode="auto">
          <a:xfrm>
            <a:off x="4214813" y="2143125"/>
            <a:ext cx="12414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TP 06H ETS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3797" name="CasellaDiTesto 13"/>
          <p:cNvSpPr txBox="1">
            <a:spLocks noChangeArrowheads="1"/>
          </p:cNvSpPr>
          <p:nvPr/>
        </p:nvSpPr>
        <p:spPr bwMode="auto">
          <a:xfrm>
            <a:off x="6745288" y="5429250"/>
            <a:ext cx="11842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All cases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3798" name="CasellaDiTesto 14"/>
          <p:cNvSpPr txBox="1">
            <a:spLocks noChangeArrowheads="1"/>
          </p:cNvSpPr>
          <p:nvPr/>
        </p:nvSpPr>
        <p:spPr bwMode="auto">
          <a:xfrm>
            <a:off x="5000625" y="2630488"/>
            <a:ext cx="571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NC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3799" name="CasellaDiTesto 15"/>
          <p:cNvSpPr txBox="1">
            <a:spLocks noChangeArrowheads="1"/>
          </p:cNvSpPr>
          <p:nvPr/>
        </p:nvSpPr>
        <p:spPr bwMode="auto">
          <a:xfrm>
            <a:off x="71438" y="2630488"/>
            <a:ext cx="5429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MC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3800" name="CasellaDiTesto 16"/>
          <p:cNvSpPr txBox="1">
            <a:spLocks noChangeArrowheads="1"/>
          </p:cNvSpPr>
          <p:nvPr/>
        </p:nvSpPr>
        <p:spPr bwMode="auto">
          <a:xfrm>
            <a:off x="0" y="0"/>
            <a:ext cx="6842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3801" name="CasellaDiTesto 17"/>
          <p:cNvSpPr txBox="1">
            <a:spLocks noChangeArrowheads="1"/>
          </p:cNvSpPr>
          <p:nvPr/>
        </p:nvSpPr>
        <p:spPr bwMode="auto">
          <a:xfrm>
            <a:off x="4786313" y="0"/>
            <a:ext cx="6842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3802" name="Text Box 5"/>
          <p:cNvSpPr txBox="1">
            <a:spLocks noChangeArrowheads="1"/>
          </p:cNvSpPr>
          <p:nvPr/>
        </p:nvSpPr>
        <p:spPr bwMode="auto">
          <a:xfrm>
            <a:off x="285750" y="6500813"/>
            <a:ext cx="88582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FF0000"/>
                </a:solidFill>
                <a:latin typeface="Century Gothic" pitchFamily="34" charset="0"/>
              </a:rPr>
              <a:t>Worse or similar ETS for NC, MC and CMT. Slightly better for CML</a:t>
            </a:r>
            <a:endParaRPr lang="el-GR" sz="16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COSMO GM 2011 - ROMA</a:t>
            </a:r>
          </a:p>
        </p:txBody>
      </p:sp>
      <p:pic>
        <p:nvPicPr>
          <p:cNvPr id="33804" name="Picture 12" descr="http://172.16.101.8/versus/data/COSMOME_ETS_2010-03-01_2011-02-28_1366_6h.png?13146319849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2571750"/>
            <a:ext cx="35702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4" descr="http://172.16.101.8/versus/data/COSMOME_ETS_2010-03-01_2011-02-28_1370_6h.png?13146322555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2275" y="71438"/>
            <a:ext cx="35702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6" descr="http://172.16.101.8/versus/data/COSMOME_ETS_2010-03-01_2011-02-28_1375_6h.png?13146325350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5238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20" descr="http://172.16.101.8/versus/data/COSMOME_ETS_2010-03-01_2011-02-28_1379_6h.png?131463267907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2571750"/>
            <a:ext cx="35702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5367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Subjective classification at IMS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COSMO-MED verification against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synop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stations: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2m Temperature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m Wind speed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Cloud cover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Total Precipitation (6h)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COSMO-MED,COSMO-I7,COSMO-I2,ECMWF against high resolution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raingauges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lvl="1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Total Precipitation (24h)</a:t>
            </a:r>
          </a:p>
          <a:p>
            <a:pPr lvl="1"/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COSMO GM 2011 - ROMA</a:t>
            </a:r>
          </a:p>
        </p:txBody>
      </p:sp>
      <p:pic>
        <p:nvPicPr>
          <p:cNvPr id="4" name="Immagine 3" descr="macrozon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214422"/>
            <a:ext cx="2111206" cy="2000240"/>
          </a:xfrm>
          <a:prstGeom prst="rect">
            <a:avLst/>
          </a:prstGeom>
        </p:spPr>
      </p:pic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2571736" y="1785926"/>
          <a:ext cx="4286280" cy="1828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11258"/>
                <a:gridCol w="817568"/>
                <a:gridCol w="714380"/>
                <a:gridCol w="785818"/>
                <a:gridCol w="857256"/>
              </a:tblGrid>
              <a:tr h="28575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Day</a:t>
                      </a:r>
                      <a:r>
                        <a:rPr lang="it-IT" dirty="0" smtClean="0"/>
                        <a:t> 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Day</a:t>
                      </a:r>
                      <a:r>
                        <a:rPr lang="it-IT" dirty="0" smtClean="0"/>
                        <a:t> 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Day</a:t>
                      </a:r>
                      <a:r>
                        <a:rPr lang="it-IT" dirty="0" smtClean="0"/>
                        <a:t> n</a:t>
                      </a:r>
                      <a:endParaRPr lang="it-IT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it-IT" dirty="0" smtClean="0"/>
                        <a:t>Area 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it-IT" dirty="0" smtClean="0"/>
                        <a:t>Area 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it-IT" dirty="0" smtClean="0"/>
                        <a:t>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it-IT" dirty="0" smtClean="0"/>
                        <a:t>Area 96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CasellaDiTesto 34"/>
          <p:cNvSpPr txBox="1"/>
          <p:nvPr/>
        </p:nvSpPr>
        <p:spPr>
          <a:xfrm>
            <a:off x="7500958" y="1857364"/>
            <a:ext cx="928694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mbol" pitchFamily="18" charset="2"/>
              </a:rPr>
              <a:t>S</a:t>
            </a:r>
            <a:endParaRPr lang="it-IT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mbol" pitchFamily="18" charset="2"/>
            </a:endParaRPr>
          </a:p>
        </p:txBody>
      </p:sp>
      <p:sp>
        <p:nvSpPr>
          <p:cNvPr id="36" name="Connettore 35"/>
          <p:cNvSpPr/>
          <p:nvPr/>
        </p:nvSpPr>
        <p:spPr>
          <a:xfrm>
            <a:off x="3929058" y="2260234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onnettore 36"/>
          <p:cNvSpPr/>
          <p:nvPr/>
        </p:nvSpPr>
        <p:spPr>
          <a:xfrm>
            <a:off x="4714876" y="2260234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onnettore 37"/>
          <p:cNvSpPr/>
          <p:nvPr/>
        </p:nvSpPr>
        <p:spPr>
          <a:xfrm>
            <a:off x="6286512" y="2260234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2 33"/>
          <p:cNvCxnSpPr/>
          <p:nvPr/>
        </p:nvCxnSpPr>
        <p:spPr>
          <a:xfrm>
            <a:off x="4071934" y="2357430"/>
            <a:ext cx="335758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Connettore 38"/>
          <p:cNvSpPr/>
          <p:nvPr/>
        </p:nvSpPr>
        <p:spPr>
          <a:xfrm>
            <a:off x="3929058" y="2597502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onnettore 39"/>
          <p:cNvSpPr/>
          <p:nvPr/>
        </p:nvSpPr>
        <p:spPr>
          <a:xfrm>
            <a:off x="3929058" y="3331804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onnettore 40"/>
          <p:cNvSpPr/>
          <p:nvPr/>
        </p:nvSpPr>
        <p:spPr>
          <a:xfrm>
            <a:off x="214282" y="5357826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500034" y="521495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alibri" pitchFamily="34" charset="0"/>
              </a:rPr>
              <a:t>Mean</a:t>
            </a:r>
            <a:r>
              <a:rPr lang="it-IT" dirty="0" smtClean="0">
                <a:latin typeface="Calibri" pitchFamily="34" charset="0"/>
              </a:rPr>
              <a:t> / </a:t>
            </a:r>
            <a:r>
              <a:rPr lang="it-IT" dirty="0" err="1" smtClean="0">
                <a:latin typeface="Calibri" pitchFamily="34" charset="0"/>
              </a:rPr>
              <a:t>Median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</a:rPr>
              <a:t>value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</a:rPr>
              <a:t>of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</a:rPr>
              <a:t>precipitation</a:t>
            </a:r>
            <a:endParaRPr lang="it-IT" dirty="0" smtClean="0">
              <a:latin typeface="Calibri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643174" y="107154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  <a:latin typeface="+mj-lt"/>
              </a:rPr>
              <a:t>For</a:t>
            </a:r>
            <a:r>
              <a:rPr lang="it-IT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+mj-lt"/>
              </a:rPr>
              <a:t>each</a:t>
            </a:r>
            <a:r>
              <a:rPr lang="it-IT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+mj-lt"/>
              </a:rPr>
              <a:t>weather</a:t>
            </a:r>
            <a:r>
              <a:rPr lang="it-IT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+mj-lt"/>
              </a:rPr>
              <a:t>type</a:t>
            </a:r>
            <a:r>
              <a:rPr lang="it-IT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+mj-lt"/>
              </a:rPr>
              <a:t>category</a:t>
            </a:r>
            <a:r>
              <a:rPr lang="it-IT" sz="2800" b="1" dirty="0" smtClean="0">
                <a:solidFill>
                  <a:schemeClr val="bg1"/>
                </a:solidFill>
                <a:latin typeface="+mj-lt"/>
              </a:rPr>
              <a:t>:</a:t>
            </a:r>
            <a:endParaRPr lang="it-IT" sz="2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9" name="Connettore 2 48"/>
          <p:cNvCxnSpPr/>
          <p:nvPr/>
        </p:nvCxnSpPr>
        <p:spPr>
          <a:xfrm rot="5400000">
            <a:off x="3111233" y="3428206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3488758" y="4447847"/>
            <a:ext cx="116876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Daily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dirty="0" err="1" smtClean="0"/>
              <a:t>scores</a:t>
            </a:r>
            <a:endParaRPr lang="it-IT" sz="2800" b="1" dirty="0"/>
          </a:p>
        </p:txBody>
      </p:sp>
      <p:grpSp>
        <p:nvGrpSpPr>
          <p:cNvPr id="21" name="Gruppo 20"/>
          <p:cNvGrpSpPr/>
          <p:nvPr/>
        </p:nvGrpSpPr>
        <p:grpSpPr>
          <a:xfrm>
            <a:off x="5969166" y="2746214"/>
            <a:ext cx="1531792" cy="1468604"/>
            <a:chOff x="5969166" y="2746214"/>
            <a:chExt cx="1531792" cy="1468604"/>
          </a:xfrm>
        </p:grpSpPr>
        <p:cxnSp>
          <p:nvCxnSpPr>
            <p:cNvPr id="53" name="Connettore 2 52"/>
            <p:cNvCxnSpPr/>
            <p:nvPr/>
          </p:nvCxnSpPr>
          <p:spPr>
            <a:xfrm>
              <a:off x="6929454" y="3714752"/>
              <a:ext cx="571504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Mezza cornice 53"/>
            <p:cNvSpPr/>
            <p:nvPr/>
          </p:nvSpPr>
          <p:spPr>
            <a:xfrm flipH="1" flipV="1">
              <a:off x="5969166" y="2746214"/>
              <a:ext cx="1000132" cy="1000132"/>
            </a:xfrm>
            <a:prstGeom prst="halfFram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57" name="CasellaDiTesto 56"/>
          <p:cNvSpPr txBox="1"/>
          <p:nvPr/>
        </p:nvSpPr>
        <p:spPr>
          <a:xfrm>
            <a:off x="6072198" y="4286256"/>
            <a:ext cx="278608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latin typeface="+mn-lt"/>
              </a:rPr>
              <a:t>Scores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for</a:t>
            </a:r>
            <a:r>
              <a:rPr lang="it-IT" sz="2800" b="1" dirty="0" smtClean="0">
                <a:latin typeface="+mn-lt"/>
              </a:rPr>
              <a:t> the </a:t>
            </a:r>
            <a:r>
              <a:rPr lang="it-IT" sz="2800" b="1" dirty="0" err="1" smtClean="0">
                <a:latin typeface="+mn-lt"/>
              </a:rPr>
              <a:t>selected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category</a:t>
            </a:r>
            <a:endParaRPr lang="it-IT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0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8" name="Picture 30" descr="ECMWFamount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3"/>
            <a:ext cx="3429000" cy="3429000"/>
          </a:xfrm>
          <a:prstGeom prst="rect">
            <a:avLst/>
          </a:prstGeom>
          <a:noFill/>
        </p:spPr>
      </p:pic>
      <p:pic>
        <p:nvPicPr>
          <p:cNvPr id="37919" name="Picture 31" descr="COSMO-I2amount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276600"/>
            <a:ext cx="3429000" cy="3429000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55875" y="1268413"/>
            <a:ext cx="3429000" cy="3429000"/>
            <a:chOff x="1610" y="799"/>
            <a:chExt cx="2160" cy="2160"/>
          </a:xfrm>
        </p:grpSpPr>
        <p:pic>
          <p:nvPicPr>
            <p:cNvPr id="37920" name="Picture 32" descr="COSMO-I2OBS_amount00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0" y="799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37927" name="Picture 39" descr="liguri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1" y="1411"/>
              <a:ext cx="363" cy="134"/>
            </a:xfrm>
            <a:prstGeom prst="rect">
              <a:avLst/>
            </a:prstGeom>
            <a:noFill/>
          </p:spPr>
        </p:pic>
      </p:grpSp>
      <p:pic>
        <p:nvPicPr>
          <p:cNvPr id="37921" name="Picture 33" descr="COSMO-I7amount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7050" y="3249613"/>
            <a:ext cx="3429000" cy="3429000"/>
          </a:xfrm>
          <a:prstGeom prst="rect">
            <a:avLst/>
          </a:prstGeom>
          <a:noFill/>
        </p:spPr>
      </p:pic>
      <p:pic>
        <p:nvPicPr>
          <p:cNvPr id="37922" name="Picture 34" descr="COSMO-MEDamount0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7050" y="115888"/>
            <a:ext cx="3429000" cy="3429000"/>
          </a:xfrm>
          <a:prstGeom prst="rect">
            <a:avLst/>
          </a:prstGeom>
          <a:noFill/>
        </p:spPr>
      </p:pic>
      <p:pic>
        <p:nvPicPr>
          <p:cNvPr id="37929" name="Picture 41" descr="2-zonal-west-cy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24188" y="4689475"/>
            <a:ext cx="2670175" cy="1944688"/>
          </a:xfrm>
          <a:prstGeom prst="rect">
            <a:avLst/>
          </a:prstGeom>
          <a:noFill/>
        </p:spPr>
      </p:pic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3635375" y="188913"/>
            <a:ext cx="1944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2-Zonal Westerly</a:t>
            </a:r>
            <a:br>
              <a:rPr lang="en-US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  cyclonic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ECMWFamount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15888"/>
            <a:ext cx="3429000" cy="3429000"/>
          </a:xfrm>
          <a:prstGeom prst="rect">
            <a:avLst/>
          </a:prstGeom>
          <a:noFill/>
        </p:spPr>
      </p:pic>
      <p:pic>
        <p:nvPicPr>
          <p:cNvPr id="39942" name="Picture 6" descr="COSMO-I2amount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429000"/>
            <a:ext cx="3429000" cy="3429000"/>
          </a:xfrm>
          <a:prstGeom prst="rect">
            <a:avLst/>
          </a:prstGeom>
          <a:noFill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555875" y="1268413"/>
            <a:ext cx="3429000" cy="3429000"/>
            <a:chOff x="1610" y="799"/>
            <a:chExt cx="2160" cy="2160"/>
          </a:xfrm>
        </p:grpSpPr>
        <p:pic>
          <p:nvPicPr>
            <p:cNvPr id="39943" name="Picture 7" descr="COSMO-I2OBS_amount00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0" y="799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39955" name="Picture 19" descr="liguri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1" y="1411"/>
              <a:ext cx="363" cy="134"/>
            </a:xfrm>
            <a:prstGeom prst="rect">
              <a:avLst/>
            </a:prstGeom>
            <a:noFill/>
          </p:spPr>
        </p:pic>
      </p:grpSp>
      <p:pic>
        <p:nvPicPr>
          <p:cNvPr id="39944" name="Picture 8" descr="COSMO-I7amount0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6575" y="3213100"/>
            <a:ext cx="3429000" cy="3429000"/>
          </a:xfrm>
          <a:prstGeom prst="rect">
            <a:avLst/>
          </a:prstGeom>
          <a:noFill/>
        </p:spPr>
      </p:pic>
      <p:pic>
        <p:nvPicPr>
          <p:cNvPr id="39945" name="Picture 9" descr="COSMO-MEDamount0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16575" y="115888"/>
            <a:ext cx="3429000" cy="3429000"/>
          </a:xfrm>
          <a:prstGeom prst="rect">
            <a:avLst/>
          </a:prstGeom>
          <a:noFill/>
        </p:spPr>
      </p:pic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635375" y="188913"/>
            <a:ext cx="1944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4-Meridional</a:t>
            </a:r>
            <a:br>
              <a:rPr lang="en-US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  cyclonic</a:t>
            </a:r>
          </a:p>
        </p:txBody>
      </p:sp>
      <p:pic>
        <p:nvPicPr>
          <p:cNvPr id="39958" name="Picture 22" descr="4-mer-cy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24188" y="4652963"/>
            <a:ext cx="2655887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 descr="ECMWFamount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2400"/>
            <a:ext cx="3429000" cy="3429000"/>
          </a:xfrm>
          <a:prstGeom prst="rect">
            <a:avLst/>
          </a:prstGeom>
          <a:noFill/>
        </p:spPr>
      </p:pic>
      <p:pic>
        <p:nvPicPr>
          <p:cNvPr id="41995" name="Picture 11" descr="COSMO-I2amount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284538"/>
            <a:ext cx="3429000" cy="3429000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55875" y="1268413"/>
            <a:ext cx="3429000" cy="3429000"/>
            <a:chOff x="1610" y="799"/>
            <a:chExt cx="2160" cy="2160"/>
          </a:xfrm>
        </p:grpSpPr>
        <p:pic>
          <p:nvPicPr>
            <p:cNvPr id="41996" name="Picture 12" descr="COSMO-I2OBS_amount0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0" y="799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42005" name="Picture 21" descr="liguri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1" y="1417"/>
              <a:ext cx="363" cy="134"/>
            </a:xfrm>
            <a:prstGeom prst="rect">
              <a:avLst/>
            </a:prstGeom>
            <a:noFill/>
          </p:spPr>
        </p:pic>
      </p:grpSp>
      <p:pic>
        <p:nvPicPr>
          <p:cNvPr id="41997" name="Picture 13" descr="COSMO-I7amount0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7050" y="3392488"/>
            <a:ext cx="3429000" cy="3429000"/>
          </a:xfrm>
          <a:prstGeom prst="rect">
            <a:avLst/>
          </a:prstGeom>
          <a:noFill/>
        </p:spPr>
      </p:pic>
      <p:pic>
        <p:nvPicPr>
          <p:cNvPr id="41998" name="Picture 14" descr="COSMO-MEDamount0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7050" y="115888"/>
            <a:ext cx="3429000" cy="3429000"/>
          </a:xfrm>
          <a:prstGeom prst="rect">
            <a:avLst/>
          </a:prstGeom>
          <a:noFill/>
        </p:spPr>
      </p:pic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3635375" y="188913"/>
            <a:ext cx="1944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6-Northerly</a:t>
            </a:r>
            <a:br>
              <a:rPr lang="en-US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  cyclonic</a:t>
            </a:r>
          </a:p>
        </p:txBody>
      </p:sp>
      <p:pic>
        <p:nvPicPr>
          <p:cNvPr id="42009" name="Picture 25" descr="6-north-cy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87675" y="4545013"/>
            <a:ext cx="2673350" cy="197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5367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Subjective classification at IMS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COSMO-MED verification against </a:t>
            </a:r>
            <a:r>
              <a:rPr lang="en-US" sz="2800" b="1" dirty="0" err="1" smtClean="0">
                <a:solidFill>
                  <a:schemeClr val="tx2"/>
                </a:solidFill>
              </a:rPr>
              <a:t>synop</a:t>
            </a:r>
            <a:r>
              <a:rPr lang="en-US" sz="2800" b="1" dirty="0" smtClean="0">
                <a:solidFill>
                  <a:schemeClr val="tx2"/>
                </a:solidFill>
              </a:rPr>
              <a:t> stations: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2m Temperature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10 m Wind speed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Cloud cover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Total Precipitation (6h)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COSMO-MED,COSMO-I7,COSMO-I2,ECMWF against high resolution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raingauges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Total Precipitation (24h)</a:t>
            </a:r>
          </a:p>
          <a:p>
            <a:pPr lvl="1"/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ECMWFamount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2400"/>
            <a:ext cx="3429000" cy="3429000"/>
          </a:xfrm>
          <a:prstGeom prst="rect">
            <a:avLst/>
          </a:prstGeom>
          <a:noFill/>
        </p:spPr>
      </p:pic>
      <p:pic>
        <p:nvPicPr>
          <p:cNvPr id="44038" name="Picture 6" descr="COSMO-I2amount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284538"/>
            <a:ext cx="3429000" cy="3429000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55875" y="1268413"/>
            <a:ext cx="3429000" cy="3429000"/>
            <a:chOff x="1610" y="799"/>
            <a:chExt cx="2160" cy="2160"/>
          </a:xfrm>
        </p:grpSpPr>
        <p:pic>
          <p:nvPicPr>
            <p:cNvPr id="44041" name="Picture 9" descr="COSMO-I7OBS_amount00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0" y="799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44049" name="Picture 17" descr="liguri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18" y="1412"/>
              <a:ext cx="363" cy="134"/>
            </a:xfrm>
            <a:prstGeom prst="rect">
              <a:avLst/>
            </a:prstGeom>
            <a:noFill/>
          </p:spPr>
        </p:pic>
      </p:grpSp>
      <p:pic>
        <p:nvPicPr>
          <p:cNvPr id="44042" name="Picture 10" descr="COSMO-MEDamount0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4988" y="152400"/>
            <a:ext cx="3429000" cy="3429000"/>
          </a:xfrm>
          <a:prstGeom prst="rect">
            <a:avLst/>
          </a:prstGeom>
          <a:noFill/>
        </p:spPr>
      </p:pic>
      <p:pic>
        <p:nvPicPr>
          <p:cNvPr id="44040" name="Picture 8" descr="COSMO-I7amount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3140075"/>
            <a:ext cx="3429000" cy="3429000"/>
          </a:xfrm>
          <a:prstGeom prst="rect">
            <a:avLst/>
          </a:prstGeom>
          <a:noFill/>
        </p:spPr>
      </p:pic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635375" y="188913"/>
            <a:ext cx="1944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7-Northerly</a:t>
            </a:r>
            <a:br>
              <a:rPr lang="en-US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  </a:t>
            </a:r>
            <a:r>
              <a:rPr lang="en-US" dirty="0" err="1">
                <a:solidFill>
                  <a:srgbClr val="FFFF00"/>
                </a:solidFill>
                <a:latin typeface="Calibri" pitchFamily="34" charset="0"/>
              </a:rPr>
              <a:t>anticyclonic</a:t>
            </a:r>
            <a:endParaRPr lang="en-US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44052" name="Picture 20" descr="7-north-ant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51163" y="4689475"/>
            <a:ext cx="2684462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ECMWFamount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2400"/>
            <a:ext cx="3429000" cy="3429000"/>
          </a:xfrm>
          <a:prstGeom prst="rect">
            <a:avLst/>
          </a:prstGeom>
          <a:noFill/>
        </p:spPr>
      </p:pic>
      <p:pic>
        <p:nvPicPr>
          <p:cNvPr id="46086" name="Picture 6" descr="COSMO-I2amount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00"/>
            <a:ext cx="3429000" cy="34290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55875" y="1268413"/>
            <a:ext cx="3429000" cy="3429000"/>
            <a:chOff x="1610" y="799"/>
            <a:chExt cx="2160" cy="2160"/>
          </a:xfrm>
        </p:grpSpPr>
        <p:pic>
          <p:nvPicPr>
            <p:cNvPr id="46087" name="Picture 7" descr="COSMO-I2OBS_amount00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0" y="799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46096" name="Picture 16" descr="liguri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1" y="1411"/>
              <a:ext cx="363" cy="134"/>
            </a:xfrm>
            <a:prstGeom prst="rect">
              <a:avLst/>
            </a:prstGeom>
            <a:noFill/>
          </p:spPr>
        </p:pic>
      </p:grpSp>
      <p:pic>
        <p:nvPicPr>
          <p:cNvPr id="46089" name="Picture 9" descr="COSMO-MEDamount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7050" y="188913"/>
            <a:ext cx="3429000" cy="3429000"/>
          </a:xfrm>
          <a:prstGeom prst="rect">
            <a:avLst/>
          </a:prstGeom>
          <a:noFill/>
        </p:spPr>
      </p:pic>
      <p:pic>
        <p:nvPicPr>
          <p:cNvPr id="46088" name="Picture 8" descr="COSMO-I7amount0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7050" y="3284538"/>
            <a:ext cx="3429000" cy="3429000"/>
          </a:xfrm>
          <a:prstGeom prst="rect">
            <a:avLst/>
          </a:prstGeom>
          <a:noFill/>
        </p:spPr>
      </p:pic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635375" y="188913"/>
            <a:ext cx="1944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8-Central Mediterranean  </a:t>
            </a:r>
            <a:br>
              <a:rPr lang="en-US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  High</a:t>
            </a:r>
          </a:p>
        </p:txBody>
      </p:sp>
      <p:pic>
        <p:nvPicPr>
          <p:cNvPr id="46099" name="Picture 19" descr="8-centmed-hig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16238" y="4689475"/>
            <a:ext cx="2684462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ECMWFamount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2400"/>
            <a:ext cx="3429000" cy="3429000"/>
          </a:xfrm>
          <a:prstGeom prst="rect">
            <a:avLst/>
          </a:prstGeom>
          <a:noFill/>
        </p:spPr>
      </p:pic>
      <p:pic>
        <p:nvPicPr>
          <p:cNvPr id="48134" name="Picture 6" descr="COSMO-I2amount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76588"/>
            <a:ext cx="3429000" cy="34290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55875" y="1268413"/>
            <a:ext cx="3429000" cy="3429000"/>
            <a:chOff x="1610" y="799"/>
            <a:chExt cx="2160" cy="2160"/>
          </a:xfrm>
        </p:grpSpPr>
        <p:pic>
          <p:nvPicPr>
            <p:cNvPr id="48135" name="Picture 7" descr="COSMO-I2OBS_amount00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0" y="799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48144" name="Picture 16" descr="liguri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1" y="1414"/>
              <a:ext cx="363" cy="134"/>
            </a:xfrm>
            <a:prstGeom prst="rect">
              <a:avLst/>
            </a:prstGeom>
            <a:noFill/>
          </p:spPr>
        </p:pic>
      </p:grpSp>
      <p:pic>
        <p:nvPicPr>
          <p:cNvPr id="48136" name="Picture 8" descr="COSMO-I7amount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7050" y="3249613"/>
            <a:ext cx="3429000" cy="3429000"/>
          </a:xfrm>
          <a:prstGeom prst="rect">
            <a:avLst/>
          </a:prstGeom>
          <a:noFill/>
        </p:spPr>
      </p:pic>
      <p:pic>
        <p:nvPicPr>
          <p:cNvPr id="48137" name="Picture 9" descr="COSMO-MEDamount0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7050" y="152400"/>
            <a:ext cx="3429000" cy="3429000"/>
          </a:xfrm>
          <a:prstGeom prst="rect">
            <a:avLst/>
          </a:prstGeom>
          <a:noFill/>
        </p:spPr>
      </p:pic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635375" y="188913"/>
            <a:ext cx="1944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9-Central Mediterranean  </a:t>
            </a:r>
            <a:br>
              <a:rPr lang="en-US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  Ridge</a:t>
            </a:r>
          </a:p>
        </p:txBody>
      </p:sp>
      <p:pic>
        <p:nvPicPr>
          <p:cNvPr id="48147" name="Picture 19" descr="9-centmed-rid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51163" y="4652963"/>
            <a:ext cx="2706687" cy="199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ECMWFamount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2400"/>
            <a:ext cx="3429000" cy="3429000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55875" y="1268413"/>
            <a:ext cx="3429000" cy="3429000"/>
            <a:chOff x="1610" y="799"/>
            <a:chExt cx="2160" cy="2160"/>
          </a:xfrm>
        </p:grpSpPr>
        <p:pic>
          <p:nvPicPr>
            <p:cNvPr id="50183" name="Picture 7" descr="COSMO-I2OBS_amount00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0" y="799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50194" name="Picture 18" descr="liguri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1" y="1411"/>
              <a:ext cx="363" cy="134"/>
            </a:xfrm>
            <a:prstGeom prst="rect">
              <a:avLst/>
            </a:prstGeom>
            <a:noFill/>
          </p:spPr>
        </p:pic>
      </p:grpSp>
      <p:pic>
        <p:nvPicPr>
          <p:cNvPr id="50185" name="Picture 9" descr="COSMO-MEDamount0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152400"/>
            <a:ext cx="3429000" cy="3429000"/>
          </a:xfrm>
          <a:prstGeom prst="rect">
            <a:avLst/>
          </a:prstGeom>
          <a:noFill/>
        </p:spPr>
      </p:pic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3635375" y="188913"/>
            <a:ext cx="1944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10-Central Mediterranean  </a:t>
            </a:r>
            <a:br>
              <a:rPr lang="en-US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  Low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0825" y="3213100"/>
            <a:ext cx="3429000" cy="3429000"/>
            <a:chOff x="158" y="2024"/>
            <a:chExt cx="2160" cy="2160"/>
          </a:xfrm>
        </p:grpSpPr>
        <p:pic>
          <p:nvPicPr>
            <p:cNvPr id="50182" name="Picture 6" descr="COSMO-I2amount00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8" y="2024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50197" name="Picture 21" descr="friuli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2" y="2399"/>
              <a:ext cx="111" cy="104"/>
            </a:xfrm>
            <a:prstGeom prst="rect">
              <a:avLst/>
            </a:prstGeom>
            <a:noFill/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580063" y="3392488"/>
            <a:ext cx="3429000" cy="3429000"/>
            <a:chOff x="3515" y="2137"/>
            <a:chExt cx="2160" cy="2160"/>
          </a:xfrm>
        </p:grpSpPr>
        <p:pic>
          <p:nvPicPr>
            <p:cNvPr id="50184" name="Picture 8" descr="COSMO-I7amount00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15" y="2137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50199" name="Picture 23" descr="friuli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55" y="2507"/>
              <a:ext cx="111" cy="104"/>
            </a:xfrm>
            <a:prstGeom prst="rect">
              <a:avLst/>
            </a:prstGeom>
            <a:noFill/>
          </p:spPr>
        </p:pic>
      </p:grpSp>
      <p:pic>
        <p:nvPicPr>
          <p:cNvPr id="50201" name="Picture 25" descr="10-centmed-lo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7675" y="4652963"/>
            <a:ext cx="2703513" cy="198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ECMWFamount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2400"/>
            <a:ext cx="3429000" cy="3429000"/>
          </a:xfrm>
          <a:prstGeom prst="rect">
            <a:avLst/>
          </a:prstGeom>
          <a:noFill/>
        </p:spPr>
      </p:pic>
      <p:pic>
        <p:nvPicPr>
          <p:cNvPr id="69638" name="Picture 6" descr="COSMO-I2amount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76588"/>
            <a:ext cx="3429000" cy="3429000"/>
          </a:xfrm>
          <a:prstGeom prst="rect">
            <a:avLst/>
          </a:prstGeom>
          <a:noFill/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555875" y="1268413"/>
            <a:ext cx="3429000" cy="3429000"/>
            <a:chOff x="1610" y="799"/>
            <a:chExt cx="2160" cy="2160"/>
          </a:xfrm>
        </p:grpSpPr>
        <p:pic>
          <p:nvPicPr>
            <p:cNvPr id="69639" name="Picture 7" descr="COSMO-I2OBS_amount0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0" y="799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69656" name="Picture 24" descr="liguri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1" y="1411"/>
              <a:ext cx="363" cy="134"/>
            </a:xfrm>
            <a:prstGeom prst="rect">
              <a:avLst/>
            </a:prstGeom>
            <a:noFill/>
          </p:spPr>
        </p:pic>
      </p:grpSp>
      <p:pic>
        <p:nvPicPr>
          <p:cNvPr id="69640" name="Picture 8" descr="COSMO-I7amount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7050" y="3284538"/>
            <a:ext cx="3429000" cy="3429000"/>
          </a:xfrm>
          <a:prstGeom prst="rect">
            <a:avLst/>
          </a:prstGeom>
          <a:noFill/>
        </p:spPr>
      </p:pic>
      <p:pic>
        <p:nvPicPr>
          <p:cNvPr id="69641" name="Picture 9" descr="COSMO-MEDamount0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7050" y="152400"/>
            <a:ext cx="3429000" cy="3429000"/>
          </a:xfrm>
          <a:prstGeom prst="rect">
            <a:avLst/>
          </a:prstGeom>
          <a:noFill/>
        </p:spPr>
      </p:pic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3635375" y="188913"/>
            <a:ext cx="1944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11-Central Mediterranean  </a:t>
            </a:r>
            <a:br>
              <a:rPr lang="en-US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  Trough</a:t>
            </a:r>
          </a:p>
        </p:txBody>
      </p:sp>
      <p:pic>
        <p:nvPicPr>
          <p:cNvPr id="69659" name="Picture 27" descr="11-centmed-troug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87675" y="4545013"/>
            <a:ext cx="2713038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0" y="-4"/>
          <a:ext cx="9144005" cy="6545309"/>
        </p:xfrm>
        <a:graphic>
          <a:graphicData uri="http://schemas.openxmlformats.org/drawingml/2006/table">
            <a:tbl>
              <a:tblPr firstRow="1" firstCol="1" lastRow="1" lastCol="1" bandRow="1">
                <a:tableStyleId>{3C2FFA5D-87B4-456A-9821-1D502468CF0F}</a:tableStyleId>
              </a:tblPr>
              <a:tblGrid>
                <a:gridCol w="785786"/>
                <a:gridCol w="928691"/>
                <a:gridCol w="928691"/>
                <a:gridCol w="928691"/>
                <a:gridCol w="928691"/>
                <a:gridCol w="928691"/>
                <a:gridCol w="928691"/>
                <a:gridCol w="928691"/>
                <a:gridCol w="928691"/>
                <a:gridCol w="928691"/>
              </a:tblGrid>
              <a:tr h="775649"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</a:p>
                    <a:p>
                      <a:pPr algn="ctr"/>
                      <a:r>
                        <a:rPr lang="it-IT" dirty="0" smtClean="0"/>
                        <a:t>ZWC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</a:p>
                    <a:p>
                      <a:pPr algn="ctr"/>
                      <a:r>
                        <a:rPr lang="it-IT" dirty="0" smtClean="0"/>
                        <a:t>MC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</a:p>
                    <a:p>
                      <a:pPr algn="ctr"/>
                      <a:r>
                        <a:rPr lang="it-IT" dirty="0" smtClean="0"/>
                        <a:t>NC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CMH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</a:p>
                    <a:p>
                      <a:pPr algn="ctr"/>
                      <a:r>
                        <a:rPr lang="it-IT" dirty="0" smtClean="0"/>
                        <a:t>CMR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</a:p>
                    <a:p>
                      <a:pPr algn="ctr"/>
                      <a:r>
                        <a:rPr lang="it-IT" dirty="0" smtClean="0"/>
                        <a:t>CML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</a:t>
                      </a:r>
                    </a:p>
                    <a:p>
                      <a:pPr algn="ctr"/>
                      <a:r>
                        <a:rPr lang="it-IT" dirty="0" smtClean="0"/>
                        <a:t>CMT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ALL</a:t>
                      </a:r>
                      <a:endParaRPr lang="it-IT" dirty="0"/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WEST</a:t>
                      </a:r>
                    </a:p>
                    <a:p>
                      <a:pPr algn="ctr"/>
                      <a:r>
                        <a:rPr lang="it-IT" sz="1200" dirty="0" smtClean="0"/>
                        <a:t>ALPS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 smtClean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70C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EAST ALPS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NORTH</a:t>
                      </a:r>
                    </a:p>
                    <a:p>
                      <a:pPr algn="ctr"/>
                      <a:r>
                        <a:rPr lang="it-IT" sz="1200" dirty="0" smtClean="0"/>
                        <a:t>WEST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PO VALLEY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NORTH </a:t>
                      </a:r>
                    </a:p>
                    <a:p>
                      <a:pPr algn="ctr"/>
                      <a:r>
                        <a:rPr lang="it-IT" sz="1200" dirty="0" smtClean="0"/>
                        <a:t>APPEN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chemeClr val="accent6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SOUTH</a:t>
                      </a:r>
                      <a:br>
                        <a:rPr lang="it-IT" sz="1200" dirty="0" smtClean="0"/>
                      </a:br>
                      <a:r>
                        <a:rPr lang="it-IT" sz="1200" dirty="0" smtClean="0"/>
                        <a:t>APPEN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chemeClr val="accent6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TIRRENIAN COST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ADRIATIC COAST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SOUTH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i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h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  <a:tr h="57696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Globally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n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h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B050"/>
                          </a:solidFill>
                          <a:latin typeface="Wingdings 3" pitchFamily="18" charset="2"/>
                        </a:rPr>
                        <a:t>n</a:t>
                      </a:r>
                      <a:r>
                        <a:rPr lang="it-IT" sz="1600" b="1" dirty="0" err="1" smtClean="0">
                          <a:solidFill>
                            <a:srgbClr val="FF0000"/>
                          </a:solidFill>
                          <a:latin typeface="Wingdings 3" pitchFamily="18" charset="2"/>
                        </a:rPr>
                        <a:t>R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it-IT" sz="1600" b="1" dirty="0" err="1" smtClean="0">
                          <a:solidFill>
                            <a:schemeClr val="accent6"/>
                          </a:solidFill>
                          <a:latin typeface="Wingdings 3" pitchFamily="18" charset="2"/>
                        </a:rPr>
                        <a:t>R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rgbClr val="00B050"/>
                        </a:solidFill>
                        <a:latin typeface="Wingdings 3" pitchFamily="18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928662" y="6357958"/>
            <a:ext cx="428628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  <a:latin typeface="+mj-lt"/>
              </a:rPr>
              <a:t>ECMWF</a:t>
            </a:r>
            <a:r>
              <a:rPr lang="it-IT" sz="1400" dirty="0" smtClean="0">
                <a:latin typeface="+mj-lt"/>
              </a:rPr>
              <a:t>    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COSMO-I7</a:t>
            </a:r>
            <a:r>
              <a:rPr lang="it-IT" sz="1400" dirty="0" smtClean="0">
                <a:latin typeface="+mj-lt"/>
              </a:rPr>
              <a:t>   </a:t>
            </a:r>
            <a:r>
              <a:rPr lang="it-IT" sz="1400" b="1" dirty="0" smtClean="0">
                <a:solidFill>
                  <a:srgbClr val="0070C0"/>
                </a:solidFill>
                <a:latin typeface="+mj-lt"/>
              </a:rPr>
              <a:t>COSMO-MED</a:t>
            </a:r>
            <a:r>
              <a:rPr lang="it-IT" sz="1400" dirty="0" smtClean="0">
                <a:latin typeface="+mj-lt"/>
              </a:rPr>
              <a:t>     </a:t>
            </a:r>
            <a:r>
              <a:rPr lang="it-IT" sz="1400" b="1" dirty="0" smtClean="0">
                <a:solidFill>
                  <a:schemeClr val="accent6"/>
                </a:solidFill>
                <a:latin typeface="+mj-lt"/>
              </a:rPr>
              <a:t>COSMO-I2</a:t>
            </a:r>
            <a:endParaRPr lang="it-IT" sz="1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86380" y="6334804"/>
            <a:ext cx="385765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1"/>
                </a:solidFill>
                <a:latin typeface="Wingdings 3" pitchFamily="18" charset="2"/>
              </a:rPr>
              <a:t>h </a:t>
            </a:r>
            <a:r>
              <a:rPr lang="it-IT" sz="1400" b="1" dirty="0" err="1" smtClean="0">
                <a:solidFill>
                  <a:schemeClr val="tx1"/>
                </a:solidFill>
                <a:latin typeface="+mj-lt"/>
              </a:rPr>
              <a:t>overestimation</a:t>
            </a:r>
            <a:r>
              <a:rPr lang="it-IT" sz="1400" b="1" dirty="0" smtClean="0">
                <a:solidFill>
                  <a:schemeClr val="tx1"/>
                </a:solidFill>
                <a:latin typeface="Wingdings 3" pitchFamily="18" charset="2"/>
              </a:rPr>
              <a:t>  i </a:t>
            </a:r>
            <a:r>
              <a:rPr lang="it-IT" sz="1400" b="1" dirty="0" err="1" smtClean="0">
                <a:solidFill>
                  <a:schemeClr val="tx1"/>
                </a:solidFill>
                <a:latin typeface="+mj-lt"/>
              </a:rPr>
              <a:t>understimation</a:t>
            </a:r>
            <a:r>
              <a:rPr lang="it-IT" sz="1400" b="1" dirty="0" smtClean="0">
                <a:solidFill>
                  <a:schemeClr val="tx1"/>
                </a:solidFill>
                <a:latin typeface="Wingdings 3" pitchFamily="18" charset="2"/>
              </a:rPr>
              <a:t>   n </a:t>
            </a:r>
            <a:r>
              <a:rPr lang="it-IT" sz="1400" b="1" dirty="0" err="1" smtClean="0">
                <a:solidFill>
                  <a:schemeClr val="tx1"/>
                </a:solidFill>
                <a:latin typeface="+mj-lt"/>
              </a:rPr>
              <a:t>almost</a:t>
            </a:r>
            <a:r>
              <a:rPr lang="it-I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400" b="1" dirty="0" err="1" smtClean="0">
                <a:solidFill>
                  <a:schemeClr val="tx1"/>
                </a:solidFill>
                <a:latin typeface="+mj-lt"/>
              </a:rPr>
              <a:t>correct</a:t>
            </a:r>
            <a:r>
              <a:rPr lang="it-IT" sz="1400" b="1" dirty="0" smtClean="0">
                <a:solidFill>
                  <a:schemeClr val="tx1"/>
                </a:solidFill>
                <a:latin typeface="+mj-lt"/>
              </a:rPr>
              <a:t>          </a:t>
            </a:r>
            <a:r>
              <a:rPr lang="it-IT" sz="1400" b="1" dirty="0" smtClean="0">
                <a:solidFill>
                  <a:schemeClr val="tx1"/>
                </a:solidFill>
                <a:latin typeface="Wingdings 3" pitchFamily="18" charset="2"/>
              </a:rPr>
              <a:t>R </a:t>
            </a:r>
            <a:r>
              <a:rPr lang="it-IT" sz="1400" b="1" dirty="0" err="1" smtClean="0">
                <a:solidFill>
                  <a:schemeClr val="tx1"/>
                </a:solidFill>
                <a:latin typeface="+mj-lt"/>
              </a:rPr>
              <a:t>variable</a:t>
            </a:r>
            <a:r>
              <a:rPr lang="it-I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400" b="1" dirty="0" err="1" smtClean="0">
                <a:solidFill>
                  <a:schemeClr val="tx1"/>
                </a:solidFill>
                <a:latin typeface="+mj-lt"/>
              </a:rPr>
              <a:t>behaviour</a:t>
            </a: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considerations on the rough estimate of the amount of rain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dataset does not cover equally all the territory so the results are just an indication </a:t>
            </a:r>
          </a:p>
          <a:p>
            <a:r>
              <a:rPr lang="en-US" sz="2800" dirty="0" smtClean="0"/>
              <a:t>It is very difficult to asses the behavior of models in a particular synoptic situation over all the </a:t>
            </a:r>
            <a:r>
              <a:rPr lang="en-US" sz="2800" dirty="0" err="1" smtClean="0"/>
              <a:t>italian</a:t>
            </a:r>
            <a:r>
              <a:rPr lang="en-US" sz="2800" dirty="0" smtClean="0"/>
              <a:t> region  due to  complex </a:t>
            </a:r>
            <a:r>
              <a:rPr lang="en-US" sz="2800" dirty="0" err="1" smtClean="0"/>
              <a:t>orography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In each area models behave in a different way according to the synoptic situation</a:t>
            </a:r>
          </a:p>
          <a:p>
            <a:endParaRPr lang="en-US" sz="2800" dirty="0" smtClean="0"/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03450" y="69850"/>
            <a:ext cx="6858000" cy="6788150"/>
            <a:chOff x="1388" y="44"/>
            <a:chExt cx="4320" cy="4276"/>
          </a:xfrm>
        </p:grpSpPr>
        <p:pic>
          <p:nvPicPr>
            <p:cNvPr id="71696" name="Picture 16" descr="ECMWF_48_med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" y="44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71697" name="Picture 17" descr="COSMO-I2_48_med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89" y="2160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71698" name="Picture 18" descr="COSMO-I7_48_med_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48" y="2160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71699" name="Picture 19" descr="COSMO-MED_48_med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45" y="45"/>
              <a:ext cx="2160" cy="2160"/>
            </a:xfrm>
            <a:prstGeom prst="rect">
              <a:avLst/>
            </a:prstGeom>
            <a:noFill/>
          </p:spPr>
        </p:pic>
      </p:grpSp>
      <p:pic>
        <p:nvPicPr>
          <p:cNvPr id="71700" name="Picture 20" descr="legen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2636838"/>
            <a:ext cx="2051050" cy="1768475"/>
          </a:xfrm>
          <a:prstGeom prst="rect">
            <a:avLst/>
          </a:prstGeom>
          <a:noFill/>
        </p:spPr>
      </p:pic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214282" y="500042"/>
            <a:ext cx="17637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Small dots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= </a:t>
            </a:r>
            <a:r>
              <a:rPr lang="en-US" dirty="0" smtClean="0">
                <a:latin typeface="Calibri" pitchFamily="34" charset="0"/>
              </a:rPr>
              <a:t>daily scores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Big dots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= </a:t>
            </a:r>
            <a:r>
              <a:rPr lang="en-US" dirty="0" smtClean="0">
                <a:latin typeface="Calibri" pitchFamily="34" charset="0"/>
              </a:rPr>
              <a:t>scores </a:t>
            </a:r>
            <a:r>
              <a:rPr lang="en-US" dirty="0">
                <a:latin typeface="Calibri" pitchFamily="34" charset="0"/>
              </a:rPr>
              <a:t>over the days in each category</a:t>
            </a:r>
          </a:p>
        </p:txBody>
      </p:sp>
      <p:pic>
        <p:nvPicPr>
          <p:cNvPr id="9" name="Immagine 8" descr="PerfDiag_NORMAL0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714884"/>
            <a:ext cx="1714500" cy="17145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28596" y="6429396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latin typeface="+mj-lt"/>
              </a:rPr>
              <a:t>All</a:t>
            </a:r>
            <a:r>
              <a:rPr lang="it-IT" sz="1400" b="1" dirty="0" smtClean="0">
                <a:latin typeface="+mj-lt"/>
              </a:rPr>
              <a:t>  </a:t>
            </a:r>
            <a:r>
              <a:rPr lang="it-IT" sz="1400" b="1" dirty="0" err="1" smtClean="0">
                <a:latin typeface="+mj-lt"/>
              </a:rPr>
              <a:t>cases</a:t>
            </a:r>
            <a:endParaRPr lang="it-IT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6" descr="legen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636838"/>
            <a:ext cx="2051050" cy="1768475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01863" y="66675"/>
            <a:ext cx="6854825" cy="6791325"/>
            <a:chOff x="1387" y="42"/>
            <a:chExt cx="4318" cy="4278"/>
          </a:xfrm>
        </p:grpSpPr>
        <p:pic>
          <p:nvPicPr>
            <p:cNvPr id="102407" name="Picture 7" descr="ECMWF_48_med_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87" y="42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102408" name="Picture 8" descr="COSMO-I2_48_med_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89" y="2160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102409" name="Picture 9" descr="COSMO-I7_48_med_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45" y="2160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102410" name="Picture 10" descr="COSMO-MED_48_med_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45" y="43"/>
              <a:ext cx="2160" cy="2160"/>
            </a:xfrm>
            <a:prstGeom prst="rect">
              <a:avLst/>
            </a:prstGeom>
            <a:noFill/>
          </p:spPr>
        </p:pic>
      </p:grp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14282" y="500042"/>
            <a:ext cx="17637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Small dots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= </a:t>
            </a:r>
            <a:r>
              <a:rPr lang="en-US" dirty="0" smtClean="0">
                <a:latin typeface="Calibri" pitchFamily="34" charset="0"/>
              </a:rPr>
              <a:t>daily scores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Big dots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= </a:t>
            </a:r>
            <a:r>
              <a:rPr lang="en-US" dirty="0" smtClean="0">
                <a:latin typeface="Calibri" pitchFamily="34" charset="0"/>
              </a:rPr>
              <a:t>scores </a:t>
            </a:r>
            <a:r>
              <a:rPr lang="en-US" dirty="0">
                <a:latin typeface="Calibri" pitchFamily="34" charset="0"/>
              </a:rPr>
              <a:t>over the days in each category</a:t>
            </a:r>
          </a:p>
        </p:txBody>
      </p:sp>
      <p:pic>
        <p:nvPicPr>
          <p:cNvPr id="10" name="Immagine 9" descr="PerfDiag_NORMAL0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643446"/>
            <a:ext cx="1714500" cy="17145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28596" y="6429396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latin typeface="+mj-lt"/>
              </a:rPr>
              <a:t>All</a:t>
            </a:r>
            <a:r>
              <a:rPr lang="it-IT" sz="1400" b="1" dirty="0" smtClean="0">
                <a:latin typeface="+mj-lt"/>
              </a:rPr>
              <a:t>  </a:t>
            </a:r>
            <a:r>
              <a:rPr lang="it-IT" sz="1400" b="1" dirty="0" err="1" smtClean="0">
                <a:latin typeface="+mj-lt"/>
              </a:rPr>
              <a:t>cases</a:t>
            </a:r>
            <a:endParaRPr lang="it-IT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legen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636838"/>
            <a:ext cx="2051050" cy="1768475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5038" y="68263"/>
            <a:ext cx="6851650" cy="6789737"/>
            <a:chOff x="1389" y="43"/>
            <a:chExt cx="4316" cy="4277"/>
          </a:xfrm>
        </p:grpSpPr>
        <p:pic>
          <p:nvPicPr>
            <p:cNvPr id="104455" name="Picture 7" descr="ECMWF_48_med_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89" y="45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104456" name="Picture 8" descr="COSMO-I2_48_med_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89" y="2160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104457" name="Picture 9" descr="COSMO-I7_48_med_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45" y="2160"/>
              <a:ext cx="2160" cy="2160"/>
            </a:xfrm>
            <a:prstGeom prst="rect">
              <a:avLst/>
            </a:prstGeom>
            <a:noFill/>
          </p:spPr>
        </p:pic>
        <p:pic>
          <p:nvPicPr>
            <p:cNvPr id="104458" name="Picture 10" descr="COSMO-MED_48_med_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45" y="43"/>
              <a:ext cx="2160" cy="2160"/>
            </a:xfrm>
            <a:prstGeom prst="rect">
              <a:avLst/>
            </a:prstGeom>
            <a:noFill/>
          </p:spPr>
        </p:pic>
      </p:grp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14282" y="500042"/>
            <a:ext cx="17637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Small </a:t>
            </a:r>
            <a:r>
              <a:rPr lang="en-US" dirty="0">
                <a:latin typeface="Calibri" pitchFamily="34" charset="0"/>
              </a:rPr>
              <a:t>dots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= </a:t>
            </a:r>
            <a:r>
              <a:rPr lang="en-US" dirty="0" smtClean="0">
                <a:latin typeface="Calibri" pitchFamily="34" charset="0"/>
              </a:rPr>
              <a:t>daily scores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Big </a:t>
            </a:r>
            <a:r>
              <a:rPr lang="en-US" dirty="0">
                <a:latin typeface="Calibri" pitchFamily="34" charset="0"/>
              </a:rPr>
              <a:t>dots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= </a:t>
            </a:r>
            <a:r>
              <a:rPr lang="en-US" dirty="0" smtClean="0">
                <a:latin typeface="Calibri" pitchFamily="34" charset="0"/>
              </a:rPr>
              <a:t>scores </a:t>
            </a:r>
            <a:r>
              <a:rPr lang="en-US" dirty="0">
                <a:latin typeface="Calibri" pitchFamily="34" charset="0"/>
              </a:rPr>
              <a:t>over the days in each category</a:t>
            </a:r>
          </a:p>
        </p:txBody>
      </p:sp>
      <p:pic>
        <p:nvPicPr>
          <p:cNvPr id="10" name="Immagine 9" descr="PerfDiag_NORMAL00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643446"/>
            <a:ext cx="1714500" cy="17145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28596" y="6429396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latin typeface="+mj-lt"/>
              </a:rPr>
              <a:t>All</a:t>
            </a:r>
            <a:r>
              <a:rPr lang="it-IT" sz="1400" b="1" dirty="0" smtClean="0">
                <a:latin typeface="+mj-lt"/>
              </a:rPr>
              <a:t>  </a:t>
            </a:r>
            <a:r>
              <a:rPr lang="it-IT" sz="1400" b="1" dirty="0" err="1" smtClean="0">
                <a:latin typeface="+mj-lt"/>
              </a:rPr>
              <a:t>cases</a:t>
            </a:r>
            <a:endParaRPr lang="it-IT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15367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Subjective classification at IMS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COSMO-MED verification against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synop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stations: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2m Temperature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m Wind speed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Cloud cover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Total Precipitation (6h)</a:t>
            </a: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COSMO-MED,COSMO-I7,COSMO-I2,ECMWF against high resolution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raingauges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Total Precipitation (24h)</a:t>
            </a:r>
          </a:p>
          <a:p>
            <a:pPr lvl="1"/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Some </a:t>
            </a:r>
            <a:r>
              <a:rPr lang="it-IT" dirty="0" err="1" smtClean="0"/>
              <a:t>considerations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on </a:t>
            </a:r>
            <a:r>
              <a:rPr lang="it-IT" dirty="0" err="1" smtClean="0"/>
              <a:t>models</a:t>
            </a:r>
            <a:r>
              <a:rPr lang="it-IT" dirty="0" smtClean="0"/>
              <a:t>  </a:t>
            </a:r>
            <a:r>
              <a:rPr lang="it-IT" dirty="0" err="1" smtClean="0"/>
              <a:t>performances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At low threshold (e.g. 1 mm/24h) </a:t>
            </a:r>
          </a:p>
          <a:p>
            <a:pPr lvl="1"/>
            <a:r>
              <a:rPr lang="en-US" sz="2000" dirty="0" smtClean="0"/>
              <a:t>Cosmo Models perform well in cyclonic situations (CLM,CMT,MC) – high TS and BIAS ≈1</a:t>
            </a:r>
            <a:br>
              <a:rPr lang="en-US" sz="2000" dirty="0" smtClean="0"/>
            </a:br>
            <a:r>
              <a:rPr lang="en-US" sz="2000" dirty="0" smtClean="0"/>
              <a:t>but some difficulties in NC </a:t>
            </a:r>
          </a:p>
          <a:p>
            <a:pPr lvl="1"/>
            <a:r>
              <a:rPr lang="en-US" sz="2000" dirty="0" smtClean="0"/>
              <a:t>ECMWF is strongly biased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 err="1" smtClean="0"/>
              <a:t>anticyclonic</a:t>
            </a:r>
            <a:r>
              <a:rPr lang="en-US" sz="2000" dirty="0" smtClean="0"/>
              <a:t> situation COSMO-MED and ECMWF are  better in terms of POD but they tend to overestimate the number of events</a:t>
            </a:r>
          </a:p>
          <a:p>
            <a:r>
              <a:rPr lang="en-US" sz="2000" dirty="0" smtClean="0"/>
              <a:t>At higher thresholds (e.g. 5 m/24h and 10 mm/24h)</a:t>
            </a:r>
          </a:p>
          <a:p>
            <a:pPr lvl="1"/>
            <a:r>
              <a:rPr lang="en-US" sz="2000" dirty="0" smtClean="0"/>
              <a:t>COSMO-I7 and I2 miss the </a:t>
            </a:r>
            <a:r>
              <a:rPr lang="en-US" sz="2000" dirty="0" err="1" smtClean="0"/>
              <a:t>anticyclonic</a:t>
            </a:r>
            <a:r>
              <a:rPr lang="en-US" sz="2000" dirty="0" smtClean="0"/>
              <a:t> situation (except MA )</a:t>
            </a:r>
          </a:p>
          <a:p>
            <a:pPr lvl="1"/>
            <a:r>
              <a:rPr lang="en-US" sz="2000" dirty="0" smtClean="0"/>
              <a:t>	still good performance for all models for the cyclonic situation (except for NC)</a:t>
            </a:r>
          </a:p>
          <a:p>
            <a:pPr lvl="1"/>
            <a:r>
              <a:rPr lang="en-US" sz="2000" dirty="0" smtClean="0"/>
              <a:t>ECMWF reduces the BIAS SCORE </a:t>
            </a:r>
          </a:p>
          <a:p>
            <a:r>
              <a:rPr lang="en-US" sz="2000" dirty="0" smtClean="0"/>
              <a:t>Note the different scores for each day of a selected category!!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Conclusion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Synoptic verification of COSMO-MED did not point out significant differences between the selected category</a:t>
            </a:r>
          </a:p>
          <a:p>
            <a:r>
              <a:rPr lang="en-US" dirty="0" smtClean="0"/>
              <a:t>High resolution verification showed differences in the behavior of models over </a:t>
            </a:r>
            <a:r>
              <a:rPr lang="en-US" dirty="0" err="1" smtClean="0"/>
              <a:t>italian</a:t>
            </a:r>
            <a:r>
              <a:rPr lang="en-US" dirty="0" smtClean="0"/>
              <a:t> regions, according to weather type category, but the results are difficult to interpret 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good news is </a:t>
            </a:r>
            <a:r>
              <a:rPr lang="en-US" dirty="0" smtClean="0"/>
              <a:t>that models are able to reproduce more or less all </a:t>
            </a:r>
            <a:r>
              <a:rPr lang="en-US" dirty="0" smtClean="0"/>
              <a:t>the type of </a:t>
            </a:r>
            <a:r>
              <a:rPr lang="en-US" dirty="0" smtClean="0"/>
              <a:t>weather!! </a:t>
            </a:r>
          </a:p>
        </p:txBody>
      </p:sp>
      <p:pic>
        <p:nvPicPr>
          <p:cNvPr id="1026" name="Picture 2" descr="C:\Documents and Settings\user\Impostazioni locali\Temporary Internet Files\Content.IE5\JIPBGLCW\MC90043441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290"/>
            <a:ext cx="1269988" cy="142873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Impostazioni locali\Temporary Internet Files\Content.IE5\GW4SXHD3\MC90042317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7213" y="5872643"/>
            <a:ext cx="913943" cy="91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 idx="4294967295"/>
          </p:nvPr>
        </p:nvSpPr>
        <p:spPr>
          <a:xfrm>
            <a:off x="685800" y="128586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Thanks for your attention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  <p:pic>
        <p:nvPicPr>
          <p:cNvPr id="2051" name="Picture 3" descr="C:\Documents and Settings\user\Impostazioni locali\Temporary Internet Files\Content.IE5\GW4SXHD3\MC90002686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2746" y="3000372"/>
            <a:ext cx="1778508" cy="176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7412" name="CasellaDiTesto 9"/>
          <p:cNvSpPr txBox="1">
            <a:spLocks noChangeArrowheads="1"/>
          </p:cNvSpPr>
          <p:nvPr/>
        </p:nvSpPr>
        <p:spPr bwMode="auto">
          <a:xfrm>
            <a:off x="1928813" y="71414"/>
            <a:ext cx="4883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chemeClr val="accent3"/>
                </a:solidFill>
                <a:latin typeface="Calibri" pitchFamily="34" charset="0"/>
              </a:rPr>
              <a:t>Subjective</a:t>
            </a:r>
            <a:r>
              <a:rPr lang="it-IT" sz="2800" b="1" dirty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it-IT" sz="2800" b="1" dirty="0" err="1">
                <a:solidFill>
                  <a:schemeClr val="accent3"/>
                </a:solidFill>
                <a:latin typeface="Calibri" pitchFamily="34" charset="0"/>
              </a:rPr>
              <a:t>Classification</a:t>
            </a:r>
            <a:r>
              <a:rPr lang="it-IT" sz="2800" b="1" dirty="0">
                <a:solidFill>
                  <a:schemeClr val="accent3"/>
                </a:solidFill>
                <a:latin typeface="Calibri" pitchFamily="34" charset="0"/>
              </a:rPr>
              <a:t> at IMS </a:t>
            </a:r>
            <a:endParaRPr lang="en-US" sz="2800" b="1" dirty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17414" name="Segnaposto piè di pagina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COSMO GM 2011 - ROMA</a:t>
            </a:r>
          </a:p>
        </p:txBody>
      </p:sp>
      <p:pic>
        <p:nvPicPr>
          <p:cNvPr id="32" name="Segnaposto immagine 31" descr="1-zonal-west-anti.pn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0640" r="10640"/>
          <a:stretch>
            <a:fillRect/>
          </a:stretch>
        </p:blipFill>
        <p:spPr>
          <a:xfrm>
            <a:off x="142874" y="821535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Segnaposto immagine 35" descr="5-merid-anti.pn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0702" r="10702"/>
          <a:stretch>
            <a:fillRect/>
          </a:stretch>
        </p:blipFill>
        <p:spPr>
          <a:xfrm>
            <a:off x="1071568" y="2839686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Segnaposto immagine 38" descr="8-centmed-high.png"/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0556" r="10556"/>
          <a:stretch>
            <a:fillRect/>
          </a:stretch>
        </p:blipFill>
        <p:spPr>
          <a:xfrm>
            <a:off x="142874" y="4857782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Segnaposto immagine 40" descr="10-centmed-low.png"/>
          <p:cNvPicPr>
            <a:picLocks noGrp="1" noChangeAspect="1"/>
          </p:cNvPicPr>
          <p:nvPr>
            <p:ph type="pic" sz="quarter" idx="16"/>
          </p:nvPr>
        </p:nvPicPr>
        <p:blipFill>
          <a:blip r:embed="rId7"/>
          <a:srcRect l="10640" r="10640"/>
          <a:stretch>
            <a:fillRect/>
          </a:stretch>
        </p:blipFill>
        <p:spPr>
          <a:xfrm>
            <a:off x="4667260" y="4857782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Segnaposto immagine 39" descr="9-centmed-ridge.png"/>
          <p:cNvPicPr>
            <a:picLocks noGrp="1" noChangeAspect="1"/>
          </p:cNvPicPr>
          <p:nvPr>
            <p:ph type="pic" sz="quarter" idx="17"/>
          </p:nvPr>
        </p:nvPicPr>
        <p:blipFill>
          <a:blip r:embed="rId8"/>
          <a:srcRect l="10640" r="10640"/>
          <a:stretch>
            <a:fillRect/>
          </a:stretch>
        </p:blipFill>
        <p:spPr>
          <a:xfrm>
            <a:off x="2405067" y="4857782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" name="Segnaposto immagine 32" descr="2-zonal-west-cyc.png"/>
          <p:cNvPicPr>
            <a:picLocks noGrp="1" noChangeAspect="1"/>
          </p:cNvPicPr>
          <p:nvPr>
            <p:ph type="pic" sz="quarter" idx="18"/>
          </p:nvPr>
        </p:nvPicPr>
        <p:blipFill>
          <a:blip r:embed="rId9"/>
          <a:srcRect l="10848" r="10848"/>
          <a:stretch>
            <a:fillRect/>
          </a:stretch>
        </p:blipFill>
        <p:spPr>
          <a:xfrm>
            <a:off x="2405067" y="821535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Segnaposto immagine 36" descr="6-north-cyc.png"/>
          <p:cNvPicPr>
            <a:picLocks noGrp="1" noChangeAspect="1"/>
          </p:cNvPicPr>
          <p:nvPr>
            <p:ph type="pic" sz="quarter" idx="19"/>
          </p:nvPr>
        </p:nvPicPr>
        <p:blipFill>
          <a:blip r:embed="rId10"/>
          <a:srcRect l="10556" r="10556"/>
          <a:stretch>
            <a:fillRect/>
          </a:stretch>
        </p:blipFill>
        <p:spPr>
          <a:xfrm>
            <a:off x="3536179" y="2857540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" name="Segnaposto immagine 33" descr="3-easterly.png"/>
          <p:cNvPicPr>
            <a:picLocks noGrp="1" noChangeAspect="1"/>
          </p:cNvPicPr>
          <p:nvPr>
            <p:ph type="pic" sz="quarter" idx="20"/>
          </p:nvPr>
        </p:nvPicPr>
        <p:blipFill>
          <a:blip r:embed="rId11"/>
          <a:srcRect l="10640" r="10640"/>
          <a:stretch>
            <a:fillRect/>
          </a:stretch>
        </p:blipFill>
        <p:spPr>
          <a:xfrm>
            <a:off x="4667260" y="821535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Segnaposto immagine 34" descr="4-mer-cyc.png"/>
          <p:cNvPicPr>
            <a:picLocks noGrp="1" noChangeAspect="1"/>
          </p:cNvPicPr>
          <p:nvPr>
            <p:ph type="pic" sz="quarter" idx="21"/>
          </p:nvPr>
        </p:nvPicPr>
        <p:blipFill>
          <a:blip r:embed="rId12"/>
          <a:srcRect l="10617" r="10617"/>
          <a:stretch>
            <a:fillRect/>
          </a:stretch>
        </p:blipFill>
        <p:spPr>
          <a:xfrm>
            <a:off x="6929454" y="821535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Segnaposto immagine 37" descr="7-north-anti.png"/>
          <p:cNvPicPr>
            <a:picLocks noGrp="1" noChangeAspect="1"/>
          </p:cNvPicPr>
          <p:nvPr>
            <p:ph type="pic" sz="quarter" idx="22"/>
          </p:nvPr>
        </p:nvPicPr>
        <p:blipFill>
          <a:blip r:embed="rId13"/>
          <a:srcRect l="11099" r="11099"/>
          <a:stretch>
            <a:fillRect/>
          </a:stretch>
        </p:blipFill>
        <p:spPr>
          <a:xfrm>
            <a:off x="6000760" y="2839686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Segnaposto immagine 42" descr="11-centmed-trough.png"/>
          <p:cNvPicPr>
            <a:picLocks noGrp="1" noChangeAspect="1"/>
          </p:cNvPicPr>
          <p:nvPr>
            <p:ph type="pic" sz="quarter" idx="23"/>
          </p:nvPr>
        </p:nvPicPr>
        <p:blipFill>
          <a:blip r:embed="rId14"/>
          <a:srcRect l="10702" r="10702"/>
          <a:stretch>
            <a:fillRect/>
          </a:stretch>
        </p:blipFill>
        <p:spPr>
          <a:xfrm>
            <a:off x="6929454" y="4857782"/>
            <a:ext cx="2071672" cy="192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4" name="CasellaDiTesto 43"/>
          <p:cNvSpPr txBox="1"/>
          <p:nvPr/>
        </p:nvSpPr>
        <p:spPr>
          <a:xfrm>
            <a:off x="142844" y="23217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1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500298" y="23217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2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714876" y="23217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3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7000892" y="23217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4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857224" y="43934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5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643306" y="43934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6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6357950" y="43934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7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42844" y="64651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8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2500298" y="64651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9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4714876" y="64651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10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6929454" y="64651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11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214282" y="928670"/>
          <a:ext cx="8715375" cy="578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2" name="CasellaDiTesto 9"/>
          <p:cNvSpPr txBox="1">
            <a:spLocks noChangeArrowheads="1"/>
          </p:cNvSpPr>
          <p:nvPr/>
        </p:nvSpPr>
        <p:spPr bwMode="auto">
          <a:xfrm>
            <a:off x="1928813" y="285750"/>
            <a:ext cx="4883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chemeClr val="accent3"/>
                </a:solidFill>
                <a:latin typeface="Calibri" pitchFamily="34" charset="0"/>
              </a:rPr>
              <a:t>Subjective</a:t>
            </a:r>
            <a:r>
              <a:rPr lang="it-IT" sz="2800" b="1" dirty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it-IT" sz="2800" b="1" dirty="0" err="1">
                <a:solidFill>
                  <a:schemeClr val="accent3"/>
                </a:solidFill>
                <a:latin typeface="Calibri" pitchFamily="34" charset="0"/>
              </a:rPr>
              <a:t>Classification</a:t>
            </a:r>
            <a:r>
              <a:rPr lang="it-IT" sz="2800" b="1" dirty="0">
                <a:solidFill>
                  <a:schemeClr val="accent3"/>
                </a:solidFill>
                <a:latin typeface="Calibri" pitchFamily="34" charset="0"/>
              </a:rPr>
              <a:t> at IMS </a:t>
            </a:r>
            <a:endParaRPr lang="en-US" sz="2800" b="1" dirty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785813" y="1928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4" name="Segnaposto piè di pagina 5"/>
          <p:cNvSpPr>
            <a:spLocks noGrp="1"/>
          </p:cNvSpPr>
          <p:nvPr>
            <p:ph type="ftr" sz="quarter" idx="11"/>
          </p:nvPr>
        </p:nvSpPr>
        <p:spPr bwMode="auto">
          <a:xfrm>
            <a:off x="3143250" y="6492875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COSMO GM 2011 - 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5367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Subjective classification at IMS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COSMO-MED verification against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synop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stations:</a:t>
            </a:r>
          </a:p>
          <a:p>
            <a:pPr lvl="1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2m Temperature</a:t>
            </a:r>
          </a:p>
          <a:p>
            <a:pPr lvl="1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m Wind speed</a:t>
            </a:r>
          </a:p>
          <a:p>
            <a:pPr lvl="1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Cloud cover</a:t>
            </a:r>
          </a:p>
          <a:p>
            <a:pPr lvl="1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Precipitation (6h)</a:t>
            </a: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COSMO-MED,COSMO-I7,COSMO-I2,ECMWF against high resolution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raingauges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Total Precipitation (24h)</a:t>
            </a:r>
          </a:p>
          <a:p>
            <a:pPr lvl="1"/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4" descr="http://172.16.101.8/versus/data/2010-03-01_2011-02-28_1321.png?13142847879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9088" y="4195763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9460" name="CasellaDiTesto 18"/>
          <p:cNvSpPr txBox="1">
            <a:spLocks noChangeArrowheads="1"/>
          </p:cNvSpPr>
          <p:nvPr/>
        </p:nvSpPr>
        <p:spPr bwMode="auto">
          <a:xfrm>
            <a:off x="5000625" y="3071813"/>
            <a:ext cx="571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NC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9461" name="CasellaDiTesto 19"/>
          <p:cNvSpPr txBox="1">
            <a:spLocks noChangeArrowheads="1"/>
          </p:cNvSpPr>
          <p:nvPr/>
        </p:nvSpPr>
        <p:spPr bwMode="auto">
          <a:xfrm>
            <a:off x="0" y="3143250"/>
            <a:ext cx="5445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MC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9462" name="CasellaDiTesto 20"/>
          <p:cNvSpPr txBox="1">
            <a:spLocks noChangeArrowheads="1"/>
          </p:cNvSpPr>
          <p:nvPr/>
        </p:nvSpPr>
        <p:spPr bwMode="auto">
          <a:xfrm>
            <a:off x="4887913" y="71438"/>
            <a:ext cx="6842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9463" name="CasellaDiTesto 21"/>
          <p:cNvSpPr txBox="1">
            <a:spLocks noChangeArrowheads="1"/>
          </p:cNvSpPr>
          <p:nvPr/>
        </p:nvSpPr>
        <p:spPr bwMode="auto">
          <a:xfrm>
            <a:off x="0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9464" name="CasellaDiTesto 11"/>
          <p:cNvSpPr txBox="1">
            <a:spLocks noChangeArrowheads="1"/>
          </p:cNvSpPr>
          <p:nvPr/>
        </p:nvSpPr>
        <p:spPr bwMode="auto">
          <a:xfrm>
            <a:off x="4143375" y="2143125"/>
            <a:ext cx="14065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Temperature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285750" y="6519863"/>
            <a:ext cx="84963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Century Gothic" pitchFamily="34" charset="0"/>
              </a:rPr>
              <a:t>Negative bias for all cases. Improvement for CMT and CML in RMSE</a:t>
            </a:r>
            <a:endParaRPr lang="el-GR" sz="16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466" name="CasellaDiTesto 19"/>
          <p:cNvSpPr txBox="1">
            <a:spLocks noChangeArrowheads="1"/>
          </p:cNvSpPr>
          <p:nvPr/>
        </p:nvSpPr>
        <p:spPr bwMode="auto">
          <a:xfrm>
            <a:off x="6215063" y="5130800"/>
            <a:ext cx="11842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All cases</a:t>
            </a:r>
            <a:endParaRPr lang="en-US" b="1">
              <a:latin typeface="Calibri" pitchFamily="34" charset="0"/>
            </a:endParaRPr>
          </a:p>
        </p:txBody>
      </p:sp>
      <p:pic>
        <p:nvPicPr>
          <p:cNvPr id="19467" name="Picture 16" descr="http://172.16.101.8/versus/data/2010-03-01_2011-02-28_1062.png?13142844402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2388"/>
            <a:ext cx="35702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8" descr="http://172.16.101.8/versus/data/2010-03-01_2011-02-28_1055.png?13142844951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571750"/>
            <a:ext cx="35702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0" descr="http://172.16.101.8/versus/data/2010-03-01_2011-02-28_1061.png?13142845929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3713" y="5238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2" descr="http://172.16.101.8/versus/data/2010-03-01_2011-02-28_1057.png?13142846657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3713" y="2571750"/>
            <a:ext cx="35702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http://172.16.101.8/versus/data/2010-03-01_2011-02-28_1322.png?13142848837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33863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1508" name="CasellaDiTesto 18"/>
          <p:cNvSpPr txBox="1">
            <a:spLocks noChangeArrowheads="1"/>
          </p:cNvSpPr>
          <p:nvPr/>
        </p:nvSpPr>
        <p:spPr bwMode="auto">
          <a:xfrm>
            <a:off x="0" y="3500438"/>
            <a:ext cx="5429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MC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1509" name="CasellaDiTesto 19"/>
          <p:cNvSpPr txBox="1">
            <a:spLocks noChangeArrowheads="1"/>
          </p:cNvSpPr>
          <p:nvPr/>
        </p:nvSpPr>
        <p:spPr bwMode="auto">
          <a:xfrm>
            <a:off x="4887913" y="71438"/>
            <a:ext cx="6842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1510" name="CasellaDiTesto 20"/>
          <p:cNvSpPr txBox="1">
            <a:spLocks noChangeArrowheads="1"/>
          </p:cNvSpPr>
          <p:nvPr/>
        </p:nvSpPr>
        <p:spPr bwMode="auto">
          <a:xfrm>
            <a:off x="0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1511" name="CasellaDiTesto 17"/>
          <p:cNvSpPr txBox="1">
            <a:spLocks noChangeArrowheads="1"/>
          </p:cNvSpPr>
          <p:nvPr/>
        </p:nvSpPr>
        <p:spPr bwMode="auto">
          <a:xfrm>
            <a:off x="5000625" y="3571875"/>
            <a:ext cx="5715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NC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1512" name="CasellaDiTesto 10"/>
          <p:cNvSpPr txBox="1">
            <a:spLocks noChangeArrowheads="1"/>
          </p:cNvSpPr>
          <p:nvPr/>
        </p:nvSpPr>
        <p:spPr bwMode="auto">
          <a:xfrm>
            <a:off x="4143375" y="2630488"/>
            <a:ext cx="14097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WIND SPEED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1513" name="Text Box 5"/>
          <p:cNvSpPr txBox="1">
            <a:spLocks noChangeArrowheads="1"/>
          </p:cNvSpPr>
          <p:nvPr/>
        </p:nvSpPr>
        <p:spPr bwMode="auto">
          <a:xfrm>
            <a:off x="285750" y="6519863"/>
            <a:ext cx="84963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FF0000"/>
                </a:solidFill>
                <a:latin typeface="Century Gothic" pitchFamily="34" charset="0"/>
              </a:rPr>
              <a:t>No clear differences</a:t>
            </a:r>
            <a:endParaRPr lang="el-GR" sz="16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14" name="Rettangolo 14"/>
          <p:cNvSpPr>
            <a:spLocks noChangeArrowheads="1"/>
          </p:cNvSpPr>
          <p:nvPr/>
        </p:nvSpPr>
        <p:spPr bwMode="auto">
          <a:xfrm>
            <a:off x="6143625" y="5572125"/>
            <a:ext cx="99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All cases</a:t>
            </a:r>
            <a:endParaRPr lang="en-US" b="1">
              <a:latin typeface="Calibri" pitchFamily="34" charset="0"/>
            </a:endParaRPr>
          </a:p>
        </p:txBody>
      </p:sp>
      <p:pic>
        <p:nvPicPr>
          <p:cNvPr id="21515" name="Picture 17" descr="http://172.16.101.8/versus/data/2010-03-01_2011-02-28_1102.png?1314285159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2388"/>
            <a:ext cx="35702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9" descr="http://172.16.101.8/versus/data/2010-03-01_2011-02-28_1095.png?13142852270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552700"/>
            <a:ext cx="35702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1" descr="http://172.16.101.8/versus/data/2010-03-01_2011-02-28_1101.png?13142853789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3713" y="52388"/>
            <a:ext cx="35702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3" descr="http://172.16.101.8/versus/data/2010-03-01_2011-02-28_1097.png?13142854686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3713" y="2571750"/>
            <a:ext cx="35702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COSMO GM 2011 - 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/>
          <p:cNvSpPr txBox="1">
            <a:spLocks noChangeArrowheads="1"/>
          </p:cNvSpPr>
          <p:nvPr/>
        </p:nvSpPr>
        <p:spPr bwMode="auto">
          <a:xfrm>
            <a:off x="2751138" y="704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3555" name="CasellaDiTesto 10"/>
          <p:cNvSpPr txBox="1">
            <a:spLocks noChangeArrowheads="1"/>
          </p:cNvSpPr>
          <p:nvPr/>
        </p:nvSpPr>
        <p:spPr bwMode="auto">
          <a:xfrm>
            <a:off x="3714750" y="3344863"/>
            <a:ext cx="18526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Total Cloud Cover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56" name="CasellaDiTesto 15"/>
          <p:cNvSpPr txBox="1">
            <a:spLocks noChangeArrowheads="1"/>
          </p:cNvSpPr>
          <p:nvPr/>
        </p:nvSpPr>
        <p:spPr bwMode="auto">
          <a:xfrm>
            <a:off x="5000625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57" name="CasellaDiTesto 16"/>
          <p:cNvSpPr txBox="1">
            <a:spLocks noChangeArrowheads="1"/>
          </p:cNvSpPr>
          <p:nvPr/>
        </p:nvSpPr>
        <p:spPr bwMode="auto">
          <a:xfrm>
            <a:off x="101600" y="71438"/>
            <a:ext cx="6842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CMT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58" name="CasellaDiTesto 17"/>
          <p:cNvSpPr txBox="1">
            <a:spLocks noChangeArrowheads="1"/>
          </p:cNvSpPr>
          <p:nvPr/>
        </p:nvSpPr>
        <p:spPr bwMode="auto">
          <a:xfrm>
            <a:off x="6858000" y="4714875"/>
            <a:ext cx="11842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alibri" pitchFamily="34" charset="0"/>
              </a:rPr>
              <a:t>All cases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285750" y="6519863"/>
            <a:ext cx="84963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FF0000"/>
                </a:solidFill>
                <a:latin typeface="Century Gothic" pitchFamily="34" charset="0"/>
              </a:rPr>
              <a:t>Less overestimation for CMT. Almost no difference in RMSE or MAE</a:t>
            </a:r>
            <a:endParaRPr lang="el-GR" sz="16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3560" name="Picture 12" descr="http://172.16.101.8/versus/data/2010-03-01_2011-02-28_1323.png?13142836034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6688" y="3714750"/>
            <a:ext cx="4079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 descr="http://172.16.101.8/versus/data/2010-03-01_2011-02-28_1082.png?13142862242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428625"/>
            <a:ext cx="4079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 descr="http://172.16.101.8/versus/data/2010-03-01_2011-02-28_1081.png?13142864999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428625"/>
            <a:ext cx="4079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19">
  <a:themeElements>
    <a:clrScheme name="1_119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1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19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119">
  <a:themeElements>
    <a:clrScheme name="1_119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1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19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871</Words>
  <Application>Microsoft Office PowerPoint</Application>
  <PresentationFormat>Presentazione su schermo (4:3)</PresentationFormat>
  <Paragraphs>343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1_119</vt:lpstr>
      <vt:lpstr>2_119</vt:lpstr>
      <vt:lpstr>Diapositiva 1</vt:lpstr>
      <vt:lpstr>summary</vt:lpstr>
      <vt:lpstr>summary</vt:lpstr>
      <vt:lpstr>Diapositiva 4</vt:lpstr>
      <vt:lpstr>Diapositiva 5</vt:lpstr>
      <vt:lpstr>summary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summary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Some considerations on the rough estimate of the amount of rain</vt:lpstr>
      <vt:lpstr>Diapositiva 27</vt:lpstr>
      <vt:lpstr>Diapositiva 28</vt:lpstr>
      <vt:lpstr>Diapositiva 29</vt:lpstr>
      <vt:lpstr>Some considerations  on models  performances </vt:lpstr>
      <vt:lpstr>Conclusion</vt:lpstr>
      <vt:lpstr>Thanks for your attention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adriano raspanti</dc:creator>
  <cp:lastModifiedBy>stefy</cp:lastModifiedBy>
  <cp:revision>104</cp:revision>
  <dcterms:created xsi:type="dcterms:W3CDTF">2011-08-12T07:05:20Z</dcterms:created>
  <dcterms:modified xsi:type="dcterms:W3CDTF">2011-09-05T10:23:34Z</dcterms:modified>
</cp:coreProperties>
</file>