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11"/>
  </p:notesMasterIdLst>
  <p:sldIdLst>
    <p:sldId id="257" r:id="rId2"/>
    <p:sldId id="272" r:id="rId3"/>
    <p:sldId id="273" r:id="rId4"/>
    <p:sldId id="274" r:id="rId5"/>
    <p:sldId id="275" r:id="rId6"/>
    <p:sldId id="276" r:id="rId7"/>
    <p:sldId id="277" r:id="rId8"/>
    <p:sldId id="278" r:id="rId9"/>
    <p:sldId id="279" r:id="rId10"/>
  </p:sldIdLst>
  <p:sldSz cx="9144000" cy="6858000" type="screen4x3"/>
  <p:notesSz cx="6662738" cy="9820275"/>
  <p:defaultTextStyle>
    <a:defPPr>
      <a:defRPr lang="it-I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CC00"/>
    <a:srgbClr val="86EA7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23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2887663" cy="4905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it-IT"/>
          </a:p>
        </p:txBody>
      </p:sp>
      <p:sp>
        <p:nvSpPr>
          <p:cNvPr id="35843" name="Rectangle 3"/>
          <p:cNvSpPr>
            <a:spLocks noGrp="1" noChangeArrowheads="1"/>
          </p:cNvSpPr>
          <p:nvPr>
            <p:ph type="dt" idx="1"/>
          </p:nvPr>
        </p:nvSpPr>
        <p:spPr bwMode="auto">
          <a:xfrm>
            <a:off x="3773488" y="0"/>
            <a:ext cx="2887662" cy="4905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it-IT"/>
          </a:p>
        </p:txBody>
      </p:sp>
      <p:sp>
        <p:nvSpPr>
          <p:cNvPr id="35844" name="Rectangle 4"/>
          <p:cNvSpPr>
            <a:spLocks noGrp="1" noRot="1" noChangeAspect="1" noChangeArrowheads="1" noTextEdit="1"/>
          </p:cNvSpPr>
          <p:nvPr>
            <p:ph type="sldImg" idx="2"/>
          </p:nvPr>
        </p:nvSpPr>
        <p:spPr bwMode="auto">
          <a:xfrm>
            <a:off x="877888" y="736600"/>
            <a:ext cx="4908550" cy="3683000"/>
          </a:xfrm>
          <a:prstGeom prst="rect">
            <a:avLst/>
          </a:prstGeom>
          <a:noFill/>
          <a:ln w="9525">
            <a:solidFill>
              <a:srgbClr val="000000"/>
            </a:solidFill>
            <a:miter lim="800000"/>
            <a:headEnd/>
            <a:tailEnd/>
          </a:ln>
          <a:effectLst/>
        </p:spPr>
      </p:sp>
      <p:sp>
        <p:nvSpPr>
          <p:cNvPr id="35845" name="Rectangle 5"/>
          <p:cNvSpPr>
            <a:spLocks noGrp="1" noChangeArrowheads="1"/>
          </p:cNvSpPr>
          <p:nvPr>
            <p:ph type="body" sz="quarter" idx="3"/>
          </p:nvPr>
        </p:nvSpPr>
        <p:spPr bwMode="auto">
          <a:xfrm>
            <a:off x="666750" y="4664075"/>
            <a:ext cx="5329238" cy="441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35846" name="Rectangle 6"/>
          <p:cNvSpPr>
            <a:spLocks noGrp="1" noChangeArrowheads="1"/>
          </p:cNvSpPr>
          <p:nvPr>
            <p:ph type="ftr" sz="quarter" idx="4"/>
          </p:nvPr>
        </p:nvSpPr>
        <p:spPr bwMode="auto">
          <a:xfrm>
            <a:off x="0" y="9328150"/>
            <a:ext cx="2887663" cy="4905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it-IT"/>
          </a:p>
        </p:txBody>
      </p:sp>
      <p:sp>
        <p:nvSpPr>
          <p:cNvPr id="35847" name="Rectangle 7"/>
          <p:cNvSpPr>
            <a:spLocks noGrp="1" noChangeArrowheads="1"/>
          </p:cNvSpPr>
          <p:nvPr>
            <p:ph type="sldNum" sz="quarter" idx="5"/>
          </p:nvPr>
        </p:nvSpPr>
        <p:spPr bwMode="auto">
          <a:xfrm>
            <a:off x="3773488" y="9328150"/>
            <a:ext cx="2887662" cy="4905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238498F-FCB5-48E4-967D-5AD8B4E7BE4B}" type="slidenum">
              <a:rPr lang="it-IT"/>
              <a:pPr/>
              <a:t>‹N›</a:t>
            </a:fld>
            <a:endParaRPr lang="it-IT"/>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15362" name="Group 2"/>
          <p:cNvGrpSpPr>
            <a:grpSpLocks/>
          </p:cNvGrpSpPr>
          <p:nvPr/>
        </p:nvGrpSpPr>
        <p:grpSpPr bwMode="auto">
          <a:xfrm>
            <a:off x="0" y="0"/>
            <a:ext cx="5867400" cy="6858000"/>
            <a:chOff x="0" y="0"/>
            <a:chExt cx="3696" cy="4320"/>
          </a:xfrm>
        </p:grpSpPr>
        <p:sp>
          <p:nvSpPr>
            <p:cNvPr id="15363" name="Rectangle 3"/>
            <p:cNvSpPr>
              <a:spLocks noChangeArrowheads="1"/>
            </p:cNvSpPr>
            <p:nvPr/>
          </p:nvSpPr>
          <p:spPr bwMode="auto">
            <a:xfrm>
              <a:off x="0" y="0"/>
              <a:ext cx="2880" cy="4320"/>
            </a:xfrm>
            <a:prstGeom prst="rect">
              <a:avLst/>
            </a:prstGeom>
            <a:solidFill>
              <a:schemeClr val="accent2"/>
            </a:solidFill>
            <a:ln w="9525">
              <a:noFill/>
              <a:miter lim="800000"/>
              <a:headEnd/>
              <a:tailEnd/>
            </a:ln>
            <a:effectLst/>
          </p:spPr>
          <p:txBody>
            <a:bodyPr wrap="none" anchor="ctr"/>
            <a:lstStyle/>
            <a:p>
              <a:pPr algn="ctr"/>
              <a:endParaRPr kumimoji="1" lang="it-IT" sz="2400">
                <a:latin typeface="Times New Roman" pitchFamily="18" charset="0"/>
              </a:endParaRPr>
            </a:p>
          </p:txBody>
        </p:sp>
        <p:sp>
          <p:nvSpPr>
            <p:cNvPr id="15364" name="AutoShape 4"/>
            <p:cNvSpPr>
              <a:spLocks noChangeArrowheads="1"/>
            </p:cNvSpPr>
            <p:nvPr/>
          </p:nvSpPr>
          <p:spPr bwMode="white">
            <a:xfrm>
              <a:off x="432" y="624"/>
              <a:ext cx="3264" cy="1200"/>
            </a:xfrm>
            <a:prstGeom prst="roundRect">
              <a:avLst>
                <a:gd name="adj" fmla="val 50000"/>
              </a:avLst>
            </a:prstGeom>
            <a:solidFill>
              <a:schemeClr val="bg1"/>
            </a:solidFill>
            <a:ln w="9525">
              <a:noFill/>
              <a:round/>
              <a:headEnd/>
              <a:tailEnd/>
            </a:ln>
            <a:effectLst/>
          </p:spPr>
          <p:txBody>
            <a:bodyPr wrap="none" anchor="ctr"/>
            <a:lstStyle/>
            <a:p>
              <a:pPr algn="ctr"/>
              <a:endParaRPr kumimoji="1" lang="it-IT" sz="2400">
                <a:latin typeface="Times New Roman" pitchFamily="18" charset="0"/>
              </a:endParaRPr>
            </a:p>
          </p:txBody>
        </p:sp>
      </p:grpSp>
      <p:grpSp>
        <p:nvGrpSpPr>
          <p:cNvPr id="15365" name="Group 5"/>
          <p:cNvGrpSpPr>
            <a:grpSpLocks/>
          </p:cNvGrpSpPr>
          <p:nvPr/>
        </p:nvGrpSpPr>
        <p:grpSpPr bwMode="auto">
          <a:xfrm>
            <a:off x="3632200" y="4889500"/>
            <a:ext cx="4876800" cy="319088"/>
            <a:chOff x="2288" y="3080"/>
            <a:chExt cx="3072" cy="201"/>
          </a:xfrm>
        </p:grpSpPr>
        <p:sp>
          <p:nvSpPr>
            <p:cNvPr id="15366" name="AutoShape 6"/>
            <p:cNvSpPr>
              <a:spLocks noChangeArrowheads="1"/>
            </p:cNvSpPr>
            <p:nvPr/>
          </p:nvSpPr>
          <p:spPr bwMode="auto">
            <a:xfrm flipH="1">
              <a:off x="2288" y="3080"/>
              <a:ext cx="2914" cy="200"/>
            </a:xfrm>
            <a:prstGeom prst="roundRect">
              <a:avLst>
                <a:gd name="adj" fmla="val 0"/>
              </a:avLst>
            </a:prstGeom>
            <a:solidFill>
              <a:schemeClr val="hlink"/>
            </a:solidFill>
            <a:ln w="9525">
              <a:noFill/>
              <a:round/>
              <a:headEnd/>
              <a:tailEnd/>
            </a:ln>
            <a:effectLst/>
          </p:spPr>
          <p:txBody>
            <a:bodyPr wrap="none" anchor="ctr"/>
            <a:lstStyle/>
            <a:p>
              <a:endParaRPr lang="it-IT"/>
            </a:p>
          </p:txBody>
        </p:sp>
        <p:sp>
          <p:nvSpPr>
            <p:cNvPr id="15367" name="AutoShape 7"/>
            <p:cNvSpPr>
              <a:spLocks noChangeArrowheads="1"/>
            </p:cNvSpPr>
            <p:nvPr/>
          </p:nvSpPr>
          <p:spPr bwMode="auto">
            <a:xfrm>
              <a:off x="5196" y="3080"/>
              <a:ext cx="164" cy="201"/>
            </a:xfrm>
            <a:prstGeom prst="flowChartDelay">
              <a:avLst/>
            </a:prstGeom>
            <a:solidFill>
              <a:schemeClr val="hlink"/>
            </a:solidFill>
            <a:ln w="9525">
              <a:noFill/>
              <a:miter lim="800000"/>
              <a:headEnd/>
              <a:tailEnd/>
            </a:ln>
            <a:effectLst/>
          </p:spPr>
          <p:txBody>
            <a:bodyPr wrap="none" anchor="ctr"/>
            <a:lstStyle/>
            <a:p>
              <a:endParaRPr lang="it-IT"/>
            </a:p>
          </p:txBody>
        </p:sp>
      </p:grpSp>
      <p:sp>
        <p:nvSpPr>
          <p:cNvPr id="15368"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r>
              <a:rPr lang="it-IT"/>
              <a:t>Fare clic per modificare lo stile del sottotitolo dello schema</a:t>
            </a:r>
          </a:p>
        </p:txBody>
      </p:sp>
      <p:sp>
        <p:nvSpPr>
          <p:cNvPr id="15369" name="Rectangle 9"/>
          <p:cNvSpPr>
            <a:spLocks noGrp="1" noChangeArrowheads="1"/>
          </p:cNvSpPr>
          <p:nvPr>
            <p:ph type="dt" sz="quarter" idx="2"/>
          </p:nvPr>
        </p:nvSpPr>
        <p:spPr/>
        <p:txBody>
          <a:bodyPr/>
          <a:lstStyle>
            <a:lvl1pPr>
              <a:defRPr>
                <a:solidFill>
                  <a:schemeClr val="bg1"/>
                </a:solidFill>
              </a:defRPr>
            </a:lvl1pPr>
          </a:lstStyle>
          <a:p>
            <a:r>
              <a:rPr lang="it-IT"/>
              <a:t>9° General Meeting</a:t>
            </a:r>
          </a:p>
        </p:txBody>
      </p:sp>
      <p:sp>
        <p:nvSpPr>
          <p:cNvPr id="15370" name="Rectangle 10"/>
          <p:cNvSpPr>
            <a:spLocks noGrp="1" noChangeArrowheads="1"/>
          </p:cNvSpPr>
          <p:nvPr>
            <p:ph type="ftr" sz="quarter" idx="3"/>
          </p:nvPr>
        </p:nvSpPr>
        <p:spPr/>
        <p:txBody>
          <a:bodyPr/>
          <a:lstStyle>
            <a:lvl1pPr algn="r">
              <a:defRPr/>
            </a:lvl1pPr>
          </a:lstStyle>
          <a:p>
            <a:r>
              <a:rPr lang="it-IT"/>
              <a:t>Athens 18-21 September</a:t>
            </a:r>
          </a:p>
        </p:txBody>
      </p:sp>
      <p:sp>
        <p:nvSpPr>
          <p:cNvPr id="15371" name="Rectangle 11"/>
          <p:cNvSpPr>
            <a:spLocks noGrp="1" noChangeArrowheads="1"/>
          </p:cNvSpPr>
          <p:nvPr>
            <p:ph type="sldNum" sz="quarter" idx="4"/>
          </p:nvPr>
        </p:nvSpPr>
        <p:spPr>
          <a:xfrm>
            <a:off x="76200" y="6248400"/>
            <a:ext cx="587375" cy="488950"/>
          </a:xfrm>
        </p:spPr>
        <p:txBody>
          <a:bodyPr anchorCtr="0"/>
          <a:lstStyle>
            <a:lvl1pPr>
              <a:defRPr/>
            </a:lvl1pPr>
          </a:lstStyle>
          <a:p>
            <a:fld id="{15F6BC71-D114-41F3-8902-C437E3E5B271}" type="slidenum">
              <a:rPr lang="it-IT"/>
              <a:pPr/>
              <a:t>‹N›</a:t>
            </a:fld>
            <a:endParaRPr lang="it-IT"/>
          </a:p>
        </p:txBody>
      </p:sp>
      <p:sp>
        <p:nvSpPr>
          <p:cNvPr id="15372"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r>
              <a:rPr lang="it-IT"/>
              <a:t>Fare clic per modificare lo stile del titolo</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r>
              <a:rPr lang="it-IT"/>
              <a:t>9° General Meeting</a:t>
            </a:r>
          </a:p>
        </p:txBody>
      </p:sp>
      <p:sp>
        <p:nvSpPr>
          <p:cNvPr id="5" name="Segnaposto piè di pagina 4"/>
          <p:cNvSpPr>
            <a:spLocks noGrp="1"/>
          </p:cNvSpPr>
          <p:nvPr>
            <p:ph type="ftr" sz="quarter" idx="11"/>
          </p:nvPr>
        </p:nvSpPr>
        <p:spPr/>
        <p:txBody>
          <a:bodyPr/>
          <a:lstStyle>
            <a:lvl1pPr>
              <a:defRPr/>
            </a:lvl1pPr>
          </a:lstStyle>
          <a:p>
            <a:r>
              <a:rPr lang="it-IT"/>
              <a:t>Athens 18-21 September</a:t>
            </a:r>
          </a:p>
        </p:txBody>
      </p:sp>
      <p:sp>
        <p:nvSpPr>
          <p:cNvPr id="6" name="Segnaposto numero diapositiva 5"/>
          <p:cNvSpPr>
            <a:spLocks noGrp="1"/>
          </p:cNvSpPr>
          <p:nvPr>
            <p:ph type="sldNum" sz="quarter" idx="12"/>
          </p:nvPr>
        </p:nvSpPr>
        <p:spPr/>
        <p:txBody>
          <a:bodyPr/>
          <a:lstStyle>
            <a:lvl1pPr>
              <a:defRPr/>
            </a:lvl1pPr>
          </a:lstStyle>
          <a:p>
            <a:fld id="{A049770C-96E0-4989-8C51-D83ED882D960}" type="slidenum">
              <a:rPr lang="it-IT"/>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705600" y="762000"/>
            <a:ext cx="1981200" cy="532447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762000" y="762000"/>
            <a:ext cx="5791200" cy="532447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r>
              <a:rPr lang="it-IT"/>
              <a:t>9° General Meeting</a:t>
            </a:r>
          </a:p>
        </p:txBody>
      </p:sp>
      <p:sp>
        <p:nvSpPr>
          <p:cNvPr id="5" name="Segnaposto piè di pagina 4"/>
          <p:cNvSpPr>
            <a:spLocks noGrp="1"/>
          </p:cNvSpPr>
          <p:nvPr>
            <p:ph type="ftr" sz="quarter" idx="11"/>
          </p:nvPr>
        </p:nvSpPr>
        <p:spPr/>
        <p:txBody>
          <a:bodyPr/>
          <a:lstStyle>
            <a:lvl1pPr>
              <a:defRPr/>
            </a:lvl1pPr>
          </a:lstStyle>
          <a:p>
            <a:r>
              <a:rPr lang="it-IT"/>
              <a:t>Athens 18-21 September</a:t>
            </a:r>
          </a:p>
        </p:txBody>
      </p:sp>
      <p:sp>
        <p:nvSpPr>
          <p:cNvPr id="6" name="Segnaposto numero diapositiva 5"/>
          <p:cNvSpPr>
            <a:spLocks noGrp="1"/>
          </p:cNvSpPr>
          <p:nvPr>
            <p:ph type="sldNum" sz="quarter" idx="12"/>
          </p:nvPr>
        </p:nvSpPr>
        <p:spPr/>
        <p:txBody>
          <a:bodyPr/>
          <a:lstStyle>
            <a:lvl1pPr>
              <a:defRPr/>
            </a:lvl1pPr>
          </a:lstStyle>
          <a:p>
            <a:fld id="{FBBF45BF-A749-442A-AEB8-5584A472D808}" type="slidenum">
              <a:rPr lang="it-IT"/>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r>
              <a:rPr lang="it-IT"/>
              <a:t>9° General Meeting</a:t>
            </a:r>
          </a:p>
        </p:txBody>
      </p:sp>
      <p:sp>
        <p:nvSpPr>
          <p:cNvPr id="5" name="Segnaposto piè di pagina 4"/>
          <p:cNvSpPr>
            <a:spLocks noGrp="1"/>
          </p:cNvSpPr>
          <p:nvPr>
            <p:ph type="ftr" sz="quarter" idx="11"/>
          </p:nvPr>
        </p:nvSpPr>
        <p:spPr/>
        <p:txBody>
          <a:bodyPr/>
          <a:lstStyle>
            <a:lvl1pPr>
              <a:defRPr/>
            </a:lvl1pPr>
          </a:lstStyle>
          <a:p>
            <a:r>
              <a:rPr lang="it-IT"/>
              <a:t>Athens 18-21 September</a:t>
            </a:r>
          </a:p>
        </p:txBody>
      </p:sp>
      <p:sp>
        <p:nvSpPr>
          <p:cNvPr id="6" name="Segnaposto numero diapositiva 5"/>
          <p:cNvSpPr>
            <a:spLocks noGrp="1"/>
          </p:cNvSpPr>
          <p:nvPr>
            <p:ph type="sldNum" sz="quarter" idx="12"/>
          </p:nvPr>
        </p:nvSpPr>
        <p:spPr/>
        <p:txBody>
          <a:bodyPr/>
          <a:lstStyle>
            <a:lvl1pPr>
              <a:defRPr/>
            </a:lvl1pPr>
          </a:lstStyle>
          <a:p>
            <a:fld id="{78417055-2388-4085-A85F-876030884B32}" type="slidenum">
              <a:rPr lang="it-IT"/>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r>
              <a:rPr lang="it-IT"/>
              <a:t>9° General Meeting</a:t>
            </a:r>
          </a:p>
        </p:txBody>
      </p:sp>
      <p:sp>
        <p:nvSpPr>
          <p:cNvPr id="5" name="Segnaposto piè di pagina 4"/>
          <p:cNvSpPr>
            <a:spLocks noGrp="1"/>
          </p:cNvSpPr>
          <p:nvPr>
            <p:ph type="ftr" sz="quarter" idx="11"/>
          </p:nvPr>
        </p:nvSpPr>
        <p:spPr/>
        <p:txBody>
          <a:bodyPr/>
          <a:lstStyle>
            <a:lvl1pPr>
              <a:defRPr/>
            </a:lvl1pPr>
          </a:lstStyle>
          <a:p>
            <a:r>
              <a:rPr lang="it-IT"/>
              <a:t>Athens 18-21 September</a:t>
            </a:r>
          </a:p>
        </p:txBody>
      </p:sp>
      <p:sp>
        <p:nvSpPr>
          <p:cNvPr id="6" name="Segnaposto numero diapositiva 5"/>
          <p:cNvSpPr>
            <a:spLocks noGrp="1"/>
          </p:cNvSpPr>
          <p:nvPr>
            <p:ph type="sldNum" sz="quarter" idx="12"/>
          </p:nvPr>
        </p:nvSpPr>
        <p:spPr/>
        <p:txBody>
          <a:bodyPr/>
          <a:lstStyle>
            <a:lvl1pPr>
              <a:defRPr/>
            </a:lvl1pPr>
          </a:lstStyle>
          <a:p>
            <a:fld id="{762AA7C5-1FDF-4434-A49E-34AFAA9D67D5}" type="slidenum">
              <a:rPr lang="it-IT"/>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lvl1pPr>
              <a:defRPr/>
            </a:lvl1pPr>
          </a:lstStyle>
          <a:p>
            <a:r>
              <a:rPr lang="it-IT"/>
              <a:t>9° General Meeting</a:t>
            </a:r>
          </a:p>
        </p:txBody>
      </p:sp>
      <p:sp>
        <p:nvSpPr>
          <p:cNvPr id="6" name="Segnaposto piè di pagina 5"/>
          <p:cNvSpPr>
            <a:spLocks noGrp="1"/>
          </p:cNvSpPr>
          <p:nvPr>
            <p:ph type="ftr" sz="quarter" idx="11"/>
          </p:nvPr>
        </p:nvSpPr>
        <p:spPr/>
        <p:txBody>
          <a:bodyPr/>
          <a:lstStyle>
            <a:lvl1pPr>
              <a:defRPr/>
            </a:lvl1pPr>
          </a:lstStyle>
          <a:p>
            <a:r>
              <a:rPr lang="it-IT"/>
              <a:t>Athens 18-21 September</a:t>
            </a:r>
          </a:p>
        </p:txBody>
      </p:sp>
      <p:sp>
        <p:nvSpPr>
          <p:cNvPr id="7" name="Segnaposto numero diapositiva 6"/>
          <p:cNvSpPr>
            <a:spLocks noGrp="1"/>
          </p:cNvSpPr>
          <p:nvPr>
            <p:ph type="sldNum" sz="quarter" idx="12"/>
          </p:nvPr>
        </p:nvSpPr>
        <p:spPr/>
        <p:txBody>
          <a:bodyPr/>
          <a:lstStyle>
            <a:lvl1pPr>
              <a:defRPr/>
            </a:lvl1pPr>
          </a:lstStyle>
          <a:p>
            <a:fld id="{4FA428EE-606F-4390-925B-370AA975C819}" type="slidenum">
              <a:rPr lang="it-IT"/>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lvl1pPr>
              <a:defRPr/>
            </a:lvl1pPr>
          </a:lstStyle>
          <a:p>
            <a:r>
              <a:rPr lang="it-IT"/>
              <a:t>9° General Meeting</a:t>
            </a:r>
          </a:p>
        </p:txBody>
      </p:sp>
      <p:sp>
        <p:nvSpPr>
          <p:cNvPr id="8" name="Segnaposto piè di pagina 7"/>
          <p:cNvSpPr>
            <a:spLocks noGrp="1"/>
          </p:cNvSpPr>
          <p:nvPr>
            <p:ph type="ftr" sz="quarter" idx="11"/>
          </p:nvPr>
        </p:nvSpPr>
        <p:spPr/>
        <p:txBody>
          <a:bodyPr/>
          <a:lstStyle>
            <a:lvl1pPr>
              <a:defRPr/>
            </a:lvl1pPr>
          </a:lstStyle>
          <a:p>
            <a:r>
              <a:rPr lang="it-IT"/>
              <a:t>Athens 18-21 September</a:t>
            </a:r>
          </a:p>
        </p:txBody>
      </p:sp>
      <p:sp>
        <p:nvSpPr>
          <p:cNvPr id="9" name="Segnaposto numero diapositiva 8"/>
          <p:cNvSpPr>
            <a:spLocks noGrp="1"/>
          </p:cNvSpPr>
          <p:nvPr>
            <p:ph type="sldNum" sz="quarter" idx="12"/>
          </p:nvPr>
        </p:nvSpPr>
        <p:spPr/>
        <p:txBody>
          <a:bodyPr/>
          <a:lstStyle>
            <a:lvl1pPr>
              <a:defRPr/>
            </a:lvl1pPr>
          </a:lstStyle>
          <a:p>
            <a:fld id="{07F24A26-6081-46A7-AB78-A34117E0F0DB}" type="slidenum">
              <a:rPr lang="it-IT"/>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lvl1pPr>
              <a:defRPr/>
            </a:lvl1pPr>
          </a:lstStyle>
          <a:p>
            <a:r>
              <a:rPr lang="it-IT"/>
              <a:t>9° General Meeting</a:t>
            </a:r>
          </a:p>
        </p:txBody>
      </p:sp>
      <p:sp>
        <p:nvSpPr>
          <p:cNvPr id="4" name="Segnaposto piè di pagina 3"/>
          <p:cNvSpPr>
            <a:spLocks noGrp="1"/>
          </p:cNvSpPr>
          <p:nvPr>
            <p:ph type="ftr" sz="quarter" idx="11"/>
          </p:nvPr>
        </p:nvSpPr>
        <p:spPr/>
        <p:txBody>
          <a:bodyPr/>
          <a:lstStyle>
            <a:lvl1pPr>
              <a:defRPr/>
            </a:lvl1pPr>
          </a:lstStyle>
          <a:p>
            <a:r>
              <a:rPr lang="it-IT"/>
              <a:t>Athens 18-21 September</a:t>
            </a:r>
          </a:p>
        </p:txBody>
      </p:sp>
      <p:sp>
        <p:nvSpPr>
          <p:cNvPr id="5" name="Segnaposto numero diapositiva 4"/>
          <p:cNvSpPr>
            <a:spLocks noGrp="1"/>
          </p:cNvSpPr>
          <p:nvPr>
            <p:ph type="sldNum" sz="quarter" idx="12"/>
          </p:nvPr>
        </p:nvSpPr>
        <p:spPr/>
        <p:txBody>
          <a:bodyPr/>
          <a:lstStyle>
            <a:lvl1pPr>
              <a:defRPr/>
            </a:lvl1pPr>
          </a:lstStyle>
          <a:p>
            <a:fld id="{BAAE164C-F189-4577-B59D-189426CA705A}" type="slidenum">
              <a:rPr lang="it-IT"/>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lvl1pPr>
              <a:defRPr/>
            </a:lvl1pPr>
          </a:lstStyle>
          <a:p>
            <a:r>
              <a:rPr lang="it-IT"/>
              <a:t>9° General Meeting</a:t>
            </a:r>
          </a:p>
        </p:txBody>
      </p:sp>
      <p:sp>
        <p:nvSpPr>
          <p:cNvPr id="3" name="Segnaposto piè di pagina 2"/>
          <p:cNvSpPr>
            <a:spLocks noGrp="1"/>
          </p:cNvSpPr>
          <p:nvPr>
            <p:ph type="ftr" sz="quarter" idx="11"/>
          </p:nvPr>
        </p:nvSpPr>
        <p:spPr/>
        <p:txBody>
          <a:bodyPr/>
          <a:lstStyle>
            <a:lvl1pPr>
              <a:defRPr/>
            </a:lvl1pPr>
          </a:lstStyle>
          <a:p>
            <a:r>
              <a:rPr lang="it-IT"/>
              <a:t>Athens 18-21 September</a:t>
            </a:r>
          </a:p>
        </p:txBody>
      </p:sp>
      <p:sp>
        <p:nvSpPr>
          <p:cNvPr id="4" name="Segnaposto numero diapositiva 3"/>
          <p:cNvSpPr>
            <a:spLocks noGrp="1"/>
          </p:cNvSpPr>
          <p:nvPr>
            <p:ph type="sldNum" sz="quarter" idx="12"/>
          </p:nvPr>
        </p:nvSpPr>
        <p:spPr/>
        <p:txBody>
          <a:bodyPr/>
          <a:lstStyle>
            <a:lvl1pPr>
              <a:defRPr/>
            </a:lvl1pPr>
          </a:lstStyle>
          <a:p>
            <a:fld id="{196374E0-1A88-4CFD-A8E9-2E854A152F9F}" type="slidenum">
              <a:rPr lang="it-IT"/>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lvl1pPr>
              <a:defRPr/>
            </a:lvl1pPr>
          </a:lstStyle>
          <a:p>
            <a:r>
              <a:rPr lang="it-IT"/>
              <a:t>9° General Meeting</a:t>
            </a:r>
          </a:p>
        </p:txBody>
      </p:sp>
      <p:sp>
        <p:nvSpPr>
          <p:cNvPr id="6" name="Segnaposto piè di pagina 5"/>
          <p:cNvSpPr>
            <a:spLocks noGrp="1"/>
          </p:cNvSpPr>
          <p:nvPr>
            <p:ph type="ftr" sz="quarter" idx="11"/>
          </p:nvPr>
        </p:nvSpPr>
        <p:spPr/>
        <p:txBody>
          <a:bodyPr/>
          <a:lstStyle>
            <a:lvl1pPr>
              <a:defRPr/>
            </a:lvl1pPr>
          </a:lstStyle>
          <a:p>
            <a:r>
              <a:rPr lang="it-IT"/>
              <a:t>Athens 18-21 September</a:t>
            </a:r>
          </a:p>
        </p:txBody>
      </p:sp>
      <p:sp>
        <p:nvSpPr>
          <p:cNvPr id="7" name="Segnaposto numero diapositiva 6"/>
          <p:cNvSpPr>
            <a:spLocks noGrp="1"/>
          </p:cNvSpPr>
          <p:nvPr>
            <p:ph type="sldNum" sz="quarter" idx="12"/>
          </p:nvPr>
        </p:nvSpPr>
        <p:spPr/>
        <p:txBody>
          <a:bodyPr/>
          <a:lstStyle>
            <a:lvl1pPr>
              <a:defRPr/>
            </a:lvl1pPr>
          </a:lstStyle>
          <a:p>
            <a:fld id="{14365905-9724-4E76-B443-66DEEE58C059}" type="slidenum">
              <a:rPr lang="it-IT"/>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lvl1pPr>
              <a:defRPr/>
            </a:lvl1pPr>
          </a:lstStyle>
          <a:p>
            <a:r>
              <a:rPr lang="it-IT"/>
              <a:t>9° General Meeting</a:t>
            </a:r>
          </a:p>
        </p:txBody>
      </p:sp>
      <p:sp>
        <p:nvSpPr>
          <p:cNvPr id="6" name="Segnaposto piè di pagina 5"/>
          <p:cNvSpPr>
            <a:spLocks noGrp="1"/>
          </p:cNvSpPr>
          <p:nvPr>
            <p:ph type="ftr" sz="quarter" idx="11"/>
          </p:nvPr>
        </p:nvSpPr>
        <p:spPr/>
        <p:txBody>
          <a:bodyPr/>
          <a:lstStyle>
            <a:lvl1pPr>
              <a:defRPr/>
            </a:lvl1pPr>
          </a:lstStyle>
          <a:p>
            <a:r>
              <a:rPr lang="it-IT"/>
              <a:t>Athens 18-21 September</a:t>
            </a:r>
          </a:p>
        </p:txBody>
      </p:sp>
      <p:sp>
        <p:nvSpPr>
          <p:cNvPr id="7" name="Segnaposto numero diapositiva 6"/>
          <p:cNvSpPr>
            <a:spLocks noGrp="1"/>
          </p:cNvSpPr>
          <p:nvPr>
            <p:ph type="sldNum" sz="quarter" idx="12"/>
          </p:nvPr>
        </p:nvSpPr>
        <p:spPr/>
        <p:txBody>
          <a:bodyPr/>
          <a:lstStyle>
            <a:lvl1pPr>
              <a:defRPr/>
            </a:lvl1pPr>
          </a:lstStyle>
          <a:p>
            <a:fld id="{DE6B1C4A-A167-4958-81EC-90A9C599A149}" type="slidenum">
              <a:rPr lang="it-IT"/>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4338" name="Group 2"/>
          <p:cNvGrpSpPr>
            <a:grpSpLocks/>
          </p:cNvGrpSpPr>
          <p:nvPr/>
        </p:nvGrpSpPr>
        <p:grpSpPr bwMode="auto">
          <a:xfrm>
            <a:off x="0" y="0"/>
            <a:ext cx="7620000" cy="6858000"/>
            <a:chOff x="0" y="0"/>
            <a:chExt cx="4800" cy="4320"/>
          </a:xfrm>
        </p:grpSpPr>
        <p:grpSp>
          <p:nvGrpSpPr>
            <p:cNvPr id="14339" name="Group 3"/>
            <p:cNvGrpSpPr>
              <a:grpSpLocks/>
            </p:cNvGrpSpPr>
            <p:nvPr userDrawn="1"/>
          </p:nvGrpSpPr>
          <p:grpSpPr bwMode="auto">
            <a:xfrm>
              <a:off x="0" y="0"/>
              <a:ext cx="2016" cy="4320"/>
              <a:chOff x="0" y="0"/>
              <a:chExt cx="2016" cy="4320"/>
            </a:xfrm>
          </p:grpSpPr>
          <p:sp>
            <p:nvSpPr>
              <p:cNvPr id="14340" name="Rectangle 4"/>
              <p:cNvSpPr>
                <a:spLocks noChangeArrowheads="1"/>
              </p:cNvSpPr>
              <p:nvPr userDrawn="1"/>
            </p:nvSpPr>
            <p:spPr bwMode="auto">
              <a:xfrm>
                <a:off x="0" y="0"/>
                <a:ext cx="480" cy="4320"/>
              </a:xfrm>
              <a:prstGeom prst="rect">
                <a:avLst/>
              </a:prstGeom>
              <a:solidFill>
                <a:schemeClr val="accent2"/>
              </a:solidFill>
              <a:ln w="9525">
                <a:noFill/>
                <a:miter lim="800000"/>
                <a:headEnd/>
                <a:tailEnd/>
              </a:ln>
              <a:effectLst/>
            </p:spPr>
            <p:txBody>
              <a:bodyPr wrap="none" anchor="ctr"/>
              <a:lstStyle/>
              <a:p>
                <a:endParaRPr lang="it-IT"/>
              </a:p>
            </p:txBody>
          </p:sp>
          <p:sp>
            <p:nvSpPr>
              <p:cNvPr id="14341" name="Freeform 5"/>
              <p:cNvSpPr>
                <a:spLocks/>
              </p:cNvSpPr>
              <p:nvPr userDrawn="1"/>
            </p:nvSpPr>
            <p:spPr bwMode="auto">
              <a:xfrm>
                <a:off x="288" y="0"/>
                <a:ext cx="1728" cy="735"/>
              </a:xfrm>
              <a:custGeom>
                <a:avLst/>
                <a:gdLst/>
                <a:ahLst/>
                <a:cxnLst>
                  <a:cxn ang="0">
                    <a:pos x="1728" y="0"/>
                  </a:cxn>
                  <a:cxn ang="0">
                    <a:pos x="1728" y="480"/>
                  </a:cxn>
                  <a:cxn ang="0">
                    <a:pos x="380" y="482"/>
                  </a:cxn>
                  <a:cxn ang="0">
                    <a:pos x="354" y="480"/>
                  </a:cxn>
                  <a:cxn ang="0">
                    <a:pos x="308" y="489"/>
                  </a:cxn>
                  <a:cxn ang="0">
                    <a:pos x="246" y="531"/>
                  </a:cxn>
                  <a:cxn ang="0">
                    <a:pos x="206" y="597"/>
                  </a:cxn>
                  <a:cxn ang="0">
                    <a:pos x="192" y="666"/>
                  </a:cxn>
                  <a:cxn ang="0">
                    <a:pos x="192" y="735"/>
                  </a:cxn>
                  <a:cxn ang="0">
                    <a:pos x="0" y="735"/>
                  </a:cxn>
                  <a:cxn ang="0">
                    <a:pos x="0" y="480"/>
                  </a:cxn>
                  <a:cxn ang="0">
                    <a:pos x="0" y="0"/>
                  </a:cxn>
                  <a:cxn ang="0">
                    <a:pos x="1728" y="0"/>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endParaRPr lang="it-IT"/>
              </a:p>
            </p:txBody>
          </p:sp>
        </p:grpSp>
        <p:grpSp>
          <p:nvGrpSpPr>
            <p:cNvPr id="14342" name="Group 6"/>
            <p:cNvGrpSpPr>
              <a:grpSpLocks/>
            </p:cNvGrpSpPr>
            <p:nvPr/>
          </p:nvGrpSpPr>
          <p:grpSpPr bwMode="auto">
            <a:xfrm>
              <a:off x="144" y="1248"/>
              <a:ext cx="4656" cy="201"/>
              <a:chOff x="144" y="1248"/>
              <a:chExt cx="4656" cy="201"/>
            </a:xfrm>
          </p:grpSpPr>
          <p:sp>
            <p:nvSpPr>
              <p:cNvPr id="14343" name="AutoShape 7"/>
              <p:cNvSpPr>
                <a:spLocks noChangeArrowheads="1"/>
              </p:cNvSpPr>
              <p:nvPr/>
            </p:nvSpPr>
            <p:spPr bwMode="auto">
              <a:xfrm>
                <a:off x="384" y="1248"/>
                <a:ext cx="4416" cy="200"/>
              </a:xfrm>
              <a:prstGeom prst="roundRect">
                <a:avLst>
                  <a:gd name="adj" fmla="val 0"/>
                </a:avLst>
              </a:prstGeom>
              <a:solidFill>
                <a:schemeClr val="hlink"/>
              </a:solidFill>
              <a:ln w="9525">
                <a:noFill/>
                <a:round/>
                <a:headEnd/>
                <a:tailEnd/>
              </a:ln>
              <a:effectLst/>
            </p:spPr>
            <p:txBody>
              <a:bodyPr wrap="none" anchor="ctr"/>
              <a:lstStyle/>
              <a:p>
                <a:endParaRPr lang="it-IT"/>
              </a:p>
            </p:txBody>
          </p:sp>
          <p:sp>
            <p:nvSpPr>
              <p:cNvPr id="14344" name="AutoShape 8"/>
              <p:cNvSpPr>
                <a:spLocks noChangeArrowheads="1"/>
              </p:cNvSpPr>
              <p:nvPr/>
            </p:nvSpPr>
            <p:spPr bwMode="auto">
              <a:xfrm flipH="1">
                <a:off x="144" y="1248"/>
                <a:ext cx="248" cy="201"/>
              </a:xfrm>
              <a:prstGeom prst="flowChartDelay">
                <a:avLst/>
              </a:prstGeom>
              <a:solidFill>
                <a:schemeClr val="hlink"/>
              </a:solidFill>
              <a:ln w="9525">
                <a:noFill/>
                <a:miter lim="800000"/>
                <a:headEnd/>
                <a:tailEnd/>
              </a:ln>
              <a:effectLst/>
            </p:spPr>
            <p:txBody>
              <a:bodyPr wrap="none" anchor="ctr"/>
              <a:lstStyle/>
              <a:p>
                <a:endParaRPr lang="it-IT"/>
              </a:p>
            </p:txBody>
          </p:sp>
        </p:grpSp>
      </p:grpSp>
      <p:sp>
        <p:nvSpPr>
          <p:cNvPr id="14345" name="AutoShape 9"/>
          <p:cNvSpPr>
            <a:spLocks noGrp="1" noChangeArrowheads="1"/>
          </p:cNvSpPr>
          <p:nvPr>
            <p:ph type="title"/>
          </p:nvPr>
        </p:nvSpPr>
        <p:spPr bwMode="auto">
          <a:xfrm>
            <a:off x="762000" y="762000"/>
            <a:ext cx="7924800" cy="1143000"/>
          </a:xfrm>
          <a:prstGeom prst="roundRect">
            <a:avLst>
              <a:gd name="adj" fmla="val 21667"/>
            </a:avLst>
          </a:prstGeom>
          <a:noFill/>
          <a:ln w="9525">
            <a:noFill/>
            <a:round/>
            <a:headEnd/>
            <a:tailEnd/>
          </a:ln>
          <a:effectLst/>
        </p:spPr>
        <p:txBody>
          <a:bodyPr vert="horz" wrap="square" lIns="91440" tIns="45720" rIns="91440" bIns="45720" numCol="1" anchor="b" anchorCtr="0" compatLnSpc="1">
            <a:prstTxWarp prst="textNoShape">
              <a:avLst/>
            </a:prstTxWarp>
          </a:bodyPr>
          <a:lstStyle/>
          <a:p>
            <a:pPr lvl="0"/>
            <a:r>
              <a:rPr lang="it-IT" smtClean="0"/>
              <a:t>Fare clic per modificare lo stile del titolo</a:t>
            </a:r>
          </a:p>
        </p:txBody>
      </p:sp>
      <p:sp>
        <p:nvSpPr>
          <p:cNvPr id="14346" name="Rectangle 10"/>
          <p:cNvSpPr>
            <a:spLocks noGrp="1" noChangeArrowheads="1"/>
          </p:cNvSpPr>
          <p:nvPr>
            <p:ph type="body" idx="1"/>
          </p:nvPr>
        </p:nvSpPr>
        <p:spPr bwMode="auto">
          <a:xfrm>
            <a:off x="838200" y="2362200"/>
            <a:ext cx="7693025" cy="37242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14347" name="Rectangle 11"/>
          <p:cNvSpPr>
            <a:spLocks noGrp="1" noChangeArrowheads="1"/>
          </p:cNvSpPr>
          <p:nvPr>
            <p:ph type="dt" sz="half" idx="2"/>
          </p:nvPr>
        </p:nvSpPr>
        <p:spPr bwMode="auto">
          <a:xfrm>
            <a:off x="2438400" y="6248400"/>
            <a:ext cx="2130425"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r>
              <a:rPr lang="it-IT"/>
              <a:t>9° General Meeting</a:t>
            </a:r>
          </a:p>
        </p:txBody>
      </p:sp>
      <p:sp>
        <p:nvSpPr>
          <p:cNvPr id="14348" name="Rectangle 12"/>
          <p:cNvSpPr>
            <a:spLocks noGrp="1" noChangeArrowheads="1"/>
          </p:cNvSpPr>
          <p:nvPr>
            <p:ph type="ftr" sz="quarter" idx="3"/>
          </p:nvPr>
        </p:nvSpPr>
        <p:spPr bwMode="auto">
          <a:xfrm>
            <a:off x="5791200" y="6248400"/>
            <a:ext cx="2897188"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r>
              <a:rPr lang="it-IT"/>
              <a:t>Athens 18-21 September</a:t>
            </a:r>
          </a:p>
        </p:txBody>
      </p:sp>
      <p:sp>
        <p:nvSpPr>
          <p:cNvPr id="14349" name="Rectangle 13"/>
          <p:cNvSpPr>
            <a:spLocks noGrp="1" noChangeArrowheads="1"/>
          </p:cNvSpPr>
          <p:nvPr>
            <p:ph type="sldNum" sz="quarter" idx="4"/>
          </p:nvPr>
        </p:nvSpPr>
        <p:spPr bwMode="auto">
          <a:xfrm>
            <a:off x="84138" y="6242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defRPr sz="2600" b="1">
                <a:solidFill>
                  <a:schemeClr val="bg1"/>
                </a:solidFill>
              </a:defRPr>
            </a:lvl1pPr>
          </a:lstStyle>
          <a:p>
            <a:fld id="{1EC2D0B9-FDDD-4F0B-B11E-066762107398}" type="slidenum">
              <a:rPr lang="it-IT"/>
              <a:pPr/>
              <a:t>‹N›</a:t>
            </a:fld>
            <a:endParaRPr lang="it-IT"/>
          </a:p>
        </p:txBody>
      </p:sp>
    </p:spTree>
  </p:cSld>
  <p:clrMap bg1="lt1" tx1="dk1" bg2="lt2" tx2="dk2" accent1="accent1" accent2="accent2" accent3="accent3" accent4="accent4" accent5="accent5" accent6="accent6" hlink="hlink" folHlink="folHlink"/>
  <p:sldLayoutIdLst>
    <p:sldLayoutId id="2147483650"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p:txStyles>
    <p:titleStyle>
      <a:lvl1pPr algn="l" rtl="0" fontAlgn="base">
        <a:lnSpc>
          <a:spcPct val="90000"/>
        </a:lnSpc>
        <a:spcBef>
          <a:spcPct val="0"/>
        </a:spcBef>
        <a:spcAft>
          <a:spcPct val="0"/>
        </a:spcAft>
        <a:defRPr sz="3600" b="1">
          <a:solidFill>
            <a:schemeClr val="tx2"/>
          </a:solidFill>
          <a:latin typeface="+mj-lt"/>
          <a:ea typeface="+mj-ea"/>
          <a:cs typeface="+mj-cs"/>
        </a:defRPr>
      </a:lvl1pPr>
      <a:lvl2pPr algn="l" rtl="0" fontAlgn="base">
        <a:lnSpc>
          <a:spcPct val="90000"/>
        </a:lnSpc>
        <a:spcBef>
          <a:spcPct val="0"/>
        </a:spcBef>
        <a:spcAft>
          <a:spcPct val="0"/>
        </a:spcAft>
        <a:defRPr sz="3600" b="1">
          <a:solidFill>
            <a:schemeClr val="tx2"/>
          </a:solidFill>
          <a:latin typeface="Arial" charset="0"/>
        </a:defRPr>
      </a:lvl2pPr>
      <a:lvl3pPr algn="l" rtl="0" fontAlgn="base">
        <a:lnSpc>
          <a:spcPct val="90000"/>
        </a:lnSpc>
        <a:spcBef>
          <a:spcPct val="0"/>
        </a:spcBef>
        <a:spcAft>
          <a:spcPct val="0"/>
        </a:spcAft>
        <a:defRPr sz="3600" b="1">
          <a:solidFill>
            <a:schemeClr val="tx2"/>
          </a:solidFill>
          <a:latin typeface="Arial" charset="0"/>
        </a:defRPr>
      </a:lvl3pPr>
      <a:lvl4pPr algn="l" rtl="0" fontAlgn="base">
        <a:lnSpc>
          <a:spcPct val="90000"/>
        </a:lnSpc>
        <a:spcBef>
          <a:spcPct val="0"/>
        </a:spcBef>
        <a:spcAft>
          <a:spcPct val="0"/>
        </a:spcAft>
        <a:defRPr sz="3600" b="1">
          <a:solidFill>
            <a:schemeClr val="tx2"/>
          </a:solidFill>
          <a:latin typeface="Arial" charset="0"/>
        </a:defRPr>
      </a:lvl4pPr>
      <a:lvl5pPr algn="l" rtl="0" fontAlgn="base">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fontAlgn="base">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fontAlgn="base">
        <a:spcBef>
          <a:spcPct val="20000"/>
        </a:spcBef>
        <a:spcAft>
          <a:spcPct val="0"/>
        </a:spcAft>
        <a:buClr>
          <a:schemeClr val="tx1"/>
        </a:buClr>
        <a:buSzPct val="75000"/>
        <a:buChar char="–"/>
        <a:defRPr sz="2400">
          <a:solidFill>
            <a:schemeClr val="tx1"/>
          </a:solidFill>
          <a:latin typeface="+mn-lt"/>
        </a:defRPr>
      </a:lvl2pPr>
      <a:lvl3pPr marL="1143000" indent="-228600" algn="l" rtl="0" fontAlgn="base">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fontAlgn="base">
        <a:spcBef>
          <a:spcPct val="20000"/>
        </a:spcBef>
        <a:spcAft>
          <a:spcPct val="0"/>
        </a:spcAft>
        <a:buClr>
          <a:schemeClr val="tx1"/>
        </a:buClr>
        <a:buSzPct val="80000"/>
        <a:buChar char="–"/>
        <a:defRPr>
          <a:solidFill>
            <a:schemeClr val="tx1"/>
          </a:solidFill>
          <a:latin typeface="+mn-lt"/>
        </a:defRPr>
      </a:lvl4pPr>
      <a:lvl5pPr marL="20574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http://www.cosmo-model.org/images/stripes.gif"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link="rId2"/>
          <a:srcRect/>
          <a:tile tx="0" ty="0" sx="100000" sy="100000" flip="none" algn="tl"/>
        </a:blipFill>
        <a:effectLst/>
      </p:bgPr>
    </p:bg>
    <p:spTree>
      <p:nvGrpSpPr>
        <p:cNvPr id="1" name=""/>
        <p:cNvGrpSpPr/>
        <p:nvPr/>
      </p:nvGrpSpPr>
      <p:grpSpPr>
        <a:xfrm>
          <a:off x="0" y="0"/>
          <a:ext cx="0" cy="0"/>
          <a:chOff x="0" y="0"/>
          <a:chExt cx="0" cy="0"/>
        </a:xfrm>
      </p:grpSpPr>
      <p:sp>
        <p:nvSpPr>
          <p:cNvPr id="4100" name="AutoShape 4"/>
          <p:cNvSpPr>
            <a:spLocks noGrp="1" noChangeArrowheads="1"/>
          </p:cNvSpPr>
          <p:nvPr>
            <p:ph type="ctrTitle"/>
          </p:nvPr>
        </p:nvSpPr>
        <p:spPr>
          <a:xfrm>
            <a:off x="685800" y="990600"/>
            <a:ext cx="5181600" cy="1905000"/>
          </a:xfrm>
        </p:spPr>
        <p:txBody>
          <a:bodyPr/>
          <a:lstStyle/>
          <a:p>
            <a:r>
              <a:rPr lang="it-IT" dirty="0" smtClean="0"/>
              <a:t>10° </a:t>
            </a:r>
            <a:r>
              <a:rPr lang="it-IT" dirty="0" err="1"/>
              <a:t>General</a:t>
            </a:r>
            <a:r>
              <a:rPr lang="it-IT" dirty="0"/>
              <a:t> Meeting</a:t>
            </a:r>
          </a:p>
        </p:txBody>
      </p:sp>
      <p:sp>
        <p:nvSpPr>
          <p:cNvPr id="4101" name="Rectangle 5"/>
          <p:cNvSpPr>
            <a:spLocks noGrp="1" noChangeArrowheads="1"/>
          </p:cNvSpPr>
          <p:nvPr>
            <p:ph type="subTitle" idx="1"/>
          </p:nvPr>
        </p:nvSpPr>
        <p:spPr/>
        <p:txBody>
          <a:bodyPr/>
          <a:lstStyle/>
          <a:p>
            <a:r>
              <a:rPr lang="it-IT" sz="2400" dirty="0"/>
              <a:t>Adriano Raspanti - </a:t>
            </a:r>
            <a:r>
              <a:rPr lang="it-IT" sz="2400" dirty="0" smtClean="0"/>
              <a:t>WG5 – VERSUS PL</a:t>
            </a:r>
            <a:endParaRPr lang="it-IT" sz="2400" dirty="0"/>
          </a:p>
        </p:txBody>
      </p:sp>
      <p:grpSp>
        <p:nvGrpSpPr>
          <p:cNvPr id="4107" name="Group 11"/>
          <p:cNvGrpSpPr>
            <a:grpSpLocks/>
          </p:cNvGrpSpPr>
          <p:nvPr/>
        </p:nvGrpSpPr>
        <p:grpSpPr bwMode="auto">
          <a:xfrm>
            <a:off x="179388" y="188913"/>
            <a:ext cx="8755062" cy="885825"/>
            <a:chOff x="113" y="119"/>
            <a:chExt cx="5515" cy="558"/>
          </a:xfrm>
        </p:grpSpPr>
        <p:pic>
          <p:nvPicPr>
            <p:cNvPr id="4104" name="Picture 8" descr="logoUSAM"/>
            <p:cNvPicPr>
              <a:picLocks noChangeAspect="1" noChangeArrowheads="1"/>
            </p:cNvPicPr>
            <p:nvPr/>
          </p:nvPicPr>
          <p:blipFill>
            <a:blip r:embed="rId3"/>
            <a:srcRect/>
            <a:stretch>
              <a:fillRect/>
            </a:stretch>
          </p:blipFill>
          <p:spPr bwMode="auto">
            <a:xfrm>
              <a:off x="5148" y="164"/>
              <a:ext cx="480" cy="480"/>
            </a:xfrm>
            <a:prstGeom prst="rect">
              <a:avLst/>
            </a:prstGeom>
            <a:noFill/>
          </p:spPr>
        </p:pic>
        <p:pic>
          <p:nvPicPr>
            <p:cNvPr id="4106" name="Picture 10" descr="logo1st"/>
            <p:cNvPicPr>
              <a:picLocks noChangeAspect="1" noChangeArrowheads="1"/>
            </p:cNvPicPr>
            <p:nvPr/>
          </p:nvPicPr>
          <p:blipFill>
            <a:blip r:embed="rId4"/>
            <a:srcRect/>
            <a:stretch>
              <a:fillRect/>
            </a:stretch>
          </p:blipFill>
          <p:spPr bwMode="auto">
            <a:xfrm>
              <a:off x="113" y="119"/>
              <a:ext cx="498" cy="558"/>
            </a:xfrm>
            <a:prstGeom prst="rect">
              <a:avLst/>
            </a:prstGeom>
            <a:noFill/>
          </p:spPr>
        </p:pic>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data 1"/>
          <p:cNvSpPr>
            <a:spLocks noGrp="1"/>
          </p:cNvSpPr>
          <p:nvPr>
            <p:ph type="dt" sz="half" idx="10"/>
          </p:nvPr>
        </p:nvSpPr>
        <p:spPr/>
        <p:txBody>
          <a:bodyPr/>
          <a:lstStyle/>
          <a:p>
            <a:r>
              <a:rPr lang="it-IT" dirty="0" smtClean="0"/>
              <a:t>10° </a:t>
            </a:r>
            <a:r>
              <a:rPr lang="it-IT" dirty="0" err="1"/>
              <a:t>General</a:t>
            </a:r>
            <a:r>
              <a:rPr lang="it-IT" dirty="0"/>
              <a:t> Meeting</a:t>
            </a:r>
          </a:p>
        </p:txBody>
      </p:sp>
      <p:sp>
        <p:nvSpPr>
          <p:cNvPr id="8" name="Segnaposto piè di pagina 2"/>
          <p:cNvSpPr>
            <a:spLocks noGrp="1"/>
          </p:cNvSpPr>
          <p:nvPr>
            <p:ph type="ftr" sz="quarter" idx="11"/>
          </p:nvPr>
        </p:nvSpPr>
        <p:spPr/>
        <p:txBody>
          <a:bodyPr/>
          <a:lstStyle/>
          <a:p>
            <a:r>
              <a:rPr lang="it-IT" dirty="0" err="1" smtClean="0"/>
              <a:t>Cracow</a:t>
            </a:r>
            <a:r>
              <a:rPr lang="it-IT" dirty="0" smtClean="0"/>
              <a:t> 15-19 </a:t>
            </a:r>
            <a:r>
              <a:rPr lang="it-IT" dirty="0" err="1" smtClean="0"/>
              <a:t>eptember</a:t>
            </a:r>
            <a:endParaRPr lang="it-IT" dirty="0"/>
          </a:p>
        </p:txBody>
      </p:sp>
      <p:sp>
        <p:nvSpPr>
          <p:cNvPr id="24578" name="Rectangle 2"/>
          <p:cNvSpPr>
            <a:spLocks noChangeArrowheads="1"/>
          </p:cNvSpPr>
          <p:nvPr/>
        </p:nvSpPr>
        <p:spPr bwMode="auto">
          <a:xfrm>
            <a:off x="2071670" y="428604"/>
            <a:ext cx="4653838" cy="584775"/>
          </a:xfrm>
          <a:prstGeom prst="rect">
            <a:avLst/>
          </a:prstGeom>
          <a:noFill/>
          <a:ln w="9525">
            <a:noFill/>
            <a:miter lim="800000"/>
            <a:headEnd/>
            <a:tailEnd/>
          </a:ln>
          <a:effectLst/>
        </p:spPr>
        <p:txBody>
          <a:bodyPr wrap="none" anchor="ctr">
            <a:spAutoFit/>
          </a:bodyPr>
          <a:lstStyle/>
          <a:p>
            <a:r>
              <a:rPr lang="en-GB" sz="3200" dirty="0" smtClean="0">
                <a:solidFill>
                  <a:schemeClr val="tx2"/>
                </a:solidFill>
              </a:rPr>
              <a:t>VERSUS Priority </a:t>
            </a:r>
            <a:r>
              <a:rPr lang="en-GB" sz="3200" dirty="0">
                <a:solidFill>
                  <a:schemeClr val="tx2"/>
                </a:solidFill>
              </a:rPr>
              <a:t>Project</a:t>
            </a:r>
            <a:endParaRPr lang="it-IT" sz="3200" dirty="0">
              <a:solidFill>
                <a:schemeClr val="tx2"/>
              </a:solidFill>
            </a:endParaRPr>
          </a:p>
        </p:txBody>
      </p:sp>
      <p:grpSp>
        <p:nvGrpSpPr>
          <p:cNvPr id="24585" name="Group 9"/>
          <p:cNvGrpSpPr>
            <a:grpSpLocks/>
          </p:cNvGrpSpPr>
          <p:nvPr/>
        </p:nvGrpSpPr>
        <p:grpSpPr bwMode="auto">
          <a:xfrm>
            <a:off x="179388" y="188913"/>
            <a:ext cx="8755062" cy="885825"/>
            <a:chOff x="113" y="119"/>
            <a:chExt cx="5515" cy="558"/>
          </a:xfrm>
        </p:grpSpPr>
        <p:pic>
          <p:nvPicPr>
            <p:cNvPr id="24586" name="Picture 10" descr="logoUSAM"/>
            <p:cNvPicPr>
              <a:picLocks noChangeAspect="1" noChangeArrowheads="1"/>
            </p:cNvPicPr>
            <p:nvPr/>
          </p:nvPicPr>
          <p:blipFill>
            <a:blip r:embed="rId2"/>
            <a:srcRect/>
            <a:stretch>
              <a:fillRect/>
            </a:stretch>
          </p:blipFill>
          <p:spPr bwMode="auto">
            <a:xfrm>
              <a:off x="5148" y="164"/>
              <a:ext cx="480" cy="480"/>
            </a:xfrm>
            <a:prstGeom prst="rect">
              <a:avLst/>
            </a:prstGeom>
            <a:noFill/>
          </p:spPr>
        </p:pic>
        <p:pic>
          <p:nvPicPr>
            <p:cNvPr id="24587" name="Picture 11" descr="logo1st"/>
            <p:cNvPicPr>
              <a:picLocks noChangeAspect="1" noChangeArrowheads="1"/>
            </p:cNvPicPr>
            <p:nvPr/>
          </p:nvPicPr>
          <p:blipFill>
            <a:blip r:embed="rId3"/>
            <a:srcRect/>
            <a:stretch>
              <a:fillRect/>
            </a:stretch>
          </p:blipFill>
          <p:spPr bwMode="auto">
            <a:xfrm>
              <a:off x="113" y="119"/>
              <a:ext cx="498" cy="558"/>
            </a:xfrm>
            <a:prstGeom prst="rect">
              <a:avLst/>
            </a:prstGeom>
            <a:noFill/>
          </p:spPr>
        </p:pic>
      </p:grpSp>
      <p:sp>
        <p:nvSpPr>
          <p:cNvPr id="24588" name="Rectangle 12"/>
          <p:cNvSpPr>
            <a:spLocks noChangeArrowheads="1"/>
          </p:cNvSpPr>
          <p:nvPr/>
        </p:nvSpPr>
        <p:spPr bwMode="auto">
          <a:xfrm>
            <a:off x="1116013" y="2492375"/>
            <a:ext cx="7561262" cy="2952750"/>
          </a:xfrm>
          <a:prstGeom prst="rect">
            <a:avLst/>
          </a:prstGeom>
          <a:noFill/>
          <a:ln w="9525">
            <a:noFill/>
            <a:miter lim="800000"/>
            <a:headEnd/>
            <a:tailEnd/>
          </a:ln>
          <a:effectLst/>
        </p:spPr>
        <p:txBody>
          <a:bodyPr/>
          <a:lstStyle/>
          <a:p>
            <a:pPr marL="342900" indent="-342900">
              <a:spcBef>
                <a:spcPct val="20000"/>
              </a:spcBef>
              <a:buClr>
                <a:schemeClr val="tx1"/>
              </a:buClr>
              <a:buSzPct val="75000"/>
              <a:buFont typeface="Arial" pitchFamily="34" charset="0"/>
              <a:buChar char="•"/>
              <a:tabLst>
                <a:tab pos="447675" algn="l"/>
              </a:tabLst>
            </a:pPr>
            <a:r>
              <a:rPr lang="de-CH" b="1" dirty="0" smtClean="0"/>
              <a:t>Versus (ex CV </a:t>
            </a:r>
            <a:r>
              <a:rPr lang="de-CH" b="1" dirty="0" err="1" smtClean="0"/>
              <a:t>project</a:t>
            </a:r>
            <a:r>
              <a:rPr lang="de-CH" b="1" dirty="0" smtClean="0"/>
              <a:t>) </a:t>
            </a:r>
            <a:r>
              <a:rPr lang="de-CH" b="1" dirty="0" err="1" smtClean="0"/>
              <a:t>started</a:t>
            </a:r>
            <a:r>
              <a:rPr lang="de-CH" b="1" dirty="0" smtClean="0"/>
              <a:t> just after </a:t>
            </a:r>
            <a:r>
              <a:rPr lang="de-CH" b="1" dirty="0" err="1" smtClean="0"/>
              <a:t>the</a:t>
            </a:r>
            <a:r>
              <a:rPr lang="de-CH" b="1" dirty="0" smtClean="0"/>
              <a:t> end </a:t>
            </a:r>
            <a:r>
              <a:rPr lang="de-CH" b="1" dirty="0" err="1" smtClean="0"/>
              <a:t>of</a:t>
            </a:r>
            <a:r>
              <a:rPr lang="de-CH" b="1" dirty="0" smtClean="0"/>
              <a:t> </a:t>
            </a:r>
            <a:r>
              <a:rPr lang="de-CH" b="1" dirty="0" smtClean="0"/>
              <a:t> </a:t>
            </a:r>
            <a:r>
              <a:rPr lang="de-CH" b="1" dirty="0" smtClean="0"/>
              <a:t>GM </a:t>
            </a:r>
            <a:r>
              <a:rPr lang="de-CH" b="1" dirty="0" smtClean="0"/>
              <a:t>2005 </a:t>
            </a:r>
            <a:r>
              <a:rPr lang="de-CH" b="1" dirty="0" err="1" smtClean="0"/>
              <a:t>and</a:t>
            </a:r>
            <a:r>
              <a:rPr lang="de-CH" b="1" dirty="0" smtClean="0"/>
              <a:t> </a:t>
            </a:r>
            <a:r>
              <a:rPr lang="de-CH" b="1" dirty="0" err="1" smtClean="0"/>
              <a:t>it</a:t>
            </a:r>
            <a:r>
              <a:rPr lang="de-CH" b="1" dirty="0" smtClean="0"/>
              <a:t> was </a:t>
            </a:r>
            <a:r>
              <a:rPr lang="de-CH" b="1" dirty="0" err="1" smtClean="0"/>
              <a:t>planned</a:t>
            </a:r>
            <a:r>
              <a:rPr lang="de-CH" b="1" dirty="0" smtClean="0"/>
              <a:t> </a:t>
            </a:r>
            <a:r>
              <a:rPr lang="de-CH" b="1" dirty="0" err="1" smtClean="0"/>
              <a:t>to</a:t>
            </a:r>
            <a:r>
              <a:rPr lang="de-CH" b="1" dirty="0" smtClean="0"/>
              <a:t> last 3 </a:t>
            </a:r>
            <a:r>
              <a:rPr lang="de-CH" b="1" dirty="0" err="1" smtClean="0"/>
              <a:t>years</a:t>
            </a:r>
            <a:r>
              <a:rPr lang="de-CH" b="1" dirty="0" smtClean="0"/>
              <a:t> </a:t>
            </a:r>
            <a:r>
              <a:rPr lang="de-CH" b="1" dirty="0" err="1" smtClean="0"/>
              <a:t>for</a:t>
            </a:r>
            <a:r>
              <a:rPr lang="de-CH" b="1" dirty="0" smtClean="0"/>
              <a:t> </a:t>
            </a:r>
            <a:r>
              <a:rPr lang="de-CH" b="1" dirty="0" err="1" smtClean="0"/>
              <a:t>implementation</a:t>
            </a:r>
            <a:endParaRPr lang="de-CH" b="1" dirty="0" smtClean="0"/>
          </a:p>
          <a:p>
            <a:pPr marL="342900" indent="-342900">
              <a:spcBef>
                <a:spcPct val="20000"/>
              </a:spcBef>
              <a:buClr>
                <a:schemeClr val="tx1"/>
              </a:buClr>
              <a:buSzPct val="75000"/>
              <a:buFont typeface="Arial" pitchFamily="34" charset="0"/>
              <a:buChar char="•"/>
              <a:tabLst>
                <a:tab pos="447675" algn="l"/>
              </a:tabLst>
            </a:pPr>
            <a:endParaRPr lang="de-CH" b="1" dirty="0" smtClean="0"/>
          </a:p>
          <a:p>
            <a:pPr marL="342900" indent="-342900">
              <a:spcBef>
                <a:spcPct val="20000"/>
              </a:spcBef>
              <a:buClr>
                <a:schemeClr val="tx1"/>
              </a:buClr>
              <a:buSzPct val="75000"/>
              <a:buFont typeface="Arial" pitchFamily="34" charset="0"/>
              <a:buChar char="•"/>
              <a:tabLst>
                <a:tab pos="447675" algn="l"/>
              </a:tabLst>
            </a:pPr>
            <a:r>
              <a:rPr lang="de-CH" b="1" dirty="0" smtClean="0"/>
              <a:t>The </a:t>
            </a:r>
            <a:r>
              <a:rPr lang="de-CH" b="1" dirty="0" err="1" smtClean="0"/>
              <a:t>project</a:t>
            </a:r>
            <a:r>
              <a:rPr lang="de-CH" b="1" dirty="0" smtClean="0"/>
              <a:t> will </a:t>
            </a:r>
            <a:r>
              <a:rPr lang="de-CH" b="1" dirty="0" err="1" smtClean="0"/>
              <a:t>be</a:t>
            </a:r>
            <a:r>
              <a:rPr lang="de-CH" b="1" dirty="0" smtClean="0"/>
              <a:t> </a:t>
            </a:r>
            <a:r>
              <a:rPr lang="de-CH" b="1" dirty="0" err="1" smtClean="0"/>
              <a:t>set</a:t>
            </a:r>
            <a:r>
              <a:rPr lang="de-CH" b="1" dirty="0" smtClean="0"/>
              <a:t>  </a:t>
            </a:r>
            <a:r>
              <a:rPr lang="de-CH" b="1" dirty="0" err="1" smtClean="0"/>
              <a:t>as</a:t>
            </a:r>
            <a:r>
              <a:rPr lang="de-CH" b="1" dirty="0" smtClean="0"/>
              <a:t> „</a:t>
            </a:r>
            <a:r>
              <a:rPr lang="de-CH" b="1" dirty="0" err="1" smtClean="0"/>
              <a:t>complete</a:t>
            </a:r>
            <a:r>
              <a:rPr lang="de-CH" b="1" dirty="0" smtClean="0"/>
              <a:t>“ in </a:t>
            </a:r>
            <a:r>
              <a:rPr lang="de-CH" b="1" dirty="0" err="1" smtClean="0"/>
              <a:t>mid-december</a:t>
            </a:r>
            <a:r>
              <a:rPr lang="de-CH" b="1" dirty="0" smtClean="0"/>
              <a:t> </a:t>
            </a:r>
            <a:r>
              <a:rPr lang="de-CH" b="1" dirty="0" err="1" smtClean="0"/>
              <a:t>and</a:t>
            </a:r>
            <a:r>
              <a:rPr lang="de-CH" b="1" dirty="0" smtClean="0"/>
              <a:t> will </a:t>
            </a:r>
            <a:r>
              <a:rPr lang="de-CH" b="1" dirty="0" err="1" smtClean="0"/>
              <a:t>be</a:t>
            </a:r>
            <a:r>
              <a:rPr lang="de-CH" b="1" dirty="0" smtClean="0"/>
              <a:t> </a:t>
            </a:r>
            <a:r>
              <a:rPr lang="de-CH" b="1" dirty="0" err="1" smtClean="0"/>
              <a:t>offically</a:t>
            </a:r>
            <a:r>
              <a:rPr lang="de-CH" b="1" dirty="0" smtClean="0"/>
              <a:t> </a:t>
            </a:r>
            <a:r>
              <a:rPr lang="de-CH" b="1" dirty="0" err="1" smtClean="0"/>
              <a:t>released</a:t>
            </a:r>
            <a:r>
              <a:rPr lang="de-CH" b="1" dirty="0" smtClean="0"/>
              <a:t> </a:t>
            </a:r>
            <a:r>
              <a:rPr lang="de-CH" b="1" dirty="0" err="1" smtClean="0"/>
              <a:t>at</a:t>
            </a:r>
            <a:r>
              <a:rPr lang="de-CH" b="1" dirty="0" smtClean="0"/>
              <a:t> </a:t>
            </a:r>
            <a:r>
              <a:rPr lang="de-CH" b="1" dirty="0" err="1" smtClean="0"/>
              <a:t>the</a:t>
            </a:r>
            <a:r>
              <a:rPr lang="de-CH" b="1" dirty="0" smtClean="0"/>
              <a:t> end </a:t>
            </a:r>
            <a:r>
              <a:rPr lang="de-CH" b="1" dirty="0" err="1" smtClean="0"/>
              <a:t>of</a:t>
            </a:r>
            <a:r>
              <a:rPr lang="de-CH" b="1" dirty="0" smtClean="0"/>
              <a:t> </a:t>
            </a:r>
            <a:r>
              <a:rPr lang="de-CH" b="1" dirty="0" err="1" smtClean="0"/>
              <a:t>January</a:t>
            </a:r>
            <a:r>
              <a:rPr lang="de-CH" b="1" dirty="0" smtClean="0"/>
              <a:t> 2009</a:t>
            </a:r>
          </a:p>
          <a:p>
            <a:pPr marL="342900" indent="-342900">
              <a:spcBef>
                <a:spcPct val="20000"/>
              </a:spcBef>
              <a:buClr>
                <a:schemeClr val="tx1"/>
              </a:buClr>
              <a:buSzPct val="75000"/>
              <a:buFont typeface="Arial" pitchFamily="34" charset="0"/>
              <a:buChar char="•"/>
              <a:tabLst>
                <a:tab pos="447675" algn="l"/>
              </a:tabLst>
            </a:pPr>
            <a:endParaRPr lang="de-CH" b="1" dirty="0" smtClean="0"/>
          </a:p>
          <a:p>
            <a:pPr marL="342900" indent="-342900">
              <a:spcBef>
                <a:spcPct val="20000"/>
              </a:spcBef>
              <a:buClr>
                <a:schemeClr val="tx1"/>
              </a:buClr>
              <a:buSzPct val="75000"/>
              <a:buFont typeface="Arial" pitchFamily="34" charset="0"/>
              <a:buChar char="•"/>
              <a:tabLst>
                <a:tab pos="447675" algn="l"/>
              </a:tabLst>
            </a:pPr>
            <a:r>
              <a:rPr lang="de-CH" b="1" dirty="0" smtClean="0"/>
              <a:t>An „ad hoc“ </a:t>
            </a:r>
            <a:r>
              <a:rPr lang="de-CH" b="1" dirty="0" err="1" smtClean="0"/>
              <a:t>workshop</a:t>
            </a:r>
            <a:r>
              <a:rPr lang="de-CH" b="1" dirty="0" smtClean="0"/>
              <a:t> /</a:t>
            </a:r>
            <a:r>
              <a:rPr lang="de-CH" b="1" dirty="0" err="1" smtClean="0"/>
              <a:t>tutorial</a:t>
            </a:r>
            <a:r>
              <a:rPr lang="de-CH" b="1" dirty="0" smtClean="0"/>
              <a:t> will </a:t>
            </a:r>
            <a:r>
              <a:rPr lang="de-CH" b="1" dirty="0" err="1" smtClean="0"/>
              <a:t>be</a:t>
            </a:r>
            <a:r>
              <a:rPr lang="de-CH" b="1" dirty="0" smtClean="0"/>
              <a:t> </a:t>
            </a:r>
            <a:r>
              <a:rPr lang="de-CH" b="1" dirty="0" err="1" smtClean="0"/>
              <a:t>held</a:t>
            </a:r>
            <a:r>
              <a:rPr lang="de-CH" b="1" dirty="0" smtClean="0"/>
              <a:t> in </a:t>
            </a:r>
            <a:r>
              <a:rPr lang="de-CH" b="1" dirty="0" err="1" smtClean="0"/>
              <a:t>Italy</a:t>
            </a:r>
            <a:r>
              <a:rPr lang="de-CH" b="1" dirty="0" smtClean="0"/>
              <a:t> (</a:t>
            </a:r>
            <a:r>
              <a:rPr lang="de-CH" b="1" dirty="0" err="1" smtClean="0"/>
              <a:t>where</a:t>
            </a:r>
            <a:r>
              <a:rPr lang="de-CH" b="1" dirty="0" smtClean="0"/>
              <a:t> TBD) </a:t>
            </a:r>
            <a:r>
              <a:rPr lang="de-CH" b="1" dirty="0" err="1" smtClean="0"/>
              <a:t>and</a:t>
            </a:r>
            <a:r>
              <a:rPr lang="de-CH" b="1" dirty="0" smtClean="0"/>
              <a:t> </a:t>
            </a:r>
            <a:r>
              <a:rPr lang="de-CH" b="1" dirty="0" err="1" smtClean="0"/>
              <a:t>at</a:t>
            </a:r>
            <a:r>
              <a:rPr lang="de-CH" b="1" dirty="0" smtClean="0"/>
              <a:t> least </a:t>
            </a:r>
            <a:r>
              <a:rPr lang="de-CH" b="1" dirty="0" err="1" smtClean="0"/>
              <a:t>one</a:t>
            </a:r>
            <a:r>
              <a:rPr lang="de-CH" b="1" dirty="0" smtClean="0"/>
              <a:t> </a:t>
            </a:r>
            <a:r>
              <a:rPr lang="de-CH" b="1" dirty="0" err="1" smtClean="0"/>
              <a:t>participants</a:t>
            </a:r>
            <a:r>
              <a:rPr lang="de-CH" b="1" dirty="0" smtClean="0"/>
              <a:t> </a:t>
            </a:r>
            <a:r>
              <a:rPr lang="de-CH" b="1" dirty="0" err="1" smtClean="0"/>
              <a:t>from</a:t>
            </a:r>
            <a:r>
              <a:rPr lang="de-CH" b="1" dirty="0" smtClean="0"/>
              <a:t> </a:t>
            </a:r>
            <a:r>
              <a:rPr lang="de-CH" b="1" dirty="0" err="1" smtClean="0"/>
              <a:t>any</a:t>
            </a:r>
            <a:r>
              <a:rPr lang="de-CH" b="1" dirty="0" smtClean="0"/>
              <a:t> COSMO </a:t>
            </a:r>
            <a:r>
              <a:rPr lang="de-CH" b="1" dirty="0" err="1" smtClean="0"/>
              <a:t>member</a:t>
            </a:r>
            <a:r>
              <a:rPr lang="de-CH" b="1" dirty="0" smtClean="0"/>
              <a:t> </a:t>
            </a:r>
            <a:r>
              <a:rPr lang="de-CH" b="1" dirty="0" err="1" smtClean="0"/>
              <a:t>should</a:t>
            </a:r>
            <a:r>
              <a:rPr lang="de-CH" b="1" dirty="0" smtClean="0"/>
              <a:t> </a:t>
            </a:r>
            <a:r>
              <a:rPr lang="de-CH" b="1" dirty="0" err="1" smtClean="0"/>
              <a:t>attend</a:t>
            </a:r>
            <a:endParaRPr lang="de-CH" b="1" dirty="0" smtClean="0"/>
          </a:p>
        </p:txBody>
      </p:sp>
      <p:sp>
        <p:nvSpPr>
          <p:cNvPr id="9" name="Rettangolo 8"/>
          <p:cNvSpPr/>
          <p:nvPr/>
        </p:nvSpPr>
        <p:spPr>
          <a:xfrm>
            <a:off x="2857488" y="1214422"/>
            <a:ext cx="3429024" cy="369332"/>
          </a:xfrm>
          <a:prstGeom prst="rect">
            <a:avLst/>
          </a:prstGeom>
        </p:spPr>
        <p:txBody>
          <a:bodyPr wrap="square">
            <a:spAutoFit/>
          </a:bodyPr>
          <a:lstStyle/>
          <a:p>
            <a:pPr marL="342900" lvl="0" indent="-342900" algn="ctr">
              <a:spcBef>
                <a:spcPct val="20000"/>
              </a:spcBef>
              <a:buClr>
                <a:srgbClr val="003366"/>
              </a:buClr>
              <a:buSzPct val="75000"/>
              <a:tabLst>
                <a:tab pos="447675" algn="l"/>
              </a:tabLst>
            </a:pPr>
            <a:r>
              <a:rPr lang="de-CH" b="1" dirty="0" smtClean="0">
                <a:solidFill>
                  <a:srgbClr val="003366"/>
                </a:solidFill>
              </a:rPr>
              <a:t>(ALMOST) Final Report</a:t>
            </a:r>
            <a:endParaRPr lang="de-CH" b="1" dirty="0">
              <a:solidFill>
                <a:srgbClr val="003366"/>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data 1"/>
          <p:cNvSpPr>
            <a:spLocks noGrp="1"/>
          </p:cNvSpPr>
          <p:nvPr>
            <p:ph type="dt" sz="half" idx="10"/>
          </p:nvPr>
        </p:nvSpPr>
        <p:spPr/>
        <p:txBody>
          <a:bodyPr/>
          <a:lstStyle/>
          <a:p>
            <a:r>
              <a:rPr lang="it-IT" dirty="0" smtClean="0"/>
              <a:t>10° </a:t>
            </a:r>
            <a:r>
              <a:rPr lang="it-IT" dirty="0" err="1"/>
              <a:t>General</a:t>
            </a:r>
            <a:r>
              <a:rPr lang="it-IT" dirty="0"/>
              <a:t> Meeting</a:t>
            </a:r>
          </a:p>
        </p:txBody>
      </p:sp>
      <p:sp>
        <p:nvSpPr>
          <p:cNvPr id="8" name="Segnaposto piè di pagina 2"/>
          <p:cNvSpPr>
            <a:spLocks noGrp="1"/>
          </p:cNvSpPr>
          <p:nvPr>
            <p:ph type="ftr" sz="quarter" idx="11"/>
          </p:nvPr>
        </p:nvSpPr>
        <p:spPr/>
        <p:txBody>
          <a:bodyPr/>
          <a:lstStyle/>
          <a:p>
            <a:r>
              <a:rPr lang="it-IT" dirty="0" err="1" smtClean="0"/>
              <a:t>Cracow</a:t>
            </a:r>
            <a:r>
              <a:rPr lang="it-IT" dirty="0" smtClean="0"/>
              <a:t> 15-19 </a:t>
            </a:r>
            <a:r>
              <a:rPr lang="it-IT" dirty="0" err="1" smtClean="0"/>
              <a:t>eptember</a:t>
            </a:r>
            <a:endParaRPr lang="it-IT" dirty="0"/>
          </a:p>
        </p:txBody>
      </p:sp>
      <p:sp>
        <p:nvSpPr>
          <p:cNvPr id="24578" name="Rectangle 2"/>
          <p:cNvSpPr>
            <a:spLocks noChangeArrowheads="1"/>
          </p:cNvSpPr>
          <p:nvPr/>
        </p:nvSpPr>
        <p:spPr bwMode="auto">
          <a:xfrm>
            <a:off x="2071670" y="428604"/>
            <a:ext cx="4653838" cy="584775"/>
          </a:xfrm>
          <a:prstGeom prst="rect">
            <a:avLst/>
          </a:prstGeom>
          <a:noFill/>
          <a:ln w="9525">
            <a:noFill/>
            <a:miter lim="800000"/>
            <a:headEnd/>
            <a:tailEnd/>
          </a:ln>
          <a:effectLst/>
        </p:spPr>
        <p:txBody>
          <a:bodyPr wrap="none" anchor="ctr">
            <a:spAutoFit/>
          </a:bodyPr>
          <a:lstStyle/>
          <a:p>
            <a:r>
              <a:rPr lang="en-GB" sz="3200" dirty="0" smtClean="0">
                <a:solidFill>
                  <a:schemeClr val="tx2"/>
                </a:solidFill>
              </a:rPr>
              <a:t>VERSUS Priority </a:t>
            </a:r>
            <a:r>
              <a:rPr lang="en-GB" sz="3200" dirty="0">
                <a:solidFill>
                  <a:schemeClr val="tx2"/>
                </a:solidFill>
              </a:rPr>
              <a:t>Project</a:t>
            </a:r>
            <a:endParaRPr lang="it-IT" sz="3200" dirty="0">
              <a:solidFill>
                <a:schemeClr val="tx2"/>
              </a:solidFill>
            </a:endParaRPr>
          </a:p>
        </p:txBody>
      </p:sp>
      <p:grpSp>
        <p:nvGrpSpPr>
          <p:cNvPr id="2" name="Group 9"/>
          <p:cNvGrpSpPr>
            <a:grpSpLocks/>
          </p:cNvGrpSpPr>
          <p:nvPr/>
        </p:nvGrpSpPr>
        <p:grpSpPr bwMode="auto">
          <a:xfrm>
            <a:off x="179388" y="188913"/>
            <a:ext cx="8755062" cy="885825"/>
            <a:chOff x="113" y="119"/>
            <a:chExt cx="5515" cy="558"/>
          </a:xfrm>
        </p:grpSpPr>
        <p:pic>
          <p:nvPicPr>
            <p:cNvPr id="24586" name="Picture 10" descr="logoUSAM"/>
            <p:cNvPicPr>
              <a:picLocks noChangeAspect="1" noChangeArrowheads="1"/>
            </p:cNvPicPr>
            <p:nvPr/>
          </p:nvPicPr>
          <p:blipFill>
            <a:blip r:embed="rId2"/>
            <a:srcRect/>
            <a:stretch>
              <a:fillRect/>
            </a:stretch>
          </p:blipFill>
          <p:spPr bwMode="auto">
            <a:xfrm>
              <a:off x="5148" y="164"/>
              <a:ext cx="480" cy="480"/>
            </a:xfrm>
            <a:prstGeom prst="rect">
              <a:avLst/>
            </a:prstGeom>
            <a:noFill/>
          </p:spPr>
        </p:pic>
        <p:pic>
          <p:nvPicPr>
            <p:cNvPr id="24587" name="Picture 11" descr="logo1st"/>
            <p:cNvPicPr>
              <a:picLocks noChangeAspect="1" noChangeArrowheads="1"/>
            </p:cNvPicPr>
            <p:nvPr/>
          </p:nvPicPr>
          <p:blipFill>
            <a:blip r:embed="rId3"/>
            <a:srcRect/>
            <a:stretch>
              <a:fillRect/>
            </a:stretch>
          </p:blipFill>
          <p:spPr bwMode="auto">
            <a:xfrm>
              <a:off x="113" y="119"/>
              <a:ext cx="498" cy="558"/>
            </a:xfrm>
            <a:prstGeom prst="rect">
              <a:avLst/>
            </a:prstGeom>
            <a:noFill/>
          </p:spPr>
        </p:pic>
      </p:grpSp>
      <p:sp>
        <p:nvSpPr>
          <p:cNvPr id="24588" name="Rectangle 12"/>
          <p:cNvSpPr>
            <a:spLocks noChangeArrowheads="1"/>
          </p:cNvSpPr>
          <p:nvPr/>
        </p:nvSpPr>
        <p:spPr bwMode="auto">
          <a:xfrm>
            <a:off x="1000100" y="2071678"/>
            <a:ext cx="7561262" cy="4143404"/>
          </a:xfrm>
          <a:prstGeom prst="rect">
            <a:avLst/>
          </a:prstGeom>
          <a:noFill/>
          <a:ln w="9525">
            <a:noFill/>
            <a:miter lim="800000"/>
            <a:headEnd/>
            <a:tailEnd/>
          </a:ln>
          <a:effectLst/>
        </p:spPr>
        <p:txBody>
          <a:bodyPr/>
          <a:lstStyle/>
          <a:p>
            <a:pPr marL="342900" indent="-342900">
              <a:spcBef>
                <a:spcPct val="20000"/>
              </a:spcBef>
              <a:buClr>
                <a:schemeClr val="tx1"/>
              </a:buClr>
              <a:buSzPct val="75000"/>
              <a:buFont typeface="Arial" pitchFamily="34" charset="0"/>
              <a:buChar char="•"/>
              <a:tabLst>
                <a:tab pos="447675" algn="l"/>
              </a:tabLst>
            </a:pPr>
            <a:endParaRPr lang="de-CH" b="1" dirty="0" smtClean="0"/>
          </a:p>
          <a:p>
            <a:pPr marL="342900" indent="-342900">
              <a:spcBef>
                <a:spcPct val="20000"/>
              </a:spcBef>
              <a:buClr>
                <a:schemeClr val="tx1"/>
              </a:buClr>
              <a:buSzPct val="75000"/>
              <a:buFont typeface="Arial" pitchFamily="34" charset="0"/>
              <a:buChar char="•"/>
              <a:tabLst>
                <a:tab pos="447675" algn="l"/>
              </a:tabLst>
            </a:pPr>
            <a:r>
              <a:rPr lang="en-GB" dirty="0" smtClean="0"/>
              <a:t>The development of a complete Conditional Verification Tool has been the first priority and outcome of the VERSUS project.</a:t>
            </a:r>
            <a:endParaRPr lang="it-IT" dirty="0" smtClean="0"/>
          </a:p>
          <a:p>
            <a:pPr marL="342900" indent="-342900">
              <a:spcBef>
                <a:spcPct val="20000"/>
              </a:spcBef>
              <a:buClr>
                <a:schemeClr val="tx1"/>
              </a:buClr>
              <a:buSzPct val="75000"/>
              <a:buFont typeface="Arial" pitchFamily="34" charset="0"/>
              <a:buChar char="•"/>
              <a:tabLst>
                <a:tab pos="447675" algn="l"/>
              </a:tabLst>
            </a:pPr>
            <a:endParaRPr lang="de-CH" b="1" dirty="0" smtClean="0"/>
          </a:p>
          <a:p>
            <a:pPr marL="342900" indent="-342900">
              <a:spcBef>
                <a:spcPct val="20000"/>
              </a:spcBef>
              <a:buClr>
                <a:schemeClr val="tx1"/>
              </a:buClr>
              <a:buSzPct val="75000"/>
              <a:buFont typeface="Arial" pitchFamily="34" charset="0"/>
              <a:buChar char="•"/>
              <a:tabLst>
                <a:tab pos="447675" algn="l"/>
              </a:tabLst>
            </a:pPr>
            <a:r>
              <a:rPr lang="en-GB" dirty="0" smtClean="0"/>
              <a:t>The typical approach to Conditional Verification consist of the selection of one or several forecast products and one or several mask variables or conditions, which </a:t>
            </a:r>
            <a:r>
              <a:rPr lang="en-GB" dirty="0" smtClean="0"/>
              <a:t>can </a:t>
            </a:r>
            <a:r>
              <a:rPr lang="en-GB" dirty="0" smtClean="0"/>
              <a:t>be </a:t>
            </a:r>
            <a:r>
              <a:rPr lang="en-GB" dirty="0" smtClean="0"/>
              <a:t>used to define for example thresholds for the product verification </a:t>
            </a:r>
          </a:p>
          <a:p>
            <a:pPr marL="342900" indent="-342900">
              <a:spcBef>
                <a:spcPct val="20000"/>
              </a:spcBef>
              <a:buClr>
                <a:schemeClr val="tx1"/>
              </a:buClr>
              <a:buSzPct val="75000"/>
              <a:buFont typeface="Arial" pitchFamily="34" charset="0"/>
              <a:buChar char="•"/>
              <a:tabLst>
                <a:tab pos="447675" algn="l"/>
              </a:tabLst>
            </a:pPr>
            <a:endParaRPr lang="en-GB" dirty="0" smtClean="0"/>
          </a:p>
          <a:p>
            <a:pPr marL="342900" indent="-342900">
              <a:spcBef>
                <a:spcPct val="20000"/>
              </a:spcBef>
              <a:buClr>
                <a:schemeClr val="tx1"/>
              </a:buClr>
              <a:buSzPct val="75000"/>
              <a:buFont typeface="Arial" pitchFamily="34" charset="0"/>
              <a:buChar char="•"/>
              <a:tabLst>
                <a:tab pos="447675" algn="l"/>
              </a:tabLst>
            </a:pPr>
            <a:r>
              <a:rPr lang="en-GB" dirty="0" smtClean="0"/>
              <a:t>The more flexible way to perform a selection of forecasts and observations using  conditions, is to use an “ad hoc database”, planned and designed for this purpose, where the mask or filter could be simple or complex SQL statements. </a:t>
            </a:r>
            <a:endParaRPr lang="it-IT" dirty="0" smtClean="0"/>
          </a:p>
          <a:p>
            <a:pPr marL="342900" indent="-342900">
              <a:spcBef>
                <a:spcPct val="20000"/>
              </a:spcBef>
              <a:buClr>
                <a:schemeClr val="tx1"/>
              </a:buClr>
              <a:buSzPct val="75000"/>
              <a:buFont typeface="Arial" pitchFamily="34" charset="0"/>
              <a:buChar char="•"/>
              <a:tabLst>
                <a:tab pos="447675" algn="l"/>
              </a:tabLst>
            </a:pPr>
            <a:endParaRPr lang="en-GB" dirty="0" smtClean="0"/>
          </a:p>
        </p:txBody>
      </p:sp>
      <p:sp>
        <p:nvSpPr>
          <p:cNvPr id="9" name="Rettangolo 8"/>
          <p:cNvSpPr/>
          <p:nvPr/>
        </p:nvSpPr>
        <p:spPr>
          <a:xfrm>
            <a:off x="2857488" y="1214422"/>
            <a:ext cx="3429024" cy="369332"/>
          </a:xfrm>
          <a:prstGeom prst="rect">
            <a:avLst/>
          </a:prstGeom>
        </p:spPr>
        <p:txBody>
          <a:bodyPr wrap="square">
            <a:spAutoFit/>
          </a:bodyPr>
          <a:lstStyle/>
          <a:p>
            <a:pPr marL="342900" lvl="0" indent="-342900" algn="ctr">
              <a:spcBef>
                <a:spcPct val="20000"/>
              </a:spcBef>
              <a:buClr>
                <a:srgbClr val="003366"/>
              </a:buClr>
              <a:buSzPct val="75000"/>
              <a:tabLst>
                <a:tab pos="447675" algn="l"/>
              </a:tabLst>
            </a:pPr>
            <a:r>
              <a:rPr lang="de-CH" b="1" dirty="0" smtClean="0">
                <a:solidFill>
                  <a:srgbClr val="003366"/>
                </a:solidFill>
              </a:rPr>
              <a:t>(ALMOST) Final Report</a:t>
            </a:r>
            <a:endParaRPr lang="de-CH" b="1" dirty="0">
              <a:solidFill>
                <a:srgbClr val="003366"/>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data 1"/>
          <p:cNvSpPr>
            <a:spLocks noGrp="1"/>
          </p:cNvSpPr>
          <p:nvPr>
            <p:ph type="dt" sz="half" idx="10"/>
          </p:nvPr>
        </p:nvSpPr>
        <p:spPr/>
        <p:txBody>
          <a:bodyPr/>
          <a:lstStyle/>
          <a:p>
            <a:r>
              <a:rPr lang="it-IT" dirty="0" smtClean="0"/>
              <a:t>10° </a:t>
            </a:r>
            <a:r>
              <a:rPr lang="it-IT" dirty="0" err="1"/>
              <a:t>General</a:t>
            </a:r>
            <a:r>
              <a:rPr lang="it-IT" dirty="0"/>
              <a:t> Meeting</a:t>
            </a:r>
          </a:p>
        </p:txBody>
      </p:sp>
      <p:sp>
        <p:nvSpPr>
          <p:cNvPr id="8" name="Segnaposto piè di pagina 2"/>
          <p:cNvSpPr>
            <a:spLocks noGrp="1"/>
          </p:cNvSpPr>
          <p:nvPr>
            <p:ph type="ftr" sz="quarter" idx="11"/>
          </p:nvPr>
        </p:nvSpPr>
        <p:spPr/>
        <p:txBody>
          <a:bodyPr/>
          <a:lstStyle/>
          <a:p>
            <a:r>
              <a:rPr lang="it-IT" dirty="0" err="1" smtClean="0"/>
              <a:t>Cracow</a:t>
            </a:r>
            <a:r>
              <a:rPr lang="it-IT" dirty="0" smtClean="0"/>
              <a:t> 15-19 </a:t>
            </a:r>
            <a:r>
              <a:rPr lang="it-IT" dirty="0" err="1" smtClean="0"/>
              <a:t>eptember</a:t>
            </a:r>
            <a:endParaRPr lang="it-IT" dirty="0"/>
          </a:p>
        </p:txBody>
      </p:sp>
      <p:sp>
        <p:nvSpPr>
          <p:cNvPr id="24578" name="Rectangle 2"/>
          <p:cNvSpPr>
            <a:spLocks noChangeArrowheads="1"/>
          </p:cNvSpPr>
          <p:nvPr/>
        </p:nvSpPr>
        <p:spPr bwMode="auto">
          <a:xfrm>
            <a:off x="2071670" y="428604"/>
            <a:ext cx="4653838" cy="584775"/>
          </a:xfrm>
          <a:prstGeom prst="rect">
            <a:avLst/>
          </a:prstGeom>
          <a:noFill/>
          <a:ln w="9525">
            <a:noFill/>
            <a:miter lim="800000"/>
            <a:headEnd/>
            <a:tailEnd/>
          </a:ln>
          <a:effectLst/>
        </p:spPr>
        <p:txBody>
          <a:bodyPr wrap="none" anchor="ctr">
            <a:spAutoFit/>
          </a:bodyPr>
          <a:lstStyle/>
          <a:p>
            <a:r>
              <a:rPr lang="en-GB" sz="3200" dirty="0" smtClean="0">
                <a:solidFill>
                  <a:schemeClr val="tx2"/>
                </a:solidFill>
              </a:rPr>
              <a:t>VERSUS Priority </a:t>
            </a:r>
            <a:r>
              <a:rPr lang="en-GB" sz="3200" dirty="0">
                <a:solidFill>
                  <a:schemeClr val="tx2"/>
                </a:solidFill>
              </a:rPr>
              <a:t>Project</a:t>
            </a:r>
            <a:endParaRPr lang="it-IT" sz="3200" dirty="0">
              <a:solidFill>
                <a:schemeClr val="tx2"/>
              </a:solidFill>
            </a:endParaRPr>
          </a:p>
        </p:txBody>
      </p:sp>
      <p:grpSp>
        <p:nvGrpSpPr>
          <p:cNvPr id="2" name="Group 9"/>
          <p:cNvGrpSpPr>
            <a:grpSpLocks/>
          </p:cNvGrpSpPr>
          <p:nvPr/>
        </p:nvGrpSpPr>
        <p:grpSpPr bwMode="auto">
          <a:xfrm>
            <a:off x="179388" y="188913"/>
            <a:ext cx="8755062" cy="885825"/>
            <a:chOff x="113" y="119"/>
            <a:chExt cx="5515" cy="558"/>
          </a:xfrm>
        </p:grpSpPr>
        <p:pic>
          <p:nvPicPr>
            <p:cNvPr id="24586" name="Picture 10" descr="logoUSAM"/>
            <p:cNvPicPr>
              <a:picLocks noChangeAspect="1" noChangeArrowheads="1"/>
            </p:cNvPicPr>
            <p:nvPr/>
          </p:nvPicPr>
          <p:blipFill>
            <a:blip r:embed="rId2"/>
            <a:srcRect/>
            <a:stretch>
              <a:fillRect/>
            </a:stretch>
          </p:blipFill>
          <p:spPr bwMode="auto">
            <a:xfrm>
              <a:off x="5148" y="164"/>
              <a:ext cx="480" cy="480"/>
            </a:xfrm>
            <a:prstGeom prst="rect">
              <a:avLst/>
            </a:prstGeom>
            <a:noFill/>
          </p:spPr>
        </p:pic>
        <p:pic>
          <p:nvPicPr>
            <p:cNvPr id="24587" name="Picture 11" descr="logo1st"/>
            <p:cNvPicPr>
              <a:picLocks noChangeAspect="1" noChangeArrowheads="1"/>
            </p:cNvPicPr>
            <p:nvPr/>
          </p:nvPicPr>
          <p:blipFill>
            <a:blip r:embed="rId3"/>
            <a:srcRect/>
            <a:stretch>
              <a:fillRect/>
            </a:stretch>
          </p:blipFill>
          <p:spPr bwMode="auto">
            <a:xfrm>
              <a:off x="113" y="119"/>
              <a:ext cx="498" cy="558"/>
            </a:xfrm>
            <a:prstGeom prst="rect">
              <a:avLst/>
            </a:prstGeom>
            <a:noFill/>
          </p:spPr>
        </p:pic>
      </p:grpSp>
      <p:sp>
        <p:nvSpPr>
          <p:cNvPr id="24588" name="Rectangle 12"/>
          <p:cNvSpPr>
            <a:spLocks noChangeArrowheads="1"/>
          </p:cNvSpPr>
          <p:nvPr/>
        </p:nvSpPr>
        <p:spPr bwMode="auto">
          <a:xfrm>
            <a:off x="1000100" y="2071678"/>
            <a:ext cx="7561262" cy="4143404"/>
          </a:xfrm>
          <a:prstGeom prst="rect">
            <a:avLst/>
          </a:prstGeom>
          <a:noFill/>
          <a:ln w="9525">
            <a:noFill/>
            <a:miter lim="800000"/>
            <a:headEnd/>
            <a:tailEnd/>
          </a:ln>
          <a:effectLst/>
        </p:spPr>
        <p:txBody>
          <a:bodyPr/>
          <a:lstStyle/>
          <a:p>
            <a:pPr marL="342900" indent="-342900">
              <a:spcBef>
                <a:spcPct val="20000"/>
              </a:spcBef>
              <a:buClr>
                <a:schemeClr val="tx1"/>
              </a:buClr>
              <a:buSzPct val="75000"/>
              <a:buFont typeface="Arial" pitchFamily="34" charset="0"/>
              <a:buChar char="•"/>
              <a:tabLst>
                <a:tab pos="447675" algn="l"/>
              </a:tabLst>
            </a:pPr>
            <a:endParaRPr lang="de-CH" b="1" dirty="0" smtClean="0"/>
          </a:p>
          <a:p>
            <a:pPr marL="342900" indent="-342900">
              <a:spcBef>
                <a:spcPct val="20000"/>
              </a:spcBef>
              <a:buClr>
                <a:schemeClr val="tx1"/>
              </a:buClr>
              <a:buSzPct val="75000"/>
              <a:buFont typeface="Arial" pitchFamily="34" charset="0"/>
              <a:buChar char="•"/>
              <a:tabLst>
                <a:tab pos="447675" algn="l"/>
              </a:tabLst>
            </a:pPr>
            <a:r>
              <a:rPr lang="en-GB" dirty="0" smtClean="0"/>
              <a:t>VERSUS was planned (with some changes during its life) on 10 tasks (form 0 to 9)</a:t>
            </a:r>
          </a:p>
          <a:p>
            <a:pPr marL="342900" indent="-342900">
              <a:spcBef>
                <a:spcPct val="20000"/>
              </a:spcBef>
              <a:buClr>
                <a:schemeClr val="tx1"/>
              </a:buClr>
              <a:buSzPct val="75000"/>
              <a:buFont typeface="Arial" pitchFamily="34" charset="0"/>
              <a:buChar char="•"/>
              <a:tabLst>
                <a:tab pos="447675" algn="l"/>
              </a:tabLst>
            </a:pPr>
            <a:endParaRPr lang="en-GB" dirty="0" smtClean="0"/>
          </a:p>
          <a:p>
            <a:pPr marL="342900" indent="-342900">
              <a:spcBef>
                <a:spcPct val="20000"/>
              </a:spcBef>
              <a:buClr>
                <a:schemeClr val="tx1"/>
              </a:buClr>
              <a:buSzPct val="75000"/>
              <a:buFont typeface="Arial" pitchFamily="34" charset="0"/>
              <a:buChar char="•"/>
              <a:tabLst>
                <a:tab pos="447675" algn="l"/>
              </a:tabLst>
            </a:pPr>
            <a:r>
              <a:rPr lang="en-GB" dirty="0" smtClean="0"/>
              <a:t>All the tasks have been completed except task 8  and task 9</a:t>
            </a:r>
          </a:p>
          <a:p>
            <a:pPr marL="342900" indent="-342900">
              <a:spcBef>
                <a:spcPct val="20000"/>
              </a:spcBef>
              <a:buClr>
                <a:schemeClr val="tx1"/>
              </a:buClr>
              <a:buSzPct val="75000"/>
              <a:buFont typeface="Arial" pitchFamily="34" charset="0"/>
              <a:buChar char="•"/>
              <a:tabLst>
                <a:tab pos="447675" algn="l"/>
              </a:tabLst>
            </a:pPr>
            <a:endParaRPr lang="en-GB" dirty="0" smtClean="0"/>
          </a:p>
          <a:p>
            <a:pPr marL="342900" indent="-342900">
              <a:spcBef>
                <a:spcPct val="20000"/>
              </a:spcBef>
              <a:buClr>
                <a:schemeClr val="tx1"/>
              </a:buClr>
              <a:buSzPct val="75000"/>
              <a:buFont typeface="Arial" pitchFamily="34" charset="0"/>
              <a:buChar char="•"/>
              <a:tabLst>
                <a:tab pos="447675" algn="l"/>
              </a:tabLst>
            </a:pPr>
            <a:r>
              <a:rPr lang="en-GB" dirty="0" smtClean="0"/>
              <a:t>Task 8: test phase is ongoing just in these days</a:t>
            </a:r>
          </a:p>
          <a:p>
            <a:pPr marL="342900" indent="-342900">
              <a:spcBef>
                <a:spcPct val="20000"/>
              </a:spcBef>
              <a:buClr>
                <a:schemeClr val="tx1"/>
              </a:buClr>
              <a:buSzPct val="75000"/>
              <a:buFont typeface="Arial" pitchFamily="34" charset="0"/>
              <a:buChar char="•"/>
              <a:tabLst>
                <a:tab pos="447675" algn="l"/>
              </a:tabLst>
            </a:pPr>
            <a:endParaRPr lang="en-GB" dirty="0" smtClean="0"/>
          </a:p>
          <a:p>
            <a:pPr marL="342900" indent="-342900">
              <a:spcBef>
                <a:spcPct val="20000"/>
              </a:spcBef>
              <a:buClr>
                <a:schemeClr val="tx1"/>
              </a:buClr>
              <a:buSzPct val="75000"/>
              <a:buFont typeface="Arial" pitchFamily="34" charset="0"/>
              <a:buChar char="•"/>
              <a:tabLst>
                <a:tab pos="447675" algn="l"/>
              </a:tabLst>
            </a:pPr>
            <a:r>
              <a:rPr lang="en-GB" dirty="0" smtClean="0"/>
              <a:t>Task 9: “plug and play” installation of the package providing all the software and modules it’s also ongoing, but at the same time is “pending” waiting for the final version f the package</a:t>
            </a:r>
          </a:p>
        </p:txBody>
      </p:sp>
      <p:sp>
        <p:nvSpPr>
          <p:cNvPr id="9" name="Rettangolo 8"/>
          <p:cNvSpPr/>
          <p:nvPr/>
        </p:nvSpPr>
        <p:spPr>
          <a:xfrm>
            <a:off x="2857488" y="1214422"/>
            <a:ext cx="3429024" cy="369332"/>
          </a:xfrm>
          <a:prstGeom prst="rect">
            <a:avLst/>
          </a:prstGeom>
        </p:spPr>
        <p:txBody>
          <a:bodyPr wrap="square">
            <a:spAutoFit/>
          </a:bodyPr>
          <a:lstStyle/>
          <a:p>
            <a:pPr marL="342900" lvl="0" indent="-342900" algn="ctr">
              <a:spcBef>
                <a:spcPct val="20000"/>
              </a:spcBef>
              <a:buClr>
                <a:srgbClr val="003366"/>
              </a:buClr>
              <a:buSzPct val="75000"/>
              <a:tabLst>
                <a:tab pos="447675" algn="l"/>
              </a:tabLst>
            </a:pPr>
            <a:r>
              <a:rPr lang="de-CH" b="1" dirty="0" smtClean="0">
                <a:solidFill>
                  <a:srgbClr val="003366"/>
                </a:solidFill>
              </a:rPr>
              <a:t>(ALMOST) Final Report</a:t>
            </a:r>
            <a:endParaRPr lang="de-CH" b="1" dirty="0">
              <a:solidFill>
                <a:srgbClr val="003366"/>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data 1"/>
          <p:cNvSpPr>
            <a:spLocks noGrp="1"/>
          </p:cNvSpPr>
          <p:nvPr>
            <p:ph type="dt" sz="half" idx="10"/>
          </p:nvPr>
        </p:nvSpPr>
        <p:spPr/>
        <p:txBody>
          <a:bodyPr/>
          <a:lstStyle/>
          <a:p>
            <a:r>
              <a:rPr lang="it-IT" dirty="0" smtClean="0"/>
              <a:t>10° </a:t>
            </a:r>
            <a:r>
              <a:rPr lang="it-IT" dirty="0" err="1"/>
              <a:t>General</a:t>
            </a:r>
            <a:r>
              <a:rPr lang="it-IT" dirty="0"/>
              <a:t> Meeting</a:t>
            </a:r>
          </a:p>
        </p:txBody>
      </p:sp>
      <p:sp>
        <p:nvSpPr>
          <p:cNvPr id="8" name="Segnaposto piè di pagina 2"/>
          <p:cNvSpPr>
            <a:spLocks noGrp="1"/>
          </p:cNvSpPr>
          <p:nvPr>
            <p:ph type="ftr" sz="quarter" idx="11"/>
          </p:nvPr>
        </p:nvSpPr>
        <p:spPr/>
        <p:txBody>
          <a:bodyPr/>
          <a:lstStyle/>
          <a:p>
            <a:r>
              <a:rPr lang="it-IT" dirty="0" err="1" smtClean="0"/>
              <a:t>Cracow</a:t>
            </a:r>
            <a:r>
              <a:rPr lang="it-IT" dirty="0" smtClean="0"/>
              <a:t> 15-19 </a:t>
            </a:r>
            <a:r>
              <a:rPr lang="it-IT" dirty="0" err="1" smtClean="0"/>
              <a:t>eptember</a:t>
            </a:r>
            <a:endParaRPr lang="it-IT" dirty="0"/>
          </a:p>
        </p:txBody>
      </p:sp>
      <p:sp>
        <p:nvSpPr>
          <p:cNvPr id="24578" name="Rectangle 2"/>
          <p:cNvSpPr>
            <a:spLocks noChangeArrowheads="1"/>
          </p:cNvSpPr>
          <p:nvPr/>
        </p:nvSpPr>
        <p:spPr bwMode="auto">
          <a:xfrm>
            <a:off x="2071670" y="428604"/>
            <a:ext cx="4653838" cy="584775"/>
          </a:xfrm>
          <a:prstGeom prst="rect">
            <a:avLst/>
          </a:prstGeom>
          <a:noFill/>
          <a:ln w="9525">
            <a:noFill/>
            <a:miter lim="800000"/>
            <a:headEnd/>
            <a:tailEnd/>
          </a:ln>
          <a:effectLst/>
        </p:spPr>
        <p:txBody>
          <a:bodyPr wrap="none" anchor="ctr">
            <a:spAutoFit/>
          </a:bodyPr>
          <a:lstStyle/>
          <a:p>
            <a:r>
              <a:rPr lang="en-GB" sz="3200" dirty="0" smtClean="0">
                <a:solidFill>
                  <a:schemeClr val="tx2"/>
                </a:solidFill>
              </a:rPr>
              <a:t>VERSUS Priority </a:t>
            </a:r>
            <a:r>
              <a:rPr lang="en-GB" sz="3200" dirty="0">
                <a:solidFill>
                  <a:schemeClr val="tx2"/>
                </a:solidFill>
              </a:rPr>
              <a:t>Project</a:t>
            </a:r>
            <a:endParaRPr lang="it-IT" sz="3200" dirty="0">
              <a:solidFill>
                <a:schemeClr val="tx2"/>
              </a:solidFill>
            </a:endParaRPr>
          </a:p>
        </p:txBody>
      </p:sp>
      <p:grpSp>
        <p:nvGrpSpPr>
          <p:cNvPr id="2" name="Group 9"/>
          <p:cNvGrpSpPr>
            <a:grpSpLocks/>
          </p:cNvGrpSpPr>
          <p:nvPr/>
        </p:nvGrpSpPr>
        <p:grpSpPr bwMode="auto">
          <a:xfrm>
            <a:off x="179388" y="188913"/>
            <a:ext cx="8755062" cy="885825"/>
            <a:chOff x="113" y="119"/>
            <a:chExt cx="5515" cy="558"/>
          </a:xfrm>
        </p:grpSpPr>
        <p:pic>
          <p:nvPicPr>
            <p:cNvPr id="24586" name="Picture 10" descr="logoUSAM"/>
            <p:cNvPicPr>
              <a:picLocks noChangeAspect="1" noChangeArrowheads="1"/>
            </p:cNvPicPr>
            <p:nvPr/>
          </p:nvPicPr>
          <p:blipFill>
            <a:blip r:embed="rId2"/>
            <a:srcRect/>
            <a:stretch>
              <a:fillRect/>
            </a:stretch>
          </p:blipFill>
          <p:spPr bwMode="auto">
            <a:xfrm>
              <a:off x="5148" y="164"/>
              <a:ext cx="480" cy="480"/>
            </a:xfrm>
            <a:prstGeom prst="rect">
              <a:avLst/>
            </a:prstGeom>
            <a:noFill/>
          </p:spPr>
        </p:pic>
        <p:pic>
          <p:nvPicPr>
            <p:cNvPr id="24587" name="Picture 11" descr="logo1st"/>
            <p:cNvPicPr>
              <a:picLocks noChangeAspect="1" noChangeArrowheads="1"/>
            </p:cNvPicPr>
            <p:nvPr/>
          </p:nvPicPr>
          <p:blipFill>
            <a:blip r:embed="rId3"/>
            <a:srcRect/>
            <a:stretch>
              <a:fillRect/>
            </a:stretch>
          </p:blipFill>
          <p:spPr bwMode="auto">
            <a:xfrm>
              <a:off x="113" y="119"/>
              <a:ext cx="498" cy="558"/>
            </a:xfrm>
            <a:prstGeom prst="rect">
              <a:avLst/>
            </a:prstGeom>
            <a:noFill/>
          </p:spPr>
        </p:pic>
      </p:grpSp>
      <p:sp>
        <p:nvSpPr>
          <p:cNvPr id="24588" name="Rectangle 12"/>
          <p:cNvSpPr>
            <a:spLocks noChangeArrowheads="1"/>
          </p:cNvSpPr>
          <p:nvPr/>
        </p:nvSpPr>
        <p:spPr bwMode="auto">
          <a:xfrm>
            <a:off x="1000100" y="2071678"/>
            <a:ext cx="7561262" cy="4143404"/>
          </a:xfrm>
          <a:prstGeom prst="rect">
            <a:avLst/>
          </a:prstGeom>
          <a:noFill/>
          <a:ln w="9525">
            <a:noFill/>
            <a:miter lim="800000"/>
            <a:headEnd/>
            <a:tailEnd/>
          </a:ln>
          <a:effectLst/>
        </p:spPr>
        <p:txBody>
          <a:bodyPr/>
          <a:lstStyle/>
          <a:p>
            <a:pPr marL="342900" indent="-342900">
              <a:spcBef>
                <a:spcPct val="20000"/>
              </a:spcBef>
              <a:buClr>
                <a:schemeClr val="tx1"/>
              </a:buClr>
              <a:buSzPct val="75000"/>
              <a:buFont typeface="Arial" pitchFamily="34" charset="0"/>
              <a:buChar char="•"/>
              <a:tabLst>
                <a:tab pos="447675" algn="l"/>
              </a:tabLst>
            </a:pPr>
            <a:endParaRPr lang="de-CH" b="1" dirty="0" smtClean="0"/>
          </a:p>
          <a:p>
            <a:pPr marL="342900" indent="-342900">
              <a:spcBef>
                <a:spcPct val="20000"/>
              </a:spcBef>
              <a:buClr>
                <a:schemeClr val="tx1"/>
              </a:buClr>
              <a:buSzPct val="75000"/>
              <a:tabLst>
                <a:tab pos="447675" algn="l"/>
              </a:tabLst>
            </a:pPr>
            <a:r>
              <a:rPr lang="de-CH" b="1" dirty="0" smtClean="0"/>
              <a:t>Final Version?</a:t>
            </a:r>
          </a:p>
          <a:p>
            <a:pPr marL="342900" indent="-342900">
              <a:spcBef>
                <a:spcPct val="20000"/>
              </a:spcBef>
              <a:buClr>
                <a:schemeClr val="tx1"/>
              </a:buClr>
              <a:buSzPct val="75000"/>
              <a:tabLst>
                <a:tab pos="447675" algn="l"/>
              </a:tabLst>
            </a:pPr>
            <a:endParaRPr lang="de-CH" b="1" dirty="0" smtClean="0"/>
          </a:p>
          <a:p>
            <a:pPr marL="342900" indent="-342900">
              <a:spcBef>
                <a:spcPct val="20000"/>
              </a:spcBef>
              <a:buClr>
                <a:schemeClr val="tx1"/>
              </a:buClr>
              <a:buSzPct val="75000"/>
              <a:buFont typeface="Arial" pitchFamily="34" charset="0"/>
              <a:buChar char="•"/>
              <a:tabLst>
                <a:tab pos="447675" algn="l"/>
              </a:tabLst>
            </a:pPr>
            <a:r>
              <a:rPr lang="de-CH" b="1" dirty="0" err="1" smtClean="0"/>
              <a:t>Some</a:t>
            </a:r>
            <a:r>
              <a:rPr lang="de-CH" b="1" dirty="0" smtClean="0"/>
              <a:t> </a:t>
            </a:r>
            <a:r>
              <a:rPr lang="de-CH" b="1" dirty="0" err="1" smtClean="0"/>
              <a:t>cosmetics</a:t>
            </a:r>
            <a:r>
              <a:rPr lang="de-CH" b="1" dirty="0" smtClean="0"/>
              <a:t> </a:t>
            </a:r>
            <a:r>
              <a:rPr lang="de-CH" b="1" dirty="0" err="1" smtClean="0"/>
              <a:t>changes</a:t>
            </a:r>
            <a:r>
              <a:rPr lang="de-CH" b="1" dirty="0" smtClean="0"/>
              <a:t>….</a:t>
            </a:r>
          </a:p>
          <a:p>
            <a:pPr marL="342900" indent="-342900">
              <a:spcBef>
                <a:spcPct val="20000"/>
              </a:spcBef>
              <a:buClr>
                <a:schemeClr val="tx1"/>
              </a:buClr>
              <a:buSzPct val="75000"/>
              <a:buFont typeface="Arial" pitchFamily="34" charset="0"/>
              <a:buChar char="•"/>
              <a:tabLst>
                <a:tab pos="447675" algn="l"/>
              </a:tabLst>
            </a:pPr>
            <a:endParaRPr lang="de-CH" b="1" dirty="0" smtClean="0"/>
          </a:p>
          <a:p>
            <a:pPr marL="342900" indent="-342900">
              <a:spcBef>
                <a:spcPct val="20000"/>
              </a:spcBef>
              <a:buClr>
                <a:schemeClr val="tx1"/>
              </a:buClr>
              <a:buSzPct val="75000"/>
              <a:buFont typeface="Arial" pitchFamily="34" charset="0"/>
              <a:buChar char="•"/>
              <a:tabLst>
                <a:tab pos="447675" algn="l"/>
              </a:tabLst>
            </a:pPr>
            <a:r>
              <a:rPr lang="de-CH" b="1" dirty="0" err="1" smtClean="0"/>
              <a:t>Some</a:t>
            </a:r>
            <a:r>
              <a:rPr lang="de-CH" b="1" dirty="0" smtClean="0"/>
              <a:t> „last </a:t>
            </a:r>
            <a:r>
              <a:rPr lang="de-CH" b="1" dirty="0" err="1" smtClean="0"/>
              <a:t>minute</a:t>
            </a:r>
            <a:r>
              <a:rPr lang="de-CH" b="1" dirty="0" smtClean="0"/>
              <a:t>“ </a:t>
            </a:r>
            <a:r>
              <a:rPr lang="de-CH" b="1" dirty="0" err="1" smtClean="0"/>
              <a:t>updates</a:t>
            </a:r>
            <a:endParaRPr lang="de-CH" b="1" dirty="0" smtClean="0"/>
          </a:p>
          <a:p>
            <a:pPr marL="342900" indent="-342900">
              <a:spcBef>
                <a:spcPct val="20000"/>
              </a:spcBef>
              <a:buClr>
                <a:schemeClr val="tx1"/>
              </a:buClr>
              <a:buSzPct val="75000"/>
              <a:buFont typeface="Arial" pitchFamily="34" charset="0"/>
              <a:buChar char="•"/>
              <a:tabLst>
                <a:tab pos="447675" algn="l"/>
              </a:tabLst>
            </a:pPr>
            <a:endParaRPr lang="de-CH" b="1" dirty="0" smtClean="0"/>
          </a:p>
          <a:p>
            <a:pPr marL="342900" indent="-342900">
              <a:spcBef>
                <a:spcPct val="20000"/>
              </a:spcBef>
              <a:buClr>
                <a:schemeClr val="tx1"/>
              </a:buClr>
              <a:buSzPct val="75000"/>
              <a:buFont typeface="Arial" pitchFamily="34" charset="0"/>
              <a:buChar char="•"/>
              <a:tabLst>
                <a:tab pos="447675" algn="l"/>
              </a:tabLst>
            </a:pPr>
            <a:r>
              <a:rPr lang="de-CH" b="1" dirty="0" err="1" smtClean="0"/>
              <a:t>Some</a:t>
            </a:r>
            <a:r>
              <a:rPr lang="de-CH" b="1" dirty="0" smtClean="0"/>
              <a:t> „last </a:t>
            </a:r>
            <a:r>
              <a:rPr lang="de-CH" b="1" dirty="0" err="1" smtClean="0"/>
              <a:t>minute</a:t>
            </a:r>
            <a:r>
              <a:rPr lang="de-CH" b="1" dirty="0" smtClean="0"/>
              <a:t>“ </a:t>
            </a:r>
            <a:r>
              <a:rPr lang="de-CH" b="1" dirty="0" err="1" smtClean="0"/>
              <a:t>requirements</a:t>
            </a:r>
            <a:r>
              <a:rPr lang="de-CH" b="1" dirty="0" smtClean="0"/>
              <a:t> </a:t>
            </a:r>
            <a:r>
              <a:rPr lang="de-CH" b="1" dirty="0" err="1" smtClean="0"/>
              <a:t>from</a:t>
            </a:r>
            <a:r>
              <a:rPr lang="de-CH" b="1" dirty="0" smtClean="0"/>
              <a:t> WG5</a:t>
            </a:r>
          </a:p>
          <a:p>
            <a:pPr marL="342900" indent="-342900">
              <a:spcBef>
                <a:spcPct val="20000"/>
              </a:spcBef>
              <a:buClr>
                <a:schemeClr val="tx1"/>
              </a:buClr>
              <a:buSzPct val="75000"/>
              <a:buFont typeface="Arial" pitchFamily="34" charset="0"/>
              <a:buChar char="•"/>
              <a:tabLst>
                <a:tab pos="447675" algn="l"/>
              </a:tabLst>
            </a:pPr>
            <a:endParaRPr lang="de-CH" b="1" dirty="0" smtClean="0"/>
          </a:p>
          <a:p>
            <a:pPr marL="342900" indent="-342900">
              <a:spcBef>
                <a:spcPct val="20000"/>
              </a:spcBef>
              <a:buClr>
                <a:schemeClr val="tx1"/>
              </a:buClr>
              <a:buSzPct val="75000"/>
              <a:buFont typeface="Arial" pitchFamily="34" charset="0"/>
              <a:buChar char="•"/>
              <a:tabLst>
                <a:tab pos="447675" algn="l"/>
              </a:tabLst>
            </a:pPr>
            <a:r>
              <a:rPr lang="de-CH" b="1" dirty="0" smtClean="0"/>
              <a:t>Waiting </a:t>
            </a:r>
            <a:r>
              <a:rPr lang="de-CH" b="1" dirty="0" err="1" smtClean="0"/>
              <a:t>for</a:t>
            </a:r>
            <a:r>
              <a:rPr lang="de-CH" b="1" dirty="0" smtClean="0"/>
              <a:t> </a:t>
            </a:r>
            <a:r>
              <a:rPr lang="de-CH" b="1" dirty="0" err="1" smtClean="0"/>
              <a:t>the</a:t>
            </a:r>
            <a:r>
              <a:rPr lang="de-CH" b="1" dirty="0" smtClean="0"/>
              <a:t> end </a:t>
            </a:r>
            <a:r>
              <a:rPr lang="de-CH" b="1" dirty="0" err="1" smtClean="0"/>
              <a:t>of</a:t>
            </a:r>
            <a:r>
              <a:rPr lang="de-CH" b="1" dirty="0" smtClean="0"/>
              <a:t> </a:t>
            </a:r>
            <a:r>
              <a:rPr lang="de-CH" b="1" dirty="0" err="1" smtClean="0"/>
              <a:t>the</a:t>
            </a:r>
            <a:r>
              <a:rPr lang="de-CH" b="1" dirty="0" smtClean="0"/>
              <a:t> </a:t>
            </a:r>
            <a:r>
              <a:rPr lang="de-CH" b="1" dirty="0" err="1" smtClean="0"/>
              <a:t>test</a:t>
            </a:r>
            <a:r>
              <a:rPr lang="de-CH" b="1" dirty="0" smtClean="0"/>
              <a:t> </a:t>
            </a:r>
            <a:r>
              <a:rPr lang="de-CH" b="1" dirty="0" err="1" smtClean="0"/>
              <a:t>phase</a:t>
            </a:r>
            <a:r>
              <a:rPr lang="de-CH" b="1" dirty="0" smtClean="0"/>
              <a:t> </a:t>
            </a:r>
            <a:r>
              <a:rPr lang="de-CH" b="1" dirty="0" err="1" smtClean="0"/>
              <a:t>searching</a:t>
            </a:r>
            <a:r>
              <a:rPr lang="de-CH" b="1" dirty="0" smtClean="0"/>
              <a:t> </a:t>
            </a:r>
            <a:r>
              <a:rPr lang="de-CH" b="1" dirty="0" err="1" smtClean="0"/>
              <a:t>for</a:t>
            </a:r>
            <a:r>
              <a:rPr lang="de-CH" b="1" dirty="0" smtClean="0"/>
              <a:t> </a:t>
            </a:r>
            <a:r>
              <a:rPr lang="de-CH" b="1" dirty="0" err="1" smtClean="0"/>
              <a:t>bugs</a:t>
            </a:r>
            <a:r>
              <a:rPr lang="de-CH" b="1" dirty="0" smtClean="0"/>
              <a:t>….</a:t>
            </a:r>
          </a:p>
          <a:p>
            <a:pPr marL="342900" indent="-342900">
              <a:spcBef>
                <a:spcPct val="20000"/>
              </a:spcBef>
              <a:buClr>
                <a:schemeClr val="tx1"/>
              </a:buClr>
              <a:buSzPct val="75000"/>
              <a:buFont typeface="Arial" pitchFamily="34" charset="0"/>
              <a:buChar char="•"/>
              <a:tabLst>
                <a:tab pos="447675" algn="l"/>
              </a:tabLst>
            </a:pPr>
            <a:endParaRPr lang="de-CH" b="1" dirty="0" smtClean="0"/>
          </a:p>
          <a:p>
            <a:pPr marL="342900" indent="-342900">
              <a:spcBef>
                <a:spcPct val="20000"/>
              </a:spcBef>
              <a:buClr>
                <a:schemeClr val="tx1"/>
              </a:buClr>
              <a:buSzPct val="75000"/>
              <a:buFont typeface="Arial" pitchFamily="34" charset="0"/>
              <a:buChar char="•"/>
              <a:tabLst>
                <a:tab pos="447675" algn="l"/>
              </a:tabLst>
            </a:pPr>
            <a:r>
              <a:rPr lang="de-CH" b="1" dirty="0" smtClean="0"/>
              <a:t>…</a:t>
            </a:r>
            <a:r>
              <a:rPr lang="de-CH" b="1" dirty="0" err="1" smtClean="0"/>
              <a:t>and</a:t>
            </a:r>
            <a:r>
              <a:rPr lang="de-CH" b="1" dirty="0" smtClean="0"/>
              <a:t> also </a:t>
            </a:r>
            <a:r>
              <a:rPr lang="de-CH" b="1" dirty="0" err="1" smtClean="0"/>
              <a:t>some</a:t>
            </a:r>
            <a:r>
              <a:rPr lang="de-CH" b="1" dirty="0" smtClean="0"/>
              <a:t> time </a:t>
            </a:r>
            <a:r>
              <a:rPr lang="de-CH" b="1" dirty="0" err="1" smtClean="0"/>
              <a:t>to</a:t>
            </a:r>
            <a:r>
              <a:rPr lang="de-CH" b="1" dirty="0" smtClean="0"/>
              <a:t> </a:t>
            </a:r>
            <a:r>
              <a:rPr lang="de-CH" b="1" dirty="0" err="1" smtClean="0"/>
              <a:t>organise</a:t>
            </a:r>
            <a:r>
              <a:rPr lang="de-CH" b="1" dirty="0" smtClean="0"/>
              <a:t> </a:t>
            </a:r>
            <a:r>
              <a:rPr lang="de-CH" b="1" dirty="0" err="1" smtClean="0"/>
              <a:t>the</a:t>
            </a:r>
            <a:r>
              <a:rPr lang="de-CH" b="1" dirty="0" smtClean="0"/>
              <a:t> </a:t>
            </a:r>
            <a:r>
              <a:rPr lang="de-CH" b="1" dirty="0" err="1" smtClean="0"/>
              <a:t>workshop</a:t>
            </a:r>
            <a:r>
              <a:rPr lang="de-CH" b="1" dirty="0" smtClean="0"/>
              <a:t>…</a:t>
            </a:r>
          </a:p>
          <a:p>
            <a:pPr marL="342900" indent="-342900">
              <a:spcBef>
                <a:spcPct val="20000"/>
              </a:spcBef>
              <a:buClr>
                <a:schemeClr val="tx1"/>
              </a:buClr>
              <a:buSzPct val="75000"/>
              <a:buFont typeface="Arial" pitchFamily="34" charset="0"/>
              <a:buChar char="•"/>
              <a:tabLst>
                <a:tab pos="447675" algn="l"/>
              </a:tabLst>
            </a:pPr>
            <a:endParaRPr lang="de-CH" b="1" dirty="0" smtClean="0"/>
          </a:p>
        </p:txBody>
      </p:sp>
      <p:sp>
        <p:nvSpPr>
          <p:cNvPr id="9" name="Rettangolo 8"/>
          <p:cNvSpPr/>
          <p:nvPr/>
        </p:nvSpPr>
        <p:spPr>
          <a:xfrm>
            <a:off x="2857488" y="1214422"/>
            <a:ext cx="3429024" cy="369332"/>
          </a:xfrm>
          <a:prstGeom prst="rect">
            <a:avLst/>
          </a:prstGeom>
        </p:spPr>
        <p:txBody>
          <a:bodyPr wrap="square">
            <a:spAutoFit/>
          </a:bodyPr>
          <a:lstStyle/>
          <a:p>
            <a:pPr marL="342900" lvl="0" indent="-342900" algn="ctr">
              <a:spcBef>
                <a:spcPct val="20000"/>
              </a:spcBef>
              <a:buClr>
                <a:srgbClr val="003366"/>
              </a:buClr>
              <a:buSzPct val="75000"/>
              <a:tabLst>
                <a:tab pos="447675" algn="l"/>
              </a:tabLst>
            </a:pPr>
            <a:r>
              <a:rPr lang="de-CH" b="1" dirty="0" smtClean="0">
                <a:solidFill>
                  <a:srgbClr val="003366"/>
                </a:solidFill>
              </a:rPr>
              <a:t>(ALMOST) Final Report</a:t>
            </a:r>
            <a:endParaRPr lang="de-CH" b="1" dirty="0">
              <a:solidFill>
                <a:srgbClr val="003366"/>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data 1"/>
          <p:cNvSpPr>
            <a:spLocks noGrp="1"/>
          </p:cNvSpPr>
          <p:nvPr>
            <p:ph type="dt" sz="half" idx="10"/>
          </p:nvPr>
        </p:nvSpPr>
        <p:spPr/>
        <p:txBody>
          <a:bodyPr/>
          <a:lstStyle/>
          <a:p>
            <a:r>
              <a:rPr lang="it-IT" dirty="0" smtClean="0"/>
              <a:t>10° </a:t>
            </a:r>
            <a:r>
              <a:rPr lang="it-IT" dirty="0" err="1"/>
              <a:t>General</a:t>
            </a:r>
            <a:r>
              <a:rPr lang="it-IT" dirty="0"/>
              <a:t> Meeting</a:t>
            </a:r>
          </a:p>
        </p:txBody>
      </p:sp>
      <p:sp>
        <p:nvSpPr>
          <p:cNvPr id="8" name="Segnaposto piè di pagina 2"/>
          <p:cNvSpPr>
            <a:spLocks noGrp="1"/>
          </p:cNvSpPr>
          <p:nvPr>
            <p:ph type="ftr" sz="quarter" idx="11"/>
          </p:nvPr>
        </p:nvSpPr>
        <p:spPr/>
        <p:txBody>
          <a:bodyPr/>
          <a:lstStyle/>
          <a:p>
            <a:r>
              <a:rPr lang="it-IT" dirty="0" err="1" smtClean="0"/>
              <a:t>Cracow</a:t>
            </a:r>
            <a:r>
              <a:rPr lang="it-IT" dirty="0" smtClean="0"/>
              <a:t> 15-19 </a:t>
            </a:r>
            <a:r>
              <a:rPr lang="it-IT" dirty="0" err="1" smtClean="0"/>
              <a:t>eptember</a:t>
            </a:r>
            <a:endParaRPr lang="it-IT" dirty="0"/>
          </a:p>
        </p:txBody>
      </p:sp>
      <p:sp>
        <p:nvSpPr>
          <p:cNvPr id="24578" name="Rectangle 2"/>
          <p:cNvSpPr>
            <a:spLocks noChangeArrowheads="1"/>
          </p:cNvSpPr>
          <p:nvPr/>
        </p:nvSpPr>
        <p:spPr bwMode="auto">
          <a:xfrm>
            <a:off x="2071670" y="428604"/>
            <a:ext cx="4653838" cy="584775"/>
          </a:xfrm>
          <a:prstGeom prst="rect">
            <a:avLst/>
          </a:prstGeom>
          <a:noFill/>
          <a:ln w="9525">
            <a:noFill/>
            <a:miter lim="800000"/>
            <a:headEnd/>
            <a:tailEnd/>
          </a:ln>
          <a:effectLst/>
        </p:spPr>
        <p:txBody>
          <a:bodyPr wrap="none" anchor="ctr">
            <a:spAutoFit/>
          </a:bodyPr>
          <a:lstStyle/>
          <a:p>
            <a:r>
              <a:rPr lang="en-GB" sz="3200" dirty="0" smtClean="0">
                <a:solidFill>
                  <a:schemeClr val="tx2"/>
                </a:solidFill>
              </a:rPr>
              <a:t>VERSUS Priority </a:t>
            </a:r>
            <a:r>
              <a:rPr lang="en-GB" sz="3200" dirty="0">
                <a:solidFill>
                  <a:schemeClr val="tx2"/>
                </a:solidFill>
              </a:rPr>
              <a:t>Project</a:t>
            </a:r>
            <a:endParaRPr lang="it-IT" sz="3200" dirty="0">
              <a:solidFill>
                <a:schemeClr val="tx2"/>
              </a:solidFill>
            </a:endParaRPr>
          </a:p>
        </p:txBody>
      </p:sp>
      <p:grpSp>
        <p:nvGrpSpPr>
          <p:cNvPr id="2" name="Group 9"/>
          <p:cNvGrpSpPr>
            <a:grpSpLocks/>
          </p:cNvGrpSpPr>
          <p:nvPr/>
        </p:nvGrpSpPr>
        <p:grpSpPr bwMode="auto">
          <a:xfrm>
            <a:off x="179388" y="188913"/>
            <a:ext cx="8755062" cy="885825"/>
            <a:chOff x="113" y="119"/>
            <a:chExt cx="5515" cy="558"/>
          </a:xfrm>
        </p:grpSpPr>
        <p:pic>
          <p:nvPicPr>
            <p:cNvPr id="24586" name="Picture 10" descr="logoUSAM"/>
            <p:cNvPicPr>
              <a:picLocks noChangeAspect="1" noChangeArrowheads="1"/>
            </p:cNvPicPr>
            <p:nvPr/>
          </p:nvPicPr>
          <p:blipFill>
            <a:blip r:embed="rId2"/>
            <a:srcRect/>
            <a:stretch>
              <a:fillRect/>
            </a:stretch>
          </p:blipFill>
          <p:spPr bwMode="auto">
            <a:xfrm>
              <a:off x="5148" y="164"/>
              <a:ext cx="480" cy="480"/>
            </a:xfrm>
            <a:prstGeom prst="rect">
              <a:avLst/>
            </a:prstGeom>
            <a:noFill/>
          </p:spPr>
        </p:pic>
        <p:pic>
          <p:nvPicPr>
            <p:cNvPr id="24587" name="Picture 11" descr="logo1st"/>
            <p:cNvPicPr>
              <a:picLocks noChangeAspect="1" noChangeArrowheads="1"/>
            </p:cNvPicPr>
            <p:nvPr/>
          </p:nvPicPr>
          <p:blipFill>
            <a:blip r:embed="rId3"/>
            <a:srcRect/>
            <a:stretch>
              <a:fillRect/>
            </a:stretch>
          </p:blipFill>
          <p:spPr bwMode="auto">
            <a:xfrm>
              <a:off x="113" y="119"/>
              <a:ext cx="498" cy="558"/>
            </a:xfrm>
            <a:prstGeom prst="rect">
              <a:avLst/>
            </a:prstGeom>
            <a:noFill/>
          </p:spPr>
        </p:pic>
      </p:grpSp>
      <p:sp>
        <p:nvSpPr>
          <p:cNvPr id="24588" name="Rectangle 12"/>
          <p:cNvSpPr>
            <a:spLocks noChangeArrowheads="1"/>
          </p:cNvSpPr>
          <p:nvPr/>
        </p:nvSpPr>
        <p:spPr bwMode="auto">
          <a:xfrm>
            <a:off x="1000100" y="2071678"/>
            <a:ext cx="7561262" cy="4143404"/>
          </a:xfrm>
          <a:prstGeom prst="rect">
            <a:avLst/>
          </a:prstGeom>
          <a:noFill/>
          <a:ln w="9525">
            <a:noFill/>
            <a:miter lim="800000"/>
            <a:headEnd/>
            <a:tailEnd/>
          </a:ln>
          <a:effectLst/>
        </p:spPr>
        <p:txBody>
          <a:bodyPr/>
          <a:lstStyle/>
          <a:p>
            <a:pPr marL="342900" indent="-342900">
              <a:spcBef>
                <a:spcPct val="20000"/>
              </a:spcBef>
              <a:buClr>
                <a:schemeClr val="tx1"/>
              </a:buClr>
              <a:buSzPct val="75000"/>
              <a:buFont typeface="Arial" pitchFamily="34" charset="0"/>
              <a:buChar char="•"/>
              <a:tabLst>
                <a:tab pos="447675" algn="l"/>
              </a:tabLst>
            </a:pPr>
            <a:endParaRPr lang="de-CH" b="1" dirty="0" smtClean="0"/>
          </a:p>
        </p:txBody>
      </p:sp>
      <p:sp>
        <p:nvSpPr>
          <p:cNvPr id="9" name="Rettangolo 8"/>
          <p:cNvSpPr/>
          <p:nvPr/>
        </p:nvSpPr>
        <p:spPr>
          <a:xfrm>
            <a:off x="2857488" y="1214422"/>
            <a:ext cx="3429024" cy="369332"/>
          </a:xfrm>
          <a:prstGeom prst="rect">
            <a:avLst/>
          </a:prstGeom>
        </p:spPr>
        <p:txBody>
          <a:bodyPr wrap="square">
            <a:spAutoFit/>
          </a:bodyPr>
          <a:lstStyle/>
          <a:p>
            <a:pPr marL="342900" lvl="0" indent="-342900" algn="ctr">
              <a:spcBef>
                <a:spcPct val="20000"/>
              </a:spcBef>
              <a:buClr>
                <a:srgbClr val="003366"/>
              </a:buClr>
              <a:buSzPct val="75000"/>
              <a:tabLst>
                <a:tab pos="447675" algn="l"/>
              </a:tabLst>
            </a:pPr>
            <a:r>
              <a:rPr lang="de-CH" b="1" dirty="0" smtClean="0">
                <a:solidFill>
                  <a:srgbClr val="003366"/>
                </a:solidFill>
              </a:rPr>
              <a:t>(ALMOST) Final Report</a:t>
            </a:r>
            <a:endParaRPr lang="de-CH" b="1" dirty="0">
              <a:solidFill>
                <a:srgbClr val="003366"/>
              </a:solidFill>
            </a:endParaRPr>
          </a:p>
        </p:txBody>
      </p:sp>
      <p:sp>
        <p:nvSpPr>
          <p:cNvPr id="2076" name="Rectangle 2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grpSp>
        <p:nvGrpSpPr>
          <p:cNvPr id="2049" name="Group 1"/>
          <p:cNvGrpSpPr>
            <a:grpSpLocks noChangeAspect="1"/>
          </p:cNvGrpSpPr>
          <p:nvPr/>
        </p:nvGrpSpPr>
        <p:grpSpPr bwMode="auto">
          <a:xfrm>
            <a:off x="1714480" y="1643050"/>
            <a:ext cx="6089893" cy="4641852"/>
            <a:chOff x="2276" y="8460"/>
            <a:chExt cx="10405" cy="7987"/>
          </a:xfrm>
        </p:grpSpPr>
        <p:sp>
          <p:nvSpPr>
            <p:cNvPr id="2075" name="AutoShape 27"/>
            <p:cNvSpPr>
              <a:spLocks noChangeAspect="1" noChangeArrowheads="1" noTextEdit="1"/>
            </p:cNvSpPr>
            <p:nvPr/>
          </p:nvSpPr>
          <p:spPr bwMode="auto">
            <a:xfrm>
              <a:off x="2276" y="8460"/>
              <a:ext cx="10405" cy="7987"/>
            </a:xfrm>
            <a:prstGeom prst="rect">
              <a:avLst/>
            </a:prstGeom>
            <a:noFill/>
          </p:spPr>
          <p:txBody>
            <a:bodyPr vert="horz" wrap="square" lIns="91440" tIns="45720" rIns="91440" bIns="45720" numCol="1" anchor="t" anchorCtr="0" compatLnSpc="1">
              <a:prstTxWarp prst="textNoShape">
                <a:avLst/>
              </a:prstTxWarp>
            </a:bodyPr>
            <a:lstStyle/>
            <a:p>
              <a:endParaRPr lang="it-IT"/>
            </a:p>
          </p:txBody>
        </p:sp>
        <p:sp>
          <p:nvSpPr>
            <p:cNvPr id="2074" name="AutoShape 26"/>
            <p:cNvSpPr>
              <a:spLocks noChangeArrowheads="1"/>
            </p:cNvSpPr>
            <p:nvPr/>
          </p:nvSpPr>
          <p:spPr bwMode="auto">
            <a:xfrm>
              <a:off x="4848" y="8670"/>
              <a:ext cx="7261" cy="4580"/>
            </a:xfrm>
            <a:prstGeom prst="flowChartMagneticDisk">
              <a:avLst/>
            </a:prstGeom>
            <a:gradFill rotWithShape="1">
              <a:gsLst>
                <a:gs pos="0">
                  <a:srgbClr val="FFFFB7"/>
                </a:gs>
                <a:gs pos="50000">
                  <a:srgbClr val="FFFFB7">
                    <a:gamma/>
                    <a:tint val="0"/>
                    <a:invGamma/>
                  </a:srgbClr>
                </a:gs>
                <a:gs pos="100000">
                  <a:srgbClr val="FFFFB7"/>
                </a:gs>
              </a:gsLst>
              <a:lin ang="5400000" scaled="1"/>
            </a:gradFill>
            <a:ln w="9525">
              <a:solidFill>
                <a:srgbClr val="000000"/>
              </a:solidFill>
              <a:round/>
              <a:headEnd/>
              <a:tailEnd/>
            </a:ln>
          </p:spPr>
          <p:txBody>
            <a:bodyPr vert="horz" wrap="square" lIns="67666" tIns="33833" rIns="67666" bIns="33833"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800" b="0" i="0" u="none" strike="noStrike" cap="none" normalizeH="0" baseline="0" smtClean="0">
                <a:ln>
                  <a:noFill/>
                </a:ln>
                <a:solidFill>
                  <a:schemeClr val="tx1"/>
                </a:solidFill>
                <a:effectLst/>
                <a:latin typeface="Arial" pitchFamily="34" charset="0"/>
              </a:endParaRPr>
            </a:p>
          </p:txBody>
        </p:sp>
        <p:sp>
          <p:nvSpPr>
            <p:cNvPr id="2073" name="AutoShape 25"/>
            <p:cNvSpPr>
              <a:spLocks noChangeArrowheads="1"/>
            </p:cNvSpPr>
            <p:nvPr/>
          </p:nvSpPr>
          <p:spPr bwMode="auto">
            <a:xfrm>
              <a:off x="4968" y="10065"/>
              <a:ext cx="1208" cy="603"/>
            </a:xfrm>
            <a:prstGeom prst="flowChartMagneticDisk">
              <a:avLst/>
            </a:prstGeom>
            <a:solidFill>
              <a:srgbClr val="FFFFAB"/>
            </a:solidFill>
            <a:ln w="9525">
              <a:solidFill>
                <a:srgbClr val="000000"/>
              </a:solidFill>
              <a:round/>
              <a:headEnd/>
              <a:tailEnd/>
            </a:ln>
          </p:spPr>
          <p:txBody>
            <a:bodyPr vert="horz" wrap="square" lIns="67666" tIns="33833" rIns="67666" bIns="33833"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OBS data</a:t>
              </a:r>
              <a:endParaRPr kumimoji="0" lang="en-GB" sz="1800" b="0" i="0" u="none" strike="noStrike" cap="none" normalizeH="0" baseline="0" smtClean="0">
                <a:ln>
                  <a:noFill/>
                </a:ln>
                <a:solidFill>
                  <a:schemeClr val="tx1"/>
                </a:solidFill>
                <a:effectLst/>
                <a:latin typeface="Arial" pitchFamily="34" charset="0"/>
              </a:endParaRPr>
            </a:p>
          </p:txBody>
        </p:sp>
        <p:sp>
          <p:nvSpPr>
            <p:cNvPr id="2072" name="AutoShape 24"/>
            <p:cNvSpPr>
              <a:spLocks noChangeArrowheads="1"/>
            </p:cNvSpPr>
            <p:nvPr/>
          </p:nvSpPr>
          <p:spPr bwMode="auto">
            <a:xfrm>
              <a:off x="8730" y="10356"/>
              <a:ext cx="2079" cy="733"/>
            </a:xfrm>
            <a:prstGeom prst="flowChartMagneticDisk">
              <a:avLst/>
            </a:prstGeom>
            <a:solidFill>
              <a:srgbClr val="FFFFAB"/>
            </a:solidFill>
            <a:ln w="9525">
              <a:solidFill>
                <a:srgbClr val="000000"/>
              </a:solidFill>
              <a:round/>
              <a:headEnd/>
              <a:tailEnd/>
            </a:ln>
          </p:spPr>
          <p:txBody>
            <a:bodyPr vert="horz" wrap="square" lIns="67666" tIns="33833" rIns="67666" bIns="33833"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Configuration data </a:t>
              </a:r>
              <a:endParaRPr kumimoji="0" lang="en-GB" sz="900" b="0" i="0" u="none" strike="noStrike" cap="none" normalizeH="0" baseline="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for verification</a:t>
              </a:r>
              <a:endParaRPr kumimoji="0" lang="en-GB" sz="1800" b="0" i="0" u="none" strike="noStrike" cap="none" normalizeH="0" baseline="0" smtClean="0">
                <a:ln>
                  <a:noFill/>
                </a:ln>
                <a:solidFill>
                  <a:schemeClr val="tx1"/>
                </a:solidFill>
                <a:effectLst/>
                <a:latin typeface="Arial" pitchFamily="34" charset="0"/>
              </a:endParaRPr>
            </a:p>
          </p:txBody>
        </p:sp>
        <p:sp>
          <p:nvSpPr>
            <p:cNvPr id="2071" name="AutoShape 23"/>
            <p:cNvSpPr>
              <a:spLocks noChangeArrowheads="1"/>
            </p:cNvSpPr>
            <p:nvPr/>
          </p:nvSpPr>
          <p:spPr bwMode="auto">
            <a:xfrm>
              <a:off x="8822" y="11695"/>
              <a:ext cx="2258" cy="951"/>
            </a:xfrm>
            <a:prstGeom prst="flowChartMagneticDisk">
              <a:avLst/>
            </a:prstGeom>
            <a:solidFill>
              <a:srgbClr val="FFFFAB"/>
            </a:solidFill>
            <a:ln w="9525">
              <a:solidFill>
                <a:srgbClr val="000000"/>
              </a:solidFill>
              <a:round/>
              <a:headEnd/>
              <a:tailEnd/>
            </a:ln>
          </p:spPr>
          <p:txBody>
            <a:bodyPr vert="horz" wrap="square" lIns="67666" tIns="33833" rIns="67666" bIns="33833"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Verification results</a:t>
              </a:r>
              <a:endParaRPr kumimoji="0" lang="en-GB" sz="900" b="0" i="0" u="none" strike="noStrike" cap="none" normalizeH="0" baseline="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(Scores and images)</a:t>
              </a:r>
              <a:endParaRPr kumimoji="0" lang="en-GB" sz="1800" b="0" i="0" u="none" strike="noStrike" cap="none" normalizeH="0" baseline="0" smtClean="0">
                <a:ln>
                  <a:noFill/>
                </a:ln>
                <a:solidFill>
                  <a:schemeClr val="tx1"/>
                </a:solidFill>
                <a:effectLst/>
                <a:latin typeface="Arial" pitchFamily="34" charset="0"/>
              </a:endParaRPr>
            </a:p>
          </p:txBody>
        </p:sp>
        <p:sp>
          <p:nvSpPr>
            <p:cNvPr id="2070" name="AutoShape 22"/>
            <p:cNvSpPr>
              <a:spLocks noChangeShapeType="1"/>
            </p:cNvSpPr>
            <p:nvPr/>
          </p:nvSpPr>
          <p:spPr bwMode="auto">
            <a:xfrm>
              <a:off x="5481" y="15520"/>
              <a:ext cx="0" cy="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it-IT"/>
            </a:p>
          </p:txBody>
        </p:sp>
        <p:sp>
          <p:nvSpPr>
            <p:cNvPr id="2069" name="AutoShape 21"/>
            <p:cNvSpPr>
              <a:spLocks noChangeShapeType="1"/>
            </p:cNvSpPr>
            <p:nvPr/>
          </p:nvSpPr>
          <p:spPr bwMode="auto">
            <a:xfrm>
              <a:off x="12109" y="10545"/>
              <a:ext cx="0" cy="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it-IT"/>
            </a:p>
          </p:txBody>
        </p:sp>
        <p:sp>
          <p:nvSpPr>
            <p:cNvPr id="2068" name="AutoShape 20"/>
            <p:cNvSpPr>
              <a:spLocks noChangeArrowheads="1"/>
            </p:cNvSpPr>
            <p:nvPr/>
          </p:nvSpPr>
          <p:spPr bwMode="auto">
            <a:xfrm>
              <a:off x="5481" y="13422"/>
              <a:ext cx="4426" cy="433"/>
            </a:xfrm>
            <a:prstGeom prst="flowChartPredefinedProcess">
              <a:avLst/>
            </a:prstGeom>
            <a:gradFill rotWithShape="1">
              <a:gsLst>
                <a:gs pos="0">
                  <a:srgbClr val="B4B4EA">
                    <a:gamma/>
                    <a:shade val="62745"/>
                    <a:invGamma/>
                  </a:srgbClr>
                </a:gs>
                <a:gs pos="50000">
                  <a:srgbClr val="B4B4EA"/>
                </a:gs>
                <a:gs pos="100000">
                  <a:srgbClr val="B4B4EA">
                    <a:gamma/>
                    <a:shade val="62745"/>
                    <a:invGamma/>
                  </a:srgbClr>
                </a:gs>
              </a:gsLst>
              <a:lin ang="5400000" scaled="1"/>
            </a:gradFill>
            <a:ln w="9525">
              <a:solidFill>
                <a:srgbClr val="000000"/>
              </a:solidFill>
              <a:miter lim="800000"/>
              <a:headEnd/>
              <a:tailEnd/>
            </a:ln>
          </p:spPr>
          <p:txBody>
            <a:bodyPr vert="horz" wrap="square" lIns="67666" tIns="33833" rIns="67666" bIns="33833"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Verification R</a:t>
              </a:r>
              <a:endParaRPr kumimoji="0" lang="en-GB" sz="1800" b="0" i="0" u="none" strike="noStrike" cap="none" normalizeH="0" baseline="0" smtClean="0">
                <a:ln>
                  <a:noFill/>
                </a:ln>
                <a:solidFill>
                  <a:schemeClr val="tx1"/>
                </a:solidFill>
                <a:effectLst/>
                <a:latin typeface="Arial" pitchFamily="34" charset="0"/>
              </a:endParaRPr>
            </a:p>
          </p:txBody>
        </p:sp>
        <p:sp>
          <p:nvSpPr>
            <p:cNvPr id="2067" name="Webpage"/>
            <p:cNvSpPr>
              <a:spLocks noEditPoints="1" noChangeArrowheads="1"/>
            </p:cNvSpPr>
            <p:nvPr/>
          </p:nvSpPr>
          <p:spPr bwMode="auto">
            <a:xfrm>
              <a:off x="7199" y="15409"/>
              <a:ext cx="1623" cy="1038"/>
            </a:xfrm>
            <a:custGeom>
              <a:avLst/>
              <a:gdLst>
                <a:gd name="T0" fmla="*/ 5187 w 21600"/>
                <a:gd name="T1" fmla="*/ 21600 h 21600"/>
                <a:gd name="T2" fmla="*/ 0 w 21600"/>
                <a:gd name="T3" fmla="*/ 17509 h 21600"/>
                <a:gd name="T4" fmla="*/ 21600 w 21600"/>
                <a:gd name="T5" fmla="*/ 0 h 21600"/>
                <a:gd name="T6" fmla="*/ 0 w 21600"/>
                <a:gd name="T7" fmla="*/ 0 h 21600"/>
                <a:gd name="T8" fmla="*/ 10800 w 21600"/>
                <a:gd name="T9" fmla="*/ 0 h 21600"/>
                <a:gd name="T10" fmla="*/ 21600 w 21600"/>
                <a:gd name="T11" fmla="*/ 0 h 21600"/>
                <a:gd name="T12" fmla="*/ 21600 w 21600"/>
                <a:gd name="T13" fmla="*/ 10800 h 21600"/>
                <a:gd name="T14" fmla="*/ 21600 w 21600"/>
                <a:gd name="T15" fmla="*/ 21600 h 21600"/>
                <a:gd name="T16" fmla="*/ 10800 w 21600"/>
                <a:gd name="T17" fmla="*/ 21600 h 21600"/>
                <a:gd name="T18" fmla="*/ 0 w 21600"/>
                <a:gd name="T19" fmla="*/ 10800 h 21600"/>
                <a:gd name="T20" fmla="*/ 1955 w 21600"/>
                <a:gd name="T21" fmla="*/ 12829 h 21600"/>
                <a:gd name="T22" fmla="*/ 19814 w 21600"/>
                <a:gd name="T23" fmla="*/ 20749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T20" t="T21" r="T22" b="T23"/>
              <a:pathLst>
                <a:path w="21600" h="21600" extrusionOk="0">
                  <a:moveTo>
                    <a:pt x="9184" y="949"/>
                  </a:moveTo>
                  <a:lnTo>
                    <a:pt x="9758" y="1309"/>
                  </a:lnTo>
                  <a:lnTo>
                    <a:pt x="11544" y="1292"/>
                  </a:lnTo>
                  <a:lnTo>
                    <a:pt x="12437" y="1292"/>
                  </a:lnTo>
                  <a:lnTo>
                    <a:pt x="13414" y="1161"/>
                  </a:lnTo>
                  <a:lnTo>
                    <a:pt x="13648" y="1243"/>
                  </a:lnTo>
                  <a:lnTo>
                    <a:pt x="13542" y="1390"/>
                  </a:lnTo>
                  <a:lnTo>
                    <a:pt x="13967" y="1849"/>
                  </a:lnTo>
                  <a:lnTo>
                    <a:pt x="14562" y="2520"/>
                  </a:lnTo>
                  <a:lnTo>
                    <a:pt x="14669" y="3223"/>
                  </a:lnTo>
                  <a:lnTo>
                    <a:pt x="14796" y="3518"/>
                  </a:lnTo>
                  <a:lnTo>
                    <a:pt x="15264" y="3665"/>
                  </a:lnTo>
                  <a:lnTo>
                    <a:pt x="15753" y="3518"/>
                  </a:lnTo>
                  <a:lnTo>
                    <a:pt x="15902" y="2978"/>
                  </a:lnTo>
                  <a:lnTo>
                    <a:pt x="16008" y="2323"/>
                  </a:lnTo>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extrusionOk="0">
                  <a:moveTo>
                    <a:pt x="85" y="17509"/>
                  </a:moveTo>
                  <a:lnTo>
                    <a:pt x="5187" y="17509"/>
                  </a:lnTo>
                  <a:lnTo>
                    <a:pt x="5187" y="21632"/>
                  </a:lnTo>
                  <a:lnTo>
                    <a:pt x="85" y="17509"/>
                  </a:lnTo>
                  <a:close/>
                </a:path>
                <a:path w="21600" h="21600" extrusionOk="0">
                  <a:moveTo>
                    <a:pt x="5591" y="10620"/>
                  </a:moveTo>
                  <a:lnTo>
                    <a:pt x="6122" y="10996"/>
                  </a:lnTo>
                  <a:lnTo>
                    <a:pt x="6696" y="11340"/>
                  </a:lnTo>
                  <a:lnTo>
                    <a:pt x="7313" y="11618"/>
                  </a:lnTo>
                  <a:lnTo>
                    <a:pt x="7972" y="11863"/>
                  </a:lnTo>
                  <a:lnTo>
                    <a:pt x="8652" y="12060"/>
                  </a:lnTo>
                  <a:lnTo>
                    <a:pt x="9396" y="12190"/>
                  </a:lnTo>
                  <a:lnTo>
                    <a:pt x="10119" y="12272"/>
                  </a:lnTo>
                  <a:lnTo>
                    <a:pt x="10906" y="12305"/>
                  </a:lnTo>
                  <a:lnTo>
                    <a:pt x="11650" y="12272"/>
                  </a:lnTo>
                  <a:lnTo>
                    <a:pt x="12373" y="12190"/>
                  </a:lnTo>
                  <a:lnTo>
                    <a:pt x="13117" y="12060"/>
                  </a:lnTo>
                  <a:lnTo>
                    <a:pt x="13797" y="11863"/>
                  </a:lnTo>
                  <a:lnTo>
                    <a:pt x="14456" y="11618"/>
                  </a:lnTo>
                  <a:lnTo>
                    <a:pt x="15073" y="11340"/>
                  </a:lnTo>
                  <a:lnTo>
                    <a:pt x="15647" y="11029"/>
                  </a:lnTo>
                  <a:lnTo>
                    <a:pt x="16178" y="10652"/>
                  </a:lnTo>
                  <a:lnTo>
                    <a:pt x="16667" y="10243"/>
                  </a:lnTo>
                  <a:lnTo>
                    <a:pt x="17071" y="9801"/>
                  </a:lnTo>
                  <a:lnTo>
                    <a:pt x="17475" y="9327"/>
                  </a:lnTo>
                  <a:lnTo>
                    <a:pt x="17815" y="8820"/>
                  </a:lnTo>
                  <a:lnTo>
                    <a:pt x="18049" y="8296"/>
                  </a:lnTo>
                  <a:lnTo>
                    <a:pt x="18262" y="7723"/>
                  </a:lnTo>
                  <a:lnTo>
                    <a:pt x="18347" y="7134"/>
                  </a:lnTo>
                  <a:lnTo>
                    <a:pt x="18389" y="6561"/>
                  </a:lnTo>
                  <a:lnTo>
                    <a:pt x="18347" y="5956"/>
                  </a:lnTo>
                  <a:lnTo>
                    <a:pt x="18262" y="5400"/>
                  </a:lnTo>
                  <a:lnTo>
                    <a:pt x="18049" y="4827"/>
                  </a:lnTo>
                  <a:lnTo>
                    <a:pt x="17815" y="4303"/>
                  </a:lnTo>
                  <a:lnTo>
                    <a:pt x="17475" y="3796"/>
                  </a:lnTo>
                  <a:lnTo>
                    <a:pt x="17114" y="3321"/>
                  </a:lnTo>
                  <a:lnTo>
                    <a:pt x="16710" y="2880"/>
                  </a:lnTo>
                  <a:lnTo>
                    <a:pt x="16221" y="2470"/>
                  </a:lnTo>
                  <a:lnTo>
                    <a:pt x="15689" y="2094"/>
                  </a:lnTo>
                  <a:lnTo>
                    <a:pt x="15115" y="1750"/>
                  </a:lnTo>
                  <a:lnTo>
                    <a:pt x="14499" y="1472"/>
                  </a:lnTo>
                  <a:lnTo>
                    <a:pt x="13797" y="1227"/>
                  </a:lnTo>
                  <a:lnTo>
                    <a:pt x="13117" y="1030"/>
                  </a:lnTo>
                  <a:lnTo>
                    <a:pt x="12415" y="883"/>
                  </a:lnTo>
                  <a:lnTo>
                    <a:pt x="11650" y="818"/>
                  </a:lnTo>
                  <a:lnTo>
                    <a:pt x="10906" y="785"/>
                  </a:lnTo>
                  <a:lnTo>
                    <a:pt x="10119" y="818"/>
                  </a:lnTo>
                  <a:lnTo>
                    <a:pt x="9396" y="883"/>
                  </a:lnTo>
                  <a:lnTo>
                    <a:pt x="8652" y="1030"/>
                  </a:lnTo>
                  <a:lnTo>
                    <a:pt x="8014" y="1227"/>
                  </a:lnTo>
                  <a:lnTo>
                    <a:pt x="7355" y="1440"/>
                  </a:lnTo>
                  <a:lnTo>
                    <a:pt x="6739" y="1750"/>
                  </a:lnTo>
                  <a:lnTo>
                    <a:pt x="6122" y="2061"/>
                  </a:lnTo>
                  <a:lnTo>
                    <a:pt x="5591" y="2438"/>
                  </a:lnTo>
                  <a:lnTo>
                    <a:pt x="5102" y="2847"/>
                  </a:lnTo>
                  <a:lnTo>
                    <a:pt x="4698" y="3289"/>
                  </a:lnTo>
                  <a:lnTo>
                    <a:pt x="4294" y="3763"/>
                  </a:lnTo>
                  <a:lnTo>
                    <a:pt x="3996" y="4270"/>
                  </a:lnTo>
                  <a:lnTo>
                    <a:pt x="3720" y="4794"/>
                  </a:lnTo>
                  <a:lnTo>
                    <a:pt x="3550" y="5367"/>
                  </a:lnTo>
                  <a:lnTo>
                    <a:pt x="3422" y="5956"/>
                  </a:lnTo>
                  <a:lnTo>
                    <a:pt x="3380" y="6561"/>
                  </a:lnTo>
                  <a:lnTo>
                    <a:pt x="3422" y="7134"/>
                  </a:lnTo>
                  <a:lnTo>
                    <a:pt x="3550" y="7690"/>
                  </a:lnTo>
                  <a:lnTo>
                    <a:pt x="3720" y="8263"/>
                  </a:lnTo>
                  <a:lnTo>
                    <a:pt x="3954" y="8787"/>
                  </a:lnTo>
                  <a:lnTo>
                    <a:pt x="4294" y="9294"/>
                  </a:lnTo>
                  <a:lnTo>
                    <a:pt x="4655" y="9769"/>
                  </a:lnTo>
                  <a:lnTo>
                    <a:pt x="5102" y="10210"/>
                  </a:lnTo>
                  <a:lnTo>
                    <a:pt x="5591" y="10620"/>
                  </a:lnTo>
                  <a:close/>
                </a:path>
                <a:path w="21600" h="21600" extrusionOk="0">
                  <a:moveTo>
                    <a:pt x="3401" y="6021"/>
                  </a:moveTo>
                  <a:lnTo>
                    <a:pt x="4039" y="5530"/>
                  </a:lnTo>
                  <a:lnTo>
                    <a:pt x="4294" y="4892"/>
                  </a:lnTo>
                  <a:lnTo>
                    <a:pt x="4677" y="4156"/>
                  </a:lnTo>
                  <a:lnTo>
                    <a:pt x="5166" y="3763"/>
                  </a:lnTo>
                  <a:lnTo>
                    <a:pt x="5378" y="3354"/>
                  </a:lnTo>
                  <a:lnTo>
                    <a:pt x="5293" y="2732"/>
                  </a:lnTo>
                  <a:moveTo>
                    <a:pt x="3507" y="7380"/>
                  </a:moveTo>
                  <a:lnTo>
                    <a:pt x="3890" y="7200"/>
                  </a:lnTo>
                  <a:lnTo>
                    <a:pt x="4103" y="7249"/>
                  </a:lnTo>
                  <a:lnTo>
                    <a:pt x="4400" y="7527"/>
                  </a:lnTo>
                  <a:lnTo>
                    <a:pt x="4719" y="7674"/>
                  </a:lnTo>
                  <a:lnTo>
                    <a:pt x="5293" y="7641"/>
                  </a:lnTo>
                  <a:lnTo>
                    <a:pt x="5740" y="7543"/>
                  </a:lnTo>
                  <a:lnTo>
                    <a:pt x="6144" y="7543"/>
                  </a:lnTo>
                  <a:lnTo>
                    <a:pt x="6526" y="7821"/>
                  </a:lnTo>
                  <a:lnTo>
                    <a:pt x="6569" y="8312"/>
                  </a:lnTo>
                  <a:lnTo>
                    <a:pt x="6059" y="8852"/>
                  </a:lnTo>
                  <a:lnTo>
                    <a:pt x="5803" y="8967"/>
                  </a:lnTo>
                  <a:lnTo>
                    <a:pt x="5803" y="9147"/>
                  </a:lnTo>
                  <a:lnTo>
                    <a:pt x="5421" y="9294"/>
                  </a:lnTo>
                  <a:lnTo>
                    <a:pt x="4868" y="9163"/>
                  </a:lnTo>
                  <a:lnTo>
                    <a:pt x="4337" y="9049"/>
                  </a:lnTo>
                  <a:lnTo>
                    <a:pt x="4081" y="9000"/>
                  </a:lnTo>
                  <a:moveTo>
                    <a:pt x="14988" y="11372"/>
                  </a:moveTo>
                  <a:lnTo>
                    <a:pt x="15115" y="10865"/>
                  </a:lnTo>
                  <a:lnTo>
                    <a:pt x="16072" y="10096"/>
                  </a:lnTo>
                  <a:lnTo>
                    <a:pt x="16455" y="9605"/>
                  </a:lnTo>
                  <a:lnTo>
                    <a:pt x="16455" y="8329"/>
                  </a:lnTo>
                  <a:lnTo>
                    <a:pt x="17156" y="7969"/>
                  </a:lnTo>
                  <a:lnTo>
                    <a:pt x="17879" y="7870"/>
                  </a:lnTo>
                  <a:lnTo>
                    <a:pt x="18177" y="7821"/>
                  </a:lnTo>
                  <a:moveTo>
                    <a:pt x="18368" y="6840"/>
                  </a:moveTo>
                  <a:lnTo>
                    <a:pt x="18049" y="6610"/>
                  </a:lnTo>
                  <a:lnTo>
                    <a:pt x="17411" y="6512"/>
                  </a:lnTo>
                  <a:lnTo>
                    <a:pt x="16859" y="6545"/>
                  </a:lnTo>
                  <a:lnTo>
                    <a:pt x="16603" y="6201"/>
                  </a:lnTo>
                  <a:lnTo>
                    <a:pt x="16731" y="5874"/>
                  </a:lnTo>
                  <a:lnTo>
                    <a:pt x="17241" y="5465"/>
                  </a:lnTo>
                  <a:lnTo>
                    <a:pt x="17858" y="5236"/>
                  </a:lnTo>
                  <a:lnTo>
                    <a:pt x="18007" y="5089"/>
                  </a:lnTo>
                  <a:lnTo>
                    <a:pt x="18049" y="4892"/>
                  </a:lnTo>
                  <a:moveTo>
                    <a:pt x="8100" y="1260"/>
                  </a:moveTo>
                  <a:cubicBezTo>
                    <a:pt x="8333" y="1276"/>
                    <a:pt x="8206" y="1554"/>
                    <a:pt x="8695" y="1652"/>
                  </a:cubicBezTo>
                  <a:cubicBezTo>
                    <a:pt x="9184" y="1750"/>
                    <a:pt x="10481" y="1685"/>
                    <a:pt x="10991" y="1881"/>
                  </a:cubicBezTo>
                  <a:cubicBezTo>
                    <a:pt x="11501" y="2078"/>
                    <a:pt x="11629" y="2503"/>
                    <a:pt x="11799" y="2830"/>
                  </a:cubicBezTo>
                  <a:cubicBezTo>
                    <a:pt x="11969" y="3158"/>
                    <a:pt x="11905" y="3910"/>
                    <a:pt x="12054" y="3894"/>
                  </a:cubicBezTo>
                  <a:cubicBezTo>
                    <a:pt x="12203" y="3878"/>
                    <a:pt x="12351" y="2880"/>
                    <a:pt x="12649" y="2683"/>
                  </a:cubicBezTo>
                  <a:cubicBezTo>
                    <a:pt x="12947" y="2487"/>
                    <a:pt x="13670" y="2536"/>
                    <a:pt x="13840" y="2683"/>
                  </a:cubicBezTo>
                  <a:cubicBezTo>
                    <a:pt x="14010" y="2830"/>
                    <a:pt x="13733" y="3370"/>
                    <a:pt x="13648" y="3616"/>
                  </a:cubicBezTo>
                  <a:cubicBezTo>
                    <a:pt x="13563" y="3861"/>
                    <a:pt x="13457" y="4058"/>
                    <a:pt x="13351" y="4156"/>
                  </a:cubicBezTo>
                  <a:cubicBezTo>
                    <a:pt x="13244" y="4254"/>
                    <a:pt x="13096" y="4221"/>
                    <a:pt x="12947" y="4254"/>
                  </a:cubicBezTo>
                  <a:cubicBezTo>
                    <a:pt x="12777" y="4303"/>
                    <a:pt x="12585" y="4369"/>
                    <a:pt x="12394" y="4401"/>
                  </a:cubicBezTo>
                  <a:cubicBezTo>
                    <a:pt x="12139" y="4500"/>
                    <a:pt x="12054" y="4614"/>
                    <a:pt x="11862" y="4647"/>
                  </a:cubicBezTo>
                  <a:cubicBezTo>
                    <a:pt x="11650" y="4761"/>
                    <a:pt x="11671" y="4680"/>
                    <a:pt x="11437" y="4778"/>
                  </a:cubicBezTo>
                  <a:cubicBezTo>
                    <a:pt x="11352" y="4827"/>
                    <a:pt x="11225" y="4974"/>
                    <a:pt x="11246" y="5072"/>
                  </a:cubicBezTo>
                  <a:cubicBezTo>
                    <a:pt x="11225" y="5154"/>
                    <a:pt x="11267" y="5220"/>
                    <a:pt x="11310" y="5269"/>
                  </a:cubicBezTo>
                  <a:cubicBezTo>
                    <a:pt x="11352" y="5318"/>
                    <a:pt x="11480" y="5383"/>
                    <a:pt x="11565" y="5416"/>
                  </a:cubicBezTo>
                  <a:cubicBezTo>
                    <a:pt x="11629" y="5400"/>
                    <a:pt x="11820" y="5465"/>
                    <a:pt x="11862" y="5432"/>
                  </a:cubicBezTo>
                  <a:cubicBezTo>
                    <a:pt x="11905" y="5416"/>
                    <a:pt x="11926" y="5269"/>
                    <a:pt x="11884" y="5236"/>
                  </a:cubicBezTo>
                  <a:cubicBezTo>
                    <a:pt x="11841" y="5203"/>
                    <a:pt x="11629" y="5269"/>
                    <a:pt x="11565" y="5220"/>
                  </a:cubicBezTo>
                  <a:cubicBezTo>
                    <a:pt x="11480" y="5187"/>
                    <a:pt x="11459" y="5040"/>
                    <a:pt x="11480" y="4974"/>
                  </a:cubicBezTo>
                  <a:cubicBezTo>
                    <a:pt x="11501" y="4909"/>
                    <a:pt x="11607" y="4860"/>
                    <a:pt x="11692" y="4843"/>
                  </a:cubicBezTo>
                  <a:cubicBezTo>
                    <a:pt x="11905" y="4876"/>
                    <a:pt x="11820" y="4876"/>
                    <a:pt x="12054" y="4876"/>
                  </a:cubicBezTo>
                  <a:cubicBezTo>
                    <a:pt x="12075" y="5040"/>
                    <a:pt x="12096" y="5269"/>
                    <a:pt x="12139" y="5416"/>
                  </a:cubicBezTo>
                  <a:cubicBezTo>
                    <a:pt x="12160" y="5465"/>
                    <a:pt x="12330" y="5465"/>
                    <a:pt x="12373" y="5416"/>
                  </a:cubicBezTo>
                  <a:cubicBezTo>
                    <a:pt x="12415" y="5367"/>
                    <a:pt x="12330" y="4974"/>
                    <a:pt x="12394" y="4892"/>
                  </a:cubicBezTo>
                  <a:cubicBezTo>
                    <a:pt x="12458" y="4810"/>
                    <a:pt x="12692" y="4925"/>
                    <a:pt x="12755" y="4892"/>
                  </a:cubicBezTo>
                  <a:cubicBezTo>
                    <a:pt x="12798" y="4860"/>
                    <a:pt x="12840" y="4761"/>
                    <a:pt x="12755" y="4729"/>
                  </a:cubicBezTo>
                  <a:cubicBezTo>
                    <a:pt x="12670" y="4696"/>
                    <a:pt x="12118" y="4745"/>
                    <a:pt x="12203" y="4696"/>
                  </a:cubicBezTo>
                  <a:cubicBezTo>
                    <a:pt x="12543" y="4549"/>
                    <a:pt x="12819" y="4434"/>
                    <a:pt x="13266" y="4401"/>
                  </a:cubicBezTo>
                  <a:cubicBezTo>
                    <a:pt x="13436" y="4385"/>
                    <a:pt x="13585" y="4500"/>
                    <a:pt x="13776" y="4532"/>
                  </a:cubicBezTo>
                  <a:cubicBezTo>
                    <a:pt x="13967" y="4630"/>
                    <a:pt x="13861" y="4843"/>
                    <a:pt x="13712" y="4925"/>
                  </a:cubicBezTo>
                  <a:cubicBezTo>
                    <a:pt x="13648" y="5023"/>
                    <a:pt x="13521" y="5121"/>
                    <a:pt x="13414" y="5187"/>
                  </a:cubicBezTo>
                  <a:cubicBezTo>
                    <a:pt x="13351" y="5285"/>
                    <a:pt x="13287" y="5334"/>
                    <a:pt x="13159" y="5383"/>
                  </a:cubicBezTo>
                  <a:cubicBezTo>
                    <a:pt x="13117" y="5563"/>
                    <a:pt x="12862" y="5743"/>
                    <a:pt x="12649" y="5809"/>
                  </a:cubicBezTo>
                  <a:cubicBezTo>
                    <a:pt x="12543" y="5907"/>
                    <a:pt x="12437" y="5940"/>
                    <a:pt x="12309" y="6005"/>
                  </a:cubicBezTo>
                  <a:cubicBezTo>
                    <a:pt x="12245" y="6120"/>
                    <a:pt x="12139" y="6185"/>
                    <a:pt x="12075" y="6300"/>
                  </a:cubicBezTo>
                  <a:cubicBezTo>
                    <a:pt x="12118" y="6561"/>
                    <a:pt x="12075" y="6643"/>
                    <a:pt x="12373" y="6741"/>
                  </a:cubicBezTo>
                  <a:cubicBezTo>
                    <a:pt x="12500" y="6840"/>
                    <a:pt x="12522" y="6970"/>
                    <a:pt x="12330" y="7036"/>
                  </a:cubicBezTo>
                  <a:cubicBezTo>
                    <a:pt x="12011" y="6987"/>
                    <a:pt x="12033" y="6823"/>
                    <a:pt x="11799" y="6692"/>
                  </a:cubicBezTo>
                  <a:cubicBezTo>
                    <a:pt x="11714" y="6529"/>
                    <a:pt x="11459" y="6430"/>
                    <a:pt x="11246" y="6398"/>
                  </a:cubicBezTo>
                  <a:cubicBezTo>
                    <a:pt x="11076" y="6332"/>
                    <a:pt x="11182" y="6365"/>
                    <a:pt x="10906" y="6365"/>
                  </a:cubicBezTo>
                  <a:cubicBezTo>
                    <a:pt x="10608" y="6512"/>
                    <a:pt x="10544" y="7347"/>
                    <a:pt x="11246" y="7478"/>
                  </a:cubicBezTo>
                  <a:cubicBezTo>
                    <a:pt x="12394" y="7429"/>
                    <a:pt x="13329" y="7772"/>
                    <a:pt x="13733" y="7985"/>
                  </a:cubicBezTo>
                  <a:cubicBezTo>
                    <a:pt x="13840" y="8410"/>
                    <a:pt x="13329" y="8901"/>
                    <a:pt x="12500" y="9343"/>
                  </a:cubicBezTo>
                  <a:cubicBezTo>
                    <a:pt x="11629" y="9736"/>
                    <a:pt x="11480" y="10194"/>
                    <a:pt x="11246" y="10980"/>
                  </a:cubicBezTo>
                  <a:cubicBezTo>
                    <a:pt x="10991" y="11372"/>
                    <a:pt x="10481" y="10930"/>
                    <a:pt x="10289" y="10096"/>
                  </a:cubicBezTo>
                  <a:cubicBezTo>
                    <a:pt x="10140" y="9196"/>
                    <a:pt x="9907" y="8165"/>
                    <a:pt x="10459" y="7576"/>
                  </a:cubicBezTo>
                  <a:cubicBezTo>
                    <a:pt x="9375" y="6790"/>
                    <a:pt x="9269" y="6070"/>
                    <a:pt x="9056" y="6218"/>
                  </a:cubicBezTo>
                  <a:cubicBezTo>
                    <a:pt x="9205" y="6987"/>
                    <a:pt x="8929" y="6660"/>
                    <a:pt x="8737" y="6021"/>
                  </a:cubicBezTo>
                  <a:cubicBezTo>
                    <a:pt x="8822" y="5023"/>
                    <a:pt x="8610" y="4385"/>
                    <a:pt x="8440" y="3550"/>
                  </a:cubicBezTo>
                  <a:lnTo>
                    <a:pt x="7844" y="2290"/>
                  </a:lnTo>
                  <a:lnTo>
                    <a:pt x="6654" y="1849"/>
                  </a:lnTo>
                </a:path>
              </a:pathLst>
            </a:custGeom>
            <a:gradFill rotWithShape="1">
              <a:gsLst>
                <a:gs pos="0">
                  <a:srgbClr val="3366FF"/>
                </a:gs>
                <a:gs pos="50000">
                  <a:srgbClr val="3366FF">
                    <a:gamma/>
                    <a:tint val="0"/>
                    <a:invGamma/>
                  </a:srgbClr>
                </a:gs>
                <a:gs pos="100000">
                  <a:srgbClr val="3366FF"/>
                </a:gs>
              </a:gsLst>
              <a:lin ang="5400000" scaled="1"/>
            </a:gradFill>
            <a:ln w="9525">
              <a:solidFill>
                <a:srgbClr val="000000"/>
              </a:solidFill>
              <a:miter lim="800000"/>
              <a:headEnd/>
              <a:tailEnd/>
            </a:ln>
          </p:spPr>
          <p:txBody>
            <a:bodyPr vert="horz" wrap="square" lIns="67666" tIns="33833" rIns="67666" bIns="33833"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9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Web GUI</a:t>
              </a:r>
              <a:endParaRPr kumimoji="0" lang="en-GB" sz="900" b="0" i="0" u="none" strike="noStrike" cap="none" normalizeH="0" baseline="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pitchFamily="34" charset="0"/>
              </a:endParaRPr>
            </a:p>
          </p:txBody>
        </p:sp>
        <p:sp>
          <p:nvSpPr>
            <p:cNvPr id="2066" name="AutoShape 18"/>
            <p:cNvSpPr>
              <a:spLocks noChangeArrowheads="1"/>
            </p:cNvSpPr>
            <p:nvPr/>
          </p:nvSpPr>
          <p:spPr bwMode="auto">
            <a:xfrm>
              <a:off x="4940" y="11089"/>
              <a:ext cx="1264" cy="604"/>
            </a:xfrm>
            <a:prstGeom prst="flowChartMagneticDisk">
              <a:avLst/>
            </a:prstGeom>
            <a:solidFill>
              <a:srgbClr val="FFFFAB"/>
            </a:solidFill>
            <a:ln w="9525">
              <a:solidFill>
                <a:srgbClr val="000000"/>
              </a:solidFill>
              <a:round/>
              <a:headEnd/>
              <a:tailEnd/>
            </a:ln>
          </p:spPr>
          <p:txBody>
            <a:bodyPr vert="horz" wrap="square" lIns="67666" tIns="33833" rIns="67666" bIns="33833"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FCS data</a:t>
              </a:r>
              <a:endParaRPr kumimoji="0" lang="en-GB" sz="1800" b="0" i="0" u="none" strike="noStrike" cap="none" normalizeH="0" baseline="0" smtClean="0">
                <a:ln>
                  <a:noFill/>
                </a:ln>
                <a:solidFill>
                  <a:schemeClr val="tx1"/>
                </a:solidFill>
                <a:effectLst/>
                <a:latin typeface="Arial" pitchFamily="34" charset="0"/>
              </a:endParaRPr>
            </a:p>
          </p:txBody>
        </p:sp>
        <p:sp>
          <p:nvSpPr>
            <p:cNvPr id="2065" name="AutoShape 17"/>
            <p:cNvSpPr>
              <a:spLocks noChangeArrowheads="1"/>
            </p:cNvSpPr>
            <p:nvPr/>
          </p:nvSpPr>
          <p:spPr bwMode="auto">
            <a:xfrm>
              <a:off x="2771" y="10138"/>
              <a:ext cx="905" cy="2508"/>
            </a:xfrm>
            <a:prstGeom prst="flowChartPredefinedProcess">
              <a:avLst/>
            </a:prstGeom>
            <a:gradFill rotWithShape="1">
              <a:gsLst>
                <a:gs pos="0">
                  <a:srgbClr val="B4B4EA">
                    <a:gamma/>
                    <a:shade val="74510"/>
                    <a:invGamma/>
                  </a:srgbClr>
                </a:gs>
                <a:gs pos="50000">
                  <a:srgbClr val="B4B4EA"/>
                </a:gs>
                <a:gs pos="100000">
                  <a:srgbClr val="B4B4EA">
                    <a:gamma/>
                    <a:shade val="74510"/>
                    <a:invGamma/>
                  </a:srgbClr>
                </a:gs>
              </a:gsLst>
              <a:lin ang="5400000" scaled="1"/>
            </a:gradFill>
            <a:ln w="9525">
              <a:solidFill>
                <a:srgbClr val="000000"/>
              </a:solidFill>
              <a:miter lim="800000"/>
              <a:headEnd/>
              <a:tailEnd/>
            </a:ln>
          </p:spPr>
          <p:txBody>
            <a:bodyPr vert="horz" wrap="square" lIns="67666" tIns="33833" rIns="67666" bIns="33833"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Loader</a:t>
              </a:r>
              <a:endParaRPr kumimoji="0" lang="en-GB" sz="1800" b="0" i="0" u="none" strike="noStrike" cap="none" normalizeH="0" baseline="0" smtClean="0">
                <a:ln>
                  <a:noFill/>
                </a:ln>
                <a:solidFill>
                  <a:schemeClr val="tx1"/>
                </a:solidFill>
                <a:effectLst/>
                <a:latin typeface="Arial" pitchFamily="34" charset="0"/>
              </a:endParaRPr>
            </a:p>
          </p:txBody>
        </p:sp>
        <p:sp>
          <p:nvSpPr>
            <p:cNvPr id="2064" name="AutoShape 16"/>
            <p:cNvSpPr>
              <a:spLocks noChangeArrowheads="1"/>
            </p:cNvSpPr>
            <p:nvPr/>
          </p:nvSpPr>
          <p:spPr bwMode="auto">
            <a:xfrm>
              <a:off x="2276" y="8929"/>
              <a:ext cx="1249" cy="732"/>
            </a:xfrm>
            <a:prstGeom prst="flowChartInputOutput">
              <a:avLst/>
            </a:prstGeom>
            <a:gradFill rotWithShape="1">
              <a:gsLst>
                <a:gs pos="0">
                  <a:srgbClr val="ABFFAB">
                    <a:gamma/>
                    <a:tint val="35294"/>
                    <a:invGamma/>
                  </a:srgbClr>
                </a:gs>
                <a:gs pos="50000">
                  <a:srgbClr val="ABFFAB"/>
                </a:gs>
                <a:gs pos="100000">
                  <a:srgbClr val="ABFFAB">
                    <a:gamma/>
                    <a:tint val="35294"/>
                    <a:invGamma/>
                  </a:srgbClr>
                </a:gs>
              </a:gsLst>
              <a:lin ang="5400000" scaled="1"/>
            </a:gradFill>
            <a:ln w="9525">
              <a:solidFill>
                <a:srgbClr val="339966"/>
              </a:solidFill>
              <a:miter lim="800000"/>
              <a:headEnd/>
              <a:tailEnd/>
            </a:ln>
          </p:spPr>
          <p:txBody>
            <a:bodyPr vert="horz" wrap="square" lIns="67666" tIns="33833" rIns="67666" bIns="33833"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8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File system</a:t>
              </a:r>
              <a:endParaRPr kumimoji="0" lang="it-IT" sz="1800" b="0" i="0" u="none" strike="noStrike" cap="none" normalizeH="0" baseline="0" smtClean="0">
                <a:ln>
                  <a:noFill/>
                </a:ln>
                <a:solidFill>
                  <a:schemeClr val="tx1"/>
                </a:solidFill>
                <a:effectLst/>
                <a:latin typeface="Arial" pitchFamily="34" charset="0"/>
              </a:endParaRPr>
            </a:p>
          </p:txBody>
        </p:sp>
        <p:sp>
          <p:nvSpPr>
            <p:cNvPr id="2063" name="AutoShape 15"/>
            <p:cNvSpPr>
              <a:spLocks noChangeArrowheads="1"/>
            </p:cNvSpPr>
            <p:nvPr/>
          </p:nvSpPr>
          <p:spPr bwMode="auto">
            <a:xfrm>
              <a:off x="3584" y="8929"/>
              <a:ext cx="1146" cy="732"/>
            </a:xfrm>
            <a:prstGeom prst="flowChartInputOutput">
              <a:avLst/>
            </a:prstGeom>
            <a:gradFill rotWithShape="1">
              <a:gsLst>
                <a:gs pos="0">
                  <a:srgbClr val="ABFFAB">
                    <a:gamma/>
                    <a:tint val="35294"/>
                    <a:invGamma/>
                  </a:srgbClr>
                </a:gs>
                <a:gs pos="50000">
                  <a:srgbClr val="ABFFAB"/>
                </a:gs>
                <a:gs pos="100000">
                  <a:srgbClr val="ABFFAB">
                    <a:gamma/>
                    <a:tint val="35294"/>
                    <a:invGamma/>
                  </a:srgbClr>
                </a:gs>
              </a:gsLst>
              <a:lin ang="5400000" scaled="1"/>
            </a:gradFill>
            <a:ln w="9525">
              <a:solidFill>
                <a:srgbClr val="339966"/>
              </a:solidFill>
              <a:miter lim="800000"/>
              <a:headEnd/>
              <a:tailEnd/>
            </a:ln>
          </p:spPr>
          <p:txBody>
            <a:bodyPr vert="horz" wrap="square" lIns="67666" tIns="33833" rIns="67666" bIns="33833"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DB</a:t>
              </a:r>
              <a:r>
                <a:rPr kumimoji="0" lang="en-GB" sz="1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GB" sz="1800" b="0" i="0" u="none" strike="noStrike" cap="none" normalizeH="0" baseline="0" smtClean="0">
                <a:ln>
                  <a:noFill/>
                </a:ln>
                <a:solidFill>
                  <a:schemeClr val="tx1"/>
                </a:solidFill>
                <a:effectLst/>
                <a:latin typeface="Arial" pitchFamily="34" charset="0"/>
              </a:endParaRPr>
            </a:p>
          </p:txBody>
        </p:sp>
        <p:sp>
          <p:nvSpPr>
            <p:cNvPr id="2062" name="AutoShape 14"/>
            <p:cNvSpPr>
              <a:spLocks noChangeArrowheads="1"/>
            </p:cNvSpPr>
            <p:nvPr/>
          </p:nvSpPr>
          <p:spPr bwMode="auto">
            <a:xfrm>
              <a:off x="4669" y="14458"/>
              <a:ext cx="6682" cy="519"/>
            </a:xfrm>
            <a:prstGeom prst="flowChartPredefinedProcess">
              <a:avLst/>
            </a:prstGeom>
            <a:gradFill rotWithShape="1">
              <a:gsLst>
                <a:gs pos="0">
                  <a:srgbClr val="B4B4EA">
                    <a:gamma/>
                    <a:shade val="62745"/>
                    <a:invGamma/>
                  </a:srgbClr>
                </a:gs>
                <a:gs pos="50000">
                  <a:srgbClr val="B4B4EA"/>
                </a:gs>
                <a:gs pos="100000">
                  <a:srgbClr val="B4B4EA">
                    <a:gamma/>
                    <a:shade val="62745"/>
                    <a:invGamma/>
                  </a:srgbClr>
                </a:gs>
              </a:gsLst>
              <a:lin ang="5400000" scaled="1"/>
            </a:gradFill>
            <a:ln w="9525">
              <a:solidFill>
                <a:srgbClr val="000000"/>
              </a:solidFill>
              <a:miter lim="800000"/>
              <a:headEnd/>
              <a:tailEnd/>
            </a:ln>
          </p:spPr>
          <p:txBody>
            <a:bodyPr vert="horz" wrap="square" lIns="67666" tIns="33833" rIns="67666" bIns="33833"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User</a:t>
              </a:r>
              <a:endParaRPr kumimoji="0" lang="en-GB" sz="900" b="0" i="0" u="none" strike="noStrike" cap="none" normalizeH="0" baseline="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management</a:t>
              </a:r>
              <a:endParaRPr kumimoji="0" lang="en-GB" sz="1800" b="0" i="0" u="none" strike="noStrike" cap="none" normalizeH="0" baseline="0" smtClean="0">
                <a:ln>
                  <a:noFill/>
                </a:ln>
                <a:solidFill>
                  <a:schemeClr val="tx1"/>
                </a:solidFill>
                <a:effectLst/>
                <a:latin typeface="Arial" pitchFamily="34" charset="0"/>
              </a:endParaRPr>
            </a:p>
          </p:txBody>
        </p:sp>
        <p:sp>
          <p:nvSpPr>
            <p:cNvPr id="2061" name="AutoShape 13"/>
            <p:cNvSpPr>
              <a:spLocks noChangeShapeType="1"/>
            </p:cNvSpPr>
            <p:nvPr/>
          </p:nvSpPr>
          <p:spPr bwMode="auto">
            <a:xfrm rot="5400000">
              <a:off x="7566" y="11218"/>
              <a:ext cx="2333" cy="2075"/>
            </a:xfrm>
            <a:prstGeom prst="bentConnector3">
              <a:avLst>
                <a:gd name="adj1" fmla="val 49977"/>
              </a:avLst>
            </a:prstGeom>
            <a:noFill/>
            <a:ln w="9525">
              <a:solidFill>
                <a:srgbClr val="000000"/>
              </a:solidFill>
              <a:miter lim="800000"/>
              <a:headEnd/>
              <a:tailEnd type="triangle" w="med" len="med"/>
            </a:ln>
          </p:spPr>
          <p:txBody>
            <a:bodyPr vert="horz" wrap="square" lIns="91440" tIns="45720" rIns="91440" bIns="45720" numCol="1" anchor="t" anchorCtr="0" compatLnSpc="1">
              <a:prstTxWarp prst="textNoShape">
                <a:avLst/>
              </a:prstTxWarp>
            </a:bodyPr>
            <a:lstStyle/>
            <a:p>
              <a:endParaRPr lang="it-IT"/>
            </a:p>
          </p:txBody>
        </p:sp>
        <p:sp>
          <p:nvSpPr>
            <p:cNvPr id="2060" name="AutoShape 12"/>
            <p:cNvSpPr>
              <a:spLocks noChangeShapeType="1"/>
            </p:cNvSpPr>
            <p:nvPr/>
          </p:nvSpPr>
          <p:spPr bwMode="auto">
            <a:xfrm flipV="1">
              <a:off x="9907" y="12646"/>
              <a:ext cx="44" cy="992"/>
            </a:xfrm>
            <a:prstGeom prst="bentConnector2">
              <a:avLst/>
            </a:prstGeom>
            <a:noFill/>
            <a:ln w="9525">
              <a:solidFill>
                <a:srgbClr val="000000"/>
              </a:solidFill>
              <a:miter lim="800000"/>
              <a:headEnd/>
              <a:tailEnd type="triangle" w="med" len="med"/>
            </a:ln>
          </p:spPr>
          <p:txBody>
            <a:bodyPr vert="horz" wrap="square" lIns="91440" tIns="45720" rIns="91440" bIns="45720" numCol="1" anchor="t" anchorCtr="0" compatLnSpc="1">
              <a:prstTxWarp prst="textNoShape">
                <a:avLst/>
              </a:prstTxWarp>
            </a:bodyPr>
            <a:lstStyle/>
            <a:p>
              <a:endParaRPr lang="it-IT"/>
            </a:p>
          </p:txBody>
        </p:sp>
        <p:sp>
          <p:nvSpPr>
            <p:cNvPr id="2059" name="AutoShape 11"/>
            <p:cNvSpPr>
              <a:spLocks noChangeShapeType="1"/>
            </p:cNvSpPr>
            <p:nvPr/>
          </p:nvSpPr>
          <p:spPr bwMode="auto">
            <a:xfrm flipV="1">
              <a:off x="6204" y="10723"/>
              <a:ext cx="2526" cy="668"/>
            </a:xfrm>
            <a:prstGeom prst="bentConnector3">
              <a:avLst>
                <a:gd name="adj1" fmla="val 49977"/>
              </a:avLst>
            </a:prstGeom>
            <a:noFill/>
            <a:ln w="9525">
              <a:solidFill>
                <a:srgbClr val="000000"/>
              </a:solidFill>
              <a:miter lim="800000"/>
              <a:headEnd/>
              <a:tailEnd type="triangle" w="med" len="med"/>
            </a:ln>
          </p:spPr>
          <p:txBody>
            <a:bodyPr vert="horz" wrap="square" lIns="91440" tIns="45720" rIns="91440" bIns="45720" numCol="1" anchor="t" anchorCtr="0" compatLnSpc="1">
              <a:prstTxWarp prst="textNoShape">
                <a:avLst/>
              </a:prstTxWarp>
            </a:bodyPr>
            <a:lstStyle/>
            <a:p>
              <a:endParaRPr lang="it-IT"/>
            </a:p>
          </p:txBody>
        </p:sp>
        <p:sp>
          <p:nvSpPr>
            <p:cNvPr id="2058" name="AutoShape 10"/>
            <p:cNvSpPr>
              <a:spLocks noChangeShapeType="1"/>
            </p:cNvSpPr>
            <p:nvPr/>
          </p:nvSpPr>
          <p:spPr bwMode="auto">
            <a:xfrm rot="5400000" flipH="1">
              <a:off x="7551" y="13999"/>
              <a:ext cx="603" cy="315"/>
            </a:xfrm>
            <a:prstGeom prst="bentConnector3">
              <a:avLst>
                <a:gd name="adj1" fmla="val 50000"/>
              </a:avLst>
            </a:prstGeom>
            <a:noFill/>
            <a:ln w="9525">
              <a:solidFill>
                <a:srgbClr val="000000"/>
              </a:solidFill>
              <a:miter lim="800000"/>
              <a:headEnd type="triangle" w="med" len="med"/>
              <a:tailEnd type="triangle" w="med" len="med"/>
            </a:ln>
          </p:spPr>
          <p:txBody>
            <a:bodyPr vert="horz" wrap="square" lIns="91440" tIns="45720" rIns="91440" bIns="45720" numCol="1" anchor="t" anchorCtr="0" compatLnSpc="1">
              <a:prstTxWarp prst="textNoShape">
                <a:avLst/>
              </a:prstTxWarp>
            </a:bodyPr>
            <a:lstStyle/>
            <a:p>
              <a:endParaRPr lang="it-IT"/>
            </a:p>
          </p:txBody>
        </p:sp>
        <p:sp>
          <p:nvSpPr>
            <p:cNvPr id="2057" name="AutoShape 9"/>
            <p:cNvSpPr>
              <a:spLocks noChangeShapeType="1"/>
            </p:cNvSpPr>
            <p:nvPr/>
          </p:nvSpPr>
          <p:spPr bwMode="auto">
            <a:xfrm flipH="1" flipV="1">
              <a:off x="11080" y="12171"/>
              <a:ext cx="271" cy="2547"/>
            </a:xfrm>
            <a:prstGeom prst="bentConnector3">
              <a:avLst>
                <a:gd name="adj1" fmla="val -153190"/>
              </a:avLst>
            </a:prstGeom>
            <a:noFill/>
            <a:ln w="9525">
              <a:solidFill>
                <a:srgbClr val="000000"/>
              </a:solidFill>
              <a:miter lim="800000"/>
              <a:headEnd/>
              <a:tailEnd type="triangle" w="med" len="med"/>
            </a:ln>
          </p:spPr>
          <p:txBody>
            <a:bodyPr vert="horz" wrap="square" lIns="91440" tIns="45720" rIns="91440" bIns="45720" numCol="1" anchor="t" anchorCtr="0" compatLnSpc="1">
              <a:prstTxWarp prst="textNoShape">
                <a:avLst/>
              </a:prstTxWarp>
            </a:bodyPr>
            <a:lstStyle/>
            <a:p>
              <a:endParaRPr lang="it-IT"/>
            </a:p>
          </p:txBody>
        </p:sp>
        <p:sp>
          <p:nvSpPr>
            <p:cNvPr id="2056" name="AutoShape 8"/>
            <p:cNvSpPr>
              <a:spLocks noChangeShapeType="1"/>
            </p:cNvSpPr>
            <p:nvPr/>
          </p:nvSpPr>
          <p:spPr bwMode="auto">
            <a:xfrm flipV="1">
              <a:off x="3676" y="10366"/>
              <a:ext cx="1291" cy="1026"/>
            </a:xfrm>
            <a:prstGeom prst="bentConnector3">
              <a:avLst>
                <a:gd name="adj1" fmla="val 49954"/>
              </a:avLst>
            </a:prstGeom>
            <a:noFill/>
            <a:ln w="9525">
              <a:solidFill>
                <a:srgbClr val="000000"/>
              </a:solidFill>
              <a:miter lim="800000"/>
              <a:headEnd/>
              <a:tailEnd type="triangle" w="med" len="med"/>
            </a:ln>
          </p:spPr>
          <p:txBody>
            <a:bodyPr vert="horz" wrap="square" lIns="91440" tIns="45720" rIns="91440" bIns="45720" numCol="1" anchor="t" anchorCtr="0" compatLnSpc="1">
              <a:prstTxWarp prst="textNoShape">
                <a:avLst/>
              </a:prstTxWarp>
            </a:bodyPr>
            <a:lstStyle/>
            <a:p>
              <a:endParaRPr lang="it-IT"/>
            </a:p>
          </p:txBody>
        </p:sp>
        <p:sp>
          <p:nvSpPr>
            <p:cNvPr id="2055" name="AutoShape 7"/>
            <p:cNvSpPr>
              <a:spLocks noChangeShapeType="1"/>
            </p:cNvSpPr>
            <p:nvPr/>
          </p:nvSpPr>
          <p:spPr bwMode="auto">
            <a:xfrm flipV="1">
              <a:off x="3676" y="11391"/>
              <a:ext cx="1264" cy="1"/>
            </a:xfrm>
            <a:prstGeom prst="bentConnector3">
              <a:avLst>
                <a:gd name="adj1" fmla="val 49954"/>
              </a:avLst>
            </a:prstGeom>
            <a:noFill/>
            <a:ln w="9525">
              <a:solidFill>
                <a:srgbClr val="000000"/>
              </a:solidFill>
              <a:miter lim="800000"/>
              <a:headEnd/>
              <a:tailEnd type="triangle" w="med" len="med"/>
            </a:ln>
          </p:spPr>
          <p:txBody>
            <a:bodyPr vert="horz" wrap="square" lIns="91440" tIns="45720" rIns="91440" bIns="45720" numCol="1" anchor="t" anchorCtr="0" compatLnSpc="1">
              <a:prstTxWarp prst="textNoShape">
                <a:avLst/>
              </a:prstTxWarp>
            </a:bodyPr>
            <a:lstStyle/>
            <a:p>
              <a:endParaRPr lang="it-IT"/>
            </a:p>
          </p:txBody>
        </p:sp>
        <p:sp>
          <p:nvSpPr>
            <p:cNvPr id="2054" name="AutoShape 6"/>
            <p:cNvSpPr>
              <a:spLocks noChangeShapeType="1"/>
            </p:cNvSpPr>
            <p:nvPr/>
          </p:nvSpPr>
          <p:spPr bwMode="auto">
            <a:xfrm>
              <a:off x="6176" y="10366"/>
              <a:ext cx="2555" cy="357"/>
            </a:xfrm>
            <a:prstGeom prst="bentConnector3">
              <a:avLst>
                <a:gd name="adj1" fmla="val 49954"/>
              </a:avLst>
            </a:prstGeom>
            <a:noFill/>
            <a:ln w="9525">
              <a:solidFill>
                <a:srgbClr val="000000"/>
              </a:solidFill>
              <a:miter lim="800000"/>
              <a:headEnd/>
              <a:tailEnd type="triangle" w="med" len="med"/>
            </a:ln>
          </p:spPr>
          <p:txBody>
            <a:bodyPr vert="horz" wrap="square" lIns="91440" tIns="45720" rIns="91440" bIns="45720" numCol="1" anchor="t" anchorCtr="0" compatLnSpc="1">
              <a:prstTxWarp prst="textNoShape">
                <a:avLst/>
              </a:prstTxWarp>
            </a:bodyPr>
            <a:lstStyle/>
            <a:p>
              <a:endParaRPr lang="it-IT"/>
            </a:p>
          </p:txBody>
        </p:sp>
        <p:sp>
          <p:nvSpPr>
            <p:cNvPr id="2053" name="AutoShape 5"/>
            <p:cNvSpPr>
              <a:spLocks noChangeShapeType="1"/>
            </p:cNvSpPr>
            <p:nvPr/>
          </p:nvSpPr>
          <p:spPr bwMode="auto">
            <a:xfrm rot="5400000">
              <a:off x="3393" y="9492"/>
              <a:ext cx="477" cy="816"/>
            </a:xfrm>
            <a:prstGeom prst="bentConnector3">
              <a:avLst>
                <a:gd name="adj1" fmla="val 50000"/>
              </a:avLst>
            </a:prstGeom>
            <a:noFill/>
            <a:ln w="9525">
              <a:solidFill>
                <a:srgbClr val="000000"/>
              </a:solidFill>
              <a:miter lim="800000"/>
              <a:headEnd/>
              <a:tailEnd type="triangle" w="med" len="med"/>
            </a:ln>
          </p:spPr>
          <p:txBody>
            <a:bodyPr vert="horz" wrap="square" lIns="91440" tIns="45720" rIns="91440" bIns="45720" numCol="1" anchor="t" anchorCtr="0" compatLnSpc="1">
              <a:prstTxWarp prst="textNoShape">
                <a:avLst/>
              </a:prstTxWarp>
            </a:bodyPr>
            <a:lstStyle/>
            <a:p>
              <a:endParaRPr lang="it-IT"/>
            </a:p>
          </p:txBody>
        </p:sp>
        <p:sp>
          <p:nvSpPr>
            <p:cNvPr id="2052" name="AutoShape 4"/>
            <p:cNvSpPr>
              <a:spLocks noChangeShapeType="1"/>
            </p:cNvSpPr>
            <p:nvPr/>
          </p:nvSpPr>
          <p:spPr bwMode="auto">
            <a:xfrm rot="16200000" flipH="1">
              <a:off x="2760" y="9674"/>
              <a:ext cx="477" cy="451"/>
            </a:xfrm>
            <a:prstGeom prst="bentConnector3">
              <a:avLst>
                <a:gd name="adj1" fmla="val 50000"/>
              </a:avLst>
            </a:prstGeom>
            <a:noFill/>
            <a:ln w="9525">
              <a:solidFill>
                <a:srgbClr val="000000"/>
              </a:solidFill>
              <a:miter lim="800000"/>
              <a:headEnd/>
              <a:tailEnd type="triangle" w="med" len="med"/>
            </a:ln>
          </p:spPr>
          <p:txBody>
            <a:bodyPr vert="horz" wrap="square" lIns="91440" tIns="45720" rIns="91440" bIns="45720" numCol="1" anchor="t" anchorCtr="0" compatLnSpc="1">
              <a:prstTxWarp prst="textNoShape">
                <a:avLst/>
              </a:prstTxWarp>
            </a:bodyPr>
            <a:lstStyle/>
            <a:p>
              <a:endParaRPr lang="it-IT"/>
            </a:p>
          </p:txBody>
        </p:sp>
        <p:sp>
          <p:nvSpPr>
            <p:cNvPr id="2051" name="AutoShape 3"/>
            <p:cNvSpPr>
              <a:spLocks noChangeShapeType="1"/>
            </p:cNvSpPr>
            <p:nvPr/>
          </p:nvSpPr>
          <p:spPr bwMode="auto">
            <a:xfrm flipV="1">
              <a:off x="8010" y="14977"/>
              <a:ext cx="1" cy="432"/>
            </a:xfrm>
            <a:prstGeom prst="straightConnector1">
              <a:avLst/>
            </a:prstGeom>
            <a:noFill/>
            <a:ln w="9525">
              <a:solidFill>
                <a:srgbClr val="000000"/>
              </a:solidFill>
              <a:round/>
              <a:headEnd type="triangle" w="med" len="med"/>
              <a:tailEnd type="triangle" w="med" len="med"/>
            </a:ln>
          </p:spPr>
          <p:txBody>
            <a:bodyPr vert="horz" wrap="square" lIns="91440" tIns="45720" rIns="91440" bIns="45720" numCol="1" anchor="t" anchorCtr="0" compatLnSpc="1">
              <a:prstTxWarp prst="textNoShape">
                <a:avLst/>
              </a:prstTxWarp>
            </a:bodyPr>
            <a:lstStyle/>
            <a:p>
              <a:endParaRPr lang="it-IT"/>
            </a:p>
          </p:txBody>
        </p:sp>
        <p:sp>
          <p:nvSpPr>
            <p:cNvPr id="2050" name="Text Box 2"/>
            <p:cNvSpPr txBox="1">
              <a:spLocks noChangeArrowheads="1"/>
            </p:cNvSpPr>
            <p:nvPr/>
          </p:nvSpPr>
          <p:spPr bwMode="auto">
            <a:xfrm>
              <a:off x="7648" y="8811"/>
              <a:ext cx="1626" cy="456"/>
            </a:xfrm>
            <a:prstGeom prst="rect">
              <a:avLst/>
            </a:prstGeom>
            <a:noFill/>
            <a:ln w="9525">
              <a:noFill/>
              <a:miter lim="800000"/>
              <a:headEnd/>
              <a:tailEnd/>
            </a:ln>
          </p:spPr>
          <p:txBody>
            <a:bodyPr vert="horz" wrap="square" lIns="67666" tIns="33833" rIns="67666" bIns="33833"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Versus-DB</a:t>
              </a:r>
              <a:endParaRPr kumimoji="0" lang="en-GB" sz="1800" b="0" i="0" u="none" strike="noStrike" cap="none" normalizeH="0" baseline="0" smtClean="0">
                <a:ln>
                  <a:noFill/>
                </a:ln>
                <a:solidFill>
                  <a:schemeClr val="tx1"/>
                </a:solidFill>
                <a:effectLst/>
                <a:latin typeface="Arial" pitchFamily="34" charset="0"/>
              </a:endParaRPr>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data 1"/>
          <p:cNvSpPr>
            <a:spLocks noGrp="1"/>
          </p:cNvSpPr>
          <p:nvPr>
            <p:ph type="dt" sz="half" idx="10"/>
          </p:nvPr>
        </p:nvSpPr>
        <p:spPr/>
        <p:txBody>
          <a:bodyPr/>
          <a:lstStyle/>
          <a:p>
            <a:r>
              <a:rPr lang="it-IT" dirty="0" smtClean="0"/>
              <a:t>10° </a:t>
            </a:r>
            <a:r>
              <a:rPr lang="it-IT" dirty="0" err="1"/>
              <a:t>General</a:t>
            </a:r>
            <a:r>
              <a:rPr lang="it-IT" dirty="0"/>
              <a:t> Meeting</a:t>
            </a:r>
          </a:p>
        </p:txBody>
      </p:sp>
      <p:sp>
        <p:nvSpPr>
          <p:cNvPr id="8" name="Segnaposto piè di pagina 2"/>
          <p:cNvSpPr>
            <a:spLocks noGrp="1"/>
          </p:cNvSpPr>
          <p:nvPr>
            <p:ph type="ftr" sz="quarter" idx="11"/>
          </p:nvPr>
        </p:nvSpPr>
        <p:spPr/>
        <p:txBody>
          <a:bodyPr/>
          <a:lstStyle/>
          <a:p>
            <a:r>
              <a:rPr lang="it-IT" dirty="0" err="1" smtClean="0"/>
              <a:t>Cracow</a:t>
            </a:r>
            <a:r>
              <a:rPr lang="it-IT" dirty="0" smtClean="0"/>
              <a:t> 15-19 </a:t>
            </a:r>
            <a:r>
              <a:rPr lang="it-IT" dirty="0" err="1" smtClean="0"/>
              <a:t>eptember</a:t>
            </a:r>
            <a:endParaRPr lang="it-IT" dirty="0"/>
          </a:p>
        </p:txBody>
      </p:sp>
      <p:sp>
        <p:nvSpPr>
          <p:cNvPr id="24578" name="Rectangle 2"/>
          <p:cNvSpPr>
            <a:spLocks noChangeArrowheads="1"/>
          </p:cNvSpPr>
          <p:nvPr/>
        </p:nvSpPr>
        <p:spPr bwMode="auto">
          <a:xfrm>
            <a:off x="2071670" y="428604"/>
            <a:ext cx="4653838" cy="584775"/>
          </a:xfrm>
          <a:prstGeom prst="rect">
            <a:avLst/>
          </a:prstGeom>
          <a:noFill/>
          <a:ln w="9525">
            <a:noFill/>
            <a:miter lim="800000"/>
            <a:headEnd/>
            <a:tailEnd/>
          </a:ln>
          <a:effectLst/>
        </p:spPr>
        <p:txBody>
          <a:bodyPr wrap="none" anchor="ctr">
            <a:spAutoFit/>
          </a:bodyPr>
          <a:lstStyle/>
          <a:p>
            <a:r>
              <a:rPr lang="en-GB" sz="3200" dirty="0" smtClean="0">
                <a:solidFill>
                  <a:schemeClr val="tx2"/>
                </a:solidFill>
              </a:rPr>
              <a:t>VERSUS Priority </a:t>
            </a:r>
            <a:r>
              <a:rPr lang="en-GB" sz="3200" dirty="0">
                <a:solidFill>
                  <a:schemeClr val="tx2"/>
                </a:solidFill>
              </a:rPr>
              <a:t>Project</a:t>
            </a:r>
            <a:endParaRPr lang="it-IT" sz="3200" dirty="0">
              <a:solidFill>
                <a:schemeClr val="tx2"/>
              </a:solidFill>
            </a:endParaRPr>
          </a:p>
        </p:txBody>
      </p:sp>
      <p:grpSp>
        <p:nvGrpSpPr>
          <p:cNvPr id="2" name="Group 9"/>
          <p:cNvGrpSpPr>
            <a:grpSpLocks/>
          </p:cNvGrpSpPr>
          <p:nvPr/>
        </p:nvGrpSpPr>
        <p:grpSpPr bwMode="auto">
          <a:xfrm>
            <a:off x="179388" y="188913"/>
            <a:ext cx="8755062" cy="885825"/>
            <a:chOff x="113" y="119"/>
            <a:chExt cx="5515" cy="558"/>
          </a:xfrm>
        </p:grpSpPr>
        <p:pic>
          <p:nvPicPr>
            <p:cNvPr id="24586" name="Picture 10" descr="logoUSAM"/>
            <p:cNvPicPr>
              <a:picLocks noChangeAspect="1" noChangeArrowheads="1"/>
            </p:cNvPicPr>
            <p:nvPr/>
          </p:nvPicPr>
          <p:blipFill>
            <a:blip r:embed="rId2"/>
            <a:srcRect/>
            <a:stretch>
              <a:fillRect/>
            </a:stretch>
          </p:blipFill>
          <p:spPr bwMode="auto">
            <a:xfrm>
              <a:off x="5148" y="164"/>
              <a:ext cx="480" cy="480"/>
            </a:xfrm>
            <a:prstGeom prst="rect">
              <a:avLst/>
            </a:prstGeom>
            <a:noFill/>
          </p:spPr>
        </p:pic>
        <p:pic>
          <p:nvPicPr>
            <p:cNvPr id="24587" name="Picture 11" descr="logo1st"/>
            <p:cNvPicPr>
              <a:picLocks noChangeAspect="1" noChangeArrowheads="1"/>
            </p:cNvPicPr>
            <p:nvPr/>
          </p:nvPicPr>
          <p:blipFill>
            <a:blip r:embed="rId3"/>
            <a:srcRect/>
            <a:stretch>
              <a:fillRect/>
            </a:stretch>
          </p:blipFill>
          <p:spPr bwMode="auto">
            <a:xfrm>
              <a:off x="113" y="119"/>
              <a:ext cx="498" cy="558"/>
            </a:xfrm>
            <a:prstGeom prst="rect">
              <a:avLst/>
            </a:prstGeom>
            <a:noFill/>
          </p:spPr>
        </p:pic>
      </p:grpSp>
      <p:sp>
        <p:nvSpPr>
          <p:cNvPr id="24588" name="Rectangle 12"/>
          <p:cNvSpPr>
            <a:spLocks noChangeArrowheads="1"/>
          </p:cNvSpPr>
          <p:nvPr/>
        </p:nvSpPr>
        <p:spPr bwMode="auto">
          <a:xfrm>
            <a:off x="1000100" y="2071678"/>
            <a:ext cx="7561262" cy="4143404"/>
          </a:xfrm>
          <a:prstGeom prst="rect">
            <a:avLst/>
          </a:prstGeom>
          <a:noFill/>
          <a:ln w="9525">
            <a:noFill/>
            <a:miter lim="800000"/>
            <a:headEnd/>
            <a:tailEnd/>
          </a:ln>
          <a:effectLst/>
        </p:spPr>
        <p:txBody>
          <a:bodyPr/>
          <a:lstStyle/>
          <a:p>
            <a:pPr marL="342900" indent="-342900">
              <a:spcBef>
                <a:spcPct val="20000"/>
              </a:spcBef>
              <a:buClr>
                <a:schemeClr val="tx1"/>
              </a:buClr>
              <a:buSzPct val="75000"/>
              <a:buFont typeface="Arial" pitchFamily="34" charset="0"/>
              <a:buChar char="•"/>
              <a:tabLst>
                <a:tab pos="447675" algn="l"/>
              </a:tabLst>
            </a:pPr>
            <a:endParaRPr lang="de-CH" b="1" dirty="0" smtClean="0"/>
          </a:p>
          <a:p>
            <a:pPr marL="1695450" indent="-1695450">
              <a:spcBef>
                <a:spcPct val="20000"/>
              </a:spcBef>
              <a:buClr>
                <a:schemeClr val="tx1"/>
              </a:buClr>
              <a:buSzPct val="75000"/>
              <a:tabLst>
                <a:tab pos="447675" algn="l"/>
              </a:tabLst>
            </a:pPr>
            <a:r>
              <a:rPr lang="de-CH" b="1" dirty="0" smtClean="0"/>
              <a:t>OPEN POINTS:  </a:t>
            </a:r>
            <a:r>
              <a:rPr lang="en-GB" dirty="0" smtClean="0"/>
              <a:t>VERSUS has not been planned to cover all the existing verification methods, as well as all the possible products from a NWP and  not all types of observation</a:t>
            </a:r>
          </a:p>
          <a:p>
            <a:endParaRPr lang="en-GB" dirty="0" smtClean="0"/>
          </a:p>
          <a:p>
            <a:pPr>
              <a:buFont typeface="Arial" pitchFamily="34" charset="0"/>
              <a:buChar char="•"/>
            </a:pPr>
            <a:r>
              <a:rPr lang="en-GB" dirty="0" smtClean="0"/>
              <a:t> implementation of probabilistic and ensemble forecasts verification;</a:t>
            </a:r>
            <a:endParaRPr lang="it-IT" dirty="0" smtClean="0"/>
          </a:p>
          <a:p>
            <a:pPr>
              <a:buFont typeface="Arial" pitchFamily="34" charset="0"/>
              <a:buChar char="•"/>
            </a:pPr>
            <a:r>
              <a:rPr lang="en-GB" dirty="0" smtClean="0"/>
              <a:t> implementation of </a:t>
            </a:r>
            <a:r>
              <a:rPr lang="en-GB" dirty="0" err="1" smtClean="0"/>
              <a:t>obj</a:t>
            </a:r>
            <a:r>
              <a:rPr lang="en-GB" dirty="0" smtClean="0"/>
              <a:t>-based and fuzzy verification methods applied to precipitation;</a:t>
            </a:r>
            <a:endParaRPr lang="it-IT" dirty="0" smtClean="0"/>
          </a:p>
          <a:p>
            <a:pPr lvl="0">
              <a:buFont typeface="Arial" pitchFamily="34" charset="0"/>
              <a:buChar char="•"/>
            </a:pPr>
            <a:r>
              <a:rPr lang="en-GB" dirty="0" smtClean="0"/>
              <a:t> New scores for extreme events (e.g. extreme dependency score);</a:t>
            </a:r>
            <a:endParaRPr lang="it-IT" dirty="0" smtClean="0"/>
          </a:p>
          <a:p>
            <a:pPr lvl="0">
              <a:buFont typeface="Arial" pitchFamily="34" charset="0"/>
              <a:buChar char="•"/>
            </a:pPr>
            <a:r>
              <a:rPr lang="en-GB" dirty="0" smtClean="0"/>
              <a:t> Statistical features like Confidence intervals and Bootstrap method;</a:t>
            </a:r>
          </a:p>
          <a:p>
            <a:pPr lvl="0">
              <a:buFont typeface="Arial" pitchFamily="34" charset="0"/>
              <a:buChar char="•"/>
            </a:pPr>
            <a:r>
              <a:rPr lang="en-GB" dirty="0" smtClean="0"/>
              <a:t>Use of non conventional </a:t>
            </a:r>
            <a:r>
              <a:rPr lang="en-GB" dirty="0" err="1" smtClean="0"/>
              <a:t>obs</a:t>
            </a:r>
            <a:r>
              <a:rPr lang="en-GB" dirty="0" smtClean="0"/>
              <a:t> (e.g. radar, satellite, </a:t>
            </a:r>
            <a:r>
              <a:rPr lang="en-GB" dirty="0" err="1" smtClean="0"/>
              <a:t>raingauges</a:t>
            </a:r>
            <a:r>
              <a:rPr lang="en-GB" dirty="0" smtClean="0"/>
              <a:t>) and gridded observations (precipitation analysis);</a:t>
            </a:r>
          </a:p>
          <a:p>
            <a:pPr lvl="0">
              <a:buFont typeface="Arial" pitchFamily="34" charset="0"/>
              <a:buChar char="•"/>
            </a:pPr>
            <a:endParaRPr lang="en-GB" dirty="0" smtClean="0"/>
          </a:p>
          <a:p>
            <a:pPr lvl="0">
              <a:buFont typeface="Arial" pitchFamily="34" charset="0"/>
              <a:buChar char="•"/>
            </a:pPr>
            <a:r>
              <a:rPr lang="en-GB" dirty="0" smtClean="0"/>
              <a:t>....................and so on-----</a:t>
            </a:r>
            <a:r>
              <a:rPr lang="en-GB" dirty="0" smtClean="0">
                <a:sym typeface="Wingdings" pitchFamily="2" charset="2"/>
              </a:rPr>
              <a:t>  VERSUS2!!!</a:t>
            </a:r>
            <a:endParaRPr lang="it-IT" dirty="0" smtClean="0"/>
          </a:p>
          <a:p>
            <a:pPr marL="1695450" indent="-1695450">
              <a:spcBef>
                <a:spcPct val="20000"/>
              </a:spcBef>
              <a:buClr>
                <a:schemeClr val="tx1"/>
              </a:buClr>
              <a:buSzPct val="75000"/>
              <a:tabLst>
                <a:tab pos="447675" algn="l"/>
              </a:tabLst>
            </a:pPr>
            <a:endParaRPr lang="de-CH" b="1" dirty="0" smtClean="0"/>
          </a:p>
        </p:txBody>
      </p:sp>
      <p:sp>
        <p:nvSpPr>
          <p:cNvPr id="9" name="Rettangolo 8"/>
          <p:cNvSpPr/>
          <p:nvPr/>
        </p:nvSpPr>
        <p:spPr>
          <a:xfrm>
            <a:off x="2857488" y="1214422"/>
            <a:ext cx="3429024" cy="369332"/>
          </a:xfrm>
          <a:prstGeom prst="rect">
            <a:avLst/>
          </a:prstGeom>
        </p:spPr>
        <p:txBody>
          <a:bodyPr wrap="square">
            <a:spAutoFit/>
          </a:bodyPr>
          <a:lstStyle/>
          <a:p>
            <a:pPr marL="342900" lvl="0" indent="-342900" algn="ctr">
              <a:spcBef>
                <a:spcPct val="20000"/>
              </a:spcBef>
              <a:buClr>
                <a:srgbClr val="003366"/>
              </a:buClr>
              <a:buSzPct val="75000"/>
              <a:tabLst>
                <a:tab pos="447675" algn="l"/>
              </a:tabLst>
            </a:pPr>
            <a:r>
              <a:rPr lang="de-CH" b="1" dirty="0" smtClean="0">
                <a:solidFill>
                  <a:srgbClr val="003366"/>
                </a:solidFill>
              </a:rPr>
              <a:t>(ALMOST) Final Report</a:t>
            </a:r>
            <a:endParaRPr lang="de-CH" b="1" dirty="0">
              <a:solidFill>
                <a:srgbClr val="003366"/>
              </a:solidFill>
            </a:endParaRPr>
          </a:p>
        </p:txBody>
      </p:sp>
      <p:sp>
        <p:nvSpPr>
          <p:cNvPr id="2076" name="Rectangle 2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data 1"/>
          <p:cNvSpPr>
            <a:spLocks noGrp="1"/>
          </p:cNvSpPr>
          <p:nvPr>
            <p:ph type="dt" sz="half" idx="10"/>
          </p:nvPr>
        </p:nvSpPr>
        <p:spPr/>
        <p:txBody>
          <a:bodyPr/>
          <a:lstStyle/>
          <a:p>
            <a:r>
              <a:rPr lang="it-IT" dirty="0" smtClean="0"/>
              <a:t>10° </a:t>
            </a:r>
            <a:r>
              <a:rPr lang="it-IT" dirty="0" err="1"/>
              <a:t>General</a:t>
            </a:r>
            <a:r>
              <a:rPr lang="it-IT" dirty="0"/>
              <a:t> Meeting</a:t>
            </a:r>
          </a:p>
        </p:txBody>
      </p:sp>
      <p:sp>
        <p:nvSpPr>
          <p:cNvPr id="8" name="Segnaposto piè di pagina 2"/>
          <p:cNvSpPr>
            <a:spLocks noGrp="1"/>
          </p:cNvSpPr>
          <p:nvPr>
            <p:ph type="ftr" sz="quarter" idx="11"/>
          </p:nvPr>
        </p:nvSpPr>
        <p:spPr/>
        <p:txBody>
          <a:bodyPr/>
          <a:lstStyle/>
          <a:p>
            <a:r>
              <a:rPr lang="it-IT" dirty="0" err="1" smtClean="0"/>
              <a:t>Cracow</a:t>
            </a:r>
            <a:r>
              <a:rPr lang="it-IT" dirty="0" smtClean="0"/>
              <a:t> 15-19 </a:t>
            </a:r>
            <a:r>
              <a:rPr lang="it-IT" dirty="0" err="1" smtClean="0"/>
              <a:t>eptember</a:t>
            </a:r>
            <a:endParaRPr lang="it-IT" dirty="0"/>
          </a:p>
        </p:txBody>
      </p:sp>
      <p:sp>
        <p:nvSpPr>
          <p:cNvPr id="24578" name="Rectangle 2"/>
          <p:cNvSpPr>
            <a:spLocks noChangeArrowheads="1"/>
          </p:cNvSpPr>
          <p:nvPr/>
        </p:nvSpPr>
        <p:spPr bwMode="auto">
          <a:xfrm>
            <a:off x="2071670" y="428604"/>
            <a:ext cx="4653838" cy="584775"/>
          </a:xfrm>
          <a:prstGeom prst="rect">
            <a:avLst/>
          </a:prstGeom>
          <a:noFill/>
          <a:ln w="9525">
            <a:noFill/>
            <a:miter lim="800000"/>
            <a:headEnd/>
            <a:tailEnd/>
          </a:ln>
          <a:effectLst/>
        </p:spPr>
        <p:txBody>
          <a:bodyPr wrap="none" anchor="ctr">
            <a:spAutoFit/>
          </a:bodyPr>
          <a:lstStyle/>
          <a:p>
            <a:r>
              <a:rPr lang="en-GB" sz="3200" dirty="0" smtClean="0">
                <a:solidFill>
                  <a:schemeClr val="tx2"/>
                </a:solidFill>
              </a:rPr>
              <a:t>VERSUS Priority </a:t>
            </a:r>
            <a:r>
              <a:rPr lang="en-GB" sz="3200" dirty="0">
                <a:solidFill>
                  <a:schemeClr val="tx2"/>
                </a:solidFill>
              </a:rPr>
              <a:t>Project</a:t>
            </a:r>
            <a:endParaRPr lang="it-IT" sz="3200" dirty="0">
              <a:solidFill>
                <a:schemeClr val="tx2"/>
              </a:solidFill>
            </a:endParaRPr>
          </a:p>
        </p:txBody>
      </p:sp>
      <p:grpSp>
        <p:nvGrpSpPr>
          <p:cNvPr id="2" name="Group 9"/>
          <p:cNvGrpSpPr>
            <a:grpSpLocks/>
          </p:cNvGrpSpPr>
          <p:nvPr/>
        </p:nvGrpSpPr>
        <p:grpSpPr bwMode="auto">
          <a:xfrm>
            <a:off x="179388" y="188913"/>
            <a:ext cx="8755062" cy="885825"/>
            <a:chOff x="113" y="119"/>
            <a:chExt cx="5515" cy="558"/>
          </a:xfrm>
        </p:grpSpPr>
        <p:pic>
          <p:nvPicPr>
            <p:cNvPr id="24586" name="Picture 10" descr="logoUSAM"/>
            <p:cNvPicPr>
              <a:picLocks noChangeAspect="1" noChangeArrowheads="1"/>
            </p:cNvPicPr>
            <p:nvPr/>
          </p:nvPicPr>
          <p:blipFill>
            <a:blip r:embed="rId2"/>
            <a:srcRect/>
            <a:stretch>
              <a:fillRect/>
            </a:stretch>
          </p:blipFill>
          <p:spPr bwMode="auto">
            <a:xfrm>
              <a:off x="5148" y="164"/>
              <a:ext cx="480" cy="480"/>
            </a:xfrm>
            <a:prstGeom prst="rect">
              <a:avLst/>
            </a:prstGeom>
            <a:noFill/>
          </p:spPr>
        </p:pic>
        <p:pic>
          <p:nvPicPr>
            <p:cNvPr id="24587" name="Picture 11" descr="logo1st"/>
            <p:cNvPicPr>
              <a:picLocks noChangeAspect="1" noChangeArrowheads="1"/>
            </p:cNvPicPr>
            <p:nvPr/>
          </p:nvPicPr>
          <p:blipFill>
            <a:blip r:embed="rId3"/>
            <a:srcRect/>
            <a:stretch>
              <a:fillRect/>
            </a:stretch>
          </p:blipFill>
          <p:spPr bwMode="auto">
            <a:xfrm>
              <a:off x="113" y="119"/>
              <a:ext cx="498" cy="558"/>
            </a:xfrm>
            <a:prstGeom prst="rect">
              <a:avLst/>
            </a:prstGeom>
            <a:noFill/>
          </p:spPr>
        </p:pic>
      </p:grpSp>
      <p:sp>
        <p:nvSpPr>
          <p:cNvPr id="24588" name="Rectangle 12"/>
          <p:cNvSpPr>
            <a:spLocks noChangeArrowheads="1"/>
          </p:cNvSpPr>
          <p:nvPr/>
        </p:nvSpPr>
        <p:spPr bwMode="auto">
          <a:xfrm>
            <a:off x="928662" y="2857496"/>
            <a:ext cx="7561262" cy="2500330"/>
          </a:xfrm>
          <a:prstGeom prst="rect">
            <a:avLst/>
          </a:prstGeom>
          <a:noFill/>
          <a:ln w="9525">
            <a:noFill/>
            <a:miter lim="800000"/>
            <a:headEnd/>
            <a:tailEnd/>
          </a:ln>
          <a:effectLst/>
        </p:spPr>
        <p:txBody>
          <a:bodyPr/>
          <a:lstStyle/>
          <a:p>
            <a:pPr marL="342900" indent="-342900">
              <a:spcBef>
                <a:spcPct val="20000"/>
              </a:spcBef>
              <a:buClr>
                <a:schemeClr val="tx1"/>
              </a:buClr>
              <a:buSzPct val="75000"/>
              <a:buFont typeface="Arial" pitchFamily="34" charset="0"/>
              <a:buChar char="•"/>
              <a:tabLst>
                <a:tab pos="447675" algn="l"/>
              </a:tabLst>
            </a:pPr>
            <a:endParaRPr lang="de-CH" b="1" dirty="0" smtClean="0"/>
          </a:p>
          <a:p>
            <a:r>
              <a:rPr lang="en-GB" b="1" dirty="0" smtClean="0"/>
              <a:t>Lessons learned </a:t>
            </a:r>
            <a:endParaRPr lang="it-IT" dirty="0" smtClean="0"/>
          </a:p>
          <a:p>
            <a:r>
              <a:rPr lang="en-GB" dirty="0" smtClean="0"/>
              <a:t> </a:t>
            </a:r>
            <a:endParaRPr lang="it-IT" dirty="0" smtClean="0"/>
          </a:p>
          <a:p>
            <a:pPr>
              <a:buFont typeface="Arial" pitchFamily="34" charset="0"/>
              <a:buChar char="•"/>
            </a:pPr>
            <a:r>
              <a:rPr lang="en-GB" dirty="0" smtClean="0"/>
              <a:t> The lack of a Reference Document made the development  more difficult and not clear the direction and the solutions adopted .</a:t>
            </a:r>
            <a:endParaRPr lang="it-IT" dirty="0" smtClean="0"/>
          </a:p>
          <a:p>
            <a:endParaRPr lang="en-GB" dirty="0" smtClean="0"/>
          </a:p>
          <a:p>
            <a:r>
              <a:rPr lang="en-GB" dirty="0" smtClean="0"/>
              <a:t>VERSUS2 will have, as TASK0 ,the redaction of such a Reference Document (System Architecture Design and Overview),</a:t>
            </a:r>
          </a:p>
        </p:txBody>
      </p:sp>
      <p:sp>
        <p:nvSpPr>
          <p:cNvPr id="9" name="Rettangolo 8"/>
          <p:cNvSpPr/>
          <p:nvPr/>
        </p:nvSpPr>
        <p:spPr>
          <a:xfrm>
            <a:off x="2857488" y="1214422"/>
            <a:ext cx="3429024" cy="369332"/>
          </a:xfrm>
          <a:prstGeom prst="rect">
            <a:avLst/>
          </a:prstGeom>
        </p:spPr>
        <p:txBody>
          <a:bodyPr wrap="square">
            <a:spAutoFit/>
          </a:bodyPr>
          <a:lstStyle/>
          <a:p>
            <a:pPr marL="342900" lvl="0" indent="-342900" algn="ctr">
              <a:spcBef>
                <a:spcPct val="20000"/>
              </a:spcBef>
              <a:buClr>
                <a:srgbClr val="003366"/>
              </a:buClr>
              <a:buSzPct val="75000"/>
              <a:tabLst>
                <a:tab pos="447675" algn="l"/>
              </a:tabLst>
            </a:pPr>
            <a:r>
              <a:rPr lang="de-CH" b="1" dirty="0" smtClean="0">
                <a:solidFill>
                  <a:srgbClr val="003366"/>
                </a:solidFill>
              </a:rPr>
              <a:t>(ALMOST) Final Report</a:t>
            </a:r>
            <a:endParaRPr lang="de-CH" b="1" dirty="0">
              <a:solidFill>
                <a:srgbClr val="003366"/>
              </a:solidFill>
            </a:endParaRPr>
          </a:p>
        </p:txBody>
      </p:sp>
      <p:sp>
        <p:nvSpPr>
          <p:cNvPr id="2076" name="Rectangle 2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data 1"/>
          <p:cNvSpPr>
            <a:spLocks noGrp="1"/>
          </p:cNvSpPr>
          <p:nvPr>
            <p:ph type="dt" sz="half" idx="10"/>
          </p:nvPr>
        </p:nvSpPr>
        <p:spPr/>
        <p:txBody>
          <a:bodyPr/>
          <a:lstStyle/>
          <a:p>
            <a:r>
              <a:rPr lang="it-IT" dirty="0" smtClean="0"/>
              <a:t>10° </a:t>
            </a:r>
            <a:r>
              <a:rPr lang="it-IT" dirty="0" err="1"/>
              <a:t>General</a:t>
            </a:r>
            <a:r>
              <a:rPr lang="it-IT" dirty="0"/>
              <a:t> Meeting</a:t>
            </a:r>
          </a:p>
        </p:txBody>
      </p:sp>
      <p:sp>
        <p:nvSpPr>
          <p:cNvPr id="8" name="Segnaposto piè di pagina 2"/>
          <p:cNvSpPr>
            <a:spLocks noGrp="1"/>
          </p:cNvSpPr>
          <p:nvPr>
            <p:ph type="ftr" sz="quarter" idx="11"/>
          </p:nvPr>
        </p:nvSpPr>
        <p:spPr/>
        <p:txBody>
          <a:bodyPr/>
          <a:lstStyle/>
          <a:p>
            <a:r>
              <a:rPr lang="it-IT" dirty="0" err="1" smtClean="0"/>
              <a:t>Cracow</a:t>
            </a:r>
            <a:r>
              <a:rPr lang="it-IT" dirty="0" smtClean="0"/>
              <a:t> 15-19 </a:t>
            </a:r>
            <a:r>
              <a:rPr lang="it-IT" dirty="0" err="1" smtClean="0"/>
              <a:t>eptember</a:t>
            </a:r>
            <a:endParaRPr lang="it-IT" dirty="0"/>
          </a:p>
        </p:txBody>
      </p:sp>
      <p:sp>
        <p:nvSpPr>
          <p:cNvPr id="24578" name="Rectangle 2"/>
          <p:cNvSpPr>
            <a:spLocks noChangeArrowheads="1"/>
          </p:cNvSpPr>
          <p:nvPr/>
        </p:nvSpPr>
        <p:spPr bwMode="auto">
          <a:xfrm>
            <a:off x="2071670" y="428604"/>
            <a:ext cx="4653838" cy="584775"/>
          </a:xfrm>
          <a:prstGeom prst="rect">
            <a:avLst/>
          </a:prstGeom>
          <a:noFill/>
          <a:ln w="9525">
            <a:noFill/>
            <a:miter lim="800000"/>
            <a:headEnd/>
            <a:tailEnd/>
          </a:ln>
          <a:effectLst/>
        </p:spPr>
        <p:txBody>
          <a:bodyPr wrap="none" anchor="ctr">
            <a:spAutoFit/>
          </a:bodyPr>
          <a:lstStyle/>
          <a:p>
            <a:r>
              <a:rPr lang="en-GB" sz="3200" dirty="0" smtClean="0">
                <a:solidFill>
                  <a:schemeClr val="tx2"/>
                </a:solidFill>
              </a:rPr>
              <a:t>VERSUS Priority </a:t>
            </a:r>
            <a:r>
              <a:rPr lang="en-GB" sz="3200" dirty="0">
                <a:solidFill>
                  <a:schemeClr val="tx2"/>
                </a:solidFill>
              </a:rPr>
              <a:t>Project</a:t>
            </a:r>
            <a:endParaRPr lang="it-IT" sz="3200" dirty="0">
              <a:solidFill>
                <a:schemeClr val="tx2"/>
              </a:solidFill>
            </a:endParaRPr>
          </a:p>
        </p:txBody>
      </p:sp>
      <p:grpSp>
        <p:nvGrpSpPr>
          <p:cNvPr id="2" name="Group 9"/>
          <p:cNvGrpSpPr>
            <a:grpSpLocks/>
          </p:cNvGrpSpPr>
          <p:nvPr/>
        </p:nvGrpSpPr>
        <p:grpSpPr bwMode="auto">
          <a:xfrm>
            <a:off x="179388" y="188913"/>
            <a:ext cx="8755062" cy="885825"/>
            <a:chOff x="113" y="119"/>
            <a:chExt cx="5515" cy="558"/>
          </a:xfrm>
        </p:grpSpPr>
        <p:pic>
          <p:nvPicPr>
            <p:cNvPr id="24586" name="Picture 10" descr="logoUSAM"/>
            <p:cNvPicPr>
              <a:picLocks noChangeAspect="1" noChangeArrowheads="1"/>
            </p:cNvPicPr>
            <p:nvPr/>
          </p:nvPicPr>
          <p:blipFill>
            <a:blip r:embed="rId2"/>
            <a:srcRect/>
            <a:stretch>
              <a:fillRect/>
            </a:stretch>
          </p:blipFill>
          <p:spPr bwMode="auto">
            <a:xfrm>
              <a:off x="5148" y="164"/>
              <a:ext cx="480" cy="480"/>
            </a:xfrm>
            <a:prstGeom prst="rect">
              <a:avLst/>
            </a:prstGeom>
            <a:noFill/>
          </p:spPr>
        </p:pic>
        <p:pic>
          <p:nvPicPr>
            <p:cNvPr id="24587" name="Picture 11" descr="logo1st"/>
            <p:cNvPicPr>
              <a:picLocks noChangeAspect="1" noChangeArrowheads="1"/>
            </p:cNvPicPr>
            <p:nvPr/>
          </p:nvPicPr>
          <p:blipFill>
            <a:blip r:embed="rId3"/>
            <a:srcRect/>
            <a:stretch>
              <a:fillRect/>
            </a:stretch>
          </p:blipFill>
          <p:spPr bwMode="auto">
            <a:xfrm>
              <a:off x="113" y="119"/>
              <a:ext cx="498" cy="558"/>
            </a:xfrm>
            <a:prstGeom prst="rect">
              <a:avLst/>
            </a:prstGeom>
            <a:noFill/>
          </p:spPr>
        </p:pic>
      </p:grpSp>
      <p:sp>
        <p:nvSpPr>
          <p:cNvPr id="24588" name="Rectangle 12"/>
          <p:cNvSpPr>
            <a:spLocks noChangeArrowheads="1"/>
          </p:cNvSpPr>
          <p:nvPr/>
        </p:nvSpPr>
        <p:spPr bwMode="auto">
          <a:xfrm>
            <a:off x="642910" y="2357430"/>
            <a:ext cx="7561262" cy="4071966"/>
          </a:xfrm>
          <a:prstGeom prst="rect">
            <a:avLst/>
          </a:prstGeom>
          <a:noFill/>
          <a:ln w="9525">
            <a:noFill/>
            <a:miter lim="800000"/>
            <a:headEnd/>
            <a:tailEnd/>
          </a:ln>
          <a:effectLst/>
        </p:spPr>
        <p:txBody>
          <a:bodyPr/>
          <a:lstStyle/>
          <a:p>
            <a:pPr marL="342900" indent="-342900">
              <a:spcBef>
                <a:spcPct val="20000"/>
              </a:spcBef>
              <a:buClr>
                <a:schemeClr val="tx1"/>
              </a:buClr>
              <a:buSzPct val="75000"/>
              <a:tabLst>
                <a:tab pos="447675" algn="l"/>
              </a:tabLst>
            </a:pPr>
            <a:r>
              <a:rPr lang="de-CH" b="1" dirty="0" smtClean="0"/>
              <a:t>CONTRIBUTING SCIENTISTS</a:t>
            </a:r>
          </a:p>
          <a:p>
            <a:r>
              <a:rPr lang="en-GB" dirty="0" smtClean="0"/>
              <a:t>Adriano Raspanti as PL (USAM); </a:t>
            </a:r>
            <a:endParaRPr lang="en-GB" dirty="0" smtClean="0"/>
          </a:p>
          <a:p>
            <a:r>
              <a:rPr lang="en-GB" dirty="0" smtClean="0"/>
              <a:t>Ulrich </a:t>
            </a:r>
            <a:r>
              <a:rPr lang="en-GB" dirty="0" err="1" smtClean="0"/>
              <a:t>Damrath</a:t>
            </a:r>
            <a:r>
              <a:rPr lang="en-GB" dirty="0" smtClean="0"/>
              <a:t> (DWD); </a:t>
            </a:r>
          </a:p>
          <a:p>
            <a:r>
              <a:rPr lang="en-GB" dirty="0" err="1" smtClean="0"/>
              <a:t>Pirmin</a:t>
            </a:r>
            <a:r>
              <a:rPr lang="en-GB" dirty="0" smtClean="0"/>
              <a:t> Kaufmann (MCH); </a:t>
            </a:r>
          </a:p>
          <a:p>
            <a:r>
              <a:rPr lang="en-GB" smtClean="0"/>
              <a:t> David </a:t>
            </a:r>
            <a:r>
              <a:rPr lang="en-GB" dirty="0" err="1" smtClean="0"/>
              <a:t>Palella</a:t>
            </a:r>
            <a:r>
              <a:rPr lang="en-GB" dirty="0" smtClean="0"/>
              <a:t> (USAM);</a:t>
            </a:r>
          </a:p>
          <a:p>
            <a:r>
              <a:rPr lang="en-GB" dirty="0" smtClean="0"/>
              <a:t> Angela </a:t>
            </a:r>
            <a:r>
              <a:rPr lang="en-GB" dirty="0" err="1" smtClean="0"/>
              <a:t>Celozzi</a:t>
            </a:r>
            <a:r>
              <a:rPr lang="en-GB" dirty="0" smtClean="0"/>
              <a:t> (USAM); </a:t>
            </a:r>
          </a:p>
          <a:p>
            <a:r>
              <a:rPr lang="en-GB" dirty="0" smtClean="0"/>
              <a:t>Flora </a:t>
            </a:r>
            <a:r>
              <a:rPr lang="en-GB" dirty="0" err="1" smtClean="0"/>
              <a:t>Gofa</a:t>
            </a:r>
            <a:r>
              <a:rPr lang="en-GB" dirty="0" smtClean="0"/>
              <a:t> (HNMS);</a:t>
            </a:r>
          </a:p>
          <a:p>
            <a:r>
              <a:rPr lang="en-GB" dirty="0" smtClean="0"/>
              <a:t>Joanna </a:t>
            </a:r>
            <a:r>
              <a:rPr lang="en-GB" dirty="0" err="1" smtClean="0"/>
              <a:t>Linkowska</a:t>
            </a:r>
            <a:r>
              <a:rPr lang="en-GB" dirty="0" smtClean="0"/>
              <a:t> (IMGW),</a:t>
            </a:r>
          </a:p>
          <a:p>
            <a:r>
              <a:rPr lang="en-GB" dirty="0" smtClean="0"/>
              <a:t> </a:t>
            </a:r>
            <a:r>
              <a:rPr lang="en-GB" dirty="0" err="1" smtClean="0"/>
              <a:t>Marek</a:t>
            </a:r>
            <a:r>
              <a:rPr lang="en-GB" dirty="0" smtClean="0"/>
              <a:t> </a:t>
            </a:r>
            <a:r>
              <a:rPr lang="en-GB" dirty="0" err="1" smtClean="0"/>
              <a:t>Lazanowicz</a:t>
            </a:r>
            <a:r>
              <a:rPr lang="en-GB" dirty="0" smtClean="0"/>
              <a:t> (IMGW);</a:t>
            </a:r>
          </a:p>
          <a:p>
            <a:r>
              <a:rPr lang="en-GB" dirty="0" smtClean="0"/>
              <a:t> </a:t>
            </a:r>
            <a:r>
              <a:rPr lang="en-GB" dirty="0" err="1" smtClean="0"/>
              <a:t>Katarzyna</a:t>
            </a:r>
            <a:r>
              <a:rPr lang="en-GB" dirty="0" smtClean="0"/>
              <a:t> </a:t>
            </a:r>
            <a:r>
              <a:rPr lang="en-GB" dirty="0" err="1" smtClean="0"/>
              <a:t>Starosta</a:t>
            </a:r>
            <a:r>
              <a:rPr lang="en-GB" dirty="0" smtClean="0"/>
              <a:t> (IMGW); </a:t>
            </a:r>
          </a:p>
          <a:p>
            <a:r>
              <a:rPr lang="en-GB" dirty="0" smtClean="0"/>
              <a:t>Aurelia </a:t>
            </a:r>
            <a:r>
              <a:rPr lang="en-GB" dirty="0" err="1" smtClean="0"/>
              <a:t>Lupascu</a:t>
            </a:r>
            <a:r>
              <a:rPr lang="en-GB" dirty="0" smtClean="0"/>
              <a:t> (NMA);</a:t>
            </a:r>
          </a:p>
          <a:p>
            <a:r>
              <a:rPr lang="en-GB" dirty="0" smtClean="0"/>
              <a:t> </a:t>
            </a:r>
            <a:r>
              <a:rPr lang="en-GB" dirty="0" err="1" smtClean="0"/>
              <a:t>Rodica</a:t>
            </a:r>
            <a:r>
              <a:rPr lang="en-GB" dirty="0" smtClean="0"/>
              <a:t> </a:t>
            </a:r>
            <a:r>
              <a:rPr lang="en-GB" dirty="0" err="1" smtClean="0"/>
              <a:t>Dumitrache</a:t>
            </a:r>
            <a:r>
              <a:rPr lang="en-GB" dirty="0" smtClean="0"/>
              <a:t> (NMA).</a:t>
            </a:r>
            <a:endParaRPr lang="it-IT" dirty="0"/>
          </a:p>
        </p:txBody>
      </p:sp>
      <p:sp>
        <p:nvSpPr>
          <p:cNvPr id="9" name="Rettangolo 8"/>
          <p:cNvSpPr/>
          <p:nvPr/>
        </p:nvSpPr>
        <p:spPr>
          <a:xfrm>
            <a:off x="2857488" y="1214422"/>
            <a:ext cx="3429024" cy="369332"/>
          </a:xfrm>
          <a:prstGeom prst="rect">
            <a:avLst/>
          </a:prstGeom>
        </p:spPr>
        <p:txBody>
          <a:bodyPr wrap="square">
            <a:spAutoFit/>
          </a:bodyPr>
          <a:lstStyle/>
          <a:p>
            <a:pPr marL="342900" lvl="0" indent="-342900" algn="ctr">
              <a:spcBef>
                <a:spcPct val="20000"/>
              </a:spcBef>
              <a:buClr>
                <a:srgbClr val="003366"/>
              </a:buClr>
              <a:buSzPct val="75000"/>
              <a:tabLst>
                <a:tab pos="447675" algn="l"/>
              </a:tabLst>
            </a:pPr>
            <a:r>
              <a:rPr lang="de-CH" b="1" dirty="0" smtClean="0">
                <a:solidFill>
                  <a:srgbClr val="003366"/>
                </a:solidFill>
              </a:rPr>
              <a:t>(ALMOST) Final Report</a:t>
            </a:r>
            <a:endParaRPr lang="de-CH" b="1" dirty="0">
              <a:solidFill>
                <a:srgbClr val="003366"/>
              </a:solidFill>
            </a:endParaRPr>
          </a:p>
        </p:txBody>
      </p:sp>
      <p:sp>
        <p:nvSpPr>
          <p:cNvPr id="2076" name="Rectangle 2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apsule">
  <a:themeElements>
    <a:clrScheme name="Capsule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Capsu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apsule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Capsules</Template>
  <TotalTime>3305</TotalTime>
  <Words>629</Words>
  <Application>Microsoft PowerPoint</Application>
  <PresentationFormat>Presentazione su schermo (4:3)</PresentationFormat>
  <Paragraphs>107</Paragraphs>
  <Slides>9</Slides>
  <Notes>0</Notes>
  <HiddenSlides>0</HiddenSlides>
  <MMClips>0</MMClips>
  <ScaleCrop>false</ScaleCrop>
  <HeadingPairs>
    <vt:vector size="4" baseType="variant">
      <vt:variant>
        <vt:lpstr>Tema</vt:lpstr>
      </vt:variant>
      <vt:variant>
        <vt:i4>1</vt:i4>
      </vt:variant>
      <vt:variant>
        <vt:lpstr>Titoli diapositive</vt:lpstr>
      </vt:variant>
      <vt:variant>
        <vt:i4>9</vt:i4>
      </vt:variant>
    </vt:vector>
  </HeadingPairs>
  <TitlesOfParts>
    <vt:vector size="10" baseType="lpstr">
      <vt:lpstr>Capsule</vt:lpstr>
      <vt:lpstr>10° General Meeting</vt:lpstr>
      <vt:lpstr>Diapositiva 2</vt:lpstr>
      <vt:lpstr>Diapositiva 3</vt:lpstr>
      <vt:lpstr>Diapositiva 4</vt:lpstr>
      <vt:lpstr>Diapositiva 5</vt:lpstr>
      <vt:lpstr>Diapositiva 6</vt:lpstr>
      <vt:lpstr>Diapositiva 7</vt:lpstr>
      <vt:lpstr>Diapositiva 8</vt:lpstr>
      <vt:lpstr>Diapositiva 9</vt:lpstr>
    </vt:vector>
  </TitlesOfParts>
  <Company>CNMCA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WG Coodinators meeting</dc:title>
  <dc:creator>pc1</dc:creator>
  <cp:lastModifiedBy> </cp:lastModifiedBy>
  <cp:revision>89</cp:revision>
  <dcterms:created xsi:type="dcterms:W3CDTF">2005-04-18T07:44:34Z</dcterms:created>
  <dcterms:modified xsi:type="dcterms:W3CDTF">2008-09-17T09:10:06Z</dcterms:modified>
</cp:coreProperties>
</file>